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3BAD4EE-CD61-4D74-923C-C71F127673B4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D76ECFE-3B83-4DEB-B870-4F940C4946C3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B6445C6-9DD6-4C1B-92DD-3041F60FB9DB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5E22DAF-8EC7-41FD-8E9B-480A5CA4E9CD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34B022C-3E21-419C-A427-CE20CEEDBED1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AE86899-25AE-4A84-A235-1EFA0D7C027E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8E2A3DE-0CDD-4BA6-86CA-309D1D314F77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387A16D-28B1-4609-AEA4-E94D76B22412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009B2EC-7797-4910-92EB-985570FD1552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7EABD5D-C99C-4017-A7D7-969DD53A5A1D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F4C2CB8-315E-4F00-A9B8-409DFE157BC8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C68DF42-C721-40F7-971D-D5A2F0C290FE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0;p2"/>
          <p:cNvSpPr/>
          <p:nvPr/>
        </p:nvSpPr>
        <p:spPr>
          <a:xfrm rot="5400000">
            <a:off x="7501680" y="0"/>
            <a:ext cx="1642320" cy="1642320"/>
          </a:xfrm>
          <a:prstGeom prst="diagStripe">
            <a:avLst>
              <a:gd name="adj" fmla="val 0"/>
            </a:avLst>
          </a:prstGeom>
          <a:solidFill>
            <a:schemeClr val="lt1">
              <a:alpha val="3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" name="Google Shape;11;p2"/>
          <p:cNvGrpSpPr/>
          <p:nvPr/>
        </p:nvGrpSpPr>
        <p:grpSpPr>
          <a:xfrm>
            <a:off x="5760" y="-7200"/>
            <a:ext cx="5137200" cy="5151240"/>
            <a:chOff x="5760" y="-7200"/>
            <a:chExt cx="5137200" cy="5151240"/>
          </a:xfrm>
        </p:grpSpPr>
        <p:sp>
          <p:nvSpPr>
            <p:cNvPr id="2" name="Google Shape;12;p2"/>
            <p:cNvSpPr/>
            <p:nvPr/>
          </p:nvSpPr>
          <p:spPr>
            <a:xfrm rot="16200000">
              <a:off x="360" y="1440"/>
              <a:ext cx="5151240" cy="51336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Google Shape;13;p2"/>
            <p:cNvSpPr/>
            <p:nvPr/>
          </p:nvSpPr>
          <p:spPr>
            <a:xfrm rot="16200000">
              <a:off x="0" y="1143360"/>
              <a:ext cx="3995280" cy="398124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Google Shape;14;p2"/>
            <p:cNvSpPr/>
            <p:nvPr/>
          </p:nvSpPr>
          <p:spPr>
            <a:xfrm rot="16200000">
              <a:off x="1800" y="1800"/>
              <a:ext cx="2298240" cy="229032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Google Shape;15;p2"/>
            <p:cNvSpPr/>
            <p:nvPr/>
          </p:nvSpPr>
          <p:spPr>
            <a:xfrm flipH="1">
              <a:off x="651240" y="588240"/>
              <a:ext cx="2298600" cy="228996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" name="PlaceHolder 1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ffffff"/>
                </a:solidFill>
                <a:latin typeface="Lato"/>
                <a:ea typeface="Lat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A8164217-CDC4-418D-A473-740726D72EA4}" type="slidenum">
              <a:rPr b="0" lang="en" sz="1000" spc="-1" strike="noStrike">
                <a:solidFill>
                  <a:srgbClr val="ffffff"/>
                </a:solidFill>
                <a:latin typeface="Lato"/>
                <a:ea typeface="Lato"/>
              </a:rPr>
              <a:t>5</a:t>
            </a:fld>
            <a:endParaRPr b="0" lang="es-AR" sz="1000" spc="-1" strike="noStrike">
              <a:latin typeface="Times New Roman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s-AR" sz="4400" spc="-1" strike="noStrike">
                <a:latin typeface="Arial"/>
              </a:rPr>
              <a:t>Pulse para editar el formato del texto de título</a:t>
            </a:r>
            <a:endParaRPr b="0" lang="es-AR" sz="44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latin typeface="Arial"/>
              </a:rPr>
              <a:t>Pulse para editar el formato de texto del esquema</a:t>
            </a:r>
            <a:endParaRPr b="0" lang="es-A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latin typeface="Arial"/>
              </a:rPr>
              <a:t>Segundo nivel del esquema</a:t>
            </a:r>
            <a:endParaRPr b="0" lang="es-A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latin typeface="Arial"/>
              </a:rPr>
              <a:t>Tercer nivel del esquema</a:t>
            </a:r>
            <a:endParaRPr b="0" lang="es-A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latin typeface="Arial"/>
              </a:rPr>
              <a:t>Cuarto nivel del esquema</a:t>
            </a:r>
            <a:endParaRPr b="0" lang="es-A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Quinto nivel del esquema</a:t>
            </a:r>
            <a:endParaRPr b="0" lang="es-A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Sexto nivel del esquema</a:t>
            </a:r>
            <a:endParaRPr b="0" lang="es-A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Séptimo nivel del esquema</a:t>
            </a:r>
            <a:endParaRPr b="0" lang="es-A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6240" cy="15775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000" spc="-1" strike="noStrike">
                <a:solidFill>
                  <a:srgbClr val="ffffff"/>
                </a:solidFill>
                <a:latin typeface="Montserrat"/>
                <a:ea typeface="Montserrat"/>
              </a:rPr>
              <a:t>Dolar Blue/</a:t>
            </a:r>
            <a:endParaRPr b="0" lang="es-AR" sz="4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000" spc="-1" strike="noStrike">
                <a:solidFill>
                  <a:srgbClr val="ffffff"/>
                </a:solidFill>
                <a:latin typeface="Montserrat"/>
                <a:ea typeface="Montserrat"/>
              </a:rPr>
              <a:t>Dolar Oficial</a:t>
            </a:r>
            <a:endParaRPr b="0" lang="es-AR" sz="40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83920" y="3925080"/>
            <a:ext cx="3469320" cy="5047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300" spc="-1" strike="noStrike">
                <a:solidFill>
                  <a:srgbClr val="ffffff"/>
                </a:solidFill>
                <a:latin typeface="Lato"/>
                <a:ea typeface="Lato"/>
              </a:rPr>
              <a:t>María Alicia Musacchio</a:t>
            </a:r>
            <a:endParaRPr b="0" lang="es-AR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60440" y="359280"/>
            <a:ext cx="5392440" cy="42746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300" spc="-1" strike="noStrike" u="sng">
                <a:solidFill>
                  <a:srgbClr val="ffffff"/>
                </a:solidFill>
                <a:uFillTx/>
                <a:latin typeface="Montserrat"/>
                <a:ea typeface="Montserrat"/>
              </a:rPr>
              <a:t>Último año</a:t>
            </a:r>
            <a:endParaRPr b="0" lang="es-AR" sz="2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AR" sz="2300" spc="-1" strike="noStrike">
              <a:latin typeface="Arial"/>
            </a:endParaRPr>
          </a:p>
          <a:p>
            <a:pPr marL="457200" indent="-360000">
              <a:lnSpc>
                <a:spcPct val="100000"/>
              </a:lnSpc>
              <a:buClr>
                <a:srgbClr val="ffffff"/>
              </a:buClr>
              <a:buFont typeface="Montserrat"/>
              <a:buChar char="-"/>
              <a:tabLst>
                <a:tab algn="l" pos="0"/>
              </a:tabLst>
            </a:pPr>
            <a:r>
              <a:rPr b="0" lang="en" sz="2300" spc="-1" strike="noStrike">
                <a:solidFill>
                  <a:srgbClr val="ffffff"/>
                </a:solidFill>
                <a:latin typeface="Montserrat"/>
                <a:ea typeface="Montserrat"/>
              </a:rPr>
              <a:t>Mayor brecha: 22/07/2022</a:t>
            </a:r>
            <a:endParaRPr b="0" lang="es-AR" sz="23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  <a:tabLst>
                <a:tab algn="l" pos="0"/>
              </a:tabLst>
            </a:pPr>
            <a:endParaRPr b="0" lang="es-AR" sz="2300" spc="-1" strike="noStrike">
              <a:latin typeface="Arial"/>
            </a:endParaRPr>
          </a:p>
          <a:p>
            <a:pPr marL="457200" indent="-360000">
              <a:lnSpc>
                <a:spcPct val="100000"/>
              </a:lnSpc>
              <a:buClr>
                <a:srgbClr val="ffffff"/>
              </a:buClr>
              <a:buFont typeface="Montserrat"/>
              <a:buChar char="-"/>
              <a:tabLst>
                <a:tab algn="l" pos="0"/>
              </a:tabLst>
            </a:pPr>
            <a:r>
              <a:rPr b="0" lang="en" sz="2300" spc="-1" strike="noStrike">
                <a:solidFill>
                  <a:srgbClr val="ffffff"/>
                </a:solidFill>
                <a:latin typeface="Montserrat"/>
                <a:ea typeface="Montserrat"/>
              </a:rPr>
              <a:t>Mayor volatilidad: 07/01/2022</a:t>
            </a:r>
            <a:endParaRPr b="0" lang="es-AR" sz="23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  <a:tabLst>
                <a:tab algn="l" pos="0"/>
              </a:tabLst>
            </a:pPr>
            <a:endParaRPr b="0" lang="es-AR" sz="2300" spc="-1" strike="noStrike">
              <a:latin typeface="Arial"/>
            </a:endParaRPr>
          </a:p>
          <a:p>
            <a:pPr marL="457200" indent="-360000">
              <a:lnSpc>
                <a:spcPct val="100000"/>
              </a:lnSpc>
              <a:buClr>
                <a:srgbClr val="ffffff"/>
              </a:buClr>
              <a:buFont typeface="Montserrat"/>
              <a:buChar char="-"/>
              <a:tabLst>
                <a:tab algn="l" pos="0"/>
              </a:tabLst>
            </a:pPr>
            <a:r>
              <a:rPr b="0" lang="en" sz="2300" spc="-1" strike="noStrike">
                <a:solidFill>
                  <a:srgbClr val="ffffff"/>
                </a:solidFill>
                <a:latin typeface="Montserrat"/>
                <a:ea typeface="Montserrat"/>
              </a:rPr>
              <a:t>Mayor variación en la brecha: 18/07/2022 al 22/07/2022</a:t>
            </a:r>
            <a:endParaRPr b="0" lang="es-AR" sz="23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  <a:tabLst>
                <a:tab algn="l" pos="0"/>
              </a:tabLst>
            </a:pPr>
            <a:endParaRPr b="0" lang="es-AR" sz="2300" spc="-1" strike="noStrike">
              <a:latin typeface="Arial"/>
            </a:endParaRPr>
          </a:p>
          <a:p>
            <a:pPr marL="457200" indent="-360000">
              <a:lnSpc>
                <a:spcPct val="100000"/>
              </a:lnSpc>
              <a:buClr>
                <a:srgbClr val="ffffff"/>
              </a:buClr>
              <a:buFont typeface="Montserrat"/>
              <a:buChar char="-"/>
              <a:tabLst>
                <a:tab algn="l" pos="0"/>
              </a:tabLst>
            </a:pPr>
            <a:r>
              <a:rPr b="0" lang="en" sz="2300" spc="-1" strike="noStrike">
                <a:solidFill>
                  <a:srgbClr val="ffffff"/>
                </a:solidFill>
                <a:latin typeface="Montserrat"/>
                <a:ea typeface="Montserrat"/>
              </a:rPr>
              <a:t>Día de la semana con mayor brecha: los miércoles </a:t>
            </a:r>
            <a:endParaRPr b="0" lang="es-AR" sz="2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160440" y="359280"/>
            <a:ext cx="5392440" cy="42746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90000"/>
          </a:bodyPr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300" spc="-1" strike="noStrike">
                <a:solidFill>
                  <a:srgbClr val="ffffff"/>
                </a:solidFill>
                <a:latin typeface="Montserrat"/>
                <a:ea typeface="Montserrat"/>
              </a:rPr>
              <a:t>Como se puede observar,  julio fue un mes de mucha movilidad con respecto a la brecha entre el dólar blue y el oficial.</a:t>
            </a:r>
            <a:endParaRPr b="0" lang="es-AR" sz="23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300" spc="-1" strike="noStrike">
                <a:solidFill>
                  <a:srgbClr val="ffffff"/>
                </a:solidFill>
                <a:latin typeface="Montserrat"/>
                <a:ea typeface="Montserrat"/>
              </a:rPr>
              <a:t>Para intentar subsanar esta situación, hubo varios cambios en el Ministerio de Economía, se verá si da sus frutos cuando avance agosto.</a:t>
            </a:r>
            <a:endParaRPr b="0" lang="es-AR" sz="23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300" spc="-1" strike="noStrike">
                <a:solidFill>
                  <a:srgbClr val="ffffff"/>
                </a:solidFill>
                <a:latin typeface="Montserrat"/>
                <a:ea typeface="Montserrat"/>
              </a:rPr>
              <a:t>Sin embargo, como se puede apreciar en el gráfico que sigue, desde el 1 a 1 de los años ‘90 el dólar no ha deja de subir y está ligado, entre otros aspectos, a la vida política.</a:t>
            </a:r>
            <a:endParaRPr b="0" lang="es-AR" sz="2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8320" y="359280"/>
            <a:ext cx="8290440" cy="42746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180000" y="990000"/>
            <a:ext cx="8819280" cy="3212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986920" y="123840"/>
            <a:ext cx="5910480" cy="48942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200" spc="-1" strike="noStrike">
                <a:solidFill>
                  <a:srgbClr val="ffffff"/>
                </a:solidFill>
                <a:latin typeface="Montserrat"/>
                <a:ea typeface="Montserrat"/>
              </a:rPr>
              <a:t>Ante estas situaciones, no faltan los especuladores que aprovechan para hacer una diferencia a favor de su propia economía.</a:t>
            </a:r>
            <a:endParaRPr b="0" lang="es-AR" sz="22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200" spc="-1" strike="noStrike">
                <a:solidFill>
                  <a:srgbClr val="ffffff"/>
                </a:solidFill>
                <a:latin typeface="Montserrat"/>
                <a:ea typeface="Montserrat"/>
              </a:rPr>
              <a:t>Coincidiendo con la volatilidad y con la falta del esperado acuerdo de Guzman (ex Ministro de Economía) con el FMI, de los últimos cuatro años el mejor momento para comprar dólar oficial y vender dólar blue fue a principio del año: el 06/01/2022 obteniendo una ganancia de $212 por cada dólar.</a:t>
            </a:r>
            <a:endParaRPr b="0" lang="es-AR" sz="22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200" spc="-1" strike="noStrike">
                <a:solidFill>
                  <a:srgbClr val="ffffff"/>
                </a:solidFill>
                <a:latin typeface="Montserrat"/>
                <a:ea typeface="Montserrat"/>
              </a:rPr>
              <a:t>El segundo fue hace poco: el 22/07/2022 obteniendo $199,6 por cada dólar.</a:t>
            </a:r>
            <a:endParaRPr b="0" lang="es-A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Application>LibreOffice/7.3.4.2$Windows_X86_64 LibreOffice_project/728fec16bd5f605073805c3c9e7c4212a0120dc5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es-AR</dc:language>
  <cp:lastModifiedBy/>
  <dcterms:modified xsi:type="dcterms:W3CDTF">2022-08-05T09:45:58Z</dcterms:modified>
  <cp:revision>6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