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72" r:id="rId5"/>
    <p:sldId id="273" r:id="rId6"/>
    <p:sldId id="262" r:id="rId7"/>
    <p:sldId id="264" r:id="rId8"/>
    <p:sldId id="265" r:id="rId9"/>
    <p:sldId id="263" r:id="rId10"/>
    <p:sldId id="274" r:id="rId11"/>
    <p:sldId id="266" r:id="rId12"/>
    <p:sldId id="260" r:id="rId13"/>
    <p:sldId id="267" r:id="rId14"/>
    <p:sldId id="258" r:id="rId15"/>
    <p:sldId id="259" r:id="rId16"/>
    <p:sldId id="275" r:id="rId17"/>
    <p:sldId id="276" r:id="rId18"/>
    <p:sldId id="27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6453"/>
    <a:srgbClr val="FFFFFF"/>
    <a:srgbClr val="26A0FC"/>
    <a:srgbClr val="6D848E"/>
    <a:srgbClr val="FD8080"/>
    <a:srgbClr val="26E7A6"/>
    <a:srgbClr val="FDEFED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65" d="100"/>
          <a:sy n="65" d="100"/>
        </p:scale>
        <p:origin x="700" y="52"/>
      </p:cViewPr>
      <p:guideLst>
        <p:guide orient="horz" pos="2260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Workbook10.xlsx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Workbook11.xlsx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Workbook12.xlsx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Workbook13.xlsx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package" Target="../embeddings/Workbook14.xlsx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package" Target="../embeddings/Workbook15.xlsx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package" Target="../embeddings/Workbook16.xlsx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package" Target="../embeddings/Workbook17.xlsx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package" Target="../embeddings/Workbook18.xlsx"/></Relationships>
</file>

<file path=ppt/charts/_rels/chart19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package" Target="../embeddings/Workbook19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20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package" Target="../embeddings/Workbook20.xlsx"/></Relationships>
</file>

<file path=ppt/charts/_rels/chart21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package" Target="../embeddings/Workbook21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+mj-ea"/>
                <a:ea typeface="+mj-ea"/>
              </a:rPr>
              <a:t>调研家长的国家分布（</a:t>
            </a:r>
            <a:r>
              <a:rPr lang="en-US" altLang="zh-CN" sz="1200" b="1" dirty="0">
                <a:solidFill>
                  <a:schemeClr val="tx1"/>
                </a:solidFill>
                <a:latin typeface="+mj-ea"/>
                <a:ea typeface="+mj-ea"/>
              </a:rPr>
              <a:t>n=63</a:t>
            </a:r>
            <a:r>
              <a:rPr lang="zh-CN" altLang="en-US" sz="1200" b="1" dirty="0">
                <a:solidFill>
                  <a:schemeClr val="tx1"/>
                </a:solidFill>
                <a:latin typeface="+mj-ea"/>
                <a:ea typeface="+mj-ea"/>
              </a:rPr>
              <a:t>）</a:t>
            </a:r>
            <a:endParaRPr lang="zh-CN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c:rich>
      </c:tx>
      <c:layout>
        <c:manualLayout>
          <c:xMode val="edge"/>
          <c:yMode val="edge"/>
          <c:x val="0.32459228860167"/>
          <c:y val="0.13477028909261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464040678109939"/>
          <c:y val="0.283751024035848"/>
          <c:w val="0.448622552353383"/>
          <c:h val="0.62437725332998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26A0F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26E7A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FD808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6D848E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2"/>
              <c:layout>
                <c:manualLayout>
                  <c:x val="0.0925905281862516"/>
                  <c:y val="0.092820659774652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249491030897489"/>
                  <c:y val="0.1504508308723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50" b="0" i="0" u="none" strike="noStrike" kern="1200" baseline="0">
                    <a:solidFill>
                      <a:schemeClr val="bg1"/>
                    </a:solidFill>
                    <a:latin typeface="+mn-ea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澳大利亚</c:v>
                </c:pt>
                <c:pt idx="1">
                  <c:v>美国</c:v>
                </c:pt>
                <c:pt idx="2">
                  <c:v>新西兰</c:v>
                </c:pt>
                <c:pt idx="3">
                  <c:v>加拿大</c:v>
                </c:pt>
              </c:strCache>
            </c:strRef>
          </c:cat>
          <c:val>
            <c:numRef>
              <c:f>Sheet1!$B$2:$B$5</c:f>
              <c:numCache>
                <c:formatCode>0.0%</c:formatCode>
                <c:ptCount val="4"/>
                <c:pt idx="0">
                  <c:v>0.46031746031746</c:v>
                </c:pt>
                <c:pt idx="1">
                  <c:v>0.333333333333333</c:v>
                </c:pt>
                <c:pt idx="2">
                  <c:v>0.111111111111111</c:v>
                </c:pt>
                <c:pt idx="3">
                  <c:v>0.0952380952380952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286377245508982"/>
          <c:y val="0.427629772040648"/>
          <c:w val="0.240119760479042"/>
          <c:h val="0.3636363636363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/>
              </a:solidFill>
              <a:latin typeface="+mn-ea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澳大利亚</a:t>
            </a:r>
            <a:endParaRPr lang="en-US" altLang="zh-CN" sz="12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  <a:ea typeface="+mn-ea"/>
              </a:rPr>
              <a:t>n=28</a:t>
            </a: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endParaRPr lang="zh-CN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c:rich>
      </c:tx>
      <c:layout>
        <c:manualLayout>
          <c:xMode val="edge"/>
          <c:yMode val="edge"/>
          <c:x val="0.162734836345792"/>
          <c:y val="0.016262647864514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82522639905646"/>
          <c:y val="0.29708906321489"/>
          <c:w val="0.54350447567367"/>
          <c:h val="0.656244221950546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不确定</c:v>
                </c:pt>
              </c:strCache>
            </c:strRef>
          </c:tx>
          <c:spPr>
            <a:solidFill>
              <a:srgbClr val="6D848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0.0714285714285714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不需要补习</c:v>
                </c:pt>
              </c:strCache>
            </c:strRef>
          </c:tx>
          <c:spPr>
            <a:solidFill>
              <a:srgbClr val="26E7A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0.285714285714286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需要补习</c:v>
                </c:pt>
              </c:strCache>
            </c:strRef>
          </c:tx>
          <c:spPr>
            <a:solidFill>
              <a:srgbClr val="26A0F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0.642857142857143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30098831"/>
        <c:axId val="1930099247"/>
      </c:barChart>
      <c:catAx>
        <c:axId val="19300988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0099247"/>
        <c:crosses val="autoZero"/>
        <c:auto val="1"/>
        <c:lblAlgn val="ctr"/>
        <c:lblOffset val="100"/>
        <c:noMultiLvlLbl val="0"/>
      </c:catAx>
      <c:valAx>
        <c:axId val="1930099247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0098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美国</a:t>
            </a:r>
            <a:endParaRPr lang="en-US" altLang="zh-CN" sz="12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  <a:ea typeface="+mn-ea"/>
              </a:rPr>
              <a:t>n=17*</a:t>
            </a: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endParaRPr lang="zh-CN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c:rich>
      </c:tx>
      <c:layout>
        <c:manualLayout>
          <c:xMode val="edge"/>
          <c:yMode val="edge"/>
          <c:x val="0.162734836345792"/>
          <c:y val="0.016262647864514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82522639905646"/>
          <c:y val="0.29708906321489"/>
          <c:w val="0.54350447567367"/>
          <c:h val="0.656244221950546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不确定</c:v>
                </c:pt>
              </c:strCache>
            </c:strRef>
          </c:tx>
          <c:spPr>
            <a:solidFill>
              <a:srgbClr val="6D848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0.0588235294117647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不需要补习</c:v>
                </c:pt>
              </c:strCache>
            </c:strRef>
          </c:tx>
          <c:spPr>
            <a:solidFill>
              <a:srgbClr val="26E7A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0.352941176470588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需要补习</c:v>
                </c:pt>
              </c:strCache>
            </c:strRef>
          </c:tx>
          <c:spPr>
            <a:solidFill>
              <a:srgbClr val="26A0F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0.588235294117647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30098831"/>
        <c:axId val="1930099247"/>
      </c:barChart>
      <c:catAx>
        <c:axId val="19300988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0099247"/>
        <c:crosses val="autoZero"/>
        <c:auto val="1"/>
        <c:lblAlgn val="ctr"/>
        <c:lblOffset val="100"/>
        <c:noMultiLvlLbl val="0"/>
      </c:catAx>
      <c:valAx>
        <c:axId val="1930099247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0098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加拿大</a:t>
            </a:r>
            <a:endParaRPr lang="en-US" altLang="zh-CN" sz="12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  <a:ea typeface="+mn-ea"/>
              </a:rPr>
              <a:t>n=6*</a:t>
            </a: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endParaRPr lang="zh-CN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c:rich>
      </c:tx>
      <c:layout>
        <c:manualLayout>
          <c:xMode val="edge"/>
          <c:yMode val="edge"/>
          <c:x val="0.162734836345792"/>
          <c:y val="0.016262647864514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82522639905646"/>
          <c:y val="0.29708906321489"/>
          <c:w val="0.54350447567367"/>
          <c:h val="0.656244221950546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不确定</c:v>
                </c:pt>
              </c:strCache>
            </c:strRef>
          </c:tx>
          <c:spPr>
            <a:solidFill>
              <a:srgbClr val="6D848E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不需要补习</c:v>
                </c:pt>
              </c:strCache>
            </c:strRef>
          </c:tx>
          <c:spPr>
            <a:solidFill>
              <a:srgbClr val="26E7A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0.166666666666667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需要补习</c:v>
                </c:pt>
              </c:strCache>
            </c:strRef>
          </c:tx>
          <c:spPr>
            <a:solidFill>
              <a:srgbClr val="26A0F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0.833333333333333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30098831"/>
        <c:axId val="1930099247"/>
      </c:barChart>
      <c:catAx>
        <c:axId val="19300988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0099247"/>
        <c:crosses val="autoZero"/>
        <c:auto val="1"/>
        <c:lblAlgn val="ctr"/>
        <c:lblOffset val="100"/>
        <c:noMultiLvlLbl val="0"/>
      </c:catAx>
      <c:valAx>
        <c:axId val="1930099247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0098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新西兰</a:t>
            </a:r>
            <a:endParaRPr lang="en-US" altLang="zh-CN" sz="12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  <a:ea typeface="+mn-ea"/>
              </a:rPr>
              <a:t>n=5*</a:t>
            </a: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endParaRPr lang="zh-CN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c:rich>
      </c:tx>
      <c:layout>
        <c:manualLayout>
          <c:xMode val="edge"/>
          <c:yMode val="edge"/>
          <c:x val="0.162734836345792"/>
          <c:y val="0.016262647864514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82522639905646"/>
          <c:y val="0.29708906321489"/>
          <c:w val="0.54350447567367"/>
          <c:h val="0.656244221950546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不确定</c:v>
                </c:pt>
              </c:strCache>
            </c:strRef>
          </c:tx>
          <c:spPr>
            <a:solidFill>
              <a:srgbClr val="6D848E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不需要补习</c:v>
                </c:pt>
              </c:strCache>
            </c:strRef>
          </c:tx>
          <c:spPr>
            <a:solidFill>
              <a:srgbClr val="26E7A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需要补习</c:v>
                </c:pt>
              </c:strCache>
            </c:strRef>
          </c:tx>
          <c:spPr>
            <a:solidFill>
              <a:srgbClr val="26A0F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30098831"/>
        <c:axId val="1930099247"/>
      </c:barChart>
      <c:catAx>
        <c:axId val="19300988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0099247"/>
        <c:crosses val="autoZero"/>
        <c:auto val="1"/>
        <c:lblAlgn val="ctr"/>
        <c:lblOffset val="100"/>
        <c:noMultiLvlLbl val="0"/>
      </c:catAx>
      <c:valAx>
        <c:axId val="1930099247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0098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澳大利亚</a:t>
            </a:r>
            <a:endParaRPr lang="en-US" altLang="zh-CN" sz="12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  <a:ea typeface="+mn-ea"/>
              </a:rPr>
              <a:t>n=28)</a:t>
            </a:r>
            <a:endParaRPr lang="zh-CN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c:rich>
      </c:tx>
      <c:layout>
        <c:manualLayout>
          <c:xMode val="edge"/>
          <c:yMode val="edge"/>
          <c:x val="0.274794704070918"/>
          <c:y val="0.010970703953503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2958805518872"/>
          <c:y val="0.291797056977823"/>
          <c:w val="0.54350447567367"/>
          <c:h val="0.656244221950546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没补习过数学</c:v>
                </c:pt>
              </c:strCache>
            </c:strRef>
          </c:tx>
          <c:spPr>
            <a:solidFill>
              <a:srgbClr val="26E7A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0.321428571428571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补习过数学</c:v>
                </c:pt>
              </c:strCache>
            </c:strRef>
          </c:tx>
          <c:spPr>
            <a:solidFill>
              <a:srgbClr val="26A0F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0.678571428571429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30098831"/>
        <c:axId val="1930099247"/>
      </c:barChart>
      <c:catAx>
        <c:axId val="19300988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0099247"/>
        <c:crosses val="autoZero"/>
        <c:auto val="1"/>
        <c:lblAlgn val="ctr"/>
        <c:lblOffset val="100"/>
        <c:noMultiLvlLbl val="0"/>
      </c:catAx>
      <c:valAx>
        <c:axId val="1930099247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0098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美国</a:t>
            </a:r>
            <a:endParaRPr lang="en-US" altLang="zh-CN" sz="12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  <a:ea typeface="+mn-ea"/>
              </a:rPr>
              <a:t>n=19*)</a:t>
            </a:r>
            <a:endParaRPr lang="zh-CN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c:rich>
      </c:tx>
      <c:layout>
        <c:manualLayout>
          <c:xMode val="edge"/>
          <c:yMode val="edge"/>
          <c:x val="0.274794704070918"/>
          <c:y val="0.010970703953503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2958805518872"/>
          <c:y val="0.291797056977823"/>
          <c:w val="0.54350447567367"/>
          <c:h val="0.656244221950546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没补习过数学</c:v>
                </c:pt>
              </c:strCache>
            </c:strRef>
          </c:tx>
          <c:spPr>
            <a:solidFill>
              <a:srgbClr val="26E7A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0.789473684210526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补习过数学</c:v>
                </c:pt>
              </c:strCache>
            </c:strRef>
          </c:tx>
          <c:spPr>
            <a:solidFill>
              <a:srgbClr val="26A0F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0.210526315789474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30098831"/>
        <c:axId val="1930099247"/>
      </c:barChart>
      <c:catAx>
        <c:axId val="19300988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0099247"/>
        <c:crosses val="autoZero"/>
        <c:auto val="1"/>
        <c:lblAlgn val="ctr"/>
        <c:lblOffset val="100"/>
        <c:noMultiLvlLbl val="0"/>
      </c:catAx>
      <c:valAx>
        <c:axId val="1930099247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0098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加拿大</a:t>
            </a:r>
            <a:endParaRPr lang="en-US" altLang="zh-CN" sz="12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  <a:ea typeface="+mn-ea"/>
              </a:rPr>
              <a:t>n=5*)</a:t>
            </a:r>
            <a:endParaRPr lang="zh-CN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c:rich>
      </c:tx>
      <c:layout>
        <c:manualLayout>
          <c:xMode val="edge"/>
          <c:yMode val="edge"/>
          <c:x val="0.274794704070918"/>
          <c:y val="0.010970703953503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2958805518872"/>
          <c:y val="0.291797056977823"/>
          <c:w val="0.54350447567367"/>
          <c:h val="0.656244221950546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没补习过数学</c:v>
                </c:pt>
              </c:strCache>
            </c:strRef>
          </c:tx>
          <c:spPr>
            <a:solidFill>
              <a:srgbClr val="26E7A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补习过数学</c:v>
                </c:pt>
              </c:strCache>
            </c:strRef>
          </c:tx>
          <c:spPr>
            <a:solidFill>
              <a:srgbClr val="26A0F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30098831"/>
        <c:axId val="1930099247"/>
      </c:barChart>
      <c:catAx>
        <c:axId val="19300988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0099247"/>
        <c:crosses val="autoZero"/>
        <c:auto val="1"/>
        <c:lblAlgn val="ctr"/>
        <c:lblOffset val="100"/>
        <c:noMultiLvlLbl val="0"/>
      </c:catAx>
      <c:valAx>
        <c:axId val="1930099247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0098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新西兰</a:t>
            </a:r>
            <a:endParaRPr lang="en-US" altLang="zh-CN" sz="12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  <a:ea typeface="+mn-ea"/>
              </a:rPr>
              <a:t>n=5*)</a:t>
            </a:r>
            <a:endParaRPr lang="zh-CN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c:rich>
      </c:tx>
      <c:layout>
        <c:manualLayout>
          <c:xMode val="edge"/>
          <c:yMode val="edge"/>
          <c:x val="0.274794704070918"/>
          <c:y val="0.010970703953503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2958805518872"/>
          <c:y val="0.291797056977823"/>
          <c:w val="0.54350447567367"/>
          <c:h val="0.656244221950546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没补习过数学</c:v>
                </c:pt>
              </c:strCache>
            </c:strRef>
          </c:tx>
          <c:spPr>
            <a:solidFill>
              <a:srgbClr val="26E7A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补习过数学</c:v>
                </c:pt>
              </c:strCache>
            </c:strRef>
          </c:tx>
          <c:spPr>
            <a:solidFill>
              <a:srgbClr val="26A0F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30098831"/>
        <c:axId val="1930099247"/>
      </c:barChart>
      <c:catAx>
        <c:axId val="19300988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0099247"/>
        <c:crosses val="autoZero"/>
        <c:auto val="1"/>
        <c:lblAlgn val="ctr"/>
        <c:lblOffset val="100"/>
        <c:noMultiLvlLbl val="0"/>
      </c:catAx>
      <c:valAx>
        <c:axId val="1930099247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0098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为什么需要课外学习数学（</a:t>
            </a:r>
            <a:r>
              <a:rPr lang="en-US" altLang="zh-CN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n=31</a:t>
            </a:r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241550078740157"/>
          <c:y val="0.02021101658294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474"/>
          <c:y val="0.0873764083697402"/>
          <c:w val="0.3255"/>
          <c:h val="0.88733042078638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为什么需要课外补习数学</c:v>
                </c:pt>
              </c:strCache>
            </c:strRef>
          </c:tx>
          <c:spPr>
            <a:solidFill>
              <a:srgbClr val="EE6453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</c:dPt>
          <c:dPt>
            <c:idx val="10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</c:dPt>
          <c:dPt>
            <c:idx val="11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</c:dPt>
          <c:dPt>
            <c:idx val="12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</c:dPt>
          <c:dPt>
            <c:idx val="13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提升成绩，为升学做准备</c:v>
                </c:pt>
                <c:pt idx="1">
                  <c:v>在校数学成绩差，需要提升成绩</c:v>
                </c:pt>
                <c:pt idx="2">
                  <c:v>提升成绩，为分快慢班做准备</c:v>
                </c:pt>
                <c:pt idx="3">
                  <c:v>提升成绩，为考取奖学金做准备</c:v>
                </c:pt>
                <c:pt idx="4">
                  <c:v>孩子在校数学难度相比国内低，家长感到焦虑</c:v>
                </c:pt>
                <c:pt idx="5">
                  <c:v>孩子在校所学运算方式复杂，家长觉得麻烦</c:v>
                </c:pt>
                <c:pt idx="6">
                  <c:v>身边其他孩子在补习，担心不补习会落后</c:v>
                </c:pt>
                <c:pt idx="7">
                  <c:v>班级内孩子整体数学成绩优异，担心孩子落后</c:v>
                </c:pt>
                <c:pt idx="8">
                  <c:v>考取的学校数学难度升级，需要在开学前准备</c:v>
                </c:pt>
                <c:pt idx="9">
                  <c:v>每年开学会学新的知识点，需要在开学前准备</c:v>
                </c:pt>
                <c:pt idx="10">
                  <c:v>提升逻辑思维能力/让孩子变聪明</c:v>
                </c:pt>
                <c:pt idx="11">
                  <c:v>希望孩子未来学习数理化/工程类专业，提前多接触</c:v>
                </c:pt>
                <c:pt idx="12">
                  <c:v>参加数学竞赛</c:v>
                </c:pt>
                <c:pt idx="13">
                  <c:v>有回国打算，需要提前适应国内教学方式</c:v>
                </c:pt>
                <c:pt idx="14">
                  <c:v>觉得数学有用，需要多接触</c:v>
                </c:pt>
                <c:pt idx="15">
                  <c:v>家长难以解答孩子的数学问题</c:v>
                </c:pt>
              </c:strCache>
            </c:strRef>
          </c:cat>
          <c:val>
            <c:numRef>
              <c:f>Sheet1!$B$2:$B$17</c:f>
              <c:numCache>
                <c:formatCode>0.0%</c:formatCode>
                <c:ptCount val="16"/>
                <c:pt idx="0">
                  <c:v>0.225806451612903</c:v>
                </c:pt>
                <c:pt idx="1">
                  <c:v>0.129032258064516</c:v>
                </c:pt>
                <c:pt idx="2">
                  <c:v>0.0967741935483871</c:v>
                </c:pt>
                <c:pt idx="3">
                  <c:v>0.0645161290322581</c:v>
                </c:pt>
                <c:pt idx="4">
                  <c:v>0.0967741935483871</c:v>
                </c:pt>
                <c:pt idx="5">
                  <c:v>0.0645161290322581</c:v>
                </c:pt>
                <c:pt idx="6">
                  <c:v>0.129032258064516</c:v>
                </c:pt>
                <c:pt idx="7">
                  <c:v>0.032258064516129</c:v>
                </c:pt>
                <c:pt idx="8">
                  <c:v>0.0645161290322581</c:v>
                </c:pt>
                <c:pt idx="9">
                  <c:v>0.032258064516129</c:v>
                </c:pt>
                <c:pt idx="10">
                  <c:v>0.0967741935483871</c:v>
                </c:pt>
                <c:pt idx="11">
                  <c:v>0.0645161290322581</c:v>
                </c:pt>
                <c:pt idx="12">
                  <c:v>0.032258064516129</c:v>
                </c:pt>
                <c:pt idx="13">
                  <c:v>0.032258064516129</c:v>
                </c:pt>
                <c:pt idx="14">
                  <c:v>0.032258064516129</c:v>
                </c:pt>
                <c:pt idx="15">
                  <c:v>0.032258064516129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06405463"/>
        <c:axId val="401209352"/>
      </c:barChart>
      <c:catAx>
        <c:axId val="106405463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01209352"/>
        <c:crosses val="autoZero"/>
        <c:auto val="1"/>
        <c:lblAlgn val="ctr"/>
        <c:lblOffset val="100"/>
        <c:noMultiLvlLbl val="0"/>
      </c:catAx>
      <c:valAx>
        <c:axId val="401209352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6405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为什么需要课外学习数学（</a:t>
            </a:r>
            <a:r>
              <a:rPr lang="en-US" altLang="zh-CN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n=31</a:t>
            </a:r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240050078740157"/>
          <c:y val="0.0034491591208163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474"/>
          <c:y val="0.0873764083697402"/>
          <c:w val="0.3255"/>
          <c:h val="0.88733042078638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为什么需要课外补习数学</c:v>
                </c:pt>
              </c:strCache>
            </c:strRef>
          </c:tx>
          <c:spPr>
            <a:solidFill>
              <a:srgbClr val="EE6453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</c:dPt>
          <c:dPt>
            <c:idx val="10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</c:dPt>
          <c:dPt>
            <c:idx val="11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</c:dPt>
          <c:dPt>
            <c:idx val="12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</c:dPt>
          <c:dPt>
            <c:idx val="13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提升成绩，为升学做准备</c:v>
                </c:pt>
                <c:pt idx="1">
                  <c:v>在校数学成绩差，需要提升成绩</c:v>
                </c:pt>
                <c:pt idx="2">
                  <c:v>提升成绩，为分快慢班做准备</c:v>
                </c:pt>
                <c:pt idx="3">
                  <c:v>提升成绩，为考取奖学金做准备</c:v>
                </c:pt>
                <c:pt idx="4">
                  <c:v>孩子在校数学难度相比国内低，家长感到焦虑</c:v>
                </c:pt>
                <c:pt idx="5">
                  <c:v>孩子在校所学运算方式复杂，家长觉得麻烦</c:v>
                </c:pt>
                <c:pt idx="6">
                  <c:v>身边其他孩子在补习，担心不补习会落后</c:v>
                </c:pt>
                <c:pt idx="7">
                  <c:v>班级内孩子整体数学成绩优异，担心孩子落后</c:v>
                </c:pt>
                <c:pt idx="8">
                  <c:v>考取的学校数学难度升级，需要在开学前准备</c:v>
                </c:pt>
                <c:pt idx="9">
                  <c:v>每年开学会学新的知识点，需要在开学前准备</c:v>
                </c:pt>
                <c:pt idx="10">
                  <c:v>提升逻辑思维能力/让孩子变聪明</c:v>
                </c:pt>
                <c:pt idx="11">
                  <c:v>希望孩子未来学习数理化/工程类专业，提前多接触</c:v>
                </c:pt>
                <c:pt idx="12">
                  <c:v>参加数学竞赛</c:v>
                </c:pt>
                <c:pt idx="13">
                  <c:v>有回国打算，需要提前适应国内教学方式</c:v>
                </c:pt>
                <c:pt idx="14">
                  <c:v>觉得数学有用，需要多接触</c:v>
                </c:pt>
                <c:pt idx="15">
                  <c:v>家长难以解答孩子的数学问题</c:v>
                </c:pt>
              </c:strCache>
            </c:strRef>
          </c:cat>
          <c:val>
            <c:numRef>
              <c:f>Sheet1!$B$2:$B$17</c:f>
              <c:numCache>
                <c:formatCode>0.0%</c:formatCode>
                <c:ptCount val="16"/>
                <c:pt idx="0">
                  <c:v>0.225806451612903</c:v>
                </c:pt>
                <c:pt idx="1">
                  <c:v>0.129032258064516</c:v>
                </c:pt>
                <c:pt idx="2">
                  <c:v>0.0967741935483871</c:v>
                </c:pt>
                <c:pt idx="3">
                  <c:v>0.0645161290322581</c:v>
                </c:pt>
                <c:pt idx="4">
                  <c:v>0.0967741935483871</c:v>
                </c:pt>
                <c:pt idx="5">
                  <c:v>0.0645161290322581</c:v>
                </c:pt>
                <c:pt idx="6">
                  <c:v>0.129032258064516</c:v>
                </c:pt>
                <c:pt idx="7">
                  <c:v>0.032258064516129</c:v>
                </c:pt>
                <c:pt idx="8">
                  <c:v>0.0645161290322581</c:v>
                </c:pt>
                <c:pt idx="9">
                  <c:v>0.032258064516129</c:v>
                </c:pt>
                <c:pt idx="10">
                  <c:v>0.0967741935483871</c:v>
                </c:pt>
                <c:pt idx="11">
                  <c:v>0.0645161290322581</c:v>
                </c:pt>
                <c:pt idx="12">
                  <c:v>0.032258064516129</c:v>
                </c:pt>
                <c:pt idx="13">
                  <c:v>0.032258064516129</c:v>
                </c:pt>
                <c:pt idx="14">
                  <c:v>0.032258064516129</c:v>
                </c:pt>
                <c:pt idx="15">
                  <c:v>0.032258064516129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06405463"/>
        <c:axId val="401209352"/>
      </c:barChart>
      <c:catAx>
        <c:axId val="106405463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01209352"/>
        <c:crosses val="autoZero"/>
        <c:auto val="1"/>
        <c:lblAlgn val="ctr"/>
        <c:lblOffset val="100"/>
        <c:noMultiLvlLbl val="0"/>
      </c:catAx>
      <c:valAx>
        <c:axId val="401209352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6405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+mj-ea"/>
                <a:ea typeface="+mj-ea"/>
              </a:rPr>
              <a:t>在读学员的国家分布（</a:t>
            </a:r>
            <a:r>
              <a:rPr lang="en-US" altLang="zh-CN" sz="1200" b="1" dirty="0">
                <a:solidFill>
                  <a:schemeClr val="tx1"/>
                </a:solidFill>
                <a:latin typeface="+mj-ea"/>
                <a:ea typeface="+mj-ea"/>
              </a:rPr>
              <a:t>n=593</a:t>
            </a:r>
            <a:r>
              <a:rPr lang="zh-CN" altLang="en-US" sz="1200" b="1" dirty="0">
                <a:solidFill>
                  <a:schemeClr val="tx1"/>
                </a:solidFill>
                <a:latin typeface="+mj-ea"/>
                <a:ea typeface="+mj-ea"/>
              </a:rPr>
              <a:t>）</a:t>
            </a:r>
            <a:endParaRPr lang="zh-CN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c:rich>
      </c:tx>
      <c:layout>
        <c:manualLayout>
          <c:xMode val="edge"/>
          <c:yMode val="edge"/>
          <c:x val="0.32459228860167"/>
          <c:y val="0.13477028909261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464040678109939"/>
          <c:y val="0.283751024035848"/>
          <c:w val="0.448622552353383"/>
          <c:h val="0.62437725332998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26E7A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26A0F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FD808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6D848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2"/>
              <c:layout>
                <c:manualLayout>
                  <c:x val="0.14520469099234"/>
                  <c:y val="0.00059328158439756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663124386291268"/>
                  <c:y val="0.13739978678882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+mn-ea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美国</c:v>
                </c:pt>
                <c:pt idx="1">
                  <c:v>澳大利亚</c:v>
                </c:pt>
                <c:pt idx="2">
                  <c:v>新西兰</c:v>
                </c:pt>
                <c:pt idx="3">
                  <c:v>加拿大</c:v>
                </c:pt>
                <c:pt idx="4">
                  <c:v>其他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0.421585160202361</c:v>
                </c:pt>
                <c:pt idx="1">
                  <c:v>0.229342327150084</c:v>
                </c:pt>
                <c:pt idx="2">
                  <c:v>0.188870151770658</c:v>
                </c:pt>
                <c:pt idx="3">
                  <c:v>0.124789207419899</c:v>
                </c:pt>
                <c:pt idx="4">
                  <c:v>0.0354131534569983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269854401058901"/>
          <c:y val="0.338457076566125"/>
          <c:w val="0.224023825281271"/>
          <c:h val="0.511310904872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/>
              </a:solidFill>
              <a:latin typeface="+mn-ea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900"/>
      </a:pPr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为什么不需要课外学习数学（</a:t>
            </a:r>
            <a:r>
              <a:rPr lang="en-US" altLang="zh-CN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n=16*</a:t>
            </a:r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163211025350517"/>
          <c:y val="0.0063707793586748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474"/>
          <c:y val="0.145603342614979"/>
          <c:w val="0.3255"/>
          <c:h val="0.829103613117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为什么需要课外补习数学</c:v>
                </c:pt>
              </c:strCache>
            </c:strRef>
          </c:tx>
          <c:spPr>
            <a:solidFill>
              <a:srgbClr val="EE6453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EE6453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EE6453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孩子在校成绩优异，无需补习</c:v>
                </c:pt>
                <c:pt idx="1">
                  <c:v>主张快乐成长，不想给孩子压力</c:v>
                </c:pt>
                <c:pt idx="2">
                  <c:v>在校学习已经超前，无需补习</c:v>
                </c:pt>
                <c:pt idx="3">
                  <c:v>学校不强调数学学习</c:v>
                </c:pt>
                <c:pt idx="4">
                  <c:v>孩子抗拒课外数学补习</c:v>
                </c:pt>
                <c:pt idx="5">
                  <c:v>学校已经提供了数学学习资料</c:v>
                </c:pt>
                <c:pt idx="6">
                  <c:v>学校不强调考试，无学习压力</c:v>
                </c:pt>
              </c:strCache>
            </c:strRef>
          </c:cat>
          <c:val>
            <c:numRef>
              <c:f>Sheet1!$B$2:$B$8</c:f>
              <c:numCache>
                <c:formatCode>0.0%</c:formatCode>
                <c:ptCount val="7"/>
                <c:pt idx="0">
                  <c:v>0.4375</c:v>
                </c:pt>
                <c:pt idx="1">
                  <c:v>0.375</c:v>
                </c:pt>
                <c:pt idx="2">
                  <c:v>0.125</c:v>
                </c:pt>
                <c:pt idx="3">
                  <c:v>0.125</c:v>
                </c:pt>
                <c:pt idx="4">
                  <c:v>0.0625</c:v>
                </c:pt>
                <c:pt idx="5">
                  <c:v>0.0625</c:v>
                </c:pt>
                <c:pt idx="6">
                  <c:v>0.0625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06405463"/>
        <c:axId val="401209352"/>
      </c:barChart>
      <c:catAx>
        <c:axId val="106405463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01209352"/>
        <c:crosses val="autoZero"/>
        <c:auto val="1"/>
        <c:lblAlgn val="ctr"/>
        <c:lblOffset val="100"/>
        <c:noMultiLvlLbl val="0"/>
      </c:catAx>
      <c:valAx>
        <c:axId val="401209352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6405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+mj-ea"/>
                <a:ea typeface="+mj-ea"/>
              </a:rPr>
              <a:t>在课外机构主要学习什么（</a:t>
            </a:r>
            <a:r>
              <a:rPr lang="en-US" altLang="zh-CN" sz="1200" b="1" dirty="0">
                <a:solidFill>
                  <a:schemeClr val="tx1"/>
                </a:solidFill>
                <a:latin typeface="+mj-ea"/>
                <a:ea typeface="+mj-ea"/>
              </a:rPr>
              <a:t>n=18*</a:t>
            </a:r>
            <a:r>
              <a:rPr lang="zh-CN" altLang="en-US" sz="1200" b="1" dirty="0">
                <a:solidFill>
                  <a:schemeClr val="tx1"/>
                </a:solidFill>
                <a:latin typeface="+mj-ea"/>
                <a:ea typeface="+mj-ea"/>
              </a:rPr>
              <a:t>）</a:t>
            </a:r>
            <a:endParaRPr lang="zh-CN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c:rich>
      </c:tx>
      <c:layout>
        <c:manualLayout>
          <c:xMode val="edge"/>
          <c:yMode val="edge"/>
          <c:x val="0.219053366445981"/>
          <c:y val="0.11666708770930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464040678109939"/>
          <c:y val="0.283751024035848"/>
          <c:w val="0.448622552353383"/>
          <c:h val="0.62437725332998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26A0F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26E7A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FD808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6D848E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50" b="0" i="0" u="none" strike="noStrike" kern="1200" baseline="0">
                    <a:solidFill>
                      <a:schemeClr val="bg1"/>
                    </a:solidFill>
                    <a:latin typeface="+mn-ea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超前学习</c:v>
                </c:pt>
                <c:pt idx="1">
                  <c:v>奥数/逻辑思维题目</c:v>
                </c:pt>
                <c:pt idx="2">
                  <c:v>学校所学的巩固/拔高</c:v>
                </c:pt>
                <c:pt idx="3">
                  <c:v>考试题目训练</c:v>
                </c:pt>
              </c:strCache>
            </c:strRef>
          </c:cat>
          <c:val>
            <c:numRef>
              <c:f>Sheet1!$B$2:$B$5</c:f>
              <c:numCache>
                <c:formatCode>0.0%</c:formatCode>
                <c:ptCount val="4"/>
                <c:pt idx="0">
                  <c:v>0.333333333333333</c:v>
                </c:pt>
                <c:pt idx="1">
                  <c:v>0.277777777777778</c:v>
                </c:pt>
                <c:pt idx="2">
                  <c:v>0.222222222222222</c:v>
                </c:pt>
                <c:pt idx="3">
                  <c:v>0.166666666666667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0140060842722388"/>
          <c:y val="0.412138298399371"/>
          <c:w val="0.38845779846467"/>
          <c:h val="0.3636621543392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/>
              </a:solidFill>
              <a:latin typeface="+mn-ea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家长预约体验课原因（</a:t>
            </a:r>
            <a:r>
              <a:rPr lang="en-US" altLang="zh-CN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n=32</a:t>
            </a:r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224675407166124"/>
          <c:y val="0.0063707793586748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474"/>
          <c:y val="0.135913436114863"/>
          <c:w val="0.472787976987935"/>
          <c:h val="0.830982187362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为什么需要课外补习数学</c:v>
                </c:pt>
              </c:strCache>
            </c:strRef>
          </c:tx>
          <c:spPr>
            <a:solidFill>
              <a:srgbClr val="EE645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EE6453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EE6453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销售推荐，试试看/无具体原因</c:v>
                </c:pt>
                <c:pt idx="1">
                  <c:v>数学成绩不太好，需要提高</c:v>
                </c:pt>
                <c:pt idx="2">
                  <c:v>孩子对数学感兴趣</c:v>
                </c:pt>
                <c:pt idx="3">
                  <c:v>学校数学简单，希望孩子多接触</c:v>
                </c:pt>
                <c:pt idx="4">
                  <c:v>提高算术速度</c:v>
                </c:pt>
                <c:pt idx="5">
                  <c:v>和其他机构对比</c:v>
                </c:pt>
                <c:pt idx="6">
                  <c:v>提升数学能力，做作业更轻松</c:v>
                </c:pt>
                <c:pt idx="7">
                  <c:v>数学成绩比较好，想放大优势</c:v>
                </c:pt>
                <c:pt idx="8">
                  <c:v>华裔学生数学都很好，担心孩子落后</c:v>
                </c:pt>
                <c:pt idx="9">
                  <c:v>家长难以解答孩子数学问题</c:v>
                </c:pt>
                <c:pt idx="10">
                  <c:v>有回国打算，提前适应</c:v>
                </c:pt>
                <c:pt idx="11">
                  <c:v>备考</c:v>
                </c:pt>
              </c:strCache>
            </c:strRef>
          </c:cat>
          <c:val>
            <c:numRef>
              <c:f>Sheet1!$B$2:$B$13</c:f>
              <c:numCache>
                <c:formatCode>0.0%</c:formatCode>
                <c:ptCount val="12"/>
                <c:pt idx="0">
                  <c:v>0.53125</c:v>
                </c:pt>
                <c:pt idx="1">
                  <c:v>0.15625</c:v>
                </c:pt>
                <c:pt idx="2">
                  <c:v>0.0625</c:v>
                </c:pt>
                <c:pt idx="3">
                  <c:v>0.0625</c:v>
                </c:pt>
                <c:pt idx="4">
                  <c:v>0.0625</c:v>
                </c:pt>
                <c:pt idx="5">
                  <c:v>0.03125</c:v>
                </c:pt>
                <c:pt idx="6">
                  <c:v>0.03125</c:v>
                </c:pt>
                <c:pt idx="7">
                  <c:v>0.03125</c:v>
                </c:pt>
                <c:pt idx="8">
                  <c:v>0.03125</c:v>
                </c:pt>
                <c:pt idx="9">
                  <c:v>0.03125</c:v>
                </c:pt>
                <c:pt idx="10">
                  <c:v>0.03125</c:v>
                </c:pt>
                <c:pt idx="11">
                  <c:v>0.03125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06405463"/>
        <c:axId val="401209352"/>
      </c:barChart>
      <c:catAx>
        <c:axId val="106405463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</a:p>
        </c:txPr>
        <c:crossAx val="401209352"/>
        <c:crosses val="autoZero"/>
        <c:auto val="1"/>
        <c:lblAlgn val="ctr"/>
        <c:lblOffset val="100"/>
        <c:noMultiLvlLbl val="0"/>
      </c:catAx>
      <c:valAx>
        <c:axId val="401209352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6405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孩子缺席体验课的原因（</a:t>
            </a:r>
            <a:r>
              <a:rPr lang="en-US" altLang="zh-CN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n=18*</a:t>
            </a:r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335703460795529"/>
          <c:y val="0.019008818770387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474"/>
          <c:y val="0.20542251881278"/>
          <c:w val="0.526000006119654"/>
          <c:h val="0.76147276052789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为什么需要课外补习数学</c:v>
                </c:pt>
              </c:strCache>
            </c:strRef>
          </c:tx>
          <c:spPr>
            <a:solidFill>
              <a:srgbClr val="EE645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E6453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EE6453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临时有事</c:v>
                </c:pt>
                <c:pt idx="1">
                  <c:v>孩子抗拒上课</c:v>
                </c:pt>
                <c:pt idx="2">
                  <c:v>已有数学补习机构/材料</c:v>
                </c:pt>
                <c:pt idx="3">
                  <c:v>认为数学没有必要补习</c:v>
                </c:pt>
                <c:pt idx="4">
                  <c:v>担心学太多影响在校学习态度</c:v>
                </c:pt>
                <c:pt idx="5">
                  <c:v>其他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0.333333333333333</c:v>
                </c:pt>
                <c:pt idx="1">
                  <c:v>0.277777777777778</c:v>
                </c:pt>
                <c:pt idx="2">
                  <c:v>0.166666666666667</c:v>
                </c:pt>
                <c:pt idx="3">
                  <c:v>0.111111111111111</c:v>
                </c:pt>
                <c:pt idx="4">
                  <c:v>0.0555555555555556</c:v>
                </c:pt>
                <c:pt idx="5">
                  <c:v>0.167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06405463"/>
        <c:axId val="401209352"/>
      </c:barChart>
      <c:catAx>
        <c:axId val="106405463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</a:p>
        </c:txPr>
        <c:crossAx val="401209352"/>
        <c:crosses val="autoZero"/>
        <c:auto val="1"/>
        <c:lblAlgn val="ctr"/>
        <c:lblOffset val="100"/>
        <c:noMultiLvlLbl val="0"/>
      </c:catAx>
      <c:valAx>
        <c:axId val="401209352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6405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家长试听后不付费的原因（</a:t>
            </a:r>
            <a:r>
              <a:rPr lang="en-US" altLang="zh-CN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n=24</a:t>
            </a:r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335703460795529"/>
          <c:y val="0.019008818770387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474"/>
          <c:y val="0.20542251881278"/>
          <c:w val="0.472787976987935"/>
          <c:h val="0.76147276052789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为什么需要课外补习数学</c:v>
                </c:pt>
              </c:strCache>
            </c:strRef>
          </c:tx>
          <c:spPr>
            <a:solidFill>
              <a:srgbClr val="EE645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E6453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EE6453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EE6453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难度不合适</c:v>
                </c:pt>
                <c:pt idx="1">
                  <c:v>孩子不喜欢/不想上课</c:v>
                </c:pt>
                <c:pt idx="2">
                  <c:v>有其他课外培训，不想给孩子压力</c:v>
                </c:pt>
                <c:pt idx="3">
                  <c:v>已有数学补习机构，不愿更换</c:v>
                </c:pt>
                <c:pt idx="4">
                  <c:v>教学内容/方式与学校差异大</c:v>
                </c:pt>
                <c:pt idx="5">
                  <c:v>网课需要家长监督，更倾向线下</c:v>
                </c:pt>
                <c:pt idx="6">
                  <c:v>其他</c:v>
                </c:pt>
              </c:strCache>
            </c:strRef>
          </c:cat>
          <c:val>
            <c:numRef>
              <c:f>Sheet1!$B$2:$B$8</c:f>
              <c:numCache>
                <c:formatCode>0.0%</c:formatCode>
                <c:ptCount val="7"/>
                <c:pt idx="0">
                  <c:v>0.25</c:v>
                </c:pt>
                <c:pt idx="1">
                  <c:v>0.25</c:v>
                </c:pt>
                <c:pt idx="2">
                  <c:v>0.208333333333333</c:v>
                </c:pt>
                <c:pt idx="3">
                  <c:v>0.166666666666667</c:v>
                </c:pt>
                <c:pt idx="4">
                  <c:v>0.125</c:v>
                </c:pt>
                <c:pt idx="5">
                  <c:v>0.0833333333333333</c:v>
                </c:pt>
                <c:pt idx="6">
                  <c:v>0.167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06405463"/>
        <c:axId val="401209352"/>
      </c:barChart>
      <c:catAx>
        <c:axId val="106405463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</a:p>
        </c:txPr>
        <c:crossAx val="401209352"/>
        <c:crosses val="autoZero"/>
        <c:auto val="1"/>
        <c:lblAlgn val="ctr"/>
        <c:lblOffset val="100"/>
        <c:noMultiLvlLbl val="0"/>
      </c:catAx>
      <c:valAx>
        <c:axId val="401209352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6405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家长试听后不付费的原因（</a:t>
            </a:r>
            <a:r>
              <a:rPr lang="en-US" altLang="zh-CN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n=24</a:t>
            </a:r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241329652215686"/>
          <c:y val="0.027757466083297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474"/>
          <c:y val="0.20542251881278"/>
          <c:w val="0.472787976987935"/>
          <c:h val="0.76147276052789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为什么需要课外补习数学</c:v>
                </c:pt>
              </c:strCache>
            </c:strRef>
          </c:tx>
          <c:spPr>
            <a:solidFill>
              <a:srgbClr val="EE645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E6453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EE6453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EE6453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难度不合适</c:v>
                </c:pt>
                <c:pt idx="1">
                  <c:v>孩子不喜欢/不想上课</c:v>
                </c:pt>
                <c:pt idx="2">
                  <c:v>有其他课外培训，不想给孩子压力</c:v>
                </c:pt>
                <c:pt idx="3">
                  <c:v>已有数学补习机构，不愿更换</c:v>
                </c:pt>
                <c:pt idx="4">
                  <c:v>教学内容/方式与学校差异大</c:v>
                </c:pt>
                <c:pt idx="5">
                  <c:v>网课需要家长监督，更倾向线下</c:v>
                </c:pt>
                <c:pt idx="6">
                  <c:v>其他</c:v>
                </c:pt>
              </c:strCache>
            </c:strRef>
          </c:cat>
          <c:val>
            <c:numRef>
              <c:f>Sheet1!$B$2:$B$8</c:f>
              <c:numCache>
                <c:formatCode>0.0%</c:formatCode>
                <c:ptCount val="7"/>
                <c:pt idx="0">
                  <c:v>0.25</c:v>
                </c:pt>
                <c:pt idx="1">
                  <c:v>0.25</c:v>
                </c:pt>
                <c:pt idx="2">
                  <c:v>0.208333333333333</c:v>
                </c:pt>
                <c:pt idx="3">
                  <c:v>0.166666666666667</c:v>
                </c:pt>
                <c:pt idx="4">
                  <c:v>0.125</c:v>
                </c:pt>
                <c:pt idx="5">
                  <c:v>0.0833333333333333</c:v>
                </c:pt>
                <c:pt idx="6">
                  <c:v>0.167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06405463"/>
        <c:axId val="401209352"/>
      </c:barChart>
      <c:catAx>
        <c:axId val="106405463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</a:p>
        </c:txPr>
        <c:crossAx val="401209352"/>
        <c:crosses val="autoZero"/>
        <c:auto val="1"/>
        <c:lblAlgn val="ctr"/>
        <c:lblOffset val="100"/>
        <c:noMultiLvlLbl val="0"/>
      </c:catAx>
      <c:valAx>
        <c:axId val="401209352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6405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家长未预约体验课原因（</a:t>
            </a:r>
            <a:r>
              <a:rPr lang="en-US" altLang="zh-CN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n=20</a:t>
            </a:r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224675407166124"/>
          <c:y val="0.0063707793586748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474"/>
          <c:y val="0.135913436114863"/>
          <c:w val="0.436902565295429"/>
          <c:h val="0.830982187362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为什么需要课外补习数学</c:v>
                </c:pt>
              </c:strCache>
            </c:strRef>
          </c:tx>
          <c:spPr>
            <a:solidFill>
              <a:srgbClr val="EE6453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EE6453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EE6453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已有数学补习机构，不愿更换</c:v>
                </c:pt>
                <c:pt idx="1">
                  <c:v>学校数学成绩好/重视数学，无需补习</c:v>
                </c:pt>
                <c:pt idx="2">
                  <c:v>孩子年龄/年级不在数学课招生范围内</c:v>
                </c:pt>
                <c:pt idx="3">
                  <c:v>不愿给孩子额外的压力/担心太累</c:v>
                </c:pt>
                <c:pt idx="4">
                  <c:v>需要学校课程相关的补习</c:v>
                </c:pt>
                <c:pt idx="5">
                  <c:v>无合适的试听时间</c:v>
                </c:pt>
                <c:pt idx="6">
                  <c:v>更倾向线下面对面上课</c:v>
                </c:pt>
                <c:pt idx="7">
                  <c:v>对中文课不满意，不愿试听其他科目</c:v>
                </c:pt>
              </c:strCache>
            </c:strRef>
          </c:cat>
          <c:val>
            <c:numRef>
              <c:f>Sheet1!$B$2:$B$9</c:f>
              <c:numCache>
                <c:formatCode>0.0%</c:formatCode>
                <c:ptCount val="8"/>
                <c:pt idx="0">
                  <c:v>0.35</c:v>
                </c:pt>
                <c:pt idx="1">
                  <c:v>0.2</c:v>
                </c:pt>
                <c:pt idx="2">
                  <c:v>0.15</c:v>
                </c:pt>
                <c:pt idx="3">
                  <c:v>0.15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06405463"/>
        <c:axId val="401209352"/>
      </c:barChart>
      <c:catAx>
        <c:axId val="106405463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</a:p>
        </c:txPr>
        <c:crossAx val="401209352"/>
        <c:crosses val="autoZero"/>
        <c:auto val="1"/>
        <c:lblAlgn val="ctr"/>
        <c:lblOffset val="100"/>
        <c:noMultiLvlLbl val="0"/>
      </c:catAx>
      <c:valAx>
        <c:axId val="401209352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6405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家长对课外学习数学的</a:t>
            </a:r>
            <a:r>
              <a:rPr lang="zh-CN" altLang="en-US" sz="1200" b="1" dirty="0">
                <a:solidFill>
                  <a:srgbClr val="EE6453"/>
                </a:solidFill>
                <a:latin typeface="+mn-ea"/>
                <a:ea typeface="+mn-ea"/>
              </a:rPr>
              <a:t>态度</a:t>
            </a: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  <a:ea typeface="+mn-ea"/>
              </a:rPr>
              <a:t>n=56</a:t>
            </a: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endParaRPr lang="zh-CN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c:rich>
      </c:tx>
      <c:layout>
        <c:manualLayout>
          <c:xMode val="edge"/>
          <c:yMode val="edge"/>
          <c:x val="0.162734836345792"/>
          <c:y val="0.016262647864514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337740185011468"/>
          <c:y val="0.291796995264828"/>
          <c:w val="0.54350447567367"/>
          <c:h val="0.656244221950546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不确定</c:v>
                </c:pt>
              </c:strCache>
            </c:strRef>
          </c:tx>
          <c:spPr>
            <a:solidFill>
              <a:srgbClr val="6D848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0.0535714285714286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不需要补习</c:v>
                </c:pt>
              </c:strCache>
            </c:strRef>
          </c:tx>
          <c:spPr>
            <a:solidFill>
              <a:srgbClr val="26E7A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0.303571428571429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需要补习</c:v>
                </c:pt>
              </c:strCache>
            </c:strRef>
          </c:tx>
          <c:spPr>
            <a:solidFill>
              <a:srgbClr val="26A0F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0.642857142857143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30098831"/>
        <c:axId val="1930099247"/>
      </c:barChart>
      <c:catAx>
        <c:axId val="19300988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0099247"/>
        <c:crosses val="autoZero"/>
        <c:auto val="1"/>
        <c:lblAlgn val="ctr"/>
        <c:lblOffset val="100"/>
        <c:noMultiLvlLbl val="0"/>
      </c:catAx>
      <c:valAx>
        <c:axId val="1930099247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0098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0285012814355669"/>
          <c:y val="0.446132726142054"/>
          <c:w val="0.479358638880535"/>
          <c:h val="0.3104824552268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/>
              </a:solidFill>
              <a:latin typeface="+mn-ea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孩子课外学习数学的</a:t>
            </a:r>
            <a:r>
              <a:rPr lang="zh-CN" altLang="en-US" sz="1200" b="1" dirty="0">
                <a:solidFill>
                  <a:srgbClr val="EE6453"/>
                </a:solidFill>
                <a:latin typeface="+mn-ea"/>
                <a:ea typeface="+mn-ea"/>
              </a:rPr>
              <a:t>经历</a:t>
            </a:r>
            <a:endParaRPr lang="en-US" altLang="zh-CN" sz="12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  <a:ea typeface="+mn-ea"/>
              </a:rPr>
              <a:t>n=59</a:t>
            </a: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endParaRPr lang="zh-CN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c:rich>
      </c:tx>
      <c:layout>
        <c:manualLayout>
          <c:xMode val="edge"/>
          <c:yMode val="edge"/>
          <c:x val="0.162734836345792"/>
          <c:y val="0.016262647864514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337740185011468"/>
          <c:y val="0.291796995264828"/>
          <c:w val="0.54350447567367"/>
          <c:h val="0.656244221950546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没补习过数学</c:v>
                </c:pt>
              </c:strCache>
            </c:strRef>
          </c:tx>
          <c:spPr>
            <a:solidFill>
              <a:srgbClr val="26E7A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0.457627118644068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补习过数学</c:v>
                </c:pt>
              </c:strCache>
            </c:strRef>
          </c:tx>
          <c:spPr>
            <a:solidFill>
              <a:srgbClr val="26A0F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0.542372881355932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30098831"/>
        <c:axId val="1930099247"/>
      </c:barChart>
      <c:catAx>
        <c:axId val="19300988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0099247"/>
        <c:crosses val="autoZero"/>
        <c:auto val="1"/>
        <c:lblAlgn val="ctr"/>
        <c:lblOffset val="100"/>
        <c:noMultiLvlLbl val="0"/>
      </c:catAx>
      <c:valAx>
        <c:axId val="1930099247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0098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0285012814355669"/>
          <c:y val="0.446132726142054"/>
          <c:w val="0.479358638880535"/>
          <c:h val="0.3104824552268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/>
              </a:solidFill>
              <a:latin typeface="+mn-ea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家长拿孩子和自己的童年比较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火花的转介绍做的不错，家长也是抱着试一试看孩子喜不喜欢，然后决定报名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在家长本身没有需求的情况下，孩子是决策的关键点。课程需要足够有吸引力，至少能吸引到孩子；如果上课动力大部分来自销售推荐，销售给的推力不一定能把家长推到哪个阶段。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交叉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小班课价格高，家长并不一定就会买单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chart" Target="../charts/chart1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chart" Target="../charts/chart19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chart" Target="../charts/chart2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chart" Target="../charts/chart16.xml"/><Relationship Id="rId8" Type="http://schemas.openxmlformats.org/officeDocument/2006/relationships/chart" Target="../charts/chart15.xml"/><Relationship Id="rId7" Type="http://schemas.openxmlformats.org/officeDocument/2006/relationships/chart" Target="../charts/chart14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3" Type="http://schemas.openxmlformats.org/officeDocument/2006/relationships/notesSlide" Target="../notesSlides/notesSlide9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.png"/><Relationship Id="rId10" Type="http://schemas.openxmlformats.org/officeDocument/2006/relationships/chart" Target="../charts/chart17.xml"/><Relationship Id="rId1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7983" y="2384912"/>
            <a:ext cx="9144000" cy="843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数学体验课阶段转化调研报告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70391" y="3462655"/>
            <a:ext cx="1099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2021-07</a:t>
            </a:r>
            <a:endParaRPr lang="en-US" altLang="zh-CN" sz="1200" dirty="0">
              <a:latin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0046970" y="5675630"/>
            <a:ext cx="2182495" cy="1214120"/>
          </a:xfrm>
          <a:custGeom>
            <a:avLst/>
            <a:gdLst>
              <a:gd name="connsiteX0" fmla="*/ 3424 w 3437"/>
              <a:gd name="connsiteY0" fmla="*/ 89 h 2146"/>
              <a:gd name="connsiteX1" fmla="*/ 3407 w 3437"/>
              <a:gd name="connsiteY1" fmla="*/ 0 h 2146"/>
              <a:gd name="connsiteX2" fmla="*/ 3437 w 3437"/>
              <a:gd name="connsiteY2" fmla="*/ 2111 h 2146"/>
              <a:gd name="connsiteX3" fmla="*/ 40 w 3437"/>
              <a:gd name="connsiteY3" fmla="*/ 2146 h 2146"/>
              <a:gd name="connsiteX4" fmla="*/ 0 w 3437"/>
              <a:gd name="connsiteY4" fmla="*/ 2093 h 2146"/>
              <a:gd name="connsiteX5" fmla="*/ 68 w 3437"/>
              <a:gd name="connsiteY5" fmla="*/ 2093 h 2146"/>
              <a:gd name="connsiteX6" fmla="*/ 3424 w 3437"/>
              <a:gd name="connsiteY6" fmla="*/ 128 h 2146"/>
              <a:gd name="connsiteX7" fmla="*/ 3424 w 3437"/>
              <a:gd name="connsiteY7" fmla="*/ 89 h 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7" h="1912">
                <a:moveTo>
                  <a:pt x="3410" y="0"/>
                </a:moveTo>
                <a:lnTo>
                  <a:pt x="3437" y="1877"/>
                </a:lnTo>
                <a:lnTo>
                  <a:pt x="40" y="1912"/>
                </a:lnTo>
                <a:lnTo>
                  <a:pt x="0" y="1859"/>
                </a:lnTo>
                <a:lnTo>
                  <a:pt x="68" y="1859"/>
                </a:lnTo>
                <a:cubicBezTo>
                  <a:pt x="1801" y="1833"/>
                  <a:pt x="3217" y="1038"/>
                  <a:pt x="3407" y="19"/>
                </a:cubicBezTo>
                <a:lnTo>
                  <a:pt x="3410" y="0"/>
                </a:lnTo>
                <a:close/>
                <a:moveTo>
                  <a:pt x="3410" y="0"/>
                </a:moveTo>
                <a:lnTo>
                  <a:pt x="3410" y="0"/>
                </a:lnTo>
                <a:lnTo>
                  <a:pt x="3410" y="0"/>
                </a:lnTo>
                <a:lnTo>
                  <a:pt x="3410" y="0"/>
                </a:lnTo>
                <a:close/>
              </a:path>
            </a:pathLst>
          </a:custGeom>
          <a:solidFill>
            <a:srgbClr val="EE6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-24765"/>
            <a:ext cx="3035300" cy="6906895"/>
          </a:xfrm>
          <a:prstGeom prst="rect">
            <a:avLst/>
          </a:prstGeom>
          <a:solidFill>
            <a:srgbClr val="EE64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7240" y="1354486"/>
            <a:ext cx="1219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目录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>
          <a:xfrm>
            <a:off x="9349105" y="639191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74786" y="3738245"/>
            <a:ext cx="18903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用研部门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394970" y="1722786"/>
            <a:ext cx="331851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一、项目概况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二、未转化家长决策原因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</a:rPr>
              <a:t>      1</a:t>
            </a:r>
            <a:r>
              <a:rPr lang="zh-CN" altLang="en-US" sz="1400" b="1" dirty="0">
                <a:solidFill>
                  <a:schemeClr val="bg1"/>
                </a:solidFill>
              </a:rPr>
              <a:t>）预约体验课的家长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bg1"/>
                </a:solidFill>
              </a:rPr>
              <a:t>未出席课程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bg1"/>
                </a:solidFill>
              </a:rPr>
              <a:t>出席课程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</a:rPr>
              <a:t>      2</a:t>
            </a:r>
            <a:r>
              <a:rPr lang="zh-CN" altLang="en-US" sz="1400" b="1" dirty="0">
                <a:solidFill>
                  <a:schemeClr val="bg1"/>
                </a:solidFill>
              </a:rPr>
              <a:t>）未预约体验课的家长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三、课外数学培训需求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</a:rPr>
              <a:t>      1</a:t>
            </a:r>
            <a:r>
              <a:rPr lang="zh-CN" altLang="en-US" sz="1400" b="1" dirty="0">
                <a:solidFill>
                  <a:schemeClr val="bg1"/>
                </a:solidFill>
              </a:rPr>
              <a:t>）家长态度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</a:rPr>
              <a:t>      2</a:t>
            </a:r>
            <a:r>
              <a:rPr lang="zh-CN" altLang="en-US" sz="1400" b="1" dirty="0">
                <a:solidFill>
                  <a:schemeClr val="bg1"/>
                </a:solidFill>
              </a:rPr>
              <a:t>）课外培训经历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bg1"/>
                </a:solidFill>
              </a:rPr>
              <a:t>四、小结与建议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2305" name="图片 6"/>
          <p:cNvPicPr>
            <a:picLocks noChangeAspect="1"/>
          </p:cNvPicPr>
          <p:nvPr/>
        </p:nvPicPr>
        <p:blipFill>
          <a:blip r:embed="rId1"/>
          <a:srcRect t="36025" b="39190"/>
          <a:stretch>
            <a:fillRect/>
          </a:stretch>
        </p:blipFill>
        <p:spPr>
          <a:xfrm>
            <a:off x="10299065" y="98425"/>
            <a:ext cx="1793240" cy="444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82583" y="1319700"/>
            <a:ext cx="6845300" cy="5114290"/>
            <a:chOff x="3820" y="1650"/>
            <a:chExt cx="10780" cy="8698"/>
          </a:xfrm>
        </p:grpSpPr>
        <p:graphicFrame>
          <p:nvGraphicFramePr>
            <p:cNvPr id="3" name="图表 2"/>
            <p:cNvGraphicFramePr/>
            <p:nvPr/>
          </p:nvGraphicFramePr>
          <p:xfrm>
            <a:off x="4600" y="1650"/>
            <a:ext cx="10000" cy="86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3" name="矩形 12"/>
            <p:cNvSpPr/>
            <p:nvPr/>
          </p:nvSpPr>
          <p:spPr>
            <a:xfrm>
              <a:off x="5072" y="6241"/>
              <a:ext cx="7600" cy="1055"/>
            </a:xfrm>
            <a:prstGeom prst="rect">
              <a:avLst/>
            </a:prstGeom>
            <a:solidFill>
              <a:srgbClr val="EE6453">
                <a:alpha val="14000"/>
              </a:srgbClr>
            </a:solidFill>
            <a:ln>
              <a:solidFill>
                <a:srgbClr val="EE6453">
                  <a:alpha val="1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5072" y="4370"/>
              <a:ext cx="7599" cy="1009"/>
            </a:xfrm>
            <a:prstGeom prst="rect">
              <a:avLst/>
            </a:prstGeom>
            <a:solidFill>
              <a:srgbClr val="EE6453">
                <a:alpha val="14000"/>
              </a:srgbClr>
            </a:solidFill>
            <a:ln>
              <a:solidFill>
                <a:srgbClr val="EE6453">
                  <a:alpha val="1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72" y="2369"/>
              <a:ext cx="7599" cy="2007"/>
            </a:xfrm>
            <a:prstGeom prst="rect">
              <a:avLst/>
            </a:prstGeom>
            <a:noFill/>
            <a:ln>
              <a:solidFill>
                <a:srgbClr val="EE6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820" y="3069"/>
              <a:ext cx="1607" cy="6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b="1">
                  <a:solidFill>
                    <a:srgbClr val="EE6453"/>
                  </a:solidFill>
                </a:rPr>
                <a:t>提升在校成绩</a:t>
              </a:r>
              <a:endParaRPr lang="zh-CN" altLang="en-US" sz="1000" b="1">
                <a:solidFill>
                  <a:srgbClr val="EE6453"/>
                </a:solidFill>
              </a:endParaRPr>
            </a:p>
            <a:p>
              <a:pPr algn="l"/>
              <a:r>
                <a:rPr lang="en-US" altLang="zh-CN" sz="900">
                  <a:solidFill>
                    <a:srgbClr val="EE6453"/>
                  </a:solidFill>
                </a:rPr>
                <a:t>16</a:t>
              </a:r>
              <a:r>
                <a:rPr lang="zh-CN" altLang="en-US" sz="900">
                  <a:solidFill>
                    <a:srgbClr val="EE6453"/>
                  </a:solidFill>
                </a:rPr>
                <a:t>位，</a:t>
              </a:r>
              <a:r>
                <a:rPr lang="en-US" altLang="zh-CN" sz="900">
                  <a:solidFill>
                    <a:srgbClr val="EE6453"/>
                  </a:solidFill>
                </a:rPr>
                <a:t>51.6%</a:t>
              </a:r>
              <a:endParaRPr lang="en-US" altLang="zh-CN" sz="900">
                <a:solidFill>
                  <a:srgbClr val="EE6453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820" y="4540"/>
              <a:ext cx="2010" cy="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信赖国内数学</a:t>
              </a:r>
              <a:endPara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l"/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位，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16.1%</a:t>
              </a: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72" y="5355"/>
              <a:ext cx="7600" cy="899"/>
            </a:xfrm>
            <a:prstGeom prst="rect">
              <a:avLst/>
            </a:prstGeom>
            <a:noFill/>
            <a:ln>
              <a:solidFill>
                <a:srgbClr val="EE6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820" y="5483"/>
              <a:ext cx="1607" cy="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b="1" dirty="0">
                  <a:solidFill>
                    <a:srgbClr val="EE6453"/>
                  </a:solidFill>
                </a:rPr>
                <a:t>担心落后</a:t>
              </a:r>
              <a:endParaRPr lang="zh-CN" altLang="en-US" sz="1000" b="1" dirty="0">
                <a:solidFill>
                  <a:srgbClr val="EE6453"/>
                </a:solidFill>
              </a:endParaRPr>
            </a:p>
            <a:p>
              <a:pPr algn="l"/>
              <a:r>
                <a:rPr lang="en-US" altLang="zh-CN" sz="900" dirty="0">
                  <a:solidFill>
                    <a:srgbClr val="EE6453"/>
                  </a:solidFill>
                </a:rPr>
                <a:t>5</a:t>
              </a:r>
              <a:r>
                <a:rPr lang="zh-CN" altLang="en-US" sz="900" dirty="0">
                  <a:solidFill>
                    <a:srgbClr val="EE6453"/>
                  </a:solidFill>
                </a:rPr>
                <a:t>位，</a:t>
              </a:r>
              <a:r>
                <a:rPr lang="en-US" altLang="zh-CN" sz="900" dirty="0">
                  <a:solidFill>
                    <a:srgbClr val="EE6453"/>
                  </a:solidFill>
                </a:rPr>
                <a:t>16.1%</a:t>
              </a:r>
              <a:endParaRPr lang="en-US" altLang="zh-CN" sz="900" dirty="0">
                <a:solidFill>
                  <a:srgbClr val="EE6453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820" y="6425"/>
              <a:ext cx="2010" cy="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b="1" dirty="0">
                  <a:solidFill>
                    <a:srgbClr val="EE6453"/>
                  </a:solidFill>
                </a:rPr>
                <a:t>假期提前预习</a:t>
              </a:r>
              <a:endParaRPr lang="zh-CN" altLang="en-US" sz="1000" b="1" dirty="0">
                <a:solidFill>
                  <a:srgbClr val="EE6453"/>
                </a:solidFill>
              </a:endParaRPr>
            </a:p>
            <a:p>
              <a:pPr algn="l"/>
              <a:r>
                <a:rPr lang="en-US" altLang="zh-CN" sz="900" dirty="0">
                  <a:solidFill>
                    <a:srgbClr val="EE6453"/>
                  </a:solidFill>
                </a:rPr>
                <a:t>3</a:t>
              </a:r>
              <a:r>
                <a:rPr lang="zh-CN" altLang="en-US" sz="900" dirty="0">
                  <a:solidFill>
                    <a:srgbClr val="EE6453"/>
                  </a:solidFill>
                </a:rPr>
                <a:t>位，</a:t>
              </a:r>
              <a:r>
                <a:rPr lang="en-US" altLang="zh-CN" sz="900" dirty="0">
                  <a:solidFill>
                    <a:srgbClr val="EE6453"/>
                  </a:solidFill>
                </a:rPr>
                <a:t>9.7%</a:t>
              </a:r>
              <a:endParaRPr lang="en-US" altLang="zh-CN" sz="900" dirty="0">
                <a:solidFill>
                  <a:srgbClr val="EE6453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983" y="9336"/>
              <a:ext cx="392" cy="240"/>
            </a:xfrm>
            <a:prstGeom prst="rect">
              <a:avLst/>
            </a:prstGeom>
            <a:solidFill>
              <a:srgbClr val="EE6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260" y="9274"/>
              <a:ext cx="2044" cy="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与当地学校课程相关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980" y="9786"/>
              <a:ext cx="392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277" y="9701"/>
              <a:ext cx="1941" cy="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与当地学校课程无关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30557" y="3116338"/>
            <a:ext cx="1276350" cy="336550"/>
            <a:chOff x="2394" y="2242"/>
            <a:chExt cx="1531" cy="530"/>
          </a:xfrm>
        </p:grpSpPr>
        <p:sp>
          <p:nvSpPr>
            <p:cNvPr id="35" name="平行四边形 34"/>
            <p:cNvSpPr/>
            <p:nvPr/>
          </p:nvSpPr>
          <p:spPr>
            <a:xfrm>
              <a:off x="2394" y="2242"/>
              <a:ext cx="1531" cy="530"/>
            </a:xfrm>
            <a:prstGeom prst="parallelogram">
              <a:avLst/>
            </a:prstGeom>
            <a:noFill/>
            <a:ln>
              <a:gradFill>
                <a:gsLst>
                  <a:gs pos="29000">
                    <a:schemeClr val="bg1"/>
                  </a:gs>
                  <a:gs pos="0">
                    <a:schemeClr val="bg1"/>
                  </a:gs>
                  <a:gs pos="62000">
                    <a:srgbClr val="F5D5D3">
                      <a:alpha val="100000"/>
                    </a:srgbClr>
                  </a:gs>
                  <a:gs pos="90000">
                    <a:srgbClr val="F18A7E">
                      <a:alpha val="100000"/>
                    </a:srgbClr>
                  </a:gs>
                  <a:gs pos="81000">
                    <a:srgbClr val="F3AFA8">
                      <a:alpha val="100000"/>
                    </a:srgbClr>
                  </a:gs>
                  <a:gs pos="100000">
                    <a:srgbClr val="EE6453"/>
                  </a:gs>
                </a:gsLst>
                <a:lin ang="294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39" y="2272"/>
              <a:ext cx="1360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EE6453"/>
                  </a:solidFill>
                </a:rPr>
                <a:t>补差 </a:t>
              </a:r>
              <a:r>
                <a:rPr lang="en-US" altLang="zh-CN" sz="1400" b="1" dirty="0">
                  <a:solidFill>
                    <a:srgbClr val="EE6453"/>
                  </a:solidFill>
                </a:rPr>
                <a:t>12.9%</a:t>
              </a:r>
              <a:endParaRPr lang="zh-CN" altLang="en-US" sz="1400" b="1" dirty="0">
                <a:solidFill>
                  <a:srgbClr val="EE6453"/>
                </a:solidFill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371475" y="730250"/>
            <a:ext cx="10144125" cy="0"/>
          </a:xfrm>
          <a:prstGeom prst="line">
            <a:avLst/>
          </a:prstGeom>
          <a:ln>
            <a:solidFill>
              <a:srgbClr val="EE645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00355" y="120650"/>
            <a:ext cx="9998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超</a:t>
            </a:r>
            <a:r>
              <a:rPr lang="en-US" altLang="zh-CN" sz="1600" b="1" dirty="0"/>
              <a:t>6</a:t>
            </a:r>
            <a:r>
              <a:rPr lang="zh-CN" altLang="en-US" sz="1600" b="1" dirty="0"/>
              <a:t>成家长认为有必要进行课外数学培训：提</a:t>
            </a:r>
            <a:r>
              <a:rPr lang="zh-CN" altLang="en-US" sz="1600" b="1" dirty="0">
                <a:sym typeface="+mn-ea"/>
              </a:rPr>
              <a:t>升在校成绩、更信赖中国国内数学、从众补习是家长主要的课外数学学习诉求</a:t>
            </a:r>
            <a:endParaRPr lang="zh-CN" altLang="en-US" sz="1600" b="1" dirty="0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>
          <a:xfrm>
            <a:off x="9349105" y="639191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9" name="图片 6"/>
          <p:cNvPicPr>
            <a:picLocks noChangeAspect="1"/>
          </p:cNvPicPr>
          <p:nvPr/>
        </p:nvPicPr>
        <p:blipFill>
          <a:blip r:embed="rId2"/>
          <a:srcRect t="36025" b="39190"/>
          <a:stretch>
            <a:fillRect/>
          </a:stretch>
        </p:blipFill>
        <p:spPr>
          <a:xfrm>
            <a:off x="10299065" y="99060"/>
            <a:ext cx="1793240" cy="444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" name="文本框 31"/>
          <p:cNvSpPr txBox="1"/>
          <p:nvPr/>
        </p:nvSpPr>
        <p:spPr>
          <a:xfrm>
            <a:off x="6262637" y="1913326"/>
            <a:ext cx="5549859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</a:rPr>
              <a:t>7</a:t>
            </a:r>
            <a:r>
              <a:rPr lang="zh-CN" altLang="en-US" sz="1200" dirty="0">
                <a:latin typeface="+mn-ea"/>
              </a:rPr>
              <a:t>位表示为了升学进行补习的家长</a:t>
            </a:r>
            <a:r>
              <a:rPr lang="zh-CN" altLang="en-US" sz="1200" b="1" dirty="0">
                <a:latin typeface="+mn-ea"/>
              </a:rPr>
              <a:t>都来自澳大利亚</a:t>
            </a:r>
            <a:r>
              <a:rPr lang="zh-CN" altLang="en-US" sz="1200" dirty="0">
                <a:latin typeface="+mn-ea"/>
              </a:rPr>
              <a:t>。主要为了考取精英学校。</a:t>
            </a:r>
            <a:endParaRPr lang="en-US" altLang="zh-CN" sz="1200" dirty="0">
              <a:latin typeface="+mn-ea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家长认为当地小学比较宽松，需要课外补习提升成绩，</a:t>
            </a:r>
            <a:r>
              <a:rPr lang="zh-CN" altLang="en-US" sz="1200" b="1" dirty="0">
                <a:latin typeface="+mn-ea"/>
              </a:rPr>
              <a:t>不仅针对数学科目</a:t>
            </a:r>
            <a:r>
              <a:rPr lang="zh-CN" altLang="en-US" sz="1200" dirty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409527" y="2360916"/>
            <a:ext cx="5413192" cy="76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他是从五年级开始补习，因为要考精英学校。所以需要提成绩，身边考精英的基本都要去针对性的提升。他们这边相关的补习机构都是打包的，就是四门一起上，我们最想让他补的是英语。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262637" y="3509434"/>
            <a:ext cx="5549859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dirty="0">
                <a:latin typeface="+mn-ea"/>
              </a:rPr>
              <a:t>家长认为</a:t>
            </a:r>
            <a:r>
              <a:rPr lang="en-US" altLang="zh-CN" sz="1200" dirty="0">
                <a:latin typeface="+mn-ea"/>
              </a:rPr>
              <a:t>“</a:t>
            </a:r>
            <a:r>
              <a:rPr lang="zh-CN" altLang="en-US" sz="1200" dirty="0">
                <a:latin typeface="+mn-ea"/>
              </a:rPr>
              <a:t>成绩在</a:t>
            </a:r>
            <a:r>
              <a:rPr lang="en-US" altLang="zh-CN" sz="1200" dirty="0">
                <a:latin typeface="+mn-ea"/>
              </a:rPr>
              <a:t>B</a:t>
            </a:r>
            <a:r>
              <a:rPr lang="zh-CN" altLang="en-US" sz="1200" dirty="0">
                <a:latin typeface="+mn-ea"/>
              </a:rPr>
              <a:t>档</a:t>
            </a:r>
            <a:r>
              <a:rPr lang="en-US" altLang="zh-CN" sz="1200" dirty="0">
                <a:latin typeface="+mn-ea"/>
              </a:rPr>
              <a:t>”</a:t>
            </a:r>
            <a:r>
              <a:rPr lang="zh-CN" altLang="en-US" sz="1200" dirty="0">
                <a:latin typeface="+mn-ea"/>
              </a:rPr>
              <a:t>、</a:t>
            </a:r>
            <a:r>
              <a:rPr lang="en-US" altLang="zh-CN" sz="1200" dirty="0">
                <a:latin typeface="+mn-ea"/>
              </a:rPr>
              <a:t>“</a:t>
            </a:r>
            <a:r>
              <a:rPr lang="zh-CN" altLang="en-US" sz="1200" dirty="0">
                <a:latin typeface="+mn-ea"/>
              </a:rPr>
              <a:t>学校布置的习题有很多不会</a:t>
            </a:r>
            <a:r>
              <a:rPr lang="en-US" altLang="zh-CN" sz="1200" dirty="0">
                <a:latin typeface="+mn-ea"/>
              </a:rPr>
              <a:t>”</a:t>
            </a:r>
            <a:r>
              <a:rPr lang="zh-CN" altLang="en-US" sz="1200" dirty="0">
                <a:latin typeface="+mn-ea"/>
              </a:rPr>
              <a:t>做都是成绩差的表现。</a:t>
            </a:r>
            <a:endParaRPr lang="en-US" altLang="zh-CN" sz="1200" dirty="0">
              <a:latin typeface="+mn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113631" y="3902854"/>
            <a:ext cx="1276350" cy="336550"/>
            <a:chOff x="2394" y="2242"/>
            <a:chExt cx="1531" cy="530"/>
          </a:xfrm>
        </p:grpSpPr>
        <p:sp>
          <p:nvSpPr>
            <p:cNvPr id="43" name="平行四边形 42"/>
            <p:cNvSpPr/>
            <p:nvPr/>
          </p:nvSpPr>
          <p:spPr>
            <a:xfrm>
              <a:off x="2394" y="2242"/>
              <a:ext cx="1531" cy="530"/>
            </a:xfrm>
            <a:prstGeom prst="parallelogram">
              <a:avLst/>
            </a:prstGeom>
            <a:noFill/>
            <a:ln>
              <a:gradFill>
                <a:gsLst>
                  <a:gs pos="29000">
                    <a:schemeClr val="bg1"/>
                  </a:gs>
                  <a:gs pos="0">
                    <a:schemeClr val="bg1"/>
                  </a:gs>
                  <a:gs pos="62000">
                    <a:srgbClr val="F5D5D3">
                      <a:alpha val="100000"/>
                    </a:srgbClr>
                  </a:gs>
                  <a:gs pos="90000">
                    <a:srgbClr val="F18A7E">
                      <a:alpha val="100000"/>
                    </a:srgbClr>
                  </a:gs>
                  <a:gs pos="81000">
                    <a:srgbClr val="F3AFA8">
                      <a:alpha val="100000"/>
                    </a:srgbClr>
                  </a:gs>
                  <a:gs pos="100000">
                    <a:srgbClr val="EE6453"/>
                  </a:gs>
                </a:gsLst>
                <a:lin ang="294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539" y="2272"/>
              <a:ext cx="1360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EE6453"/>
                  </a:solidFill>
                </a:rPr>
                <a:t>分班 </a:t>
              </a:r>
              <a:r>
                <a:rPr lang="en-US" altLang="zh-CN" sz="1400" b="1" dirty="0">
                  <a:solidFill>
                    <a:srgbClr val="EE6453"/>
                  </a:solidFill>
                </a:rPr>
                <a:t>9.7%</a:t>
              </a:r>
              <a:endParaRPr lang="zh-CN" altLang="en-US" sz="1400" b="1" dirty="0">
                <a:solidFill>
                  <a:srgbClr val="EE6453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130557" y="1516892"/>
            <a:ext cx="1276350" cy="336550"/>
            <a:chOff x="2394" y="2242"/>
            <a:chExt cx="1531" cy="530"/>
          </a:xfrm>
        </p:grpSpPr>
        <p:sp>
          <p:nvSpPr>
            <p:cNvPr id="46" name="平行四边形 45"/>
            <p:cNvSpPr/>
            <p:nvPr/>
          </p:nvSpPr>
          <p:spPr>
            <a:xfrm>
              <a:off x="2394" y="2242"/>
              <a:ext cx="1531" cy="530"/>
            </a:xfrm>
            <a:prstGeom prst="parallelogram">
              <a:avLst/>
            </a:prstGeom>
            <a:noFill/>
            <a:ln>
              <a:gradFill>
                <a:gsLst>
                  <a:gs pos="29000">
                    <a:schemeClr val="bg1"/>
                  </a:gs>
                  <a:gs pos="0">
                    <a:schemeClr val="bg1"/>
                  </a:gs>
                  <a:gs pos="62000">
                    <a:srgbClr val="F5D5D3">
                      <a:alpha val="100000"/>
                    </a:srgbClr>
                  </a:gs>
                  <a:gs pos="90000">
                    <a:srgbClr val="F18A7E">
                      <a:alpha val="100000"/>
                    </a:srgbClr>
                  </a:gs>
                  <a:gs pos="81000">
                    <a:srgbClr val="F3AFA8">
                      <a:alpha val="100000"/>
                    </a:srgbClr>
                  </a:gs>
                  <a:gs pos="100000">
                    <a:srgbClr val="EE6453"/>
                  </a:gs>
                </a:gsLst>
                <a:lin ang="294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539" y="2272"/>
              <a:ext cx="1360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EE6453"/>
                  </a:solidFill>
                </a:rPr>
                <a:t>升学 </a:t>
              </a:r>
              <a:r>
                <a:rPr lang="en-US" altLang="zh-CN" sz="1400" b="1" dirty="0">
                  <a:solidFill>
                    <a:srgbClr val="EE6453"/>
                  </a:solidFill>
                </a:rPr>
                <a:t>22.6%</a:t>
              </a:r>
              <a:endParaRPr lang="zh-CN" altLang="en-US" sz="1400" b="1" dirty="0">
                <a:solidFill>
                  <a:srgbClr val="EE6453"/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6262637" y="4267306"/>
            <a:ext cx="5549859" cy="30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澳大利亚</a:t>
            </a:r>
            <a:r>
              <a:rPr lang="en-US" altLang="zh-CN" sz="1200" dirty="0">
                <a:latin typeface="+mn-ea"/>
              </a:rPr>
              <a:t>+</a:t>
            </a:r>
            <a:r>
              <a:rPr lang="zh-CN" altLang="en-US" sz="1200" dirty="0">
                <a:latin typeface="+mn-ea"/>
              </a:rPr>
              <a:t>美国小学分班：三四年级分快慢班</a:t>
            </a:r>
            <a:endParaRPr lang="en-US" altLang="zh-CN" sz="1200" dirty="0">
              <a:latin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262637" y="4893643"/>
            <a:ext cx="5549859" cy="30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澳大利亚中学分班：九年级收缩快班名额</a:t>
            </a:r>
            <a:endParaRPr lang="en-US" altLang="zh-CN" sz="1200" dirty="0">
              <a:latin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430061" y="5136483"/>
            <a:ext cx="53926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+mn-ea"/>
              </a:rPr>
              <a:t>澳大利亚家长：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他虽然现在（七年级）也是快班，但是他们学校是七年级两个快班，到九年级就只保留一个快班，如果他九年级还在快班的话，十年级就可以考两优（两门数学科目），那等到他11和12年级的时候就会轻松一些。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430061" y="4508575"/>
            <a:ext cx="53926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+mj-ea"/>
                <a:ea typeface="+mj-ea"/>
              </a:rPr>
              <a:t>美国家长：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学的好的孩子可以在四年级去快班，可以选修一些五六年级的课程，然后到六年级可以学一些初中的内容，这样就一直领先了嘛。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6079397" y="5760976"/>
            <a:ext cx="1611184" cy="542290"/>
            <a:chOff x="2394" y="2242"/>
            <a:chExt cx="1531" cy="854"/>
          </a:xfrm>
        </p:grpSpPr>
        <p:sp>
          <p:nvSpPr>
            <p:cNvPr id="59" name="平行四边形 58"/>
            <p:cNvSpPr/>
            <p:nvPr/>
          </p:nvSpPr>
          <p:spPr>
            <a:xfrm>
              <a:off x="2394" y="2242"/>
              <a:ext cx="1531" cy="530"/>
            </a:xfrm>
            <a:prstGeom prst="parallelogram">
              <a:avLst/>
            </a:prstGeom>
            <a:noFill/>
            <a:ln>
              <a:gradFill>
                <a:gsLst>
                  <a:gs pos="29000">
                    <a:schemeClr val="bg1"/>
                  </a:gs>
                  <a:gs pos="0">
                    <a:schemeClr val="bg1"/>
                  </a:gs>
                  <a:gs pos="62000">
                    <a:srgbClr val="F5D5D3">
                      <a:alpha val="100000"/>
                    </a:srgbClr>
                  </a:gs>
                  <a:gs pos="90000">
                    <a:srgbClr val="F18A7E">
                      <a:alpha val="100000"/>
                    </a:srgbClr>
                  </a:gs>
                  <a:gs pos="81000">
                    <a:srgbClr val="F3AFA8">
                      <a:alpha val="100000"/>
                    </a:srgbClr>
                  </a:gs>
                  <a:gs pos="100000">
                    <a:srgbClr val="EE6453"/>
                  </a:gs>
                </a:gsLst>
                <a:lin ang="294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539" y="2272"/>
              <a:ext cx="1360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EE6453"/>
                  </a:solidFill>
                </a:rPr>
                <a:t>考奖学金 </a:t>
              </a:r>
              <a:r>
                <a:rPr lang="en-US" altLang="zh-CN" sz="1400" b="1" dirty="0">
                  <a:solidFill>
                    <a:srgbClr val="EE6453"/>
                  </a:solidFill>
                </a:rPr>
                <a:t>6.5%</a:t>
              </a:r>
              <a:endParaRPr lang="zh-CN" altLang="en-US" sz="1400" b="1" dirty="0">
                <a:solidFill>
                  <a:srgbClr val="EE6453"/>
                </a:solidFill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6272130" y="6095977"/>
            <a:ext cx="5549859" cy="30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澳大利亚私校奖学金：</a:t>
            </a:r>
            <a:r>
              <a:rPr lang="en-US" altLang="zh-CN" sz="1200" dirty="0">
                <a:latin typeface="+mn-ea"/>
              </a:rPr>
              <a:t>ACER/</a:t>
            </a:r>
            <a:r>
              <a:rPr lang="en-US" altLang="zh-CN" sz="1200" dirty="0" err="1">
                <a:latin typeface="+mn-ea"/>
              </a:rPr>
              <a:t>Edutest</a:t>
            </a:r>
            <a:r>
              <a:rPr lang="en-US" altLang="zh-CN" sz="1200" dirty="0">
                <a:latin typeface="+mn-ea"/>
              </a:rPr>
              <a:t>/AAS</a:t>
            </a:r>
            <a:r>
              <a:rPr lang="zh-CN" altLang="en-US" sz="1200" dirty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6097236" y="1019858"/>
            <a:ext cx="0" cy="5655078"/>
          </a:xfrm>
          <a:prstGeom prst="line">
            <a:avLst/>
          </a:prstGeom>
          <a:ln w="19050">
            <a:gradFill>
              <a:gsLst>
                <a:gs pos="26000">
                  <a:srgbClr val="F7B2A9">
                    <a:alpha val="100000"/>
                  </a:srgbClr>
                </a:gs>
                <a:gs pos="0">
                  <a:schemeClr val="bg1"/>
                </a:gs>
                <a:gs pos="77000">
                  <a:srgbClr val="F5D5D3"/>
                </a:gs>
                <a:gs pos="100000">
                  <a:schemeClr val="bg1"/>
                </a:gs>
                <a:gs pos="52000">
                  <a:srgbClr val="EE6453"/>
                </a:gs>
              </a:gsLst>
              <a:lin ang="16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354330" y="729003"/>
            <a:ext cx="9481441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/>
              <a:t>以提升成绩为目标的家长：主要为了升学备考、培优（快班</a:t>
            </a:r>
            <a:r>
              <a:rPr lang="en-US" altLang="zh-CN" sz="1200" b="1" dirty="0"/>
              <a:t>&amp;</a:t>
            </a:r>
            <a:r>
              <a:rPr lang="zh-CN" altLang="en-US" sz="1200" b="1" dirty="0"/>
              <a:t>奖学金）、补差；</a:t>
            </a:r>
            <a:endParaRPr lang="zh-CN" altLang="en-US" sz="1200" b="1" dirty="0"/>
          </a:p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/>
              <a:t>大部分家长需要的课外补习是和学校学习内容相关的，如提成绩、担心落后、提前预习、解答孩子学校的数学问题等。</a:t>
            </a:r>
            <a:endParaRPr lang="zh-CN" altLang="en-US" sz="1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60020" y="6486395"/>
            <a:ext cx="391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 dirty="0"/>
              <a:t>信息来源：数学课家长电访</a:t>
            </a:r>
            <a:endParaRPr lang="en-US" altLang="zh-CN" sz="900" dirty="0"/>
          </a:p>
          <a:p>
            <a:r>
              <a:rPr lang="zh-CN" altLang="en-US" sz="900" dirty="0"/>
              <a:t>楷体部分为家长原声</a:t>
            </a:r>
            <a:endParaRPr lang="zh-CN" altLang="en-US" sz="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82583" y="1319700"/>
            <a:ext cx="6845300" cy="5114290"/>
            <a:chOff x="3820" y="1650"/>
            <a:chExt cx="10780" cy="8698"/>
          </a:xfrm>
        </p:grpSpPr>
        <p:graphicFrame>
          <p:nvGraphicFramePr>
            <p:cNvPr id="3" name="图表 2"/>
            <p:cNvGraphicFramePr/>
            <p:nvPr/>
          </p:nvGraphicFramePr>
          <p:xfrm>
            <a:off x="4600" y="1650"/>
            <a:ext cx="10000" cy="86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5" name="矩形 14"/>
            <p:cNvSpPr/>
            <p:nvPr/>
          </p:nvSpPr>
          <p:spPr>
            <a:xfrm>
              <a:off x="4983" y="4379"/>
              <a:ext cx="7600" cy="899"/>
            </a:xfrm>
            <a:prstGeom prst="rect">
              <a:avLst/>
            </a:prstGeom>
            <a:noFill/>
            <a:ln>
              <a:solidFill>
                <a:srgbClr val="EE6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983" y="9336"/>
              <a:ext cx="392" cy="240"/>
            </a:xfrm>
            <a:prstGeom prst="rect">
              <a:avLst/>
            </a:prstGeom>
            <a:solidFill>
              <a:srgbClr val="EE6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260" y="9274"/>
              <a:ext cx="1927" cy="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与当地学校课程相关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980" y="9786"/>
              <a:ext cx="392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277" y="9729"/>
              <a:ext cx="1927" cy="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与当地学校课程无关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820" y="4527"/>
              <a:ext cx="1589" cy="6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信赖国内数学</a:t>
              </a:r>
              <a:endPara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l"/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位，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16.1%</a:t>
              </a: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371475" y="730250"/>
            <a:ext cx="10144125" cy="0"/>
          </a:xfrm>
          <a:prstGeom prst="line">
            <a:avLst/>
          </a:prstGeom>
          <a:ln>
            <a:solidFill>
              <a:srgbClr val="EE645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00355" y="206375"/>
            <a:ext cx="10330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16.1%</a:t>
            </a:r>
            <a:r>
              <a:rPr lang="zh-CN" altLang="en-US" sz="1600" b="1" dirty="0"/>
              <a:t>的家长表示更信赖国内的数学，有必要课外学中国的数学。他们觉得海外数学课程简单、运算方式复杂</a:t>
            </a:r>
            <a:endParaRPr lang="zh-CN" altLang="en-US" sz="1600" b="1" dirty="0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>
          <a:xfrm>
            <a:off x="9349105" y="639191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9" name="图片 6"/>
          <p:cNvPicPr>
            <a:picLocks noChangeAspect="1"/>
          </p:cNvPicPr>
          <p:nvPr/>
        </p:nvPicPr>
        <p:blipFill>
          <a:blip r:embed="rId2"/>
          <a:srcRect t="36025" b="39190"/>
          <a:stretch>
            <a:fillRect/>
          </a:stretch>
        </p:blipFill>
        <p:spPr>
          <a:xfrm>
            <a:off x="10299065" y="99060"/>
            <a:ext cx="1793240" cy="444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5" name="组合 44"/>
          <p:cNvGrpSpPr/>
          <p:nvPr/>
        </p:nvGrpSpPr>
        <p:grpSpPr>
          <a:xfrm>
            <a:off x="5940122" y="1873674"/>
            <a:ext cx="4496744" cy="285797"/>
            <a:chOff x="2394" y="2242"/>
            <a:chExt cx="1570" cy="530"/>
          </a:xfrm>
        </p:grpSpPr>
        <p:sp>
          <p:nvSpPr>
            <p:cNvPr id="46" name="平行四边形 45"/>
            <p:cNvSpPr/>
            <p:nvPr/>
          </p:nvSpPr>
          <p:spPr>
            <a:xfrm>
              <a:off x="2394" y="2242"/>
              <a:ext cx="1531" cy="530"/>
            </a:xfrm>
            <a:prstGeom prst="parallelogram">
              <a:avLst/>
            </a:prstGeom>
            <a:noFill/>
            <a:ln>
              <a:gradFill>
                <a:gsLst>
                  <a:gs pos="29000">
                    <a:schemeClr val="bg1"/>
                  </a:gs>
                  <a:gs pos="0">
                    <a:schemeClr val="bg1"/>
                  </a:gs>
                  <a:gs pos="62000">
                    <a:srgbClr val="F5D5D3">
                      <a:alpha val="100000"/>
                    </a:srgbClr>
                  </a:gs>
                  <a:gs pos="90000">
                    <a:srgbClr val="F18A7E">
                      <a:alpha val="100000"/>
                    </a:srgbClr>
                  </a:gs>
                  <a:gs pos="81000">
                    <a:srgbClr val="F3AFA8">
                      <a:alpha val="100000"/>
                    </a:srgbClr>
                  </a:gs>
                  <a:gs pos="100000">
                    <a:srgbClr val="EE6453"/>
                  </a:gs>
                </a:gsLst>
                <a:lin ang="294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604" y="2243"/>
              <a:ext cx="1360" cy="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EE6453"/>
                  </a:solidFill>
                </a:rPr>
                <a:t>学校数学难度比国内低，家长感到焦虑 </a:t>
              </a:r>
              <a:r>
                <a:rPr lang="en-US" altLang="zh-CN" sz="1400" b="1" dirty="0">
                  <a:solidFill>
                    <a:srgbClr val="EE6453"/>
                  </a:solidFill>
                </a:rPr>
                <a:t>9.7%</a:t>
              </a:r>
              <a:endParaRPr lang="zh-CN" altLang="en-US" sz="1400" b="1" dirty="0">
                <a:solidFill>
                  <a:srgbClr val="EE6453"/>
                </a:solidFill>
              </a:endParaRPr>
            </a:p>
          </p:txBody>
        </p:sp>
      </p:grpSp>
      <p:cxnSp>
        <p:nvCxnSpPr>
          <p:cNvPr id="63" name="直接连接符 62"/>
          <p:cNvCxnSpPr/>
          <p:nvPr/>
        </p:nvCxnSpPr>
        <p:spPr>
          <a:xfrm>
            <a:off x="6097236" y="1019858"/>
            <a:ext cx="0" cy="5655078"/>
          </a:xfrm>
          <a:prstGeom prst="line">
            <a:avLst/>
          </a:prstGeom>
          <a:ln w="19050">
            <a:gradFill>
              <a:gsLst>
                <a:gs pos="26000">
                  <a:srgbClr val="F7B2A9">
                    <a:alpha val="100000"/>
                  </a:srgbClr>
                </a:gs>
                <a:gs pos="0">
                  <a:schemeClr val="bg1"/>
                </a:gs>
                <a:gs pos="77000">
                  <a:srgbClr val="F5D5D3"/>
                </a:gs>
                <a:gs pos="100000">
                  <a:schemeClr val="bg1"/>
                </a:gs>
                <a:gs pos="52000">
                  <a:srgbClr val="EE6453"/>
                </a:gs>
              </a:gsLst>
              <a:lin ang="16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545861" y="2346162"/>
            <a:ext cx="5160150" cy="115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1200" dirty="0">
                <a:latin typeface="+mn-ea"/>
              </a:rPr>
              <a:t>家长</a:t>
            </a:r>
            <a:r>
              <a:rPr lang="en-US" altLang="zh-CN" sz="1200" dirty="0">
                <a:latin typeface="+mn-ea"/>
              </a:rPr>
              <a:t>A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：我们从小在国内长大，都知道数学会学的比较难，所以总觉得他现在学校学的还不够。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700"/>
              </a:lnSpc>
            </a:pPr>
            <a:r>
              <a:rPr lang="zh-CN" altLang="en-US" sz="1200" dirty="0">
                <a:latin typeface="+mn-ea"/>
              </a:rPr>
              <a:t>家长</a:t>
            </a:r>
            <a:r>
              <a:rPr lang="en-US" altLang="zh-CN" sz="1200" dirty="0">
                <a:latin typeface="+mn-ea"/>
              </a:rPr>
              <a:t>B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：在学校的数学课是比较简单的，所以我想让他接触一些有难度的，拔高一下。国外教的可能更多是数学的思维，比较缺国内的那种解题答题的训练。他爷爷奶奶也觉得，美国这边教的太简单了。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921469" y="3856712"/>
            <a:ext cx="4496744" cy="308445"/>
            <a:chOff x="2394" y="2242"/>
            <a:chExt cx="1570" cy="572"/>
          </a:xfrm>
        </p:grpSpPr>
        <p:sp>
          <p:nvSpPr>
            <p:cNvPr id="54" name="平行四边形 53"/>
            <p:cNvSpPr/>
            <p:nvPr/>
          </p:nvSpPr>
          <p:spPr>
            <a:xfrm>
              <a:off x="2394" y="2242"/>
              <a:ext cx="1531" cy="530"/>
            </a:xfrm>
            <a:prstGeom prst="parallelogram">
              <a:avLst/>
            </a:prstGeom>
            <a:noFill/>
            <a:ln>
              <a:gradFill>
                <a:gsLst>
                  <a:gs pos="29000">
                    <a:schemeClr val="bg1"/>
                  </a:gs>
                  <a:gs pos="0">
                    <a:schemeClr val="bg1"/>
                  </a:gs>
                  <a:gs pos="62000">
                    <a:srgbClr val="F5D5D3">
                      <a:alpha val="100000"/>
                    </a:srgbClr>
                  </a:gs>
                  <a:gs pos="90000">
                    <a:srgbClr val="F18A7E">
                      <a:alpha val="100000"/>
                    </a:srgbClr>
                  </a:gs>
                  <a:gs pos="81000">
                    <a:srgbClr val="F3AFA8">
                      <a:alpha val="100000"/>
                    </a:srgbClr>
                  </a:gs>
                  <a:gs pos="100000">
                    <a:srgbClr val="EE6453"/>
                  </a:gs>
                </a:gsLst>
                <a:lin ang="294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604" y="2243"/>
              <a:ext cx="1360" cy="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EE6453"/>
                  </a:solidFill>
                </a:rPr>
                <a:t>学校运算方式复杂，家长觉得麻烦 </a:t>
              </a:r>
              <a:r>
                <a:rPr lang="en-US" altLang="zh-CN" sz="1400" b="1" dirty="0">
                  <a:solidFill>
                    <a:srgbClr val="EE6453"/>
                  </a:solidFill>
                </a:rPr>
                <a:t>6.5%</a:t>
              </a:r>
              <a:endParaRPr lang="zh-CN" altLang="en-US" sz="1400" b="1" dirty="0">
                <a:solidFill>
                  <a:srgbClr val="EE6453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6545861" y="4377993"/>
            <a:ext cx="5160150" cy="115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1200" dirty="0">
                <a:latin typeface="+mn-ea"/>
              </a:rPr>
              <a:t>家长</a:t>
            </a:r>
            <a:r>
              <a:rPr lang="en-US" altLang="zh-CN" sz="1200" dirty="0">
                <a:latin typeface="+mn-ea"/>
              </a:rPr>
              <a:t>C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：美国这边教的数学很复杂，加减乘除这些，我看他平时做题要做很久，所以想让他接触一下中国的数学运算方法，算术更快一些。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700"/>
              </a:lnSpc>
            </a:pPr>
            <a:r>
              <a:rPr lang="zh-CN" altLang="en-US" sz="1200" dirty="0">
                <a:latin typeface="+mn-ea"/>
              </a:rPr>
              <a:t>家长</a:t>
            </a:r>
            <a:r>
              <a:rPr lang="en-US" altLang="zh-CN" sz="1200" dirty="0">
                <a:latin typeface="+mn-ea"/>
              </a:rPr>
              <a:t>D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：他们都不怎么会算术的，就是出去买东西找钱都不会，急死我了，我们家做生意，有时候我想让他们帮忙找钱给客人，他们就把钱都送出去了。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0020" y="6486395"/>
            <a:ext cx="391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 dirty="0"/>
              <a:t>信息来源：数学课家长电访</a:t>
            </a:r>
            <a:endParaRPr lang="en-US" altLang="zh-CN" sz="900" dirty="0"/>
          </a:p>
          <a:p>
            <a:r>
              <a:rPr lang="zh-CN" altLang="en-US" sz="900" dirty="0"/>
              <a:t>楷体部分为家长原声</a:t>
            </a:r>
            <a:endParaRPr lang="zh-CN" altLang="en-US" sz="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54330" y="1713593"/>
            <a:ext cx="4325825" cy="4166098"/>
          </a:xfrm>
          <a:prstGeom prst="rect">
            <a:avLst/>
          </a:prstGeom>
          <a:solidFill>
            <a:srgbClr val="FDE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71475" y="730250"/>
            <a:ext cx="10144125" cy="0"/>
          </a:xfrm>
          <a:prstGeom prst="line">
            <a:avLst/>
          </a:prstGeom>
          <a:ln>
            <a:solidFill>
              <a:srgbClr val="EE645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00355" y="92075"/>
            <a:ext cx="9848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</a:t>
            </a:r>
            <a:r>
              <a:rPr lang="zh-CN" altLang="en-US" sz="1600" b="1" dirty="0"/>
              <a:t>成家长认为没有必要进行课外数学培训。其中，近半数家长认为孩子成绩好，不用进行额外学习；另有近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成家长更希望孩子快乐成长，不希望在学业上给予孩子额外的压力</a:t>
            </a:r>
            <a:endParaRPr lang="zh-CN" altLang="en-US" sz="1600" b="1" dirty="0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>
          <a:xfrm>
            <a:off x="9349105" y="639191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9" name="图片 6"/>
          <p:cNvPicPr>
            <a:picLocks noChangeAspect="1"/>
          </p:cNvPicPr>
          <p:nvPr/>
        </p:nvPicPr>
        <p:blipFill>
          <a:blip r:embed="rId2"/>
          <a:srcRect t="36025" b="39190"/>
          <a:stretch>
            <a:fillRect/>
          </a:stretch>
        </p:blipFill>
        <p:spPr>
          <a:xfrm>
            <a:off x="10299065" y="99060"/>
            <a:ext cx="1793240" cy="444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60020" y="6315345"/>
            <a:ext cx="391350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信息来源：数学课家长电访</a:t>
            </a:r>
            <a:endParaRPr lang="zh-CN" altLang="en-US" sz="900" dirty="0"/>
          </a:p>
          <a:p>
            <a:r>
              <a:rPr lang="zh-CN" altLang="en-US" sz="900" dirty="0"/>
              <a:t>楷体部分为家长原声</a:t>
            </a:r>
            <a:endParaRPr lang="zh-CN" altLang="en-US" sz="900" dirty="0"/>
          </a:p>
          <a:p>
            <a:r>
              <a:rPr lang="en-US" altLang="zh-CN" sz="900" dirty="0"/>
              <a:t>*</a:t>
            </a:r>
            <a:r>
              <a:rPr lang="zh-CN" altLang="en-US" sz="900" dirty="0"/>
              <a:t>表示样本量过小，结果仅供参考</a:t>
            </a:r>
            <a:endParaRPr lang="zh-CN" altLang="en-US" sz="900" dirty="0"/>
          </a:p>
        </p:txBody>
      </p:sp>
      <p:graphicFrame>
        <p:nvGraphicFramePr>
          <p:cNvPr id="5" name="图表 4"/>
          <p:cNvGraphicFramePr/>
          <p:nvPr/>
        </p:nvGraphicFramePr>
        <p:xfrm>
          <a:off x="300354" y="2172934"/>
          <a:ext cx="4483735" cy="3271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4784089" y="1574652"/>
            <a:ext cx="2797133" cy="823182"/>
            <a:chOff x="2394" y="2242"/>
            <a:chExt cx="1531" cy="1193"/>
          </a:xfrm>
        </p:grpSpPr>
        <p:sp>
          <p:nvSpPr>
            <p:cNvPr id="13" name="平行四边形 12"/>
            <p:cNvSpPr/>
            <p:nvPr/>
          </p:nvSpPr>
          <p:spPr>
            <a:xfrm>
              <a:off x="2394" y="2242"/>
              <a:ext cx="1531" cy="530"/>
            </a:xfrm>
            <a:prstGeom prst="parallelogram">
              <a:avLst/>
            </a:prstGeom>
            <a:noFill/>
            <a:ln>
              <a:gradFill>
                <a:gsLst>
                  <a:gs pos="29000">
                    <a:schemeClr val="bg1"/>
                  </a:gs>
                  <a:gs pos="0">
                    <a:schemeClr val="bg1"/>
                  </a:gs>
                  <a:gs pos="62000">
                    <a:srgbClr val="F5D5D3">
                      <a:alpha val="100000"/>
                    </a:srgbClr>
                  </a:gs>
                  <a:gs pos="90000">
                    <a:srgbClr val="F18A7E">
                      <a:alpha val="100000"/>
                    </a:srgbClr>
                  </a:gs>
                  <a:gs pos="81000">
                    <a:srgbClr val="F3AFA8">
                      <a:alpha val="100000"/>
                    </a:srgbClr>
                  </a:gs>
                  <a:gs pos="100000">
                    <a:srgbClr val="EE6453"/>
                  </a:gs>
                </a:gsLst>
                <a:lin ang="294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539" y="2272"/>
              <a:ext cx="1360" cy="1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EE6453"/>
                  </a:solidFill>
                </a:rPr>
                <a:t>家长对“成绩优异”的感知</a:t>
              </a:r>
              <a:endParaRPr lang="zh-CN" altLang="en-US" sz="1400" b="1" dirty="0">
                <a:solidFill>
                  <a:srgbClr val="EE6453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945626" y="1992280"/>
            <a:ext cx="5549859" cy="30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家长会中老师的口头反馈。</a:t>
            </a:r>
            <a:endParaRPr lang="en-US" altLang="zh-CN" sz="1200" dirty="0"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99685" y="5034235"/>
            <a:ext cx="6191058" cy="717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老师说孩子数学不错，因为她是跟着高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level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老师学的。他们数学会分成高中低班，分别由不同的老师教。英语也是，不过英语是在同一个班，上课的时候他们坐成三组，程度比较好的、中等的、差的用的上课材料不一样，所以学校还是比较因材施教的（教会学校）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45626" y="4765402"/>
            <a:ext cx="6096000" cy="308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数学科目的分班：在高等级的班里学习。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45626" y="3853417"/>
            <a:ext cx="6096000" cy="308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全国性考试成绩：可以打败全国</a:t>
            </a:r>
            <a:r>
              <a:rPr lang="en-US" altLang="zh-CN" sz="1200" dirty="0">
                <a:latin typeface="+mn-ea"/>
              </a:rPr>
              <a:t>90%</a:t>
            </a:r>
            <a:r>
              <a:rPr lang="zh-CN" altLang="en-US" sz="1200" dirty="0">
                <a:latin typeface="+mn-ea"/>
              </a:rPr>
              <a:t>以上的学生。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99685" y="413208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她们小学升初中的考试，她排名是99%，可以打败全国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99%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的考生。她很厉害的，从小就没有补过数学，都是她自己在学校学。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945626" y="2910850"/>
            <a:ext cx="5549859" cy="30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学校测试的评级：</a:t>
            </a:r>
            <a:r>
              <a:rPr lang="en-US" altLang="zh-CN" sz="1200" dirty="0">
                <a:latin typeface="+mn-ea"/>
              </a:rPr>
              <a:t>A</a:t>
            </a:r>
            <a:r>
              <a:rPr lang="zh-CN" altLang="en-US" sz="1200" dirty="0">
                <a:latin typeface="+mn-ea"/>
              </a:rPr>
              <a:t>等级</a:t>
            </a:r>
            <a:r>
              <a:rPr lang="en-US" altLang="zh-CN" sz="1200" dirty="0">
                <a:latin typeface="+mn-ea"/>
              </a:rPr>
              <a:t>/Advanced</a:t>
            </a:r>
            <a:r>
              <a:rPr lang="zh-CN" altLang="en-US" sz="1200" dirty="0">
                <a:latin typeface="+mn-ea"/>
              </a:rPr>
              <a:t>是不错的成绩。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99685" y="229199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学期都会有一两次家长会，老师会和家长讲她学习怎么样，都是班主任来讲，澳洲的数学和英语都是同一个老师，所以他会和你整体说一下这两科怎么样。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99685" y="3183416"/>
            <a:ext cx="6150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他们有时候会测试，然后会发结果到家长邮件里，他数学一直是A，有时候A+，所以我们不太担心他数学。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54330" y="729003"/>
            <a:ext cx="9481441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/>
              <a:t>家长对孩子成绩好的判断：主要源自老师口头反馈、学校测试评级、全国性考试、孩子所在班级</a:t>
            </a:r>
            <a:endParaRPr lang="zh-CN" altLang="en-US" sz="1200" b="1" dirty="0"/>
          </a:p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/>
              <a:t>表示孩子在校学习超前的家长均表示孩子来自当地私立学校。</a:t>
            </a:r>
            <a:endParaRPr lang="zh-CN" altLang="en-US" sz="12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71475" y="730250"/>
            <a:ext cx="10144125" cy="0"/>
          </a:xfrm>
          <a:prstGeom prst="line">
            <a:avLst/>
          </a:prstGeom>
          <a:ln>
            <a:solidFill>
              <a:srgbClr val="EE645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00355" y="111125"/>
            <a:ext cx="9801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课外数学培训经历：大部分孩子在线下补习数学（</a:t>
            </a:r>
            <a:r>
              <a:rPr lang="en-US" altLang="zh-CN" sz="1600" b="1" dirty="0"/>
              <a:t>66.7%</a:t>
            </a:r>
            <a:r>
              <a:rPr lang="zh-CN" altLang="en-US" sz="1600" b="1" dirty="0"/>
              <a:t>），线上补习最受欢迎的是火花思维数理思维课。培训内容主要为：更高年级数学知识（超前学习）、奥数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逻辑思维、学校知识巩固、考试题目训练</a:t>
            </a:r>
            <a:endParaRPr lang="zh-CN" altLang="en-US" sz="1600" b="1" dirty="0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>
          <a:xfrm>
            <a:off x="9349105" y="639191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9" name="图片 6"/>
          <p:cNvPicPr>
            <a:picLocks noChangeAspect="1"/>
          </p:cNvPicPr>
          <p:nvPr/>
        </p:nvPicPr>
        <p:blipFill>
          <a:blip r:embed="rId2"/>
          <a:srcRect t="36025" b="39190"/>
          <a:stretch>
            <a:fillRect/>
          </a:stretch>
        </p:blipFill>
        <p:spPr>
          <a:xfrm>
            <a:off x="10299065" y="99060"/>
            <a:ext cx="1793240" cy="444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60020" y="6477270"/>
            <a:ext cx="3913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信息来源：数学课家长电访</a:t>
            </a:r>
            <a:endParaRPr lang="zh-CN" altLang="en-US" sz="900" dirty="0"/>
          </a:p>
          <a:p>
            <a:r>
              <a:rPr lang="en-US" altLang="zh-CN" sz="900" dirty="0">
                <a:sym typeface="+mn-ea"/>
              </a:rPr>
              <a:t>*</a:t>
            </a:r>
            <a:r>
              <a:rPr lang="zh-CN" altLang="en-US" sz="900" dirty="0">
                <a:sym typeface="+mn-ea"/>
              </a:rPr>
              <a:t>表示样本量过小，结果仅供参考</a:t>
            </a:r>
            <a:endParaRPr lang="zh-CN" altLang="en-US" sz="9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756989" y="1376871"/>
            <a:ext cx="688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256349" y="1150874"/>
            <a:ext cx="2042232" cy="383540"/>
            <a:chOff x="1698" y="2242"/>
            <a:chExt cx="2673" cy="604"/>
          </a:xfrm>
        </p:grpSpPr>
        <p:sp>
          <p:nvSpPr>
            <p:cNvPr id="13" name="平行四边形 12"/>
            <p:cNvSpPr/>
            <p:nvPr/>
          </p:nvSpPr>
          <p:spPr>
            <a:xfrm>
              <a:off x="1698" y="2242"/>
              <a:ext cx="2673" cy="604"/>
            </a:xfrm>
            <a:prstGeom prst="parallelogram">
              <a:avLst/>
            </a:prstGeom>
            <a:noFill/>
            <a:ln>
              <a:gradFill>
                <a:gsLst>
                  <a:gs pos="29000">
                    <a:schemeClr val="bg1"/>
                  </a:gs>
                  <a:gs pos="0">
                    <a:schemeClr val="bg1"/>
                  </a:gs>
                  <a:gs pos="62000">
                    <a:srgbClr val="F5D5D3">
                      <a:alpha val="100000"/>
                    </a:srgbClr>
                  </a:gs>
                  <a:gs pos="90000">
                    <a:srgbClr val="F18A7E">
                      <a:alpha val="100000"/>
                    </a:srgbClr>
                  </a:gs>
                  <a:gs pos="81000">
                    <a:srgbClr val="F3AFA8">
                      <a:alpha val="100000"/>
                    </a:srgbClr>
                  </a:gs>
                  <a:gs pos="100000">
                    <a:srgbClr val="EE6453"/>
                  </a:gs>
                </a:gsLst>
                <a:lin ang="294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867" y="2301"/>
              <a:ext cx="1504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EE6453"/>
                  </a:solidFill>
                </a:rPr>
                <a:t>机构类型</a:t>
              </a:r>
              <a:endParaRPr lang="zh-CN" altLang="en-US" sz="1400" b="1" dirty="0">
                <a:solidFill>
                  <a:srgbClr val="EE6453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52911" y="1652174"/>
            <a:ext cx="4872820" cy="76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+mn-ea"/>
              </a:rPr>
              <a:t>66.7%</a:t>
            </a:r>
            <a:r>
              <a:rPr lang="zh-CN" altLang="en-US" sz="1200" b="1" dirty="0">
                <a:latin typeface="+mn-ea"/>
              </a:rPr>
              <a:t>（</a:t>
            </a:r>
            <a:r>
              <a:rPr lang="en-US" altLang="zh-CN" sz="1200" b="1" dirty="0">
                <a:latin typeface="+mn-ea"/>
              </a:rPr>
              <a:t>20</a:t>
            </a:r>
            <a:r>
              <a:rPr lang="zh-CN" altLang="en-US" sz="1200" b="1" dirty="0">
                <a:latin typeface="+mn-ea"/>
              </a:rPr>
              <a:t>位）家长表示孩子参与过线下机构的数学课，多为当地的、离家</a:t>
            </a:r>
            <a:r>
              <a:rPr lang="en-US" altLang="zh-CN" sz="1200" b="1" dirty="0">
                <a:latin typeface="+mn-ea"/>
              </a:rPr>
              <a:t>/</a:t>
            </a:r>
            <a:r>
              <a:rPr lang="zh-CN" altLang="en-US" sz="1200" b="1" dirty="0">
                <a:latin typeface="+mn-ea"/>
              </a:rPr>
              <a:t>学校较近的培训机构。如</a:t>
            </a:r>
            <a:r>
              <a:rPr lang="en-US" altLang="zh-CN" sz="1200" b="1" dirty="0">
                <a:latin typeface="+mn-ea"/>
              </a:rPr>
              <a:t>Kumon</a:t>
            </a:r>
            <a:r>
              <a:rPr lang="zh-CN" altLang="en-US" sz="1200" b="1" dirty="0">
                <a:latin typeface="+mn-ea"/>
              </a:rPr>
              <a:t>、</a:t>
            </a:r>
            <a:r>
              <a:rPr lang="en-US" altLang="zh-CN" sz="1200" b="1" dirty="0">
                <a:latin typeface="+mn-ea"/>
              </a:rPr>
              <a:t>CS Education</a:t>
            </a:r>
            <a:r>
              <a:rPr lang="zh-CN" altLang="en-US" sz="1200" b="1" dirty="0">
                <a:latin typeface="+mn-ea"/>
              </a:rPr>
              <a:t>、</a:t>
            </a:r>
            <a:r>
              <a:rPr lang="en-US" altLang="zh-CN" sz="1200" b="1" dirty="0">
                <a:latin typeface="+mn-ea"/>
              </a:rPr>
              <a:t>Pre Uni</a:t>
            </a:r>
            <a:r>
              <a:rPr lang="zh-CN" altLang="en-US" sz="1200" b="1" dirty="0">
                <a:latin typeface="+mn-ea"/>
              </a:rPr>
              <a:t>等。</a:t>
            </a:r>
            <a:endParaRPr lang="en-US" altLang="zh-CN" sz="1200" b="1" dirty="0">
              <a:latin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327470" y="3167075"/>
            <a:ext cx="2042232" cy="383540"/>
            <a:chOff x="1698" y="2242"/>
            <a:chExt cx="2673" cy="604"/>
          </a:xfrm>
        </p:grpSpPr>
        <p:sp>
          <p:nvSpPr>
            <p:cNvPr id="30" name="平行四边形 29"/>
            <p:cNvSpPr/>
            <p:nvPr/>
          </p:nvSpPr>
          <p:spPr>
            <a:xfrm>
              <a:off x="1698" y="2242"/>
              <a:ext cx="2673" cy="604"/>
            </a:xfrm>
            <a:prstGeom prst="parallelogram">
              <a:avLst/>
            </a:prstGeom>
            <a:noFill/>
            <a:ln>
              <a:gradFill>
                <a:gsLst>
                  <a:gs pos="29000">
                    <a:schemeClr val="bg1"/>
                  </a:gs>
                  <a:gs pos="0">
                    <a:schemeClr val="bg1"/>
                  </a:gs>
                  <a:gs pos="62000">
                    <a:srgbClr val="F5D5D3">
                      <a:alpha val="100000"/>
                    </a:srgbClr>
                  </a:gs>
                  <a:gs pos="90000">
                    <a:srgbClr val="F18A7E">
                      <a:alpha val="100000"/>
                    </a:srgbClr>
                  </a:gs>
                  <a:gs pos="81000">
                    <a:srgbClr val="F3AFA8">
                      <a:alpha val="100000"/>
                    </a:srgbClr>
                  </a:gs>
                  <a:gs pos="100000">
                    <a:srgbClr val="EE6453"/>
                  </a:gs>
                </a:gsLst>
                <a:lin ang="294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867" y="2301"/>
              <a:ext cx="1504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EE6453"/>
                  </a:solidFill>
                </a:rPr>
                <a:t>授课老师</a:t>
              </a:r>
              <a:endParaRPr lang="zh-CN" altLang="en-US" sz="1400" b="1" dirty="0">
                <a:solidFill>
                  <a:srgbClr val="EE6453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636792" y="3643676"/>
            <a:ext cx="5321558" cy="9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家长对课外机构授课老师的</a:t>
            </a:r>
            <a:r>
              <a:rPr lang="zh-CN" altLang="en-US" sz="1200" b="1" dirty="0">
                <a:latin typeface="+mn-ea"/>
              </a:rPr>
              <a:t>正面评价主要为：有耐心、梳理难点要点、能够吸引孩子注意力、对当地考试非常了解。</a:t>
            </a:r>
            <a:endParaRPr lang="en-US" altLang="zh-CN" sz="1200" b="1" dirty="0">
              <a:latin typeface="+mn-ea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家长对课外机构授课老师的</a:t>
            </a:r>
            <a:r>
              <a:rPr lang="zh-CN" altLang="en-US" sz="1200" b="1" dirty="0">
                <a:latin typeface="+mn-ea"/>
              </a:rPr>
              <a:t>负面评价主要为：仅有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位家长表示对数学机构老师不满意，因为教授内容过多，学生难以吸收。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36792" y="2361338"/>
            <a:ext cx="50462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+mn-ea"/>
              </a:rPr>
              <a:t>36.7%</a:t>
            </a:r>
            <a:r>
              <a:rPr lang="zh-CN" altLang="en-US" sz="1200" b="1" dirty="0">
                <a:latin typeface="+mn-ea"/>
              </a:rPr>
              <a:t>（</a:t>
            </a:r>
            <a:r>
              <a:rPr lang="en-US" altLang="zh-CN" sz="1200" b="1" dirty="0">
                <a:latin typeface="+mn-ea"/>
              </a:rPr>
              <a:t>11</a:t>
            </a:r>
            <a:r>
              <a:rPr lang="zh-CN" altLang="en-US" sz="1200" b="1" dirty="0">
                <a:latin typeface="+mn-ea"/>
              </a:rPr>
              <a:t>位）家长表示孩子参与过线上机构的数学课，火花思维提及次数最多（</a:t>
            </a:r>
            <a:r>
              <a:rPr lang="en-US" altLang="zh-CN" sz="1200" b="1" dirty="0">
                <a:latin typeface="+mn-ea"/>
              </a:rPr>
              <a:t>5</a:t>
            </a:r>
            <a:r>
              <a:rPr lang="zh-CN" altLang="en-US" sz="1200" b="1" dirty="0">
                <a:latin typeface="+mn-ea"/>
              </a:rPr>
              <a:t>位），大部分家长为朋友推荐报名。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02380" y="4638244"/>
            <a:ext cx="4784194" cy="1214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老师讲的有点囫囵吞枣，但是我试过了很多机构都是这样，就是老师会把很多知识点教给他们，然后布置非常多的作业，他现在的机构学完要做五个小时作业，太夸张了。所以他很难消化，老师也不会一对一和他说作业哪里出问题了，虽然他们是小班课，但是课上不会讲太多习题。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756989" y="2764220"/>
            <a:ext cx="688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661485" y="1127455"/>
            <a:ext cx="2042232" cy="383540"/>
            <a:chOff x="1698" y="2242"/>
            <a:chExt cx="2673" cy="604"/>
          </a:xfrm>
        </p:grpSpPr>
        <p:sp>
          <p:nvSpPr>
            <p:cNvPr id="38" name="平行四边形 37"/>
            <p:cNvSpPr/>
            <p:nvPr/>
          </p:nvSpPr>
          <p:spPr>
            <a:xfrm>
              <a:off x="1698" y="2242"/>
              <a:ext cx="2673" cy="604"/>
            </a:xfrm>
            <a:prstGeom prst="parallelogram">
              <a:avLst/>
            </a:prstGeom>
            <a:noFill/>
            <a:ln>
              <a:gradFill>
                <a:gsLst>
                  <a:gs pos="29000">
                    <a:schemeClr val="bg1"/>
                  </a:gs>
                  <a:gs pos="0">
                    <a:schemeClr val="bg1"/>
                  </a:gs>
                  <a:gs pos="62000">
                    <a:srgbClr val="F5D5D3">
                      <a:alpha val="100000"/>
                    </a:srgbClr>
                  </a:gs>
                  <a:gs pos="90000">
                    <a:srgbClr val="F18A7E">
                      <a:alpha val="100000"/>
                    </a:srgbClr>
                  </a:gs>
                  <a:gs pos="81000">
                    <a:srgbClr val="F3AFA8">
                      <a:alpha val="100000"/>
                    </a:srgbClr>
                  </a:gs>
                  <a:gs pos="100000">
                    <a:srgbClr val="EE6453"/>
                  </a:gs>
                </a:gsLst>
                <a:lin ang="294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867" y="2301"/>
              <a:ext cx="1504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EE6453"/>
                  </a:solidFill>
                </a:rPr>
                <a:t>上课内容</a:t>
              </a:r>
              <a:endParaRPr lang="zh-CN" altLang="en-US" sz="1400" b="1" dirty="0">
                <a:solidFill>
                  <a:srgbClr val="EE6453"/>
                </a:solidFill>
              </a:endParaRPr>
            </a:p>
          </p:txBody>
        </p:sp>
      </p:grpSp>
      <p:graphicFrame>
        <p:nvGraphicFramePr>
          <p:cNvPr id="7" name="图表 6"/>
          <p:cNvGraphicFramePr/>
          <p:nvPr/>
        </p:nvGraphicFramePr>
        <p:xfrm>
          <a:off x="6612958" y="1380104"/>
          <a:ext cx="4242085" cy="3047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cxnSp>
        <p:nvCxnSpPr>
          <p:cNvPr id="42" name="直接连接符 41"/>
          <p:cNvCxnSpPr/>
          <p:nvPr/>
        </p:nvCxnSpPr>
        <p:spPr>
          <a:xfrm>
            <a:off x="6097236" y="1019858"/>
            <a:ext cx="0" cy="5655078"/>
          </a:xfrm>
          <a:prstGeom prst="line">
            <a:avLst/>
          </a:prstGeom>
          <a:ln w="19050">
            <a:gradFill>
              <a:gsLst>
                <a:gs pos="26000">
                  <a:srgbClr val="F7B2A9">
                    <a:alpha val="100000"/>
                  </a:srgbClr>
                </a:gs>
                <a:gs pos="0">
                  <a:schemeClr val="bg1"/>
                </a:gs>
                <a:gs pos="77000">
                  <a:srgbClr val="F5D5D3"/>
                </a:gs>
                <a:gs pos="100000">
                  <a:schemeClr val="bg1"/>
                </a:gs>
                <a:gs pos="52000">
                  <a:srgbClr val="EE6453"/>
                </a:gs>
              </a:gsLst>
              <a:lin ang="16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6476870" y="4429490"/>
            <a:ext cx="5107834" cy="1005055"/>
            <a:chOff x="6476870" y="3947708"/>
            <a:chExt cx="5107834" cy="1005055"/>
          </a:xfrm>
        </p:grpSpPr>
        <p:sp>
          <p:nvSpPr>
            <p:cNvPr id="43" name="文本框 42"/>
            <p:cNvSpPr txBox="1"/>
            <p:nvPr/>
          </p:nvSpPr>
          <p:spPr>
            <a:xfrm>
              <a:off x="6476870" y="3947708"/>
              <a:ext cx="5046255" cy="30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ts val="1800"/>
                </a:lnSpc>
                <a:buFont typeface="Wingdings" panose="05000000000000000000" pitchFamily="2" charset="2"/>
                <a:buChar char="l"/>
              </a:pPr>
              <a:r>
                <a:rPr lang="zh-CN" altLang="en-US" sz="1200" b="1" dirty="0">
                  <a:latin typeface="+mn-ea"/>
                </a:rPr>
                <a:t>超前学习</a:t>
              </a:r>
              <a:endParaRPr lang="en-US" altLang="zh-CN" sz="1200" b="1" dirty="0">
                <a:latin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624992" y="4199672"/>
              <a:ext cx="4959712" cy="7530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学习学校的内容，他现在是三年级，在这个机构就是学习五年级六年级的内容。任务量很大，每次培训的教材都有六七页，然后回来要做两三个小时的作业。</a:t>
              </a:r>
              <a:endPara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7983" y="2384912"/>
            <a:ext cx="9144000" cy="843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小结与建议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0046970" y="5675630"/>
            <a:ext cx="2182495" cy="1214120"/>
          </a:xfrm>
          <a:custGeom>
            <a:avLst/>
            <a:gdLst>
              <a:gd name="connsiteX0" fmla="*/ 3424 w 3437"/>
              <a:gd name="connsiteY0" fmla="*/ 89 h 2146"/>
              <a:gd name="connsiteX1" fmla="*/ 3407 w 3437"/>
              <a:gd name="connsiteY1" fmla="*/ 0 h 2146"/>
              <a:gd name="connsiteX2" fmla="*/ 3437 w 3437"/>
              <a:gd name="connsiteY2" fmla="*/ 2111 h 2146"/>
              <a:gd name="connsiteX3" fmla="*/ 40 w 3437"/>
              <a:gd name="connsiteY3" fmla="*/ 2146 h 2146"/>
              <a:gd name="connsiteX4" fmla="*/ 0 w 3437"/>
              <a:gd name="connsiteY4" fmla="*/ 2093 h 2146"/>
              <a:gd name="connsiteX5" fmla="*/ 68 w 3437"/>
              <a:gd name="connsiteY5" fmla="*/ 2093 h 2146"/>
              <a:gd name="connsiteX6" fmla="*/ 3424 w 3437"/>
              <a:gd name="connsiteY6" fmla="*/ 128 h 2146"/>
              <a:gd name="connsiteX7" fmla="*/ 3424 w 3437"/>
              <a:gd name="connsiteY7" fmla="*/ 89 h 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7" h="1912">
                <a:moveTo>
                  <a:pt x="3410" y="0"/>
                </a:moveTo>
                <a:lnTo>
                  <a:pt x="3437" y="1877"/>
                </a:lnTo>
                <a:lnTo>
                  <a:pt x="40" y="1912"/>
                </a:lnTo>
                <a:lnTo>
                  <a:pt x="0" y="1859"/>
                </a:lnTo>
                <a:lnTo>
                  <a:pt x="68" y="1859"/>
                </a:lnTo>
                <a:cubicBezTo>
                  <a:pt x="1801" y="1833"/>
                  <a:pt x="3217" y="1038"/>
                  <a:pt x="3407" y="19"/>
                </a:cubicBezTo>
                <a:lnTo>
                  <a:pt x="3410" y="0"/>
                </a:lnTo>
                <a:close/>
                <a:moveTo>
                  <a:pt x="3410" y="0"/>
                </a:moveTo>
                <a:lnTo>
                  <a:pt x="3410" y="0"/>
                </a:lnTo>
                <a:lnTo>
                  <a:pt x="3410" y="0"/>
                </a:lnTo>
                <a:lnTo>
                  <a:pt x="3410" y="0"/>
                </a:lnTo>
                <a:close/>
              </a:path>
            </a:pathLst>
          </a:custGeom>
          <a:solidFill>
            <a:srgbClr val="EE6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-24765"/>
            <a:ext cx="3035300" cy="6906895"/>
          </a:xfrm>
          <a:prstGeom prst="rect">
            <a:avLst/>
          </a:prstGeom>
          <a:solidFill>
            <a:srgbClr val="EE64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7240" y="1354486"/>
            <a:ext cx="1219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目录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>
          <a:xfrm>
            <a:off x="9349105" y="639191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12305" name="图片 6"/>
          <p:cNvPicPr>
            <a:picLocks noChangeAspect="1"/>
          </p:cNvPicPr>
          <p:nvPr/>
        </p:nvPicPr>
        <p:blipFill>
          <a:blip r:embed="rId1"/>
          <a:srcRect t="36025" b="39190"/>
          <a:stretch>
            <a:fillRect/>
          </a:stretch>
        </p:blipFill>
        <p:spPr>
          <a:xfrm>
            <a:off x="10299065" y="98425"/>
            <a:ext cx="1793240" cy="444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94970" y="1722786"/>
            <a:ext cx="331851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一、项目概况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二、未转化家长决策原因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</a:rPr>
              <a:t>      1</a:t>
            </a:r>
            <a:r>
              <a:rPr lang="zh-CN" altLang="en-US" sz="1400" b="1" dirty="0">
                <a:solidFill>
                  <a:schemeClr val="bg1"/>
                </a:solidFill>
              </a:rPr>
              <a:t>）预约体验课的家长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bg1"/>
                </a:solidFill>
              </a:rPr>
              <a:t>未出席课程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bg1"/>
                </a:solidFill>
              </a:rPr>
              <a:t>出席课程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</a:rPr>
              <a:t>      2</a:t>
            </a:r>
            <a:r>
              <a:rPr lang="zh-CN" altLang="en-US" sz="1400" b="1" dirty="0">
                <a:solidFill>
                  <a:schemeClr val="bg1"/>
                </a:solidFill>
              </a:rPr>
              <a:t>）未预约体验课的家长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三、课外数学培训需求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</a:rPr>
              <a:t>      1</a:t>
            </a:r>
            <a:r>
              <a:rPr lang="zh-CN" altLang="en-US" sz="1400" b="1" dirty="0">
                <a:solidFill>
                  <a:schemeClr val="bg1"/>
                </a:solidFill>
              </a:rPr>
              <a:t>）家长态度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</a:rPr>
              <a:t>      2</a:t>
            </a:r>
            <a:r>
              <a:rPr lang="zh-CN" altLang="en-US" sz="1400" b="1" dirty="0">
                <a:solidFill>
                  <a:schemeClr val="bg1"/>
                </a:solidFill>
              </a:rPr>
              <a:t>）课外培训经历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tx1"/>
                </a:solidFill>
              </a:rPr>
              <a:t>四、小结与建议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71475" y="730250"/>
            <a:ext cx="10144125" cy="0"/>
          </a:xfrm>
          <a:prstGeom prst="line">
            <a:avLst/>
          </a:prstGeom>
          <a:ln>
            <a:solidFill>
              <a:srgbClr val="EE645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00354" y="206375"/>
            <a:ext cx="904875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小结：家长对数学课的需求与期待</a:t>
            </a:r>
            <a:endParaRPr lang="zh-CN" altLang="en-US" sz="1600" b="1" dirty="0"/>
          </a:p>
        </p:txBody>
      </p:sp>
      <p:pic>
        <p:nvPicPr>
          <p:cNvPr id="9" name="图片 6"/>
          <p:cNvPicPr>
            <a:picLocks noChangeAspect="1"/>
          </p:cNvPicPr>
          <p:nvPr/>
        </p:nvPicPr>
        <p:blipFill>
          <a:blip r:embed="rId1"/>
          <a:srcRect t="36025" b="39190"/>
          <a:stretch>
            <a:fillRect/>
          </a:stretch>
        </p:blipFill>
        <p:spPr>
          <a:xfrm>
            <a:off x="10299065" y="99060"/>
            <a:ext cx="1793240" cy="444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60020" y="6543945"/>
            <a:ext cx="39135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信息来源：数学课家长电访</a:t>
            </a:r>
            <a:endParaRPr lang="zh-CN" altLang="en-US" sz="900" dirty="0"/>
          </a:p>
        </p:txBody>
      </p:sp>
      <p:sp>
        <p:nvSpPr>
          <p:cNvPr id="10" name="文本框 9"/>
          <p:cNvSpPr txBox="1"/>
          <p:nvPr/>
        </p:nvSpPr>
        <p:spPr>
          <a:xfrm>
            <a:off x="153670" y="1767840"/>
            <a:ext cx="2554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400" b="1"/>
              <a:t> </a:t>
            </a:r>
            <a:r>
              <a:rPr lang="zh-CN" altLang="en-US" sz="1400" b="1"/>
              <a:t>补习学校所学内容（硬需求）</a:t>
            </a:r>
            <a:endParaRPr lang="zh-CN" altLang="en-US" sz="1400" b="1"/>
          </a:p>
        </p:txBody>
      </p:sp>
      <p:sp>
        <p:nvSpPr>
          <p:cNvPr id="16" name="文本框 15"/>
          <p:cNvSpPr txBox="1"/>
          <p:nvPr/>
        </p:nvSpPr>
        <p:spPr>
          <a:xfrm>
            <a:off x="381635" y="2043430"/>
            <a:ext cx="34283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为升学备考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分快慢班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考取奖学金做准备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超前学习：提前熟悉知识点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从众补习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3670" y="3275965"/>
            <a:ext cx="33712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400" b="1"/>
              <a:t> </a:t>
            </a:r>
            <a:r>
              <a:rPr lang="zh-CN" altLang="en-US" sz="1400" b="1"/>
              <a:t>中国数学课程（软</a:t>
            </a:r>
            <a:r>
              <a:rPr lang="en-US" altLang="zh-CN" sz="1400" b="1"/>
              <a:t>/</a:t>
            </a:r>
            <a:r>
              <a:rPr lang="zh-CN" altLang="en-US" sz="1400" b="1"/>
              <a:t>硬需求）</a:t>
            </a:r>
            <a:endParaRPr lang="zh-CN" altLang="en-US" sz="1400" b="1"/>
          </a:p>
        </p:txBody>
      </p:sp>
      <p:sp>
        <p:nvSpPr>
          <p:cNvPr id="20" name="文本框 19"/>
          <p:cNvSpPr txBox="1"/>
          <p:nvPr/>
        </p:nvSpPr>
        <p:spPr>
          <a:xfrm>
            <a:off x="381635" y="3582670"/>
            <a:ext cx="3428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让孩子更快地解决数学题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让孩子在生活中更快算术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3670" y="4358640"/>
            <a:ext cx="2872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400" b="1"/>
              <a:t> </a:t>
            </a:r>
            <a:r>
              <a:rPr lang="zh-CN" altLang="en-US" sz="1400" b="1"/>
              <a:t>逻辑思维</a:t>
            </a:r>
            <a:r>
              <a:rPr lang="en-US" altLang="zh-CN" sz="1400" b="1"/>
              <a:t>/</a:t>
            </a:r>
            <a:r>
              <a:rPr lang="zh-CN" altLang="en-US" sz="1400" b="1"/>
              <a:t>奥数课（软</a:t>
            </a:r>
            <a:r>
              <a:rPr lang="en-US" altLang="zh-CN" sz="1400" b="1"/>
              <a:t>/</a:t>
            </a:r>
            <a:r>
              <a:rPr lang="zh-CN" altLang="en-US" sz="1400" b="1"/>
              <a:t>硬需求）</a:t>
            </a:r>
            <a:endParaRPr lang="zh-CN" altLang="en-US" sz="1400" b="1"/>
          </a:p>
        </p:txBody>
      </p:sp>
      <p:sp>
        <p:nvSpPr>
          <p:cNvPr id="22" name="文本框 21"/>
          <p:cNvSpPr txBox="1"/>
          <p:nvPr/>
        </p:nvSpPr>
        <p:spPr>
          <a:xfrm>
            <a:off x="381635" y="4636135"/>
            <a:ext cx="3428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孩子对数学感兴趣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为孩子未来发展方向做准备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740785" y="1767840"/>
            <a:ext cx="2554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400" b="1"/>
              <a:t> </a:t>
            </a:r>
            <a:r>
              <a:rPr lang="zh-CN" altLang="en-US" sz="1400" b="1"/>
              <a:t>数学老师</a:t>
            </a:r>
            <a:endParaRPr lang="zh-CN" altLang="en-US" sz="1400" b="1"/>
          </a:p>
        </p:txBody>
      </p:sp>
      <p:graphicFrame>
        <p:nvGraphicFramePr>
          <p:cNvPr id="44" name="表格 43"/>
          <p:cNvGraphicFramePr/>
          <p:nvPr>
            <p:custDataLst>
              <p:tags r:id="rId2"/>
            </p:custDataLst>
          </p:nvPr>
        </p:nvGraphicFramePr>
        <p:xfrm>
          <a:off x="3885565" y="2227580"/>
          <a:ext cx="4351020" cy="1676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7450"/>
                <a:gridCol w="3163570"/>
              </a:tblGrid>
              <a:tr h="2794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老师特点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具体解释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  <a:tr h="2794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和学生互动多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帮助孩子集中注意力、确认孩子有没有跟得上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2794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熟悉学校知识点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能帮助孩子梳理要点和难点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2794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讲课生动活泼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能吸引到孩子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2794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有耐心的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愿意讲解、能帮助孩子吸收知识点和解题方法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2794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有备考经验的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帮助孩子突击考试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4877435" y="1960880"/>
            <a:ext cx="2540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 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家长期待的数学老师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755390" y="4004310"/>
            <a:ext cx="2554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400" b="1"/>
              <a:t> </a:t>
            </a:r>
            <a:r>
              <a:rPr lang="zh-CN" altLang="en-US" sz="1400" b="1"/>
              <a:t>班级规模</a:t>
            </a:r>
            <a:endParaRPr lang="zh-CN" altLang="en-US" sz="1400" b="1"/>
          </a:p>
        </p:txBody>
      </p:sp>
      <p:sp>
        <p:nvSpPr>
          <p:cNvPr id="49" name="文本框 48"/>
          <p:cNvSpPr txBox="1"/>
          <p:nvPr/>
        </p:nvSpPr>
        <p:spPr>
          <a:xfrm>
            <a:off x="3822700" y="4203700"/>
            <a:ext cx="4279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绝大多数家长都希望一对一或小班授课，仅有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位家长表示可以接受线上大班课。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部分家长补充道：线下可以接受大班课，但是线上课程难以确保孩子认真听讲，只能通过对话框互动，最好小班课。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-76009" y="1275334"/>
            <a:ext cx="2042232" cy="383540"/>
            <a:chOff x="1698" y="2242"/>
            <a:chExt cx="2673" cy="604"/>
          </a:xfrm>
        </p:grpSpPr>
        <p:sp>
          <p:nvSpPr>
            <p:cNvPr id="54" name="平行四边形 53"/>
            <p:cNvSpPr/>
            <p:nvPr/>
          </p:nvSpPr>
          <p:spPr>
            <a:xfrm>
              <a:off x="1698" y="2242"/>
              <a:ext cx="2673" cy="604"/>
            </a:xfrm>
            <a:prstGeom prst="parallelogram">
              <a:avLst/>
            </a:prstGeom>
            <a:noFill/>
            <a:ln>
              <a:gradFill>
                <a:gsLst>
                  <a:gs pos="29000">
                    <a:schemeClr val="bg1"/>
                  </a:gs>
                  <a:gs pos="0">
                    <a:schemeClr val="bg1"/>
                  </a:gs>
                  <a:gs pos="62000">
                    <a:srgbClr val="F5D5D3">
                      <a:alpha val="100000"/>
                    </a:srgbClr>
                  </a:gs>
                  <a:gs pos="90000">
                    <a:srgbClr val="F18A7E">
                      <a:alpha val="100000"/>
                    </a:srgbClr>
                  </a:gs>
                  <a:gs pos="81000">
                    <a:srgbClr val="F3AFA8">
                      <a:alpha val="100000"/>
                    </a:srgbClr>
                  </a:gs>
                  <a:gs pos="100000">
                    <a:srgbClr val="EE6453"/>
                  </a:gs>
                </a:gsLst>
                <a:lin ang="294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077" y="2291"/>
              <a:ext cx="214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b="1" dirty="0">
                  <a:solidFill>
                    <a:srgbClr val="EE6453"/>
                  </a:solidFill>
                </a:rPr>
                <a:t>家长需要的数学课</a:t>
              </a:r>
              <a:endParaRPr lang="zh-CN" altLang="en-US" sz="1400" b="1" dirty="0">
                <a:solidFill>
                  <a:srgbClr val="EE6453"/>
                </a:solidFill>
              </a:endParaRPr>
            </a:p>
          </p:txBody>
        </p:sp>
      </p:grpSp>
      <p:cxnSp>
        <p:nvCxnSpPr>
          <p:cNvPr id="63" name="直接连接符 62"/>
          <p:cNvCxnSpPr/>
          <p:nvPr/>
        </p:nvCxnSpPr>
        <p:spPr>
          <a:xfrm>
            <a:off x="3622641" y="888413"/>
            <a:ext cx="0" cy="5655078"/>
          </a:xfrm>
          <a:prstGeom prst="line">
            <a:avLst/>
          </a:prstGeom>
          <a:ln w="19050">
            <a:gradFill>
              <a:gsLst>
                <a:gs pos="26000">
                  <a:srgbClr val="F7B2A9">
                    <a:alpha val="100000"/>
                  </a:srgbClr>
                </a:gs>
                <a:gs pos="0">
                  <a:schemeClr val="bg1"/>
                </a:gs>
                <a:gs pos="77000">
                  <a:srgbClr val="F5D5D3"/>
                </a:gs>
                <a:gs pos="100000">
                  <a:schemeClr val="bg1"/>
                </a:gs>
                <a:gs pos="52000">
                  <a:srgbClr val="EE6453"/>
                </a:gs>
              </a:gsLst>
              <a:lin ang="16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3623501" y="1274064"/>
            <a:ext cx="2042232" cy="383540"/>
            <a:chOff x="1698" y="2242"/>
            <a:chExt cx="2673" cy="604"/>
          </a:xfrm>
        </p:grpSpPr>
        <p:sp>
          <p:nvSpPr>
            <p:cNvPr id="57" name="平行四边形 56"/>
            <p:cNvSpPr/>
            <p:nvPr/>
          </p:nvSpPr>
          <p:spPr>
            <a:xfrm>
              <a:off x="1698" y="2242"/>
              <a:ext cx="2673" cy="604"/>
            </a:xfrm>
            <a:prstGeom prst="parallelogram">
              <a:avLst/>
            </a:prstGeom>
            <a:noFill/>
            <a:ln>
              <a:gradFill>
                <a:gsLst>
                  <a:gs pos="29000">
                    <a:schemeClr val="bg1"/>
                  </a:gs>
                  <a:gs pos="0">
                    <a:schemeClr val="bg1"/>
                  </a:gs>
                  <a:gs pos="62000">
                    <a:srgbClr val="F5D5D3">
                      <a:alpha val="100000"/>
                    </a:srgbClr>
                  </a:gs>
                  <a:gs pos="90000">
                    <a:srgbClr val="F18A7E">
                      <a:alpha val="100000"/>
                    </a:srgbClr>
                  </a:gs>
                  <a:gs pos="81000">
                    <a:srgbClr val="F3AFA8">
                      <a:alpha val="100000"/>
                    </a:srgbClr>
                  </a:gs>
                  <a:gs pos="100000">
                    <a:srgbClr val="EE6453"/>
                  </a:gs>
                </a:gsLst>
                <a:lin ang="294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077" y="2291"/>
              <a:ext cx="214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b="1" dirty="0">
                  <a:solidFill>
                    <a:srgbClr val="EE6453"/>
                  </a:solidFill>
                </a:rPr>
                <a:t>家长对数学课期待</a:t>
              </a:r>
              <a:endParaRPr lang="zh-CN" altLang="en-US" sz="1400" b="1" dirty="0">
                <a:solidFill>
                  <a:srgbClr val="EE6453"/>
                </a:solidFill>
              </a:endParaRPr>
            </a:p>
          </p:txBody>
        </p:sp>
      </p:grpSp>
      <p:cxnSp>
        <p:nvCxnSpPr>
          <p:cNvPr id="59" name="直接连接符 58"/>
          <p:cNvCxnSpPr/>
          <p:nvPr/>
        </p:nvCxnSpPr>
        <p:spPr>
          <a:xfrm>
            <a:off x="8350216" y="1078278"/>
            <a:ext cx="0" cy="5655078"/>
          </a:xfrm>
          <a:prstGeom prst="line">
            <a:avLst/>
          </a:prstGeom>
          <a:ln w="19050">
            <a:gradFill>
              <a:gsLst>
                <a:gs pos="26000">
                  <a:srgbClr val="F7B2A9">
                    <a:alpha val="100000"/>
                  </a:srgbClr>
                </a:gs>
                <a:gs pos="0">
                  <a:schemeClr val="bg1"/>
                </a:gs>
                <a:gs pos="77000">
                  <a:srgbClr val="F5D5D3"/>
                </a:gs>
                <a:gs pos="100000">
                  <a:schemeClr val="bg1"/>
                </a:gs>
                <a:gs pos="52000">
                  <a:srgbClr val="EE6453"/>
                </a:gs>
              </a:gsLst>
              <a:lin ang="16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表格 59"/>
          <p:cNvGraphicFramePr/>
          <p:nvPr>
            <p:custDataLst>
              <p:tags r:id="rId3"/>
            </p:custDataLst>
          </p:nvPr>
        </p:nvGraphicFramePr>
        <p:xfrm>
          <a:off x="8597900" y="2007870"/>
          <a:ext cx="3331845" cy="4531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6015"/>
                <a:gridCol w="2195830"/>
              </a:tblGrid>
              <a:tr h="3657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000"/>
                        <a:t>现存问题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000"/>
                        <a:t>建议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  <a:tr h="212400"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课程难度不合适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171450" indent="-171450" algn="l" fontAlgn="auto">
                        <a:lnSpc>
                          <a:spcPts val="17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优化级别测试题</a:t>
                      </a:r>
                      <a:r>
                        <a:rPr lang="en-US" altLang="zh-CN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 </a:t>
                      </a:r>
                      <a:endParaRPr lang="en-US" altLang="zh-CN" sz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marL="171450" indent="-171450" algn="l" fontAlgn="auto">
                        <a:lnSpc>
                          <a:spcPts val="17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在销售侧统一落实：对哪些学生、在哪些节点发送测试题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212400"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学员年龄</a:t>
                      </a:r>
                      <a:r>
                        <a:rPr lang="en-US" altLang="zh-CN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年级不符合招生要求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171450" indent="-171450" algn="l" fontAlgn="auto">
                        <a:lnSpc>
                          <a:spcPts val="17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销售提前确认触达学员年龄</a:t>
                      </a:r>
                      <a:r>
                        <a:rPr lang="en-US" altLang="zh-CN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/</a:t>
                      </a: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年级信息，避免打扰家长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marL="171450" indent="-171450" algn="l" fontAlgn="auto">
                        <a:lnSpc>
                          <a:spcPts val="17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扩大试听范围，对年龄</a:t>
                      </a:r>
                      <a:r>
                        <a:rPr lang="en-US" altLang="zh-CN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/</a:t>
                      </a: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年级不做硬性要求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212400"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学员不喜欢</a:t>
                      </a:r>
                      <a:r>
                        <a:rPr lang="en-US" altLang="zh-CN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/</a:t>
                      </a: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不感兴趣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171450" indent="-171450" algn="l" fontAlgn="auto">
                        <a:lnSpc>
                          <a:spcPts val="17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提升课程趣味性和互动环节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 fontAlgn="auto">
                        <a:lnSpc>
                          <a:spcPts val="17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在老师招聘时注重老师对教育的热情与方法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212400"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培训内容难以与学校所学明显结合起来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171450" indent="-171450" algn="l" fontAlgn="auto">
                        <a:lnSpc>
                          <a:spcPts val="17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按国家进行分班，在课堂中涉及部分学校知识点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212400"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学员无法在课堂中及时解决疑问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171450" indent="-171450" algn="l" fontAlgn="auto">
                        <a:lnSpc>
                          <a:spcPts val="17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老师在每道题</a:t>
                      </a:r>
                      <a:r>
                        <a:rPr lang="en-US" altLang="zh-CN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几道题后留出一部分答疑时间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 fontAlgn="auto">
                        <a:lnSpc>
                          <a:spcPts val="17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为需要的学生设置课后复习课，专门解答学生疑问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pSp>
        <p:nvGrpSpPr>
          <p:cNvPr id="62" name="组合 61"/>
          <p:cNvGrpSpPr/>
          <p:nvPr/>
        </p:nvGrpSpPr>
        <p:grpSpPr>
          <a:xfrm>
            <a:off x="8426806" y="1275334"/>
            <a:ext cx="924467" cy="383540"/>
            <a:chOff x="3161" y="2242"/>
            <a:chExt cx="1210" cy="604"/>
          </a:xfrm>
        </p:grpSpPr>
        <p:sp>
          <p:nvSpPr>
            <p:cNvPr id="64" name="平行四边形 63"/>
            <p:cNvSpPr/>
            <p:nvPr/>
          </p:nvSpPr>
          <p:spPr>
            <a:xfrm>
              <a:off x="3161" y="2242"/>
              <a:ext cx="1210" cy="604"/>
            </a:xfrm>
            <a:prstGeom prst="parallelogram">
              <a:avLst/>
            </a:prstGeom>
            <a:noFill/>
            <a:ln>
              <a:gradFill>
                <a:gsLst>
                  <a:gs pos="29000">
                    <a:schemeClr val="bg1"/>
                  </a:gs>
                  <a:gs pos="0">
                    <a:schemeClr val="bg1"/>
                  </a:gs>
                  <a:gs pos="62000">
                    <a:srgbClr val="F5D5D3">
                      <a:alpha val="100000"/>
                    </a:srgbClr>
                  </a:gs>
                  <a:gs pos="90000">
                    <a:srgbClr val="F18A7E">
                      <a:alpha val="100000"/>
                    </a:srgbClr>
                  </a:gs>
                  <a:gs pos="81000">
                    <a:srgbClr val="F3AFA8">
                      <a:alpha val="100000"/>
                    </a:srgbClr>
                  </a:gs>
                  <a:gs pos="100000">
                    <a:srgbClr val="EE6453"/>
                  </a:gs>
                </a:gsLst>
                <a:lin ang="294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516" y="2291"/>
              <a:ext cx="77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b="1" dirty="0">
                  <a:solidFill>
                    <a:srgbClr val="EE6453"/>
                  </a:solidFill>
                </a:rPr>
                <a:t>建议</a:t>
              </a:r>
              <a:endParaRPr lang="zh-CN" altLang="en-US" sz="1400" b="1" dirty="0">
                <a:solidFill>
                  <a:srgbClr val="EE6453"/>
                </a:solidFill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9026525" y="1762760"/>
            <a:ext cx="2540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 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数学课现存问题与建议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>
          <a:xfrm>
            <a:off x="9349105" y="639191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3240" y="5953760"/>
            <a:ext cx="2181225" cy="685800"/>
          </a:xfrm>
          <a:prstGeom prst="rect">
            <a:avLst/>
          </a:prstGeom>
        </p:spPr>
      </p:pic>
      <p:sp>
        <p:nvSpPr>
          <p:cNvPr id="7" name="任意多边形 6"/>
          <p:cNvSpPr/>
          <p:nvPr/>
        </p:nvSpPr>
        <p:spPr>
          <a:xfrm>
            <a:off x="10046970" y="5675630"/>
            <a:ext cx="2182495" cy="1214120"/>
          </a:xfrm>
          <a:custGeom>
            <a:avLst/>
            <a:gdLst>
              <a:gd name="connsiteX0" fmla="*/ 3424 w 3437"/>
              <a:gd name="connsiteY0" fmla="*/ 89 h 2146"/>
              <a:gd name="connsiteX1" fmla="*/ 3407 w 3437"/>
              <a:gd name="connsiteY1" fmla="*/ 0 h 2146"/>
              <a:gd name="connsiteX2" fmla="*/ 3437 w 3437"/>
              <a:gd name="connsiteY2" fmla="*/ 2111 h 2146"/>
              <a:gd name="connsiteX3" fmla="*/ 40 w 3437"/>
              <a:gd name="connsiteY3" fmla="*/ 2146 h 2146"/>
              <a:gd name="connsiteX4" fmla="*/ 0 w 3437"/>
              <a:gd name="connsiteY4" fmla="*/ 2093 h 2146"/>
              <a:gd name="connsiteX5" fmla="*/ 68 w 3437"/>
              <a:gd name="connsiteY5" fmla="*/ 2093 h 2146"/>
              <a:gd name="connsiteX6" fmla="*/ 3424 w 3437"/>
              <a:gd name="connsiteY6" fmla="*/ 128 h 2146"/>
              <a:gd name="connsiteX7" fmla="*/ 3424 w 3437"/>
              <a:gd name="connsiteY7" fmla="*/ 89 h 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7" h="1912">
                <a:moveTo>
                  <a:pt x="3410" y="0"/>
                </a:moveTo>
                <a:lnTo>
                  <a:pt x="3437" y="1877"/>
                </a:lnTo>
                <a:lnTo>
                  <a:pt x="40" y="1912"/>
                </a:lnTo>
                <a:lnTo>
                  <a:pt x="0" y="1859"/>
                </a:lnTo>
                <a:lnTo>
                  <a:pt x="68" y="1859"/>
                </a:lnTo>
                <a:cubicBezTo>
                  <a:pt x="1801" y="1833"/>
                  <a:pt x="3217" y="1038"/>
                  <a:pt x="3407" y="19"/>
                </a:cubicBezTo>
                <a:lnTo>
                  <a:pt x="3410" y="0"/>
                </a:lnTo>
                <a:close/>
                <a:moveTo>
                  <a:pt x="3410" y="0"/>
                </a:moveTo>
                <a:lnTo>
                  <a:pt x="3410" y="0"/>
                </a:lnTo>
                <a:lnTo>
                  <a:pt x="3410" y="0"/>
                </a:lnTo>
                <a:lnTo>
                  <a:pt x="3410" y="0"/>
                </a:lnTo>
                <a:close/>
              </a:path>
            </a:pathLst>
          </a:custGeom>
          <a:solidFill>
            <a:srgbClr val="EE6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>
          <a:xfrm>
            <a:off x="9349105" y="639191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1524000" y="2207577"/>
            <a:ext cx="9144000" cy="10293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/>
              <a:t>结束</a:t>
            </a:r>
            <a:endParaRPr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89915" y="1512570"/>
            <a:ext cx="1219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目录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9905" y="2839720"/>
            <a:ext cx="2255520" cy="573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ts val="1880"/>
              </a:lnSpc>
              <a:buFont typeface="Wingdings" panose="05000000000000000000" charset="0"/>
              <a:buChar char="p"/>
            </a:pPr>
            <a:r>
              <a:rPr lang="zh-CN" altLang="en-US" sz="1400" b="1" dirty="0">
                <a:solidFill>
                  <a:schemeClr val="bg1"/>
                </a:solidFill>
              </a:rPr>
              <a:t>竞品流向概况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 marL="285750" indent="-285750" fontAlgn="auto">
              <a:lnSpc>
                <a:spcPts val="1880"/>
              </a:lnSpc>
              <a:buFont typeface="Wingdings" panose="05000000000000000000" charset="0"/>
              <a:buChar char="p"/>
            </a:pPr>
            <a:r>
              <a:rPr lang="zh-CN" altLang="en-US" sz="1400" b="1" dirty="0">
                <a:solidFill>
                  <a:schemeClr val="bg1"/>
                </a:solidFill>
              </a:rPr>
              <a:t>流失原因（分竞品）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910" y="6511925"/>
            <a:ext cx="657796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000"/>
              <a:t>访谈记录：https://wukongedu.feishu.cn/sheets/shtcnSpZ1G7NBgVeEGsghgJiRdB?sheet=eBHYUu</a:t>
            </a:r>
            <a:endParaRPr lang="zh-CN" alt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71475" y="730250"/>
            <a:ext cx="10144125" cy="0"/>
          </a:xfrm>
          <a:prstGeom prst="line">
            <a:avLst/>
          </a:prstGeom>
          <a:ln>
            <a:solidFill>
              <a:srgbClr val="EE645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00354" y="206375"/>
            <a:ext cx="904875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600" b="1" dirty="0"/>
              <a:t>项目概况</a:t>
            </a:r>
            <a:endParaRPr lang="zh-CN" sz="1600" b="1" dirty="0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>
          <a:xfrm>
            <a:off x="9349105" y="639191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9" name="图片 6"/>
          <p:cNvPicPr>
            <a:picLocks noChangeAspect="1"/>
          </p:cNvPicPr>
          <p:nvPr/>
        </p:nvPicPr>
        <p:blipFill>
          <a:blip r:embed="rId3"/>
          <a:srcRect t="36025" b="39190"/>
          <a:stretch>
            <a:fillRect/>
          </a:stretch>
        </p:blipFill>
        <p:spPr>
          <a:xfrm>
            <a:off x="10299065" y="99060"/>
            <a:ext cx="1793240" cy="444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" name="文本框 37"/>
          <p:cNvSpPr txBox="1"/>
          <p:nvPr/>
        </p:nvSpPr>
        <p:spPr>
          <a:xfrm>
            <a:off x="160020" y="6543945"/>
            <a:ext cx="39135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信息来源：数学课家长电访、</a:t>
            </a:r>
            <a:r>
              <a:rPr lang="en-US" altLang="zh-CN" sz="900" dirty="0"/>
              <a:t>SF</a:t>
            </a:r>
            <a:r>
              <a:rPr lang="zh-CN" altLang="en-US" sz="900" dirty="0"/>
              <a:t>数据</a:t>
            </a:r>
            <a:endParaRPr lang="zh-CN" altLang="en-US" sz="900" dirty="0"/>
          </a:p>
        </p:txBody>
      </p:sp>
      <p:grpSp>
        <p:nvGrpSpPr>
          <p:cNvPr id="2" name="组合 1"/>
          <p:cNvGrpSpPr/>
          <p:nvPr/>
        </p:nvGrpSpPr>
        <p:grpSpPr>
          <a:xfrm>
            <a:off x="-57076" y="1257332"/>
            <a:ext cx="2052164" cy="383540"/>
            <a:chOff x="1698" y="2242"/>
            <a:chExt cx="2686" cy="604"/>
          </a:xfrm>
        </p:grpSpPr>
        <p:sp>
          <p:nvSpPr>
            <p:cNvPr id="4" name="平行四边形 3"/>
            <p:cNvSpPr/>
            <p:nvPr/>
          </p:nvSpPr>
          <p:spPr>
            <a:xfrm>
              <a:off x="1698" y="2242"/>
              <a:ext cx="2673" cy="604"/>
            </a:xfrm>
            <a:prstGeom prst="parallelogram">
              <a:avLst/>
            </a:prstGeom>
            <a:noFill/>
            <a:ln>
              <a:gradFill>
                <a:gsLst>
                  <a:gs pos="29000">
                    <a:schemeClr val="bg1"/>
                  </a:gs>
                  <a:gs pos="0">
                    <a:schemeClr val="bg1"/>
                  </a:gs>
                  <a:gs pos="62000">
                    <a:srgbClr val="F5D5D3">
                      <a:alpha val="100000"/>
                    </a:srgbClr>
                  </a:gs>
                  <a:gs pos="90000">
                    <a:srgbClr val="F18A7E">
                      <a:alpha val="100000"/>
                    </a:srgbClr>
                  </a:gs>
                  <a:gs pos="81000">
                    <a:srgbClr val="F3AFA8">
                      <a:alpha val="100000"/>
                    </a:srgbClr>
                  </a:gs>
                  <a:gs pos="100000">
                    <a:srgbClr val="EE6453"/>
                  </a:gs>
                </a:gsLst>
                <a:lin ang="294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429" y="2287"/>
              <a:ext cx="195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b="1" dirty="0">
                  <a:solidFill>
                    <a:srgbClr val="EE6453"/>
                  </a:solidFill>
                </a:rPr>
                <a:t>项目背景与目的</a:t>
              </a:r>
              <a:endParaRPr lang="zh-CN" altLang="en-US" sz="1400" b="1" dirty="0">
                <a:solidFill>
                  <a:srgbClr val="EE6453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23240" y="1741170"/>
            <a:ext cx="499935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 b="1"/>
              <a:t>背景</a:t>
            </a:r>
            <a:endParaRPr lang="zh-CN" altLang="en-US" sz="1200" b="1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200"/>
              <a:t>目前悟空数学课学员多来自中文课业务机会转化。预约、上课、付费阶段转化率相对较低。</a:t>
            </a:r>
            <a:r>
              <a:rPr lang="en-US" altLang="zh-CN" sz="1200"/>
              <a:t>4-6</a:t>
            </a:r>
            <a:r>
              <a:rPr lang="zh-CN" altLang="en-US" sz="1200"/>
              <a:t>年级转化率相对较高。</a:t>
            </a:r>
            <a:endParaRPr lang="zh-CN" altLang="en-US" sz="120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20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20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20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200"/>
          </a:p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 b="1"/>
              <a:t>目的</a:t>
            </a:r>
            <a:endParaRPr lang="zh-CN" altLang="en-US" sz="1200" b="1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200"/>
              <a:t>分别针对【被触达但未约课、约课但未出席、出席但未付费】三类家长进行调研：</a:t>
            </a:r>
            <a:endParaRPr lang="zh-CN" altLang="en-US" sz="1200"/>
          </a:p>
          <a:p>
            <a:pPr marL="628650" lvl="1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i="1"/>
              <a:t>家长对课外数学培训的需求</a:t>
            </a:r>
            <a:endParaRPr lang="zh-CN" altLang="en-US" sz="1200" i="1"/>
          </a:p>
          <a:p>
            <a:pPr marL="628650" lvl="1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i="1"/>
              <a:t>对体验课的整体感受</a:t>
            </a:r>
            <a:endParaRPr lang="zh-CN" altLang="en-US" sz="1200" i="1"/>
          </a:p>
          <a:p>
            <a:pPr marL="628650" lvl="1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i="1"/>
              <a:t>每个阶段的决策原因</a:t>
            </a:r>
            <a:endParaRPr lang="zh-CN" altLang="en-US" sz="1200" i="1"/>
          </a:p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200"/>
              <a:t>帮助数学课做优化改进，提升转化。</a:t>
            </a:r>
            <a:endParaRPr lang="zh-CN" altLang="en-US" sz="1200"/>
          </a:p>
        </p:txBody>
      </p:sp>
      <p:cxnSp>
        <p:nvCxnSpPr>
          <p:cNvPr id="63" name="直接连接符 62"/>
          <p:cNvCxnSpPr/>
          <p:nvPr/>
        </p:nvCxnSpPr>
        <p:spPr>
          <a:xfrm>
            <a:off x="5857841" y="863648"/>
            <a:ext cx="0" cy="5655078"/>
          </a:xfrm>
          <a:prstGeom prst="line">
            <a:avLst/>
          </a:prstGeom>
          <a:ln w="19050">
            <a:gradFill>
              <a:gsLst>
                <a:gs pos="26000">
                  <a:srgbClr val="F7B2A9">
                    <a:alpha val="100000"/>
                  </a:srgbClr>
                </a:gs>
                <a:gs pos="0">
                  <a:schemeClr val="bg1"/>
                </a:gs>
                <a:gs pos="77000">
                  <a:srgbClr val="F5D5D3"/>
                </a:gs>
                <a:gs pos="100000">
                  <a:schemeClr val="bg1"/>
                </a:gs>
                <a:gs pos="52000">
                  <a:srgbClr val="EE6453"/>
                </a:gs>
              </a:gsLst>
              <a:lin ang="16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5759450" y="1275715"/>
            <a:ext cx="1600537" cy="383540"/>
            <a:chOff x="1698" y="2242"/>
            <a:chExt cx="2731" cy="604"/>
          </a:xfrm>
        </p:grpSpPr>
        <p:sp>
          <p:nvSpPr>
            <p:cNvPr id="25" name="平行四边形 24"/>
            <p:cNvSpPr/>
            <p:nvPr/>
          </p:nvSpPr>
          <p:spPr>
            <a:xfrm>
              <a:off x="1698" y="2242"/>
              <a:ext cx="2673" cy="604"/>
            </a:xfrm>
            <a:prstGeom prst="parallelogram">
              <a:avLst/>
            </a:prstGeom>
            <a:noFill/>
            <a:ln>
              <a:gradFill>
                <a:gsLst>
                  <a:gs pos="29000">
                    <a:schemeClr val="bg1"/>
                  </a:gs>
                  <a:gs pos="0">
                    <a:schemeClr val="bg1"/>
                  </a:gs>
                  <a:gs pos="62000">
                    <a:srgbClr val="F5D5D3">
                      <a:alpha val="100000"/>
                    </a:srgbClr>
                  </a:gs>
                  <a:gs pos="90000">
                    <a:srgbClr val="F18A7E">
                      <a:alpha val="100000"/>
                    </a:srgbClr>
                  </a:gs>
                  <a:gs pos="81000">
                    <a:srgbClr val="F3AFA8">
                      <a:alpha val="100000"/>
                    </a:srgbClr>
                  </a:gs>
                  <a:gs pos="100000">
                    <a:srgbClr val="EE6453"/>
                  </a:gs>
                </a:gsLst>
                <a:lin ang="294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582" y="2303"/>
              <a:ext cx="184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b="1" dirty="0">
                  <a:solidFill>
                    <a:srgbClr val="EE6453"/>
                  </a:solidFill>
                </a:rPr>
                <a:t>样本分布</a:t>
              </a:r>
              <a:endParaRPr lang="zh-CN" altLang="en-US" sz="1400" b="1" dirty="0">
                <a:solidFill>
                  <a:srgbClr val="EE6453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6104255" y="1795780"/>
            <a:ext cx="40830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/>
              <a:t>本次调研共成功接触</a:t>
            </a:r>
            <a:r>
              <a:rPr lang="en-US" altLang="zh-CN" sz="1200"/>
              <a:t>63</a:t>
            </a:r>
            <a:r>
              <a:rPr lang="zh-CN" altLang="en-US" sz="1200"/>
              <a:t>位悟空学员家长，其中包括：</a:t>
            </a:r>
            <a:endParaRPr lang="zh-CN" altLang="en-US" sz="1200"/>
          </a:p>
          <a:p>
            <a:pPr lvl="1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ym typeface="+mn-ea"/>
              </a:rPr>
              <a:t>20</a:t>
            </a:r>
            <a:r>
              <a:rPr lang="zh-CN" altLang="en-US" sz="1200">
                <a:sym typeface="+mn-ea"/>
              </a:rPr>
              <a:t>位（</a:t>
            </a:r>
            <a:r>
              <a:rPr lang="en-US" altLang="zh-CN" sz="1200">
                <a:sym typeface="+mn-ea"/>
              </a:rPr>
              <a:t>31.7%</a:t>
            </a:r>
            <a:r>
              <a:rPr lang="zh-CN" altLang="en-US" sz="1200">
                <a:sym typeface="+mn-ea"/>
              </a:rPr>
              <a:t>）未预约体验课的家长</a:t>
            </a:r>
            <a:endParaRPr lang="zh-CN" altLang="en-US" sz="1200">
              <a:sym typeface="+mn-ea"/>
            </a:endParaRPr>
          </a:p>
          <a:p>
            <a:pPr lvl="1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ym typeface="+mn-ea"/>
              </a:rPr>
              <a:t>19</a:t>
            </a:r>
            <a:r>
              <a:rPr lang="zh-CN" altLang="en-US" sz="1200">
                <a:sym typeface="+mn-ea"/>
              </a:rPr>
              <a:t>位（</a:t>
            </a:r>
            <a:r>
              <a:rPr lang="en-US" altLang="zh-CN" sz="1200">
                <a:sym typeface="+mn-ea"/>
              </a:rPr>
              <a:t>30.2%</a:t>
            </a:r>
            <a:r>
              <a:rPr lang="zh-CN" altLang="en-US" sz="1200">
                <a:sym typeface="+mn-ea"/>
              </a:rPr>
              <a:t>）约课但未出席的家长</a:t>
            </a:r>
            <a:endParaRPr lang="zh-CN" altLang="en-US" sz="1200">
              <a:sym typeface="+mn-ea"/>
            </a:endParaRPr>
          </a:p>
          <a:p>
            <a:pPr lvl="1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/>
              <a:t>24</a:t>
            </a:r>
            <a:r>
              <a:rPr lang="zh-CN" altLang="en-US" sz="1200"/>
              <a:t>位（</a:t>
            </a:r>
            <a:r>
              <a:rPr lang="en-US" altLang="zh-CN" sz="1200"/>
              <a:t>38.1%</a:t>
            </a:r>
            <a:r>
              <a:rPr lang="zh-CN" altLang="en-US" sz="1200"/>
              <a:t>）出席但未付费的家长</a:t>
            </a:r>
            <a:endParaRPr lang="zh-CN" altLang="en-US" sz="1200"/>
          </a:p>
        </p:txBody>
      </p:sp>
      <p:graphicFrame>
        <p:nvGraphicFramePr>
          <p:cNvPr id="33" name="图表 32"/>
          <p:cNvGraphicFramePr/>
          <p:nvPr/>
        </p:nvGraphicFramePr>
        <p:xfrm>
          <a:off x="4963795" y="3401695"/>
          <a:ext cx="4120515" cy="2181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5" name="表格 34"/>
          <p:cNvGraphicFramePr/>
          <p:nvPr>
            <p:custDataLst>
              <p:tags r:id="rId4"/>
            </p:custDataLst>
          </p:nvPr>
        </p:nvGraphicFramePr>
        <p:xfrm>
          <a:off x="523240" y="2931795"/>
          <a:ext cx="8724900" cy="330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0000"/>
                <a:gridCol w="432000"/>
                <a:gridCol w="432000"/>
                <a:gridCol w="432000"/>
                <a:gridCol w="432000"/>
                <a:gridCol w="431800"/>
                <a:gridCol w="432200"/>
                <a:gridCol w="432000"/>
                <a:gridCol w="432000"/>
                <a:gridCol w="432000"/>
                <a:gridCol w="432000"/>
              </a:tblGrid>
              <a:tr h="288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年级</a:t>
                      </a:r>
                      <a:endParaRPr lang="zh-CN" altLang="en-US" sz="9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年级</a:t>
                      </a:r>
                      <a:endParaRPr lang="zh-CN" altLang="en-US" sz="9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年级</a:t>
                      </a:r>
                      <a:endParaRPr lang="zh-CN" altLang="en-US" sz="9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年级</a:t>
                      </a:r>
                      <a:endParaRPr lang="zh-CN" altLang="en-US" sz="9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年级</a:t>
                      </a:r>
                      <a:endParaRPr lang="zh-CN" altLang="en-US" sz="9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年级</a:t>
                      </a:r>
                      <a:endParaRPr lang="zh-CN" altLang="en-US" sz="9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年级</a:t>
                      </a:r>
                      <a:endParaRPr lang="zh-CN" altLang="en-US" sz="9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年级</a:t>
                      </a:r>
                      <a:endParaRPr lang="zh-CN" altLang="en-US" sz="9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年级</a:t>
                      </a:r>
                      <a:endParaRPr lang="zh-CN" altLang="en-US" sz="9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年级</a:t>
                      </a:r>
                      <a:endParaRPr lang="zh-CN" altLang="en-US" sz="9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年级</a:t>
                      </a:r>
                      <a:endParaRPr lang="zh-CN" altLang="en-US" sz="9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88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付费/触达</a:t>
                      </a:r>
                      <a:endParaRPr lang="zh-CN" altLang="en-US" sz="9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3.8%</a:t>
                      </a:r>
                      <a:endParaRPr lang="en-US" altLang="en-US" sz="9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7.8%</a:t>
                      </a:r>
                      <a:endParaRPr lang="en-US" altLang="en-US" sz="9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12.2%</a:t>
                      </a:r>
                      <a:endParaRPr lang="en-US" altLang="en-US" sz="9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20.3%</a:t>
                      </a:r>
                      <a:endParaRPr lang="en-US" altLang="en-US" sz="9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23.2%</a:t>
                      </a:r>
                      <a:endParaRPr lang="en-US" altLang="en-US" sz="9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20.3%</a:t>
                      </a:r>
                      <a:endParaRPr lang="en-US" altLang="en-US" sz="9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17.3%</a:t>
                      </a:r>
                      <a:endParaRPr lang="en-US" altLang="en-US" sz="9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11.5%</a:t>
                      </a:r>
                      <a:endParaRPr lang="en-US" altLang="en-US" sz="9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0.0%</a:t>
                      </a:r>
                      <a:endParaRPr lang="en-US" altLang="en-US" sz="9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0.0%</a:t>
                      </a:r>
                      <a:endParaRPr lang="en-US" altLang="en-US" sz="9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1826895" y="2686685"/>
            <a:ext cx="2540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 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不同年级学生数学课转化率（待确认）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37" name="图表 36"/>
          <p:cNvGraphicFramePr/>
          <p:nvPr/>
        </p:nvGraphicFramePr>
        <p:xfrm>
          <a:off x="7789545" y="3418840"/>
          <a:ext cx="3837940" cy="2189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7983" y="2384912"/>
            <a:ext cx="9144000" cy="843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未转化家长决策原因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0046970" y="5675630"/>
            <a:ext cx="2182495" cy="1214120"/>
          </a:xfrm>
          <a:custGeom>
            <a:avLst/>
            <a:gdLst>
              <a:gd name="connsiteX0" fmla="*/ 3424 w 3437"/>
              <a:gd name="connsiteY0" fmla="*/ 89 h 2146"/>
              <a:gd name="connsiteX1" fmla="*/ 3407 w 3437"/>
              <a:gd name="connsiteY1" fmla="*/ 0 h 2146"/>
              <a:gd name="connsiteX2" fmla="*/ 3437 w 3437"/>
              <a:gd name="connsiteY2" fmla="*/ 2111 h 2146"/>
              <a:gd name="connsiteX3" fmla="*/ 40 w 3437"/>
              <a:gd name="connsiteY3" fmla="*/ 2146 h 2146"/>
              <a:gd name="connsiteX4" fmla="*/ 0 w 3437"/>
              <a:gd name="connsiteY4" fmla="*/ 2093 h 2146"/>
              <a:gd name="connsiteX5" fmla="*/ 68 w 3437"/>
              <a:gd name="connsiteY5" fmla="*/ 2093 h 2146"/>
              <a:gd name="connsiteX6" fmla="*/ 3424 w 3437"/>
              <a:gd name="connsiteY6" fmla="*/ 128 h 2146"/>
              <a:gd name="connsiteX7" fmla="*/ 3424 w 3437"/>
              <a:gd name="connsiteY7" fmla="*/ 89 h 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7" h="1912">
                <a:moveTo>
                  <a:pt x="3410" y="0"/>
                </a:moveTo>
                <a:lnTo>
                  <a:pt x="3437" y="1877"/>
                </a:lnTo>
                <a:lnTo>
                  <a:pt x="40" y="1912"/>
                </a:lnTo>
                <a:lnTo>
                  <a:pt x="0" y="1859"/>
                </a:lnTo>
                <a:lnTo>
                  <a:pt x="68" y="1859"/>
                </a:lnTo>
                <a:cubicBezTo>
                  <a:pt x="1801" y="1833"/>
                  <a:pt x="3217" y="1038"/>
                  <a:pt x="3407" y="19"/>
                </a:cubicBezTo>
                <a:lnTo>
                  <a:pt x="3410" y="0"/>
                </a:lnTo>
                <a:close/>
                <a:moveTo>
                  <a:pt x="3410" y="0"/>
                </a:moveTo>
                <a:lnTo>
                  <a:pt x="3410" y="0"/>
                </a:lnTo>
                <a:lnTo>
                  <a:pt x="3410" y="0"/>
                </a:lnTo>
                <a:lnTo>
                  <a:pt x="3410" y="0"/>
                </a:lnTo>
                <a:close/>
              </a:path>
            </a:pathLst>
          </a:custGeom>
          <a:solidFill>
            <a:srgbClr val="EE6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-24765"/>
            <a:ext cx="3035300" cy="6906895"/>
          </a:xfrm>
          <a:prstGeom prst="rect">
            <a:avLst/>
          </a:prstGeom>
          <a:solidFill>
            <a:srgbClr val="EE64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7240" y="1354486"/>
            <a:ext cx="1219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目录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>
          <a:xfrm>
            <a:off x="9349105" y="639191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12305" name="图片 6"/>
          <p:cNvPicPr>
            <a:picLocks noChangeAspect="1"/>
          </p:cNvPicPr>
          <p:nvPr/>
        </p:nvPicPr>
        <p:blipFill>
          <a:blip r:embed="rId1"/>
          <a:srcRect t="36025" b="39190"/>
          <a:stretch>
            <a:fillRect/>
          </a:stretch>
        </p:blipFill>
        <p:spPr>
          <a:xfrm>
            <a:off x="10299065" y="98425"/>
            <a:ext cx="1793240" cy="444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94970" y="1722786"/>
            <a:ext cx="331851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一、项目概况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</a:rPr>
              <a:t>二、未转化家长决策原因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      1</a:t>
            </a:r>
            <a:r>
              <a:rPr lang="zh-CN" altLang="en-US" sz="1400" b="1" dirty="0">
                <a:solidFill>
                  <a:schemeClr val="tx1"/>
                </a:solidFill>
              </a:rPr>
              <a:t>）预约体验课的家长</a:t>
            </a:r>
            <a:endParaRPr lang="zh-CN" altLang="en-US" sz="1400" b="1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tx1"/>
                </a:solidFill>
              </a:rPr>
              <a:t>未出席课程</a:t>
            </a:r>
            <a:endParaRPr lang="zh-CN" altLang="en-US" sz="1400" b="1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tx1"/>
                </a:solidFill>
              </a:rPr>
              <a:t>出席课程</a:t>
            </a:r>
            <a:endParaRPr lang="zh-CN" altLang="en-US" sz="1400" b="1" dirty="0">
              <a:solidFill>
                <a:schemeClr val="tx1"/>
              </a:solidFill>
            </a:endParaRPr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      2</a:t>
            </a:r>
            <a:r>
              <a:rPr lang="zh-CN" altLang="en-US" sz="1400" b="1" dirty="0">
                <a:solidFill>
                  <a:schemeClr val="tx1"/>
                </a:solidFill>
              </a:rPr>
              <a:t>）未预约体验课的家长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三、课外数学培训需求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</a:rPr>
              <a:t>      1</a:t>
            </a:r>
            <a:r>
              <a:rPr lang="zh-CN" altLang="en-US" sz="1400" b="1" dirty="0">
                <a:solidFill>
                  <a:schemeClr val="bg1"/>
                </a:solidFill>
              </a:rPr>
              <a:t>）家长态度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</a:rPr>
              <a:t>      2</a:t>
            </a:r>
            <a:r>
              <a:rPr lang="zh-CN" altLang="en-US" sz="1400" b="1" dirty="0">
                <a:solidFill>
                  <a:schemeClr val="bg1"/>
                </a:solidFill>
              </a:rPr>
              <a:t>）课外培训经历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bg1"/>
                </a:solidFill>
              </a:rPr>
              <a:t>四、小结与建议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54330" y="1713593"/>
            <a:ext cx="4884613" cy="4428068"/>
          </a:xfrm>
          <a:prstGeom prst="rect">
            <a:avLst/>
          </a:prstGeom>
          <a:solidFill>
            <a:srgbClr val="FDE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71475" y="730250"/>
            <a:ext cx="10144125" cy="0"/>
          </a:xfrm>
          <a:prstGeom prst="line">
            <a:avLst/>
          </a:prstGeom>
          <a:ln>
            <a:solidFill>
              <a:srgbClr val="EE645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00355" y="90805"/>
            <a:ext cx="10215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预约体验课的家长：超半数家长在预约时无具体期待，只是想试试看；其次为补差原因预约。未出席课程的家长主要因为临时有事；未付费的家长主要因为难度不合适。部分孩子在上课和付费阶段起决策作用。</a:t>
            </a:r>
            <a:endParaRPr lang="en-US" altLang="zh-CN" sz="1600" b="1" dirty="0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>
          <a:xfrm>
            <a:off x="9349105" y="639191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9" name="图片 6"/>
          <p:cNvPicPr>
            <a:picLocks noChangeAspect="1"/>
          </p:cNvPicPr>
          <p:nvPr/>
        </p:nvPicPr>
        <p:blipFill>
          <a:blip r:embed="rId4"/>
          <a:srcRect t="36025" b="39190"/>
          <a:stretch>
            <a:fillRect/>
          </a:stretch>
        </p:blipFill>
        <p:spPr>
          <a:xfrm>
            <a:off x="10299065" y="99060"/>
            <a:ext cx="1793240" cy="444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" name="文本框 37"/>
          <p:cNvSpPr txBox="1"/>
          <p:nvPr/>
        </p:nvSpPr>
        <p:spPr>
          <a:xfrm>
            <a:off x="160020" y="6477270"/>
            <a:ext cx="3913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信息来源：数学课家长电访</a:t>
            </a:r>
            <a:endParaRPr lang="zh-CN" altLang="en-US" sz="900" dirty="0"/>
          </a:p>
          <a:p>
            <a:r>
              <a:rPr lang="en-US" altLang="zh-CN" sz="900" dirty="0">
                <a:sym typeface="+mn-ea"/>
              </a:rPr>
              <a:t>*</a:t>
            </a:r>
            <a:r>
              <a:rPr lang="zh-CN" altLang="en-US" sz="900" dirty="0">
                <a:sym typeface="+mn-ea"/>
              </a:rPr>
              <a:t>表示样本量过小，结果仅供参考</a:t>
            </a:r>
            <a:endParaRPr lang="zh-CN" altLang="en-US" sz="900" dirty="0"/>
          </a:p>
        </p:txBody>
      </p:sp>
      <p:graphicFrame>
        <p:nvGraphicFramePr>
          <p:cNvPr id="10" name="图表 9"/>
          <p:cNvGraphicFramePr/>
          <p:nvPr/>
        </p:nvGraphicFramePr>
        <p:xfrm>
          <a:off x="300354" y="1877892"/>
          <a:ext cx="4884613" cy="4089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矩形 6"/>
          <p:cNvSpPr/>
          <p:nvPr/>
        </p:nvSpPr>
        <p:spPr>
          <a:xfrm>
            <a:off x="5280478" y="1713593"/>
            <a:ext cx="318937" cy="2178027"/>
          </a:xfrm>
          <a:prstGeom prst="rect">
            <a:avLst/>
          </a:prstGeom>
          <a:solidFill>
            <a:srgbClr val="EE6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01245" y="2101630"/>
            <a:ext cx="2774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缺席体验课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74901" y="3963635"/>
            <a:ext cx="318937" cy="2178027"/>
          </a:xfrm>
          <a:prstGeom prst="rect">
            <a:avLst/>
          </a:prstGeom>
          <a:solidFill>
            <a:srgbClr val="EE6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301245" y="4241970"/>
            <a:ext cx="27740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出席未付费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5301245" y="1719943"/>
            <a:ext cx="6536425" cy="2167753"/>
          </a:xfrm>
          <a:prstGeom prst="roundRect">
            <a:avLst>
              <a:gd name="adj" fmla="val 2968"/>
            </a:avLst>
          </a:prstGeom>
          <a:noFill/>
          <a:ln>
            <a:solidFill>
              <a:srgbClr val="EE6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71475" y="811530"/>
            <a:ext cx="1047115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约数学体验课的家长，大部分数学学习需求并不强烈，只是在销售的推荐下抱着“试一试”的心态体验试听课。因此在试听阶段，很多家长会放大上课阻力，如临时有事、孩子不想上课等都会成为其缺席课程的理由。当家长没有强烈需求的情况下，孩子可以成为决策的关键点。</a:t>
            </a:r>
            <a:endParaRPr lang="en-GB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家长在试听课后不付费主要由于难度不合适、孩子不喜欢、学习需求不强烈。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右中括号 17"/>
          <p:cNvSpPr/>
          <p:nvPr/>
        </p:nvSpPr>
        <p:spPr>
          <a:xfrm>
            <a:off x="3149105" y="3904630"/>
            <a:ext cx="385203" cy="1861171"/>
          </a:xfrm>
          <a:prstGeom prst="rightBracket">
            <a:avLst/>
          </a:prstGeom>
          <a:ln>
            <a:solidFill>
              <a:srgbClr val="EE64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139838" y="4629079"/>
            <a:ext cx="945221" cy="369332"/>
          </a:xfrm>
          <a:prstGeom prst="rect">
            <a:avLst/>
          </a:prstGeom>
          <a:solidFill>
            <a:srgbClr val="FDEF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latin typeface="+mn-ea"/>
              </a:rPr>
              <a:t>分别仅有</a:t>
            </a:r>
            <a:endParaRPr lang="en-US" altLang="zh-CN" sz="900" dirty="0">
              <a:latin typeface="+mn-ea"/>
            </a:endParaRPr>
          </a:p>
          <a:p>
            <a:pPr algn="ctr"/>
            <a:r>
              <a:rPr lang="en-US" altLang="zh-CN" sz="900" dirty="0">
                <a:latin typeface="+mn-ea"/>
              </a:rPr>
              <a:t>1</a:t>
            </a:r>
            <a:r>
              <a:rPr lang="zh-CN" altLang="en-US" sz="900" dirty="0">
                <a:latin typeface="+mn-ea"/>
              </a:rPr>
              <a:t>位家长提及</a:t>
            </a:r>
            <a:endParaRPr lang="zh-CN" altLang="en-US" sz="900" dirty="0">
              <a:latin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468269" y="1814664"/>
            <a:ext cx="6622131" cy="4214641"/>
            <a:chOff x="5149775" y="1611464"/>
            <a:chExt cx="6622131" cy="4214641"/>
          </a:xfrm>
        </p:grpSpPr>
        <p:graphicFrame>
          <p:nvGraphicFramePr>
            <p:cNvPr id="22" name="图表 21"/>
            <p:cNvGraphicFramePr/>
            <p:nvPr/>
          </p:nvGraphicFramePr>
          <p:xfrm>
            <a:off x="5149775" y="1611464"/>
            <a:ext cx="4970331" cy="20098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0" name="弧形 19"/>
            <p:cNvSpPr/>
            <p:nvPr/>
          </p:nvSpPr>
          <p:spPr>
            <a:xfrm rot="6493812">
              <a:off x="8589260" y="2174483"/>
              <a:ext cx="1007533" cy="1403069"/>
            </a:xfrm>
            <a:prstGeom prst="arc">
              <a:avLst>
                <a:gd name="adj1" fmla="val 16784357"/>
                <a:gd name="adj2" fmla="val 20683366"/>
              </a:avLst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696526" y="2902888"/>
              <a:ext cx="20753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+mn-ea"/>
                </a:rPr>
                <a:t>无法进入教室</a:t>
              </a:r>
              <a:endParaRPr lang="en-US" altLang="zh-CN" sz="1000" dirty="0">
                <a:latin typeface="+mn-ea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+mn-ea"/>
                </a:rPr>
                <a:t>不愿意购买大课包</a:t>
              </a:r>
              <a:endParaRPr lang="en-US" altLang="zh-CN" sz="1000" dirty="0">
                <a:latin typeface="+mn-ea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+mn-ea"/>
                </a:rPr>
                <a:t>孩子年龄小于</a:t>
              </a:r>
              <a:r>
                <a:rPr lang="en-US" altLang="zh-CN" sz="1000" dirty="0">
                  <a:latin typeface="+mn-ea"/>
                </a:rPr>
                <a:t>7</a:t>
              </a:r>
              <a:r>
                <a:rPr lang="zh-CN" altLang="en-US" sz="1000" dirty="0">
                  <a:latin typeface="+mn-ea"/>
                </a:rPr>
                <a:t>岁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683826" y="5118219"/>
              <a:ext cx="2075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+mn-ea"/>
                </a:rPr>
                <a:t>班级规模大，注意力不集中</a:t>
              </a:r>
              <a:endParaRPr lang="en-US" altLang="zh-CN" sz="1000" dirty="0">
                <a:latin typeface="+mn-ea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+mn-ea"/>
                </a:rPr>
                <a:t>课包太大</a:t>
              </a:r>
              <a:endParaRPr lang="en-US" altLang="zh-CN" sz="1000" dirty="0">
                <a:latin typeface="+mn-ea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+mn-ea"/>
                </a:rPr>
                <a:t>价格高</a:t>
              </a:r>
              <a:endParaRPr lang="en-US" altLang="zh-CN" sz="1000" dirty="0">
                <a:latin typeface="+mn-ea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+mn-ea"/>
                </a:rPr>
                <a:t>老师有口音</a:t>
              </a:r>
              <a:endParaRPr lang="zh-CN" altLang="en-US" sz="1000" dirty="0">
                <a:latin typeface="+mn-ea"/>
              </a:endParaRPr>
            </a:p>
          </p:txBody>
        </p:sp>
      </p:grpSp>
      <p:sp>
        <p:nvSpPr>
          <p:cNvPr id="26" name="矩形: 圆角 25"/>
          <p:cNvSpPr/>
          <p:nvPr/>
        </p:nvSpPr>
        <p:spPr>
          <a:xfrm>
            <a:off x="5309675" y="3968122"/>
            <a:ext cx="6536425" cy="2167753"/>
          </a:xfrm>
          <a:prstGeom prst="roundRect">
            <a:avLst>
              <a:gd name="adj" fmla="val 2968"/>
            </a:avLst>
          </a:prstGeom>
          <a:noFill/>
          <a:ln>
            <a:solidFill>
              <a:srgbClr val="EE6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图表 26"/>
          <p:cNvGraphicFramePr/>
          <p:nvPr/>
        </p:nvGraphicFramePr>
        <p:xfrm>
          <a:off x="5602268" y="4033217"/>
          <a:ext cx="4575422" cy="2009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弧形 28"/>
          <p:cNvSpPr/>
          <p:nvPr/>
        </p:nvSpPr>
        <p:spPr>
          <a:xfrm rot="7046384">
            <a:off x="8856654" y="4521067"/>
            <a:ext cx="1052234" cy="1546423"/>
          </a:xfrm>
          <a:prstGeom prst="arc">
            <a:avLst>
              <a:gd name="adj1" fmla="val 16496206"/>
              <a:gd name="adj2" fmla="val 19431315"/>
            </a:avLst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4894882" y="4729433"/>
            <a:ext cx="2052164" cy="383540"/>
            <a:chOff x="1698" y="2242"/>
            <a:chExt cx="2686" cy="604"/>
          </a:xfrm>
        </p:grpSpPr>
        <p:sp>
          <p:nvSpPr>
            <p:cNvPr id="27" name="平行四边形 26"/>
            <p:cNvSpPr/>
            <p:nvPr/>
          </p:nvSpPr>
          <p:spPr>
            <a:xfrm>
              <a:off x="1698" y="2242"/>
              <a:ext cx="2673" cy="604"/>
            </a:xfrm>
            <a:prstGeom prst="parallelogram">
              <a:avLst/>
            </a:prstGeom>
            <a:noFill/>
            <a:ln>
              <a:gradFill>
                <a:gsLst>
                  <a:gs pos="29000">
                    <a:schemeClr val="bg1"/>
                  </a:gs>
                  <a:gs pos="0">
                    <a:schemeClr val="bg1"/>
                  </a:gs>
                  <a:gs pos="62000">
                    <a:srgbClr val="F5D5D3">
                      <a:alpha val="100000"/>
                    </a:srgbClr>
                  </a:gs>
                  <a:gs pos="90000">
                    <a:srgbClr val="F18A7E">
                      <a:alpha val="100000"/>
                    </a:srgbClr>
                  </a:gs>
                  <a:gs pos="81000">
                    <a:srgbClr val="F3AFA8">
                      <a:alpha val="100000"/>
                    </a:srgbClr>
                  </a:gs>
                  <a:gs pos="100000">
                    <a:srgbClr val="EE6453"/>
                  </a:gs>
                </a:gsLst>
                <a:lin ang="294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429" y="2287"/>
              <a:ext cx="1955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EE6453"/>
                  </a:solidFill>
                </a:rPr>
                <a:t>与学校差异大</a:t>
              </a:r>
              <a:endParaRPr lang="zh-CN" altLang="en-US" sz="1400" b="1" dirty="0">
                <a:solidFill>
                  <a:srgbClr val="EE6453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04814" y="3675220"/>
            <a:ext cx="2052164" cy="383540"/>
            <a:chOff x="1698" y="2242"/>
            <a:chExt cx="2686" cy="604"/>
          </a:xfrm>
        </p:grpSpPr>
        <p:sp>
          <p:nvSpPr>
            <p:cNvPr id="22" name="平行四边形 21"/>
            <p:cNvSpPr/>
            <p:nvPr/>
          </p:nvSpPr>
          <p:spPr>
            <a:xfrm>
              <a:off x="1698" y="2242"/>
              <a:ext cx="2673" cy="604"/>
            </a:xfrm>
            <a:prstGeom prst="parallelogram">
              <a:avLst/>
            </a:prstGeom>
            <a:noFill/>
            <a:ln>
              <a:gradFill>
                <a:gsLst>
                  <a:gs pos="29000">
                    <a:schemeClr val="bg1"/>
                  </a:gs>
                  <a:gs pos="0">
                    <a:schemeClr val="bg1"/>
                  </a:gs>
                  <a:gs pos="62000">
                    <a:srgbClr val="F5D5D3">
                      <a:alpha val="100000"/>
                    </a:srgbClr>
                  </a:gs>
                  <a:gs pos="90000">
                    <a:srgbClr val="F18A7E">
                      <a:alpha val="100000"/>
                    </a:srgbClr>
                  </a:gs>
                  <a:gs pos="81000">
                    <a:srgbClr val="F3AFA8">
                      <a:alpha val="100000"/>
                    </a:srgbClr>
                  </a:gs>
                  <a:gs pos="100000">
                    <a:srgbClr val="EE6453"/>
                  </a:gs>
                </a:gsLst>
                <a:lin ang="294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429" y="2287"/>
              <a:ext cx="1955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EE6453"/>
                  </a:solidFill>
                </a:rPr>
                <a:t>孩子不喜欢</a:t>
              </a:r>
              <a:endParaRPr lang="zh-CN" altLang="en-US" sz="1400" b="1" dirty="0">
                <a:solidFill>
                  <a:srgbClr val="EE6453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904814" y="1723422"/>
            <a:ext cx="2052164" cy="383540"/>
            <a:chOff x="1698" y="2242"/>
            <a:chExt cx="2686" cy="604"/>
          </a:xfrm>
        </p:grpSpPr>
        <p:sp>
          <p:nvSpPr>
            <p:cNvPr id="14" name="平行四边形 13"/>
            <p:cNvSpPr/>
            <p:nvPr/>
          </p:nvSpPr>
          <p:spPr>
            <a:xfrm>
              <a:off x="1698" y="2242"/>
              <a:ext cx="2673" cy="604"/>
            </a:xfrm>
            <a:prstGeom prst="parallelogram">
              <a:avLst/>
            </a:prstGeom>
            <a:noFill/>
            <a:ln>
              <a:gradFill>
                <a:gsLst>
                  <a:gs pos="29000">
                    <a:schemeClr val="bg1"/>
                  </a:gs>
                  <a:gs pos="0">
                    <a:schemeClr val="bg1"/>
                  </a:gs>
                  <a:gs pos="62000">
                    <a:srgbClr val="F5D5D3">
                      <a:alpha val="100000"/>
                    </a:srgbClr>
                  </a:gs>
                  <a:gs pos="90000">
                    <a:srgbClr val="F18A7E">
                      <a:alpha val="100000"/>
                    </a:srgbClr>
                  </a:gs>
                  <a:gs pos="81000">
                    <a:srgbClr val="F3AFA8">
                      <a:alpha val="100000"/>
                    </a:srgbClr>
                  </a:gs>
                  <a:gs pos="100000">
                    <a:srgbClr val="EE6453"/>
                  </a:gs>
                </a:gsLst>
                <a:lin ang="294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429" y="2287"/>
              <a:ext cx="1955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EE6453"/>
                  </a:solidFill>
                </a:rPr>
                <a:t>课程难度不合适</a:t>
              </a:r>
              <a:endParaRPr lang="zh-CN" altLang="en-US" sz="1400" b="1" dirty="0">
                <a:solidFill>
                  <a:srgbClr val="EE6453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354330" y="1713593"/>
            <a:ext cx="4884613" cy="4428068"/>
          </a:xfrm>
          <a:prstGeom prst="rect">
            <a:avLst/>
          </a:prstGeom>
          <a:solidFill>
            <a:srgbClr val="FDE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71475" y="730250"/>
            <a:ext cx="10144125" cy="0"/>
          </a:xfrm>
          <a:prstGeom prst="line">
            <a:avLst/>
          </a:prstGeom>
          <a:ln>
            <a:solidFill>
              <a:srgbClr val="EE645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00355" y="206375"/>
            <a:ext cx="97720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家长不付费的主要原因：课程难度不合适、孩子不喜欢、不想给孩子压力（需求不强）、与学校所学差异大</a:t>
            </a:r>
            <a:endParaRPr lang="zh-CN" altLang="en-US" sz="1600" b="1" dirty="0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>
          <a:xfrm>
            <a:off x="9349105" y="639191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9" name="图片 6"/>
          <p:cNvPicPr>
            <a:picLocks noChangeAspect="1"/>
          </p:cNvPicPr>
          <p:nvPr/>
        </p:nvPicPr>
        <p:blipFill>
          <a:blip r:embed="rId2"/>
          <a:srcRect t="36025" b="39190"/>
          <a:stretch>
            <a:fillRect/>
          </a:stretch>
        </p:blipFill>
        <p:spPr>
          <a:xfrm>
            <a:off x="10299065" y="99060"/>
            <a:ext cx="1793240" cy="444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" name="文本框 37"/>
          <p:cNvSpPr txBox="1"/>
          <p:nvPr/>
        </p:nvSpPr>
        <p:spPr>
          <a:xfrm>
            <a:off x="160020" y="6505445"/>
            <a:ext cx="391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信息来源：数学课家长电访</a:t>
            </a:r>
            <a:endParaRPr lang="en-US" altLang="zh-CN" sz="900" dirty="0"/>
          </a:p>
          <a:p>
            <a:r>
              <a:rPr lang="zh-CN" altLang="en-US" sz="900" dirty="0"/>
              <a:t>楷体部分为家长原声</a:t>
            </a:r>
            <a:endParaRPr lang="zh-CN" altLang="en-US" sz="900" dirty="0"/>
          </a:p>
        </p:txBody>
      </p:sp>
      <p:sp>
        <p:nvSpPr>
          <p:cNvPr id="2" name="文本框 1"/>
          <p:cNvSpPr txBox="1"/>
          <p:nvPr/>
        </p:nvSpPr>
        <p:spPr>
          <a:xfrm>
            <a:off x="7756989" y="1550953"/>
            <a:ext cx="688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0" name="图表 9"/>
          <p:cNvGraphicFramePr/>
          <p:nvPr/>
        </p:nvGraphicFramePr>
        <p:xfrm>
          <a:off x="371475" y="2167936"/>
          <a:ext cx="4575422" cy="3557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54330" y="824253"/>
            <a:ext cx="9481441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/>
              <a:t>难度不合适：大部分觉得课程难度不合适的家长，不会选择再次试听。仅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位因难度原因再次约课的家长表示未进行分级测试。</a:t>
            </a:r>
            <a:endParaRPr lang="en-US" altLang="zh-CN" sz="1200" b="1" dirty="0"/>
          </a:p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/>
              <a:t>孩子不喜欢：多表现为走神、注意力不集中、不认真听。</a:t>
            </a:r>
            <a:endParaRPr lang="en-US" altLang="zh-CN" sz="1200" b="1" dirty="0"/>
          </a:p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/>
              <a:t>与学校差异大：家长认为悟空的数学课并不能提高孩子在校的数学表现。</a:t>
            </a:r>
            <a:endParaRPr lang="en-US" altLang="zh-CN" sz="1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463314" y="2174810"/>
            <a:ext cx="5948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</a:rPr>
              <a:t>4</a:t>
            </a:r>
            <a:r>
              <a:rPr lang="zh-CN" altLang="en-US" sz="1200" dirty="0">
                <a:latin typeface="+mn-ea"/>
              </a:rPr>
              <a:t>位家长觉得试听课比较简单</a:t>
            </a:r>
            <a:endParaRPr lang="en-US" altLang="zh-CN" sz="1200" dirty="0"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13399" y="2402649"/>
            <a:ext cx="55016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课程上下来感觉难度相对简单了。我们最开始试的是第六等级，然后她觉得有点简单，然后销售又帮我们调到第七等级，她还是觉得简单，就算了。换等级的时候没有做分级测试。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63314" y="3098140"/>
            <a:ext cx="5948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</a:rPr>
              <a:t>2</a:t>
            </a:r>
            <a:r>
              <a:rPr lang="zh-CN" altLang="en-US" sz="1200" dirty="0">
                <a:latin typeface="+mn-ea"/>
              </a:rPr>
              <a:t>位家长觉得试听课比较难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13399" y="3306898"/>
            <a:ext cx="55063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对他来说有点难了，我期待的是能在他目前的水平上，再拔高一些些。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53382" y="4093358"/>
            <a:ext cx="5651779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表示孩子不喜欢的家长，多数是从孩子上课状态（走神、不认真听）和孩子自述判断的，仅有</a:t>
            </a:r>
            <a:r>
              <a:rPr lang="en-US" altLang="zh-CN" sz="1200" dirty="0">
                <a:latin typeface="+mn-ea"/>
              </a:rPr>
              <a:t>1</a:t>
            </a:r>
            <a:r>
              <a:rPr lang="zh-CN" altLang="en-US" sz="1200" dirty="0">
                <a:latin typeface="+mn-ea"/>
              </a:rPr>
              <a:t>位家长推测和老师上课缺少互动有关。</a:t>
            </a:r>
            <a:endParaRPr lang="en-US" altLang="zh-CN" sz="1200" dirty="0">
              <a:latin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07799" y="5174415"/>
            <a:ext cx="5651779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表示教学内容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方式与学校差异大的是</a:t>
            </a:r>
            <a:r>
              <a:rPr lang="en-US" altLang="zh-CN" sz="1200" dirty="0">
                <a:latin typeface="+mn-ea"/>
              </a:rPr>
              <a:t>2</a:t>
            </a:r>
            <a:r>
              <a:rPr lang="zh-CN" altLang="en-US" sz="1200" dirty="0">
                <a:latin typeface="+mn-ea"/>
              </a:rPr>
              <a:t>位美国家长，他们担心孩子会感到困惑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听不懂。</a:t>
            </a:r>
            <a:endParaRPr lang="en-US" altLang="zh-CN" sz="1200" dirty="0">
              <a:latin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562600" y="5714365"/>
            <a:ext cx="564007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你们老师讲的方式就不是按照美国的方法教的，孩子两边都听他自己会乱的嘛，他回到学校里还是不会按他们的方法来解题，美国这边数学不光要看结果还要看过程的。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71475" y="730250"/>
            <a:ext cx="10144125" cy="0"/>
          </a:xfrm>
          <a:prstGeom prst="line">
            <a:avLst/>
          </a:prstGeom>
          <a:ln>
            <a:solidFill>
              <a:srgbClr val="EE645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00355" y="90805"/>
            <a:ext cx="9799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600" b="1" dirty="0"/>
              <a:t>家长体验课试听感受：老师缺乏互动、口音问题；大班课效果不好，但是这些负面感受并不一定是家长不付费的原因</a:t>
            </a:r>
            <a:endParaRPr lang="zh-CN" sz="1600" b="1" dirty="0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>
          <a:xfrm>
            <a:off x="9349105" y="639191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9" name="图片 6"/>
          <p:cNvPicPr>
            <a:picLocks noChangeAspect="1"/>
          </p:cNvPicPr>
          <p:nvPr/>
        </p:nvPicPr>
        <p:blipFill>
          <a:blip r:embed="rId1"/>
          <a:srcRect t="36025" b="39190"/>
          <a:stretch>
            <a:fillRect/>
          </a:stretch>
        </p:blipFill>
        <p:spPr>
          <a:xfrm>
            <a:off x="10299065" y="99060"/>
            <a:ext cx="1793240" cy="444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" name="文本框 37"/>
          <p:cNvSpPr txBox="1"/>
          <p:nvPr/>
        </p:nvSpPr>
        <p:spPr>
          <a:xfrm>
            <a:off x="160020" y="6505445"/>
            <a:ext cx="391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信息来源：数学课家长电访</a:t>
            </a:r>
            <a:endParaRPr lang="en-US" altLang="zh-CN" sz="900" dirty="0"/>
          </a:p>
          <a:p>
            <a:r>
              <a:rPr lang="zh-CN" altLang="en-US" sz="900" dirty="0"/>
              <a:t>楷体部分为家长原声</a:t>
            </a:r>
            <a:endParaRPr lang="zh-CN" altLang="en-US" sz="900" dirty="0"/>
          </a:p>
        </p:txBody>
      </p:sp>
      <p:sp>
        <p:nvSpPr>
          <p:cNvPr id="2" name="文本框 1"/>
          <p:cNvSpPr txBox="1"/>
          <p:nvPr/>
        </p:nvSpPr>
        <p:spPr>
          <a:xfrm>
            <a:off x="7756989" y="1416200"/>
            <a:ext cx="688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-649641" y="914900"/>
            <a:ext cx="2042232" cy="383540"/>
            <a:chOff x="1698" y="2242"/>
            <a:chExt cx="2673" cy="604"/>
          </a:xfrm>
        </p:grpSpPr>
        <p:sp>
          <p:nvSpPr>
            <p:cNvPr id="33" name="平行四边形 32"/>
            <p:cNvSpPr/>
            <p:nvPr/>
          </p:nvSpPr>
          <p:spPr>
            <a:xfrm>
              <a:off x="1698" y="2242"/>
              <a:ext cx="2673" cy="604"/>
            </a:xfrm>
            <a:prstGeom prst="parallelogram">
              <a:avLst/>
            </a:prstGeom>
            <a:noFill/>
            <a:ln>
              <a:gradFill>
                <a:gsLst>
                  <a:gs pos="29000">
                    <a:schemeClr val="bg1"/>
                  </a:gs>
                  <a:gs pos="0">
                    <a:schemeClr val="bg1"/>
                  </a:gs>
                  <a:gs pos="62000">
                    <a:srgbClr val="F5D5D3">
                      <a:alpha val="100000"/>
                    </a:srgbClr>
                  </a:gs>
                  <a:gs pos="90000">
                    <a:srgbClr val="F18A7E">
                      <a:alpha val="100000"/>
                    </a:srgbClr>
                  </a:gs>
                  <a:gs pos="81000">
                    <a:srgbClr val="F3AFA8">
                      <a:alpha val="100000"/>
                    </a:srgbClr>
                  </a:gs>
                  <a:gs pos="100000">
                    <a:srgbClr val="EE6453"/>
                  </a:gs>
                </a:gsLst>
                <a:lin ang="294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867" y="2301"/>
              <a:ext cx="1504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EE6453"/>
                  </a:solidFill>
                </a:rPr>
                <a:t>试听课老师</a:t>
              </a:r>
              <a:endParaRPr lang="zh-CN" altLang="en-US" sz="1400" b="1" dirty="0">
                <a:solidFill>
                  <a:srgbClr val="EE6453"/>
                </a:solidFill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59619" y="1416200"/>
            <a:ext cx="417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+mn-ea"/>
              </a:rPr>
              <a:t>超半数家长对授课老师有不太满意的地方（</a:t>
            </a:r>
            <a:r>
              <a:rPr lang="en-US" altLang="zh-CN" sz="1200" b="1" dirty="0">
                <a:latin typeface="+mn-ea"/>
              </a:rPr>
              <a:t>7/13</a:t>
            </a:r>
            <a:r>
              <a:rPr lang="zh-CN" altLang="en-US" sz="1200" b="1" dirty="0">
                <a:latin typeface="+mn-ea"/>
              </a:rPr>
              <a:t>）。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59618" y="1710559"/>
            <a:ext cx="9587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</a:rPr>
              <a:t>3</a:t>
            </a:r>
            <a:r>
              <a:rPr lang="zh-CN" altLang="en-US" sz="1200" dirty="0">
                <a:latin typeface="+mn-ea"/>
              </a:rPr>
              <a:t>位家长对老师授课方式不满意，认为数学老师上课一直</a:t>
            </a:r>
            <a:r>
              <a:rPr lang="zh-CN" altLang="en-US" sz="1200" b="1" dirty="0">
                <a:latin typeface="+mn-ea"/>
              </a:rPr>
              <a:t>自己在讲</a:t>
            </a:r>
            <a:r>
              <a:rPr lang="zh-CN" altLang="en-US" sz="1200" dirty="0">
                <a:latin typeface="+mn-ea"/>
              </a:rPr>
              <a:t>、</a:t>
            </a:r>
            <a:r>
              <a:rPr lang="zh-CN" altLang="en-US" sz="1200" b="1" dirty="0">
                <a:latin typeface="+mn-ea"/>
              </a:rPr>
              <a:t>没有互动的部分</a:t>
            </a:r>
            <a:r>
              <a:rPr lang="zh-CN" altLang="en-US" sz="1200" dirty="0">
                <a:latin typeface="+mn-ea"/>
              </a:rPr>
              <a:t>、</a:t>
            </a:r>
            <a:r>
              <a:rPr lang="zh-CN" altLang="en-US" sz="1200" b="1" dirty="0">
                <a:latin typeface="+mn-ea"/>
              </a:rPr>
              <a:t>无法及时解答疑惑</a:t>
            </a:r>
            <a:r>
              <a:rPr lang="zh-CN" altLang="en-US" sz="1200" dirty="0">
                <a:latin typeface="+mn-ea"/>
              </a:rPr>
              <a:t>、</a:t>
            </a:r>
            <a:r>
              <a:rPr lang="zh-CN" altLang="en-US" sz="1200" b="1" dirty="0">
                <a:latin typeface="+mn-ea"/>
              </a:rPr>
              <a:t>更适合年龄大一点的孩子</a:t>
            </a:r>
            <a:r>
              <a:rPr lang="zh-CN" altLang="en-US" sz="1200" dirty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59618" y="1907220"/>
            <a:ext cx="10597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家长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：老师上课的方式感觉不太适合七八岁的小朋友，更适合大一点的孩子，小孩子更需要</a:t>
            </a:r>
            <a:r>
              <a:rPr lang="zh-CN" altLang="en-US" sz="1200" u="sng" dirty="0">
                <a:latin typeface="楷体" panose="02010609060101010101" pitchFamily="49" charset="-122"/>
                <a:ea typeface="楷体" panose="02010609060101010101" pitchFamily="49" charset="-122"/>
              </a:rPr>
              <a:t>能调动他们积极性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的上课方式，悟空数学老师只是在讲解。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家长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：老师一直在讲，好像</a:t>
            </a:r>
            <a:r>
              <a:rPr lang="zh-CN" altLang="en-US" sz="1200" u="sng" dirty="0">
                <a:latin typeface="楷体" panose="02010609060101010101" pitchFamily="49" charset="-122"/>
                <a:ea typeface="楷体" panose="02010609060101010101" pitchFamily="49" charset="-122"/>
              </a:rPr>
              <a:t>没办法及时和他对话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，和中文私教课还是不太一样。所以他有不会的题目的时候就只能把问题打在留言框里，老师不会等他的。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43501" y="2337868"/>
            <a:ext cx="9587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</a:rPr>
              <a:t>2</a:t>
            </a:r>
            <a:r>
              <a:rPr lang="zh-CN" altLang="en-US" sz="1200" dirty="0">
                <a:latin typeface="+mn-ea"/>
              </a:rPr>
              <a:t>位家长认为老师</a:t>
            </a:r>
            <a:r>
              <a:rPr lang="zh-CN" altLang="en-US" sz="1200" b="1" dirty="0">
                <a:latin typeface="+mn-ea"/>
              </a:rPr>
              <a:t>英语有口音问题</a:t>
            </a:r>
            <a:r>
              <a:rPr lang="zh-CN" altLang="en-US" sz="1200" dirty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59618" y="2585568"/>
            <a:ext cx="10597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家长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：（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Jason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）老师英文和当地老师英文有偏差，孩子听不懂。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家长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：（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Nathan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）老师有韩国口语。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-649641" y="3140923"/>
            <a:ext cx="2042232" cy="383540"/>
            <a:chOff x="1698" y="2242"/>
            <a:chExt cx="2673" cy="604"/>
          </a:xfrm>
        </p:grpSpPr>
        <p:sp>
          <p:nvSpPr>
            <p:cNvPr id="43" name="平行四边形 42"/>
            <p:cNvSpPr/>
            <p:nvPr/>
          </p:nvSpPr>
          <p:spPr>
            <a:xfrm>
              <a:off x="1698" y="2242"/>
              <a:ext cx="2673" cy="604"/>
            </a:xfrm>
            <a:prstGeom prst="parallelogram">
              <a:avLst/>
            </a:prstGeom>
            <a:noFill/>
            <a:ln>
              <a:gradFill>
                <a:gsLst>
                  <a:gs pos="29000">
                    <a:schemeClr val="bg1"/>
                  </a:gs>
                  <a:gs pos="0">
                    <a:schemeClr val="bg1"/>
                  </a:gs>
                  <a:gs pos="62000">
                    <a:srgbClr val="F5D5D3">
                      <a:alpha val="100000"/>
                    </a:srgbClr>
                  </a:gs>
                  <a:gs pos="90000">
                    <a:srgbClr val="F18A7E">
                      <a:alpha val="100000"/>
                    </a:srgbClr>
                  </a:gs>
                  <a:gs pos="81000">
                    <a:srgbClr val="F3AFA8">
                      <a:alpha val="100000"/>
                    </a:srgbClr>
                  </a:gs>
                  <a:gs pos="100000">
                    <a:srgbClr val="EE6453"/>
                  </a:gs>
                </a:gsLst>
                <a:lin ang="294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867" y="2301"/>
              <a:ext cx="1504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EE6453"/>
                  </a:solidFill>
                </a:rPr>
                <a:t>班级规模</a:t>
              </a:r>
              <a:endParaRPr lang="zh-CN" altLang="en-US" sz="1400" b="1" dirty="0">
                <a:solidFill>
                  <a:srgbClr val="EE6453"/>
                </a:solidFill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243501" y="3533730"/>
            <a:ext cx="10597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+mn-ea"/>
              </a:rPr>
              <a:t>试听课阶段大部分家长对“多少学生一起上课”没有具体感知，了解到试听课为大班授课的家长都表示更希望小班授课（</a:t>
            </a:r>
            <a:r>
              <a:rPr lang="en-US" altLang="zh-CN" sz="1200" b="1" dirty="0">
                <a:latin typeface="+mn-ea"/>
              </a:rPr>
              <a:t>7/7</a:t>
            </a:r>
            <a:r>
              <a:rPr lang="zh-CN" altLang="en-US" sz="1200" b="1" dirty="0">
                <a:latin typeface="+mn-ea"/>
              </a:rPr>
              <a:t>）。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43500" y="3828008"/>
            <a:ext cx="9587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</a:rPr>
              <a:t>4</a:t>
            </a:r>
            <a:r>
              <a:rPr lang="zh-CN" altLang="en-US" sz="1200" dirty="0">
                <a:latin typeface="+mn-ea"/>
              </a:rPr>
              <a:t>位家长表示大班课缺少互动，孩子容易</a:t>
            </a:r>
            <a:r>
              <a:rPr lang="zh-CN" altLang="en-US" sz="1200" b="1" dirty="0">
                <a:latin typeface="+mn-ea"/>
              </a:rPr>
              <a:t>注意力不集中</a:t>
            </a:r>
            <a:r>
              <a:rPr lang="zh-CN" altLang="en-US" sz="1200" dirty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59618" y="4072532"/>
            <a:ext cx="64248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家长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：大班的话老师可能顾不过来他，</a:t>
            </a:r>
            <a:r>
              <a:rPr lang="zh-CN" altLang="en-US" sz="1200" u="sng" dirty="0">
                <a:latin typeface="楷体" panose="02010609060101010101" pitchFamily="49" charset="-122"/>
                <a:ea typeface="楷体" panose="02010609060101010101" pitchFamily="49" charset="-122"/>
              </a:rPr>
              <a:t>不会一直和他交流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，他会有走神的情况。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59617" y="4294070"/>
            <a:ext cx="81857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家长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：很多小朋友在一起上，他可能会觉得老师注意不到他，老师</a:t>
            </a:r>
            <a:r>
              <a:rPr lang="zh-CN" altLang="en-US" sz="1200" u="sng" dirty="0">
                <a:latin typeface="楷体" panose="02010609060101010101" pitchFamily="49" charset="-122"/>
                <a:ea typeface="楷体" panose="02010609060101010101" pitchFamily="49" charset="-122"/>
              </a:rPr>
              <a:t>看不到他的脸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嘛，所以会注意力不集中。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43500" y="4531732"/>
            <a:ext cx="9587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</a:rPr>
              <a:t>1</a:t>
            </a:r>
            <a:r>
              <a:rPr lang="zh-CN" altLang="en-US" sz="1200" dirty="0">
                <a:latin typeface="+mn-ea"/>
              </a:rPr>
              <a:t>位家长表示大班课每个孩子做题速度不一样，对于做题太慢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太快的孩子都不利。</a:t>
            </a:r>
            <a:endParaRPr lang="en-US" altLang="zh-CN" sz="1200" dirty="0">
              <a:latin typeface="+mn-ea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-630492" y="4936515"/>
            <a:ext cx="2042232" cy="383540"/>
            <a:chOff x="1698" y="2242"/>
            <a:chExt cx="2673" cy="604"/>
          </a:xfrm>
        </p:grpSpPr>
        <p:sp>
          <p:nvSpPr>
            <p:cNvPr id="51" name="平行四边形 50"/>
            <p:cNvSpPr/>
            <p:nvPr/>
          </p:nvSpPr>
          <p:spPr>
            <a:xfrm>
              <a:off x="1698" y="2242"/>
              <a:ext cx="2673" cy="604"/>
            </a:xfrm>
            <a:prstGeom prst="parallelogram">
              <a:avLst/>
            </a:prstGeom>
            <a:noFill/>
            <a:ln>
              <a:gradFill>
                <a:gsLst>
                  <a:gs pos="29000">
                    <a:schemeClr val="bg1"/>
                  </a:gs>
                  <a:gs pos="0">
                    <a:schemeClr val="bg1"/>
                  </a:gs>
                  <a:gs pos="62000">
                    <a:srgbClr val="F5D5D3">
                      <a:alpha val="100000"/>
                    </a:srgbClr>
                  </a:gs>
                  <a:gs pos="90000">
                    <a:srgbClr val="F18A7E">
                      <a:alpha val="100000"/>
                    </a:srgbClr>
                  </a:gs>
                  <a:gs pos="81000">
                    <a:srgbClr val="F3AFA8">
                      <a:alpha val="100000"/>
                    </a:srgbClr>
                  </a:gs>
                  <a:gs pos="100000">
                    <a:srgbClr val="EE6453"/>
                  </a:gs>
                </a:gsLst>
                <a:lin ang="294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67" y="2301"/>
              <a:ext cx="1504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EE6453"/>
                  </a:solidFill>
                </a:rPr>
                <a:t>上课时长</a:t>
              </a:r>
              <a:endParaRPr lang="zh-CN" altLang="en-US" sz="1400" b="1" dirty="0">
                <a:solidFill>
                  <a:srgbClr val="EE6453"/>
                </a:solidFill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300354" y="5402577"/>
            <a:ext cx="1059767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+mn-ea"/>
              </a:rPr>
              <a:t>超半数家长表示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个半小时的上课时长可以接受（</a:t>
            </a:r>
            <a:r>
              <a:rPr lang="en-US" altLang="zh-CN" sz="1200" b="1" dirty="0">
                <a:latin typeface="+mn-ea"/>
              </a:rPr>
              <a:t>6/10</a:t>
            </a:r>
            <a:r>
              <a:rPr lang="zh-CN" altLang="en-US" sz="1200" b="1" dirty="0">
                <a:latin typeface="+mn-ea"/>
              </a:rPr>
              <a:t>），其他家长认为上课时间有点久，会给孩子带来压力、上课注意力不集中。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59617" y="5661484"/>
            <a:ext cx="10581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家长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：一个半小时一节课太长了，尤其是孩子越来越大，活动越来越多，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个半小时的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commitment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很难做到的，她现在还要学美术和体育。我希望可以每星期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2/3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次，一次四五十分钟。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54330" y="1713592"/>
            <a:ext cx="4884613" cy="4645029"/>
          </a:xfrm>
          <a:prstGeom prst="rect">
            <a:avLst/>
          </a:prstGeom>
          <a:solidFill>
            <a:srgbClr val="FDE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71475" y="730250"/>
            <a:ext cx="10144125" cy="0"/>
          </a:xfrm>
          <a:prstGeom prst="line">
            <a:avLst/>
          </a:prstGeom>
          <a:ln>
            <a:solidFill>
              <a:srgbClr val="EE645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00355" y="111125"/>
            <a:ext cx="9791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未预约体验课的家长：主要因为孩子已有数学机构，家长对机构比较满意不愿更换、校内数学成绩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学习强度能够满足学习需求、不符合悟空数学学员年龄段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年级要求</a:t>
            </a:r>
            <a:endParaRPr lang="zh-CN" altLang="en-US" sz="1600" b="1" dirty="0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>
          <a:xfrm>
            <a:off x="9349105" y="639191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9" name="图片 6"/>
          <p:cNvPicPr>
            <a:picLocks noChangeAspect="1"/>
          </p:cNvPicPr>
          <p:nvPr/>
        </p:nvPicPr>
        <p:blipFill>
          <a:blip r:embed="rId2"/>
          <a:srcRect t="36025" b="39190"/>
          <a:stretch>
            <a:fillRect/>
          </a:stretch>
        </p:blipFill>
        <p:spPr>
          <a:xfrm>
            <a:off x="10299065" y="99060"/>
            <a:ext cx="1793240" cy="4445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1" name="图表 10"/>
          <p:cNvGraphicFramePr/>
          <p:nvPr/>
        </p:nvGraphicFramePr>
        <p:xfrm>
          <a:off x="371475" y="1864289"/>
          <a:ext cx="5090096" cy="429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5478715" y="3511409"/>
            <a:ext cx="2348320" cy="337820"/>
            <a:chOff x="2378" y="2343"/>
            <a:chExt cx="2037" cy="532"/>
          </a:xfrm>
        </p:grpSpPr>
        <p:sp>
          <p:nvSpPr>
            <p:cNvPr id="12" name="平行四边形 11"/>
            <p:cNvSpPr/>
            <p:nvPr/>
          </p:nvSpPr>
          <p:spPr>
            <a:xfrm>
              <a:off x="2378" y="2345"/>
              <a:ext cx="1993" cy="530"/>
            </a:xfrm>
            <a:prstGeom prst="parallelogram">
              <a:avLst/>
            </a:prstGeom>
            <a:noFill/>
            <a:ln>
              <a:gradFill>
                <a:gsLst>
                  <a:gs pos="29000">
                    <a:schemeClr val="bg1"/>
                  </a:gs>
                  <a:gs pos="0">
                    <a:schemeClr val="bg1"/>
                  </a:gs>
                  <a:gs pos="62000">
                    <a:srgbClr val="F5D5D3">
                      <a:alpha val="100000"/>
                    </a:srgbClr>
                  </a:gs>
                  <a:gs pos="90000">
                    <a:srgbClr val="F18A7E">
                      <a:alpha val="100000"/>
                    </a:srgbClr>
                  </a:gs>
                  <a:gs pos="81000">
                    <a:srgbClr val="F3AFA8">
                      <a:alpha val="100000"/>
                    </a:srgbClr>
                  </a:gs>
                  <a:gs pos="100000">
                    <a:srgbClr val="EE6453"/>
                  </a:gs>
                </a:gsLst>
                <a:lin ang="294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60" y="2343"/>
              <a:ext cx="1955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EE6453"/>
                  </a:solidFill>
                </a:rPr>
                <a:t>学校重视数学，无需学习</a:t>
              </a:r>
              <a:endParaRPr lang="zh-CN" altLang="en-US" sz="1400" b="1" dirty="0">
                <a:solidFill>
                  <a:srgbClr val="EE6453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5520367" y="3860908"/>
            <a:ext cx="5948516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</a:rPr>
              <a:t>2</a:t>
            </a:r>
            <a:r>
              <a:rPr lang="zh-CN" altLang="en-US" sz="1200" dirty="0">
                <a:latin typeface="+mn-ea"/>
              </a:rPr>
              <a:t>位私立学校的家长表示，孩子在校数学学习已经比较超前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私立学校老师比较负责，不需进行课外学习。</a:t>
            </a:r>
            <a:endParaRPr lang="en-US" altLang="zh-CN" sz="1200" dirty="0"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80710" y="4363085"/>
            <a:ext cx="578802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她现在上私立学校的七年级，已经学到九年级的algebra2了，已经非常超前了，没有必要再补课了。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461983" y="1634898"/>
            <a:ext cx="1987484" cy="336550"/>
            <a:chOff x="2394" y="2242"/>
            <a:chExt cx="1724" cy="530"/>
          </a:xfrm>
        </p:grpSpPr>
        <p:sp>
          <p:nvSpPr>
            <p:cNvPr id="18" name="平行四边形 17"/>
            <p:cNvSpPr/>
            <p:nvPr/>
          </p:nvSpPr>
          <p:spPr>
            <a:xfrm>
              <a:off x="2394" y="2242"/>
              <a:ext cx="1531" cy="530"/>
            </a:xfrm>
            <a:prstGeom prst="parallelogram">
              <a:avLst/>
            </a:prstGeom>
            <a:noFill/>
            <a:ln>
              <a:gradFill>
                <a:gsLst>
                  <a:gs pos="29000">
                    <a:schemeClr val="bg1"/>
                  </a:gs>
                  <a:gs pos="0">
                    <a:schemeClr val="bg1"/>
                  </a:gs>
                  <a:gs pos="62000">
                    <a:srgbClr val="F5D5D3">
                      <a:alpha val="100000"/>
                    </a:srgbClr>
                  </a:gs>
                  <a:gs pos="90000">
                    <a:srgbClr val="F18A7E">
                      <a:alpha val="100000"/>
                    </a:srgbClr>
                  </a:gs>
                  <a:gs pos="81000">
                    <a:srgbClr val="F3AFA8">
                      <a:alpha val="100000"/>
                    </a:srgbClr>
                  </a:gs>
                  <a:gs pos="100000">
                    <a:srgbClr val="EE6453"/>
                  </a:gs>
                </a:gsLst>
                <a:lin ang="294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60" y="2242"/>
              <a:ext cx="1658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EE6453"/>
                  </a:solidFill>
                </a:rPr>
                <a:t>已有数学学习机构</a:t>
              </a:r>
              <a:endParaRPr lang="zh-CN" altLang="en-US" sz="1400" b="1" dirty="0">
                <a:solidFill>
                  <a:srgbClr val="EE6453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520367" y="1999089"/>
            <a:ext cx="5948516" cy="76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</a:rPr>
              <a:t>7</a:t>
            </a:r>
            <a:r>
              <a:rPr lang="zh-CN" altLang="en-US" sz="1200" dirty="0">
                <a:latin typeface="+mn-ea"/>
              </a:rPr>
              <a:t>位表示已有数学学习机构的家长中，</a:t>
            </a:r>
            <a:r>
              <a:rPr lang="en-US" altLang="zh-CN" sz="1200" dirty="0">
                <a:latin typeface="+mn-ea"/>
              </a:rPr>
              <a:t>71.4%</a:t>
            </a:r>
            <a:r>
              <a:rPr lang="zh-CN" altLang="en-US" sz="1200" dirty="0">
                <a:latin typeface="+mn-ea"/>
              </a:rPr>
              <a:t>（</a:t>
            </a:r>
            <a:r>
              <a:rPr lang="en-US" altLang="zh-CN" sz="1200" dirty="0">
                <a:latin typeface="+mn-ea"/>
              </a:rPr>
              <a:t>5</a:t>
            </a:r>
            <a:r>
              <a:rPr lang="zh-CN" altLang="en-US" sz="1200" dirty="0">
                <a:latin typeface="+mn-ea"/>
              </a:rPr>
              <a:t>位）为线上课程，大部分在火花思维上数理思维课。</a:t>
            </a:r>
            <a:endParaRPr lang="en-US" altLang="zh-CN" sz="1200" dirty="0">
              <a:latin typeface="+mn-ea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家长对火花思维的评价为：老师耐心、很多小游戏、锻练思维能力、互动性强。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80730" y="2733079"/>
            <a:ext cx="5705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孩子</a:t>
            </a:r>
            <a:r>
              <a:rPr lang="zh-CN" altLang="en-US" sz="12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很喜欢火花的数学课，就在那里上了，而且想着可以促进中文。如果她课上有什么没懂，老师就用更浅显的解释讲给她，或者是她有的东西一直不会，老师会反复教她、会鼓励她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12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461571" y="4984890"/>
            <a:ext cx="2348320" cy="337820"/>
            <a:chOff x="2378" y="2343"/>
            <a:chExt cx="2037" cy="532"/>
          </a:xfrm>
        </p:grpSpPr>
        <p:sp>
          <p:nvSpPr>
            <p:cNvPr id="23" name="平行四边形 22"/>
            <p:cNvSpPr/>
            <p:nvPr/>
          </p:nvSpPr>
          <p:spPr>
            <a:xfrm>
              <a:off x="2378" y="2345"/>
              <a:ext cx="1993" cy="530"/>
            </a:xfrm>
            <a:prstGeom prst="parallelogram">
              <a:avLst/>
            </a:prstGeom>
            <a:noFill/>
            <a:ln>
              <a:gradFill>
                <a:gsLst>
                  <a:gs pos="29000">
                    <a:schemeClr val="bg1"/>
                  </a:gs>
                  <a:gs pos="0">
                    <a:schemeClr val="bg1"/>
                  </a:gs>
                  <a:gs pos="62000">
                    <a:srgbClr val="F5D5D3">
                      <a:alpha val="100000"/>
                    </a:srgbClr>
                  </a:gs>
                  <a:gs pos="90000">
                    <a:srgbClr val="F18A7E">
                      <a:alpha val="100000"/>
                    </a:srgbClr>
                  </a:gs>
                  <a:gs pos="81000">
                    <a:srgbClr val="F3AFA8">
                      <a:alpha val="100000"/>
                    </a:srgbClr>
                  </a:gs>
                  <a:gs pos="100000">
                    <a:srgbClr val="EE6453"/>
                  </a:gs>
                </a:gsLst>
                <a:lin ang="294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460" y="2343"/>
              <a:ext cx="1955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EE6453"/>
                  </a:solidFill>
                </a:rPr>
                <a:t>孩子年龄不在招生范围内</a:t>
              </a:r>
              <a:endParaRPr lang="zh-CN" altLang="en-US" sz="1400" b="1" dirty="0">
                <a:solidFill>
                  <a:srgbClr val="EE6453"/>
                </a:solidFill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5520367" y="5340291"/>
            <a:ext cx="5705583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j-ea"/>
                <a:ea typeface="+mj-ea"/>
              </a:rPr>
              <a:t>年龄不到</a:t>
            </a:r>
            <a:r>
              <a:rPr lang="en-US" altLang="zh-CN" sz="1200" dirty="0">
                <a:latin typeface="+mj-ea"/>
                <a:ea typeface="+mj-ea"/>
              </a:rPr>
              <a:t>7</a:t>
            </a:r>
            <a:r>
              <a:rPr lang="zh-CN" altLang="en-US" sz="1200" dirty="0">
                <a:latin typeface="+mj-ea"/>
                <a:ea typeface="+mj-ea"/>
              </a:rPr>
              <a:t>岁，上不了课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641834" y="5605467"/>
            <a:ext cx="6097712" cy="291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我问了你们的销售，这个课是针对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岁以上的孩子的，我家姑娘才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岁，还上不了。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520367" y="5896893"/>
            <a:ext cx="5705583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j-ea"/>
                <a:ea typeface="+mj-ea"/>
              </a:rPr>
              <a:t>刚上</a:t>
            </a:r>
            <a:r>
              <a:rPr lang="en-US" altLang="zh-CN" sz="1200" dirty="0">
                <a:latin typeface="+mj-ea"/>
                <a:ea typeface="+mj-ea"/>
              </a:rPr>
              <a:t>1</a:t>
            </a:r>
            <a:r>
              <a:rPr lang="zh-CN" altLang="en-US" sz="1200" dirty="0">
                <a:latin typeface="+mj-ea"/>
                <a:ea typeface="+mj-ea"/>
              </a:rPr>
              <a:t>年级，上不了课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641834" y="6162069"/>
            <a:ext cx="6097712" cy="291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孩子才上一年级，销售说的这个课是针对二年级及以上孩子的，所以不能上。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60020" y="6515070"/>
            <a:ext cx="391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信息来源：数学课家长电访</a:t>
            </a:r>
            <a:endParaRPr lang="en-US" altLang="zh-CN" sz="900" dirty="0"/>
          </a:p>
          <a:p>
            <a:r>
              <a:rPr lang="zh-CN" altLang="en-US" sz="900" dirty="0"/>
              <a:t>楷体部分为家长原声</a:t>
            </a:r>
            <a:endParaRPr lang="zh-CN" altLang="en-US" sz="900" dirty="0"/>
          </a:p>
        </p:txBody>
      </p:sp>
      <p:sp>
        <p:nvSpPr>
          <p:cNvPr id="33" name="文本框 32"/>
          <p:cNvSpPr txBox="1"/>
          <p:nvPr/>
        </p:nvSpPr>
        <p:spPr>
          <a:xfrm>
            <a:off x="354330" y="824253"/>
            <a:ext cx="9481441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/>
              <a:t>家长已有比较满意的数学学习机构是未报名的主要原因，提及较多的课程为火花思维数理思维课。</a:t>
            </a:r>
            <a:endParaRPr lang="en-US" altLang="zh-CN" sz="1200" b="1" dirty="0"/>
          </a:p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/>
              <a:t>孩子在校数学成绩优异、学校本身比较重视数学，会使得家长认为没有必要在课外另外学习数学。</a:t>
            </a:r>
            <a:endParaRPr lang="en-US" altLang="zh-CN" sz="1200" b="1" dirty="0"/>
          </a:p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/>
              <a:t>部分家长表示销售来推荐了数学课，但是后来被告知因为孩子年龄较小</a:t>
            </a:r>
            <a:r>
              <a:rPr lang="en-US" altLang="zh-CN" sz="1200" b="1" dirty="0"/>
              <a:t>/</a:t>
            </a:r>
            <a:r>
              <a:rPr lang="zh-CN" altLang="en-US" sz="1200" b="1" dirty="0"/>
              <a:t>年级较低，暂时还不能上悟空的数学课。</a:t>
            </a:r>
            <a:endParaRPr lang="en-US" altLang="zh-CN" sz="1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7983" y="2384912"/>
            <a:ext cx="9144000" cy="843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课外数学培训需求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0046970" y="5675630"/>
            <a:ext cx="2182495" cy="1214120"/>
          </a:xfrm>
          <a:custGeom>
            <a:avLst/>
            <a:gdLst>
              <a:gd name="connsiteX0" fmla="*/ 3424 w 3437"/>
              <a:gd name="connsiteY0" fmla="*/ 89 h 2146"/>
              <a:gd name="connsiteX1" fmla="*/ 3407 w 3437"/>
              <a:gd name="connsiteY1" fmla="*/ 0 h 2146"/>
              <a:gd name="connsiteX2" fmla="*/ 3437 w 3437"/>
              <a:gd name="connsiteY2" fmla="*/ 2111 h 2146"/>
              <a:gd name="connsiteX3" fmla="*/ 40 w 3437"/>
              <a:gd name="connsiteY3" fmla="*/ 2146 h 2146"/>
              <a:gd name="connsiteX4" fmla="*/ 0 w 3437"/>
              <a:gd name="connsiteY4" fmla="*/ 2093 h 2146"/>
              <a:gd name="connsiteX5" fmla="*/ 68 w 3437"/>
              <a:gd name="connsiteY5" fmla="*/ 2093 h 2146"/>
              <a:gd name="connsiteX6" fmla="*/ 3424 w 3437"/>
              <a:gd name="connsiteY6" fmla="*/ 128 h 2146"/>
              <a:gd name="connsiteX7" fmla="*/ 3424 w 3437"/>
              <a:gd name="connsiteY7" fmla="*/ 89 h 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7" h="1912">
                <a:moveTo>
                  <a:pt x="3410" y="0"/>
                </a:moveTo>
                <a:lnTo>
                  <a:pt x="3437" y="1877"/>
                </a:lnTo>
                <a:lnTo>
                  <a:pt x="40" y="1912"/>
                </a:lnTo>
                <a:lnTo>
                  <a:pt x="0" y="1859"/>
                </a:lnTo>
                <a:lnTo>
                  <a:pt x="68" y="1859"/>
                </a:lnTo>
                <a:cubicBezTo>
                  <a:pt x="1801" y="1833"/>
                  <a:pt x="3217" y="1038"/>
                  <a:pt x="3407" y="19"/>
                </a:cubicBezTo>
                <a:lnTo>
                  <a:pt x="3410" y="0"/>
                </a:lnTo>
                <a:close/>
                <a:moveTo>
                  <a:pt x="3410" y="0"/>
                </a:moveTo>
                <a:lnTo>
                  <a:pt x="3410" y="0"/>
                </a:lnTo>
                <a:lnTo>
                  <a:pt x="3410" y="0"/>
                </a:lnTo>
                <a:lnTo>
                  <a:pt x="3410" y="0"/>
                </a:lnTo>
                <a:close/>
              </a:path>
            </a:pathLst>
          </a:custGeom>
          <a:solidFill>
            <a:srgbClr val="EE6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-24765"/>
            <a:ext cx="3035300" cy="6906895"/>
          </a:xfrm>
          <a:prstGeom prst="rect">
            <a:avLst/>
          </a:prstGeom>
          <a:solidFill>
            <a:srgbClr val="EE64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7240" y="1354486"/>
            <a:ext cx="1219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目录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>
          <a:xfrm>
            <a:off x="9349105" y="639191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12305" name="图片 6"/>
          <p:cNvPicPr>
            <a:picLocks noChangeAspect="1"/>
          </p:cNvPicPr>
          <p:nvPr/>
        </p:nvPicPr>
        <p:blipFill>
          <a:blip r:embed="rId1"/>
          <a:srcRect t="36025" b="39190"/>
          <a:stretch>
            <a:fillRect/>
          </a:stretch>
        </p:blipFill>
        <p:spPr>
          <a:xfrm>
            <a:off x="10299065" y="98425"/>
            <a:ext cx="1793240" cy="444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94970" y="1722786"/>
            <a:ext cx="331851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一、项目概况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二、未转化家长决策原因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</a:rPr>
              <a:t>      1</a:t>
            </a:r>
            <a:r>
              <a:rPr lang="zh-CN" altLang="en-US" sz="1400" b="1" dirty="0">
                <a:solidFill>
                  <a:schemeClr val="bg1"/>
                </a:solidFill>
              </a:rPr>
              <a:t>）预约体验课的家长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bg1"/>
                </a:solidFill>
              </a:rPr>
              <a:t>未出席课程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bg1"/>
                </a:solidFill>
              </a:rPr>
              <a:t>出席课程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</a:rPr>
              <a:t>      2</a:t>
            </a:r>
            <a:r>
              <a:rPr lang="zh-CN" altLang="en-US" sz="1400" b="1" dirty="0">
                <a:solidFill>
                  <a:schemeClr val="bg1"/>
                </a:solidFill>
              </a:rPr>
              <a:t>）未预约体验课的家长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</a:rPr>
              <a:t>三、课外数学培训需求</a:t>
            </a:r>
            <a:endParaRPr lang="zh-CN" altLang="en-US" sz="1400" b="1" dirty="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      1</a:t>
            </a:r>
            <a:r>
              <a:rPr lang="zh-CN" altLang="en-US" sz="1400" b="1" dirty="0">
                <a:solidFill>
                  <a:schemeClr val="tx1"/>
                </a:solidFill>
              </a:rPr>
              <a:t>）家长态度</a:t>
            </a:r>
            <a:endParaRPr lang="zh-CN" altLang="en-US" sz="1400" b="1" dirty="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      2</a:t>
            </a:r>
            <a:r>
              <a:rPr lang="zh-CN" altLang="en-US" sz="1400" b="1" dirty="0">
                <a:solidFill>
                  <a:schemeClr val="tx1"/>
                </a:solidFill>
              </a:rPr>
              <a:t>）课外培训经历</a:t>
            </a:r>
            <a:endParaRPr lang="zh-CN" altLang="en-US" sz="1400" b="1" dirty="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bg1"/>
                </a:solidFill>
              </a:rPr>
              <a:t>四、小结与建议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880152" y="1379661"/>
            <a:ext cx="2815154" cy="2365867"/>
          </a:xfrm>
          <a:prstGeom prst="rect">
            <a:avLst/>
          </a:prstGeom>
          <a:solidFill>
            <a:srgbClr val="FDE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图表 15"/>
          <p:cNvGraphicFramePr/>
          <p:nvPr/>
        </p:nvGraphicFramePr>
        <p:xfrm>
          <a:off x="1076040" y="1372506"/>
          <a:ext cx="2719976" cy="2399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2" name="矩形 31"/>
          <p:cNvSpPr/>
          <p:nvPr/>
        </p:nvSpPr>
        <p:spPr>
          <a:xfrm>
            <a:off x="910050" y="3887806"/>
            <a:ext cx="2785256" cy="2314274"/>
          </a:xfrm>
          <a:prstGeom prst="rect">
            <a:avLst/>
          </a:prstGeom>
          <a:solidFill>
            <a:srgbClr val="FDE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图表 25"/>
          <p:cNvGraphicFramePr/>
          <p:nvPr/>
        </p:nvGraphicFramePr>
        <p:xfrm>
          <a:off x="1140033" y="3844932"/>
          <a:ext cx="2719976" cy="2399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371475" y="730250"/>
            <a:ext cx="10144125" cy="0"/>
          </a:xfrm>
          <a:prstGeom prst="line">
            <a:avLst/>
          </a:prstGeom>
          <a:ln>
            <a:solidFill>
              <a:srgbClr val="EE645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00355" y="184785"/>
            <a:ext cx="999871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zh-CN" sz="1600" b="1" dirty="0"/>
              <a:t>课外数学培训需求：</a:t>
            </a:r>
            <a:r>
              <a:rPr lang="zh-CN" altLang="en-US" sz="1600" b="1" dirty="0">
                <a:latin typeface="+mn-ea"/>
                <a:sym typeface="+mn-ea"/>
              </a:rPr>
              <a:t>超</a:t>
            </a:r>
            <a:r>
              <a:rPr lang="en-US" altLang="zh-CN" sz="1600" b="1" dirty="0">
                <a:latin typeface="+mn-ea"/>
                <a:sym typeface="+mn-ea"/>
              </a:rPr>
              <a:t>6</a:t>
            </a:r>
            <a:r>
              <a:rPr lang="zh-CN" altLang="en-US" sz="1600" b="1" dirty="0">
                <a:latin typeface="+mn-ea"/>
                <a:sym typeface="+mn-ea"/>
              </a:rPr>
              <a:t>成家长认为课外学习数学是有必要的；超半数家长表示孩子有过课外学习数学的经历</a:t>
            </a:r>
            <a:endParaRPr lang="zh-CN" sz="16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60020" y="6448695"/>
            <a:ext cx="3913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信息来源：数学课家长电访</a:t>
            </a:r>
            <a:endParaRPr lang="zh-CN" altLang="en-US" sz="900" dirty="0"/>
          </a:p>
          <a:p>
            <a:r>
              <a:rPr lang="en-US" altLang="zh-CN" sz="900" dirty="0"/>
              <a:t>*</a:t>
            </a:r>
            <a:r>
              <a:rPr lang="zh-CN" altLang="en-US" sz="900" dirty="0"/>
              <a:t>表示样本量过小，结果仅供参考</a:t>
            </a:r>
            <a:endParaRPr lang="zh-CN" altLang="en-US" sz="900" dirty="0"/>
          </a:p>
        </p:txBody>
      </p:sp>
      <p:sp>
        <p:nvSpPr>
          <p:cNvPr id="10" name="矩形: 圆角 9"/>
          <p:cNvSpPr/>
          <p:nvPr/>
        </p:nvSpPr>
        <p:spPr>
          <a:xfrm>
            <a:off x="402772" y="1361542"/>
            <a:ext cx="9261928" cy="2399846"/>
          </a:xfrm>
          <a:prstGeom prst="roundRect">
            <a:avLst>
              <a:gd name="adj" fmla="val 2968"/>
            </a:avLst>
          </a:prstGeom>
          <a:noFill/>
          <a:ln>
            <a:solidFill>
              <a:srgbClr val="EE6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2874" y="1354990"/>
            <a:ext cx="537176" cy="2412996"/>
          </a:xfrm>
          <a:prstGeom prst="rect">
            <a:avLst/>
          </a:prstGeom>
          <a:solidFill>
            <a:srgbClr val="EE6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图表 20"/>
          <p:cNvGraphicFramePr/>
          <p:nvPr/>
        </p:nvGraphicFramePr>
        <p:xfrm>
          <a:off x="3860009" y="1372506"/>
          <a:ext cx="2719976" cy="2399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图表 21"/>
          <p:cNvGraphicFramePr/>
          <p:nvPr/>
        </p:nvGraphicFramePr>
        <p:xfrm>
          <a:off x="5211429" y="1372506"/>
          <a:ext cx="2719976" cy="2399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图表 22"/>
          <p:cNvGraphicFramePr/>
          <p:nvPr/>
        </p:nvGraphicFramePr>
        <p:xfrm>
          <a:off x="6562849" y="1372506"/>
          <a:ext cx="2719976" cy="2399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4" name="图表 23"/>
          <p:cNvGraphicFramePr/>
          <p:nvPr/>
        </p:nvGraphicFramePr>
        <p:xfrm>
          <a:off x="7914270" y="1386136"/>
          <a:ext cx="2719976" cy="2399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7" name="图表 26"/>
          <p:cNvGraphicFramePr/>
          <p:nvPr/>
        </p:nvGraphicFramePr>
        <p:xfrm>
          <a:off x="3586358" y="3866351"/>
          <a:ext cx="2719976" cy="2399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9" name="图表 28"/>
          <p:cNvGraphicFramePr/>
          <p:nvPr/>
        </p:nvGraphicFramePr>
        <p:xfrm>
          <a:off x="4971132" y="3866351"/>
          <a:ext cx="2719976" cy="2399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0" name="图表 29"/>
          <p:cNvGraphicFramePr/>
          <p:nvPr/>
        </p:nvGraphicFramePr>
        <p:xfrm>
          <a:off x="6355906" y="3866351"/>
          <a:ext cx="2719976" cy="2399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1" name="图表 30"/>
          <p:cNvGraphicFramePr/>
          <p:nvPr/>
        </p:nvGraphicFramePr>
        <p:xfrm>
          <a:off x="7740680" y="3870332"/>
          <a:ext cx="2719976" cy="2399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3" name="矩形: 圆角 32"/>
          <p:cNvSpPr/>
          <p:nvPr/>
        </p:nvSpPr>
        <p:spPr>
          <a:xfrm>
            <a:off x="402772" y="3876240"/>
            <a:ext cx="9261928" cy="2308324"/>
          </a:xfrm>
          <a:prstGeom prst="roundRect">
            <a:avLst>
              <a:gd name="adj" fmla="val 2968"/>
            </a:avLst>
          </a:prstGeom>
          <a:noFill/>
          <a:ln>
            <a:solidFill>
              <a:srgbClr val="EE6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72874" y="3870188"/>
            <a:ext cx="537176" cy="2320973"/>
          </a:xfrm>
          <a:prstGeom prst="rect">
            <a:avLst/>
          </a:prstGeom>
          <a:solidFill>
            <a:srgbClr val="EE6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2761" y="1556380"/>
            <a:ext cx="2774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是否需要课外学数学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87117" y="4035292"/>
            <a:ext cx="2774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有没有课外学过数学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7990" y="784418"/>
            <a:ext cx="764628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+mn-ea"/>
              </a:rPr>
              <a:t>美国家长虽然大部分觉得有必要课外学数学，但仅有五分之一的家长表示孩子有过课外学习数学的经历。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37" name="弧形 36"/>
          <p:cNvSpPr/>
          <p:nvPr/>
        </p:nvSpPr>
        <p:spPr>
          <a:xfrm rot="15106188" flipV="1">
            <a:off x="8537828" y="1738193"/>
            <a:ext cx="1007533" cy="2385016"/>
          </a:xfrm>
          <a:prstGeom prst="arc">
            <a:avLst>
              <a:gd name="adj1" fmla="val 16784357"/>
              <a:gd name="adj2" fmla="val 20683366"/>
            </a:avLst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弧形 37"/>
          <p:cNvSpPr/>
          <p:nvPr/>
        </p:nvSpPr>
        <p:spPr>
          <a:xfrm rot="15106188" flipV="1">
            <a:off x="8525126" y="4410091"/>
            <a:ext cx="1007533" cy="2385016"/>
          </a:xfrm>
          <a:prstGeom prst="arc">
            <a:avLst>
              <a:gd name="adj1" fmla="val 16784357"/>
              <a:gd name="adj2" fmla="val 20683366"/>
            </a:avLst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10142079" y="2009196"/>
            <a:ext cx="1744655" cy="116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提升在校成绩、更信赖中国国内数学、从众补习是家长主要的课外数学学习诉求。</a:t>
            </a:r>
            <a:endParaRPr lang="en-US" altLang="zh-CN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0124346" y="4759427"/>
            <a:ext cx="1831679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+mn-ea"/>
              </a:rPr>
              <a:t>超</a:t>
            </a:r>
            <a:r>
              <a:rPr lang="en-US" altLang="zh-CN" sz="1200" dirty="0">
                <a:latin typeface="+mn-ea"/>
              </a:rPr>
              <a:t>6</a:t>
            </a:r>
            <a:r>
              <a:rPr lang="zh-CN" altLang="en-US" sz="1200" dirty="0">
                <a:latin typeface="+mn-ea"/>
              </a:rPr>
              <a:t>成家长为孩子选择线下培训机构。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349105" y="6391910"/>
            <a:ext cx="2743200" cy="365125"/>
          </a:xfrm>
        </p:spPr>
        <p:txBody>
          <a:bodyPr/>
          <a:p>
            <a:fld id="{565CE74E-AB26-4998-AD42-012C4C1AD076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3" name="图片 6"/>
          <p:cNvPicPr>
            <a:picLocks noChangeAspect="1"/>
          </p:cNvPicPr>
          <p:nvPr/>
        </p:nvPicPr>
        <p:blipFill>
          <a:blip r:embed="rId11"/>
          <a:srcRect t="36025" b="39190"/>
          <a:stretch>
            <a:fillRect/>
          </a:stretch>
        </p:blipFill>
        <p:spPr>
          <a:xfrm>
            <a:off x="10299065" y="99060"/>
            <a:ext cx="1793240" cy="444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12f083c6-84c3-4647-8750-a98973947529}"/>
</p:tagLst>
</file>

<file path=ppt/tags/tag64.xml><?xml version="1.0" encoding="utf-8"?>
<p:tagLst xmlns:p="http://schemas.openxmlformats.org/presentationml/2006/main">
  <p:tag name="KSO_WM_UNIT_TABLE_BEAUTIFY" val="smartTable{4f71a483-d0d7-4608-b3c3-c71641e40166}"/>
  <p:tag name="TABLE_ENDDRAG_ORIGIN_RECT" val="342*131"/>
  <p:tag name="TABLE_ENDDRAG_RECT" val="305*175*342*131"/>
</p:tagLst>
</file>

<file path=ppt/tags/tag65.xml><?xml version="1.0" encoding="utf-8"?>
<p:tagLst xmlns:p="http://schemas.openxmlformats.org/presentationml/2006/main">
  <p:tag name="KSO_WM_UNIT_TABLE_BEAUTIFY" val="smartTable{58e696fc-9611-4b5c-992d-da7fba6bf08c}"/>
  <p:tag name="TABLE_ENDDRAG_ORIGIN_RECT" val="262*318"/>
  <p:tag name="TABLE_ENDDRAG_RECT" val="677*158*262*31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6165</Words>
  <Application>WPS 演示</Application>
  <PresentationFormat>宽屏</PresentationFormat>
  <Paragraphs>534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楷体</vt:lpstr>
      <vt:lpstr>Arial Unicode MS</vt:lpstr>
      <vt:lpstr>Calibri</vt:lpstr>
      <vt:lpstr>Office 主题​​</vt:lpstr>
      <vt:lpstr>数学体验课阶段转化调研</vt:lpstr>
      <vt:lpstr>PowerPoint 演示文稿</vt:lpstr>
      <vt:lpstr>数学体验课阶段转化调研</vt:lpstr>
      <vt:lpstr>PowerPoint 演示文稿</vt:lpstr>
      <vt:lpstr>PowerPoint 演示文稿</vt:lpstr>
      <vt:lpstr>PowerPoint 演示文稿</vt:lpstr>
      <vt:lpstr>PowerPoint 演示文稿</vt:lpstr>
      <vt:lpstr>未转化家长决策原因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未转化家长决策原因</vt:lpstr>
      <vt:lpstr>PowerPoint 演示文稿</vt:lpstr>
      <vt:lpstr>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孙一涵</cp:lastModifiedBy>
  <cp:revision>202</cp:revision>
  <dcterms:created xsi:type="dcterms:W3CDTF">2019-06-19T02:08:00Z</dcterms:created>
  <dcterms:modified xsi:type="dcterms:W3CDTF">2021-07-19T06:26:29Z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04D2697867C8459C9BA700D2C5A967B5</vt:lpwstr>
  </property>
</Properties>
</file>