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96" y="-3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CFDF408-E3BE-4B96-8C3B-1250C851586B}" type="datetimeFigureOut">
              <a:rPr lang="en-US" smtClean="0"/>
              <a:t>12/3/2013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B5E4C9F-4C6D-45F0-A138-8C5D4200AD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E4C9F-4C6D-45F0-A138-8C5D4200AD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E4C9F-4C6D-45F0-A138-8C5D4200AD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E4C9F-4C6D-45F0-A138-8C5D4200ADC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5E4C9F-4C6D-45F0-A138-8C5D4200ADC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E4C9F-4C6D-45F0-A138-8C5D4200ADC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5E4C9F-4C6D-45F0-A138-8C5D4200AD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5E4C9F-4C6D-45F0-A138-8C5D4200ADC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CFDF408-E3BE-4B96-8C3B-1250C851586B}" type="datetimeFigureOut">
              <a:rPr lang="en-US" smtClean="0"/>
              <a:t>12/3/2013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5E4C9F-4C6D-45F0-A138-8C5D4200AD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CFDF408-E3BE-4B96-8C3B-1250C851586B}" type="datetimeFigureOut">
              <a:rPr lang="en-US" smtClean="0"/>
              <a:t>12/3/2013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5E4C9F-4C6D-45F0-A138-8C5D4200AD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fld id="{ACFDF408-E3BE-4B96-8C3B-1250C851586B}" type="datetimeFigureOut">
              <a:rPr lang="en-US" smtClean="0"/>
              <a:t>12/3/2013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B5E4C9F-4C6D-45F0-A138-8C5D4200ADC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CFDF408-E3BE-4B96-8C3B-1250C851586B}" type="datetimeFigureOut">
              <a:rPr lang="en-US" smtClean="0"/>
              <a:t>12/3/2013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5E4C9F-4C6D-45F0-A138-8C5D4200AD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mtClean="0"/>
              <a:t>Unit Testing and Dependency Injection</a:t>
            </a:r>
            <a:endParaRPr lang="en-US"/>
          </a:p>
        </p:txBody>
      </p:sp>
      <p:sp>
        <p:nvSpPr>
          <p:cNvPr id="3" name="Subtitle 2"/>
          <p:cNvSpPr>
            <a:spLocks noGrp="1"/>
          </p:cNvSpPr>
          <p:nvPr>
            <p:ph type="subTitle" idx="1"/>
          </p:nvPr>
        </p:nvSpPr>
        <p:spPr/>
        <p:txBody>
          <a:bodyPr>
            <a:normAutofit fontScale="92500" lnSpcReduction="20000"/>
          </a:bodyPr>
          <a:lstStyle/>
          <a:p>
            <a:pPr algn="l"/>
            <a:endParaRPr lang="en-US" smtClean="0"/>
          </a:p>
          <a:p>
            <a:r>
              <a:rPr lang="en-US" sz="2800" err="1" smtClean="0">
                <a:solidFill>
                  <a:schemeClr val="tx1"/>
                </a:solidFill>
              </a:rPr>
              <a:t>Mihail</a:t>
            </a:r>
            <a:r>
              <a:rPr lang="en-US" sz="2800" smtClean="0">
                <a:solidFill>
                  <a:schemeClr val="tx1"/>
                </a:solidFill>
              </a:rPr>
              <a:t> – </a:t>
            </a:r>
            <a:r>
              <a:rPr lang="en-US" sz="2800" err="1" smtClean="0">
                <a:solidFill>
                  <a:schemeClr val="tx1"/>
                </a:solidFill>
              </a:rPr>
              <a:t>Cristian</a:t>
            </a:r>
            <a:r>
              <a:rPr lang="en-US" sz="2800" smtClean="0">
                <a:solidFill>
                  <a:schemeClr val="tx1"/>
                </a:solidFill>
              </a:rPr>
              <a:t> </a:t>
            </a:r>
            <a:r>
              <a:rPr lang="en-US" sz="2800" err="1" smtClean="0">
                <a:solidFill>
                  <a:schemeClr val="tx1"/>
                </a:solidFill>
              </a:rPr>
              <a:t>Viscea</a:t>
            </a:r>
            <a:endParaRPr lang="en-US" sz="2800" smtClean="0">
              <a:solidFill>
                <a:schemeClr val="tx1"/>
              </a:solidFill>
            </a:endParaRPr>
          </a:p>
          <a:p>
            <a:r>
              <a:rPr lang="en-US" sz="2800" smtClean="0">
                <a:solidFill>
                  <a:schemeClr val="tx1"/>
                </a:solidFill>
              </a:rPr>
              <a:t>m</a:t>
            </a:r>
            <a:r>
              <a:rPr lang="en-US" sz="2800" smtClean="0">
                <a:solidFill>
                  <a:schemeClr val="tx1"/>
                </a:solidFill>
              </a:rPr>
              <a:t>ihai.viscea@teamnet.ro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mtClean="0">
                <a:latin typeface="Times New Roman" pitchFamily="18" charset="0"/>
                <a:cs typeface="Times New Roman" pitchFamily="18" charset="0"/>
              </a:rPr>
              <a:t>Interpretarea rezultatelor testarii de integrare</a:t>
            </a:r>
          </a:p>
          <a:p>
            <a:pPr>
              <a:buFont typeface="Courier New" pitchFamily="49" charset="0"/>
              <a:buChar char="o"/>
            </a:pPr>
            <a:r>
              <a:rPr lang="en-US" smtClean="0">
                <a:latin typeface="Times New Roman" pitchFamily="18" charset="0"/>
                <a:cs typeface="Times New Roman" pitchFamily="18" charset="0"/>
              </a:rPr>
              <a:t>c</a:t>
            </a:r>
            <a:r>
              <a:rPr lang="en-US" smtClean="0">
                <a:latin typeface="Times New Roman" pitchFamily="18" charset="0"/>
                <a:cs typeface="Times New Roman" pitchFamily="18" charset="0"/>
              </a:rPr>
              <a:t>onforme cu iesirile asteptate</a:t>
            </a:r>
          </a:p>
          <a:p>
            <a:pPr>
              <a:buFont typeface="Courier New" pitchFamily="49" charset="0"/>
              <a:buChar char="o"/>
            </a:pPr>
            <a:r>
              <a:rPr lang="en-US" smtClean="0">
                <a:latin typeface="Times New Roman" pitchFamily="18" charset="0"/>
                <a:cs typeface="Times New Roman" pitchFamily="18" charset="0"/>
              </a:rPr>
              <a:t>n</a:t>
            </a:r>
            <a:r>
              <a:rPr lang="en-US" smtClean="0">
                <a:latin typeface="Times New Roman" pitchFamily="18" charset="0"/>
                <a:cs typeface="Times New Roman" pitchFamily="18" charset="0"/>
              </a:rPr>
              <a:t>econforme cu iesirile asteptate</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depistarea si corectarea erorilor</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reluarea tuturor testelor unitare si de integrare aferente unitatilor modificate</a:t>
            </a:r>
          </a:p>
          <a:p>
            <a:pPr>
              <a:buNone/>
            </a:pPr>
            <a:endParaRPr lang="en-US" smtClean="0">
              <a:latin typeface="Times New Roman" pitchFamily="18" charset="0"/>
              <a:cs typeface="Times New Roman" pitchFamily="18" charset="0"/>
            </a:endParaRPr>
          </a:p>
          <a:p>
            <a:pPr>
              <a:buNone/>
            </a:pPr>
            <a:r>
              <a:rPr lang="en-US" smtClean="0">
                <a:latin typeface="Times New Roman" pitchFamily="18" charset="0"/>
                <a:cs typeface="Times New Roman" pitchFamily="18" charset="0"/>
              </a:rPr>
              <a:t>Terminarea testarii de integrare</a:t>
            </a:r>
          </a:p>
          <a:p>
            <a:pPr>
              <a:buFont typeface="Courier New" pitchFamily="49" charset="0"/>
              <a:buChar char="o"/>
            </a:pPr>
            <a:r>
              <a:rPr lang="en-US" smtClean="0">
                <a:latin typeface="Times New Roman" pitchFamily="18" charset="0"/>
                <a:cs typeface="Times New Roman" pitchFamily="18" charset="0"/>
              </a:rPr>
              <a:t>t</a:t>
            </a:r>
            <a:r>
              <a:rPr lang="en-US" smtClean="0">
                <a:latin typeface="Times New Roman" pitchFamily="18" charset="0"/>
                <a:cs typeface="Times New Roman" pitchFamily="18" charset="0"/>
              </a:rPr>
              <a:t>oate seturile de date de test produc rezultatele asteptate</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Integration testing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sz="3500" smtClean="0">
                <a:latin typeface="Times New Roman" pitchFamily="18" charset="0"/>
                <a:cs typeface="Times New Roman" pitchFamily="18" charset="0"/>
              </a:rPr>
              <a:t>Componente ale testarii de sistem</a:t>
            </a:r>
          </a:p>
          <a:p>
            <a:pPr>
              <a:buFont typeface="Courier New" pitchFamily="49" charset="0"/>
              <a:buChar char="o"/>
            </a:pPr>
            <a:r>
              <a:rPr lang="en-US" i="1" smtClean="0">
                <a:latin typeface="Times New Roman" pitchFamily="18" charset="0"/>
                <a:cs typeface="Times New Roman" pitchFamily="18" charset="0"/>
              </a:rPr>
              <a:t>r</a:t>
            </a:r>
            <a:r>
              <a:rPr lang="en-US" i="1" smtClean="0">
                <a:latin typeface="Times New Roman" pitchFamily="18" charset="0"/>
                <a:cs typeface="Times New Roman" pitchFamily="18" charset="0"/>
              </a:rPr>
              <a:t>ecovery testing:</a:t>
            </a:r>
            <a:r>
              <a:rPr lang="en-US" smtClean="0">
                <a:latin typeface="Times New Roman" pitchFamily="18" charset="0"/>
                <a:cs typeface="Times New Roman" pitchFamily="18" charset="0"/>
              </a:rPr>
              <a:t> test de sistem care forteaza in diverse moduri caderi ale softului si verifica daca se realizeaza adecvat recuperarea din asemenea situatii</a:t>
            </a:r>
          </a:p>
          <a:p>
            <a:pPr>
              <a:buFont typeface="Courier New" pitchFamily="49" charset="0"/>
              <a:buChar char="o"/>
            </a:pPr>
            <a:r>
              <a:rPr lang="en-US" i="1" smtClean="0">
                <a:latin typeface="Times New Roman" pitchFamily="18" charset="0"/>
                <a:cs typeface="Times New Roman" pitchFamily="18" charset="0"/>
              </a:rPr>
              <a:t>s</a:t>
            </a:r>
            <a:r>
              <a:rPr lang="en-US" i="1" smtClean="0">
                <a:latin typeface="Times New Roman" pitchFamily="18" charset="0"/>
                <a:cs typeface="Times New Roman" pitchFamily="18" charset="0"/>
              </a:rPr>
              <a:t>ecurity testing:</a:t>
            </a:r>
            <a:r>
              <a:rPr lang="en-US" smtClean="0">
                <a:latin typeface="Times New Roman" pitchFamily="18" charset="0"/>
                <a:cs typeface="Times New Roman" pitchFamily="18" charset="0"/>
              </a:rPr>
              <a:t> verifica daca mecanismele de protectie incorporate in sistemul de soft il protejeaza de acces neautorizat</a:t>
            </a:r>
          </a:p>
          <a:p>
            <a:pPr>
              <a:buFont typeface="Courier New" pitchFamily="49" charset="0"/>
              <a:buChar char="o"/>
            </a:pPr>
            <a:r>
              <a:rPr lang="en-US" i="1" smtClean="0">
                <a:latin typeface="Times New Roman" pitchFamily="18" charset="0"/>
                <a:cs typeface="Times New Roman" pitchFamily="18" charset="0"/>
              </a:rPr>
              <a:t>s</a:t>
            </a:r>
            <a:r>
              <a:rPr lang="en-US" i="1" smtClean="0">
                <a:latin typeface="Times New Roman" pitchFamily="18" charset="0"/>
                <a:cs typeface="Times New Roman" pitchFamily="18" charset="0"/>
              </a:rPr>
              <a:t>tress testing:</a:t>
            </a:r>
            <a:r>
              <a:rPr lang="en-US" smtClean="0">
                <a:latin typeface="Times New Roman" pitchFamily="18" charset="0"/>
                <a:cs typeface="Times New Roman" pitchFamily="18" charset="0"/>
              </a:rPr>
              <a:t> executia sistemului soft intr-un mod anormal (ce necesita resurse in cantitati, frecvente si volume anormale)</a:t>
            </a:r>
          </a:p>
          <a:p>
            <a:pPr>
              <a:buFont typeface="Courier New" pitchFamily="49" charset="0"/>
              <a:buChar char="o"/>
            </a:pPr>
            <a:r>
              <a:rPr lang="en-US" i="1" smtClean="0">
                <a:latin typeface="Times New Roman" pitchFamily="18" charset="0"/>
                <a:cs typeface="Times New Roman" pitchFamily="18" charset="0"/>
              </a:rPr>
              <a:t>p</a:t>
            </a:r>
            <a:r>
              <a:rPr lang="en-US" i="1" smtClean="0">
                <a:latin typeface="Times New Roman" pitchFamily="18" charset="0"/>
                <a:cs typeface="Times New Roman" pitchFamily="18" charset="0"/>
              </a:rPr>
              <a:t>erformance testing:</a:t>
            </a:r>
            <a:r>
              <a:rPr lang="en-US" smtClean="0">
                <a:latin typeface="Times New Roman" pitchFamily="18" charset="0"/>
                <a:cs typeface="Times New Roman" pitchFamily="18" charset="0"/>
              </a:rPr>
              <a:t> testeaza performantele sistemului soft la executie</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System testing</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smtClean="0">
                <a:latin typeface="Times New Roman" pitchFamily="18" charset="0"/>
                <a:cs typeface="Times New Roman" pitchFamily="18" charset="0"/>
              </a:rPr>
              <a:t>S</a:t>
            </a:r>
            <a:r>
              <a:rPr lang="en-US" smtClean="0">
                <a:latin typeface="Times New Roman" pitchFamily="18" charset="0"/>
                <a:cs typeface="Times New Roman" pitchFamily="18" charset="0"/>
              </a:rPr>
              <a:t>e realizeaza pe baza testelor de acceptare (clientul accepta / respinge)</a:t>
            </a:r>
          </a:p>
          <a:p>
            <a:pPr>
              <a:buFontTx/>
              <a:buChar char="-"/>
            </a:pPr>
            <a:endParaRPr lang="en-US" smtClean="0">
              <a:latin typeface="Times New Roman" pitchFamily="18" charset="0"/>
              <a:cs typeface="Times New Roman" pitchFamily="18" charset="0"/>
            </a:endParaRPr>
          </a:p>
          <a:p>
            <a:pPr>
              <a:buNone/>
            </a:pPr>
            <a:r>
              <a:rPr lang="en-US" smtClean="0">
                <a:latin typeface="Times New Roman" pitchFamily="18" charset="0"/>
                <a:cs typeface="Times New Roman" pitchFamily="18" charset="0"/>
              </a:rPr>
              <a:t>Modalitati</a:t>
            </a:r>
          </a:p>
          <a:p>
            <a:pPr>
              <a:buNone/>
            </a:pPr>
            <a:endParaRPr lang="en-US" smtClean="0">
              <a:latin typeface="Times New Roman" pitchFamily="18" charset="0"/>
              <a:cs typeface="Times New Roman" pitchFamily="18" charset="0"/>
            </a:endParaRPr>
          </a:p>
          <a:p>
            <a:pPr>
              <a:buFont typeface="Courier New" pitchFamily="49" charset="0"/>
              <a:buChar char="o"/>
            </a:pPr>
            <a:r>
              <a:rPr lang="en-US" smtClean="0">
                <a:latin typeface="Times New Roman" pitchFamily="18" charset="0"/>
                <a:cs typeface="Times New Roman" pitchFamily="18" charset="0"/>
              </a:rPr>
              <a:t>u</a:t>
            </a:r>
            <a:r>
              <a:rPr lang="en-US" smtClean="0">
                <a:latin typeface="Times New Roman" pitchFamily="18" charset="0"/>
                <a:cs typeface="Times New Roman" pitchFamily="18" charset="0"/>
              </a:rPr>
              <a:t>n singur client (serie de teste de acceptare):</a:t>
            </a:r>
          </a:p>
          <a:p>
            <a:pPr>
              <a:buNone/>
            </a:pPr>
            <a:r>
              <a:rPr lang="en-US" smtClean="0">
                <a:latin typeface="Times New Roman" pitchFamily="18" charset="0"/>
                <a:cs typeface="Times New Roman" pitchFamily="18" charset="0"/>
              </a:rPr>
              <a:t>	- testare de validare in prezenta utilizatorului</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la utilizator acasa: infrastructura de calcul, date</a:t>
            </a:r>
          </a:p>
          <a:p>
            <a:pPr>
              <a:buNone/>
            </a:pPr>
            <a:endParaRPr lang="en-US" smtClean="0">
              <a:latin typeface="Times New Roman" pitchFamily="18" charset="0"/>
              <a:cs typeface="Times New Roman" pitchFamily="18" charset="0"/>
            </a:endParaRPr>
          </a:p>
          <a:p>
            <a:pPr>
              <a:buFont typeface="Courier New" pitchFamily="49" charset="0"/>
              <a:buChar char="o"/>
            </a:pPr>
            <a:r>
              <a:rPr lang="en-US" smtClean="0">
                <a:latin typeface="Times New Roman" pitchFamily="18" charset="0"/>
                <a:cs typeface="Times New Roman" pitchFamily="18" charset="0"/>
              </a:rPr>
              <a:t>m</a:t>
            </a:r>
            <a:r>
              <a:rPr lang="en-US" smtClean="0">
                <a:latin typeface="Times New Roman" pitchFamily="18" charset="0"/>
                <a:cs typeface="Times New Roman" pitchFamily="18" charset="0"/>
              </a:rPr>
              <a:t>ai multi clienti</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a) alpha testing (</a:t>
            </a:r>
            <a:r>
              <a:rPr lang="en-US" smtClean="0">
                <a:latin typeface="Times New Roman" pitchFamily="18" charset="0"/>
                <a:cs typeface="Times New Roman" pitchFamily="18" charset="0"/>
              </a:rPr>
              <a:t>la dezvoltator “acasa”</a:t>
            </a:r>
            <a:r>
              <a:rPr lang="en-US" smtClean="0">
                <a:latin typeface="Times New Roman" pitchFamily="18" charset="0"/>
                <a:cs typeface="Times New Roman" pitchFamily="18" charset="0"/>
              </a:rPr>
              <a:t>)</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 mediu controlat</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 dezvoltatorul observa cum interactioneaza utilizatorii cu sistemul si noteaza deficientele observate</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 se corecteaza deficientele observate</a:t>
            </a:r>
          </a:p>
          <a:p>
            <a:pPr>
              <a:buNone/>
            </a:pPr>
            <a:endParaRPr lang="en-US" smtClean="0">
              <a:latin typeface="Times New Roman" pitchFamily="18" charset="0"/>
              <a:cs typeface="Times New Roman" pitchFamily="18" charset="0"/>
            </a:endParaRP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b) beta testing (la client “acasa”)</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 mediu necontrolat, exploatare “live”</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 utilizatorii noteaza deficientele observate si le trimit periodic dezvoltatorului</a:t>
            </a: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-dezvoltatorii corecteaza deficientele observate si pregatesc versiunea finala</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mtClean="0">
                <a:latin typeface="Times New Roman" pitchFamily="18" charset="0"/>
                <a:cs typeface="Times New Roman" pitchFamily="18" charset="0"/>
              </a:rPr>
              <a:t>Testarea de validare (acceptanta)</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3200" smtClean="0">
                <a:latin typeface="Times New Roman" pitchFamily="18" charset="0"/>
                <a:cs typeface="Times New Roman" pitchFamily="18" charset="0"/>
              </a:rPr>
              <a:t>Ce se intampla dupa livrare</a:t>
            </a:r>
            <a:endParaRPr lang="en-US" smtClean="0">
              <a:latin typeface="Times New Roman" pitchFamily="18" charset="0"/>
              <a:cs typeface="Times New Roman" pitchFamily="18" charset="0"/>
            </a:endParaRPr>
          </a:p>
          <a:p>
            <a:pPr>
              <a:buFont typeface="Courier New" pitchFamily="49" charset="0"/>
              <a:buChar char="o"/>
            </a:pPr>
            <a:r>
              <a:rPr lang="en-US" smtClean="0">
                <a:latin typeface="Times New Roman" pitchFamily="18" charset="0"/>
                <a:cs typeface="Times New Roman" pitchFamily="18" charset="0"/>
              </a:rPr>
              <a:t> liste de defecte</a:t>
            </a:r>
          </a:p>
          <a:p>
            <a:pPr>
              <a:buFont typeface="Courier New" pitchFamily="49" charset="0"/>
              <a:buChar char="o"/>
            </a:pPr>
            <a:r>
              <a:rPr lang="en-US" smtClean="0">
                <a:latin typeface="Times New Roman" pitchFamily="18" charset="0"/>
                <a:cs typeface="Times New Roman" pitchFamily="18" charset="0"/>
              </a:rPr>
              <a:t> service pack</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Testarea de validare (acceptanta)</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mtClean="0">
                <a:latin typeface="Times New Roman" pitchFamily="18" charset="0"/>
                <a:cs typeface="Times New Roman" pitchFamily="18" charset="0"/>
              </a:rPr>
              <a:t>In ingineria software inversion of control (IoC) este o tehnica de programare in care legarea obiectelor se face la “run time “ de catre assembler si de obicei nu este cunoscuta la momentul compilarii.</a:t>
            </a:r>
          </a:p>
          <a:p>
            <a:r>
              <a:rPr lang="en-US" smtClean="0">
                <a:latin typeface="Times New Roman" pitchFamily="18" charset="0"/>
                <a:cs typeface="Times New Roman" pitchFamily="18" charset="0"/>
              </a:rPr>
              <a:t>In programarea traditionala fluxul de business este determinat de obiecte care sunt static atribuite unul altuia. Folosing tehnica “IoC” fluxul de business va depinde de un graf de obiecte care este instantiat de catre assembler. Un astfel de flux dinamic este posibil datorita folosirii de abstractiuni (interfete). </a:t>
            </a:r>
          </a:p>
          <a:p>
            <a:r>
              <a:rPr lang="en-US" smtClean="0">
                <a:latin typeface="Times New Roman" pitchFamily="18" charset="0"/>
                <a:cs typeface="Times New Roman" pitchFamily="18" charset="0"/>
              </a:rPr>
              <a:t>Un obiect A nu va mai depinde in mod direct de obiectul B ci de o Interfata IB (clasa B implementeaza interfata IB)</a:t>
            </a:r>
          </a:p>
          <a:p>
            <a:r>
              <a:rPr lang="en-US" smtClean="0">
                <a:latin typeface="Times New Roman" pitchFamily="18" charset="0"/>
                <a:cs typeface="Times New Roman" pitchFamily="18" charset="0"/>
              </a:rPr>
              <a:t>Procesul de legare este realizat prin mecanismul de “Dependency injection”</a:t>
            </a:r>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Inversion of control</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  o </a:t>
            </a:r>
            <a:r>
              <a:rPr lang="en-US" err="1" smtClean="0">
                <a:latin typeface="Times New Roman" pitchFamily="18" charset="0"/>
                <a:cs typeface="Times New Roman" pitchFamily="18" charset="0"/>
              </a:rPr>
              <a:t>investigare</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empirica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realizata</a:t>
            </a:r>
            <a:r>
              <a:rPr lang="en-US" smtClean="0">
                <a:latin typeface="Times New Roman" pitchFamily="18" charset="0"/>
                <a:cs typeface="Times New Roman" pitchFamily="18" charset="0"/>
              </a:rPr>
              <a:t> cu </a:t>
            </a:r>
            <a:r>
              <a:rPr lang="en-US" err="1" smtClean="0">
                <a:latin typeface="Times New Roman" pitchFamily="18" charset="0"/>
                <a:cs typeface="Times New Roman" pitchFamily="18" charset="0"/>
              </a:rPr>
              <a:t>scopul</a:t>
            </a:r>
            <a:r>
              <a:rPr lang="en-US" smtClean="0">
                <a:latin typeface="Times New Roman" pitchFamily="18" charset="0"/>
                <a:cs typeface="Times New Roman" pitchFamily="18" charset="0"/>
              </a:rPr>
              <a:t> de a </a:t>
            </a:r>
            <a:r>
              <a:rPr lang="en-US" err="1" smtClean="0">
                <a:latin typeface="Times New Roman" pitchFamily="18" charset="0"/>
                <a:cs typeface="Times New Roman" pitchFamily="18" charset="0"/>
              </a:rPr>
              <a:t>oferi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partilor</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interesate</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informatia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vizavi</a:t>
            </a:r>
            <a:r>
              <a:rPr lang="en-US" smtClean="0">
                <a:latin typeface="Times New Roman" pitchFamily="18" charset="0"/>
                <a:cs typeface="Times New Roman" pitchFamily="18" charset="0"/>
              </a:rPr>
              <a:t> de </a:t>
            </a:r>
            <a:r>
              <a:rPr lang="en-US" err="1" smtClean="0">
                <a:latin typeface="Times New Roman" pitchFamily="18" charset="0"/>
                <a:cs typeface="Times New Roman" pitchFamily="18" charset="0"/>
              </a:rPr>
              <a:t>calitatea</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produsului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sau</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serviciului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supus</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testarii</a:t>
            </a:r>
            <a:endParaRPr lang="en-US" smtClean="0">
              <a:latin typeface="Times New Roman" pitchFamily="18" charset="0"/>
              <a:cs typeface="Times New Roman" pitchFamily="18" charset="0"/>
            </a:endParaRP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  un proces de validare si verificare a faptului ca un program/aplicatie/produs software corespunde cerintelor </a:t>
            </a:r>
            <a:r>
              <a:rPr lang="en-US" smtClean="0">
                <a:latin typeface="Times New Roman" pitchFamily="18" charset="0"/>
                <a:cs typeface="Times New Roman" pitchFamily="18" charset="0"/>
              </a:rPr>
              <a:t>business </a:t>
            </a:r>
            <a:r>
              <a:rPr lang="en-US" smtClean="0">
                <a:latin typeface="Times New Roman" pitchFamily="18" charset="0"/>
                <a:cs typeface="Times New Roman" pitchFamily="18" charset="0"/>
              </a:rPr>
              <a:t>si cerintelor tehnice care au  ghidat proiectarea si implementarea lui</a:t>
            </a:r>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err="1" smtClean="0">
                <a:latin typeface="Times New Roman" pitchFamily="18" charset="0"/>
                <a:cs typeface="Times New Roman" pitchFamily="18" charset="0"/>
              </a:rPr>
              <a:t>Ce</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sunt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testele</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Char char="-"/>
            </a:pPr>
            <a:r>
              <a:rPr lang="en-US" smtClean="0">
                <a:latin typeface="Times New Roman" pitchFamily="18" charset="0"/>
                <a:cs typeface="Times New Roman" pitchFamily="18" charset="0"/>
              </a:rPr>
              <a:t>Testele sunt grupate in functie de cazul in care acestea sunt adaugate in procesul de dezvoltare software sau dupa nivelul de specificitate a testului</a:t>
            </a:r>
          </a:p>
          <a:p>
            <a:pPr>
              <a:buFontTx/>
              <a:buChar char="-"/>
            </a:pPr>
            <a:endParaRPr lang="en-US" smtClean="0">
              <a:latin typeface="Times New Roman" pitchFamily="18" charset="0"/>
              <a:cs typeface="Times New Roman" pitchFamily="18" charset="0"/>
            </a:endParaRPr>
          </a:p>
          <a:p>
            <a:pPr>
              <a:buFontTx/>
              <a:buChar char="-"/>
            </a:pPr>
            <a:r>
              <a:rPr lang="en-US" smtClean="0">
                <a:latin typeface="Times New Roman" pitchFamily="18" charset="0"/>
                <a:cs typeface="Times New Roman" pitchFamily="18" charset="0"/>
              </a:rPr>
              <a:t>Principalele nivele de testare, in timpul procesului de dezvoltare, sunt: unit testing, integration testing si system testing (Conform SWEBOK – Software Engineering Body of Knowledge)</a:t>
            </a:r>
          </a:p>
          <a:p>
            <a:pPr>
              <a:buFontTx/>
              <a:buChar char="-"/>
            </a:pPr>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Nivele de testare</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latin typeface="Times New Roman" pitchFamily="18" charset="0"/>
                <a:cs typeface="Times New Roman" pitchFamily="18" charset="0"/>
              </a:rPr>
              <a:t>- testarea celei mai mici bucati de cod</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 testarea diverselor drumuri (ramuri) cu scopul identificarii erorilor din componenta/modul (accentul se pune pe logica interna de prelucrare si pe structurile logice)</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 acest tip de testare este realizat de programator</a:t>
            </a:r>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Unit testing</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p:spPr>
        <p:txBody>
          <a:bodyPr>
            <a:normAutofit lnSpcReduction="10000"/>
          </a:bodyPr>
          <a:lstStyle/>
          <a:p>
            <a:pPr>
              <a:buNone/>
            </a:pPr>
            <a:r>
              <a:rPr lang="en-US" smtClean="0">
                <a:latin typeface="Times New Roman" pitchFamily="18" charset="0"/>
                <a:cs typeface="Times New Roman" pitchFamily="18" charset="0"/>
              </a:rPr>
              <a:t>   - Ce se testeaza?</a:t>
            </a:r>
          </a:p>
          <a:p>
            <a:pPr lvl="1"/>
            <a:r>
              <a:rPr lang="en-US" i="1" smtClean="0">
                <a:latin typeface="Times New Roman" pitchFamily="18" charset="0"/>
                <a:cs typeface="Times New Roman" pitchFamily="18" charset="0"/>
              </a:rPr>
              <a:t>Interfata: </a:t>
            </a:r>
            <a:r>
              <a:rPr lang="en-US" smtClean="0">
                <a:latin typeface="Times New Roman" pitchFamily="18" charset="0"/>
                <a:cs typeface="Times New Roman" pitchFamily="18" charset="0"/>
              </a:rPr>
              <a:t>datele de intrare si de iesire corect transmise</a:t>
            </a:r>
          </a:p>
          <a:p>
            <a:pPr lvl="1"/>
            <a:r>
              <a:rPr lang="en-US" i="1" smtClean="0">
                <a:latin typeface="Times New Roman" pitchFamily="18" charset="0"/>
                <a:cs typeface="Times New Roman" pitchFamily="18" charset="0"/>
              </a:rPr>
              <a:t>Structurile de date locale</a:t>
            </a:r>
            <a:r>
              <a:rPr lang="en-US" smtClean="0">
                <a:latin typeface="Times New Roman" pitchFamily="18" charset="0"/>
                <a:cs typeface="Times New Roman" pitchFamily="18" charset="0"/>
              </a:rPr>
              <a:t>: datele din ele isi pastreaza integritatea pe parcursul executiei algoritmului</a:t>
            </a:r>
          </a:p>
          <a:p>
            <a:pPr lvl="1"/>
            <a:r>
              <a:rPr lang="en-US" i="1" smtClean="0">
                <a:latin typeface="Times New Roman" pitchFamily="18" charset="0"/>
                <a:cs typeface="Times New Roman" pitchFamily="18" charset="0"/>
              </a:rPr>
              <a:t>Prelucrarile</a:t>
            </a:r>
            <a:r>
              <a:rPr lang="en-US" smtClean="0">
                <a:latin typeface="Times New Roman" pitchFamily="18" charset="0"/>
                <a:cs typeface="Times New Roman" pitchFamily="18" charset="0"/>
              </a:rPr>
              <a:t> realizate</a:t>
            </a:r>
          </a:p>
          <a:p>
            <a:pPr lvl="1">
              <a:buNone/>
            </a:pPr>
            <a:endParaRPr lang="en-US" smtClean="0">
              <a:latin typeface="Times New Roman" pitchFamily="18" charset="0"/>
              <a:cs typeface="Times New Roman" pitchFamily="18" charset="0"/>
            </a:endParaRPr>
          </a:p>
          <a:p>
            <a:pPr lvl="1">
              <a:buNone/>
            </a:pPr>
            <a:r>
              <a:rPr lang="en-US" smtClean="0">
                <a:latin typeface="Times New Roman" pitchFamily="18" charset="0"/>
                <a:cs typeface="Times New Roman" pitchFamily="18" charset="0"/>
              </a:rPr>
              <a:t>- Seturile de date de  test trebuie sa acopere (pentru un algoritm):</a:t>
            </a:r>
          </a:p>
          <a:p>
            <a:pPr lvl="1"/>
            <a:r>
              <a:rPr lang="en-US" smtClean="0">
                <a:latin typeface="Times New Roman" pitchFamily="18" charset="0"/>
                <a:cs typeface="Times New Roman" pitchFamily="18" charset="0"/>
              </a:rPr>
              <a:t>toate drumurile de la “START” la “STOP” (fiecare instructiune se executa cel putin o data)</a:t>
            </a:r>
          </a:p>
          <a:p>
            <a:pPr lvl="1"/>
            <a:r>
              <a:rPr lang="en-US" smtClean="0">
                <a:latin typeface="Times New Roman" pitchFamily="18" charset="0"/>
                <a:cs typeface="Times New Roman" pitchFamily="18" charset="0"/>
              </a:rPr>
              <a:t>c</a:t>
            </a:r>
            <a:r>
              <a:rPr lang="en-US" smtClean="0">
                <a:latin typeface="Times New Roman" pitchFamily="18" charset="0"/>
                <a:cs typeface="Times New Roman" pitchFamily="18" charset="0"/>
              </a:rPr>
              <a:t>onditiile extreme: modulul opereaza corespunzator in dimensiunile stabilite</a:t>
            </a:r>
          </a:p>
          <a:p>
            <a:pPr lvl="1"/>
            <a:r>
              <a:rPr lang="en-US" smtClean="0">
                <a:latin typeface="Times New Roman" pitchFamily="18" charset="0"/>
                <a:cs typeface="Times New Roman" pitchFamily="18" charset="0"/>
              </a:rPr>
              <a:t>s</a:t>
            </a:r>
            <a:r>
              <a:rPr lang="en-US" smtClean="0">
                <a:latin typeface="Times New Roman" pitchFamily="18" charset="0"/>
                <a:cs typeface="Times New Roman" pitchFamily="18" charset="0"/>
              </a:rPr>
              <a:t>e verifica daca au fost gestionate toate erorile</a:t>
            </a:r>
          </a:p>
          <a:p>
            <a:pPr lvl="1"/>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Unit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3200" smtClean="0">
                <a:latin typeface="Times New Roman" pitchFamily="18" charset="0"/>
                <a:cs typeface="Times New Roman" pitchFamily="18" charset="0"/>
              </a:rPr>
              <a:t>Cauze ale erorilor</a:t>
            </a:r>
            <a:r>
              <a:rPr lang="en-US" smtClean="0">
                <a:latin typeface="Times New Roman" pitchFamily="18" charset="0"/>
                <a:cs typeface="Times New Roman" pitchFamily="18" charset="0"/>
              </a:rPr>
              <a:t>:</a:t>
            </a:r>
          </a:p>
          <a:p>
            <a:pPr>
              <a:buFont typeface="Courier New" pitchFamily="49" charset="0"/>
              <a:buChar char="o"/>
            </a:pPr>
            <a:r>
              <a:rPr lang="en-US" smtClean="0">
                <a:latin typeface="Times New Roman" pitchFamily="18" charset="0"/>
                <a:cs typeface="Times New Roman" pitchFamily="18" charset="0"/>
              </a:rPr>
              <a:t>e</a:t>
            </a:r>
            <a:r>
              <a:rPr lang="en-US" smtClean="0">
                <a:latin typeface="Times New Roman" pitchFamily="18" charset="0"/>
                <a:cs typeface="Times New Roman" pitchFamily="18" charset="0"/>
              </a:rPr>
              <a:t>xpresii aritmetice (expresii cu operanzi de tipuri diferite, initializari incorecte, precizie insuficienta)</a:t>
            </a:r>
          </a:p>
          <a:p>
            <a:pPr>
              <a:buFont typeface="Courier New" pitchFamily="49" charset="0"/>
              <a:buChar char="o"/>
            </a:pPr>
            <a:r>
              <a:rPr lang="en-US" smtClean="0">
                <a:latin typeface="Times New Roman" pitchFamily="18" charset="0"/>
                <a:cs typeface="Times New Roman" pitchFamily="18" charset="0"/>
              </a:rPr>
              <a:t>e</a:t>
            </a:r>
            <a:r>
              <a:rPr lang="en-US" smtClean="0">
                <a:latin typeface="Times New Roman" pitchFamily="18" charset="0"/>
                <a:cs typeface="Times New Roman" pitchFamily="18" charset="0"/>
              </a:rPr>
              <a:t>xpresii logice (operanzi de tipuri ce nu se pot compara, precedenta operatorilor relationali si logici, teste de egalitate cu operanzi reprezentati aproximativ)</a:t>
            </a:r>
          </a:p>
          <a:p>
            <a:pPr>
              <a:buFont typeface="Courier New" pitchFamily="49" charset="0"/>
              <a:buChar char="o"/>
            </a:pPr>
            <a:r>
              <a:rPr lang="en-US" smtClean="0">
                <a:latin typeface="Times New Roman" pitchFamily="18" charset="0"/>
                <a:cs typeface="Times New Roman" pitchFamily="18" charset="0"/>
              </a:rPr>
              <a:t>f</a:t>
            </a:r>
            <a:r>
              <a:rPr lang="en-US" smtClean="0">
                <a:latin typeface="Times New Roman" pitchFamily="18" charset="0"/>
                <a:cs typeface="Times New Roman" pitchFamily="18" charset="0"/>
              </a:rPr>
              <a:t>lux de control (teste de terminare eronate pentru cicluri, variabile de ciclare modificate in corpul cicluri, cicluri infinite)</a:t>
            </a: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Unit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78363"/>
          </a:xfrm>
        </p:spPr>
        <p:txBody>
          <a:bodyPr>
            <a:normAutofit fontScale="92500" lnSpcReduction="20000"/>
          </a:bodyPr>
          <a:lstStyle/>
          <a:p>
            <a:pPr>
              <a:buNone/>
            </a:pPr>
            <a:r>
              <a:rPr lang="en-US" sz="3500" smtClean="0">
                <a:latin typeface="Times New Roman" pitchFamily="18" charset="0"/>
                <a:cs typeface="Times New Roman" pitchFamily="18" charset="0"/>
              </a:rPr>
              <a:t>Proiectarea testelor:</a:t>
            </a:r>
          </a:p>
          <a:p>
            <a:pPr>
              <a:buFont typeface="Courier New" pitchFamily="49" charset="0"/>
              <a:buChar char="o"/>
            </a:pPr>
            <a:r>
              <a:rPr lang="en-US" smtClean="0">
                <a:latin typeface="Times New Roman" pitchFamily="18" charset="0"/>
                <a:cs typeface="Times New Roman" pitchFamily="18" charset="0"/>
              </a:rPr>
              <a:t>i</a:t>
            </a:r>
            <a:r>
              <a:rPr lang="en-US" smtClean="0">
                <a:latin typeface="Times New Roman" pitchFamily="18" charset="0"/>
                <a:cs typeface="Times New Roman" pitchFamily="18" charset="0"/>
              </a:rPr>
              <a:t>nainte de codificare</a:t>
            </a:r>
          </a:p>
          <a:p>
            <a:pPr>
              <a:buFont typeface="Courier New" pitchFamily="49" charset="0"/>
              <a:buChar char="o"/>
            </a:pPr>
            <a:r>
              <a:rPr lang="en-US" smtClean="0">
                <a:latin typeface="Times New Roman" pitchFamily="18" charset="0"/>
                <a:cs typeface="Times New Roman" pitchFamily="18" charset="0"/>
              </a:rPr>
              <a:t>d</a:t>
            </a:r>
            <a:r>
              <a:rPr lang="en-US" smtClean="0">
                <a:latin typeface="Times New Roman" pitchFamily="18" charset="0"/>
                <a:cs typeface="Times New Roman" pitchFamily="18" charset="0"/>
              </a:rPr>
              <a:t>upa codificare</a:t>
            </a:r>
          </a:p>
          <a:p>
            <a:pPr>
              <a:buNone/>
            </a:pPr>
            <a:endParaRPr lang="en-US" smtClean="0">
              <a:latin typeface="Times New Roman" pitchFamily="18" charset="0"/>
              <a:cs typeface="Times New Roman" pitchFamily="18" charset="0"/>
            </a:endParaRPr>
          </a:p>
          <a:p>
            <a:pPr>
              <a:buNone/>
            </a:pPr>
            <a:r>
              <a:rPr lang="en-US" sz="3500" smtClean="0">
                <a:latin typeface="Times New Roman" pitchFamily="18" charset="0"/>
                <a:cs typeface="Times New Roman" pitchFamily="18" charset="0"/>
              </a:rPr>
              <a:t>Interpretarea rezultatelor testarii unitare:</a:t>
            </a:r>
          </a:p>
          <a:p>
            <a:pPr>
              <a:buFont typeface="Courier New" pitchFamily="49" charset="0"/>
              <a:buChar char="o"/>
            </a:pPr>
            <a:r>
              <a:rPr lang="en-US" smtClean="0">
                <a:latin typeface="Times New Roman" pitchFamily="18" charset="0"/>
                <a:cs typeface="Times New Roman" pitchFamily="18" charset="0"/>
              </a:rPr>
              <a:t>Conforme cu iesirile asteptate</a:t>
            </a:r>
          </a:p>
          <a:p>
            <a:pPr>
              <a:buFont typeface="Courier New" pitchFamily="49" charset="0"/>
              <a:buChar char="o"/>
            </a:pPr>
            <a:r>
              <a:rPr lang="en-US" smtClean="0">
                <a:latin typeface="Times New Roman" pitchFamily="18" charset="0"/>
                <a:cs typeface="Times New Roman" pitchFamily="18" charset="0"/>
              </a:rPr>
              <a:t>Neconforme cu iesirile asteptate (depistarea si corectarea erorilor, reluarea tuturor testelor unitare aferente unitatii modificate)</a:t>
            </a:r>
          </a:p>
          <a:p>
            <a:pPr>
              <a:buFont typeface="Courier New" pitchFamily="49" charset="0"/>
              <a:buChar char="o"/>
            </a:pPr>
            <a:endParaRPr lang="en-US" smtClean="0">
              <a:latin typeface="Times New Roman" pitchFamily="18" charset="0"/>
              <a:cs typeface="Times New Roman" pitchFamily="18" charset="0"/>
            </a:endParaRPr>
          </a:p>
          <a:p>
            <a:pPr>
              <a:buNone/>
            </a:pPr>
            <a:r>
              <a:rPr lang="en-US" sz="3500" smtClean="0">
                <a:latin typeface="Times New Roman" pitchFamily="18" charset="0"/>
                <a:cs typeface="Times New Roman" pitchFamily="18" charset="0"/>
              </a:rPr>
              <a:t>Terminarea testarii unitare:</a:t>
            </a:r>
          </a:p>
          <a:p>
            <a:pPr>
              <a:buFont typeface="Courier New" pitchFamily="49" charset="0"/>
              <a:buChar char="o"/>
            </a:pPr>
            <a:r>
              <a:rPr lang="en-US" smtClean="0">
                <a:latin typeface="Times New Roman" pitchFamily="18" charset="0"/>
                <a:cs typeface="Times New Roman" pitchFamily="18" charset="0"/>
              </a:rPr>
              <a:t>t</a:t>
            </a:r>
            <a:r>
              <a:rPr lang="en-US" smtClean="0">
                <a:latin typeface="Times New Roman" pitchFamily="18" charset="0"/>
                <a:cs typeface="Times New Roman" pitchFamily="18" charset="0"/>
              </a:rPr>
              <a:t>oate seturile de date de test produc rezultatele asteptate</a:t>
            </a:r>
            <a:endParaRPr lang="en-US"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Unit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smtClean="0">
                <a:latin typeface="Times New Roman" pitchFamily="18" charset="0"/>
                <a:cs typeface="Times New Roman" pitchFamily="18" charset="0"/>
              </a:rPr>
              <a:t>Modulele supuse integrarii au trecut de testarea unitara</a:t>
            </a:r>
          </a:p>
          <a:p>
            <a:pPr>
              <a:buNone/>
            </a:pPr>
            <a:endParaRPr lang="en-US" smtClean="0">
              <a:latin typeface="Times New Roman" pitchFamily="18" charset="0"/>
              <a:cs typeface="Times New Roman" pitchFamily="18" charset="0"/>
            </a:endParaRPr>
          </a:p>
          <a:p>
            <a:pPr>
              <a:buNone/>
            </a:pPr>
            <a:r>
              <a:rPr lang="en-US" sz="3200" smtClean="0">
                <a:latin typeface="Times New Roman" pitchFamily="18" charset="0"/>
                <a:cs typeface="Times New Roman" pitchFamily="18" charset="0"/>
              </a:rPr>
              <a:t>Ce se testeaza:</a:t>
            </a:r>
          </a:p>
          <a:p>
            <a:pPr>
              <a:buFont typeface="Courier New" pitchFamily="49" charset="0"/>
              <a:buChar char="o"/>
            </a:pPr>
            <a:r>
              <a:rPr lang="en-US" smtClean="0">
                <a:latin typeface="Times New Roman" pitchFamily="18" charset="0"/>
                <a:cs typeface="Times New Roman" pitchFamily="18" charset="0"/>
              </a:rPr>
              <a:t>Interfetele: fluxurile de date corect transmise intre module</a:t>
            </a:r>
          </a:p>
          <a:p>
            <a:pPr>
              <a:buFont typeface="Courier New" pitchFamily="49" charset="0"/>
              <a:buChar char="o"/>
            </a:pPr>
            <a:r>
              <a:rPr lang="en-US" smtClean="0">
                <a:latin typeface="Times New Roman" pitchFamily="18" charset="0"/>
                <a:cs typeface="Times New Roman" pitchFamily="18" charset="0"/>
              </a:rPr>
              <a:t>Structurile de date locale fiecarui modul: isi pastreaza integritatea pe parcursul executiei unei proceduri din oricare modul</a:t>
            </a:r>
          </a:p>
          <a:p>
            <a:pPr>
              <a:buFont typeface="Courier New" pitchFamily="49" charset="0"/>
              <a:buChar char="o"/>
            </a:pPr>
            <a:r>
              <a:rPr lang="en-US" smtClean="0">
                <a:latin typeface="Times New Roman" pitchFamily="18" charset="0"/>
                <a:cs typeface="Times New Roman" pitchFamily="18" charset="0"/>
              </a:rPr>
              <a:t>Structurile de date globale: isi pastreaza integritatea pe parcursul executiei unei proceduri din oricare modul</a:t>
            </a:r>
            <a:endParaRPr lang="en-US">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Integration testing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sz="3500" smtClean="0">
                <a:latin typeface="Times New Roman" pitchFamily="18" charset="0"/>
                <a:cs typeface="Times New Roman" pitchFamily="18" charset="0"/>
              </a:rPr>
              <a:t>Cauze ale erorilor:</a:t>
            </a:r>
          </a:p>
          <a:p>
            <a:pPr>
              <a:buNone/>
            </a:pPr>
            <a:endParaRPr lang="en-US" smtClean="0">
              <a:latin typeface="Times New Roman" pitchFamily="18" charset="0"/>
              <a:cs typeface="Times New Roman" pitchFamily="18" charset="0"/>
            </a:endParaRPr>
          </a:p>
          <a:p>
            <a:pPr>
              <a:buFont typeface="Courier New" pitchFamily="49" charset="0"/>
              <a:buChar char="o"/>
            </a:pPr>
            <a:r>
              <a:rPr lang="en-US" smtClean="0">
                <a:latin typeface="Times New Roman" pitchFamily="18" charset="0"/>
                <a:cs typeface="Times New Roman" pitchFamily="18" charset="0"/>
              </a:rPr>
              <a:t>d</a:t>
            </a:r>
            <a:r>
              <a:rPr lang="en-US" smtClean="0">
                <a:latin typeface="Times New Roman" pitchFamily="18" charset="0"/>
                <a:cs typeface="Times New Roman" pitchFamily="18" charset="0"/>
              </a:rPr>
              <a:t>ate care dispar in timpul transmiterii</a:t>
            </a:r>
          </a:p>
          <a:p>
            <a:pPr>
              <a:buFont typeface="Courier New" pitchFamily="49" charset="0"/>
              <a:buChar char="o"/>
            </a:pPr>
            <a:r>
              <a:rPr lang="en-US" smtClean="0">
                <a:latin typeface="Times New Roman" pitchFamily="18" charset="0"/>
                <a:cs typeface="Times New Roman" pitchFamily="18" charset="0"/>
              </a:rPr>
              <a:t>n</a:t>
            </a:r>
            <a:r>
              <a:rPr lang="en-US" smtClean="0">
                <a:latin typeface="Times New Roman" pitchFamily="18" charset="0"/>
                <a:cs typeface="Times New Roman" pitchFamily="18" charset="0"/>
              </a:rPr>
              <a:t>erealizarea unei functii complexe</a:t>
            </a:r>
          </a:p>
          <a:p>
            <a:pPr>
              <a:buNone/>
            </a:pPr>
            <a:r>
              <a:rPr lang="en-US" sz="2700" smtClean="0">
                <a:latin typeface="Times New Roman" pitchFamily="18" charset="0"/>
                <a:cs typeface="Times New Roman" pitchFamily="18" charset="0"/>
              </a:rPr>
              <a:t> </a:t>
            </a:r>
            <a:r>
              <a:rPr lang="en-US" sz="2700" smtClean="0">
                <a:latin typeface="Times New Roman" pitchFamily="18" charset="0"/>
                <a:cs typeface="Times New Roman" pitchFamily="18" charset="0"/>
              </a:rPr>
              <a:t>  - combinarea apelurilor unor proceduri (din module diferite) nu produce rezultatul dorit</a:t>
            </a:r>
          </a:p>
          <a:p>
            <a:pPr>
              <a:buFont typeface="Courier New" pitchFamily="49" charset="0"/>
              <a:buChar char="o"/>
            </a:pPr>
            <a:r>
              <a:rPr lang="en-US" smtClean="0">
                <a:latin typeface="Times New Roman" pitchFamily="18" charset="0"/>
                <a:cs typeface="Times New Roman" pitchFamily="18" charset="0"/>
              </a:rPr>
              <a:t>e</a:t>
            </a:r>
            <a:r>
              <a:rPr lang="en-US" sz="2700" smtClean="0">
                <a:latin typeface="Times New Roman" pitchFamily="18" charset="0"/>
                <a:cs typeface="Times New Roman" pitchFamily="18" charset="0"/>
              </a:rPr>
              <a:t>fecte secundare</a:t>
            </a:r>
            <a:endParaRPr lang="en-US" smtClean="0">
              <a:latin typeface="Times New Roman" pitchFamily="18" charset="0"/>
              <a:cs typeface="Times New Roman" pitchFamily="18" charset="0"/>
            </a:endParaRPr>
          </a:p>
          <a:p>
            <a:pPr>
              <a:buNone/>
            </a:pPr>
            <a:r>
              <a:rPr lang="en-US" smtClean="0">
                <a:latin typeface="Times New Roman" pitchFamily="18" charset="0"/>
                <a:cs typeface="Times New Roman" pitchFamily="18" charset="0"/>
              </a:rPr>
              <a:t>	</a:t>
            </a:r>
            <a:r>
              <a:rPr lang="en-US" smtClean="0">
                <a:latin typeface="Times New Roman" pitchFamily="18" charset="0"/>
                <a:cs typeface="Times New Roman" pitchFamily="18" charset="0"/>
              </a:rPr>
              <a:t>- un modul poate afecta datele altui modul</a:t>
            </a:r>
          </a:p>
          <a:p>
            <a:pPr>
              <a:buNone/>
            </a:pPr>
            <a:r>
              <a:rPr lang="en-US" sz="2700" smtClean="0">
                <a:latin typeface="Times New Roman" pitchFamily="18" charset="0"/>
                <a:cs typeface="Times New Roman" pitchFamily="18" charset="0"/>
              </a:rPr>
              <a:t>	</a:t>
            </a:r>
            <a:r>
              <a:rPr lang="en-US" sz="2700" smtClean="0">
                <a:latin typeface="Times New Roman" pitchFamily="18" charset="0"/>
                <a:cs typeface="Times New Roman" pitchFamily="18" charset="0"/>
              </a:rPr>
              <a:t>- un modul poate afecta nedorit datele globale</a:t>
            </a:r>
          </a:p>
          <a:p>
            <a:pPr>
              <a:buFont typeface="Courier New" pitchFamily="49" charset="0"/>
              <a:buChar char="o"/>
            </a:pPr>
            <a:r>
              <a:rPr lang="en-US" sz="2700" smtClean="0">
                <a:latin typeface="Times New Roman" pitchFamily="18" charset="0"/>
                <a:cs typeface="Times New Roman" pitchFamily="18" charset="0"/>
              </a:rPr>
              <a:t>acumularea de erori</a:t>
            </a:r>
          </a:p>
          <a:p>
            <a:pPr>
              <a:buNone/>
            </a:pPr>
            <a:r>
              <a:rPr lang="en-US" smtClean="0">
                <a:latin typeface="Times New Roman" pitchFamily="18" charset="0"/>
                <a:cs typeface="Times New Roman" pitchFamily="18" charset="0"/>
              </a:rPr>
              <a:t>   - precizia acceptabila a unor proceduri (considerate separat) poate deveni inacceptabila pentru o functie complexa ce le apeleaza pe rand</a:t>
            </a:r>
            <a:endParaRPr lang="en-US" sz="2700" smtClean="0">
              <a:latin typeface="Times New Roman" pitchFamily="18" charset="0"/>
              <a:cs typeface="Times New Roman" pitchFamily="18" charset="0"/>
            </a:endParaRPr>
          </a:p>
          <a:p>
            <a:pPr>
              <a:buFont typeface="Courier New" pitchFamily="49" charset="0"/>
              <a:buChar char="o"/>
            </a:pPr>
            <a:endParaRPr lang="en-US" sz="270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smtClean="0">
                <a:latin typeface="Times New Roman" pitchFamily="18" charset="0"/>
                <a:cs typeface="Times New Roman" pitchFamily="18" charset="0"/>
              </a:rPr>
              <a:t>Integration testing</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1683</TotalTime>
  <Words>735</Words>
  <Application>Microsoft Office PowerPoint</Application>
  <PresentationFormat>On-screen Show (4:3)</PresentationFormat>
  <Paragraphs>105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Unit Testing and Dependency Injection</vt:lpstr>
      <vt:lpstr>Ce sunt testele?</vt:lpstr>
      <vt:lpstr>Nivele de testare</vt:lpstr>
      <vt:lpstr>Unit testing</vt:lpstr>
      <vt:lpstr>Unit testing</vt:lpstr>
      <vt:lpstr>Unit testing</vt:lpstr>
      <vt:lpstr>Unit testing</vt:lpstr>
      <vt:lpstr>Integration testing</vt:lpstr>
      <vt:lpstr>Integration testing</vt:lpstr>
      <vt:lpstr>Integration testing</vt:lpstr>
      <vt:lpstr>System testing</vt:lpstr>
      <vt:lpstr>Testarea de validare (acceptanta)</vt:lpstr>
      <vt:lpstr>Testarea de validare (acceptanta)</vt:lpstr>
      <vt:lpstr>Inversion of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and Dependency Injection</dc:title>
  <dc:creator>mihail</dc:creator>
  <cp:lastModifiedBy>mihail</cp:lastModifiedBy>
  <cp:revision>48</cp:revision>
  <dcterms:created xsi:type="dcterms:W3CDTF">2013-12-03T05:20:17Z</dcterms:created>
  <dcterms:modified xsi:type="dcterms:W3CDTF">2013-12-04T09:24:10Z</dcterms:modified>
</cp:coreProperties>
</file>