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0" r:id="rId5"/>
    <p:sldId id="264" r:id="rId6"/>
    <p:sldId id="267" r:id="rId7"/>
    <p:sldId id="271"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A4BA7-3837-4821-D2E3-DF571C104634}" v="3" dt="2024-03-17T00:06:27.6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13"/>
    <p:restoredTop sz="64466"/>
  </p:normalViewPr>
  <p:slideViewPr>
    <p:cSldViewPr snapToGrid="0">
      <p:cViewPr>
        <p:scale>
          <a:sx n="92" d="100"/>
          <a:sy n="92" d="100"/>
        </p:scale>
        <p:origin x="104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67495-29B3-9A45-9728-4D9B70D12CAB}"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A6864-3FB6-0242-8816-1CACFA184924}" type="slidenum">
              <a:rPr lang="en-US" smtClean="0"/>
              <a:t>‹#›</a:t>
            </a:fld>
            <a:endParaRPr lang="en-US"/>
          </a:p>
        </p:txBody>
      </p:sp>
    </p:spTree>
    <p:extLst>
      <p:ext uri="{BB962C8B-B14F-4D97-AF65-F5344CB8AC3E}">
        <p14:creationId xmlns:p14="http://schemas.microsoft.com/office/powerpoint/2010/main" val="288302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1</a:t>
            </a:fld>
            <a:endParaRPr lang="en-US"/>
          </a:p>
        </p:txBody>
      </p:sp>
    </p:spTree>
    <p:extLst>
      <p:ext uri="{BB962C8B-B14F-4D97-AF65-F5344CB8AC3E}">
        <p14:creationId xmlns:p14="http://schemas.microsoft.com/office/powerpoint/2010/main" val="2160710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2</a:t>
            </a:fld>
            <a:endParaRPr lang="en-US"/>
          </a:p>
        </p:txBody>
      </p:sp>
    </p:spTree>
    <p:extLst>
      <p:ext uri="{BB962C8B-B14F-4D97-AF65-F5344CB8AC3E}">
        <p14:creationId xmlns:p14="http://schemas.microsoft.com/office/powerpoint/2010/main" val="134665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Horseshoes are metal plates fitted to horses for protection or extra traction, depending on the type of work the horse will be doing. Currently the correct size is found through manual fitting and adjusting and trial and error which can be time consuming and inefficient as well as a waste of resources. </a:t>
            </a:r>
          </a:p>
          <a:p>
            <a:endParaRPr lang="en-US" dirty="0"/>
          </a:p>
          <a:p>
            <a:r>
              <a:rPr lang="en-US" dirty="0"/>
              <a:t>The task was to create an ANN to predict the external curve of a horseshoe based on 4 predictor variables. This problem was a multiple linear regression problem since there is more than one predictor variable. The importance of ensuring an accurate prediction of the external curve length is so we can optimize the design and fitting of horseshoes to ensure comfort and performance of horses. A mathematical equation could be derived and used in a program instead but a model is a more sophisticated solution as it can </a:t>
            </a:r>
            <a:r>
              <a:rPr lang="en-GB" b="0" i="0" dirty="0">
                <a:solidFill>
                  <a:srgbClr val="D1D5DB"/>
                </a:solidFill>
                <a:effectLst/>
                <a:latin typeface="Söhne"/>
              </a:rPr>
              <a:t>capture complex patterns and relationships in data and represent any noise or variability in the data which an equation could not so therefore it would be a better solution. </a:t>
            </a:r>
          </a:p>
          <a:p>
            <a:endParaRPr lang="en-GB" b="0" i="0" dirty="0">
              <a:solidFill>
                <a:srgbClr val="D1D5DB"/>
              </a:solidFill>
              <a:effectLst/>
              <a:latin typeface="Söhne"/>
            </a:endParaRPr>
          </a:p>
          <a:p>
            <a:r>
              <a:rPr lang="en-GB" b="0" i="0" dirty="0">
                <a:solidFill>
                  <a:srgbClr val="D1D5DB"/>
                </a:solidFill>
                <a:effectLst/>
                <a:latin typeface="Söhne"/>
              </a:rPr>
              <a:t>The focus was on systematically exploring the impact of different parameters on the models predictive performance. The goal was to create a neural network model with the best combination of parameters to most accurately predict the external curve length. Exploration of these parameters involved experimentation with different types and combinations of:</a:t>
            </a:r>
          </a:p>
          <a:p>
            <a:pPr marL="742950" lvl="1" indent="-285750" defTabSz="841248">
              <a:lnSpc>
                <a:spcPct val="90000"/>
              </a:lnSpc>
              <a:spcAft>
                <a:spcPts val="600"/>
              </a:spcAft>
              <a:buFont typeface="Arial" panose="020B0604020202020204" pitchFamily="34" charset="0"/>
              <a:buChar char="•"/>
            </a:pPr>
            <a:r>
              <a:rPr lang="en-US" sz="1200" kern="1200" dirty="0">
                <a:solidFill>
                  <a:schemeClr val="tx1"/>
                </a:solidFill>
                <a:latin typeface="+mn-lt"/>
                <a:ea typeface="+mn-ea"/>
                <a:cs typeface="+mn-cs"/>
              </a:rPr>
              <a:t>D</a:t>
            </a:r>
            <a:r>
              <a:rPr lang="en-US" sz="1200" dirty="0"/>
              <a:t>ata pre-processing</a:t>
            </a:r>
          </a:p>
          <a:p>
            <a:pPr marL="742950" lvl="1" indent="-285750" defTabSz="841248">
              <a:lnSpc>
                <a:spcPct val="90000"/>
              </a:lnSpc>
              <a:spcAft>
                <a:spcPts val="600"/>
              </a:spcAft>
              <a:buFont typeface="Arial" panose="020B0604020202020204" pitchFamily="34" charset="0"/>
              <a:buChar char="•"/>
            </a:pPr>
            <a:r>
              <a:rPr lang="en-US" sz="1200" kern="1200" dirty="0">
                <a:solidFill>
                  <a:schemeClr val="tx1"/>
                </a:solidFill>
                <a:latin typeface="+mn-lt"/>
                <a:ea typeface="+mn-ea"/>
                <a:cs typeface="+mn-cs"/>
              </a:rPr>
              <a:t>Loss</a:t>
            </a:r>
            <a:r>
              <a:rPr lang="en-US" sz="1200" dirty="0"/>
              <a:t> Function (Activation Function) and Evaluation Metrics</a:t>
            </a:r>
          </a:p>
          <a:p>
            <a:pPr marL="742950" lvl="1" indent="-285750" defTabSz="841248">
              <a:lnSpc>
                <a:spcPct val="90000"/>
              </a:lnSpc>
              <a:spcAft>
                <a:spcPts val="600"/>
              </a:spcAft>
              <a:buFont typeface="Arial" panose="020B0604020202020204" pitchFamily="34" charset="0"/>
              <a:buChar char="•"/>
            </a:pPr>
            <a:r>
              <a:rPr lang="en-US" sz="1200" kern="1200" dirty="0">
                <a:solidFill>
                  <a:schemeClr val="tx1"/>
                </a:solidFill>
                <a:latin typeface="+mn-lt"/>
                <a:ea typeface="+mn-ea"/>
                <a:cs typeface="+mn-cs"/>
              </a:rPr>
              <a:t>Architecture  and topologies </a:t>
            </a:r>
          </a:p>
          <a:p>
            <a:pPr marL="742950" lvl="1" indent="-285750" defTabSz="841248">
              <a:lnSpc>
                <a:spcPct val="90000"/>
              </a:lnSpc>
              <a:spcAft>
                <a:spcPts val="600"/>
              </a:spcAft>
              <a:buFont typeface="Arial" panose="020B0604020202020204" pitchFamily="34" charset="0"/>
              <a:buChar char="•"/>
            </a:pPr>
            <a:r>
              <a:rPr lang="en-US" sz="1200" kern="1200" dirty="0">
                <a:solidFill>
                  <a:schemeClr val="tx1"/>
                </a:solidFill>
                <a:latin typeface="+mn-lt"/>
                <a:ea typeface="+mn-ea"/>
                <a:cs typeface="+mn-cs"/>
              </a:rPr>
              <a:t>Data Splicing</a:t>
            </a:r>
          </a:p>
          <a:p>
            <a:pPr marL="742950" lvl="1" indent="-285750" defTabSz="841248">
              <a:lnSpc>
                <a:spcPct val="90000"/>
              </a:lnSpc>
              <a:spcAft>
                <a:spcPts val="600"/>
              </a:spcAft>
              <a:buFont typeface="Arial" panose="020B0604020202020204" pitchFamily="34" charset="0"/>
              <a:buChar char="•"/>
            </a:pPr>
            <a:r>
              <a:rPr lang="en-US" sz="1200" dirty="0"/>
              <a:t>Hyperparameter Tuning(such as learning rate, number of epochs)</a:t>
            </a:r>
          </a:p>
          <a:p>
            <a:pPr marL="742950" lvl="1" indent="-285750" defTabSz="841248">
              <a:lnSpc>
                <a:spcPct val="90000"/>
              </a:lnSpc>
              <a:spcAft>
                <a:spcPts val="600"/>
              </a:spcAft>
              <a:buFont typeface="Arial" panose="020B0604020202020204" pitchFamily="34" charset="0"/>
              <a:buChar char="•"/>
            </a:pPr>
            <a:r>
              <a:rPr lang="en-US" sz="1200" kern="1200" dirty="0">
                <a:solidFill>
                  <a:schemeClr val="tx1"/>
                </a:solidFill>
                <a:latin typeface="+mn-lt"/>
                <a:ea typeface="+mn-ea"/>
                <a:cs typeface="+mn-cs"/>
              </a:rPr>
              <a:t>Different data Normalization Technique</a:t>
            </a:r>
            <a:br>
              <a:rPr lang="en-US" sz="1200" kern="1200" dirty="0">
                <a:solidFill>
                  <a:schemeClr val="tx1"/>
                </a:solidFill>
                <a:latin typeface="+mn-lt"/>
                <a:ea typeface="+mn-ea"/>
                <a:cs typeface="+mn-cs"/>
              </a:rPr>
            </a:br>
            <a:endParaRPr lang="en-US" sz="1200" dirty="0"/>
          </a:p>
          <a:p>
            <a:pPr algn="l"/>
            <a:r>
              <a:rPr lang="en-GB" b="0" i="0" dirty="0">
                <a:solidFill>
                  <a:srgbClr val="D1D5DB"/>
                </a:solidFill>
                <a:effectLst/>
                <a:latin typeface="Söhne"/>
              </a:rPr>
              <a:t> Through this exploration, I aimed to compare and find the optimal combination of parameters that maximizes the predictive power of the neural network.</a:t>
            </a:r>
          </a:p>
          <a:p>
            <a:endParaRPr lang="en-GB"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3</a:t>
            </a:fld>
            <a:endParaRPr lang="en-US"/>
          </a:p>
        </p:txBody>
      </p:sp>
    </p:spTree>
    <p:extLst>
      <p:ext uri="{BB962C8B-B14F-4D97-AF65-F5344CB8AC3E}">
        <p14:creationId xmlns:p14="http://schemas.microsoft.com/office/powerpoint/2010/main" val="172831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4</a:t>
            </a:fld>
            <a:endParaRPr lang="en-US"/>
          </a:p>
        </p:txBody>
      </p:sp>
    </p:spTree>
    <p:extLst>
      <p:ext uri="{BB962C8B-B14F-4D97-AF65-F5344CB8AC3E}">
        <p14:creationId xmlns:p14="http://schemas.microsoft.com/office/powerpoint/2010/main" val="802699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5</a:t>
            </a:fld>
            <a:endParaRPr lang="en-US"/>
          </a:p>
        </p:txBody>
      </p:sp>
    </p:spTree>
    <p:extLst>
      <p:ext uri="{BB962C8B-B14F-4D97-AF65-F5344CB8AC3E}">
        <p14:creationId xmlns:p14="http://schemas.microsoft.com/office/powerpoint/2010/main" val="308285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6</a:t>
            </a:fld>
            <a:endParaRPr lang="en-US"/>
          </a:p>
        </p:txBody>
      </p:sp>
    </p:spTree>
    <p:extLst>
      <p:ext uri="{BB962C8B-B14F-4D97-AF65-F5344CB8AC3E}">
        <p14:creationId xmlns:p14="http://schemas.microsoft.com/office/powerpoint/2010/main" val="338124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7</a:t>
            </a:fld>
            <a:endParaRPr lang="en-US"/>
          </a:p>
        </p:txBody>
      </p:sp>
    </p:spTree>
    <p:extLst>
      <p:ext uri="{BB962C8B-B14F-4D97-AF65-F5344CB8AC3E}">
        <p14:creationId xmlns:p14="http://schemas.microsoft.com/office/powerpoint/2010/main" val="311209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8</a:t>
            </a:fld>
            <a:endParaRPr lang="en-US"/>
          </a:p>
        </p:txBody>
      </p:sp>
    </p:spTree>
    <p:extLst>
      <p:ext uri="{BB962C8B-B14F-4D97-AF65-F5344CB8AC3E}">
        <p14:creationId xmlns:p14="http://schemas.microsoft.com/office/powerpoint/2010/main" val="16245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FA6864-3FB6-0242-8816-1CACFA184924}" type="slidenum">
              <a:rPr lang="en-US" smtClean="0"/>
              <a:t>9</a:t>
            </a:fld>
            <a:endParaRPr lang="en-US"/>
          </a:p>
        </p:txBody>
      </p:sp>
    </p:spTree>
    <p:extLst>
      <p:ext uri="{BB962C8B-B14F-4D97-AF65-F5344CB8AC3E}">
        <p14:creationId xmlns:p14="http://schemas.microsoft.com/office/powerpoint/2010/main" val="64049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41D3-2C9F-4AEA-3E62-A957F13ADF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0BE89C-9D53-61F9-55F7-2BAE7A53B3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7246BD0-7932-E2BD-FE70-9DD1D621FB79}"/>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D26D9EAE-F811-5270-5F21-492C36F40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D08818-6459-C731-EAA6-5791AD542CC2}"/>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43292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6B1C-1B50-D949-10C4-DF8F90C5902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3611B7B-DFEF-4AE4-2621-DD283700FC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F6E188-4773-35E4-FC9F-ED4182B49732}"/>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7F3CB9E6-A421-9C7F-6443-5C2F6A69E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BCCDC-AB6F-F227-A143-7B0BDBEAFEF1}"/>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166660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B40F2-F6D9-298C-F283-1AFF8684BE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32359AB-E222-2324-44EB-AC651C086AD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CDF0B2-36DA-0243-4F4A-C589A0C766B5}"/>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31BCD988-65E4-45D0-C4CF-B1B57F3BD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3C317-D3E6-7314-4692-62EA950515B4}"/>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2877007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82C1-7CFE-BA14-A3C2-F2AB34F2FE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5D8B1A-2A64-AEDD-CF2D-5876E58081D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F4F7B6-F032-9C08-1332-5C962BC2AD42}"/>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2A517569-CFA8-3ACE-BA37-DAF1D80FE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3AC28-D5B1-99D5-167E-588374C5C2A6}"/>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463585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0C90-429F-A431-46D9-715392E9D96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FB4EB1D-3B26-6B29-D029-CBA36590E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57936F8-D8C2-5280-9F3A-63DA4AA5F3B2}"/>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6DF3349F-3127-05F8-FF43-1F2D340C5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752BB-C608-8AA3-4641-622C8606125A}"/>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295570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08B0-4B5B-C841-F88D-0B468F89B4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2F7683-023E-B0FF-2914-EDD827D678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D838C00-FEFF-5CC1-2BAF-F1591A67939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835E403-41F6-CE67-E922-CFB6456EEBA4}"/>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6" name="Footer Placeholder 5">
            <a:extLst>
              <a:ext uri="{FF2B5EF4-FFF2-40B4-BE49-F238E27FC236}">
                <a16:creationId xmlns:a16="http://schemas.microsoft.com/office/drawing/2014/main" id="{B923C846-C490-11AF-7572-C6B428334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CDAE6-8FDB-08FA-6096-31FF9FC15AFD}"/>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153286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9FDC-9248-9B9E-1129-B7034418C0D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A9B539-3FA7-91DD-26CF-7227440200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53000E-9584-7684-89F2-D233789C8B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BEEE4EA-1B4F-CF6F-5DCD-B3C99F343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D8CADE0-E5DB-4814-BA99-E0468B3AF9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E07D24D-AC8A-823B-602D-D9200677FE1F}"/>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8" name="Footer Placeholder 7">
            <a:extLst>
              <a:ext uri="{FF2B5EF4-FFF2-40B4-BE49-F238E27FC236}">
                <a16:creationId xmlns:a16="http://schemas.microsoft.com/office/drawing/2014/main" id="{7692AA13-969D-1B0A-796D-4F3A668A23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83037A-B491-8934-E94E-1E7080A5F39F}"/>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3432187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C026-DCC5-1211-0974-5E09CE75E58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F931881-4EE4-55F2-CC35-0FB57D347A09}"/>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4" name="Footer Placeholder 3">
            <a:extLst>
              <a:ext uri="{FF2B5EF4-FFF2-40B4-BE49-F238E27FC236}">
                <a16:creationId xmlns:a16="http://schemas.microsoft.com/office/drawing/2014/main" id="{E9588277-5BC5-AE9D-30B5-13CDC2F393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7C0FE7-F722-6C9C-D370-13CBEFAF55CF}"/>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33290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815346-4B9B-ABA6-195C-470F886C1B11}"/>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3" name="Footer Placeholder 2">
            <a:extLst>
              <a:ext uri="{FF2B5EF4-FFF2-40B4-BE49-F238E27FC236}">
                <a16:creationId xmlns:a16="http://schemas.microsoft.com/office/drawing/2014/main" id="{13B9A54E-E374-ABEA-378B-23D0661221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514AF9-45F4-F7B2-32F7-B9DD5EFB3DF2}"/>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4097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9FEE-3053-3AB7-FE71-F0E0186A742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BEA7DE-7493-7E7E-4A2A-59E96DC86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250AD6A-506D-E241-EDD9-4B41E8766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BBFDF7-3A0F-96D1-4097-58162E58BD56}"/>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6" name="Footer Placeholder 5">
            <a:extLst>
              <a:ext uri="{FF2B5EF4-FFF2-40B4-BE49-F238E27FC236}">
                <a16:creationId xmlns:a16="http://schemas.microsoft.com/office/drawing/2014/main" id="{4CF09E2E-8CD9-1183-746E-28F40C10F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90A8B-E617-5246-891B-F24F62964739}"/>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234217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4717-1D37-25F7-3AA9-A938F9B259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BF491C-6B35-3470-1DA9-6A90272911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C0B406-EF09-28E7-C8F7-F5B442098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E99DE3-78EA-D07D-2418-0C3EC20C3402}"/>
              </a:ext>
            </a:extLst>
          </p:cNvPr>
          <p:cNvSpPr>
            <a:spLocks noGrp="1"/>
          </p:cNvSpPr>
          <p:nvPr>
            <p:ph type="dt" sz="half" idx="10"/>
          </p:nvPr>
        </p:nvSpPr>
        <p:spPr/>
        <p:txBody>
          <a:bodyPr/>
          <a:lstStyle/>
          <a:p>
            <a:fld id="{4B03D482-E572-2E4A-BBF1-01C9A1AA93A8}" type="datetimeFigureOut">
              <a:rPr lang="en-US" smtClean="0"/>
              <a:t>3/16/2024</a:t>
            </a:fld>
            <a:endParaRPr lang="en-US"/>
          </a:p>
        </p:txBody>
      </p:sp>
      <p:sp>
        <p:nvSpPr>
          <p:cNvPr id="6" name="Footer Placeholder 5">
            <a:extLst>
              <a:ext uri="{FF2B5EF4-FFF2-40B4-BE49-F238E27FC236}">
                <a16:creationId xmlns:a16="http://schemas.microsoft.com/office/drawing/2014/main" id="{58A9DDA5-F67B-7377-66D5-BD06AA9B8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8ED9B-6254-5FD0-8376-A9A196805EC2}"/>
              </a:ext>
            </a:extLst>
          </p:cNvPr>
          <p:cNvSpPr>
            <a:spLocks noGrp="1"/>
          </p:cNvSpPr>
          <p:nvPr>
            <p:ph type="sldNum" sz="quarter" idx="12"/>
          </p:nvPr>
        </p:nvSpPr>
        <p:spPr/>
        <p:txBody>
          <a:bodyPr/>
          <a:lstStyle/>
          <a:p>
            <a:fld id="{858F95DB-72C9-FD45-AE58-D80F71F5E235}" type="slidenum">
              <a:rPr lang="en-US" smtClean="0"/>
              <a:t>‹#›</a:t>
            </a:fld>
            <a:endParaRPr lang="en-US"/>
          </a:p>
        </p:txBody>
      </p:sp>
    </p:spTree>
    <p:extLst>
      <p:ext uri="{BB962C8B-B14F-4D97-AF65-F5344CB8AC3E}">
        <p14:creationId xmlns:p14="http://schemas.microsoft.com/office/powerpoint/2010/main" val="228067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1E7E4E-446E-4975-0AA5-AFAAA9BBE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EF445F-549D-82E0-E577-BFBB40BAC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683A45-176A-E9E5-B453-EBBE553470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3D482-E572-2E4A-BBF1-01C9A1AA93A8}" type="datetimeFigureOut">
              <a:rPr lang="en-US" smtClean="0"/>
              <a:t>3/16/2024</a:t>
            </a:fld>
            <a:endParaRPr lang="en-US"/>
          </a:p>
        </p:txBody>
      </p:sp>
      <p:sp>
        <p:nvSpPr>
          <p:cNvPr id="5" name="Footer Placeholder 4">
            <a:extLst>
              <a:ext uri="{FF2B5EF4-FFF2-40B4-BE49-F238E27FC236}">
                <a16:creationId xmlns:a16="http://schemas.microsoft.com/office/drawing/2014/main" id="{D4067871-6FB6-B766-E03C-A8E9102A29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4B1A9F-4F54-EC3A-5155-23D35281BA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F95DB-72C9-FD45-AE58-D80F71F5E235}" type="slidenum">
              <a:rPr lang="en-US" smtClean="0"/>
              <a:t>‹#›</a:t>
            </a:fld>
            <a:endParaRPr lang="en-US"/>
          </a:p>
        </p:txBody>
      </p:sp>
    </p:spTree>
    <p:extLst>
      <p:ext uri="{BB962C8B-B14F-4D97-AF65-F5344CB8AC3E}">
        <p14:creationId xmlns:p14="http://schemas.microsoft.com/office/powerpoint/2010/main" val="4273257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E075-163A-A70F-EF61-76018B10C5E6}"/>
              </a:ext>
            </a:extLst>
          </p:cNvPr>
          <p:cNvSpPr>
            <a:spLocks noGrp="1"/>
          </p:cNvSpPr>
          <p:nvPr>
            <p:ph type="ctrTitle"/>
          </p:nvPr>
        </p:nvSpPr>
        <p:spPr>
          <a:xfrm>
            <a:off x="598310" y="1678181"/>
            <a:ext cx="10995377" cy="2387600"/>
          </a:xfrm>
        </p:spPr>
        <p:txBody>
          <a:bodyPr>
            <a:normAutofit fontScale="90000"/>
          </a:bodyPr>
          <a:lstStyle/>
          <a:p>
            <a:r>
              <a:rPr lang="en-US" dirty="0"/>
              <a:t>Optimizing Artificial Neural Network Parameters for Predicting Horseshoe External Curve Lengths</a:t>
            </a:r>
          </a:p>
        </p:txBody>
      </p:sp>
      <p:sp>
        <p:nvSpPr>
          <p:cNvPr id="3" name="Subtitle 2">
            <a:extLst>
              <a:ext uri="{FF2B5EF4-FFF2-40B4-BE49-F238E27FC236}">
                <a16:creationId xmlns:a16="http://schemas.microsoft.com/office/drawing/2014/main" id="{232528B7-BE6A-995F-1D1E-9658AA6F054F}"/>
              </a:ext>
            </a:extLst>
          </p:cNvPr>
          <p:cNvSpPr>
            <a:spLocks noGrp="1"/>
          </p:cNvSpPr>
          <p:nvPr>
            <p:ph type="subTitle" idx="1"/>
          </p:nvPr>
        </p:nvSpPr>
        <p:spPr>
          <a:xfrm>
            <a:off x="1523999" y="4397611"/>
            <a:ext cx="9144000" cy="1655762"/>
          </a:xfrm>
        </p:spPr>
        <p:txBody>
          <a:bodyPr vert="horz" lIns="91440" tIns="45720" rIns="91440" bIns="45720" rtlCol="0" anchor="t">
            <a:normAutofit/>
          </a:bodyPr>
          <a:lstStyle/>
          <a:p>
            <a:r>
              <a:rPr lang="en-US" dirty="0"/>
              <a:t>Alina Ahmed</a:t>
            </a:r>
          </a:p>
        </p:txBody>
      </p:sp>
      <p:sp>
        <p:nvSpPr>
          <p:cNvPr id="7" name="Rectangle 6">
            <a:extLst>
              <a:ext uri="{FF2B5EF4-FFF2-40B4-BE49-F238E27FC236}">
                <a16:creationId xmlns:a16="http://schemas.microsoft.com/office/drawing/2014/main" id="{F6ADD63A-162C-4F63-DD39-9632FF10F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379982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6DEFC-22DA-DD49-1145-28506D9919AE}"/>
              </a:ext>
            </a:extLst>
          </p:cNvPr>
          <p:cNvSpPr>
            <a:spLocks noGrp="1"/>
          </p:cNvSpPr>
          <p:nvPr>
            <p:ph type="title"/>
          </p:nvPr>
        </p:nvSpPr>
        <p:spPr>
          <a:xfrm>
            <a:off x="839724" y="456126"/>
            <a:ext cx="10509504" cy="1076914"/>
          </a:xfrm>
        </p:spPr>
        <p:txBody>
          <a:bodyPr anchor="ctr">
            <a:normAutofit/>
          </a:bodyPr>
          <a:lstStyle/>
          <a:p>
            <a:r>
              <a:rPr lang="en-US" sz="4000" dirty="0"/>
              <a:t>Abstract </a:t>
            </a: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8200" y="1745857"/>
            <a:ext cx="7086570" cy="4619440"/>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An artificial neural network was built and optimised to find the external curve length of a horse shoe from the 4 predictor variables; </a:t>
            </a:r>
            <a:r>
              <a:rPr lang="en-US" sz="1400" kern="1200" dirty="0">
                <a:solidFill>
                  <a:schemeClr val="tx1"/>
                </a:solidFill>
                <a:latin typeface="+mn-lt"/>
                <a:ea typeface="+mn-ea"/>
                <a:cs typeface="+mn-cs"/>
              </a:rPr>
              <a:t>Internal curve length </a:t>
            </a:r>
            <a:r>
              <a:rPr lang="en-US" sz="1400" dirty="0"/>
              <a:t>w</a:t>
            </a:r>
            <a:r>
              <a:rPr lang="en-US" sz="1400" kern="1200" dirty="0">
                <a:solidFill>
                  <a:schemeClr val="tx1"/>
                </a:solidFill>
                <a:latin typeface="+mn-lt"/>
                <a:ea typeface="+mn-ea"/>
                <a:cs typeface="+mn-cs"/>
              </a:rPr>
              <a:t>idth length, cord length and internal curve length</a:t>
            </a:r>
            <a:endParaRPr lang="en-GB" sz="1400" kern="1200" dirty="0">
              <a:solidFill>
                <a:schemeClr val="tx1"/>
              </a:solidFill>
              <a:latin typeface="Arial" panose="020B0604020202020204" pitchFamily="34" charset="0"/>
              <a:ea typeface="+mn-ea"/>
              <a:cs typeface="+mn-cs"/>
            </a:endParaRPr>
          </a:p>
          <a:p>
            <a:pPr marL="285750" indent="-285750" defTabSz="841248">
              <a:lnSpc>
                <a:spcPct val="90000"/>
              </a:lnSpc>
              <a:spcAft>
                <a:spcPts val="600"/>
              </a:spcAft>
              <a:buFont typeface="Arial" panose="020B0604020202020204" pitchFamily="34" charset="0"/>
              <a:buChar char="•"/>
            </a:pPr>
            <a:r>
              <a:rPr lang="en-GB" sz="1400" b="0" i="0" dirty="0">
                <a:effectLst/>
                <a:latin typeface="Arial" panose="020B0604020202020204" pitchFamily="34" charset="0"/>
              </a:rPr>
              <a:t>The model was trained on a </a:t>
            </a:r>
            <a:r>
              <a:rPr lang="en-GB" sz="1400" dirty="0">
                <a:latin typeface="Arial" panose="020B0604020202020204" pitchFamily="34" charset="0"/>
              </a:rPr>
              <a:t>dataset of 219 samples, 4 data points were identified to be outliers and were modified so as not to bias the system with invalid data</a:t>
            </a:r>
          </a:p>
          <a:p>
            <a:pPr marL="285750"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4 main parameters were experimented with and evaluated using mean squared error and cross validation to build an optimised model which provides the most accurate predictions of the external curve length of a horseshoe. Graphs and plots were also generated to visually assess the impact of different parameters on the models performance. </a:t>
            </a:r>
          </a:p>
          <a:p>
            <a:pPr marL="285750"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The optimised model had the following parameters as a result of multiple iterative processes:</a:t>
            </a:r>
          </a:p>
          <a:p>
            <a:pPr marL="742950" lvl="1"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Data pre-processing – data normalised with min-max scaling, outliers modified</a:t>
            </a:r>
          </a:p>
          <a:p>
            <a:pPr marL="742950" lvl="1"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Topology – 1 hidden layer with 9 hidden units</a:t>
            </a:r>
          </a:p>
          <a:p>
            <a:pPr marL="742950" lvl="1"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Activation function of hidden layer - </a:t>
            </a:r>
            <a:r>
              <a:rPr lang="en-US" sz="1400" dirty="0" err="1"/>
              <a:t>radbas</a:t>
            </a:r>
            <a:endParaRPr lang="en-GB" sz="1400" dirty="0">
              <a:latin typeface="Arial" panose="020B0604020202020204" pitchFamily="34" charset="0"/>
            </a:endParaRPr>
          </a:p>
          <a:p>
            <a:pPr marL="742950" lvl="1"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Training function - </a:t>
            </a:r>
            <a:r>
              <a:rPr lang="en-GB" sz="1400" dirty="0" err="1">
                <a:latin typeface="Arial" panose="020B0604020202020204" pitchFamily="34" charset="0"/>
              </a:rPr>
              <a:t>traincgp</a:t>
            </a:r>
            <a:endParaRPr lang="en-GB" sz="1400" dirty="0">
              <a:latin typeface="Arial" panose="020B0604020202020204" pitchFamily="34" charset="0"/>
            </a:endParaRPr>
          </a:p>
          <a:p>
            <a:pPr marL="742950" lvl="1"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Data splicing ratio – 80:10:10 for training, validation and testing</a:t>
            </a:r>
          </a:p>
          <a:p>
            <a:pPr marL="285750" indent="-285750" defTabSz="841248">
              <a:lnSpc>
                <a:spcPct val="90000"/>
              </a:lnSpc>
              <a:spcAft>
                <a:spcPts val="600"/>
              </a:spcAft>
              <a:buFont typeface="Arial" panose="020B0604020202020204" pitchFamily="34" charset="0"/>
              <a:buChar char="•"/>
            </a:pPr>
            <a:r>
              <a:rPr lang="en-GB" sz="1400" dirty="0">
                <a:latin typeface="Arial" panose="020B0604020202020204" pitchFamily="34" charset="0"/>
              </a:rPr>
              <a:t>The final optimised model had a mean square error of: 0.0541 and a mean squared loss value from cross validation of: 0.0051</a:t>
            </a:r>
          </a:p>
          <a:p>
            <a:pPr lvl="1" defTabSz="841248">
              <a:lnSpc>
                <a:spcPct val="90000"/>
              </a:lnSpc>
              <a:spcAft>
                <a:spcPts val="600"/>
              </a:spcAft>
            </a:pPr>
            <a:endParaRPr lang="en-GB" sz="1400" b="0" i="0" dirty="0">
              <a:effectLst/>
              <a:latin typeface="Arial" panose="020B0604020202020204" pitchFamily="34" charset="0"/>
            </a:endParaRPr>
          </a:p>
          <a:p>
            <a:pPr defTabSz="841248">
              <a:lnSpc>
                <a:spcPct val="90000"/>
              </a:lnSpc>
              <a:spcAft>
                <a:spcPts val="600"/>
              </a:spcAft>
            </a:pPr>
            <a:endParaRPr lang="en-GB" sz="1400" b="0" i="0" dirty="0">
              <a:effectLst/>
              <a:latin typeface="Arial" panose="020B0604020202020204" pitchFamily="34" charset="0"/>
            </a:endParaRPr>
          </a:p>
          <a:p>
            <a:pPr marL="285750" indent="-285750" defTabSz="841248">
              <a:lnSpc>
                <a:spcPct val="90000"/>
              </a:lnSpc>
              <a:spcAft>
                <a:spcPts val="600"/>
              </a:spcAft>
              <a:buFont typeface="Arial" panose="020B0604020202020204" pitchFamily="34" charset="0"/>
              <a:buChar char="•"/>
            </a:pPr>
            <a:endParaRPr lang="en-GB" sz="1400" dirty="0">
              <a:latin typeface="Arial" panose="020B0604020202020204" pitchFamily="34" charset="0"/>
            </a:endParaRPr>
          </a:p>
          <a:p>
            <a:pPr marL="285750" indent="-285750" defTabSz="841248">
              <a:lnSpc>
                <a:spcPct val="90000"/>
              </a:lnSpc>
              <a:spcAft>
                <a:spcPts val="600"/>
              </a:spcAft>
              <a:buFont typeface="Arial" panose="020B0604020202020204" pitchFamily="34" charset="0"/>
              <a:buChar char="•"/>
            </a:pPr>
            <a:endParaRPr lang="en-GB" sz="1400" b="0" i="0" dirty="0">
              <a:effectLst/>
              <a:latin typeface="Arial" panose="020B0604020202020204" pitchFamily="34" charset="0"/>
            </a:endParaRPr>
          </a:p>
          <a:p>
            <a:pPr marL="420624" lvl="1" defTabSz="841248">
              <a:lnSpc>
                <a:spcPct val="90000"/>
              </a:lnSpc>
              <a:spcAft>
                <a:spcPts val="600"/>
              </a:spcAft>
            </a:pPr>
            <a:endParaRPr lang="en-US" sz="1400"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CA03292D-5021-C474-54A5-36C8F2107F53}"/>
              </a:ext>
            </a:extLst>
          </p:cNvPr>
          <p:cNvSpPr txBox="1"/>
          <p:nvPr/>
        </p:nvSpPr>
        <p:spPr>
          <a:xfrm>
            <a:off x="8762970" y="5955939"/>
            <a:ext cx="2826464" cy="601960"/>
          </a:xfrm>
          <a:prstGeom prst="rect">
            <a:avLst/>
          </a:prstGeom>
          <a:noFill/>
        </p:spPr>
        <p:txBody>
          <a:bodyPr wrap="square" rtlCol="0">
            <a:spAutoFit/>
          </a:bodyPr>
          <a:lstStyle/>
          <a:p>
            <a:pPr defTabSz="841248">
              <a:spcAft>
                <a:spcPts val="600"/>
              </a:spcAft>
            </a:pPr>
            <a:r>
              <a:rPr lang="en-US" sz="1656" dirty="0"/>
              <a:t>S</a:t>
            </a:r>
            <a:r>
              <a:rPr lang="en-US" sz="1656" kern="1200" dirty="0">
                <a:solidFill>
                  <a:schemeClr val="tx1"/>
                </a:solidFill>
                <a:latin typeface="+mn-lt"/>
                <a:ea typeface="+mn-ea"/>
                <a:cs typeface="+mn-cs"/>
              </a:rPr>
              <a:t>nippet of the dataset provided</a:t>
            </a:r>
            <a:endParaRPr lang="en-US" dirty="0"/>
          </a:p>
        </p:txBody>
      </p:sp>
      <p:pic>
        <p:nvPicPr>
          <p:cNvPr id="10" name="Picture 9" descr="A table with numbers and numbers&#10;&#10;Description automatically generated">
            <a:extLst>
              <a:ext uri="{FF2B5EF4-FFF2-40B4-BE49-F238E27FC236}">
                <a16:creationId xmlns:a16="http://schemas.microsoft.com/office/drawing/2014/main" id="{E3BB6E41-EB0A-F1F6-C76A-96E10ED5D2C4}"/>
              </a:ext>
            </a:extLst>
          </p:cNvPr>
          <p:cNvPicPr>
            <a:picLocks noChangeAspect="1"/>
          </p:cNvPicPr>
          <p:nvPr/>
        </p:nvPicPr>
        <p:blipFill>
          <a:blip r:embed="rId3"/>
          <a:stretch>
            <a:fillRect/>
          </a:stretch>
        </p:blipFill>
        <p:spPr>
          <a:xfrm>
            <a:off x="8762970" y="1797780"/>
            <a:ext cx="2995766" cy="4047259"/>
          </a:xfrm>
          <a:prstGeom prst="rect">
            <a:avLst/>
          </a:prstGeom>
        </p:spPr>
      </p:pic>
    </p:spTree>
    <p:extLst>
      <p:ext uri="{BB962C8B-B14F-4D97-AF65-F5344CB8AC3E}">
        <p14:creationId xmlns:p14="http://schemas.microsoft.com/office/powerpoint/2010/main" val="3217530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6DEFC-22DA-DD49-1145-28506D9919AE}"/>
              </a:ext>
            </a:extLst>
          </p:cNvPr>
          <p:cNvSpPr>
            <a:spLocks noGrp="1"/>
          </p:cNvSpPr>
          <p:nvPr>
            <p:ph type="title"/>
          </p:nvPr>
        </p:nvSpPr>
        <p:spPr>
          <a:xfrm>
            <a:off x="839724" y="456126"/>
            <a:ext cx="10509504" cy="1076914"/>
          </a:xfrm>
        </p:spPr>
        <p:txBody>
          <a:bodyPr anchor="ctr">
            <a:normAutofit/>
          </a:bodyPr>
          <a:lstStyle/>
          <a:p>
            <a:r>
              <a:rPr lang="en-US" sz="4000" dirty="0"/>
              <a:t>Introduction </a:t>
            </a:r>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9724" y="1645216"/>
            <a:ext cx="7086570" cy="3693217"/>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Horseshoes are metal plates fitted to horses for protection or extra traction, depending on the type of work the horse will be doing. Currently the correct size is found through manual fitting and adjusting and trial and error which can be time consuming and inefficient as well as a waste of resources. </a:t>
            </a:r>
          </a:p>
          <a:p>
            <a:pPr marL="285750"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The task was to create an ANN to predict the external curve of a horseshoe based on 4 predictor variables. (Internal curve length (cm), Width Length (mm), Cord Length (cm), Curve Length (cm)</a:t>
            </a:r>
          </a:p>
          <a:p>
            <a:pPr marL="285750"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This problem was a multiple linear regression problem since there is more than one predictor variable. The importance of ensuring an accurate prediction of the external curve length is so we can optimize the design and fitting of horseshoes to ensure comfort and performance of horses.</a:t>
            </a:r>
          </a:p>
          <a:p>
            <a:pPr marL="285750"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 A mathematical equation could be derived and used in a program instead but a model is a more sophisticated solution as it can capture complex patterns and relationships in data and represent any noise or variability in the data which an equation could not so therefore it would be a better solution. </a:t>
            </a:r>
          </a:p>
          <a:p>
            <a:pPr marL="285750"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The focus was on systematically exploring the impact of different parameters on the models predictive performance. The goal was to create a neural network model with the best combination of parameters to most accurately predict the external curve length. </a:t>
            </a:r>
            <a:r>
              <a:rPr lang="en-US" sz="1400" dirty="0"/>
              <a:t>Through systematic experimentation to find the optimal:</a:t>
            </a:r>
          </a:p>
          <a:p>
            <a:pPr marL="742950" lvl="1" indent="-285750" defTabSz="841248">
              <a:lnSpc>
                <a:spcPct val="90000"/>
              </a:lnSpc>
              <a:spcAft>
                <a:spcPts val="600"/>
              </a:spcAft>
              <a:buFont typeface="Arial" panose="020B0604020202020204" pitchFamily="34" charset="0"/>
              <a:buChar char="•"/>
            </a:pPr>
            <a:r>
              <a:rPr lang="en-US" sz="1400" dirty="0"/>
              <a:t>Activation function</a:t>
            </a:r>
          </a:p>
          <a:p>
            <a:pPr marL="742950" lvl="1" indent="-285750" defTabSz="841248">
              <a:lnSpc>
                <a:spcPct val="90000"/>
              </a:lnSpc>
              <a:spcAft>
                <a:spcPts val="600"/>
              </a:spcAft>
              <a:buFont typeface="Arial" panose="020B0604020202020204" pitchFamily="34" charset="0"/>
              <a:buChar char="•"/>
            </a:pPr>
            <a:r>
              <a:rPr lang="en-US" sz="1400" dirty="0"/>
              <a:t>Training function</a:t>
            </a:r>
          </a:p>
          <a:p>
            <a:pPr marL="742950" lvl="1" indent="-285750" defTabSz="841248">
              <a:lnSpc>
                <a:spcPct val="90000"/>
              </a:lnSpc>
              <a:spcAft>
                <a:spcPts val="600"/>
              </a:spcAft>
              <a:buFont typeface="Arial" panose="020B0604020202020204" pitchFamily="34" charset="0"/>
              <a:buChar char="•"/>
            </a:pPr>
            <a:r>
              <a:rPr lang="en-US" sz="1400" dirty="0"/>
              <a:t>Network topology</a:t>
            </a:r>
            <a:r>
              <a:rPr lang="en-US" sz="1400" kern="1200" dirty="0">
                <a:solidFill>
                  <a:schemeClr val="tx1"/>
                </a:solidFill>
                <a:latin typeface="+mn-lt"/>
                <a:ea typeface="+mn-ea"/>
                <a:cs typeface="+mn-cs"/>
              </a:rPr>
              <a:t> </a:t>
            </a:r>
          </a:p>
          <a:p>
            <a:pPr marL="742950" lvl="1" indent="-285750" defTabSz="841248">
              <a:lnSpc>
                <a:spcPct val="90000"/>
              </a:lnSpc>
              <a:spcAft>
                <a:spcPts val="600"/>
              </a:spcAft>
              <a:buFont typeface="Arial" panose="020B0604020202020204" pitchFamily="34" charset="0"/>
              <a:buChar char="•"/>
            </a:pPr>
            <a:r>
              <a:rPr lang="en-US" sz="1400" kern="1200" dirty="0">
                <a:solidFill>
                  <a:schemeClr val="tx1"/>
                </a:solidFill>
                <a:latin typeface="+mn-lt"/>
                <a:ea typeface="+mn-ea"/>
                <a:cs typeface="+mn-cs"/>
              </a:rPr>
              <a:t>Data Splicing ratio</a:t>
            </a:r>
            <a:br>
              <a:rPr lang="en-US" sz="1400" kern="1200" dirty="0">
                <a:solidFill>
                  <a:schemeClr val="tx1"/>
                </a:solidFill>
                <a:latin typeface="+mn-lt"/>
                <a:ea typeface="+mn-ea"/>
                <a:cs typeface="+mn-cs"/>
              </a:rPr>
            </a:br>
            <a:endParaRPr lang="en-US" sz="1400" dirty="0"/>
          </a:p>
        </p:txBody>
      </p:sp>
      <p:pic>
        <p:nvPicPr>
          <p:cNvPr id="6" name="Picture 5">
            <a:extLst>
              <a:ext uri="{FF2B5EF4-FFF2-40B4-BE49-F238E27FC236}">
                <a16:creationId xmlns:a16="http://schemas.microsoft.com/office/drawing/2014/main" id="{4D986C67-8E49-809D-10B5-3BF04EBC7274}"/>
              </a:ext>
            </a:extLst>
          </p:cNvPr>
          <p:cNvPicPr>
            <a:picLocks noChangeAspect="1"/>
          </p:cNvPicPr>
          <p:nvPr/>
        </p:nvPicPr>
        <p:blipFill>
          <a:blip r:embed="rId3"/>
          <a:stretch>
            <a:fillRect/>
          </a:stretch>
        </p:blipFill>
        <p:spPr>
          <a:xfrm>
            <a:off x="7770965" y="2010597"/>
            <a:ext cx="4154312" cy="3483341"/>
          </a:xfrm>
          <a:prstGeom prst="rect">
            <a:avLst/>
          </a:prstGeom>
        </p:spPr>
      </p:pic>
      <p:sp>
        <p:nvSpPr>
          <p:cNvPr id="7" name="TextBox 6">
            <a:extLst>
              <a:ext uri="{FF2B5EF4-FFF2-40B4-BE49-F238E27FC236}">
                <a16:creationId xmlns:a16="http://schemas.microsoft.com/office/drawing/2014/main" id="{CA03292D-5021-C474-54A5-36C8F2107F53}"/>
              </a:ext>
            </a:extLst>
          </p:cNvPr>
          <p:cNvSpPr txBox="1"/>
          <p:nvPr/>
        </p:nvSpPr>
        <p:spPr>
          <a:xfrm>
            <a:off x="8191492" y="5577873"/>
            <a:ext cx="3733785" cy="601960"/>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Diagram of the measurements of a horseshoe</a:t>
            </a:r>
            <a:endParaRPr lang="en-US" dirty="0"/>
          </a:p>
        </p:txBody>
      </p:sp>
    </p:spTree>
    <p:extLst>
      <p:ext uri="{BB962C8B-B14F-4D97-AF65-F5344CB8AC3E}">
        <p14:creationId xmlns:p14="http://schemas.microsoft.com/office/powerpoint/2010/main" val="217870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8201" y="1745857"/>
            <a:ext cx="4363191" cy="4026594"/>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Dataset Normalization</a:t>
            </a:r>
          </a:p>
          <a:p>
            <a:pPr marL="285750" indent="-285750" defTabSz="841248">
              <a:lnSpc>
                <a:spcPct val="90000"/>
              </a:lnSpc>
              <a:spcAft>
                <a:spcPts val="600"/>
              </a:spcAft>
              <a:buFont typeface="Arial" panose="020B0604020202020204" pitchFamily="34" charset="0"/>
              <a:buChar char="•"/>
            </a:pPr>
            <a:r>
              <a:rPr lang="en-US" sz="1600" dirty="0"/>
              <a:t>219 samples</a:t>
            </a:r>
          </a:p>
          <a:p>
            <a:pPr marL="285750" indent="-285750" defTabSz="841248">
              <a:lnSpc>
                <a:spcPct val="90000"/>
              </a:lnSpc>
              <a:spcAft>
                <a:spcPts val="600"/>
              </a:spcAft>
              <a:buFont typeface="Arial" panose="020B0604020202020204" pitchFamily="34" charset="0"/>
              <a:buChar char="•"/>
            </a:pPr>
            <a:r>
              <a:rPr lang="en-US" sz="1600" dirty="0"/>
              <a:t>Normalized by min/max scaling</a:t>
            </a:r>
          </a:p>
          <a:p>
            <a:pPr marL="285750" indent="-285750" defTabSz="841248">
              <a:lnSpc>
                <a:spcPct val="90000"/>
              </a:lnSpc>
              <a:spcAft>
                <a:spcPts val="600"/>
              </a:spcAft>
              <a:buFont typeface="Arial" panose="020B0604020202020204" pitchFamily="34" charset="0"/>
              <a:buChar char="•"/>
            </a:pPr>
            <a:r>
              <a:rPr lang="en-US" sz="1600" dirty="0"/>
              <a:t>At the end of the method explored other methods of normalization</a:t>
            </a:r>
          </a:p>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Outliers</a:t>
            </a:r>
          </a:p>
          <a:p>
            <a:pPr marL="285750" indent="-285750" defTabSz="841248">
              <a:lnSpc>
                <a:spcPct val="90000"/>
              </a:lnSpc>
              <a:spcAft>
                <a:spcPts val="600"/>
              </a:spcAft>
              <a:buFont typeface="Arial" panose="020B0604020202020204" pitchFamily="34" charset="0"/>
              <a:buChar char="•"/>
            </a:pPr>
            <a:r>
              <a:rPr lang="en-US" sz="1600" dirty="0"/>
              <a:t>Generated graphs to visually spot outliers </a:t>
            </a:r>
          </a:p>
          <a:p>
            <a:pPr marL="285750" indent="-285750" defTabSz="841248">
              <a:lnSpc>
                <a:spcPct val="90000"/>
              </a:lnSpc>
              <a:spcAft>
                <a:spcPts val="600"/>
              </a:spcAft>
              <a:buFont typeface="Arial" panose="020B0604020202020204" pitchFamily="34" charset="0"/>
              <a:buChar char="•"/>
            </a:pPr>
            <a:r>
              <a:rPr lang="en-US" sz="1600" dirty="0"/>
              <a:t>Changed the outliers to the mean value – there were not many, so did not remove due to small dataset</a:t>
            </a:r>
          </a:p>
          <a:p>
            <a:pPr defTabSz="841248">
              <a:lnSpc>
                <a:spcPct val="90000"/>
              </a:lnSpc>
              <a:spcAft>
                <a:spcPts val="600"/>
              </a:spcAft>
            </a:pPr>
            <a:endParaRPr lang="en-US" sz="1600" dirty="0"/>
          </a:p>
          <a:p>
            <a:pPr marL="285750" indent="-285750" defTabSz="841248">
              <a:lnSpc>
                <a:spcPct val="90000"/>
              </a:lnSpc>
              <a:spcAft>
                <a:spcPts val="600"/>
              </a:spcAft>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CA03292D-5021-C474-54A5-36C8F2107F53}"/>
              </a:ext>
            </a:extLst>
          </p:cNvPr>
          <p:cNvSpPr txBox="1"/>
          <p:nvPr/>
        </p:nvSpPr>
        <p:spPr>
          <a:xfrm>
            <a:off x="6443660" y="5222414"/>
            <a:ext cx="5665031" cy="601960"/>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Plot generated in MATLAB of each column vs each column of all the rows of data. I’ve circled wha</a:t>
            </a:r>
            <a:r>
              <a:rPr lang="en-US" sz="1656" dirty="0"/>
              <a:t>t I've identified to be outliers</a:t>
            </a:r>
            <a:endParaRPr lang="en-US" dirty="0"/>
          </a:p>
        </p:txBody>
      </p:sp>
      <p:pic>
        <p:nvPicPr>
          <p:cNvPr id="5" name="Picture 4" descr="A group of red dots&#10;&#10;Description automatically generated">
            <a:extLst>
              <a:ext uri="{FF2B5EF4-FFF2-40B4-BE49-F238E27FC236}">
                <a16:creationId xmlns:a16="http://schemas.microsoft.com/office/drawing/2014/main" id="{127E23CA-4676-941B-E13E-A22452A6C8FD}"/>
              </a:ext>
            </a:extLst>
          </p:cNvPr>
          <p:cNvPicPr>
            <a:picLocks noChangeAspect="1"/>
          </p:cNvPicPr>
          <p:nvPr/>
        </p:nvPicPr>
        <p:blipFill>
          <a:blip r:embed="rId3"/>
          <a:stretch>
            <a:fillRect/>
          </a:stretch>
        </p:blipFill>
        <p:spPr>
          <a:xfrm>
            <a:off x="6486177" y="1797780"/>
            <a:ext cx="5572728" cy="3295621"/>
          </a:xfrm>
          <a:prstGeom prst="rect">
            <a:avLst/>
          </a:prstGeom>
        </p:spPr>
      </p:pic>
      <p:sp>
        <p:nvSpPr>
          <p:cNvPr id="8" name="Doughnut 7">
            <a:extLst>
              <a:ext uri="{FF2B5EF4-FFF2-40B4-BE49-F238E27FC236}">
                <a16:creationId xmlns:a16="http://schemas.microsoft.com/office/drawing/2014/main" id="{848B7CA6-73B4-3F32-E627-BC0FC0B3D0B2}"/>
              </a:ext>
            </a:extLst>
          </p:cNvPr>
          <p:cNvSpPr/>
          <p:nvPr/>
        </p:nvSpPr>
        <p:spPr>
          <a:xfrm>
            <a:off x="9050433" y="1862825"/>
            <a:ext cx="102073" cy="126342"/>
          </a:xfrm>
          <a:prstGeom prst="donut">
            <a:avLst>
              <a:gd name="adj" fmla="val 408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12">
            <a:extLst>
              <a:ext uri="{FF2B5EF4-FFF2-40B4-BE49-F238E27FC236}">
                <a16:creationId xmlns:a16="http://schemas.microsoft.com/office/drawing/2014/main" id="{C5463FA2-244B-874D-1CF2-ECDABC408255}"/>
              </a:ext>
            </a:extLst>
          </p:cNvPr>
          <p:cNvSpPr>
            <a:spLocks noGrp="1"/>
          </p:cNvSpPr>
          <p:nvPr>
            <p:ph type="title"/>
          </p:nvPr>
        </p:nvSpPr>
        <p:spPr/>
        <p:txBody>
          <a:bodyPr/>
          <a:lstStyle/>
          <a:p>
            <a:r>
              <a:rPr lang="en-US" dirty="0"/>
              <a:t>Data Pre-Processing </a:t>
            </a:r>
          </a:p>
        </p:txBody>
      </p:sp>
      <p:sp>
        <p:nvSpPr>
          <p:cNvPr id="17" name="Doughnut 16">
            <a:extLst>
              <a:ext uri="{FF2B5EF4-FFF2-40B4-BE49-F238E27FC236}">
                <a16:creationId xmlns:a16="http://schemas.microsoft.com/office/drawing/2014/main" id="{30D1403D-1DA1-F958-C755-91889F2FED4A}"/>
              </a:ext>
            </a:extLst>
          </p:cNvPr>
          <p:cNvSpPr/>
          <p:nvPr/>
        </p:nvSpPr>
        <p:spPr>
          <a:xfrm>
            <a:off x="9869597" y="2621033"/>
            <a:ext cx="125869" cy="133273"/>
          </a:xfrm>
          <a:prstGeom prst="donut">
            <a:avLst>
              <a:gd name="adj" fmla="val 40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ughnut 17">
            <a:extLst>
              <a:ext uri="{FF2B5EF4-FFF2-40B4-BE49-F238E27FC236}">
                <a16:creationId xmlns:a16="http://schemas.microsoft.com/office/drawing/2014/main" id="{D5270740-3E2C-CB80-F27B-8D6699D5F243}"/>
              </a:ext>
            </a:extLst>
          </p:cNvPr>
          <p:cNvSpPr/>
          <p:nvPr/>
        </p:nvSpPr>
        <p:spPr>
          <a:xfrm>
            <a:off x="8866348" y="2969023"/>
            <a:ext cx="118465" cy="168653"/>
          </a:xfrm>
          <a:prstGeom prst="donut">
            <a:avLst>
              <a:gd name="adj" fmla="val 14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ughnut 19">
            <a:extLst>
              <a:ext uri="{FF2B5EF4-FFF2-40B4-BE49-F238E27FC236}">
                <a16:creationId xmlns:a16="http://schemas.microsoft.com/office/drawing/2014/main" id="{BBB65351-DAE8-6B76-1117-F27CF3C4B3A7}"/>
              </a:ext>
            </a:extLst>
          </p:cNvPr>
          <p:cNvSpPr/>
          <p:nvPr/>
        </p:nvSpPr>
        <p:spPr>
          <a:xfrm>
            <a:off x="11924220" y="4323964"/>
            <a:ext cx="134685" cy="133273"/>
          </a:xfrm>
          <a:prstGeom prst="donut">
            <a:avLst>
              <a:gd name="adj" fmla="val 26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2" name="Straight Connector 21">
            <a:extLst>
              <a:ext uri="{FF2B5EF4-FFF2-40B4-BE49-F238E27FC236}">
                <a16:creationId xmlns:a16="http://schemas.microsoft.com/office/drawing/2014/main" id="{BF2B613F-2DC2-6FE2-7C36-FFE810FEA433}"/>
              </a:ext>
            </a:extLst>
          </p:cNvPr>
          <p:cNvCxnSpPr>
            <a:cxnSpLocks/>
          </p:cNvCxnSpPr>
          <p:nvPr/>
        </p:nvCxnSpPr>
        <p:spPr>
          <a:xfrm flipH="1">
            <a:off x="7806158" y="1989167"/>
            <a:ext cx="1244275" cy="1606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612D98A-CEEE-6BEC-2EEC-EFF9BAA3D1F6}"/>
              </a:ext>
            </a:extLst>
          </p:cNvPr>
          <p:cNvCxnSpPr>
            <a:cxnSpLocks/>
          </p:cNvCxnSpPr>
          <p:nvPr/>
        </p:nvCxnSpPr>
        <p:spPr>
          <a:xfrm flipH="1">
            <a:off x="7806158" y="2709083"/>
            <a:ext cx="2063439" cy="875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748B9E-38D0-02FA-DE6E-EEDD3871E990}"/>
              </a:ext>
            </a:extLst>
          </p:cNvPr>
          <p:cNvCxnSpPr>
            <a:cxnSpLocks/>
          </p:cNvCxnSpPr>
          <p:nvPr/>
        </p:nvCxnSpPr>
        <p:spPr>
          <a:xfrm flipH="1" flipV="1">
            <a:off x="7806158" y="3595561"/>
            <a:ext cx="3984967" cy="79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03CBBA-6640-EC14-4524-E20422FDB13C}"/>
              </a:ext>
            </a:extLst>
          </p:cNvPr>
          <p:cNvCxnSpPr>
            <a:cxnSpLocks/>
          </p:cNvCxnSpPr>
          <p:nvPr/>
        </p:nvCxnSpPr>
        <p:spPr>
          <a:xfrm flipH="1">
            <a:off x="7806836" y="3072035"/>
            <a:ext cx="1118744" cy="51281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A54DF85-5519-10A9-DF36-FACB02FB9742}"/>
              </a:ext>
            </a:extLst>
          </p:cNvPr>
          <p:cNvSpPr txBox="1"/>
          <p:nvPr/>
        </p:nvSpPr>
        <p:spPr>
          <a:xfrm>
            <a:off x="7109374" y="3488468"/>
            <a:ext cx="844826" cy="307777"/>
          </a:xfrm>
          <a:prstGeom prst="rect">
            <a:avLst/>
          </a:prstGeom>
          <a:noFill/>
        </p:spPr>
        <p:txBody>
          <a:bodyPr wrap="square" rtlCol="0">
            <a:spAutoFit/>
          </a:bodyPr>
          <a:lstStyle/>
          <a:p>
            <a:r>
              <a:rPr lang="en-US" sz="1400" dirty="0">
                <a:solidFill>
                  <a:srgbClr val="002060"/>
                </a:solidFill>
              </a:rPr>
              <a:t>outliers</a:t>
            </a:r>
          </a:p>
        </p:txBody>
      </p:sp>
      <p:pic>
        <p:nvPicPr>
          <p:cNvPr id="42" name="Picture 41" descr="A screenshot of a graph&#10;&#10;Description automatically generated">
            <a:extLst>
              <a:ext uri="{FF2B5EF4-FFF2-40B4-BE49-F238E27FC236}">
                <a16:creationId xmlns:a16="http://schemas.microsoft.com/office/drawing/2014/main" id="{690255FF-AC3E-CD40-3A7F-2EF1EED8ED6B}"/>
              </a:ext>
            </a:extLst>
          </p:cNvPr>
          <p:cNvPicPr>
            <a:picLocks noChangeAspect="1"/>
          </p:cNvPicPr>
          <p:nvPr/>
        </p:nvPicPr>
        <p:blipFill>
          <a:blip r:embed="rId4"/>
          <a:stretch>
            <a:fillRect/>
          </a:stretch>
        </p:blipFill>
        <p:spPr>
          <a:xfrm>
            <a:off x="5201392" y="1612924"/>
            <a:ext cx="6926854" cy="4941846"/>
          </a:xfrm>
          <a:prstGeom prst="rect">
            <a:avLst/>
          </a:prstGeom>
        </p:spPr>
      </p:pic>
    </p:spTree>
    <p:extLst>
      <p:ext uri="{BB962C8B-B14F-4D97-AF65-F5344CB8AC3E}">
        <p14:creationId xmlns:p14="http://schemas.microsoft.com/office/powerpoint/2010/main" val="346698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2104" y="1345754"/>
            <a:ext cx="4408969" cy="4747018"/>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Conclusion</a:t>
            </a:r>
          </a:p>
          <a:p>
            <a:pPr marL="285750" indent="-285750" defTabSz="841248">
              <a:lnSpc>
                <a:spcPct val="90000"/>
              </a:lnSpc>
              <a:spcAft>
                <a:spcPts val="600"/>
              </a:spcAft>
              <a:buFont typeface="Arial" panose="020B0604020202020204" pitchFamily="34" charset="0"/>
              <a:buChar char="•"/>
            </a:pPr>
            <a:r>
              <a:rPr lang="en-US" sz="1600" dirty="0"/>
              <a:t>Input layer –&gt; 4 neurons</a:t>
            </a:r>
          </a:p>
          <a:p>
            <a:pPr marL="285750" indent="-285750" defTabSz="841248">
              <a:lnSpc>
                <a:spcPct val="90000"/>
              </a:lnSpc>
              <a:spcAft>
                <a:spcPts val="600"/>
              </a:spcAft>
              <a:buFont typeface="Arial" panose="020B0604020202020204" pitchFamily="34" charset="0"/>
              <a:buChar char="•"/>
            </a:pPr>
            <a:r>
              <a:rPr lang="en-US" sz="1600" dirty="0"/>
              <a:t>Hidden Layer 1 –&gt; 9 neurons</a:t>
            </a:r>
          </a:p>
          <a:p>
            <a:pPr marL="285750" indent="-285750" defTabSz="841248">
              <a:lnSpc>
                <a:spcPct val="90000"/>
              </a:lnSpc>
              <a:spcAft>
                <a:spcPts val="600"/>
              </a:spcAft>
              <a:buFont typeface="Arial" panose="020B0604020202020204" pitchFamily="34" charset="0"/>
              <a:buChar char="•"/>
            </a:pPr>
            <a:r>
              <a:rPr lang="en-US" sz="1600" dirty="0"/>
              <a:t>Output layer –&gt; 1 neuron</a:t>
            </a:r>
          </a:p>
          <a:p>
            <a:pPr defTabSz="841248">
              <a:lnSpc>
                <a:spcPct val="90000"/>
              </a:lnSpc>
              <a:spcAft>
                <a:spcPts val="600"/>
              </a:spcAft>
            </a:pPr>
            <a:r>
              <a:rPr lang="en-US" sz="1600" b="1" dirty="0"/>
              <a:t>Methodology </a:t>
            </a:r>
          </a:p>
          <a:p>
            <a:pPr marL="285750" indent="-285750" defTabSz="841248">
              <a:lnSpc>
                <a:spcPct val="90000"/>
              </a:lnSpc>
              <a:spcAft>
                <a:spcPts val="600"/>
              </a:spcAft>
              <a:buFont typeface="Arial" panose="020B0604020202020204" pitchFamily="34" charset="0"/>
              <a:buChar char="•"/>
            </a:pPr>
            <a:r>
              <a:rPr lang="en-US" sz="1600" dirty="0"/>
              <a:t>Input layers and Output layers were not interfered with</a:t>
            </a:r>
          </a:p>
          <a:p>
            <a:pPr marL="285750" indent="-285750" defTabSz="841248">
              <a:lnSpc>
                <a:spcPct val="90000"/>
              </a:lnSpc>
              <a:spcAft>
                <a:spcPts val="600"/>
              </a:spcAft>
              <a:buFont typeface="Arial" panose="020B0604020202020204" pitchFamily="34" charset="0"/>
              <a:buChar char="•"/>
            </a:pPr>
            <a:r>
              <a:rPr lang="en-US" sz="1600" dirty="0"/>
              <a:t>Number of hidden layers was decided to be 1, experimentation of the number of hidden units</a:t>
            </a:r>
          </a:p>
          <a:p>
            <a:pPr marL="285750" indent="-285750" defTabSz="841248">
              <a:lnSpc>
                <a:spcPct val="90000"/>
              </a:lnSpc>
              <a:spcAft>
                <a:spcPts val="600"/>
              </a:spcAft>
              <a:buFont typeface="Arial" panose="020B0604020202020204" pitchFamily="34" charset="0"/>
              <a:buChar char="•"/>
            </a:pPr>
            <a:r>
              <a:rPr lang="en-US" sz="1600" dirty="0"/>
              <a:t>Through multiple iterative processes, the number of neurons for the hidden layer was selected to be one which produced the smallest Mean Squared Error</a:t>
            </a:r>
          </a:p>
          <a:p>
            <a:pPr marL="742950" lvl="1" indent="-285750" defTabSz="841248">
              <a:lnSpc>
                <a:spcPct val="90000"/>
              </a:lnSpc>
              <a:spcAft>
                <a:spcPts val="600"/>
              </a:spcAft>
              <a:buFont typeface="Arial" panose="020B0604020202020204" pitchFamily="34" charset="0"/>
              <a:buChar char="•"/>
            </a:pPr>
            <a:r>
              <a:rPr lang="en-US" sz="1600" dirty="0"/>
              <a:t>Tested 1-20 neurons for the hidden layer</a:t>
            </a:r>
          </a:p>
          <a:p>
            <a:pPr marL="1200150" lvl="2" indent="-285750" defTabSz="841248">
              <a:lnSpc>
                <a:spcPct val="90000"/>
              </a:lnSpc>
              <a:spcAft>
                <a:spcPts val="600"/>
              </a:spcAft>
              <a:buFont typeface="Arial" panose="020B0604020202020204" pitchFamily="34" charset="0"/>
              <a:buChar char="•"/>
            </a:pPr>
            <a:r>
              <a:rPr lang="en-US" sz="1600" dirty="0"/>
              <a:t>Used parallel processing to reduce training time</a:t>
            </a:r>
          </a:p>
          <a:p>
            <a:pPr marL="742950" lvl="1" indent="-285750" defTabSz="841248">
              <a:lnSpc>
                <a:spcPct val="90000"/>
              </a:lnSpc>
              <a:spcAft>
                <a:spcPts val="600"/>
              </a:spcAft>
              <a:buFont typeface="Arial" panose="020B0604020202020204" pitchFamily="34" charset="0"/>
              <a:buChar char="•"/>
            </a:pPr>
            <a:r>
              <a:rPr lang="en-US" sz="1600" dirty="0"/>
              <a:t>Repeated each test for a neuron 5 times</a:t>
            </a:r>
          </a:p>
          <a:p>
            <a:pPr marL="742950" lvl="1" indent="-285750" defTabSz="841248">
              <a:lnSpc>
                <a:spcPct val="90000"/>
              </a:lnSpc>
              <a:spcAft>
                <a:spcPts val="600"/>
              </a:spcAft>
              <a:buFont typeface="Arial" panose="020B0604020202020204" pitchFamily="34" charset="0"/>
              <a:buChar char="•"/>
            </a:pPr>
            <a:r>
              <a:rPr lang="en-US" sz="1600" dirty="0"/>
              <a:t>Identified which neuron contained the lowest MSE from a matrix of MSE values</a:t>
            </a:r>
          </a:p>
          <a:p>
            <a:pPr marL="285750" indent="-285750" defTabSz="841248">
              <a:lnSpc>
                <a:spcPct val="90000"/>
              </a:lnSpc>
              <a:spcAft>
                <a:spcPts val="600"/>
              </a:spcAft>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CA03292D-5021-C474-54A5-36C8F2107F53}"/>
              </a:ext>
            </a:extLst>
          </p:cNvPr>
          <p:cNvSpPr txBox="1"/>
          <p:nvPr/>
        </p:nvSpPr>
        <p:spPr>
          <a:xfrm>
            <a:off x="5241071" y="5397336"/>
            <a:ext cx="6856478" cy="1443344"/>
          </a:xfrm>
          <a:prstGeom prst="rect">
            <a:avLst/>
          </a:prstGeom>
          <a:noFill/>
        </p:spPr>
        <p:txBody>
          <a:bodyPr wrap="square" rtlCol="0">
            <a:spAutoFit/>
          </a:bodyPr>
          <a:lstStyle/>
          <a:p>
            <a:pPr defTabSz="841248">
              <a:spcAft>
                <a:spcPts val="600"/>
              </a:spcAft>
            </a:pPr>
            <a:r>
              <a:rPr lang="en-US" sz="1656" dirty="0"/>
              <a:t>Plot </a:t>
            </a:r>
            <a:r>
              <a:rPr lang="en-US" sz="1656" kern="1200" dirty="0">
                <a:solidFill>
                  <a:schemeClr val="tx1"/>
                </a:solidFill>
                <a:latin typeface="+mn-lt"/>
                <a:ea typeface="+mn-ea"/>
                <a:cs typeface="+mn-cs"/>
              </a:rPr>
              <a:t>generated in MATLAB of each row index (number of hidden units) vs </a:t>
            </a:r>
            <a:r>
              <a:rPr lang="en-US" sz="1656" dirty="0"/>
              <a:t>MSE values</a:t>
            </a:r>
            <a:r>
              <a:rPr lang="en-US" sz="1656" kern="1200" dirty="0">
                <a:solidFill>
                  <a:schemeClr val="tx1"/>
                </a:solidFill>
                <a:latin typeface="+mn-lt"/>
                <a:ea typeface="+mn-ea"/>
                <a:cs typeface="+mn-cs"/>
              </a:rPr>
              <a:t>. </a:t>
            </a:r>
          </a:p>
          <a:p>
            <a:pPr defTabSz="841248">
              <a:spcAft>
                <a:spcPts val="600"/>
              </a:spcAft>
            </a:pPr>
            <a:r>
              <a:rPr lang="en-US" sz="1656" dirty="0"/>
              <a:t>S</a:t>
            </a:r>
            <a:r>
              <a:rPr lang="en-US" sz="1656" kern="1200" dirty="0">
                <a:solidFill>
                  <a:schemeClr val="tx1"/>
                </a:solidFill>
                <a:latin typeface="+mn-lt"/>
                <a:ea typeface="+mn-ea"/>
                <a:cs typeface="+mn-cs"/>
              </a:rPr>
              <a:t>uitable values for the best topology could be: 6(average </a:t>
            </a:r>
            <a:r>
              <a:rPr lang="en-US" sz="1656" kern="1200" dirty="0" err="1">
                <a:solidFill>
                  <a:schemeClr val="tx1"/>
                </a:solidFill>
                <a:latin typeface="+mn-lt"/>
                <a:ea typeface="+mn-ea"/>
                <a:cs typeface="+mn-cs"/>
              </a:rPr>
              <a:t>mse</a:t>
            </a:r>
            <a:r>
              <a:rPr lang="en-US" sz="1656" kern="1200" dirty="0">
                <a:solidFill>
                  <a:schemeClr val="tx1"/>
                </a:solidFill>
                <a:latin typeface="+mn-lt"/>
                <a:ea typeface="+mn-ea"/>
                <a:cs typeface="+mn-cs"/>
              </a:rPr>
              <a:t>=0.00222), </a:t>
            </a:r>
            <a:r>
              <a:rPr lang="en-US" sz="1656" kern="1200" dirty="0">
                <a:solidFill>
                  <a:schemeClr val="tx1"/>
                </a:solidFill>
                <a:highlight>
                  <a:srgbClr val="00FF00"/>
                </a:highlight>
                <a:latin typeface="+mn-lt"/>
                <a:ea typeface="+mn-ea"/>
                <a:cs typeface="+mn-cs"/>
              </a:rPr>
              <a:t>9(average </a:t>
            </a:r>
            <a:r>
              <a:rPr lang="en-US" sz="1656" kern="1200" dirty="0" err="1">
                <a:solidFill>
                  <a:schemeClr val="tx1"/>
                </a:solidFill>
                <a:highlight>
                  <a:srgbClr val="00FF00"/>
                </a:highlight>
                <a:latin typeface="+mn-lt"/>
                <a:ea typeface="+mn-ea"/>
                <a:cs typeface="+mn-cs"/>
              </a:rPr>
              <a:t>mse</a:t>
            </a:r>
            <a:r>
              <a:rPr lang="en-US" sz="1656" kern="1200" dirty="0">
                <a:solidFill>
                  <a:schemeClr val="tx1"/>
                </a:solidFill>
                <a:highlight>
                  <a:srgbClr val="00FF00"/>
                </a:highlight>
                <a:latin typeface="+mn-lt"/>
                <a:ea typeface="+mn-ea"/>
                <a:cs typeface="+mn-cs"/>
              </a:rPr>
              <a:t>=0.00214)</a:t>
            </a:r>
            <a:r>
              <a:rPr lang="en-US" sz="1656" kern="1200" dirty="0">
                <a:solidFill>
                  <a:schemeClr val="tx1"/>
                </a:solidFill>
                <a:latin typeface="+mn-lt"/>
                <a:ea typeface="+mn-ea"/>
                <a:cs typeface="+mn-cs"/>
              </a:rPr>
              <a:t>, 11(average </a:t>
            </a:r>
            <a:r>
              <a:rPr lang="en-US" sz="1656" kern="1200" dirty="0" err="1">
                <a:solidFill>
                  <a:schemeClr val="tx1"/>
                </a:solidFill>
                <a:latin typeface="+mn-lt"/>
                <a:ea typeface="+mn-ea"/>
                <a:cs typeface="+mn-cs"/>
              </a:rPr>
              <a:t>mse</a:t>
            </a:r>
            <a:r>
              <a:rPr lang="en-US" sz="1656" kern="1200" dirty="0">
                <a:solidFill>
                  <a:schemeClr val="tx1"/>
                </a:solidFill>
                <a:latin typeface="+mn-lt"/>
                <a:ea typeface="+mn-ea"/>
                <a:cs typeface="+mn-cs"/>
              </a:rPr>
              <a:t>=0.00236), 14(average </a:t>
            </a:r>
            <a:r>
              <a:rPr lang="en-US" sz="1656" kern="1200" dirty="0" err="1">
                <a:solidFill>
                  <a:schemeClr val="tx1"/>
                </a:solidFill>
                <a:latin typeface="+mn-lt"/>
                <a:ea typeface="+mn-ea"/>
                <a:cs typeface="+mn-cs"/>
              </a:rPr>
              <a:t>mse</a:t>
            </a:r>
            <a:r>
              <a:rPr lang="en-US" sz="1656" kern="1200" dirty="0">
                <a:solidFill>
                  <a:schemeClr val="tx1"/>
                </a:solidFill>
                <a:latin typeface="+mn-lt"/>
                <a:ea typeface="+mn-ea"/>
                <a:cs typeface="+mn-cs"/>
              </a:rPr>
              <a:t>=0.00258), 18(average </a:t>
            </a:r>
            <a:r>
              <a:rPr lang="en-US" sz="1656" kern="1200" dirty="0" err="1">
                <a:solidFill>
                  <a:schemeClr val="tx1"/>
                </a:solidFill>
                <a:latin typeface="+mn-lt"/>
                <a:ea typeface="+mn-ea"/>
                <a:cs typeface="+mn-cs"/>
              </a:rPr>
              <a:t>mse</a:t>
            </a:r>
            <a:r>
              <a:rPr lang="en-US" sz="1656" kern="1200" dirty="0">
                <a:solidFill>
                  <a:schemeClr val="tx1"/>
                </a:solidFill>
                <a:latin typeface="+mn-lt"/>
                <a:ea typeface="+mn-ea"/>
                <a:cs typeface="+mn-cs"/>
              </a:rPr>
              <a:t>=0.00256)</a:t>
            </a:r>
            <a:endParaRPr lang="en-US" dirty="0"/>
          </a:p>
        </p:txBody>
      </p:sp>
      <p:sp>
        <p:nvSpPr>
          <p:cNvPr id="13" name="Title 12">
            <a:extLst>
              <a:ext uri="{FF2B5EF4-FFF2-40B4-BE49-F238E27FC236}">
                <a16:creationId xmlns:a16="http://schemas.microsoft.com/office/drawing/2014/main" id="{C5463FA2-244B-874D-1CF2-ECDABC408255}"/>
              </a:ext>
            </a:extLst>
          </p:cNvPr>
          <p:cNvSpPr>
            <a:spLocks noGrp="1"/>
          </p:cNvSpPr>
          <p:nvPr>
            <p:ph type="title"/>
          </p:nvPr>
        </p:nvSpPr>
        <p:spPr/>
        <p:txBody>
          <a:bodyPr/>
          <a:lstStyle/>
          <a:p>
            <a:r>
              <a:rPr lang="en-US" dirty="0"/>
              <a:t>Topological Exploration</a:t>
            </a:r>
          </a:p>
        </p:txBody>
      </p:sp>
      <p:pic>
        <p:nvPicPr>
          <p:cNvPr id="4" name="Picture 3" descr="A graph of a number of columns&#10;&#10;Description automatically generated with medium confidence">
            <a:extLst>
              <a:ext uri="{FF2B5EF4-FFF2-40B4-BE49-F238E27FC236}">
                <a16:creationId xmlns:a16="http://schemas.microsoft.com/office/drawing/2014/main" id="{D9763235-6113-8F46-77A1-79A795DEB89D}"/>
              </a:ext>
            </a:extLst>
          </p:cNvPr>
          <p:cNvPicPr>
            <a:picLocks noChangeAspect="1"/>
          </p:cNvPicPr>
          <p:nvPr/>
        </p:nvPicPr>
        <p:blipFill>
          <a:blip r:embed="rId3"/>
          <a:stretch>
            <a:fillRect/>
          </a:stretch>
        </p:blipFill>
        <p:spPr>
          <a:xfrm>
            <a:off x="5241072" y="1566784"/>
            <a:ext cx="6950927" cy="3884342"/>
          </a:xfrm>
          <a:prstGeom prst="rect">
            <a:avLst/>
          </a:prstGeom>
        </p:spPr>
      </p:pic>
      <p:sp>
        <p:nvSpPr>
          <p:cNvPr id="10" name="Doughnut 9">
            <a:extLst>
              <a:ext uri="{FF2B5EF4-FFF2-40B4-BE49-F238E27FC236}">
                <a16:creationId xmlns:a16="http://schemas.microsoft.com/office/drawing/2014/main" id="{40504D2E-582C-F984-8079-5CEAA2CAC696}"/>
              </a:ext>
            </a:extLst>
          </p:cNvPr>
          <p:cNvSpPr/>
          <p:nvPr/>
        </p:nvSpPr>
        <p:spPr>
          <a:xfrm>
            <a:off x="8352148" y="1941922"/>
            <a:ext cx="317162" cy="3384222"/>
          </a:xfrm>
          <a:prstGeom prst="donut">
            <a:avLst>
              <a:gd name="adj" fmla="val 988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439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2104" y="1345754"/>
            <a:ext cx="4408969" cy="4747018"/>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Outcome Decision </a:t>
            </a:r>
          </a:p>
          <a:p>
            <a:pPr marL="285750" indent="-285750" defTabSz="841248">
              <a:lnSpc>
                <a:spcPct val="90000"/>
              </a:lnSpc>
              <a:spcAft>
                <a:spcPts val="600"/>
              </a:spcAft>
              <a:buFont typeface="Arial" panose="020B0604020202020204" pitchFamily="34" charset="0"/>
              <a:buChar char="•"/>
            </a:pPr>
            <a:r>
              <a:rPr lang="en-US" sz="1600" dirty="0"/>
              <a:t>Hidden Layer 1 activation function: </a:t>
            </a:r>
            <a:r>
              <a:rPr lang="en-US" sz="1600" dirty="0" err="1"/>
              <a:t>radbas</a:t>
            </a:r>
            <a:endParaRPr lang="en-US" sz="1600" dirty="0"/>
          </a:p>
          <a:p>
            <a:pPr marL="285750" indent="-285750" defTabSz="841248">
              <a:lnSpc>
                <a:spcPct val="90000"/>
              </a:lnSpc>
              <a:spcAft>
                <a:spcPts val="600"/>
              </a:spcAft>
              <a:buFont typeface="Arial" panose="020B0604020202020204" pitchFamily="34" charset="0"/>
              <a:buChar char="•"/>
            </a:pPr>
            <a:r>
              <a:rPr lang="en-US" sz="1600" dirty="0"/>
              <a:t>Output Layer activation function: </a:t>
            </a:r>
            <a:r>
              <a:rPr lang="en-US" sz="1600" dirty="0" err="1"/>
              <a:t>purelin</a:t>
            </a:r>
            <a:endParaRPr lang="en-US" sz="1600" dirty="0"/>
          </a:p>
          <a:p>
            <a:pPr defTabSz="841248">
              <a:lnSpc>
                <a:spcPct val="90000"/>
              </a:lnSpc>
              <a:spcAft>
                <a:spcPts val="600"/>
              </a:spcAft>
            </a:pPr>
            <a:r>
              <a:rPr lang="en-US" sz="1600" b="1" dirty="0"/>
              <a:t>Methodology </a:t>
            </a:r>
          </a:p>
          <a:p>
            <a:pPr marL="285750" indent="-285750" defTabSz="841248">
              <a:lnSpc>
                <a:spcPct val="90000"/>
              </a:lnSpc>
              <a:spcAft>
                <a:spcPts val="600"/>
              </a:spcAft>
              <a:buFont typeface="Arial" panose="020B0604020202020204" pitchFamily="34" charset="0"/>
              <a:buChar char="•"/>
            </a:pPr>
            <a:r>
              <a:rPr lang="en-US" sz="1600" dirty="0"/>
              <a:t>Only experimented with the activation functions which were suitable for regression tasks: </a:t>
            </a:r>
            <a:r>
              <a:rPr lang="en-US" sz="1600" dirty="0" err="1"/>
              <a:t>tansig</a:t>
            </a:r>
            <a:r>
              <a:rPr lang="en-US" sz="1600" dirty="0"/>
              <a:t>, </a:t>
            </a:r>
            <a:r>
              <a:rPr lang="en-US" sz="1600" dirty="0" err="1"/>
              <a:t>logsig</a:t>
            </a:r>
            <a:r>
              <a:rPr lang="en-US" sz="1600" dirty="0"/>
              <a:t>, </a:t>
            </a:r>
            <a:r>
              <a:rPr lang="en-US" sz="1600" dirty="0" err="1"/>
              <a:t>elliotsig</a:t>
            </a:r>
            <a:r>
              <a:rPr lang="en-US" sz="1600" dirty="0"/>
              <a:t>, </a:t>
            </a:r>
            <a:r>
              <a:rPr lang="en-US" sz="1600" dirty="0" err="1"/>
              <a:t>poslin</a:t>
            </a:r>
            <a:r>
              <a:rPr lang="en-US" sz="1600" dirty="0"/>
              <a:t>, </a:t>
            </a:r>
            <a:r>
              <a:rPr lang="en-US" sz="1600" dirty="0" err="1"/>
              <a:t>purelin</a:t>
            </a:r>
            <a:r>
              <a:rPr lang="en-US" sz="1600" dirty="0"/>
              <a:t>, </a:t>
            </a:r>
            <a:r>
              <a:rPr lang="en-US" sz="1600" dirty="0" err="1"/>
              <a:t>radbas</a:t>
            </a:r>
            <a:r>
              <a:rPr lang="en-US" sz="1600" dirty="0"/>
              <a:t>, </a:t>
            </a:r>
            <a:r>
              <a:rPr lang="en-US" sz="1600" dirty="0" err="1"/>
              <a:t>satlins</a:t>
            </a:r>
            <a:r>
              <a:rPr lang="en-US" sz="1600" dirty="0"/>
              <a:t>, </a:t>
            </a:r>
            <a:r>
              <a:rPr lang="en-US" sz="1600" dirty="0" err="1"/>
              <a:t>tribas</a:t>
            </a:r>
            <a:endParaRPr lang="en-US" sz="1600" dirty="0"/>
          </a:p>
          <a:p>
            <a:pPr marL="742950" lvl="1" indent="-285750" defTabSz="841248">
              <a:lnSpc>
                <a:spcPct val="90000"/>
              </a:lnSpc>
              <a:spcAft>
                <a:spcPts val="600"/>
              </a:spcAft>
              <a:buFont typeface="Arial" panose="020B0604020202020204" pitchFamily="34" charset="0"/>
              <a:buChar char="•"/>
            </a:pPr>
            <a:r>
              <a:rPr lang="en-US" sz="1600" dirty="0"/>
              <a:t>Functions such as </a:t>
            </a:r>
            <a:r>
              <a:rPr lang="en-US" sz="1600" dirty="0" err="1"/>
              <a:t>softmax</a:t>
            </a:r>
            <a:r>
              <a:rPr lang="en-US" sz="1600" dirty="0"/>
              <a:t> which are more suited to classification tasks were not tried </a:t>
            </a:r>
          </a:p>
        </p:txBody>
      </p:sp>
      <p:sp>
        <p:nvSpPr>
          <p:cNvPr id="7" name="TextBox 6">
            <a:extLst>
              <a:ext uri="{FF2B5EF4-FFF2-40B4-BE49-F238E27FC236}">
                <a16:creationId xmlns:a16="http://schemas.microsoft.com/office/drawing/2014/main" id="{CA03292D-5021-C474-54A5-36C8F2107F53}"/>
              </a:ext>
            </a:extLst>
          </p:cNvPr>
          <p:cNvSpPr txBox="1"/>
          <p:nvPr/>
        </p:nvSpPr>
        <p:spPr>
          <a:xfrm>
            <a:off x="5241073" y="3741716"/>
            <a:ext cx="6856478" cy="856773"/>
          </a:xfrm>
          <a:prstGeom prst="rect">
            <a:avLst/>
          </a:prstGeom>
          <a:noFill/>
        </p:spPr>
        <p:txBody>
          <a:bodyPr wrap="square" rtlCol="0">
            <a:spAutoFit/>
          </a:bodyPr>
          <a:lstStyle/>
          <a:p>
            <a:pPr defTabSz="841248">
              <a:spcAft>
                <a:spcPts val="600"/>
              </a:spcAft>
            </a:pPr>
            <a:r>
              <a:rPr lang="en-US" sz="1656" dirty="0"/>
              <a:t>M</a:t>
            </a:r>
            <a:r>
              <a:rPr lang="en-US" sz="1656" kern="1200" dirty="0">
                <a:solidFill>
                  <a:schemeClr val="tx1"/>
                </a:solidFill>
                <a:latin typeface="+mn-lt"/>
                <a:ea typeface="+mn-ea"/>
                <a:cs typeface="+mn-cs"/>
              </a:rPr>
              <a:t>atrix generated where each column represents a different activation function trie</a:t>
            </a:r>
            <a:r>
              <a:rPr lang="en-US" sz="1656" dirty="0"/>
              <a:t>d and the MSE error result. The average of each column is then calculated to show the lowest MSE error value is for </a:t>
            </a:r>
            <a:r>
              <a:rPr lang="en-US" sz="1656" dirty="0" err="1">
                <a:highlight>
                  <a:srgbClr val="00FF00"/>
                </a:highlight>
              </a:rPr>
              <a:t>radbas</a:t>
            </a:r>
            <a:r>
              <a:rPr lang="en-US" sz="1656" dirty="0">
                <a:highlight>
                  <a:srgbClr val="00FF00"/>
                </a:highlight>
              </a:rPr>
              <a:t> (0.0023)</a:t>
            </a:r>
            <a:r>
              <a:rPr lang="en-US" sz="1656" kern="1200" dirty="0">
                <a:solidFill>
                  <a:schemeClr val="tx1"/>
                </a:solidFill>
                <a:highlight>
                  <a:srgbClr val="00FF00"/>
                </a:highlight>
                <a:latin typeface="+mn-lt"/>
                <a:ea typeface="+mn-ea"/>
                <a:cs typeface="+mn-cs"/>
              </a:rPr>
              <a:t> </a:t>
            </a:r>
            <a:endParaRPr lang="en-US" dirty="0">
              <a:highlight>
                <a:srgbClr val="00FF00"/>
              </a:highlight>
            </a:endParaRPr>
          </a:p>
        </p:txBody>
      </p:sp>
      <p:sp>
        <p:nvSpPr>
          <p:cNvPr id="13" name="Title 12">
            <a:extLst>
              <a:ext uri="{FF2B5EF4-FFF2-40B4-BE49-F238E27FC236}">
                <a16:creationId xmlns:a16="http://schemas.microsoft.com/office/drawing/2014/main" id="{C5463FA2-244B-874D-1CF2-ECDABC408255}"/>
              </a:ext>
            </a:extLst>
          </p:cNvPr>
          <p:cNvSpPr>
            <a:spLocks noGrp="1"/>
          </p:cNvSpPr>
          <p:nvPr>
            <p:ph type="title"/>
          </p:nvPr>
        </p:nvSpPr>
        <p:spPr/>
        <p:txBody>
          <a:bodyPr/>
          <a:lstStyle/>
          <a:p>
            <a:r>
              <a:rPr lang="en-US" dirty="0"/>
              <a:t>Activation (Transfer) Function Exploration</a:t>
            </a:r>
          </a:p>
        </p:txBody>
      </p:sp>
      <p:pic>
        <p:nvPicPr>
          <p:cNvPr id="5" name="Picture 4" descr="A screenshot of a computer&#10;&#10;Description automatically generated">
            <a:extLst>
              <a:ext uri="{FF2B5EF4-FFF2-40B4-BE49-F238E27FC236}">
                <a16:creationId xmlns:a16="http://schemas.microsoft.com/office/drawing/2014/main" id="{F01CD36D-8CFC-79F5-D2B2-1CE509CED510}"/>
              </a:ext>
            </a:extLst>
          </p:cNvPr>
          <p:cNvPicPr>
            <a:picLocks noChangeAspect="1"/>
          </p:cNvPicPr>
          <p:nvPr/>
        </p:nvPicPr>
        <p:blipFill>
          <a:blip r:embed="rId3"/>
          <a:stretch>
            <a:fillRect/>
          </a:stretch>
        </p:blipFill>
        <p:spPr>
          <a:xfrm>
            <a:off x="5241073" y="1757349"/>
            <a:ext cx="6610208" cy="1856484"/>
          </a:xfrm>
          <a:prstGeom prst="rect">
            <a:avLst/>
          </a:prstGeom>
        </p:spPr>
      </p:pic>
      <p:sp>
        <p:nvSpPr>
          <p:cNvPr id="8" name="TextBox 7">
            <a:extLst>
              <a:ext uri="{FF2B5EF4-FFF2-40B4-BE49-F238E27FC236}">
                <a16:creationId xmlns:a16="http://schemas.microsoft.com/office/drawing/2014/main" id="{F0238A64-0AE6-D7DE-5992-B0FEC80C3847}"/>
              </a:ext>
            </a:extLst>
          </p:cNvPr>
          <p:cNvSpPr txBox="1"/>
          <p:nvPr/>
        </p:nvSpPr>
        <p:spPr>
          <a:xfrm>
            <a:off x="841248" y="5001230"/>
            <a:ext cx="9324013" cy="1431161"/>
          </a:xfrm>
          <a:prstGeom prst="rect">
            <a:avLst/>
          </a:prstGeom>
          <a:noFill/>
        </p:spPr>
        <p:txBody>
          <a:bodyPr wrap="square">
            <a:spAutoFit/>
          </a:bodyPr>
          <a:lstStyle/>
          <a:p>
            <a:pPr marL="285750" indent="-285750" defTabSz="841248">
              <a:lnSpc>
                <a:spcPct val="90000"/>
              </a:lnSpc>
              <a:spcAft>
                <a:spcPts val="600"/>
              </a:spcAft>
              <a:buFont typeface="Arial" panose="020B0604020202020204" pitchFamily="34" charset="0"/>
              <a:buChar char="•"/>
            </a:pPr>
            <a:r>
              <a:rPr lang="en-US" sz="1600" dirty="0"/>
              <a:t>Through multiple iterative processes, the activation function was selected to be one which produced the smallest Mean Squared Error</a:t>
            </a:r>
          </a:p>
          <a:p>
            <a:pPr marL="742950" lvl="1" indent="-285750" defTabSz="841248">
              <a:lnSpc>
                <a:spcPct val="90000"/>
              </a:lnSpc>
              <a:spcAft>
                <a:spcPts val="600"/>
              </a:spcAft>
              <a:buFont typeface="Arial" panose="020B0604020202020204" pitchFamily="34" charset="0"/>
              <a:buChar char="•"/>
            </a:pPr>
            <a:r>
              <a:rPr lang="en-US" sz="1600" dirty="0"/>
              <a:t>Tested 8 different activation functions</a:t>
            </a:r>
          </a:p>
          <a:p>
            <a:pPr marL="742950" lvl="1" indent="-285750" defTabSz="841248">
              <a:lnSpc>
                <a:spcPct val="90000"/>
              </a:lnSpc>
              <a:spcAft>
                <a:spcPts val="600"/>
              </a:spcAft>
              <a:buFont typeface="Arial" panose="020B0604020202020204" pitchFamily="34" charset="0"/>
              <a:buChar char="•"/>
            </a:pPr>
            <a:r>
              <a:rPr lang="en-US" sz="1600" dirty="0"/>
              <a:t>Repeated each test for each different function 5 times and then found the average</a:t>
            </a:r>
          </a:p>
          <a:p>
            <a:pPr marL="742950" lvl="1" indent="-285750" defTabSz="841248">
              <a:lnSpc>
                <a:spcPct val="90000"/>
              </a:lnSpc>
              <a:spcAft>
                <a:spcPts val="600"/>
              </a:spcAft>
              <a:buFont typeface="Arial" panose="020B0604020202020204" pitchFamily="34" charset="0"/>
              <a:buChar char="•"/>
            </a:pPr>
            <a:r>
              <a:rPr lang="en-US" sz="1600" dirty="0"/>
              <a:t>Identified which function produced the lowest average MSE value</a:t>
            </a:r>
          </a:p>
        </p:txBody>
      </p:sp>
      <p:sp>
        <p:nvSpPr>
          <p:cNvPr id="15" name="Frame 14">
            <a:extLst>
              <a:ext uri="{FF2B5EF4-FFF2-40B4-BE49-F238E27FC236}">
                <a16:creationId xmlns:a16="http://schemas.microsoft.com/office/drawing/2014/main" id="{9051A12B-3AE3-091A-6D3C-7241BA6B51CC}"/>
              </a:ext>
            </a:extLst>
          </p:cNvPr>
          <p:cNvSpPr/>
          <p:nvPr/>
        </p:nvSpPr>
        <p:spPr>
          <a:xfrm>
            <a:off x="8229599" y="3113314"/>
            <a:ext cx="478972" cy="304800"/>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17" name="Frame 16">
            <a:extLst>
              <a:ext uri="{FF2B5EF4-FFF2-40B4-BE49-F238E27FC236}">
                <a16:creationId xmlns:a16="http://schemas.microsoft.com/office/drawing/2014/main" id="{A3B69EE8-0A28-6742-A5F9-11DFF962E6CB}"/>
              </a:ext>
            </a:extLst>
          </p:cNvPr>
          <p:cNvSpPr/>
          <p:nvPr/>
        </p:nvSpPr>
        <p:spPr>
          <a:xfrm>
            <a:off x="9561468" y="3362952"/>
            <a:ext cx="736418" cy="304800"/>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Tree>
    <p:extLst>
      <p:ext uri="{BB962C8B-B14F-4D97-AF65-F5344CB8AC3E}">
        <p14:creationId xmlns:p14="http://schemas.microsoft.com/office/powerpoint/2010/main" val="135344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2105" y="1345754"/>
            <a:ext cx="4082796" cy="4747018"/>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Outcome Decision</a:t>
            </a:r>
          </a:p>
          <a:p>
            <a:pPr marL="285750" indent="-285750" defTabSz="841248">
              <a:lnSpc>
                <a:spcPct val="90000"/>
              </a:lnSpc>
              <a:spcAft>
                <a:spcPts val="600"/>
              </a:spcAft>
              <a:buFont typeface="Arial" panose="020B0604020202020204" pitchFamily="34" charset="0"/>
              <a:buChar char="•"/>
            </a:pPr>
            <a:r>
              <a:rPr lang="en-US" sz="1600" dirty="0"/>
              <a:t>Training function: </a:t>
            </a:r>
            <a:r>
              <a:rPr lang="en-US" sz="1600" dirty="0" err="1"/>
              <a:t>traincgp</a:t>
            </a:r>
            <a:endParaRPr lang="en-US" sz="1600" dirty="0"/>
          </a:p>
          <a:p>
            <a:pPr defTabSz="841248">
              <a:lnSpc>
                <a:spcPct val="90000"/>
              </a:lnSpc>
              <a:spcAft>
                <a:spcPts val="600"/>
              </a:spcAft>
            </a:pPr>
            <a:r>
              <a:rPr lang="en-US" sz="1600" b="1" dirty="0"/>
              <a:t>Methodology </a:t>
            </a:r>
          </a:p>
          <a:p>
            <a:pPr marL="285750" indent="-285750" defTabSz="841248">
              <a:lnSpc>
                <a:spcPct val="90000"/>
              </a:lnSpc>
              <a:spcAft>
                <a:spcPts val="600"/>
              </a:spcAft>
              <a:buFont typeface="Arial" panose="020B0604020202020204" pitchFamily="34" charset="0"/>
              <a:buChar char="•"/>
            </a:pPr>
            <a:r>
              <a:rPr lang="en-US" sz="1600" dirty="0"/>
              <a:t>Experimented with all 9 </a:t>
            </a:r>
            <a:r>
              <a:rPr lang="en-US" sz="1600" dirty="0" err="1"/>
              <a:t>matlab</a:t>
            </a:r>
            <a:r>
              <a:rPr lang="en-US" sz="1600" dirty="0"/>
              <a:t> training functions: </a:t>
            </a:r>
            <a:r>
              <a:rPr lang="en-US" sz="1600" dirty="0" err="1"/>
              <a:t>trainlm</a:t>
            </a:r>
            <a:r>
              <a:rPr lang="en-US" sz="1600" dirty="0"/>
              <a:t>,  </a:t>
            </a:r>
            <a:r>
              <a:rPr lang="en-US" sz="1600" dirty="0" err="1"/>
              <a:t>trainbfg</a:t>
            </a:r>
            <a:r>
              <a:rPr lang="en-US" sz="1600" dirty="0"/>
              <a:t>, </a:t>
            </a:r>
            <a:r>
              <a:rPr lang="en-US" sz="1600" dirty="0" err="1"/>
              <a:t>trainrp</a:t>
            </a:r>
            <a:r>
              <a:rPr lang="en-US" sz="1600" dirty="0"/>
              <a:t>, </a:t>
            </a:r>
            <a:r>
              <a:rPr lang="en-US" sz="1600" dirty="0" err="1"/>
              <a:t>trainscg</a:t>
            </a:r>
            <a:r>
              <a:rPr lang="en-US" sz="1600" dirty="0"/>
              <a:t>, </a:t>
            </a:r>
            <a:r>
              <a:rPr lang="en-US" sz="1600" dirty="0" err="1"/>
              <a:t>traincgb</a:t>
            </a:r>
            <a:r>
              <a:rPr lang="en-US" sz="1600" dirty="0"/>
              <a:t>, </a:t>
            </a:r>
            <a:r>
              <a:rPr lang="en-US" sz="1600" dirty="0" err="1"/>
              <a:t>traincgf</a:t>
            </a:r>
            <a:r>
              <a:rPr lang="en-US" sz="1600" dirty="0"/>
              <a:t>, </a:t>
            </a:r>
            <a:r>
              <a:rPr lang="en-US" sz="1600" dirty="0" err="1"/>
              <a:t>traincgp</a:t>
            </a:r>
            <a:r>
              <a:rPr lang="en-US" sz="1600" dirty="0"/>
              <a:t>, </a:t>
            </a:r>
            <a:r>
              <a:rPr lang="en-US" sz="1600" dirty="0" err="1"/>
              <a:t>trainoss</a:t>
            </a:r>
            <a:r>
              <a:rPr lang="en-US" sz="1600" dirty="0"/>
              <a:t>, </a:t>
            </a:r>
            <a:r>
              <a:rPr lang="en-US" sz="1600" dirty="0" err="1"/>
              <a:t>traingdx</a:t>
            </a:r>
            <a:endParaRPr lang="en-US" sz="1600" dirty="0"/>
          </a:p>
          <a:p>
            <a:pPr marL="285750" indent="-285750" defTabSz="841248">
              <a:lnSpc>
                <a:spcPct val="90000"/>
              </a:lnSpc>
              <a:spcAft>
                <a:spcPts val="600"/>
              </a:spcAft>
              <a:buFont typeface="Arial" panose="020B0604020202020204" pitchFamily="34" charset="0"/>
              <a:buChar char="•"/>
            </a:pPr>
            <a:r>
              <a:rPr lang="en-US" sz="1600" dirty="0"/>
              <a:t>Through multiple iterative processes, the training function was selected to be one which produced the smallest Mean Squared Error</a:t>
            </a:r>
          </a:p>
          <a:p>
            <a:pPr marL="742950" lvl="1" indent="-285750" defTabSz="841248">
              <a:lnSpc>
                <a:spcPct val="90000"/>
              </a:lnSpc>
              <a:spcAft>
                <a:spcPts val="600"/>
              </a:spcAft>
              <a:buFont typeface="Arial" panose="020B0604020202020204" pitchFamily="34" charset="0"/>
              <a:buChar char="•"/>
            </a:pPr>
            <a:r>
              <a:rPr lang="en-US" sz="1600" dirty="0"/>
              <a:t>Tested 9 different training functions</a:t>
            </a:r>
          </a:p>
          <a:p>
            <a:pPr marL="742950" lvl="1" indent="-285750" defTabSz="841248">
              <a:lnSpc>
                <a:spcPct val="90000"/>
              </a:lnSpc>
              <a:spcAft>
                <a:spcPts val="600"/>
              </a:spcAft>
              <a:buFont typeface="Arial" panose="020B0604020202020204" pitchFamily="34" charset="0"/>
              <a:buChar char="•"/>
            </a:pPr>
            <a:r>
              <a:rPr lang="en-US" sz="1600" dirty="0"/>
              <a:t>Repeated each test for each different function 5 times and then found the average</a:t>
            </a:r>
          </a:p>
          <a:p>
            <a:pPr marL="742950" lvl="1" indent="-285750" defTabSz="841248">
              <a:lnSpc>
                <a:spcPct val="90000"/>
              </a:lnSpc>
              <a:spcAft>
                <a:spcPts val="600"/>
              </a:spcAft>
              <a:buFont typeface="Arial" panose="020B0604020202020204" pitchFamily="34" charset="0"/>
              <a:buChar char="•"/>
            </a:pPr>
            <a:r>
              <a:rPr lang="en-US" sz="1600" dirty="0"/>
              <a:t>Identified which function produced the lowest average MSE value</a:t>
            </a:r>
          </a:p>
          <a:p>
            <a:pPr marL="285750" indent="-285750" defTabSz="841248">
              <a:lnSpc>
                <a:spcPct val="90000"/>
              </a:lnSpc>
              <a:spcAft>
                <a:spcPts val="600"/>
              </a:spcAft>
              <a:buFont typeface="Arial" panose="020B0604020202020204" pitchFamily="34" charset="0"/>
              <a:buChar char="•"/>
            </a:pPr>
            <a:endParaRPr lang="en-US" sz="1600" dirty="0"/>
          </a:p>
          <a:p>
            <a:pPr marL="285750" indent="-285750" defTabSz="841248">
              <a:lnSpc>
                <a:spcPct val="90000"/>
              </a:lnSpc>
              <a:spcAft>
                <a:spcPts val="600"/>
              </a:spcAft>
              <a:buFont typeface="Arial" panose="020B0604020202020204" pitchFamily="34" charset="0"/>
              <a:buChar char="•"/>
            </a:pPr>
            <a:endParaRPr lang="en-US" sz="1600" dirty="0"/>
          </a:p>
        </p:txBody>
      </p:sp>
      <p:sp>
        <p:nvSpPr>
          <p:cNvPr id="7" name="TextBox 6">
            <a:extLst>
              <a:ext uri="{FF2B5EF4-FFF2-40B4-BE49-F238E27FC236}">
                <a16:creationId xmlns:a16="http://schemas.microsoft.com/office/drawing/2014/main" id="{CA03292D-5021-C474-54A5-36C8F2107F53}"/>
              </a:ext>
            </a:extLst>
          </p:cNvPr>
          <p:cNvSpPr txBox="1"/>
          <p:nvPr/>
        </p:nvSpPr>
        <p:spPr>
          <a:xfrm>
            <a:off x="5241073" y="3741716"/>
            <a:ext cx="6856478" cy="856773"/>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Matrix generated where each column represents a different training function trie</a:t>
            </a:r>
            <a:r>
              <a:rPr lang="en-US" sz="1656" dirty="0"/>
              <a:t>d and the MSE error result. The average of each column is then calculated to show the lowest MSE error value is for </a:t>
            </a:r>
            <a:r>
              <a:rPr lang="en-US" sz="1656" dirty="0" err="1">
                <a:highlight>
                  <a:srgbClr val="00FF00"/>
                </a:highlight>
              </a:rPr>
              <a:t>traincgp</a:t>
            </a:r>
            <a:r>
              <a:rPr lang="en-US" sz="1656" dirty="0">
                <a:highlight>
                  <a:srgbClr val="00FF00"/>
                </a:highlight>
              </a:rPr>
              <a:t> (0.0023)</a:t>
            </a:r>
            <a:r>
              <a:rPr lang="en-US" sz="1656" kern="1200" dirty="0">
                <a:solidFill>
                  <a:schemeClr val="tx1"/>
                </a:solidFill>
                <a:highlight>
                  <a:srgbClr val="00FF00"/>
                </a:highlight>
                <a:latin typeface="+mn-lt"/>
                <a:ea typeface="+mn-ea"/>
                <a:cs typeface="+mn-cs"/>
              </a:rPr>
              <a:t> </a:t>
            </a:r>
            <a:endParaRPr lang="en-US" dirty="0">
              <a:highlight>
                <a:srgbClr val="00FF00"/>
              </a:highlight>
            </a:endParaRPr>
          </a:p>
        </p:txBody>
      </p:sp>
      <p:sp>
        <p:nvSpPr>
          <p:cNvPr id="13" name="Title 12">
            <a:extLst>
              <a:ext uri="{FF2B5EF4-FFF2-40B4-BE49-F238E27FC236}">
                <a16:creationId xmlns:a16="http://schemas.microsoft.com/office/drawing/2014/main" id="{C5463FA2-244B-874D-1CF2-ECDABC408255}"/>
              </a:ext>
            </a:extLst>
          </p:cNvPr>
          <p:cNvSpPr>
            <a:spLocks noGrp="1"/>
          </p:cNvSpPr>
          <p:nvPr>
            <p:ph type="title"/>
          </p:nvPr>
        </p:nvSpPr>
        <p:spPr/>
        <p:txBody>
          <a:bodyPr/>
          <a:lstStyle/>
          <a:p>
            <a:r>
              <a:rPr lang="en-US" dirty="0"/>
              <a:t>Training Function Exploration</a:t>
            </a:r>
          </a:p>
        </p:txBody>
      </p:sp>
      <p:pic>
        <p:nvPicPr>
          <p:cNvPr id="4" name="Picture 3" descr="A number of numbers on a white background&#10;&#10;Description automatically generated">
            <a:extLst>
              <a:ext uri="{FF2B5EF4-FFF2-40B4-BE49-F238E27FC236}">
                <a16:creationId xmlns:a16="http://schemas.microsoft.com/office/drawing/2014/main" id="{13348201-ED6A-4B15-0E61-914AAC1EA1E6}"/>
              </a:ext>
            </a:extLst>
          </p:cNvPr>
          <p:cNvPicPr>
            <a:picLocks noChangeAspect="1"/>
          </p:cNvPicPr>
          <p:nvPr/>
        </p:nvPicPr>
        <p:blipFill>
          <a:blip r:embed="rId3"/>
          <a:stretch>
            <a:fillRect/>
          </a:stretch>
        </p:blipFill>
        <p:spPr>
          <a:xfrm>
            <a:off x="4914900" y="1870477"/>
            <a:ext cx="7277100" cy="1409700"/>
          </a:xfrm>
          <a:prstGeom prst="rect">
            <a:avLst/>
          </a:prstGeom>
        </p:spPr>
      </p:pic>
      <p:sp>
        <p:nvSpPr>
          <p:cNvPr id="15" name="Frame 14">
            <a:extLst>
              <a:ext uri="{FF2B5EF4-FFF2-40B4-BE49-F238E27FC236}">
                <a16:creationId xmlns:a16="http://schemas.microsoft.com/office/drawing/2014/main" id="{9051A12B-3AE3-091A-6D3C-7241BA6B51CC}"/>
              </a:ext>
            </a:extLst>
          </p:cNvPr>
          <p:cNvSpPr/>
          <p:nvPr/>
        </p:nvSpPr>
        <p:spPr>
          <a:xfrm>
            <a:off x="7575930" y="2728790"/>
            <a:ext cx="478972" cy="304800"/>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
        <p:nvSpPr>
          <p:cNvPr id="17" name="Frame 16">
            <a:extLst>
              <a:ext uri="{FF2B5EF4-FFF2-40B4-BE49-F238E27FC236}">
                <a16:creationId xmlns:a16="http://schemas.microsoft.com/office/drawing/2014/main" id="{A3B69EE8-0A28-6742-A5F9-11DFF962E6CB}"/>
              </a:ext>
            </a:extLst>
          </p:cNvPr>
          <p:cNvSpPr/>
          <p:nvPr/>
        </p:nvSpPr>
        <p:spPr>
          <a:xfrm>
            <a:off x="9841120" y="2965030"/>
            <a:ext cx="736418" cy="304800"/>
          </a:xfrm>
          <a:prstGeom prst="fram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Tree>
    <p:extLst>
      <p:ext uri="{BB962C8B-B14F-4D97-AF65-F5344CB8AC3E}">
        <p14:creationId xmlns:p14="http://schemas.microsoft.com/office/powerpoint/2010/main" val="14586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09B1A5E-DE47-82C0-597C-645A88072155}"/>
              </a:ext>
            </a:extLst>
          </p:cNvPr>
          <p:cNvSpPr>
            <a:spLocks/>
          </p:cNvSpPr>
          <p:nvPr/>
        </p:nvSpPr>
        <p:spPr>
          <a:xfrm>
            <a:off x="832104" y="1345754"/>
            <a:ext cx="7847661" cy="4747018"/>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defTabSz="841248">
              <a:lnSpc>
                <a:spcPct val="90000"/>
              </a:lnSpc>
              <a:spcAft>
                <a:spcPts val="600"/>
              </a:spcAft>
            </a:pPr>
            <a:r>
              <a:rPr lang="en-US" sz="1600" b="1" dirty="0"/>
              <a:t>Conclusion</a:t>
            </a:r>
          </a:p>
          <a:p>
            <a:pPr marL="285750" indent="-285750" defTabSz="841248">
              <a:lnSpc>
                <a:spcPct val="90000"/>
              </a:lnSpc>
              <a:spcAft>
                <a:spcPts val="600"/>
              </a:spcAft>
              <a:buFont typeface="Arial" panose="020B0604020202020204" pitchFamily="34" charset="0"/>
              <a:buChar char="•"/>
            </a:pPr>
            <a:r>
              <a:rPr lang="en-US" sz="1600" dirty="0"/>
              <a:t>Data splitting ratio: 80 for training, 10 for validation and 10 for testing</a:t>
            </a:r>
            <a:endParaRPr lang="en-US" sz="1600" b="1" dirty="0"/>
          </a:p>
          <a:p>
            <a:pPr marL="285750" indent="-285750" defTabSz="841248">
              <a:lnSpc>
                <a:spcPct val="90000"/>
              </a:lnSpc>
              <a:spcAft>
                <a:spcPts val="600"/>
              </a:spcAft>
              <a:buFont typeface="Arial" panose="020B0604020202020204" pitchFamily="34" charset="0"/>
              <a:buChar char="•"/>
            </a:pPr>
            <a:r>
              <a:rPr lang="en-US" sz="1600" dirty="0"/>
              <a:t>Data was split into the following 3 categories:</a:t>
            </a:r>
          </a:p>
          <a:p>
            <a:pPr marL="742950" lvl="1" indent="-285750" defTabSz="841248">
              <a:lnSpc>
                <a:spcPct val="90000"/>
              </a:lnSpc>
              <a:spcAft>
                <a:spcPts val="600"/>
              </a:spcAft>
              <a:buFont typeface="Arial" panose="020B0604020202020204" pitchFamily="34" charset="0"/>
              <a:buChar char="•"/>
            </a:pPr>
            <a:r>
              <a:rPr lang="en-US" sz="1600" dirty="0"/>
              <a:t>Training set: data for the network to learn patterns and relationships and update its weights and biases</a:t>
            </a:r>
          </a:p>
          <a:p>
            <a:pPr marL="742950" lvl="1" indent="-285750" defTabSz="841248">
              <a:lnSpc>
                <a:spcPct val="90000"/>
              </a:lnSpc>
              <a:spcAft>
                <a:spcPts val="600"/>
              </a:spcAft>
              <a:buFont typeface="Arial" panose="020B0604020202020204" pitchFamily="34" charset="0"/>
              <a:buChar char="•"/>
            </a:pPr>
            <a:r>
              <a:rPr lang="en-US" sz="1600" dirty="0"/>
              <a:t>Validation set: data to identify and minimize overfitting so the network does not learn the training data and can perform well with unseen data</a:t>
            </a:r>
          </a:p>
          <a:p>
            <a:pPr marL="742950" lvl="1" indent="-285750" defTabSz="841248">
              <a:lnSpc>
                <a:spcPct val="90000"/>
              </a:lnSpc>
              <a:spcAft>
                <a:spcPts val="600"/>
              </a:spcAft>
              <a:buFont typeface="Arial" panose="020B0604020202020204" pitchFamily="34" charset="0"/>
              <a:buChar char="•"/>
            </a:pPr>
            <a:r>
              <a:rPr lang="en-US" sz="1600" dirty="0"/>
              <a:t>Test set: data that is unseen and assesses the final performance of the trained model on its ability to generalize new data</a:t>
            </a:r>
          </a:p>
          <a:p>
            <a:pPr defTabSz="841248">
              <a:lnSpc>
                <a:spcPct val="90000"/>
              </a:lnSpc>
              <a:spcAft>
                <a:spcPts val="600"/>
              </a:spcAft>
            </a:pPr>
            <a:r>
              <a:rPr lang="en-US" sz="1600" b="1" dirty="0"/>
              <a:t>Methodology </a:t>
            </a:r>
          </a:p>
          <a:p>
            <a:pPr marL="285750" indent="-285750" defTabSz="841248">
              <a:lnSpc>
                <a:spcPct val="90000"/>
              </a:lnSpc>
              <a:spcAft>
                <a:spcPts val="600"/>
              </a:spcAft>
              <a:buFont typeface="Arial" panose="020B0604020202020204" pitchFamily="34" charset="0"/>
              <a:buChar char="•"/>
            </a:pPr>
            <a:r>
              <a:rPr lang="en-US" sz="1600" dirty="0"/>
              <a:t>Experimented with 3 different common ratios of splitting of data:</a:t>
            </a:r>
          </a:p>
          <a:p>
            <a:pPr marL="742950" lvl="1" indent="-285750" defTabSz="841248">
              <a:lnSpc>
                <a:spcPct val="90000"/>
              </a:lnSpc>
              <a:spcAft>
                <a:spcPts val="600"/>
              </a:spcAft>
              <a:buFont typeface="Arial" panose="020B0604020202020204" pitchFamily="34" charset="0"/>
              <a:buChar char="•"/>
            </a:pPr>
            <a:r>
              <a:rPr lang="en-US" sz="1600" dirty="0"/>
              <a:t>80:10:10</a:t>
            </a:r>
          </a:p>
          <a:p>
            <a:pPr marL="742950" lvl="1" indent="-285750" defTabSz="841248">
              <a:lnSpc>
                <a:spcPct val="90000"/>
              </a:lnSpc>
              <a:spcAft>
                <a:spcPts val="600"/>
              </a:spcAft>
              <a:buFont typeface="Arial" panose="020B0604020202020204" pitchFamily="34" charset="0"/>
              <a:buChar char="•"/>
            </a:pPr>
            <a:r>
              <a:rPr lang="en-US" sz="1600" dirty="0"/>
              <a:t>70:15:15</a:t>
            </a:r>
          </a:p>
          <a:p>
            <a:pPr marL="742950" lvl="1" indent="-285750" defTabSz="841248">
              <a:lnSpc>
                <a:spcPct val="90000"/>
              </a:lnSpc>
              <a:spcAft>
                <a:spcPts val="600"/>
              </a:spcAft>
              <a:buFont typeface="Arial" panose="020B0604020202020204" pitchFamily="34" charset="0"/>
              <a:buChar char="•"/>
            </a:pPr>
            <a:r>
              <a:rPr lang="en-US" sz="1600" dirty="0"/>
              <a:t>60:20:20</a:t>
            </a:r>
          </a:p>
          <a:p>
            <a:pPr marL="285750" indent="-285750" defTabSz="841248">
              <a:lnSpc>
                <a:spcPct val="90000"/>
              </a:lnSpc>
              <a:spcAft>
                <a:spcPts val="600"/>
              </a:spcAft>
              <a:buFont typeface="Arial" panose="020B0604020202020204" pitchFamily="34" charset="0"/>
              <a:buChar char="•"/>
            </a:pPr>
            <a:r>
              <a:rPr lang="en-US" sz="1600" dirty="0"/>
              <a:t>Evaluated the performance of the model with the different ratios using MSE</a:t>
            </a:r>
          </a:p>
          <a:p>
            <a:pPr marL="285750" indent="-285750" defTabSz="841248">
              <a:lnSpc>
                <a:spcPct val="90000"/>
              </a:lnSpc>
              <a:spcAft>
                <a:spcPts val="600"/>
              </a:spcAft>
              <a:buFont typeface="Arial" panose="020B0604020202020204" pitchFamily="34" charset="0"/>
              <a:buChar char="•"/>
            </a:pPr>
            <a:r>
              <a:rPr lang="en-US" sz="1600" dirty="0"/>
              <a:t>MSE indicated the same error value for each ratio so cross validation was also used as an evaluation tool</a:t>
            </a:r>
          </a:p>
          <a:p>
            <a:pPr marL="285750" indent="-285750" defTabSz="841248">
              <a:lnSpc>
                <a:spcPct val="90000"/>
              </a:lnSpc>
              <a:spcAft>
                <a:spcPts val="600"/>
              </a:spcAft>
              <a:buFont typeface="Arial" panose="020B0604020202020204" pitchFamily="34" charset="0"/>
              <a:buChar char="•"/>
            </a:pPr>
            <a:r>
              <a:rPr lang="en-US" sz="1600" dirty="0"/>
              <a:t>The lowest value indicated by cross validation was selected as the optimal ratio for data splitting</a:t>
            </a:r>
          </a:p>
          <a:p>
            <a:pPr marL="285750" indent="-285750" defTabSz="841248">
              <a:lnSpc>
                <a:spcPct val="90000"/>
              </a:lnSpc>
              <a:spcAft>
                <a:spcPts val="600"/>
              </a:spcAft>
              <a:buFont typeface="Arial" panose="020B0604020202020204" pitchFamily="34" charset="0"/>
              <a:buChar char="•"/>
            </a:pPr>
            <a:endParaRPr lang="en-US" sz="1600" dirty="0"/>
          </a:p>
        </p:txBody>
      </p:sp>
      <p:sp>
        <p:nvSpPr>
          <p:cNvPr id="13" name="Title 12">
            <a:extLst>
              <a:ext uri="{FF2B5EF4-FFF2-40B4-BE49-F238E27FC236}">
                <a16:creationId xmlns:a16="http://schemas.microsoft.com/office/drawing/2014/main" id="{C5463FA2-244B-874D-1CF2-ECDABC408255}"/>
              </a:ext>
            </a:extLst>
          </p:cNvPr>
          <p:cNvSpPr>
            <a:spLocks noGrp="1"/>
          </p:cNvSpPr>
          <p:nvPr>
            <p:ph type="title"/>
          </p:nvPr>
        </p:nvSpPr>
        <p:spPr/>
        <p:txBody>
          <a:bodyPr/>
          <a:lstStyle/>
          <a:p>
            <a:r>
              <a:rPr lang="en-US" dirty="0"/>
              <a:t>Data Splicing Ratio Exploration</a:t>
            </a:r>
          </a:p>
        </p:txBody>
      </p:sp>
      <p:pic>
        <p:nvPicPr>
          <p:cNvPr id="5" name="Picture 4" descr="A screenshot of a computer&#10;&#10;Description automatically generated">
            <a:extLst>
              <a:ext uri="{FF2B5EF4-FFF2-40B4-BE49-F238E27FC236}">
                <a16:creationId xmlns:a16="http://schemas.microsoft.com/office/drawing/2014/main" id="{4BCE89A3-1542-3436-871E-ED60F884C091}"/>
              </a:ext>
            </a:extLst>
          </p:cNvPr>
          <p:cNvPicPr>
            <a:picLocks noChangeAspect="1"/>
          </p:cNvPicPr>
          <p:nvPr/>
        </p:nvPicPr>
        <p:blipFill>
          <a:blip r:embed="rId3"/>
          <a:stretch>
            <a:fillRect/>
          </a:stretch>
        </p:blipFill>
        <p:spPr>
          <a:xfrm>
            <a:off x="8941387" y="1598378"/>
            <a:ext cx="2831513" cy="4973776"/>
          </a:xfrm>
          <a:prstGeom prst="rect">
            <a:avLst/>
          </a:prstGeom>
        </p:spPr>
      </p:pic>
      <p:sp>
        <p:nvSpPr>
          <p:cNvPr id="15" name="Frame 14">
            <a:extLst>
              <a:ext uri="{FF2B5EF4-FFF2-40B4-BE49-F238E27FC236}">
                <a16:creationId xmlns:a16="http://schemas.microsoft.com/office/drawing/2014/main" id="{9051A12B-3AE3-091A-6D3C-7241BA6B51CC}"/>
              </a:ext>
            </a:extLst>
          </p:cNvPr>
          <p:cNvSpPr/>
          <p:nvPr/>
        </p:nvSpPr>
        <p:spPr>
          <a:xfrm>
            <a:off x="8941387" y="2738688"/>
            <a:ext cx="1271758" cy="592582"/>
          </a:xfrm>
          <a:prstGeom prst="frame">
            <a:avLst>
              <a:gd name="adj1" fmla="val 30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a:t>
            </a:r>
          </a:p>
        </p:txBody>
      </p:sp>
    </p:spTree>
    <p:extLst>
      <p:ext uri="{BB962C8B-B14F-4D97-AF65-F5344CB8AC3E}">
        <p14:creationId xmlns:p14="http://schemas.microsoft.com/office/powerpoint/2010/main" val="184393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screenshot of a graph&#10;&#10;Description automatically generated">
            <a:extLst>
              <a:ext uri="{FF2B5EF4-FFF2-40B4-BE49-F238E27FC236}">
                <a16:creationId xmlns:a16="http://schemas.microsoft.com/office/drawing/2014/main" id="{0EADDEA1-93F6-F617-A1D2-56F681D722A5}"/>
              </a:ext>
            </a:extLst>
          </p:cNvPr>
          <p:cNvPicPr>
            <a:picLocks noChangeAspect="1"/>
          </p:cNvPicPr>
          <p:nvPr/>
        </p:nvPicPr>
        <p:blipFill>
          <a:blip r:embed="rId3"/>
          <a:stretch>
            <a:fillRect/>
          </a:stretch>
        </p:blipFill>
        <p:spPr>
          <a:xfrm>
            <a:off x="6848413" y="1531282"/>
            <a:ext cx="5274347" cy="5213547"/>
          </a:xfrm>
          <a:prstGeom prst="rect">
            <a:avLst/>
          </a:prstGeom>
        </p:spPr>
      </p:pic>
      <p:sp>
        <p:nvSpPr>
          <p:cNvPr id="6" name="Title 5">
            <a:extLst>
              <a:ext uri="{FF2B5EF4-FFF2-40B4-BE49-F238E27FC236}">
                <a16:creationId xmlns:a16="http://schemas.microsoft.com/office/drawing/2014/main" id="{EE3C93A9-D8E3-04FB-331A-BA14C6FEF075}"/>
              </a:ext>
            </a:extLst>
          </p:cNvPr>
          <p:cNvSpPr>
            <a:spLocks noGrp="1"/>
          </p:cNvSpPr>
          <p:nvPr>
            <p:ph type="title"/>
          </p:nvPr>
        </p:nvSpPr>
        <p:spPr/>
        <p:txBody>
          <a:bodyPr/>
          <a:lstStyle/>
          <a:p>
            <a:r>
              <a:rPr lang="en-US" dirty="0"/>
              <a:t>Results and Conclusions</a:t>
            </a:r>
          </a:p>
        </p:txBody>
      </p:sp>
      <p:sp>
        <p:nvSpPr>
          <p:cNvPr id="7" name="Content Placeholder 2">
            <a:extLst>
              <a:ext uri="{FF2B5EF4-FFF2-40B4-BE49-F238E27FC236}">
                <a16:creationId xmlns:a16="http://schemas.microsoft.com/office/drawing/2014/main" id="{42D23132-55A0-FA42-5EE8-F2C9CC1840C4}"/>
              </a:ext>
            </a:extLst>
          </p:cNvPr>
          <p:cNvSpPr>
            <a:spLocks/>
          </p:cNvSpPr>
          <p:nvPr/>
        </p:nvSpPr>
        <p:spPr>
          <a:xfrm>
            <a:off x="839725" y="1418111"/>
            <a:ext cx="5940972" cy="4747018"/>
          </a:xfrm>
          <a:prstGeom prst="rect">
            <a:avLst/>
          </a:prstGeom>
        </p:spPr>
        <p:txBody>
          <a:bodyPr>
            <a:noAutofit/>
          </a:bodyPr>
          <a:lstStyle/>
          <a:p>
            <a:pPr marL="285750" indent="-285750" defTabSz="841248">
              <a:lnSpc>
                <a:spcPct val="90000"/>
              </a:lnSpc>
              <a:spcAft>
                <a:spcPts val="600"/>
              </a:spcAft>
              <a:buFont typeface="Arial" panose="020B0604020202020204" pitchFamily="34" charset="0"/>
              <a:buChar char="•"/>
            </a:pPr>
            <a:endParaRPr lang="en-US" sz="1600" dirty="0"/>
          </a:p>
          <a:p>
            <a:pPr marL="342900" indent="-342900">
              <a:buFont typeface="Arial" panose="020B0604020202020204" pitchFamily="34" charset="0"/>
              <a:buChar char="•"/>
            </a:pPr>
            <a:r>
              <a:rPr lang="en-US" sz="1800" dirty="0"/>
              <a:t>The model’s key limitation is the size of the dataset. The dataset contains only 219 samples, a larger sample size would be more representative and better at allowing the model to train. </a:t>
            </a:r>
          </a:p>
          <a:p>
            <a:pPr marL="342900" indent="-342900">
              <a:buFont typeface="Arial" panose="020B0604020202020204" pitchFamily="34" charset="0"/>
              <a:buChar char="•"/>
            </a:pPr>
            <a:r>
              <a:rPr lang="en-US" sz="1800" dirty="0"/>
              <a:t>A recommendation for future work would be to explore the results of deriving a mathematical equation to calculate the external curve length compared to the predictions of a model and observe which is more accurate. </a:t>
            </a:r>
          </a:p>
          <a:p>
            <a:pPr marL="800100" lvl="1" indent="-342900">
              <a:buFont typeface="Arial" panose="020B0604020202020204" pitchFamily="34" charset="0"/>
              <a:buChar char="•"/>
            </a:pPr>
            <a:r>
              <a:rPr lang="en-US" dirty="0"/>
              <a:t>A mathematical solution may be more efficient, however, a model is able to represent noise and variability in data</a:t>
            </a:r>
            <a:endParaRPr lang="en-US" sz="1600" dirty="0"/>
          </a:p>
        </p:txBody>
      </p:sp>
      <p:pic>
        <p:nvPicPr>
          <p:cNvPr id="9" name="Picture 8" descr="A screenshot of a computer&#10;&#10;Description automatically generated">
            <a:extLst>
              <a:ext uri="{FF2B5EF4-FFF2-40B4-BE49-F238E27FC236}">
                <a16:creationId xmlns:a16="http://schemas.microsoft.com/office/drawing/2014/main" id="{18426D0B-5FE8-FE81-FAE7-483E65DB9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2888" y="4883842"/>
            <a:ext cx="2037049" cy="1714348"/>
          </a:xfrm>
          <a:prstGeom prst="rect">
            <a:avLst/>
          </a:prstGeom>
        </p:spPr>
      </p:pic>
      <p:cxnSp>
        <p:nvCxnSpPr>
          <p:cNvPr id="11" name="Straight Arrow Connector 10">
            <a:extLst>
              <a:ext uri="{FF2B5EF4-FFF2-40B4-BE49-F238E27FC236}">
                <a16:creationId xmlns:a16="http://schemas.microsoft.com/office/drawing/2014/main" id="{D2E6D89C-2590-B994-5B39-4EF4135CA9FA}"/>
              </a:ext>
            </a:extLst>
          </p:cNvPr>
          <p:cNvCxnSpPr/>
          <p:nvPr/>
        </p:nvCxnSpPr>
        <p:spPr>
          <a:xfrm>
            <a:off x="3474720" y="6368354"/>
            <a:ext cx="1236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9DCACB-9968-31BC-6271-8D445AD1B5EC}"/>
              </a:ext>
            </a:extLst>
          </p:cNvPr>
          <p:cNvCxnSpPr/>
          <p:nvPr/>
        </p:nvCxnSpPr>
        <p:spPr>
          <a:xfrm>
            <a:off x="3808687" y="5844098"/>
            <a:ext cx="12360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8DD2D15-B7F7-0C41-ECC9-74C2AF588B7A}"/>
              </a:ext>
            </a:extLst>
          </p:cNvPr>
          <p:cNvSpPr txBox="1"/>
          <p:nvPr/>
        </p:nvSpPr>
        <p:spPr>
          <a:xfrm>
            <a:off x="1130912" y="5979631"/>
            <a:ext cx="3647355" cy="347146"/>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Result of cross validation</a:t>
            </a:r>
            <a:endParaRPr lang="en-US" dirty="0">
              <a:highlight>
                <a:srgbClr val="00FF00"/>
              </a:highlight>
            </a:endParaRPr>
          </a:p>
        </p:txBody>
      </p:sp>
      <p:sp>
        <p:nvSpPr>
          <p:cNvPr id="19" name="TextBox 18">
            <a:extLst>
              <a:ext uri="{FF2B5EF4-FFF2-40B4-BE49-F238E27FC236}">
                <a16:creationId xmlns:a16="http://schemas.microsoft.com/office/drawing/2014/main" id="{14DDFB6C-109B-0AB5-85F7-194553D33A21}"/>
              </a:ext>
            </a:extLst>
          </p:cNvPr>
          <p:cNvSpPr txBox="1"/>
          <p:nvPr/>
        </p:nvSpPr>
        <p:spPr>
          <a:xfrm>
            <a:off x="1096292" y="5437400"/>
            <a:ext cx="3647355" cy="347146"/>
          </a:xfrm>
          <a:prstGeom prst="rect">
            <a:avLst/>
          </a:prstGeom>
          <a:noFill/>
        </p:spPr>
        <p:txBody>
          <a:bodyPr wrap="square" rtlCol="0">
            <a:spAutoFit/>
          </a:bodyPr>
          <a:lstStyle/>
          <a:p>
            <a:pPr defTabSz="841248">
              <a:spcAft>
                <a:spcPts val="600"/>
              </a:spcAft>
            </a:pPr>
            <a:r>
              <a:rPr lang="en-US" sz="1656" kern="1200" dirty="0">
                <a:solidFill>
                  <a:schemeClr val="tx1"/>
                </a:solidFill>
                <a:latin typeface="+mn-lt"/>
                <a:ea typeface="+mn-ea"/>
                <a:cs typeface="+mn-cs"/>
              </a:rPr>
              <a:t>Result of mean squared error </a:t>
            </a:r>
            <a:endParaRPr lang="en-US" dirty="0">
              <a:highlight>
                <a:srgbClr val="00FF00"/>
              </a:highlight>
            </a:endParaRPr>
          </a:p>
        </p:txBody>
      </p:sp>
    </p:spTree>
    <p:extLst>
      <p:ext uri="{BB962C8B-B14F-4D97-AF65-F5344CB8AC3E}">
        <p14:creationId xmlns:p14="http://schemas.microsoft.com/office/powerpoint/2010/main" val="2228740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3451</TotalTime>
  <Words>1571</Words>
  <Application>Microsoft Office PowerPoint</Application>
  <PresentationFormat>Widescreen</PresentationFormat>
  <Paragraphs>130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Optimizing Artificial Neural Network Parameters for Predicting Horseshoe External Curve Lengths</vt:lpstr>
      <vt:lpstr>Abstract </vt:lpstr>
      <vt:lpstr>Introduction </vt:lpstr>
      <vt:lpstr>Data Pre-Processing </vt:lpstr>
      <vt:lpstr>Topological Exploration</vt:lpstr>
      <vt:lpstr>Activation (Transfer) Function Exploration</vt:lpstr>
      <vt:lpstr>Training Function Exploration</vt:lpstr>
      <vt:lpstr>Data Splicing Ratio Exploration</vt:lpstr>
      <vt:lpstr>Results and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Artificial Neural Network Parameters for Predicting Horseshoe External Curve Length </dc:title>
  <dc:creator>Alina Ahmed</dc:creator>
  <cp:lastModifiedBy>Alina Ahmed</cp:lastModifiedBy>
  <cp:revision>11</cp:revision>
  <dcterms:created xsi:type="dcterms:W3CDTF">2023-11-11T22:56:41Z</dcterms:created>
  <dcterms:modified xsi:type="dcterms:W3CDTF">2024-03-17T00:06:44Z</dcterms:modified>
</cp:coreProperties>
</file>