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80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34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4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0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0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0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7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spesolution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0200" y="2362200"/>
            <a:ext cx="6049899" cy="15504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8305" marR="5080" indent="-1666239">
              <a:lnSpc>
                <a:spcPct val="100200"/>
              </a:lnSpc>
              <a:spcBef>
                <a:spcPts val="90"/>
              </a:spcBef>
            </a:pPr>
            <a:r>
              <a:rPr lang="en-IN" sz="5000" b="1" spc="5" dirty="0" smtClean="0">
                <a:solidFill>
                  <a:srgbClr val="001F5F"/>
                </a:solidFill>
                <a:latin typeface="Lucida Sans Unicode"/>
                <a:cs typeface="Lucida Sans Unicode"/>
              </a:rPr>
              <a:t>INTRODUCTION TO </a:t>
            </a:r>
            <a:r>
              <a:rPr sz="5000" b="1" dirty="0" smtClean="0">
                <a:solidFill>
                  <a:srgbClr val="001F5F"/>
                </a:solidFill>
                <a:latin typeface="Lucida Sans Unicode"/>
                <a:cs typeface="Lucida Sans Unicode"/>
              </a:rPr>
              <a:t>HTML</a:t>
            </a:r>
            <a:endParaRPr sz="5000" dirty="0">
              <a:latin typeface="Lucida Sans Unicode"/>
              <a:cs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Session 2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169" y="516382"/>
            <a:ext cx="316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00" dirty="0"/>
              <a:t> </a:t>
            </a:r>
            <a:r>
              <a:rPr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2539"/>
            <a:ext cx="7995284" cy="47339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55270" indent="-243204" algn="just">
              <a:lnSpc>
                <a:spcPct val="100000"/>
              </a:lnSpc>
              <a:spcBef>
                <a:spcPts val="117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latin typeface="Times New Roman"/>
                <a:cs typeface="Times New Roman"/>
              </a:rPr>
              <a:t>Html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kinds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dirty="0">
                <a:latin typeface="Times New Roman"/>
                <a:cs typeface="Times New Roman"/>
              </a:rPr>
              <a:t> input.</a:t>
            </a:r>
            <a:endParaRPr sz="2400">
              <a:latin typeface="Times New Roman"/>
              <a:cs typeface="Times New Roman"/>
            </a:endParaRPr>
          </a:p>
          <a:p>
            <a:pPr marL="255270" indent="-243204" algn="just">
              <a:lnSpc>
                <a:spcPct val="100000"/>
              </a:lnSpc>
              <a:spcBef>
                <a:spcPts val="108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latin typeface="Times New Roman"/>
                <a:cs typeface="Times New Roman"/>
              </a:rPr>
              <a:t>Html</a:t>
            </a:r>
            <a:r>
              <a:rPr sz="2400" spc="-5" dirty="0">
                <a:latin typeface="Times New Roman"/>
                <a:cs typeface="Times New Roman"/>
              </a:rPr>
              <a:t> forms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server.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000"/>
              </a:lnSpc>
              <a:spcBef>
                <a:spcPts val="49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html</a:t>
            </a:r>
            <a:r>
              <a:rPr sz="2400" dirty="0">
                <a:latin typeface="Times New Roman"/>
                <a:cs typeface="Times New Roman"/>
              </a:rPr>
              <a:t> form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r>
              <a:rPr sz="2400" dirty="0">
                <a:latin typeface="Times New Roman"/>
                <a:cs typeface="Times New Roman"/>
              </a:rPr>
              <a:t> text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fields, </a:t>
            </a:r>
            <a:r>
              <a:rPr sz="2400" dirty="0">
                <a:latin typeface="Times New Roman"/>
                <a:cs typeface="Times New Roman"/>
              </a:rPr>
              <a:t> checkboxes, </a:t>
            </a:r>
            <a:r>
              <a:rPr sz="2400" spc="-5" dirty="0">
                <a:latin typeface="Times New Roman"/>
                <a:cs typeface="Times New Roman"/>
              </a:rPr>
              <a:t>radio-buttons, submit buttons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more. </a:t>
            </a:r>
            <a:r>
              <a:rPr sz="2400" dirty="0">
                <a:latin typeface="Times New Roman"/>
                <a:cs typeface="Times New Roman"/>
              </a:rPr>
              <a:t>a form can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textarea,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fieldset,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legend,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label </a:t>
            </a:r>
            <a:r>
              <a:rPr sz="2400" dirty="0">
                <a:latin typeface="Times New Roman"/>
                <a:cs typeface="Times New Roman"/>
              </a:rPr>
              <a:t> elements.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08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35" dirty="0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&lt;form&gt;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  <a:spcBef>
                <a:spcPts val="580"/>
              </a:spcBef>
            </a:pPr>
            <a:r>
              <a:rPr sz="2400" i="1" dirty="0">
                <a:solidFill>
                  <a:srgbClr val="A30070"/>
                </a:solidFill>
                <a:latin typeface="Times New Roman"/>
                <a:cs typeface="Times New Roman"/>
              </a:rPr>
              <a:t>input</a:t>
            </a:r>
            <a:r>
              <a:rPr sz="2400" i="1" spc="-6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A30070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&lt;/form&gt;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505" y="1087373"/>
            <a:ext cx="384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</a:t>
            </a:r>
            <a:r>
              <a:rPr spc="-135" dirty="0"/>
              <a:t> </a:t>
            </a:r>
            <a:r>
              <a:rPr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91995"/>
            <a:ext cx="7310755" cy="316674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67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most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&lt;input&gt;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element.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57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&lt;input&gt;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58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&lt;input&gt;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vary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ways,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depending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994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&lt;input&gt;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field,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checkbox,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password,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radio </a:t>
            </a:r>
            <a:r>
              <a:rPr sz="2400" dirty="0">
                <a:latin typeface="Times New Roman"/>
                <a:cs typeface="Times New Roman"/>
              </a:rPr>
              <a:t>button,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submit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button,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525" y="257047"/>
            <a:ext cx="302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TEXT</a:t>
            </a:r>
            <a:r>
              <a:rPr spc="-135" dirty="0"/>
              <a:t> </a:t>
            </a:r>
            <a:r>
              <a:rPr dirty="0"/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19480"/>
            <a:ext cx="7815580" cy="48228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 USER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ENTER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TEXT.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EXAMPLE</a:t>
            </a:r>
            <a:r>
              <a:rPr sz="2000" dirty="0">
                <a:solidFill>
                  <a:srgbClr val="154A5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6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&lt;form&gt;</a:t>
            </a:r>
            <a:endParaRPr sz="2000">
              <a:latin typeface="Times New Roman"/>
              <a:cs typeface="Times New Roman"/>
            </a:endParaRPr>
          </a:p>
          <a:p>
            <a:pPr marL="241300" marR="1467485">
              <a:lnSpc>
                <a:spcPct val="120000"/>
              </a:lnSpc>
            </a:pP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FIRST</a:t>
            </a:r>
            <a:r>
              <a:rPr sz="2000" spc="-40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NAME: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&lt;input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type="text“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name="firstname"&gt;&lt;br&gt; </a:t>
            </a:r>
            <a:r>
              <a:rPr sz="2000" spc="-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LAST</a:t>
            </a:r>
            <a:r>
              <a:rPr sz="2000" spc="-45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NAME:</a:t>
            </a:r>
            <a:r>
              <a:rPr sz="2000" spc="-5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&lt;input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type="text"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name="lastname"&gt;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&lt;/form&gt;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OUTPUT</a:t>
            </a:r>
            <a:r>
              <a:rPr sz="2000" dirty="0">
                <a:solidFill>
                  <a:srgbClr val="154A5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670"/>
              </a:spcBef>
            </a:pP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840"/>
              </a:spcBef>
            </a:pP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7627" y="4643628"/>
            <a:ext cx="2676525" cy="1076325"/>
            <a:chOff x="2357627" y="4643628"/>
            <a:chExt cx="2676525" cy="1076325"/>
          </a:xfrm>
        </p:grpSpPr>
        <p:sp>
          <p:nvSpPr>
            <p:cNvPr id="5" name="object 5"/>
            <p:cNvSpPr/>
            <p:nvPr/>
          </p:nvSpPr>
          <p:spPr>
            <a:xfrm>
              <a:off x="2362199" y="46482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9" y="46482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54102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54102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725" y="699261"/>
            <a:ext cx="4094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PASSWORD</a:t>
            </a:r>
            <a:r>
              <a:rPr spc="-65" dirty="0"/>
              <a:t> </a:t>
            </a:r>
            <a:r>
              <a:rPr spc="-5" dirty="0"/>
              <a:t>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235" y="1627911"/>
            <a:ext cx="5646420" cy="353631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25"/>
              </a:spcBef>
              <a:buFont typeface="Wingdings"/>
              <a:buChar char=""/>
              <a:tabLst>
                <a:tab pos="241300" algn="l"/>
              </a:tabLst>
            </a:pPr>
            <a:r>
              <a:rPr sz="1900" spc="-25" dirty="0">
                <a:latin typeface="Times New Roman"/>
                <a:cs typeface="Times New Roman"/>
              </a:rPr>
              <a:t>PASSWORD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defines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 password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field.</a:t>
            </a:r>
            <a:endParaRPr sz="19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1230"/>
              </a:spcBef>
            </a:pP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&lt;input</a:t>
            </a:r>
            <a:r>
              <a:rPr sz="19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type=“password”&gt;</a:t>
            </a: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Wingdings"/>
              <a:buChar char=""/>
              <a:tabLst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text entered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 textfield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will view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*******.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Syntax</a:t>
            </a:r>
            <a:r>
              <a:rPr sz="190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1450"/>
              </a:spcBef>
            </a:pP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password:&lt;input</a:t>
            </a:r>
            <a:r>
              <a:rPr sz="19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19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=“password”</a:t>
            </a:r>
            <a:r>
              <a:rPr sz="19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name=“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password”&gt;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339" y="5305805"/>
            <a:ext cx="13836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latin typeface="Times New Roman"/>
                <a:cs typeface="Times New Roman"/>
              </a:rPr>
              <a:t>PASSWORD: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60876" y="5408676"/>
            <a:ext cx="2670175" cy="307975"/>
            <a:chOff x="3960876" y="5408676"/>
            <a:chExt cx="2670175" cy="307975"/>
          </a:xfrm>
        </p:grpSpPr>
        <p:sp>
          <p:nvSpPr>
            <p:cNvPr id="6" name="object 6"/>
            <p:cNvSpPr/>
            <p:nvPr/>
          </p:nvSpPr>
          <p:spPr>
            <a:xfrm>
              <a:off x="3962400" y="54102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2400" y="54102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87900" y="5380431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Sans Unicode"/>
                <a:cs typeface="Lucida Sans Unicode"/>
              </a:rPr>
              <a:t>**</a:t>
            </a:r>
            <a:r>
              <a:rPr sz="1800" b="1" spc="-5" dirty="0">
                <a:latin typeface="Lucida Sans Unicode"/>
                <a:cs typeface="Lucida Sans Unicode"/>
              </a:rPr>
              <a:t>*</a:t>
            </a:r>
            <a:r>
              <a:rPr sz="1800" b="1" spc="-15" dirty="0">
                <a:latin typeface="Lucida Sans Unicode"/>
                <a:cs typeface="Lucida Sans Unicode"/>
              </a:rPr>
              <a:t>*</a:t>
            </a:r>
            <a:r>
              <a:rPr sz="1800" b="1" spc="-5" dirty="0">
                <a:latin typeface="Lucida Sans Unicode"/>
                <a:cs typeface="Lucida Sans Unicode"/>
              </a:rPr>
              <a:t>*</a:t>
            </a:r>
            <a:r>
              <a:rPr sz="1800" b="1" spc="-15" dirty="0">
                <a:latin typeface="Lucida Sans Unicode"/>
                <a:cs typeface="Lucida Sans Unicode"/>
              </a:rPr>
              <a:t>*</a:t>
            </a:r>
            <a:r>
              <a:rPr sz="1800" b="1" spc="-5" dirty="0">
                <a:latin typeface="Lucida Sans Unicode"/>
                <a:cs typeface="Lucida Sans Unicode"/>
              </a:rPr>
              <a:t>**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617" y="0"/>
            <a:ext cx="3841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RADIO</a:t>
            </a:r>
            <a:r>
              <a:rPr spc="-90" dirty="0"/>
              <a:t> </a:t>
            </a:r>
            <a:r>
              <a:rPr spc="-10" dirty="0"/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594106"/>
            <a:ext cx="7536180" cy="611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Radio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buttons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limited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choices.</a:t>
            </a:r>
            <a:endParaRPr sz="2400">
              <a:latin typeface="Times New Roman"/>
              <a:cs typeface="Times New Roman"/>
            </a:endParaRPr>
          </a:p>
          <a:p>
            <a:pPr marL="1459865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solidFill>
                  <a:srgbClr val="A30070"/>
                </a:solidFill>
                <a:latin typeface="Times New Roman"/>
                <a:cs typeface="Times New Roman"/>
              </a:rPr>
              <a:t>&lt;input</a:t>
            </a:r>
            <a:r>
              <a:rPr sz="2400" spc="-3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type="radio“&gt;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b="1" spc="-35" dirty="0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&lt;form&gt;</a:t>
            </a:r>
            <a:endParaRPr sz="2400">
              <a:latin typeface="Times New Roman"/>
              <a:cs typeface="Times New Roman"/>
            </a:endParaRPr>
          </a:p>
          <a:p>
            <a:pPr marL="240665" marR="2849245">
              <a:lnSpc>
                <a:spcPct val="120000"/>
              </a:lnSpc>
            </a:pPr>
            <a:r>
              <a:rPr sz="2400" dirty="0">
                <a:solidFill>
                  <a:srgbClr val="A30070"/>
                </a:solidFill>
                <a:latin typeface="Times New Roman"/>
                <a:cs typeface="Times New Roman"/>
              </a:rPr>
              <a:t>&lt;input</a:t>
            </a:r>
            <a:r>
              <a:rPr sz="2400" spc="-4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30070"/>
                </a:solidFill>
                <a:latin typeface="Times New Roman"/>
                <a:cs typeface="Times New Roman"/>
              </a:rPr>
              <a:t>type="radio"</a:t>
            </a:r>
            <a:r>
              <a:rPr sz="2400" spc="-7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name=“gender" </a:t>
            </a:r>
            <a:r>
              <a:rPr sz="2400" spc="-58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value="male"&gt;male&lt;br&gt;</a:t>
            </a:r>
            <a:endParaRPr sz="2400">
              <a:latin typeface="Times New Roman"/>
              <a:cs typeface="Times New Roman"/>
            </a:endParaRPr>
          </a:p>
          <a:p>
            <a:pPr marL="240665" marR="2849245">
              <a:lnSpc>
                <a:spcPct val="120000"/>
              </a:lnSpc>
            </a:pPr>
            <a:r>
              <a:rPr sz="2400" dirty="0">
                <a:solidFill>
                  <a:srgbClr val="A30070"/>
                </a:solidFill>
                <a:latin typeface="Times New Roman"/>
                <a:cs typeface="Times New Roman"/>
              </a:rPr>
              <a:t>&lt;input</a:t>
            </a:r>
            <a:r>
              <a:rPr sz="2400" spc="-4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30070"/>
                </a:solidFill>
                <a:latin typeface="Times New Roman"/>
                <a:cs typeface="Times New Roman"/>
              </a:rPr>
              <a:t>type="radio"</a:t>
            </a:r>
            <a:r>
              <a:rPr sz="2400" spc="-7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name=“gender" </a:t>
            </a:r>
            <a:r>
              <a:rPr sz="2400" spc="-58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value="female"&gt;female</a:t>
            </a:r>
            <a:endParaRPr sz="24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&lt;/form&gt;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b="1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155065" marR="5477510">
              <a:lnSpc>
                <a:spcPts val="3960"/>
              </a:lnSpc>
              <a:spcBef>
                <a:spcPts val="100"/>
              </a:spcBef>
            </a:pPr>
            <a:r>
              <a:rPr sz="2400" spc="-5" dirty="0">
                <a:solidFill>
                  <a:srgbClr val="A30070"/>
                </a:solidFill>
                <a:latin typeface="Times New Roman"/>
                <a:cs typeface="Times New Roman"/>
              </a:rPr>
              <a:t>Male </a:t>
            </a:r>
            <a:r>
              <a:rPr sz="240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A3007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A30070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A3007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A30070"/>
                </a:solidFill>
                <a:latin typeface="Times New Roman"/>
                <a:cs typeface="Times New Roman"/>
              </a:rPr>
              <a:t>ale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0427" y="5939028"/>
            <a:ext cx="161925" cy="619125"/>
            <a:chOff x="1900427" y="5939028"/>
            <a:chExt cx="161925" cy="619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427" y="5939028"/>
              <a:ext cx="161544" cy="161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427" y="6396228"/>
              <a:ext cx="161544" cy="1615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273" y="379221"/>
            <a:ext cx="325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235" y="1243329"/>
            <a:ext cx="7614284" cy="493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09395" algn="l"/>
                <a:tab pos="1920875" algn="l"/>
                <a:tab pos="2176780" algn="l"/>
                <a:tab pos="2774315" algn="l"/>
                <a:tab pos="3542665" algn="l"/>
                <a:tab pos="4156710" algn="l"/>
                <a:tab pos="4523740" algn="l"/>
                <a:tab pos="5229225" algn="l"/>
                <a:tab pos="6186805" algn="l"/>
                <a:tab pos="6552565" algn="l"/>
                <a:tab pos="6808470" algn="l"/>
              </a:tabLst>
            </a:pP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heck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5" dirty="0">
                <a:latin typeface="Times New Roman"/>
                <a:cs typeface="Times New Roman"/>
              </a:rPr>
              <a:t>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let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user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select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zero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1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ti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ns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mited  number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choices.</a:t>
            </a:r>
            <a:endParaRPr sz="2200">
              <a:latin typeface="Times New Roman"/>
              <a:cs typeface="Times New Roman"/>
            </a:endParaRPr>
          </a:p>
          <a:p>
            <a:pPr marL="133985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&lt;input type="checkbox“&gt;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200" b="1" spc="-30" dirty="0">
                <a:latin typeface="Times New Roman"/>
                <a:cs typeface="Times New Roman"/>
              </a:rPr>
              <a:t>SYNTAX: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&lt;form&gt;</a:t>
            </a:r>
            <a:endParaRPr sz="2200">
              <a:latin typeface="Times New Roman"/>
              <a:cs typeface="Times New Roman"/>
            </a:endParaRPr>
          </a:p>
          <a:p>
            <a:pPr marL="12700" marR="420370">
              <a:lnSpc>
                <a:spcPct val="100000"/>
              </a:lnSpc>
            </a:pP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&lt;input</a:t>
            </a:r>
            <a:r>
              <a:rPr sz="220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type="checkbox" name="vehicle"</a:t>
            </a:r>
            <a:r>
              <a:rPr sz="2200" spc="3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30070"/>
                </a:solidFill>
                <a:latin typeface="Times New Roman"/>
                <a:cs typeface="Times New Roman"/>
              </a:rPr>
              <a:t>value="bike"&gt;i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have</a:t>
            </a:r>
            <a:r>
              <a:rPr sz="2200" spc="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a </a:t>
            </a:r>
            <a:r>
              <a:rPr sz="2200" spc="-53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bike&lt;br&gt;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&lt;input type="checkbox"</a:t>
            </a:r>
            <a:r>
              <a:rPr sz="2200" spc="-1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name="vehicle"</a:t>
            </a:r>
            <a:r>
              <a:rPr sz="2200" spc="3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30070"/>
                </a:solidFill>
                <a:latin typeface="Times New Roman"/>
                <a:cs typeface="Times New Roman"/>
              </a:rPr>
              <a:t>value="car"&gt;i</a:t>
            </a:r>
            <a:r>
              <a:rPr sz="2200" spc="2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have a</a:t>
            </a:r>
            <a:r>
              <a:rPr sz="220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car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&lt;/form&gt;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00" b="1" spc="-30" dirty="0">
                <a:latin typeface="Times New Roman"/>
                <a:cs typeface="Times New Roman"/>
              </a:rPr>
              <a:t>OUTPUT:</a:t>
            </a:r>
            <a:endParaRPr sz="2200">
              <a:latin typeface="Times New Roman"/>
              <a:cs typeface="Times New Roman"/>
            </a:endParaRPr>
          </a:p>
          <a:p>
            <a:pPr marL="1841500" marR="3898900">
              <a:lnSpc>
                <a:spcPct val="137700"/>
              </a:lnSpc>
            </a:pPr>
            <a:r>
              <a:rPr sz="2200" spc="-5" dirty="0">
                <a:latin typeface="Times New Roman"/>
                <a:cs typeface="Times New Roman"/>
              </a:rPr>
              <a:t>I H</a:t>
            </a:r>
            <a:r>
              <a:rPr sz="2200" spc="-3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VE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BIKE  I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</a:t>
            </a:r>
            <a:r>
              <a:rPr sz="2200" spc="-3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VE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5227" y="5481828"/>
            <a:ext cx="161925" cy="542925"/>
            <a:chOff x="2205227" y="5481828"/>
            <a:chExt cx="161925" cy="542925"/>
          </a:xfrm>
        </p:grpSpPr>
        <p:sp>
          <p:nvSpPr>
            <p:cNvPr id="5" name="object 5"/>
            <p:cNvSpPr/>
            <p:nvPr/>
          </p:nvSpPr>
          <p:spPr>
            <a:xfrm>
              <a:off x="2209799" y="5486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799" y="5486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799" y="586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9799" y="586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038" y="142747"/>
            <a:ext cx="182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762660"/>
            <a:ext cx="8223884" cy="51593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submit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button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send form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server.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form's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attribute.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020"/>
              </a:spcBef>
              <a:buSzPct val="95454"/>
              <a:buFont typeface="Wingdings"/>
              <a:buChar char=""/>
              <a:tabLst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defined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action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attribute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usually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does</a:t>
            </a:r>
            <a:r>
              <a:rPr sz="2200" spc="-5" dirty="0">
                <a:latin typeface="Times New Roman"/>
                <a:cs typeface="Times New Roman"/>
              </a:rPr>
              <a:t> something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received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input.</a:t>
            </a:r>
            <a:endParaRPr sz="22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1030"/>
              </a:spcBef>
            </a:pP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&lt;input</a:t>
            </a:r>
            <a:r>
              <a:rPr sz="2200" spc="-1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type="submit“&gt;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Clr>
                <a:srgbClr val="47A8D0"/>
              </a:buClr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sz="2200" b="1" spc="-5" dirty="0">
                <a:solidFill>
                  <a:srgbClr val="154A5C"/>
                </a:solidFill>
                <a:latin typeface="Times New Roman"/>
                <a:cs typeface="Times New Roman"/>
              </a:rPr>
              <a:t>TYPE:</a:t>
            </a:r>
            <a:r>
              <a:rPr sz="2200" b="1" spc="-20" dirty="0">
                <a:solidFill>
                  <a:srgbClr val="154A5C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SUBMIT.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380"/>
              </a:lnSpc>
              <a:spcBef>
                <a:spcPts val="535"/>
              </a:spcBef>
              <a:buClr>
                <a:srgbClr val="47A8D0"/>
              </a:buClr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sz="2200" b="1" spc="-5" dirty="0">
                <a:solidFill>
                  <a:srgbClr val="154A5C"/>
                </a:solidFill>
                <a:latin typeface="Times New Roman"/>
                <a:cs typeface="Times New Roman"/>
              </a:rPr>
              <a:t>NAME:</a:t>
            </a:r>
            <a:r>
              <a:rPr sz="2200" b="1" spc="235" dirty="0">
                <a:solidFill>
                  <a:srgbClr val="154A5C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Value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by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cgi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(common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gateway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interface)script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processing.</a:t>
            </a:r>
            <a:endParaRPr sz="2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2380"/>
              </a:lnSpc>
              <a:spcBef>
                <a:spcPts val="495"/>
              </a:spcBef>
              <a:buClr>
                <a:srgbClr val="47A8D0"/>
              </a:buClr>
              <a:buSzPct val="95454"/>
              <a:buFont typeface="Wingdings"/>
              <a:buChar char=""/>
              <a:tabLst>
                <a:tab pos="241300" algn="l"/>
                <a:tab pos="1426845" algn="l"/>
                <a:tab pos="2865755" algn="l"/>
                <a:tab pos="3361054" algn="l"/>
                <a:tab pos="3932554" algn="l"/>
                <a:tab pos="4627880" algn="l"/>
                <a:tab pos="5060950" algn="l"/>
                <a:tab pos="5554345" algn="l"/>
                <a:tab pos="6491605" algn="l"/>
                <a:tab pos="7452359" algn="l"/>
              </a:tabLst>
            </a:pPr>
            <a:r>
              <a:rPr sz="2200" b="1" spc="-295" dirty="0">
                <a:solidFill>
                  <a:srgbClr val="154A5C"/>
                </a:solidFill>
                <a:latin typeface="Times New Roman"/>
                <a:cs typeface="Times New Roman"/>
              </a:rPr>
              <a:t>V</a:t>
            </a:r>
            <a:r>
              <a:rPr sz="2200" b="1" spc="-5" dirty="0">
                <a:solidFill>
                  <a:srgbClr val="154A5C"/>
                </a:solidFill>
                <a:latin typeface="Times New Roman"/>
                <a:cs typeface="Times New Roman"/>
              </a:rPr>
              <a:t>ALU</a:t>
            </a:r>
            <a:r>
              <a:rPr sz="2200" b="1" spc="-10" dirty="0">
                <a:solidFill>
                  <a:srgbClr val="154A5C"/>
                </a:solidFill>
                <a:latin typeface="Times New Roman"/>
                <a:cs typeface="Times New Roman"/>
              </a:rPr>
              <a:t>E</a:t>
            </a:r>
            <a:r>
              <a:rPr sz="2200" b="1" spc="-5" dirty="0">
                <a:solidFill>
                  <a:srgbClr val="154A5C"/>
                </a:solidFill>
                <a:latin typeface="Times New Roman"/>
                <a:cs typeface="Times New Roman"/>
              </a:rPr>
              <a:t>:</a:t>
            </a:r>
            <a:r>
              <a:rPr sz="2200" b="1" dirty="0">
                <a:solidFill>
                  <a:srgbClr val="154A5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te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ines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text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label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tt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us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al</a:t>
            </a:r>
            <a:r>
              <a:rPr sz="2200" spc="-20" dirty="0">
                <a:latin typeface="Times New Roman"/>
                <a:cs typeface="Times New Roman"/>
              </a:rPr>
              <a:t>l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spc="-15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it  </a:t>
            </a:r>
            <a:r>
              <a:rPr sz="2200" spc="-25" dirty="0">
                <a:latin typeface="Times New Roman"/>
                <a:cs typeface="Times New Roman"/>
              </a:rPr>
              <a:t>query.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2380"/>
              </a:lnSpc>
              <a:spcBef>
                <a:spcPts val="490"/>
              </a:spcBef>
              <a:buClr>
                <a:srgbClr val="47A8D0"/>
              </a:buClr>
              <a:buSzPct val="95454"/>
              <a:buFont typeface="Wingdings"/>
              <a:buChar char=""/>
              <a:tabLst>
                <a:tab pos="241300" algn="l"/>
                <a:tab pos="1030605" algn="l"/>
                <a:tab pos="2164715" algn="l"/>
                <a:tab pos="3296920" algn="l"/>
                <a:tab pos="3855085" algn="l"/>
                <a:tab pos="4986020" algn="l"/>
                <a:tab pos="5746750" algn="l"/>
                <a:tab pos="6333490" algn="l"/>
                <a:tab pos="7234555" algn="l"/>
                <a:tab pos="7746365" algn="l"/>
              </a:tabLst>
            </a:pPr>
            <a:r>
              <a:rPr sz="2200" b="1" spc="-5" dirty="0">
                <a:solidFill>
                  <a:srgbClr val="154A5C"/>
                </a:solidFill>
                <a:latin typeface="Times New Roman"/>
                <a:cs typeface="Times New Roman"/>
              </a:rPr>
              <a:t>CG</a:t>
            </a:r>
            <a:r>
              <a:rPr sz="2200" b="1" spc="-15" dirty="0">
                <a:solidFill>
                  <a:srgbClr val="154A5C"/>
                </a:solidFill>
                <a:latin typeface="Times New Roman"/>
                <a:cs typeface="Times New Roman"/>
              </a:rPr>
              <a:t>I</a:t>
            </a:r>
            <a:r>
              <a:rPr sz="2200" spc="-5" dirty="0">
                <a:solidFill>
                  <a:srgbClr val="154A5C"/>
                </a:solidFill>
                <a:latin typeface="Times New Roman"/>
                <a:cs typeface="Times New Roman"/>
              </a:rPr>
              <a:t>:</a:t>
            </a:r>
            <a:r>
              <a:rPr sz="2200" dirty="0">
                <a:solidFill>
                  <a:srgbClr val="154A5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Exter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al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pro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stan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ard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inp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tput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ta  exchange.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121" y="359410"/>
            <a:ext cx="2026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SUB</a:t>
            </a:r>
            <a:r>
              <a:rPr sz="4000" spc="-20" dirty="0"/>
              <a:t>M</a:t>
            </a:r>
            <a:r>
              <a:rPr sz="4000" spc="-5" dirty="0"/>
              <a:t>IT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156018"/>
            <a:ext cx="6370955" cy="307975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000" b="1" spc="-15" dirty="0">
                <a:latin typeface="Times New Roman"/>
                <a:cs typeface="Times New Roman"/>
              </a:rPr>
              <a:t>SYNTAX:</a:t>
            </a:r>
            <a:endParaRPr sz="2000">
              <a:latin typeface="Times New Roman"/>
              <a:cs typeface="Times New Roman"/>
            </a:endParaRPr>
          </a:p>
          <a:p>
            <a:pPr marL="698500" marR="5080" indent="-229235">
              <a:lnSpc>
                <a:spcPct val="129400"/>
              </a:lnSpc>
              <a:spcBef>
                <a:spcPts val="220"/>
              </a:spcBef>
            </a:pP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&lt;form</a:t>
            </a:r>
            <a:r>
              <a:rPr sz="2200" spc="2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name="input"</a:t>
            </a:r>
            <a:r>
              <a:rPr sz="2200" spc="3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action="demo"</a:t>
            </a:r>
            <a:r>
              <a:rPr sz="2200" spc="3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method="get"&gt; </a:t>
            </a:r>
            <a:r>
              <a:rPr sz="2200" spc="-53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username:</a:t>
            </a:r>
            <a:r>
              <a:rPr sz="2200" spc="1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&lt;input</a:t>
            </a:r>
            <a:r>
              <a:rPr sz="2200" spc="-1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30070"/>
                </a:solidFill>
                <a:latin typeface="Times New Roman"/>
                <a:cs typeface="Times New Roman"/>
              </a:rPr>
              <a:t>type="text"</a:t>
            </a:r>
            <a:r>
              <a:rPr sz="2200" spc="-1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name="user"&gt; </a:t>
            </a:r>
            <a:r>
              <a:rPr sz="220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password:&lt;input</a:t>
            </a:r>
            <a:r>
              <a:rPr sz="220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type=“password” name=“pass”&gt;</a:t>
            </a:r>
            <a:endParaRPr sz="2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&lt;input</a:t>
            </a:r>
            <a:r>
              <a:rPr sz="2200" spc="-1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type="submit“ value=“submit”</a:t>
            </a:r>
            <a:r>
              <a:rPr sz="2200" spc="1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&gt;</a:t>
            </a:r>
            <a:endParaRPr sz="2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&lt;/form&gt;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00" b="1" spc="-20" dirty="0"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4343400"/>
            <a:ext cx="36576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38" y="417321"/>
            <a:ext cx="152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235" y="2225421"/>
            <a:ext cx="6572250" cy="172402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67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surfer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57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reset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type=“reset”&gt;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59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browser</a:t>
            </a:r>
            <a:r>
              <a:rPr sz="2400" dirty="0">
                <a:latin typeface="Times New Roman"/>
                <a:cs typeface="Times New Roman"/>
              </a:rPr>
              <a:t> display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button.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4648200"/>
            <a:ext cx="1290827" cy="6141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0719" y="356361"/>
            <a:ext cx="410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DROP-DOWN</a:t>
            </a:r>
            <a:r>
              <a:rPr spc="-40" dirty="0"/>
              <a:t> </a:t>
            </a:r>
            <a:r>
              <a:rPr spc="-5" dirty="0"/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427734"/>
            <a:ext cx="7898130" cy="480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0930" algn="l"/>
              </a:tabLst>
            </a:pPr>
            <a:r>
              <a:rPr sz="2200" spc="-5" dirty="0">
                <a:latin typeface="Times New Roman"/>
                <a:cs typeface="Times New Roman"/>
              </a:rPr>
              <a:t>Let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choices from	limited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options.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spc="-15" dirty="0">
                <a:latin typeface="Times New Roman"/>
                <a:cs typeface="Times New Roman"/>
              </a:rPr>
              <a:t>SYNTAX: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95"/>
              </a:spcBef>
            </a:pPr>
            <a:r>
              <a:rPr sz="20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&lt;html&gt;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A30070"/>
                </a:solidFill>
                <a:latin typeface="Times New Roman"/>
                <a:cs typeface="Times New Roman"/>
              </a:rPr>
              <a:t>&lt;body&gt;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&lt;select&gt;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solidFill>
                  <a:srgbClr val="A30070"/>
                </a:solidFill>
                <a:latin typeface="Times New Roman"/>
                <a:cs typeface="Times New Roman"/>
              </a:rPr>
              <a:t>&lt;option</a:t>
            </a:r>
            <a:r>
              <a:rPr sz="2000" spc="-4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A30070"/>
                </a:solidFill>
                <a:latin typeface="Times New Roman"/>
                <a:cs typeface="Times New Roman"/>
              </a:rPr>
              <a:t>value=“fiat"&gt;fiat&lt;/option&gt;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A30070"/>
                </a:solidFill>
                <a:latin typeface="Times New Roman"/>
                <a:cs typeface="Times New Roman"/>
              </a:rPr>
              <a:t>&lt;option</a:t>
            </a:r>
            <a:r>
              <a:rPr sz="2000" spc="-3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A30070"/>
                </a:solidFill>
                <a:latin typeface="Times New Roman"/>
                <a:cs typeface="Times New Roman"/>
              </a:rPr>
              <a:t>value="audi"&gt;audi&lt;/option&gt;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&lt;/select&gt;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solidFill>
                  <a:srgbClr val="A30070"/>
                </a:solidFill>
                <a:latin typeface="Times New Roman"/>
                <a:cs typeface="Times New Roman"/>
              </a:rPr>
              <a:t>&lt;/body&gt;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&lt;/html&gt;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3886200"/>
            <a:ext cx="16764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7109"/>
            <a:ext cx="3717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70" dirty="0">
                <a:uFill>
                  <a:solidFill>
                    <a:srgbClr val="1B2D40"/>
                  </a:solidFill>
                </a:uFill>
              </a:rPr>
              <a:t>WHAT</a:t>
            </a:r>
            <a:r>
              <a:rPr u="heavy" spc="-110" dirty="0">
                <a:uFill>
                  <a:solidFill>
                    <a:srgbClr val="1B2D4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1B2D40"/>
                  </a:solidFill>
                </a:uFill>
              </a:rPr>
              <a:t>IS</a:t>
            </a:r>
            <a:r>
              <a:rPr u="heavy" spc="-40" dirty="0">
                <a:uFill>
                  <a:solidFill>
                    <a:srgbClr val="1B2D4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1B2D40"/>
                  </a:solidFill>
                </a:uFill>
              </a:rPr>
              <a:t>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69363"/>
            <a:ext cx="7493634" cy="2795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STANDS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YPER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EXT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ARKUP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ANGUAGE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RK</a:t>
            </a:r>
            <a:r>
              <a:rPr sz="2000" b="1" spc="10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MARKUP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 IS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MARKUP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TAGS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TAGS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DESCRIBE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CUMENTS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</a:t>
            </a:r>
            <a:r>
              <a:rPr sz="2000" spc="-15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AGS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25" dirty="0">
                <a:latin typeface="Times New Roman"/>
                <a:cs typeface="Times New Roman"/>
              </a:rPr>
              <a:t>X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WEB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PAGES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4650"/>
            <a:ext cx="271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1B2D40"/>
                  </a:solidFill>
                </a:uFill>
              </a:rPr>
              <a:t>HTML</a:t>
            </a:r>
            <a:r>
              <a:rPr u="heavy" spc="-260" dirty="0">
                <a:uFill>
                  <a:solidFill>
                    <a:srgbClr val="1B2D40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1B2D40"/>
                  </a:solidFill>
                </a:uFill>
              </a:rPr>
              <a:t>T</a:t>
            </a:r>
            <a:r>
              <a:rPr u="heavy" spc="-5" dirty="0">
                <a:uFill>
                  <a:solidFill>
                    <a:srgbClr val="1B2D40"/>
                  </a:solidFill>
                </a:uFill>
              </a:rPr>
              <a:t>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2395"/>
            <a:ext cx="8150225" cy="30956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Html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keywords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(tag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names)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surrounded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ANGLE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BRACKETS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Html </a:t>
            </a:r>
            <a:r>
              <a:rPr sz="2000" dirty="0">
                <a:latin typeface="Times New Roman"/>
                <a:cs typeface="Times New Roman"/>
              </a:rPr>
              <a:t>tags</a:t>
            </a:r>
            <a:r>
              <a:rPr sz="2000" spc="-5" dirty="0">
                <a:latin typeface="Times New Roman"/>
                <a:cs typeface="Times New Roman"/>
              </a:rPr>
              <a:t> normally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pairs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dirty="0">
                <a:latin typeface="Times New Roman"/>
                <a:cs typeface="Times New Roman"/>
              </a:rPr>
              <a:t>&lt;p&gt;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&lt;/p&gt;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 in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START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TAG,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TAG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written like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start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SLASH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before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tag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spc="-55" dirty="0">
                <a:latin typeface="Times New Roman"/>
                <a:cs typeface="Times New Roman"/>
              </a:rPr>
              <a:t>START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END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tags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OPENING</a:t>
            </a:r>
            <a:r>
              <a:rPr sz="2000" b="1" spc="380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TAGS</a:t>
            </a:r>
            <a:r>
              <a:rPr sz="2000" b="1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CLOSING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spc="-35" dirty="0">
                <a:latin typeface="Times New Roman"/>
                <a:cs typeface="Times New Roman"/>
              </a:rPr>
              <a:t>TAGS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19422"/>
            <a:ext cx="5621655" cy="159639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6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36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3600" spc="-5" dirty="0">
                <a:solidFill>
                  <a:srgbClr val="A30070"/>
                </a:solidFill>
                <a:latin typeface="Times New Roman"/>
                <a:cs typeface="Times New Roman"/>
              </a:rPr>
              <a:t>&lt;tagname&gt;content&lt;/tagname&gt;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261" y="258267"/>
            <a:ext cx="31737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dirty="0">
                <a:uFill>
                  <a:solidFill>
                    <a:srgbClr val="1B2D40"/>
                  </a:solidFill>
                </a:uFill>
              </a:rPr>
              <a:t>HTML</a:t>
            </a:r>
            <a:r>
              <a:rPr sz="3000" u="heavy" spc="-165" dirty="0">
                <a:uFill>
                  <a:solidFill>
                    <a:srgbClr val="1B2D40"/>
                  </a:solidFill>
                </a:uFill>
              </a:rPr>
              <a:t> </a:t>
            </a:r>
            <a:r>
              <a:rPr sz="3000" u="heavy" spc="5" dirty="0">
                <a:uFill>
                  <a:solidFill>
                    <a:srgbClr val="1B2D40"/>
                  </a:solidFill>
                </a:uFill>
              </a:rPr>
              <a:t>E</a:t>
            </a:r>
            <a:r>
              <a:rPr sz="3000" u="heavy" dirty="0">
                <a:uFill>
                  <a:solidFill>
                    <a:srgbClr val="1B2D40"/>
                  </a:solidFill>
                </a:uFill>
              </a:rPr>
              <a:t>X</a:t>
            </a:r>
            <a:r>
              <a:rPr sz="3000" u="heavy" spc="5" dirty="0">
                <a:uFill>
                  <a:solidFill>
                    <a:srgbClr val="1B2D40"/>
                  </a:solidFill>
                </a:uFill>
              </a:rPr>
              <a:t>A</a:t>
            </a:r>
            <a:r>
              <a:rPr sz="3000" u="heavy" dirty="0">
                <a:uFill>
                  <a:solidFill>
                    <a:srgbClr val="1B2D40"/>
                  </a:solidFill>
                </a:uFill>
              </a:rPr>
              <a:t>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733704"/>
            <a:ext cx="7431405" cy="54737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&lt;body&gt;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&lt;h1&gt;my</a:t>
            </a:r>
            <a:r>
              <a:rPr sz="19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heading&lt;/h1&gt;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&lt;p&gt;my</a:t>
            </a:r>
            <a:r>
              <a:rPr sz="19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paragraph.&lt;/p&gt;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&lt;/body&gt;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900">
              <a:latin typeface="Times New Roman"/>
              <a:cs typeface="Times New Roman"/>
            </a:endParaRPr>
          </a:p>
          <a:p>
            <a:pPr marL="2481580">
              <a:lnSpc>
                <a:spcPct val="100000"/>
              </a:lnSpc>
              <a:spcBef>
                <a:spcPts val="1225"/>
              </a:spcBef>
            </a:pPr>
            <a:r>
              <a:rPr sz="2200" b="1" u="heavy" spc="-5" dirty="0">
                <a:solidFill>
                  <a:srgbClr val="1D3A7A"/>
                </a:solidFill>
                <a:uFill>
                  <a:solidFill>
                    <a:srgbClr val="1D3A7A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2200" b="1" u="heavy" spc="-25" dirty="0">
                <a:solidFill>
                  <a:srgbClr val="1D3A7A"/>
                </a:solidFill>
                <a:uFill>
                  <a:solidFill>
                    <a:srgbClr val="1D3A7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solidFill>
                  <a:srgbClr val="1D3A7A"/>
                </a:solidFill>
                <a:uFill>
                  <a:solidFill>
                    <a:srgbClr val="1D3A7A"/>
                  </a:solidFill>
                </a:uFill>
                <a:latin typeface="Times New Roman"/>
                <a:cs typeface="Times New Roman"/>
              </a:rPr>
              <a:t>EXPLAINED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text between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&lt;html&gt;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&lt;/html&gt;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A30070"/>
                </a:solidFill>
                <a:latin typeface="Times New Roman"/>
                <a:cs typeface="Times New Roman"/>
              </a:rPr>
              <a:t>DESCRIBES</a:t>
            </a:r>
            <a:r>
              <a:rPr sz="1900" spc="1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A30070"/>
                </a:solidFill>
                <a:latin typeface="Times New Roman"/>
                <a:cs typeface="Times New Roman"/>
              </a:rPr>
              <a:t>THE</a:t>
            </a:r>
            <a:r>
              <a:rPr sz="1900" spc="-2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A30070"/>
                </a:solidFill>
                <a:latin typeface="Times New Roman"/>
                <a:cs typeface="Times New Roman"/>
              </a:rPr>
              <a:t>WEB</a:t>
            </a:r>
            <a:r>
              <a:rPr sz="1900" spc="-1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A30070"/>
                </a:solidFill>
                <a:latin typeface="Times New Roman"/>
                <a:cs typeface="Times New Roman"/>
              </a:rPr>
              <a:t>PAGE</a:t>
            </a: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Font typeface="Wingdings"/>
              <a:buChar char=""/>
              <a:tabLst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text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between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&lt;body&gt;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&lt;/body&gt;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A30070"/>
                </a:solidFill>
                <a:latin typeface="Times New Roman"/>
                <a:cs typeface="Times New Roman"/>
              </a:rPr>
              <a:t>VISIBLE</a:t>
            </a:r>
            <a:r>
              <a:rPr sz="1900" spc="3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A30070"/>
                </a:solidFill>
                <a:latin typeface="Times New Roman"/>
                <a:cs typeface="Times New Roman"/>
              </a:rPr>
              <a:t>PAGE</a:t>
            </a:r>
            <a:r>
              <a:rPr sz="1900" spc="2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A30070"/>
                </a:solidFill>
                <a:latin typeface="Times New Roman"/>
                <a:cs typeface="Times New Roman"/>
              </a:rPr>
              <a:t>CONTENT</a:t>
            </a: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Font typeface="Wingdings"/>
              <a:buChar char=""/>
              <a:tabLst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text between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&lt;h1&gt;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&lt;/h1&gt;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A30070"/>
                </a:solidFill>
                <a:latin typeface="Times New Roman"/>
                <a:cs typeface="Times New Roman"/>
              </a:rPr>
              <a:t>DISPLAYED</a:t>
            </a:r>
            <a:r>
              <a:rPr sz="1900" spc="-6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30070"/>
                </a:solidFill>
                <a:latin typeface="Times New Roman"/>
                <a:cs typeface="Times New Roman"/>
              </a:rPr>
              <a:t>AS</a:t>
            </a:r>
            <a:r>
              <a:rPr sz="1900" spc="-8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A30070"/>
                </a:solidFill>
                <a:latin typeface="Times New Roman"/>
                <a:cs typeface="Times New Roman"/>
              </a:rPr>
              <a:t>A</a:t>
            </a:r>
            <a:r>
              <a:rPr sz="1900" spc="-10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A30070"/>
                </a:solidFill>
                <a:latin typeface="Times New Roman"/>
                <a:cs typeface="Times New Roman"/>
              </a:rPr>
              <a:t>HEADING</a:t>
            </a: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Font typeface="Wingdings"/>
              <a:buChar char=""/>
              <a:tabLst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text between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&lt;p&gt;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&lt;/p&gt;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A30070"/>
                </a:solidFill>
                <a:latin typeface="Times New Roman"/>
                <a:cs typeface="Times New Roman"/>
              </a:rPr>
              <a:t>DISPLAYED</a:t>
            </a:r>
            <a:r>
              <a:rPr sz="1900" spc="-4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30070"/>
                </a:solidFill>
                <a:latin typeface="Times New Roman"/>
                <a:cs typeface="Times New Roman"/>
              </a:rPr>
              <a:t>AS</a:t>
            </a:r>
            <a:r>
              <a:rPr sz="1900" spc="-8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A30070"/>
                </a:solidFill>
                <a:latin typeface="Times New Roman"/>
                <a:cs typeface="Times New Roman"/>
              </a:rPr>
              <a:t>A</a:t>
            </a:r>
            <a:r>
              <a:rPr sz="1900" spc="-10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1900" spc="-30" dirty="0">
                <a:solidFill>
                  <a:srgbClr val="A30070"/>
                </a:solidFill>
                <a:latin typeface="Times New Roman"/>
                <a:cs typeface="Times New Roman"/>
              </a:rPr>
              <a:t>PARAGRAPH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734" y="374650"/>
            <a:ext cx="2461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60" dirty="0"/>
              <a:t> </a:t>
            </a:r>
            <a:r>
              <a:rPr spc="-270" dirty="0"/>
              <a:t>T</a:t>
            </a:r>
            <a:r>
              <a:rPr spc="-5" dirty="0"/>
              <a:t>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2745"/>
            <a:ext cx="6163945" cy="3782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Html </a:t>
            </a:r>
            <a:r>
              <a:rPr sz="2000" dirty="0">
                <a:latin typeface="Times New Roman"/>
                <a:cs typeface="Times New Roman"/>
              </a:rPr>
              <a:t>headings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30070"/>
                </a:solidFill>
                <a:latin typeface="Times New Roman"/>
                <a:cs typeface="Times New Roman"/>
              </a:rPr>
              <a:t>&lt;h1&gt;</a:t>
            </a:r>
            <a:r>
              <a:rPr sz="2000" b="1" spc="-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3007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30070"/>
                </a:solidFill>
                <a:latin typeface="Times New Roman"/>
                <a:cs typeface="Times New Roman"/>
              </a:rPr>
              <a:t>&lt;h6&gt;</a:t>
            </a:r>
            <a:r>
              <a:rPr sz="2000" b="1" spc="-2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&lt;h1&gt;this</a:t>
            </a:r>
            <a:r>
              <a:rPr sz="2000" spc="-60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heading&lt;/h1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latin typeface="Times New Roman"/>
                <a:cs typeface="Times New Roman"/>
              </a:rPr>
              <a:t>Html </a:t>
            </a:r>
            <a:r>
              <a:rPr sz="2000" dirty="0">
                <a:latin typeface="Times New Roman"/>
                <a:cs typeface="Times New Roman"/>
              </a:rPr>
              <a:t>paragraphs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30070"/>
                </a:solidFill>
                <a:latin typeface="Times New Roman"/>
                <a:cs typeface="Times New Roman"/>
              </a:rPr>
              <a:t>&lt;p&gt;</a:t>
            </a:r>
            <a:r>
              <a:rPr sz="2000" b="1" spc="-1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&lt;p&gt;this</a:t>
            </a:r>
            <a:r>
              <a:rPr sz="2000" spc="-50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5847"/>
                </a:solidFill>
                <a:latin typeface="Times New Roman"/>
                <a:cs typeface="Times New Roman"/>
              </a:rPr>
              <a:t>is</a:t>
            </a:r>
            <a:r>
              <a:rPr sz="2000" spc="-25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paragraph.&lt;/p&gt;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-5" dirty="0">
                <a:latin typeface="Times New Roman"/>
                <a:cs typeface="Times New Roman"/>
              </a:rPr>
              <a:t>Html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30070"/>
                </a:solidFill>
                <a:latin typeface="Times New Roman"/>
                <a:cs typeface="Times New Roman"/>
              </a:rPr>
              <a:t>&lt;a&gt;</a:t>
            </a:r>
            <a:r>
              <a:rPr sz="2000" b="1" spc="-3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tag.</a:t>
            </a:r>
            <a:endParaRPr sz="2000">
              <a:latin typeface="Times New Roman"/>
              <a:cs typeface="Times New Roman"/>
            </a:endParaRPr>
          </a:p>
          <a:p>
            <a:pPr marL="12700" marR="751205">
              <a:lnSpc>
                <a:spcPct val="161500"/>
              </a:lnSpc>
            </a:pPr>
            <a:r>
              <a:rPr sz="2000" spc="-5" dirty="0">
                <a:solidFill>
                  <a:srgbClr val="295847"/>
                </a:solidFill>
                <a:latin typeface="Times New Roman"/>
                <a:cs typeface="Times New Roman"/>
              </a:rPr>
              <a:t>&lt;a href</a:t>
            </a:r>
            <a:r>
              <a:rPr sz="2000" spc="-5" dirty="0">
                <a:solidFill>
                  <a:srgbClr val="295847"/>
                </a:solidFill>
                <a:latin typeface="Times New Roman"/>
                <a:cs typeface="Times New Roman"/>
                <a:hlinkClick r:id="rId2"/>
              </a:rPr>
              <a:t>="htt</a:t>
            </a:r>
            <a:r>
              <a:rPr sz="2000" spc="-5" dirty="0">
                <a:solidFill>
                  <a:srgbClr val="295847"/>
                </a:solidFill>
                <a:latin typeface="Times New Roman"/>
                <a:cs typeface="Times New Roman"/>
              </a:rPr>
              <a:t>p:</a:t>
            </a:r>
            <a:r>
              <a:rPr sz="2000" spc="-5" dirty="0">
                <a:solidFill>
                  <a:srgbClr val="295847"/>
                </a:solidFill>
                <a:latin typeface="Times New Roman"/>
                <a:cs typeface="Times New Roman"/>
                <a:hlinkClick r:id="rId2"/>
              </a:rPr>
              <a:t>//espesolutions.com</a:t>
            </a:r>
            <a:r>
              <a:rPr sz="2000" spc="-5" dirty="0">
                <a:solidFill>
                  <a:srgbClr val="295847"/>
                </a:solidFill>
                <a:latin typeface="Times New Roman"/>
                <a:cs typeface="Times New Roman"/>
              </a:rPr>
              <a:t>"&gt;this is </a:t>
            </a: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a link&lt;/a&gt; </a:t>
            </a:r>
            <a:r>
              <a:rPr sz="2000" spc="-484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Html images</a:t>
            </a:r>
            <a:r>
              <a:rPr sz="2000" dirty="0">
                <a:latin typeface="Times New Roman"/>
                <a:cs typeface="Times New Roman"/>
              </a:rPr>
              <a:t> 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30070"/>
                </a:solidFill>
                <a:latin typeface="Times New Roman"/>
                <a:cs typeface="Times New Roman"/>
              </a:rPr>
              <a:t>&lt;img&gt;</a:t>
            </a:r>
            <a:r>
              <a:rPr sz="2000" b="1" spc="-2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1130935" algn="l"/>
                <a:tab pos="3665854" algn="l"/>
              </a:tabLst>
            </a:pPr>
            <a:r>
              <a:rPr sz="2000" spc="-10" dirty="0">
                <a:solidFill>
                  <a:srgbClr val="295847"/>
                </a:solidFill>
                <a:latin typeface="Times New Roman"/>
                <a:cs typeface="Times New Roman"/>
              </a:rPr>
              <a:t>&lt;img	</a:t>
            </a:r>
            <a:r>
              <a:rPr sz="2000" spc="-5" dirty="0">
                <a:solidFill>
                  <a:srgbClr val="295847"/>
                </a:solidFill>
                <a:latin typeface="Times New Roman"/>
                <a:cs typeface="Times New Roman"/>
              </a:rPr>
              <a:t>src=“espelogo.jpg”	alt=“espesolutions.com”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6526" y="4593716"/>
            <a:ext cx="1353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95847"/>
                </a:solidFill>
                <a:latin typeface="Times New Roman"/>
                <a:cs typeface="Times New Roman"/>
              </a:rPr>
              <a:t>width=“105”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959172"/>
            <a:ext cx="7925434" cy="131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height=“105”&gt;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latin typeface="Times New Roman"/>
                <a:cs typeface="Times New Roman"/>
              </a:rPr>
              <a:t>Html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30070"/>
                </a:solidFill>
                <a:latin typeface="Times New Roman"/>
                <a:cs typeface="Times New Roman"/>
              </a:rPr>
              <a:t>&lt;b&gt;</a:t>
            </a:r>
            <a:r>
              <a:rPr sz="2000" b="1" spc="-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A30070"/>
                </a:solidFill>
                <a:latin typeface="Times New Roman"/>
                <a:cs typeface="Times New Roman"/>
              </a:rPr>
              <a:t>&lt;i&gt;</a:t>
            </a:r>
            <a:r>
              <a:rPr sz="2000" b="1" i="1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30070"/>
                </a:solidFill>
                <a:latin typeface="Times New Roman"/>
                <a:cs typeface="Times New Roman"/>
              </a:rPr>
              <a:t>bold</a:t>
            </a:r>
            <a:r>
              <a:rPr sz="2000" b="1" spc="-1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A30070"/>
                </a:solidFill>
                <a:latin typeface="Times New Roman"/>
                <a:cs typeface="Times New Roman"/>
              </a:rPr>
              <a:t>italic </a:t>
            </a:r>
            <a:r>
              <a:rPr sz="2000" spc="-5" dirty="0">
                <a:latin typeface="Times New Roman"/>
                <a:cs typeface="Times New Roman"/>
              </a:rPr>
              <a:t>text.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solidFill>
                  <a:srgbClr val="295847"/>
                </a:solidFill>
                <a:latin typeface="Times New Roman"/>
                <a:cs typeface="Times New Roman"/>
              </a:rPr>
              <a:t>&lt;b&gt;</a:t>
            </a:r>
            <a:r>
              <a:rPr sz="2000" b="1" dirty="0">
                <a:solidFill>
                  <a:srgbClr val="295847"/>
                </a:solidFill>
                <a:latin typeface="Times New Roman"/>
                <a:cs typeface="Times New Roman"/>
              </a:rPr>
              <a:t>this</a:t>
            </a:r>
            <a:r>
              <a:rPr sz="2000" b="1" spc="-30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95847"/>
                </a:solidFill>
                <a:latin typeface="Times New Roman"/>
                <a:cs typeface="Times New Roman"/>
              </a:rPr>
              <a:t>text</a:t>
            </a:r>
            <a:r>
              <a:rPr sz="2000" b="1" spc="-20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95847"/>
                </a:solidFill>
                <a:latin typeface="Times New Roman"/>
                <a:cs typeface="Times New Roman"/>
              </a:rPr>
              <a:t>is bold</a:t>
            </a:r>
            <a:r>
              <a:rPr sz="2000" b="1" spc="-5" dirty="0">
                <a:solidFill>
                  <a:srgbClr val="295847"/>
                </a:solidFill>
                <a:latin typeface="Lucida Sans Unicode"/>
                <a:cs typeface="Lucida Sans Unicode"/>
              </a:rPr>
              <a:t>&lt;/b&gt;,&lt;i&gt;</a:t>
            </a:r>
            <a:r>
              <a:rPr sz="2000" i="1" spc="-5" dirty="0">
                <a:solidFill>
                  <a:srgbClr val="295847"/>
                </a:solidFill>
                <a:latin typeface="Times New Roman"/>
                <a:cs typeface="Times New Roman"/>
              </a:rPr>
              <a:t>this</a:t>
            </a:r>
            <a:r>
              <a:rPr sz="2000" i="1" spc="-40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295847"/>
                </a:solidFill>
                <a:latin typeface="Times New Roman"/>
                <a:cs typeface="Times New Roman"/>
              </a:rPr>
              <a:t>text</a:t>
            </a:r>
            <a:r>
              <a:rPr sz="2000" i="1" spc="-10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295847"/>
                </a:solidFill>
                <a:latin typeface="Times New Roman"/>
                <a:cs typeface="Times New Roman"/>
              </a:rPr>
              <a:t>is </a:t>
            </a:r>
            <a:r>
              <a:rPr sz="2000" i="1" dirty="0">
                <a:solidFill>
                  <a:srgbClr val="295847"/>
                </a:solidFill>
                <a:latin typeface="Times New Roman"/>
                <a:cs typeface="Times New Roman"/>
              </a:rPr>
              <a:t>italic</a:t>
            </a:r>
            <a:r>
              <a:rPr sz="2000" b="1" dirty="0">
                <a:solidFill>
                  <a:srgbClr val="295847"/>
                </a:solidFill>
                <a:latin typeface="Lucida Sans Unicode"/>
                <a:cs typeface="Lucida Sans Unicode"/>
              </a:rPr>
              <a:t>&lt;/i&gt;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9566" y="374650"/>
            <a:ext cx="440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395" dirty="0"/>
              <a:t> </a:t>
            </a:r>
            <a:r>
              <a:rPr spc="-265" dirty="0"/>
              <a:t>A</a:t>
            </a:r>
            <a:r>
              <a:rPr spc="-5" dirty="0"/>
              <a:t>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8825"/>
            <a:ext cx="7543800" cy="230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Html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ATTRIBUTES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ADDITIONAL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INFORMATION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always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START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TAG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name/value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like: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name="value“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&lt;IMG</a:t>
            </a:r>
            <a:r>
              <a:rPr sz="2000" spc="4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SRC=“ESPELOGO.JPG”</a:t>
            </a: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WIDTH=“105”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HEIGHT=“105”&gt;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44" y="4358716"/>
            <a:ext cx="210248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00"/>
              </a:spcBef>
              <a:tabLst>
                <a:tab pos="1066165" algn="l"/>
              </a:tabLst>
            </a:pPr>
            <a:r>
              <a:rPr sz="4800" dirty="0">
                <a:solidFill>
                  <a:srgbClr val="FF0000"/>
                </a:solidFill>
                <a:latin typeface="Times New Roman"/>
                <a:cs typeface="Times New Roman"/>
              </a:rPr>
              <a:t>↓	↓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54"/>
              </a:spcBef>
              <a:tabLst>
                <a:tab pos="1217295" algn="l"/>
              </a:tabLst>
            </a:pP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NAME	</a:t>
            </a:r>
            <a:r>
              <a:rPr sz="2000" b="1" spc="-50" dirty="0">
                <a:solidFill>
                  <a:srgbClr val="00AF50"/>
                </a:solidFill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3278" y="4358716"/>
            <a:ext cx="3735704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384" algn="ctr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981200" algn="l"/>
                <a:tab pos="2742565" algn="l"/>
              </a:tabLst>
            </a:pPr>
            <a:r>
              <a:rPr sz="4800" dirty="0">
                <a:solidFill>
                  <a:srgbClr val="FF0000"/>
                </a:solidFill>
                <a:latin typeface="Times New Roman"/>
                <a:cs typeface="Times New Roman"/>
              </a:rPr>
              <a:t>↓	↓	↓	↓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54"/>
              </a:spcBef>
              <a:tabLst>
                <a:tab pos="963930" algn="l"/>
              </a:tabLst>
            </a:pP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NAME	</a:t>
            </a:r>
            <a:r>
              <a:rPr sz="2000" b="1" spc="-50" dirty="0">
                <a:solidFill>
                  <a:srgbClr val="00AF50"/>
                </a:solidFill>
                <a:latin typeface="Times New Roman"/>
                <a:cs typeface="Times New Roman"/>
              </a:rPr>
              <a:t>VALUE</a:t>
            </a:r>
            <a:r>
              <a:rPr sz="2000" b="1" spc="4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NAME</a:t>
            </a:r>
            <a:r>
              <a:rPr sz="2000" b="1" spc="4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00AF50"/>
                </a:solidFill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136" y="165354"/>
            <a:ext cx="390397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HTML</a:t>
            </a:r>
            <a:r>
              <a:rPr sz="4300" spc="-310" dirty="0"/>
              <a:t> </a:t>
            </a:r>
            <a:r>
              <a:rPr sz="4300" spc="-330" dirty="0"/>
              <a:t>T</a:t>
            </a:r>
            <a:r>
              <a:rPr sz="4300" spc="-5" dirty="0"/>
              <a:t>ABL</a:t>
            </a:r>
            <a:r>
              <a:rPr sz="4300" dirty="0"/>
              <a:t>E</a:t>
            </a:r>
            <a:r>
              <a:rPr sz="4300" spc="-5" dirty="0"/>
              <a:t>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535940" y="890676"/>
            <a:ext cx="6062980" cy="53936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-25" dirty="0">
                <a:latin typeface="Times New Roman"/>
                <a:cs typeface="Times New Roman"/>
              </a:rPr>
              <a:t>Tables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defined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&lt;table&gt;</a:t>
            </a:r>
            <a:r>
              <a:rPr sz="16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tag.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-25" dirty="0">
                <a:latin typeface="Times New Roman"/>
                <a:cs typeface="Times New Roman"/>
              </a:rPr>
              <a:t>Tables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divided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table</a:t>
            </a:r>
            <a:r>
              <a:rPr sz="16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rows</a:t>
            </a:r>
            <a:r>
              <a:rPr sz="16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&lt;tr&gt;</a:t>
            </a:r>
            <a:r>
              <a:rPr sz="16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tag.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-25" dirty="0">
                <a:latin typeface="Times New Roman"/>
                <a:cs typeface="Times New Roman"/>
              </a:rPr>
              <a:t>Table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divided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table</a:t>
            </a:r>
            <a:r>
              <a:rPr sz="16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data</a:t>
            </a:r>
            <a:r>
              <a:rPr sz="16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&lt;td&gt;</a:t>
            </a:r>
            <a:r>
              <a:rPr sz="16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tag.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divided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table</a:t>
            </a:r>
            <a:r>
              <a:rPr sz="16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headings</a:t>
            </a:r>
            <a:r>
              <a:rPr sz="16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&lt;th&gt;</a:t>
            </a:r>
            <a:r>
              <a:rPr sz="16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&lt;table&gt;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&lt;tr&gt;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&lt;th&gt;name&lt;/th&gt;&lt;th&gt;qualification&lt;/th&gt;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&lt;/tr&gt;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&lt;tr&gt;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&lt;td&gt;sandeep&lt;/td&gt;&lt;td&gt;cse&lt;/td&gt;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&lt;/tr&gt;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&lt;/table&gt;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175" y="331977"/>
            <a:ext cx="3117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HTML</a:t>
            </a:r>
            <a:r>
              <a:rPr sz="4400" spc="-250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41247"/>
            <a:ext cx="6661150" cy="510921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u="sng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HTML</a:t>
            </a:r>
            <a:r>
              <a:rPr sz="2000" u="sng" spc="-85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CAN</a:t>
            </a:r>
            <a:r>
              <a:rPr sz="2000" u="sng" spc="5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60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HAVE</a:t>
            </a:r>
            <a:r>
              <a:rPr sz="2000" u="sng" spc="-5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UNORDERED</a:t>
            </a:r>
            <a:r>
              <a:rPr sz="2000" u="sng" spc="15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LISTS</a:t>
            </a:r>
            <a:r>
              <a:rPr sz="2000" u="sng" spc="-20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&amp;ORDERED</a:t>
            </a:r>
            <a:r>
              <a:rPr sz="2000" u="sng" spc="5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295847"/>
                </a:solidFill>
                <a:uFill>
                  <a:solidFill>
                    <a:srgbClr val="295847"/>
                  </a:solidFill>
                </a:uFill>
                <a:latin typeface="Times New Roman"/>
                <a:cs typeface="Times New Roman"/>
              </a:rPr>
              <a:t>LISTS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OR</a:t>
            </a:r>
            <a:r>
              <a:rPr sz="2000" b="1" spc="10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ERED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HTML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  <a:p>
            <a:pPr marL="1750060" lvl="1" indent="-229235">
              <a:lnSpc>
                <a:spcPct val="100000"/>
              </a:lnSpc>
              <a:spcBef>
                <a:spcPts val="1215"/>
              </a:spcBef>
              <a:buFont typeface="Wingdings"/>
              <a:buChar char=""/>
              <a:tabLst>
                <a:tab pos="1750695" algn="l"/>
              </a:tabLst>
            </a:pP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first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item</a:t>
            </a:r>
            <a:endParaRPr sz="2000">
              <a:latin typeface="Lucida Sans Unicode"/>
              <a:cs typeface="Lucida Sans Unicode"/>
            </a:endParaRPr>
          </a:p>
          <a:p>
            <a:pPr marL="1750060" lvl="1" indent="-229235">
              <a:lnSpc>
                <a:spcPct val="100000"/>
              </a:lnSpc>
              <a:spcBef>
                <a:spcPts val="1235"/>
              </a:spcBef>
              <a:buFont typeface="Wingdings"/>
              <a:buChar char=""/>
              <a:tabLst>
                <a:tab pos="1750695" algn="l"/>
              </a:tabLst>
            </a:pP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second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item</a:t>
            </a:r>
            <a:endParaRPr sz="2000">
              <a:latin typeface="Lucida Sans Unicode"/>
              <a:cs typeface="Lucida Sans Unicode"/>
            </a:endParaRPr>
          </a:p>
          <a:p>
            <a:pPr marL="1750060" lvl="1" indent="-229235">
              <a:lnSpc>
                <a:spcPct val="100000"/>
              </a:lnSpc>
              <a:spcBef>
                <a:spcPts val="1235"/>
              </a:spcBef>
              <a:buFont typeface="Wingdings"/>
              <a:buChar char=""/>
              <a:tabLst>
                <a:tab pos="1750695" algn="l"/>
              </a:tabLst>
            </a:pP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third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item</a:t>
            </a:r>
            <a:endParaRPr sz="2000">
              <a:latin typeface="Lucida Sans Unicode"/>
              <a:cs typeface="Lucida Sans Unicode"/>
            </a:endParaRPr>
          </a:p>
          <a:p>
            <a:pPr marL="1750060" lvl="1" indent="-229235">
              <a:lnSpc>
                <a:spcPct val="100000"/>
              </a:lnSpc>
              <a:spcBef>
                <a:spcPts val="1250"/>
              </a:spcBef>
              <a:buFont typeface="Wingdings"/>
              <a:buChar char=""/>
              <a:tabLst>
                <a:tab pos="1750695" algn="l"/>
              </a:tabLst>
            </a:pP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fourth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item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OR</a:t>
            </a:r>
            <a:r>
              <a:rPr sz="2000" b="1" spc="10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ERED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HTML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  <a:p>
            <a:pPr marL="1932939" indent="-457834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1932939" algn="l"/>
                <a:tab pos="1933575" algn="l"/>
              </a:tabLst>
            </a:pP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first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item</a:t>
            </a:r>
            <a:endParaRPr sz="2000">
              <a:latin typeface="Lucida Sans Unicode"/>
              <a:cs typeface="Lucida Sans Unicode"/>
            </a:endParaRPr>
          </a:p>
          <a:p>
            <a:pPr marL="1932939" indent="-457834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1932939" algn="l"/>
                <a:tab pos="1933575" algn="l"/>
              </a:tabLst>
            </a:pP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second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item</a:t>
            </a:r>
            <a:endParaRPr sz="2000">
              <a:latin typeface="Lucida Sans Unicode"/>
              <a:cs typeface="Lucida Sans Unicode"/>
            </a:endParaRPr>
          </a:p>
          <a:p>
            <a:pPr marL="1932939" indent="-457834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1932939" algn="l"/>
                <a:tab pos="1933575" algn="l"/>
              </a:tabLst>
            </a:pP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third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item</a:t>
            </a:r>
            <a:endParaRPr sz="2000">
              <a:latin typeface="Lucida Sans Unicode"/>
              <a:cs typeface="Lucida Sans Unicode"/>
            </a:endParaRPr>
          </a:p>
          <a:p>
            <a:pPr marL="1932939" indent="-457834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1932939" algn="l"/>
                <a:tab pos="1933575" algn="l"/>
              </a:tabLst>
            </a:pP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fourth</a:t>
            </a:r>
            <a:r>
              <a:rPr sz="2000" spc="-5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item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267" y="303022"/>
            <a:ext cx="256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</a:t>
            </a:r>
            <a:r>
              <a:rPr sz="4000" spc="-25" dirty="0"/>
              <a:t>M</a:t>
            </a:r>
            <a:r>
              <a:rPr sz="4000" spc="-5" dirty="0"/>
              <a:t>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1145794"/>
            <a:ext cx="2853690" cy="5204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A30070"/>
                </a:solidFill>
                <a:latin typeface="Times New Roman"/>
                <a:cs typeface="Times New Roman"/>
              </a:rPr>
              <a:t>UNORDERD</a:t>
            </a:r>
            <a:r>
              <a:rPr sz="2600" b="1" spc="-10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A30070"/>
                </a:solidFill>
                <a:latin typeface="Times New Roman"/>
                <a:cs typeface="Times New Roman"/>
              </a:rPr>
              <a:t>LIST: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&lt;ul&gt;</a:t>
            </a:r>
            <a:endParaRPr sz="20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&lt;li&gt;java&lt;/li&gt;</a:t>
            </a:r>
            <a:endParaRPr sz="20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&lt;li&gt;c&lt;/li&gt;</a:t>
            </a:r>
            <a:endParaRPr sz="20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&lt;li&gt;c++&lt;/li&gt;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&lt;/ul&gt;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600" b="1" dirty="0">
                <a:solidFill>
                  <a:srgbClr val="A30070"/>
                </a:solidFill>
                <a:latin typeface="Times New Roman"/>
                <a:cs typeface="Times New Roman"/>
              </a:rPr>
              <a:t>ORDERD</a:t>
            </a:r>
            <a:r>
              <a:rPr sz="2600" b="1" spc="-5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A30070"/>
                </a:solidFill>
                <a:latin typeface="Times New Roman"/>
                <a:cs typeface="Times New Roman"/>
              </a:rPr>
              <a:t>LIST: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&lt;ol&gt;</a:t>
            </a:r>
            <a:endParaRPr sz="20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&lt;li&gt;java&lt;/li&gt;</a:t>
            </a:r>
            <a:endParaRPr sz="20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&lt;li&gt;c&lt;/li&gt;</a:t>
            </a:r>
            <a:endParaRPr sz="20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&lt;li&gt;c++&lt;/li&gt;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&lt;/ol&gt;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1056</Words>
  <Application>Microsoft Office PowerPoint</Application>
  <PresentationFormat>On-screen Show (4:3)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Lucida Sans Unicode</vt:lpstr>
      <vt:lpstr>Times New Roman</vt:lpstr>
      <vt:lpstr>Wingdings</vt:lpstr>
      <vt:lpstr>Office Theme</vt:lpstr>
      <vt:lpstr>PowerPoint Presentation</vt:lpstr>
      <vt:lpstr>WHAT IS HTML?</vt:lpstr>
      <vt:lpstr>HTML TAGS</vt:lpstr>
      <vt:lpstr>HTML EXAMPLE</vt:lpstr>
      <vt:lpstr>HTML TAG</vt:lpstr>
      <vt:lpstr>HTML ATTRIBUTES</vt:lpstr>
      <vt:lpstr>HTML TABLES</vt:lpstr>
      <vt:lpstr>HTML LIST</vt:lpstr>
      <vt:lpstr>EXAMPLE</vt:lpstr>
      <vt:lpstr>HTML FORMS</vt:lpstr>
      <vt:lpstr>INPUT ELEMENT</vt:lpstr>
      <vt:lpstr>TEXT FIELDS</vt:lpstr>
      <vt:lpstr>PASSWORD FIELD</vt:lpstr>
      <vt:lpstr>RADIO BUTTONS</vt:lpstr>
      <vt:lpstr>CHECKBOXES</vt:lpstr>
      <vt:lpstr>SUBMIT</vt:lpstr>
      <vt:lpstr>SUBMIT</vt:lpstr>
      <vt:lpstr>RESET</vt:lpstr>
      <vt:lpstr>DROP-DOWN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4</cp:revision>
  <dcterms:created xsi:type="dcterms:W3CDTF">2021-01-04T13:28:31Z</dcterms:created>
  <dcterms:modified xsi:type="dcterms:W3CDTF">2021-01-04T13:47:37Z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2021-01-04T00:00:00Z</vt:filetime>
  </property>
</Properties>
</file>