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24"/>
  </p:notesMasterIdLst>
  <p:handoutMasterIdLst>
    <p:handoutMasterId r:id="rId25"/>
  </p:handoutMasterIdLst>
  <p:sldIdLst>
    <p:sldId id="277" r:id="rId11"/>
    <p:sldId id="305" r:id="rId12"/>
    <p:sldId id="306" r:id="rId13"/>
    <p:sldId id="307" r:id="rId14"/>
    <p:sldId id="308" r:id="rId15"/>
    <p:sldId id="309" r:id="rId16"/>
    <p:sldId id="295" r:id="rId17"/>
    <p:sldId id="310" r:id="rId18"/>
    <p:sldId id="303" r:id="rId19"/>
    <p:sldId id="300" r:id="rId20"/>
    <p:sldId id="301" r:id="rId21"/>
    <p:sldId id="302" r:id="rId22"/>
    <p:sldId id="288" r:id="rId2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3E9"/>
    <a:srgbClr val="F6B413"/>
    <a:srgbClr val="4D4369"/>
    <a:srgbClr val="058F96"/>
    <a:srgbClr val="009053"/>
    <a:srgbClr val="009CD8"/>
    <a:srgbClr val="F7941F"/>
    <a:srgbClr val="018852"/>
    <a:srgbClr val="3A5A78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13306-8832-C589-EE4E-00A4BE08D2E9}" v="287" dt="2024-08-07T15:22:52.749"/>
    <p1510:client id="{28FD1B05-D38D-E59F-DD93-4C585CFE2A71}" v="14" dt="2024-08-08T12:18:05.168"/>
    <p1510:client id="{68A0FAD1-5F8B-40B0-8719-DCDBCEB6BA87}" v="5589" vWet="5591" dt="2024-08-07T19:08:53.429"/>
    <p1510:client id="{9418EEC1-7B20-456B-9352-7DA446F16EEA}" v="6" dt="2024-08-08T12:34:49.357"/>
    <p1510:client id="{A297CE5A-4268-449B-AE6F-33AD1920D43E}" v="5" dt="2024-08-08T12:25:33.731"/>
    <p1510:client id="{E4C8114E-6E69-4C59-B0B4-A9DDF8C33B64}" v="314" dt="2024-08-07T19:08:59.143"/>
    <p1510:client id="{F15F7A21-F9FE-03C7-46BD-78E115BDA8A7}" v="43" dt="2024-08-07T20:31:51.711"/>
    <p1510:client id="{FA073FB5-4E13-4672-AE00-0EDBEE47F1FF}" vWet="2" dt="2024-08-07T18:41:23.694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00984"/>
        <c:axId val="146904512"/>
      </c:barChart>
      <c:catAx>
        <c:axId val="14690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4512"/>
        <c:crosses val="autoZero"/>
        <c:auto val="1"/>
        <c:lblAlgn val="ctr"/>
        <c:lblOffset val="100"/>
        <c:noMultiLvlLbl val="0"/>
      </c:catAx>
      <c:valAx>
        <c:axId val="146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0984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2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Alina Transition to solution diagram by introducing customer friendly application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3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Alina &amp; Nithila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627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7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All 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Name, team, manager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ARE = Analytic Rating Engine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27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 - To put $74 billion into perspective, that’s 2.5x the net worth of The Hartford ($29.83B as of June 2024)</a:t>
            </a:r>
          </a:p>
          <a:p>
            <a:r>
              <a:rPr lang="en-US"/>
              <a:t>Regular Motorists lost an average of 101 hours due to traffic (just over 4 days per person)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57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Nithila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43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Peter: High Volume For Hire Vehicles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19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55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Nithila &amp; Alina &amp; Peter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55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Alina, Nithila, Peter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0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Nithila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38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570A6-4447-1375-CA60-419A6E24AD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70850" y="6766560"/>
            <a:ext cx="52197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na-hartford/thePANDAsCapstone/tree/ma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Data-Driven Tourism and Traffic Management in NYC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1188720"/>
          </a:xfrm>
        </p:spPr>
        <p:txBody>
          <a:bodyPr/>
          <a:lstStyle/>
          <a:p>
            <a:pPr eaLnBrk="1" hangingPunct="1"/>
            <a:r>
              <a:rPr lang="en-US" altLang="en-US"/>
              <a:t>By: Alina Baby, Nithila Annadurai, Peter Alonzo</a:t>
            </a:r>
          </a:p>
          <a:p>
            <a:pPr eaLnBrk="1" hangingPunct="1"/>
            <a:r>
              <a:rPr lang="en-US" altLang="en-US"/>
              <a:t>Team: thePANDAs</a:t>
            </a:r>
          </a:p>
          <a:p>
            <a:pPr eaLnBrk="1" hangingPunct="1"/>
            <a:r>
              <a:rPr lang="en-US" altLang="en-US"/>
              <a:t>Tech Catalyst Program Capstone</a:t>
            </a:r>
          </a:p>
          <a:p>
            <a:r>
              <a:rPr lang="en-US" altLang="en-US"/>
              <a:t>Instructed by: Tarek Atwan</a:t>
            </a:r>
          </a:p>
          <a:p>
            <a:pPr eaLnBrk="1" hangingPunct="1"/>
            <a:r>
              <a:rPr lang="en-US" altLang="en-US"/>
              <a:t>August 09, 2024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should I go as a tourist for a specific type of landmark?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6A04-03D8-EDAC-C8DE-1EDE2B3EE69E}"/>
              </a:ext>
            </a:extLst>
          </p:cNvPr>
          <p:cNvSpPr txBox="1"/>
          <p:nvPr/>
        </p:nvSpPr>
        <p:spPr>
          <a:xfrm>
            <a:off x="6055549" y="1414080"/>
            <a:ext cx="2724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Percent Leaders</a:t>
            </a:r>
            <a:endParaRPr lang="en-US" sz="1400"/>
          </a:p>
          <a:p>
            <a:r>
              <a:rPr lang="en-US" sz="1600" b="1"/>
              <a:t>Bronx: </a:t>
            </a:r>
            <a:r>
              <a:rPr lang="en-US" sz="1600"/>
              <a:t>Civic, Industrial, Institutional</a:t>
            </a:r>
          </a:p>
          <a:p>
            <a:r>
              <a:rPr lang="en-US" sz="1600" b="1"/>
              <a:t>Brooklyn: </a:t>
            </a:r>
            <a:r>
              <a:rPr lang="en-US" sz="1600"/>
              <a:t>Financial</a:t>
            </a:r>
          </a:p>
          <a:p>
            <a:r>
              <a:rPr lang="en-US" sz="1600" b="1"/>
              <a:t>Manhattan: </a:t>
            </a:r>
            <a:r>
              <a:rPr lang="en-US" sz="1600"/>
              <a:t>Architecture, Commercial</a:t>
            </a:r>
          </a:p>
          <a:p>
            <a:r>
              <a:rPr lang="en-US" sz="1600" b="1"/>
              <a:t>Queens: </a:t>
            </a:r>
            <a:r>
              <a:rPr lang="en-US" sz="1600"/>
              <a:t>Entertainment</a:t>
            </a:r>
          </a:p>
          <a:p>
            <a:r>
              <a:rPr lang="en-US" sz="1600" b="1"/>
              <a:t>Staten Island: </a:t>
            </a:r>
            <a:r>
              <a:rPr lang="en-US" sz="1600"/>
              <a:t>Historic, Religion, Transportation</a:t>
            </a:r>
          </a:p>
          <a:p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32EA8-D47D-9648-7A66-466338C4B8C4}"/>
              </a:ext>
            </a:extLst>
          </p:cNvPr>
          <p:cNvSpPr txBox="1"/>
          <p:nvPr/>
        </p:nvSpPr>
        <p:spPr>
          <a:xfrm>
            <a:off x="5941735" y="3865515"/>
            <a:ext cx="295252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Queens and Brooklyn offer an even distribution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Every borough is a leader in at least one landmark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Tourists can choose areas with specific landmark categories or areas with a more even variety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940934-5014-E98A-DD4F-91EE2F21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" y="1337587"/>
            <a:ext cx="5553603" cy="5262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34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18" y="349625"/>
            <a:ext cx="6534105" cy="822960"/>
          </a:xfrm>
        </p:spPr>
        <p:txBody>
          <a:bodyPr/>
          <a:lstStyle/>
          <a:p>
            <a:r>
              <a:rPr lang="en-US" altLang="en-US"/>
              <a:t>How can I find a trip that’s right for me based on my needs?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4EA13-889A-2381-5A48-8E3F5DF7CEAA}"/>
              </a:ext>
            </a:extLst>
          </p:cNvPr>
          <p:cNvSpPr txBox="1"/>
          <p:nvPr/>
        </p:nvSpPr>
        <p:spPr>
          <a:xfrm>
            <a:off x="500716" y="5011341"/>
            <a:ext cx="84803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 tourist can use this dashboard to determine which landmarks are within a comfortable distance based on traveling needs and within a specific category based on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 tourist can decide to stay in an area with less traffic congestion but can still have a wide variety of landmarks to choose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Future solution would include implementing travel cost filters and real-time traffic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65913074-2AC1-6A3B-1F29-0E6AF3B9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35" y="1271526"/>
            <a:ext cx="4679922" cy="37459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738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Course of Action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07CAC7-770A-8D68-810E-36CA5ED399FB}"/>
              </a:ext>
            </a:extLst>
          </p:cNvPr>
          <p:cNvCxnSpPr>
            <a:cxnSpLocks/>
          </p:cNvCxnSpPr>
          <p:nvPr/>
        </p:nvCxnSpPr>
        <p:spPr>
          <a:xfrm>
            <a:off x="116541" y="4827737"/>
            <a:ext cx="88660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9CCECD-468B-4E54-C34E-2F2959AA2A40}"/>
              </a:ext>
            </a:extLst>
          </p:cNvPr>
          <p:cNvSpPr txBox="1"/>
          <p:nvPr/>
        </p:nvSpPr>
        <p:spPr>
          <a:xfrm>
            <a:off x="287020" y="5226207"/>
            <a:ext cx="174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Oct 2024</a:t>
            </a:r>
            <a:r>
              <a:rPr lang="en-US"/>
              <a:t>: Fully construct real-time ETL pipeline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D0BF9-3AC9-3866-39E9-4E4EB0C5B416}"/>
              </a:ext>
            </a:extLst>
          </p:cNvPr>
          <p:cNvSpPr txBox="1"/>
          <p:nvPr/>
        </p:nvSpPr>
        <p:spPr>
          <a:xfrm>
            <a:off x="2208953" y="5226207"/>
            <a:ext cx="259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Dec 2024</a:t>
            </a:r>
            <a:r>
              <a:rPr lang="en-US"/>
              <a:t>: Integrate and automate real-time and established ETL pipelines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7960A-C000-E1D4-3B6F-611578C7BEF5}"/>
              </a:ext>
            </a:extLst>
          </p:cNvPr>
          <p:cNvSpPr txBox="1"/>
          <p:nvPr/>
        </p:nvSpPr>
        <p:spPr>
          <a:xfrm>
            <a:off x="4807739" y="5224725"/>
            <a:ext cx="228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Jun 2025</a:t>
            </a:r>
            <a:r>
              <a:rPr lang="en-US"/>
              <a:t>: Finalize requirements with stakeholders and begin application creation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55FAD-11CB-4C60-E803-0B81FA885AF6}"/>
              </a:ext>
            </a:extLst>
          </p:cNvPr>
          <p:cNvSpPr txBox="1"/>
          <p:nvPr/>
        </p:nvSpPr>
        <p:spPr>
          <a:xfrm>
            <a:off x="7213863" y="5199865"/>
            <a:ext cx="193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Sep 2025</a:t>
            </a:r>
            <a:r>
              <a:rPr lang="en-US"/>
              <a:t>: Application testing and marketing product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7C7E708-E756-D190-A313-1A7A2E72AE4A}"/>
              </a:ext>
            </a:extLst>
          </p:cNvPr>
          <p:cNvSpPr/>
          <p:nvPr/>
        </p:nvSpPr>
        <p:spPr>
          <a:xfrm rot="10800000">
            <a:off x="1029147" y="4843868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7C3108D-1186-FA09-CDAC-15FEB88201DA}"/>
              </a:ext>
            </a:extLst>
          </p:cNvPr>
          <p:cNvSpPr/>
          <p:nvPr/>
        </p:nvSpPr>
        <p:spPr>
          <a:xfrm rot="10800000">
            <a:off x="3385781" y="4843868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31E2696-7E39-88B1-2787-08EB0461ADB0}"/>
              </a:ext>
            </a:extLst>
          </p:cNvPr>
          <p:cNvSpPr/>
          <p:nvPr/>
        </p:nvSpPr>
        <p:spPr>
          <a:xfrm rot="10800000">
            <a:off x="5579127" y="4827737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0075F0-2A07-BE81-AA71-4DF6A25D0AA5}"/>
              </a:ext>
            </a:extLst>
          </p:cNvPr>
          <p:cNvSpPr/>
          <p:nvPr/>
        </p:nvSpPr>
        <p:spPr>
          <a:xfrm rot="10800000">
            <a:off x="7889014" y="4843867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1FECC01-ADBA-96C0-1B95-791A7514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" y="1385609"/>
            <a:ext cx="8491750" cy="3399767"/>
          </a:xfrm>
        </p:spPr>
      </p:pic>
    </p:spTree>
    <p:extLst>
      <p:ext uri="{BB962C8B-B14F-4D97-AF65-F5344CB8AC3E}">
        <p14:creationId xmlns:p14="http://schemas.microsoft.com/office/powerpoint/2010/main" val="187029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 you for your time! Any questions?</a:t>
            </a:r>
          </a:p>
        </p:txBody>
      </p:sp>
      <p:pic>
        <p:nvPicPr>
          <p:cNvPr id="1026" name="Picture 2" descr="GitHub – Logos Download">
            <a:hlinkClick r:id="rId3"/>
            <a:extLst>
              <a:ext uri="{FF2B5EF4-FFF2-40B4-BE49-F238E27FC236}">
                <a16:creationId xmlns:a16="http://schemas.microsoft.com/office/drawing/2014/main" id="{42BCF4A8-A090-5B92-E74D-58E95DE1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4" y="6320901"/>
            <a:ext cx="403934" cy="4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3DF3B-22C6-8D0C-4AA8-22446439C729}"/>
              </a:ext>
            </a:extLst>
          </p:cNvPr>
          <p:cNvSpPr txBox="1"/>
          <p:nvPr/>
        </p:nvSpPr>
        <p:spPr>
          <a:xfrm>
            <a:off x="579268" y="6494003"/>
            <a:ext cx="5262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Check out our GitHub: github.com/</a:t>
            </a:r>
            <a:r>
              <a:rPr lang="en-US" sz="900" b="1" err="1"/>
              <a:t>alina-hartford</a:t>
            </a:r>
            <a:r>
              <a:rPr lang="en-US" sz="900" b="1"/>
              <a:t>/</a:t>
            </a:r>
            <a:r>
              <a:rPr lang="en-US" sz="900" b="1" err="1"/>
              <a:t>thePANDAsCapstone</a:t>
            </a:r>
            <a:r>
              <a:rPr lang="en-US" sz="900" b="1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690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4EF358-0287-2D4B-114D-E7FC65B64D58}"/>
              </a:ext>
            </a:extLst>
          </p:cNvPr>
          <p:cNvSpPr/>
          <p:nvPr/>
        </p:nvSpPr>
        <p:spPr>
          <a:xfrm>
            <a:off x="321782" y="2088776"/>
            <a:ext cx="8500435" cy="3352800"/>
          </a:xfrm>
          <a:prstGeom prst="round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4DF11-4CE1-76CE-8415-E5403F8CD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B1394-1717-1C87-CACA-CBE00FC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Our Team!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89569-E230-DE45-58E4-DAC33029FBB0}"/>
              </a:ext>
            </a:extLst>
          </p:cNvPr>
          <p:cNvSpPr/>
          <p:nvPr/>
        </p:nvSpPr>
        <p:spPr>
          <a:xfrm>
            <a:off x="914400" y="2527443"/>
            <a:ext cx="2034283" cy="203428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E1950A-F5B1-F511-8F27-5B06C8ECB1E8}"/>
              </a:ext>
            </a:extLst>
          </p:cNvPr>
          <p:cNvSpPr/>
          <p:nvPr/>
        </p:nvSpPr>
        <p:spPr>
          <a:xfrm>
            <a:off x="3417698" y="2527442"/>
            <a:ext cx="2034283" cy="203428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C6742C-8B59-2A05-DBAF-B9B718BD3E86}"/>
              </a:ext>
            </a:extLst>
          </p:cNvPr>
          <p:cNvSpPr/>
          <p:nvPr/>
        </p:nvSpPr>
        <p:spPr>
          <a:xfrm>
            <a:off x="5920996" y="2527442"/>
            <a:ext cx="2034283" cy="203428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6CFEE-EDDB-F0FA-AD46-66E4D31CBD8F}"/>
              </a:ext>
            </a:extLst>
          </p:cNvPr>
          <p:cNvSpPr txBox="1"/>
          <p:nvPr/>
        </p:nvSpPr>
        <p:spPr>
          <a:xfrm>
            <a:off x="338765" y="4715837"/>
            <a:ext cx="318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Peter Alonzo</a:t>
            </a:r>
          </a:p>
          <a:p>
            <a:pPr algn="ctr"/>
            <a:r>
              <a:rPr lang="en-US" sz="1400"/>
              <a:t>Personal Lines Data Analytics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320FA-092C-7C09-9B8D-90B6488ABF6E}"/>
              </a:ext>
            </a:extLst>
          </p:cNvPr>
          <p:cNvSpPr txBox="1"/>
          <p:nvPr/>
        </p:nvSpPr>
        <p:spPr>
          <a:xfrm>
            <a:off x="2820977" y="4715836"/>
            <a:ext cx="318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Alina Baby</a:t>
            </a:r>
          </a:p>
          <a:p>
            <a:pPr algn="ctr"/>
            <a:r>
              <a:rPr lang="en-US" sz="1400"/>
              <a:t>Personal Lines ARE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392D0-72A2-DC3B-DB26-551EC92967A2}"/>
              </a:ext>
            </a:extLst>
          </p:cNvPr>
          <p:cNvSpPr txBox="1"/>
          <p:nvPr/>
        </p:nvSpPr>
        <p:spPr>
          <a:xfrm>
            <a:off x="5345361" y="4715836"/>
            <a:ext cx="318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Nithila Annadurai</a:t>
            </a:r>
          </a:p>
          <a:p>
            <a:pPr algn="ctr"/>
            <a:r>
              <a:rPr lang="en-US" sz="1400"/>
              <a:t>Personal Lines Data Analytics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8A3127-329A-C2C0-BB39-8E746E485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5" y="2481877"/>
            <a:ext cx="2125412" cy="2125412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3E5022E-E808-6C6F-0E40-CD760A7971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 b="1480"/>
          <a:stretch/>
        </p:blipFill>
        <p:spPr>
          <a:xfrm>
            <a:off x="5829867" y="2481877"/>
            <a:ext cx="2125412" cy="2125412"/>
          </a:xfrm>
          <a:prstGeom prst="ellipse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085A4-4FAE-C84C-2951-BB16E9E58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204" y="2464684"/>
            <a:ext cx="2174465" cy="2142605"/>
          </a:xfrm>
          <a:prstGeom prst="ellipse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666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DDF99-61AA-2499-DA78-796FA0E67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CE71-08B9-136E-4E78-768CBEFA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85" y="1704701"/>
            <a:ext cx="2802301" cy="1421822"/>
          </a:xfrm>
        </p:spPr>
        <p:txBody>
          <a:bodyPr/>
          <a:lstStyle/>
          <a:p>
            <a:pPr marL="0" indent="0">
              <a:buNone/>
            </a:pPr>
            <a:r>
              <a:rPr lang="en-US" sz="7200" b="1"/>
              <a:t>$74</a:t>
            </a:r>
            <a:endParaRPr lang="en-US" sz="48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B46687-0A79-F2C8-7635-3A440771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Duality of NYC Tourism and Traffic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95F36-C40B-6437-39DF-249D21F9BE83}"/>
              </a:ext>
            </a:extLst>
          </p:cNvPr>
          <p:cNvSpPr txBox="1"/>
          <p:nvPr/>
        </p:nvSpPr>
        <p:spPr>
          <a:xfrm>
            <a:off x="1601571" y="2666726"/>
            <a:ext cx="251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BILLION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7D43F4-B1A3-7834-C76B-B965A39537BA}"/>
              </a:ext>
            </a:extLst>
          </p:cNvPr>
          <p:cNvSpPr txBox="1">
            <a:spLocks/>
          </p:cNvSpPr>
          <p:nvPr/>
        </p:nvSpPr>
        <p:spPr bwMode="auto">
          <a:xfrm>
            <a:off x="510199" y="3066836"/>
            <a:ext cx="3369410" cy="7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/>
              <a:t>Generated revenue for NYC tourism in 2023</a:t>
            </a:r>
          </a:p>
          <a:p>
            <a:pPr marL="0" indent="0">
              <a:buFontTx/>
              <a:buNone/>
            </a:pPr>
            <a:endParaRPr lang="en-US" sz="3200" kern="0"/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6A9A990F-B2F3-5987-C933-4364F8F94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4208299"/>
            <a:ext cx="724329" cy="7243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97DBCD-EBDD-5760-EC95-B5580BE4CDE6}"/>
              </a:ext>
            </a:extLst>
          </p:cNvPr>
          <p:cNvSpPr txBox="1">
            <a:spLocks/>
          </p:cNvSpPr>
          <p:nvPr/>
        </p:nvSpPr>
        <p:spPr bwMode="auto">
          <a:xfrm>
            <a:off x="3908717" y="2802305"/>
            <a:ext cx="1403109" cy="7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kern="0"/>
              <a:t>but…</a:t>
            </a:r>
          </a:p>
          <a:p>
            <a:pPr marL="0" indent="0">
              <a:buFontTx/>
              <a:buNone/>
            </a:pPr>
            <a:endParaRPr lang="en-US" sz="3200" kern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981CB4-D3C6-F4C8-DCF2-DFE62A47FA69}"/>
              </a:ext>
            </a:extLst>
          </p:cNvPr>
          <p:cNvSpPr txBox="1">
            <a:spLocks/>
          </p:cNvSpPr>
          <p:nvPr/>
        </p:nvSpPr>
        <p:spPr bwMode="auto">
          <a:xfrm>
            <a:off x="5469790" y="3164469"/>
            <a:ext cx="3369410" cy="7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/>
              <a:t>Deficit from lost hours due to traffic congestion in 2023</a:t>
            </a:r>
          </a:p>
          <a:p>
            <a:pPr marL="0" indent="0">
              <a:buFontTx/>
              <a:buNone/>
            </a:pPr>
            <a:endParaRPr lang="en-US" sz="3200" kern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B10DB67-AA21-9D86-A0FA-41D57CDBB0FC}"/>
              </a:ext>
            </a:extLst>
          </p:cNvPr>
          <p:cNvSpPr txBox="1">
            <a:spLocks/>
          </p:cNvSpPr>
          <p:nvPr/>
        </p:nvSpPr>
        <p:spPr bwMode="auto">
          <a:xfrm>
            <a:off x="6066449" y="1704701"/>
            <a:ext cx="2802301" cy="142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7200" b="1" kern="0"/>
              <a:t>$9.1</a:t>
            </a:r>
            <a:endParaRPr lang="en-US" sz="4800" b="1" kern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2F5ED-0421-AEDE-34A9-EAF1613FE8F9}"/>
              </a:ext>
            </a:extLst>
          </p:cNvPr>
          <p:cNvSpPr txBox="1"/>
          <p:nvPr/>
        </p:nvSpPr>
        <p:spPr>
          <a:xfrm>
            <a:off x="6681571" y="2666726"/>
            <a:ext cx="251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BILLION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400D3D7-7E03-FF22-7CDD-DAA38845C42E}"/>
              </a:ext>
            </a:extLst>
          </p:cNvPr>
          <p:cNvSpPr txBox="1">
            <a:spLocks/>
          </p:cNvSpPr>
          <p:nvPr/>
        </p:nvSpPr>
        <p:spPr bwMode="auto">
          <a:xfrm>
            <a:off x="828183" y="5196046"/>
            <a:ext cx="7343795" cy="117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b="1" kern="0"/>
              <a:t>How do we keep the world’s most-congested city a top tourist destination?</a:t>
            </a:r>
          </a:p>
          <a:p>
            <a:pPr marL="0" indent="0">
              <a:buFontTx/>
              <a:buNone/>
            </a:pPr>
            <a:endParaRPr lang="en-US" sz="3200" kern="0"/>
          </a:p>
        </p:txBody>
      </p:sp>
    </p:spTree>
    <p:extLst>
      <p:ext uri="{BB962C8B-B14F-4D97-AF65-F5344CB8AC3E}">
        <p14:creationId xmlns:p14="http://schemas.microsoft.com/office/powerpoint/2010/main" val="326735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As a tourism company consultant, we strive to answer the following questions with data: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pic>
        <p:nvPicPr>
          <p:cNvPr id="3" name="Graphic 2" descr="Traffic cone with solid fill">
            <a:extLst>
              <a:ext uri="{FF2B5EF4-FFF2-40B4-BE49-F238E27FC236}">
                <a16:creationId xmlns:a16="http://schemas.microsoft.com/office/drawing/2014/main" id="{6D4FE7FD-39A9-B9C4-4F92-DC0826458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410" y="2686050"/>
            <a:ext cx="1011907" cy="1011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1A33F-672E-7BAE-2644-9B441624A130}"/>
              </a:ext>
            </a:extLst>
          </p:cNvPr>
          <p:cNvSpPr txBox="1"/>
          <p:nvPr/>
        </p:nvSpPr>
        <p:spPr>
          <a:xfrm>
            <a:off x="387847" y="3828566"/>
            <a:ext cx="247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Which areas/boroughs have the highest traffic congestion? 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96EA1-3F4C-5C6F-888F-831E218A918B}"/>
              </a:ext>
            </a:extLst>
          </p:cNvPr>
          <p:cNvSpPr txBox="1"/>
          <p:nvPr/>
        </p:nvSpPr>
        <p:spPr>
          <a:xfrm>
            <a:off x="3336787" y="3828565"/>
            <a:ext cx="247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Where should I go as a tourist for a specific type of landmark?</a:t>
            </a:r>
          </a:p>
          <a:p>
            <a:endParaRPr lang="en-US"/>
          </a:p>
        </p:txBody>
      </p:sp>
      <p:pic>
        <p:nvPicPr>
          <p:cNvPr id="9" name="Graphic 8" descr="City with solid fill">
            <a:extLst>
              <a:ext uri="{FF2B5EF4-FFF2-40B4-BE49-F238E27FC236}">
                <a16:creationId xmlns:a16="http://schemas.microsoft.com/office/drawing/2014/main" id="{6B6C1507-72F9-B0A8-E140-DF4530812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78355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B9F6-B3DE-7D4B-A421-6E73B8AAB34B}"/>
              </a:ext>
            </a:extLst>
          </p:cNvPr>
          <p:cNvSpPr txBox="1"/>
          <p:nvPr/>
        </p:nvSpPr>
        <p:spPr>
          <a:xfrm>
            <a:off x="6113145" y="3828565"/>
            <a:ext cx="2708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How can I find a trip that’s right for me based on my needs?</a:t>
            </a:r>
          </a:p>
          <a:p>
            <a:endParaRPr lang="en-US"/>
          </a:p>
        </p:txBody>
      </p:sp>
      <p:pic>
        <p:nvPicPr>
          <p:cNvPr id="14" name="Graphic 13" descr="Taxi with solid fill">
            <a:extLst>
              <a:ext uri="{FF2B5EF4-FFF2-40B4-BE49-F238E27FC236}">
                <a16:creationId xmlns:a16="http://schemas.microsoft.com/office/drawing/2014/main" id="{B5FB28F0-3A48-C893-FD74-448264513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0400" y="2857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 Analysis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37ECAB-6F69-9153-B8B9-109E35C7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56578"/>
              </p:ext>
            </p:extLst>
          </p:nvPr>
        </p:nvGraphicFramePr>
        <p:xfrm>
          <a:off x="725804" y="1433398"/>
          <a:ext cx="7692392" cy="247475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23098">
                  <a:extLst>
                    <a:ext uri="{9D8B030D-6E8A-4147-A177-3AD203B41FA5}">
                      <a16:colId xmlns:a16="http://schemas.microsoft.com/office/drawing/2014/main" val="2041245869"/>
                    </a:ext>
                  </a:extLst>
                </a:gridCol>
                <a:gridCol w="1923098">
                  <a:extLst>
                    <a:ext uri="{9D8B030D-6E8A-4147-A177-3AD203B41FA5}">
                      <a16:colId xmlns:a16="http://schemas.microsoft.com/office/drawing/2014/main" val="2519242293"/>
                    </a:ext>
                  </a:extLst>
                </a:gridCol>
                <a:gridCol w="1923098">
                  <a:extLst>
                    <a:ext uri="{9D8B030D-6E8A-4147-A177-3AD203B41FA5}">
                      <a16:colId xmlns:a16="http://schemas.microsoft.com/office/drawing/2014/main" val="1343616219"/>
                    </a:ext>
                  </a:extLst>
                </a:gridCol>
                <a:gridCol w="1923098">
                  <a:extLst>
                    <a:ext uri="{9D8B030D-6E8A-4147-A177-3AD203B41FA5}">
                      <a16:colId xmlns:a16="http://schemas.microsoft.com/office/drawing/2014/main" val="832096785"/>
                    </a:ext>
                  </a:extLst>
                </a:gridCol>
              </a:tblGrid>
              <a:tr h="572405">
                <a:tc>
                  <a:txBody>
                    <a:bodyPr/>
                    <a:lstStyle/>
                    <a:p>
                      <a:r>
                        <a:rPr lang="en-US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Records kept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Records dropped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2000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r>
                        <a:rPr lang="en-US"/>
                        <a:t>Yellow Taxi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28.4M    </a:t>
                      </a:r>
                      <a:r>
                        <a:rPr lang="en-US" sz="1600" i="1"/>
                        <a:t>(98.7%)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383.5K      </a:t>
                      </a:r>
                      <a:r>
                        <a:rPr lang="en-US" sz="1600" i="1"/>
                        <a:t>(1.3%)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28.8M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35196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r>
                        <a:rPr lang="en-US"/>
                        <a:t>Green Taxi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506.3K   </a:t>
                      </a:r>
                      <a:r>
                        <a:rPr lang="en-US" sz="1600" i="1"/>
                        <a:t>(98.3%)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8.9K          </a:t>
                      </a:r>
                      <a:r>
                        <a:rPr lang="en-US" sz="1600" i="1"/>
                        <a:t>(1.7%)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515.3K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4799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r>
                        <a:rPr lang="en-US"/>
                        <a:t>HVFHV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96.7M    </a:t>
                      </a:r>
                      <a:r>
                        <a:rPr lang="en-US" sz="1600" i="1"/>
                        <a:t>(96.1%)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4.0M         </a:t>
                      </a:r>
                      <a:r>
                        <a:rPr lang="en-US" sz="1600" i="1"/>
                        <a:t>(3.9%)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9931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r>
                        <a:rPr lang="en-US"/>
                        <a:t>Landmarks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656        </a:t>
                      </a:r>
                      <a:r>
                        <a:rPr lang="en-US" sz="1600" i="1"/>
                        <a:t>(42.8%)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876          </a:t>
                      </a:r>
                      <a:r>
                        <a:rPr lang="en-US" sz="1600" i="1"/>
                        <a:t>(57.2%)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300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r>
                        <a:rPr lang="en-US"/>
                        <a:t>Taxi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263        </a:t>
                      </a:r>
                      <a:r>
                        <a:rPr lang="en-US" sz="1600" i="1"/>
                        <a:t>(99.2%)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              </a:t>
                      </a:r>
                      <a:r>
                        <a:rPr lang="en-US" sz="1600" i="1"/>
                        <a:t>(0.8%)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37043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0CF0987-79C3-F27E-D4BF-72CFADA9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4178860"/>
            <a:ext cx="8321040" cy="2491483"/>
          </a:xfrm>
        </p:spPr>
        <p:txBody>
          <a:bodyPr/>
          <a:lstStyle/>
          <a:p>
            <a:r>
              <a:rPr lang="en-US" altLang="en-US"/>
              <a:t>Yellow/Green Taxi contain ride and transaction data for taxi trips from Sep 2023 to May 2024</a:t>
            </a:r>
          </a:p>
          <a:p>
            <a:r>
              <a:rPr lang="en-US" altLang="en-US"/>
              <a:t>HVFHV contains ride and transaction data from Uber/Lyft rides from Jan 2024 to May 2024</a:t>
            </a:r>
          </a:p>
          <a:p>
            <a:r>
              <a:rPr lang="en-US" altLang="en-US"/>
              <a:t>Landmarks includes a variety of popular NYC spots, their descriptions, and corresponding geospatial data</a:t>
            </a:r>
          </a:p>
          <a:p>
            <a:r>
              <a:rPr lang="en-US" altLang="en-US"/>
              <a:t>Taxi Zone Lookup holds location IDs mapped to taxi zones and boroughs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47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15C197-B2CB-3B49-9008-7C2C9A4D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4135"/>
              </p:ext>
            </p:extLst>
          </p:nvPr>
        </p:nvGraphicFramePr>
        <p:xfrm>
          <a:off x="632515" y="1633157"/>
          <a:ext cx="778804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020">
                  <a:extLst>
                    <a:ext uri="{9D8B030D-6E8A-4147-A177-3AD203B41FA5}">
                      <a16:colId xmlns:a16="http://schemas.microsoft.com/office/drawing/2014/main" val="3412341942"/>
                    </a:ext>
                  </a:extLst>
                </a:gridCol>
                <a:gridCol w="3894020">
                  <a:extLst>
                    <a:ext uri="{9D8B030D-6E8A-4147-A177-3AD203B41FA5}">
                      <a16:colId xmlns:a16="http://schemas.microsoft.com/office/drawing/2014/main" val="971005312"/>
                    </a:ext>
                  </a:extLst>
                </a:gridCol>
              </a:tblGrid>
              <a:tr h="31164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Landmarks: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All Trips: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29221"/>
                  </a:ext>
                </a:extLst>
              </a:tr>
              <a:tr h="3116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en-US"/>
                        <a:t>Dropped irrelevant landmarks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/>
                        <a:t>Residential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/>
                        <a:t>Trees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/>
                        <a:t>Lamp Posts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en-US"/>
                        <a:t>Dropped missing info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/>
                        <a:t>Landmark Name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/>
                        <a:t>Landmark Address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Invalid and unknown values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Taxi: invalid year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HVFHV: invalid driver pay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Both: unknown drop-off locations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/>
                        <a:t>Invalid fare amounts and trip distance/duration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Metric 1: </a:t>
                      </a:r>
                      <a:r>
                        <a:rPr lang="en-US" altLang="en-US"/>
                        <a:t>Cost/mile &gt; $500/mi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Metric 2: </a:t>
                      </a:r>
                      <a:r>
                        <a:rPr lang="en-US" altLang="en-US"/>
                        <a:t>Cost/min &gt; $1000/min</a:t>
                      </a:r>
                      <a:endParaRPr lang="en-US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92676"/>
                  </a:ext>
                </a:extLst>
              </a:tr>
              <a:tr h="3116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20132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8685" y="5298848"/>
            <a:ext cx="7326630" cy="48351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/>
              <a:t>Goal: Ensure data quality before visualization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Data-Related Assumptions and Outliers</a:t>
            </a:r>
          </a:p>
        </p:txBody>
      </p:sp>
      <p:pic>
        <p:nvPicPr>
          <p:cNvPr id="3" name="Picture 4" descr="Business, cost, marketing, money, time icon">
            <a:extLst>
              <a:ext uri="{FF2B5EF4-FFF2-40B4-BE49-F238E27FC236}">
                <a16:creationId xmlns:a16="http://schemas.microsoft.com/office/drawing/2014/main" id="{1204D8C3-90A3-06C2-956A-6E9ACF06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09" y="3676602"/>
            <a:ext cx="549876" cy="54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For Sale with solid fill">
            <a:extLst>
              <a:ext uri="{FF2B5EF4-FFF2-40B4-BE49-F238E27FC236}">
                <a16:creationId xmlns:a16="http://schemas.microsoft.com/office/drawing/2014/main" id="{BF15ACA4-55A8-0515-D919-43E5B97B0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8455" y="2691186"/>
            <a:ext cx="549876" cy="549876"/>
          </a:xfrm>
          <a:prstGeom prst="rect">
            <a:avLst/>
          </a:prstGeom>
        </p:spPr>
      </p:pic>
      <p:pic>
        <p:nvPicPr>
          <p:cNvPr id="13" name="Graphic 12" descr="Research with solid fill">
            <a:extLst>
              <a:ext uri="{FF2B5EF4-FFF2-40B4-BE49-F238E27FC236}">
                <a16:creationId xmlns:a16="http://schemas.microsoft.com/office/drawing/2014/main" id="{C777E24F-B5BB-1E4D-76D1-D32DF9EEB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8455" y="3701634"/>
            <a:ext cx="549876" cy="549876"/>
          </a:xfrm>
          <a:prstGeom prst="rect">
            <a:avLst/>
          </a:prstGeom>
        </p:spPr>
      </p:pic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A1AE07A2-0E59-01FF-4E8C-0A2429600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1609" y="2480408"/>
            <a:ext cx="549876" cy="5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Architecture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540CB2-715E-8443-A253-C5615834AD3E}"/>
              </a:ext>
            </a:extLst>
          </p:cNvPr>
          <p:cNvCxnSpPr>
            <a:cxnSpLocks/>
          </p:cNvCxnSpPr>
          <p:nvPr/>
        </p:nvCxnSpPr>
        <p:spPr>
          <a:xfrm>
            <a:off x="116541" y="4535895"/>
            <a:ext cx="88660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5ACAD9-CB4D-514C-A01E-568594C31B67}"/>
              </a:ext>
            </a:extLst>
          </p:cNvPr>
          <p:cNvSpPr txBox="1"/>
          <p:nvPr/>
        </p:nvSpPr>
        <p:spPr>
          <a:xfrm>
            <a:off x="287020" y="4934365"/>
            <a:ext cx="1742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8/1</a:t>
            </a:r>
            <a:r>
              <a:rPr lang="en-US"/>
              <a:t>: Project planning, data exploration, cleaning, and merging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C933A-D65E-C3CE-D80A-5BC6E5EC72C8}"/>
              </a:ext>
            </a:extLst>
          </p:cNvPr>
          <p:cNvSpPr txBox="1"/>
          <p:nvPr/>
        </p:nvSpPr>
        <p:spPr>
          <a:xfrm>
            <a:off x="2208953" y="4934365"/>
            <a:ext cx="2598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8/2</a:t>
            </a:r>
            <a:r>
              <a:rPr lang="en-US"/>
              <a:t>: Data loading and validation, defining use case, Amazon Bedrock connection, Snowflake table 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4944D-7722-F7AC-C6E9-B3309E67152C}"/>
              </a:ext>
            </a:extLst>
          </p:cNvPr>
          <p:cNvSpPr txBox="1"/>
          <p:nvPr/>
        </p:nvSpPr>
        <p:spPr>
          <a:xfrm>
            <a:off x="4807738" y="4932883"/>
            <a:ext cx="2406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8/5</a:t>
            </a:r>
            <a:r>
              <a:rPr lang="en-US"/>
              <a:t>: Snowflake view creation, data visualization, integrating external data transformations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F7B60-37BE-0061-7061-8C2D76C9F6DE}"/>
              </a:ext>
            </a:extLst>
          </p:cNvPr>
          <p:cNvSpPr txBox="1"/>
          <p:nvPr/>
        </p:nvSpPr>
        <p:spPr>
          <a:xfrm>
            <a:off x="7213863" y="4931401"/>
            <a:ext cx="193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8/6</a:t>
            </a:r>
            <a:r>
              <a:rPr lang="en-US"/>
              <a:t>: Finalizing visualizations and diagram, presentation creation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6A34EEB-B55C-D0BD-90A4-B8DAF1B1ECD2}"/>
              </a:ext>
            </a:extLst>
          </p:cNvPr>
          <p:cNvSpPr/>
          <p:nvPr/>
        </p:nvSpPr>
        <p:spPr>
          <a:xfrm rot="10800000">
            <a:off x="1029147" y="4552026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D20341-84D6-1225-CC8E-0FF9EA34F310}"/>
              </a:ext>
            </a:extLst>
          </p:cNvPr>
          <p:cNvSpPr/>
          <p:nvPr/>
        </p:nvSpPr>
        <p:spPr>
          <a:xfrm rot="10800000">
            <a:off x="3385781" y="4552026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AFBD65-4E57-E2B9-7FCB-8E55C4592754}"/>
              </a:ext>
            </a:extLst>
          </p:cNvPr>
          <p:cNvSpPr/>
          <p:nvPr/>
        </p:nvSpPr>
        <p:spPr>
          <a:xfrm rot="10800000">
            <a:off x="5579127" y="4535895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6559E8-7664-8AC9-820F-1ABB67310A2F}"/>
              </a:ext>
            </a:extLst>
          </p:cNvPr>
          <p:cNvSpPr/>
          <p:nvPr/>
        </p:nvSpPr>
        <p:spPr>
          <a:xfrm rot="10800000">
            <a:off x="7889014" y="4552025"/>
            <a:ext cx="233083" cy="29761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diagram&#10;&#10;Description automatically generated">
            <a:extLst>
              <a:ext uri="{FF2B5EF4-FFF2-40B4-BE49-F238E27FC236}">
                <a16:creationId xmlns:a16="http://schemas.microsoft.com/office/drawing/2014/main" id="{377B3E91-91A6-7C2C-7570-3CB648EEE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151"/>
            <a:ext cx="9144000" cy="23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5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Solutions</a:t>
            </a:r>
          </a:p>
        </p:txBody>
      </p:sp>
      <p:pic>
        <p:nvPicPr>
          <p:cNvPr id="1026" name="Picture 2" descr="Generative AI – Use Cases and Solutions - AWS">
            <a:extLst>
              <a:ext uri="{FF2B5EF4-FFF2-40B4-BE49-F238E27FC236}">
                <a16:creationId xmlns:a16="http://schemas.microsoft.com/office/drawing/2014/main" id="{AC3753BC-E0B2-0490-8261-F0C400231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12945"/>
            <a:ext cx="12192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496D6158-D132-889E-FD37-20C6ACD2E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2422" y="1612946"/>
            <a:ext cx="1228724" cy="1228724"/>
          </a:xfrm>
          <a:prstGeom prst="rect">
            <a:avLst/>
          </a:prstGeom>
        </p:spPr>
      </p:pic>
      <p:pic>
        <p:nvPicPr>
          <p:cNvPr id="5" name="Graphic 4" descr="Table with solid fill">
            <a:extLst>
              <a:ext uri="{FF2B5EF4-FFF2-40B4-BE49-F238E27FC236}">
                <a16:creationId xmlns:a16="http://schemas.microsoft.com/office/drawing/2014/main" id="{E12B4835-EA5E-3433-CA0C-662B7FCCE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855" y="1612947"/>
            <a:ext cx="1228723" cy="1228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5FC7B-B635-86D5-EF14-2B8271B805B8}"/>
              </a:ext>
            </a:extLst>
          </p:cNvPr>
          <p:cNvSpPr txBox="1"/>
          <p:nvPr/>
        </p:nvSpPr>
        <p:spPr>
          <a:xfrm>
            <a:off x="698896" y="3035690"/>
            <a:ext cx="239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Challenge: Missing information for boroughs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C4A55-4F72-23F5-59FB-6487922175FB}"/>
              </a:ext>
            </a:extLst>
          </p:cNvPr>
          <p:cNvSpPr txBox="1"/>
          <p:nvPr/>
        </p:nvSpPr>
        <p:spPr>
          <a:xfrm>
            <a:off x="3374112" y="3035690"/>
            <a:ext cx="239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Challenge: Amazon Bedrock quirks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69826-B146-39F0-3BB6-90275E949D39}"/>
              </a:ext>
            </a:extLst>
          </p:cNvPr>
          <p:cNvSpPr txBox="1"/>
          <p:nvPr/>
        </p:nvSpPr>
        <p:spPr>
          <a:xfrm>
            <a:off x="6049328" y="3035689"/>
            <a:ext cx="239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Challenge: Outlier Tables in Databricks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39C71-6E17-2B92-312A-9033C04ADC90}"/>
              </a:ext>
            </a:extLst>
          </p:cNvPr>
          <p:cNvSpPr txBox="1"/>
          <p:nvPr/>
        </p:nvSpPr>
        <p:spPr>
          <a:xfrm>
            <a:off x="738691" y="4202464"/>
            <a:ext cx="2395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Solution: M</a:t>
            </a:r>
            <a:r>
              <a:rPr lang="en-US" altLang="en-US"/>
              <a:t>anually entering borough for 6 bridge records and removing landmarks that were missing key information</a:t>
            </a:r>
          </a:p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B9D7C-15CE-24C8-8474-B66C9BB691DE}"/>
              </a:ext>
            </a:extLst>
          </p:cNvPr>
          <p:cNvSpPr txBox="1"/>
          <p:nvPr/>
        </p:nvSpPr>
        <p:spPr>
          <a:xfrm>
            <a:off x="3411226" y="4202464"/>
            <a:ext cx="239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Solution: Experimenting with prompt to get standardized output and calling model in chunks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3039B-3AD6-11CF-E48D-E88AAF3DA0F0}"/>
              </a:ext>
            </a:extLst>
          </p:cNvPr>
          <p:cNvSpPr txBox="1"/>
          <p:nvPr/>
        </p:nvSpPr>
        <p:spPr>
          <a:xfrm>
            <a:off x="6089123" y="4202464"/>
            <a:ext cx="2395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Solution: P</a:t>
            </a:r>
            <a:r>
              <a:rPr lang="en-US" altLang="en-US"/>
              <a:t>artitioning data, splitting up uploads into multiple cells, and utilizing Snowflake instead for populating outlier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areas/boroughs have the highest traffic congestion?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CE56-C5CD-078B-A5C4-0D66E64475A1}"/>
              </a:ext>
            </a:extLst>
          </p:cNvPr>
          <p:cNvSpPr txBox="1"/>
          <p:nvPr/>
        </p:nvSpPr>
        <p:spPr>
          <a:xfrm>
            <a:off x="707809" y="5011341"/>
            <a:ext cx="77283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Manhattan is by far the most congested area for traffic and landmark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There is a positive, proportional correlation between traffic congestion and landmark density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From this, we found that tourists tend to visit Manhattan’s landmarks more than any other borough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296AC-BBD0-7F9A-3569-6D5471416DA7}"/>
              </a:ext>
            </a:extLst>
          </p:cNvPr>
          <p:cNvSpPr txBox="1"/>
          <p:nvPr/>
        </p:nvSpPr>
        <p:spPr>
          <a:xfrm>
            <a:off x="5351420" y="135347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Landmark Density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0FDC6-FF35-84F9-1B73-E000AA96CEDB}"/>
              </a:ext>
            </a:extLst>
          </p:cNvPr>
          <p:cNvSpPr txBox="1"/>
          <p:nvPr/>
        </p:nvSpPr>
        <p:spPr>
          <a:xfrm>
            <a:off x="1275613" y="1353472"/>
            <a:ext cx="22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Traffic Congestion</a:t>
            </a:r>
          </a:p>
        </p:txBody>
      </p:sp>
      <p:pic>
        <p:nvPicPr>
          <p:cNvPr id="3" name="Picture 2" descr="A map of different cities&#10;&#10;Description automatically generated">
            <a:extLst>
              <a:ext uri="{FF2B5EF4-FFF2-40B4-BE49-F238E27FC236}">
                <a16:creationId xmlns:a16="http://schemas.microsoft.com/office/drawing/2014/main" id="{C13FBD82-5FA7-4AD7-24F7-05BD6DC3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42" y="1778148"/>
            <a:ext cx="3940753" cy="314982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 descr="A map of a city&#10;&#10;Description automatically generated">
            <a:extLst>
              <a:ext uri="{FF2B5EF4-FFF2-40B4-BE49-F238E27FC236}">
                <a16:creationId xmlns:a16="http://schemas.microsoft.com/office/drawing/2014/main" id="{EF9A25E6-490A-7C06-294D-F323F1B4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99" y="1778148"/>
            <a:ext cx="4008753" cy="314526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9804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Custom 6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7941F"/>
      </a:accent1>
      <a:accent2>
        <a:srgbClr val="009CD8"/>
      </a:accent2>
      <a:accent3>
        <a:srgbClr val="DC3942"/>
      </a:accent3>
      <a:accent4>
        <a:srgbClr val="058F96"/>
      </a:accent4>
      <a:accent5>
        <a:srgbClr val="4D4369"/>
      </a:accent5>
      <a:accent6>
        <a:srgbClr val="009053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54AA94A9-0CF6-F945-A735-71B5B90D2DDF}" vid="{C08BE430-8563-744D-9806-487ED05CB06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3.xm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6.xml>
</file>

<file path=customXml/item7.xml>
</file>

<file path=customXml/item8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9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AC60-F163-4857-A62E-D8F1E485AC89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9bb93603-0383-4dc3-94c0-d838e010d382"/>
    <ds:schemaRef ds:uri="e41776cb-f1e4-4db6-9f53-c61fb189f18a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1CBF000-5D03-4BE9-8AE1-83EACD87CD03}">
  <ds:schemaRefs>
    <ds:schemaRef ds:uri="http://www.boldonjames.com/2008/01/sie/internal/label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94A2F985-3AF9-4BA5-B9BB-A280C2BFF911}">
  <ds:schemaRefs>
    <ds:schemaRef ds:uri="9bb93603-0383-4dc3-94c0-d838e010d382"/>
    <ds:schemaRef ds:uri="e41776cb-f1e4-4db6-9f53-c61fb189f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6D06FE34-B144-46DC-862F-798D2CE3E337}">
  <ds:schemaRefs>
    <ds:schemaRef ds:uri="http://www.boldonjames.com/2008/01/sie/internal/label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CC5A3BDC-AE74-4928-BD5F-32E42CA8A5B9}">
  <ds:schemaRefs>
    <ds:schemaRef ds:uri="http://www.boldonjames.com/2008/01/sie/internal/label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003CAA6F-7514-4EF2-93F1-C105707D239E}">
  <ds:schemaRefs>
    <ds:schemaRef ds:uri="http://www.boldonjames.com/2008/01/sie/internal/label"/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F8A7A059-D32C-491E-A0B6-086993E4653B}">
  <ds:schemaRefs>
    <ds:schemaRef ds:uri="http://www.boldonjames.com/2016/02/Classifier/internal/wrappedLabelHistory"/>
    <ds:schemaRef ds:uri="http://www.w3.org/2001/XMLSchema"/>
  </ds:schemaRefs>
</ds:datastoreItem>
</file>

<file path=customXml/itemProps9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1267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Default Design</vt:lpstr>
      <vt:lpstr>Data-Driven Tourism and Traffic Management in NYC</vt:lpstr>
      <vt:lpstr>Meet Our Team!</vt:lpstr>
      <vt:lpstr>The Duality of NYC Tourism and Traffic Congestion</vt:lpstr>
      <vt:lpstr>Project Goals</vt:lpstr>
      <vt:lpstr>Raw Data Analysis</vt:lpstr>
      <vt:lpstr>Data-Related Assumptions and Outliers</vt:lpstr>
      <vt:lpstr>Solution Architecture Diagram</vt:lpstr>
      <vt:lpstr>Challenges and Solutions</vt:lpstr>
      <vt:lpstr>Which areas/boroughs have the highest traffic congestion? </vt:lpstr>
      <vt:lpstr>Where should I go as a tourist for a specific type of landmark?</vt:lpstr>
      <vt:lpstr>How can I find a trip that’s right for me based on my needs?</vt:lpstr>
      <vt:lpstr>Future Course of Action</vt:lpstr>
      <vt:lpstr>Thank you for your time!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Alonzo, Peter (PL Data Analytics)</dc:creator>
  <cp:keywords>#C0nf1d3nti@l# #Sh0w-F00t3r#</cp:keywords>
  <cp:lastModifiedBy>Annadurai, Nithila (PL Data Analytics)</cp:lastModifiedBy>
  <cp:revision>2</cp:revision>
  <cp:lastPrinted>2019-03-09T23:24:10Z</cp:lastPrinted>
  <dcterms:created xsi:type="dcterms:W3CDTF">2024-08-01T18:05:23Z</dcterms:created>
  <dcterms:modified xsi:type="dcterms:W3CDTF">2024-08-08T12:34:49Z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xmlns:xsd="http://www.w3.org/2001/XMLSchema" xmlns:xsi="http://www.w3.org/2001/XMLSchema-instance"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bjClsUserRVM">
    <vt:lpwstr>[]</vt:lpwstr>
  </property>
  <property fmtid="{D5CDD505-2E9C-101B-9397-08002B2CF9AE}" pid="13" name="bjSlideMasterFooterText">
    <vt:lpwstr>© 2021 by The Hartford. Classification: Company Confidential. No part of this document may be reproduced, published or used without the permission of The Hartford.</vt:lpwstr>
  </property>
  <property fmtid="{D5CDD505-2E9C-101B-9397-08002B2CF9AE}" pid="14" name="Keywords">
    <vt:lpwstr>#C0nf1d3nti@l# #Sh0w-F00t3r#</vt:lpwstr>
  </property>
  <property fmtid="{D5CDD505-2E9C-101B-9397-08002B2CF9AE}" pid="15" name="x-dataclassification">
    <vt:lpwstr>#C0nf1d3nti@l#</vt:lpwstr>
  </property>
  <property fmtid="{D5CDD505-2E9C-101B-9397-08002B2CF9AE}" pid="16" name="MSIP_Label_e12ec1e4-f08d-4db9-9ea3-a141370d52a9_Enabled">
    <vt:lpwstr>true</vt:lpwstr>
  </property>
  <property fmtid="{D5CDD505-2E9C-101B-9397-08002B2CF9AE}" pid="17" name="MSIP_Label_e12ec1e4-f08d-4db9-9ea3-a141370d52a9_SetDate">
    <vt:lpwstr>2024-01-05T19:39:11Z</vt:lpwstr>
  </property>
  <property fmtid="{D5CDD505-2E9C-101B-9397-08002B2CF9AE}" pid="18" name="MSIP_Label_e12ec1e4-f08d-4db9-9ea3-a141370d52a9_Method">
    <vt:lpwstr>Privileged</vt:lpwstr>
  </property>
  <property fmtid="{D5CDD505-2E9C-101B-9397-08002B2CF9AE}" pid="19" name="MSIP_Label_e12ec1e4-f08d-4db9-9ea3-a141370d52a9_Name">
    <vt:lpwstr>CC - Show Footer</vt:lpwstr>
  </property>
  <property fmtid="{D5CDD505-2E9C-101B-9397-08002B2CF9AE}" pid="20" name="MSIP_Label_e12ec1e4-f08d-4db9-9ea3-a141370d52a9_SiteId">
    <vt:lpwstr>a311fc62-83f4-45f0-9502-1bb2247d4c8d</vt:lpwstr>
  </property>
  <property fmtid="{D5CDD505-2E9C-101B-9397-08002B2CF9AE}" pid="21" name="MSIP_Label_e12ec1e4-f08d-4db9-9ea3-a141370d52a9_ActionId">
    <vt:lpwstr>ef14b8ca-421a-45ca-bab0-8408520a7d8f</vt:lpwstr>
  </property>
  <property fmtid="{D5CDD505-2E9C-101B-9397-08002B2CF9AE}" pid="22" name="MSIP_Label_e12ec1e4-f08d-4db9-9ea3-a141370d52a9_ContentBits">
    <vt:lpwstr>2</vt:lpwstr>
  </property>
  <property fmtid="{D5CDD505-2E9C-101B-9397-08002B2CF9AE}" pid="23" name="ClassificationContentMarkingFooterLocations">
    <vt:lpwstr>Default Design:5</vt:lpwstr>
  </property>
  <property fmtid="{D5CDD505-2E9C-101B-9397-08002B2CF9AE}" pid="24" name="ClassificationContentMarkingFooterText">
    <vt:lpwstr>© 2024 by The Hartford. Classification: Company Confidential. No part of this document may be reproduced, published, or used without the permission of The Hartford.</vt:lpwstr>
  </property>
</Properties>
</file>