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2FA9"/>
    <a:srgbClr val="3F3F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5518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857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3370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2111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8266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779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6081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765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272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6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0156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2577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472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40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167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3198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72491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2518875" y="3103329"/>
            <a:ext cx="7350369" cy="954107"/>
          </a:xfrm>
          <a:prstGeom prst="rect">
            <a:avLst/>
          </a:prstGeom>
          <a:solidFill>
            <a:srgbClr val="3F3FB7"/>
          </a:solidFill>
        </p:spPr>
        <p:txBody>
          <a:bodyPr wrap="square" lIns="91440" tIns="45720" rIns="91440" bIns="45720">
            <a:spAutoFit/>
          </a:bodyPr>
          <a:lstStyle/>
          <a:p>
            <a:pPr algn="ctr"/>
            <a:r>
              <a:rPr lang="en-US" sz="2800" b="1" dirty="0">
                <a:ln>
                  <a:solidFill>
                    <a:schemeClr val="tx1"/>
                  </a:solidFill>
                </a:ln>
                <a:latin typeface="Times New Roman" panose="02020603050405020304" pitchFamily="18" charset="0"/>
                <a:cs typeface="Times New Roman" panose="02020603050405020304" pitchFamily="18" charset="0"/>
              </a:rPr>
              <a:t>Community Detection in Netflix Dataset to Model Recommendation Engine</a:t>
            </a:r>
            <a:endParaRPr lang="en-US" sz="2800" dirty="0">
              <a:ln>
                <a:solidFill>
                  <a:schemeClr val="tx1"/>
                </a:solidFill>
              </a:ln>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512" y="1388319"/>
            <a:ext cx="2317882" cy="764495"/>
          </a:xfrm>
          <a:prstGeom prst="rect">
            <a:avLst/>
          </a:prstGeom>
        </p:spPr>
      </p:pic>
      <p:sp>
        <p:nvSpPr>
          <p:cNvPr id="11" name="TextBox 10"/>
          <p:cNvSpPr txBox="1"/>
          <p:nvPr/>
        </p:nvSpPr>
        <p:spPr>
          <a:xfrm>
            <a:off x="276836" y="5139167"/>
            <a:ext cx="3569677" cy="923330"/>
          </a:xfrm>
          <a:prstGeom prst="rect">
            <a:avLst/>
          </a:prstGeom>
          <a:solidFill>
            <a:srgbClr val="392FA9"/>
          </a:solidFill>
        </p:spPr>
        <p:txBody>
          <a:bodyPr wrap="square" rtlCol="0">
            <a:spAutoFit/>
          </a:bodyPr>
          <a:lstStyle/>
          <a:p>
            <a:endParaRPr lang="en-IN" dirty="0"/>
          </a:p>
          <a:p>
            <a:r>
              <a:rPr lang="en-IN" b="1" dirty="0">
                <a:solidFill>
                  <a:schemeClr val="bg1"/>
                </a:solidFill>
                <a:latin typeface="Times New Roman" panose="02020603050405020304" pitchFamily="18" charset="0"/>
                <a:cs typeface="Times New Roman" panose="02020603050405020304" pitchFamily="18" charset="0"/>
              </a:rPr>
              <a:t>SHILPA REJI              20MAI1010 </a:t>
            </a:r>
          </a:p>
          <a:p>
            <a:r>
              <a:rPr lang="en-IN" b="1" dirty="0">
                <a:solidFill>
                  <a:schemeClr val="bg1"/>
                </a:solidFill>
                <a:latin typeface="Times New Roman" panose="02020603050405020304" pitchFamily="18" charset="0"/>
                <a:cs typeface="Times New Roman" panose="02020603050405020304" pitchFamily="18" charset="0"/>
              </a:rPr>
              <a:t>ALINA MARY SABU 20MAI1022</a:t>
            </a:r>
          </a:p>
        </p:txBody>
      </p:sp>
    </p:spTree>
    <p:extLst>
      <p:ext uri="{BB962C8B-B14F-4D97-AF65-F5344CB8AC3E}">
        <p14:creationId xmlns:p14="http://schemas.microsoft.com/office/powerpoint/2010/main" val="3640136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1329C-DE4E-42F2-A933-C30D8EEB759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D4F8207-2974-421C-BE5B-4F9F65860436}"/>
              </a:ext>
            </a:extLst>
          </p:cNvPr>
          <p:cNvPicPr>
            <a:picLocks noGrp="1" noChangeAspect="1"/>
          </p:cNvPicPr>
          <p:nvPr>
            <p:ph idx="1"/>
          </p:nvPr>
        </p:nvPicPr>
        <p:blipFill>
          <a:blip r:embed="rId2"/>
          <a:stretch>
            <a:fillRect/>
          </a:stretch>
        </p:blipFill>
        <p:spPr>
          <a:xfrm>
            <a:off x="1821964" y="1264555"/>
            <a:ext cx="9256521" cy="5206794"/>
          </a:xfrm>
        </p:spPr>
      </p:pic>
    </p:spTree>
    <p:extLst>
      <p:ext uri="{BB962C8B-B14F-4D97-AF65-F5344CB8AC3E}">
        <p14:creationId xmlns:p14="http://schemas.microsoft.com/office/powerpoint/2010/main" val="1204361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1B9C-B9A5-475B-A7B2-28EC6272DF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4EEF47-4A89-4A2D-AB3F-AC741C2E0131}"/>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1910DC9E-E531-474A-86D8-9A2E7F56BB92}"/>
              </a:ext>
            </a:extLst>
          </p:cNvPr>
          <p:cNvPicPr>
            <a:picLocks noChangeAspect="1"/>
          </p:cNvPicPr>
          <p:nvPr/>
        </p:nvPicPr>
        <p:blipFill>
          <a:blip r:embed="rId2"/>
          <a:stretch>
            <a:fillRect/>
          </a:stretch>
        </p:blipFill>
        <p:spPr>
          <a:xfrm>
            <a:off x="1864311" y="1264555"/>
            <a:ext cx="9466555" cy="5324937"/>
          </a:xfrm>
          <a:prstGeom prst="rect">
            <a:avLst/>
          </a:prstGeom>
        </p:spPr>
      </p:pic>
    </p:spTree>
    <p:extLst>
      <p:ext uri="{BB962C8B-B14F-4D97-AF65-F5344CB8AC3E}">
        <p14:creationId xmlns:p14="http://schemas.microsoft.com/office/powerpoint/2010/main" val="1230115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2079-3646-45FB-B62E-AD124575935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5546B12-DF5D-4C3F-9F72-66452DB5DAD5}"/>
              </a:ext>
            </a:extLst>
          </p:cNvPr>
          <p:cNvPicPr>
            <a:picLocks noGrp="1" noChangeAspect="1"/>
          </p:cNvPicPr>
          <p:nvPr>
            <p:ph idx="1"/>
          </p:nvPr>
        </p:nvPicPr>
        <p:blipFill>
          <a:blip r:embed="rId2"/>
          <a:stretch>
            <a:fillRect/>
          </a:stretch>
        </p:blipFill>
        <p:spPr>
          <a:xfrm>
            <a:off x="2077376" y="1227361"/>
            <a:ext cx="8911686" cy="5012824"/>
          </a:xfrm>
        </p:spPr>
      </p:pic>
    </p:spTree>
    <p:extLst>
      <p:ext uri="{BB962C8B-B14F-4D97-AF65-F5344CB8AC3E}">
        <p14:creationId xmlns:p14="http://schemas.microsoft.com/office/powerpoint/2010/main" val="423491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657" y="537846"/>
            <a:ext cx="8911687" cy="1280890"/>
          </a:xfrm>
        </p:spPr>
        <p:txBody>
          <a:bodyPr/>
          <a:lstStyle/>
          <a:p>
            <a:pPr algn="ctr"/>
            <a:r>
              <a:rPr lang="en-IN" sz="3200" dirty="0">
                <a:latin typeface="Times New Roman" panose="02020603050405020304" pitchFamily="18" charset="0"/>
                <a:cs typeface="Times New Roman" panose="02020603050405020304" pitchFamily="18" charset="0"/>
              </a:rPr>
              <a:t>References</a:t>
            </a:r>
            <a:r>
              <a:rPr lang="en-IN" dirty="0"/>
              <a:t> </a:t>
            </a:r>
          </a:p>
        </p:txBody>
      </p:sp>
      <p:sp>
        <p:nvSpPr>
          <p:cNvPr id="3" name="Content Placeholder 2"/>
          <p:cNvSpPr>
            <a:spLocks noGrp="1"/>
          </p:cNvSpPr>
          <p:nvPr>
            <p:ph idx="1"/>
          </p:nvPr>
        </p:nvSpPr>
        <p:spPr>
          <a:xfrm>
            <a:off x="1837426" y="1319842"/>
            <a:ext cx="9667186" cy="4591380"/>
          </a:xfrm>
        </p:spPr>
        <p:txBody>
          <a:bodyPr>
            <a:normAutofit/>
          </a:bodyPr>
          <a:lstStyle/>
          <a:p>
            <a:pPr marL="0" indent="0">
              <a:buNone/>
            </a:pPr>
            <a:endParaRPr lang="en-IN" dirty="0"/>
          </a:p>
          <a:p>
            <a:r>
              <a:rPr lang="en-IN" dirty="0" err="1">
                <a:latin typeface="Times New Roman" panose="02020603050405020304" pitchFamily="18" charset="0"/>
                <a:cs typeface="Times New Roman" panose="02020603050405020304" pitchFamily="18" charset="0"/>
              </a:rPr>
              <a:t>Newman,M</a:t>
            </a:r>
            <a:r>
              <a:rPr lang="en-IN" dirty="0">
                <a:latin typeface="Times New Roman" panose="02020603050405020304" pitchFamily="18" charset="0"/>
                <a:cs typeface="Times New Roman" panose="02020603050405020304" pitchFamily="18" charset="0"/>
              </a:rPr>
              <a:t> E </a:t>
            </a:r>
            <a:r>
              <a:rPr lang="en-IN" dirty="0" err="1">
                <a:latin typeface="Times New Roman" panose="02020603050405020304" pitchFamily="18" charset="0"/>
                <a:cs typeface="Times New Roman" panose="02020603050405020304" pitchFamily="18" charset="0"/>
              </a:rPr>
              <a:t>J.Fast</a:t>
            </a:r>
            <a:r>
              <a:rPr lang="en-IN" dirty="0">
                <a:latin typeface="Times New Roman" panose="02020603050405020304" pitchFamily="18" charset="0"/>
                <a:cs typeface="Times New Roman" panose="02020603050405020304" pitchFamily="18" charset="0"/>
              </a:rPr>
              <a:t> algorithm for detecting community structure in networks. Physical Review E Statistical Nonlinear and Soft </a:t>
            </a:r>
            <a:r>
              <a:rPr lang="en-IN" dirty="0" err="1">
                <a:latin typeface="Times New Roman" panose="02020603050405020304" pitchFamily="18" charset="0"/>
                <a:cs typeface="Times New Roman" panose="02020603050405020304" pitchFamily="18" charset="0"/>
              </a:rPr>
              <a:t>MatterPhysics</a:t>
            </a:r>
            <a:r>
              <a:rPr lang="en-IN" dirty="0">
                <a:latin typeface="Times New Roman" panose="02020603050405020304" pitchFamily="18" charset="0"/>
                <a:cs typeface="Times New Roman" panose="02020603050405020304" pitchFamily="18" charset="0"/>
              </a:rPr>
              <a:t> . 2004.</a:t>
            </a:r>
          </a:p>
          <a:p>
            <a:r>
              <a:rPr lang="en-IN" dirty="0">
                <a:latin typeface="Times New Roman" panose="02020603050405020304" pitchFamily="18" charset="0"/>
                <a:cs typeface="Times New Roman" panose="02020603050405020304" pitchFamily="18" charset="0"/>
              </a:rPr>
              <a:t>LEICHT E A, NEWMAN M J. Community structure in directed networks [J]. Physical Review </a:t>
            </a:r>
            <a:r>
              <a:rPr lang="en-IN" dirty="0" err="1">
                <a:latin typeface="Times New Roman" panose="02020603050405020304" pitchFamily="18" charset="0"/>
                <a:cs typeface="Times New Roman" panose="02020603050405020304" pitchFamily="18" charset="0"/>
              </a:rPr>
              <a:t>Lerrers</a:t>
            </a:r>
            <a:r>
              <a:rPr lang="en-IN" dirty="0">
                <a:latin typeface="Times New Roman" panose="02020603050405020304" pitchFamily="18" charset="0"/>
                <a:cs typeface="Times New Roman" panose="02020603050405020304" pitchFamily="18" charset="0"/>
              </a:rPr>
              <a:t>. 2008. 100(11):118703</a:t>
            </a:r>
          </a:p>
          <a:p>
            <a:r>
              <a:rPr lang="en-IN" dirty="0">
                <a:latin typeface="Times New Roman" panose="02020603050405020304" pitchFamily="18" charset="0"/>
                <a:cs typeface="Times New Roman" panose="02020603050405020304" pitchFamily="18" charset="0"/>
              </a:rPr>
              <a:t>A. Condon and R. M. Karp. Algorithms for graph partitioning on the planted partition model. Random </a:t>
            </a:r>
            <a:r>
              <a:rPr lang="en-IN" dirty="0" err="1">
                <a:latin typeface="Times New Roman" panose="02020603050405020304" pitchFamily="18" charset="0"/>
                <a:cs typeface="Times New Roman" panose="02020603050405020304" pitchFamily="18" charset="0"/>
              </a:rPr>
              <a:t>Struct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Algor</a:t>
            </a:r>
            <a:r>
              <a:rPr lang="en-IN" dirty="0">
                <a:latin typeface="Times New Roman" panose="02020603050405020304" pitchFamily="18" charset="0"/>
                <a:cs typeface="Times New Roman" panose="02020603050405020304" pitchFamily="18" charset="0"/>
              </a:rPr>
              <a:t>., 18:116 - 140,2001. Santo Fortunato, Andrea </a:t>
            </a:r>
            <a:r>
              <a:rPr lang="en-IN" dirty="0" err="1">
                <a:latin typeface="Times New Roman" panose="02020603050405020304" pitchFamily="18" charset="0"/>
                <a:cs typeface="Times New Roman" panose="02020603050405020304" pitchFamily="18" charset="0"/>
              </a:rPr>
              <a:t>Lancichinetti</a:t>
            </a:r>
            <a:r>
              <a:rPr lang="en-IN" dirty="0">
                <a:latin typeface="Times New Roman" panose="02020603050405020304" pitchFamily="18" charset="0"/>
                <a:cs typeface="Times New Roman" panose="02020603050405020304" pitchFamily="18" charset="0"/>
              </a:rPr>
              <a:t>. Community detection algorithms: a comparative analysis. VALUETOOLS.2009.</a:t>
            </a:r>
          </a:p>
          <a:p>
            <a:r>
              <a:rPr lang="en-IN" dirty="0">
                <a:latin typeface="Times New Roman" panose="02020603050405020304" pitchFamily="18" charset="0"/>
                <a:cs typeface="Times New Roman" panose="02020603050405020304" pitchFamily="18" charset="0"/>
              </a:rPr>
              <a:t>A. </a:t>
            </a:r>
            <a:r>
              <a:rPr lang="en-IN" dirty="0" err="1">
                <a:latin typeface="Times New Roman" panose="02020603050405020304" pitchFamily="18" charset="0"/>
                <a:cs typeface="Times New Roman" panose="02020603050405020304" pitchFamily="18" charset="0"/>
              </a:rPr>
              <a:t>Lancichinetti</a:t>
            </a:r>
            <a:r>
              <a:rPr lang="en-IN" dirty="0">
                <a:latin typeface="Times New Roman" panose="02020603050405020304" pitchFamily="18" charset="0"/>
                <a:cs typeface="Times New Roman" panose="02020603050405020304" pitchFamily="18" charset="0"/>
              </a:rPr>
              <a:t>, S. Fortunato, F. </a:t>
            </a:r>
            <a:r>
              <a:rPr lang="en-IN" dirty="0" err="1">
                <a:latin typeface="Times New Roman" panose="02020603050405020304" pitchFamily="18" charset="0"/>
                <a:cs typeface="Times New Roman" panose="02020603050405020304" pitchFamily="18" charset="0"/>
              </a:rPr>
              <a:t>Radicchi</a:t>
            </a:r>
            <a:r>
              <a:rPr lang="en-IN" dirty="0">
                <a:latin typeface="Times New Roman" panose="02020603050405020304" pitchFamily="18" charset="0"/>
                <a:cs typeface="Times New Roman" panose="02020603050405020304" pitchFamily="18" charset="0"/>
              </a:rPr>
              <a:t>. Benchmark graphs for testing community detection algorithms. Phys. Rev. E, 78(4):046110, 2008.</a:t>
            </a:r>
          </a:p>
          <a:p>
            <a:r>
              <a:rPr lang="en-IN" dirty="0">
                <a:latin typeface="Times New Roman" panose="02020603050405020304" pitchFamily="18" charset="0"/>
                <a:cs typeface="Times New Roman" panose="02020603050405020304" pitchFamily="18" charset="0"/>
              </a:rPr>
              <a:t>Mu Zhu. Research on the Key Technologies of Community Detection </a:t>
            </a:r>
            <a:r>
              <a:rPr lang="en-IN" dirty="0" err="1">
                <a:latin typeface="Times New Roman" panose="02020603050405020304" pitchFamily="18" charset="0"/>
                <a:cs typeface="Times New Roman" panose="02020603050405020304" pitchFamily="18" charset="0"/>
              </a:rPr>
              <a:t>inComplex</a:t>
            </a:r>
            <a:r>
              <a:rPr lang="en-IN" dirty="0">
                <a:latin typeface="Times New Roman" panose="02020603050405020304" pitchFamily="18" charset="0"/>
                <a:cs typeface="Times New Roman" panose="02020603050405020304" pitchFamily="18" charset="0"/>
              </a:rPr>
              <a:t> Networks. 2014(35).</a:t>
            </a:r>
          </a:p>
        </p:txBody>
      </p:sp>
    </p:spTree>
    <p:extLst>
      <p:ext uri="{BB962C8B-B14F-4D97-AF65-F5344CB8AC3E}">
        <p14:creationId xmlns:p14="http://schemas.microsoft.com/office/powerpoint/2010/main" val="1199723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5064" y="845389"/>
            <a:ext cx="9589548" cy="5065833"/>
          </a:xfrm>
        </p:spPr>
        <p:txBody>
          <a:bodyPr>
            <a:normAutofit/>
          </a:bodyPr>
          <a:lstStyle/>
          <a:p>
            <a:r>
              <a:rPr lang="en-IN" dirty="0">
                <a:latin typeface="Times New Roman" panose="02020603050405020304" pitchFamily="18" charset="0"/>
                <a:cs typeface="Times New Roman" panose="02020603050405020304" pitchFamily="18" charset="0"/>
              </a:rPr>
              <a:t>Von </a:t>
            </a:r>
            <a:r>
              <a:rPr lang="en-IN" dirty="0" err="1">
                <a:latin typeface="Times New Roman" panose="02020603050405020304" pitchFamily="18" charset="0"/>
                <a:cs typeface="Times New Roman" panose="02020603050405020304" pitchFamily="18" charset="0"/>
              </a:rPr>
              <a:t>Luxburg</a:t>
            </a:r>
            <a:r>
              <a:rPr lang="en-IN" dirty="0">
                <a:latin typeface="Times New Roman" panose="02020603050405020304" pitchFamily="18" charset="0"/>
                <a:cs typeface="Times New Roman" panose="02020603050405020304" pitchFamily="18" charset="0"/>
              </a:rPr>
              <a:t> U. A tutorial on spectral clustering [J]. Statistics and computing, 2007, 17 (4):395-416.</a:t>
            </a:r>
          </a:p>
          <a:p>
            <a:r>
              <a:rPr lang="en-IN" dirty="0">
                <a:latin typeface="Times New Roman" panose="02020603050405020304" pitchFamily="18" charset="0"/>
                <a:cs typeface="Times New Roman" panose="02020603050405020304" pitchFamily="18" charset="0"/>
              </a:rPr>
              <a:t>Kernighan B W, Lin S. An efficient heuristic procedure for partitioning graphs[J]. Bell system technical journal, 1970,49(2): 291-307.</a:t>
            </a:r>
          </a:p>
          <a:p>
            <a:r>
              <a:rPr lang="en-IN" dirty="0">
                <a:latin typeface="Times New Roman" panose="02020603050405020304" pitchFamily="18" charset="0"/>
                <a:cs typeface="Times New Roman" panose="02020603050405020304" pitchFamily="18" charset="0"/>
              </a:rPr>
              <a:t>Lin Yuan. Research on Community Detection and Graph Partitioning. 2014 </a:t>
            </a:r>
            <a:r>
              <a:rPr lang="en-IN" dirty="0" err="1">
                <a:latin typeface="Times New Roman" panose="02020603050405020304" pitchFamily="18" charset="0"/>
                <a:cs typeface="Times New Roman" panose="02020603050405020304" pitchFamily="18" charset="0"/>
              </a:rPr>
              <a:t>Rosvall</a:t>
            </a:r>
            <a:r>
              <a:rPr lang="en-IN" dirty="0">
                <a:latin typeface="Times New Roman" panose="02020603050405020304" pitchFamily="18" charset="0"/>
                <a:cs typeface="Times New Roman" panose="02020603050405020304" pitchFamily="18" charset="0"/>
              </a:rPr>
              <a:t>, M., Bergstrom, </a:t>
            </a:r>
            <a:r>
              <a:rPr lang="en-IN" dirty="0" err="1">
                <a:latin typeface="Times New Roman" panose="02020603050405020304" pitchFamily="18" charset="0"/>
                <a:cs typeface="Times New Roman" panose="02020603050405020304" pitchFamily="18" charset="0"/>
              </a:rPr>
              <a:t>c.T</a:t>
            </a:r>
            <a:r>
              <a:rPr lang="en-IN" dirty="0">
                <a:latin typeface="Times New Roman" panose="02020603050405020304" pitchFamily="18" charset="0"/>
                <a:cs typeface="Times New Roman" panose="02020603050405020304" pitchFamily="18" charset="0"/>
              </a:rPr>
              <a:t>.: Maps of random walks on complex networks reveal community structure. Proceedings of the National Academy of Sciences 105(4) (2008) 1118 - 1123</a:t>
            </a:r>
          </a:p>
          <a:p>
            <a:r>
              <a:rPr lang="en-IN" dirty="0">
                <a:latin typeface="Times New Roman" panose="02020603050405020304" pitchFamily="18" charset="0"/>
                <a:cs typeface="Times New Roman" panose="02020603050405020304" pitchFamily="18" charset="0"/>
              </a:rPr>
              <a:t>Overlapping Community Detection in Networks: the State of the Art and Comparative Study. ACM Computing Surveys, vol. 45, no. 4, 2013. I. </a:t>
            </a:r>
            <a:r>
              <a:rPr lang="en-IN" dirty="0" err="1">
                <a:latin typeface="Times New Roman" panose="02020603050405020304" pitchFamily="18" charset="0"/>
                <a:cs typeface="Times New Roman" panose="02020603050405020304" pitchFamily="18" charset="0"/>
              </a:rPr>
              <a:t>Derenyi</a:t>
            </a:r>
            <a:r>
              <a:rPr lang="en-IN" dirty="0">
                <a:latin typeface="Times New Roman" panose="02020603050405020304" pitchFamily="18" charset="0"/>
                <a:cs typeface="Times New Roman" panose="02020603050405020304" pitchFamily="18" charset="0"/>
              </a:rPr>
              <a:t>, G. </a:t>
            </a:r>
            <a:r>
              <a:rPr lang="en-IN" dirty="0" err="1">
                <a:latin typeface="Times New Roman" panose="02020603050405020304" pitchFamily="18" charset="0"/>
                <a:cs typeface="Times New Roman" panose="02020603050405020304" pitchFamily="18" charset="0"/>
              </a:rPr>
              <a:t>Palla</a:t>
            </a:r>
            <a:r>
              <a:rPr lang="en-IN" dirty="0">
                <a:latin typeface="Times New Roman" panose="02020603050405020304" pitchFamily="18" charset="0"/>
                <a:cs typeface="Times New Roman" panose="02020603050405020304" pitchFamily="18" charset="0"/>
              </a:rPr>
              <a:t>, T. </a:t>
            </a:r>
            <a:r>
              <a:rPr lang="en-IN" dirty="0" err="1">
                <a:latin typeface="Times New Roman" panose="02020603050405020304" pitchFamily="18" charset="0"/>
                <a:cs typeface="Times New Roman" panose="02020603050405020304" pitchFamily="18" charset="0"/>
              </a:rPr>
              <a:t>Vicsek</a:t>
            </a:r>
            <a:r>
              <a:rPr lang="en-IN" dirty="0">
                <a:latin typeface="Times New Roman" panose="02020603050405020304" pitchFamily="18" charset="0"/>
                <a:cs typeface="Times New Roman" panose="02020603050405020304" pitchFamily="18" charset="0"/>
              </a:rPr>
              <a:t>, Clique percolation in random networks, Phys. Rev. </a:t>
            </a:r>
            <a:r>
              <a:rPr lang="en-IN" dirty="0" err="1">
                <a:latin typeface="Times New Roman" panose="02020603050405020304" pitchFamily="18" charset="0"/>
                <a:cs typeface="Times New Roman" panose="02020603050405020304" pitchFamily="18" charset="0"/>
              </a:rPr>
              <a:t>Lett</a:t>
            </a:r>
            <a:r>
              <a:rPr lang="en-IN" dirty="0">
                <a:latin typeface="Times New Roman" panose="02020603050405020304" pitchFamily="18" charset="0"/>
                <a:cs typeface="Times New Roman" panose="02020603050405020304" pitchFamily="18" charset="0"/>
              </a:rPr>
              <a:t>. 94 (16) (2005) 160202.</a:t>
            </a:r>
          </a:p>
          <a:p>
            <a:r>
              <a:rPr lang="en-IN" dirty="0">
                <a:latin typeface="Times New Roman" panose="02020603050405020304" pitchFamily="18" charset="0"/>
                <a:cs typeface="Times New Roman" panose="02020603050405020304" pitchFamily="18" charset="0"/>
              </a:rPr>
              <a:t>G. </a:t>
            </a:r>
            <a:r>
              <a:rPr lang="en-IN" dirty="0" err="1">
                <a:latin typeface="Times New Roman" panose="02020603050405020304" pitchFamily="18" charset="0"/>
                <a:cs typeface="Times New Roman" panose="02020603050405020304" pitchFamily="18" charset="0"/>
              </a:rPr>
              <a:t>Palla</a:t>
            </a:r>
            <a:r>
              <a:rPr lang="en-IN" dirty="0">
                <a:latin typeface="Times New Roman" panose="02020603050405020304" pitchFamily="18" charset="0"/>
                <a:cs typeface="Times New Roman" panose="02020603050405020304" pitchFamily="18" charset="0"/>
              </a:rPr>
              <a:t>, I. </a:t>
            </a:r>
            <a:r>
              <a:rPr lang="en-IN" dirty="0" err="1">
                <a:latin typeface="Times New Roman" panose="02020603050405020304" pitchFamily="18" charset="0"/>
                <a:cs typeface="Times New Roman" panose="02020603050405020304" pitchFamily="18" charset="0"/>
              </a:rPr>
              <a:t>Derenyi</a:t>
            </a:r>
            <a:r>
              <a:rPr lang="en-IN" dirty="0">
                <a:latin typeface="Times New Roman" panose="02020603050405020304" pitchFamily="18" charset="0"/>
                <a:cs typeface="Times New Roman" panose="02020603050405020304" pitchFamily="18" charset="0"/>
              </a:rPr>
              <a:t>, I. </a:t>
            </a:r>
            <a:r>
              <a:rPr lang="en-IN" dirty="0" err="1">
                <a:latin typeface="Times New Roman" panose="02020603050405020304" pitchFamily="18" charset="0"/>
                <a:cs typeface="Times New Roman" panose="02020603050405020304" pitchFamily="18" charset="0"/>
              </a:rPr>
              <a:t>Farkas</a:t>
            </a:r>
            <a:r>
              <a:rPr lang="en-IN" dirty="0">
                <a:latin typeface="Times New Roman" panose="02020603050405020304" pitchFamily="18" charset="0"/>
                <a:cs typeface="Times New Roman" panose="02020603050405020304" pitchFamily="18" charset="0"/>
              </a:rPr>
              <a:t>, T. </a:t>
            </a:r>
            <a:r>
              <a:rPr lang="en-IN" dirty="0" err="1">
                <a:latin typeface="Times New Roman" panose="02020603050405020304" pitchFamily="18" charset="0"/>
                <a:cs typeface="Times New Roman" panose="02020603050405020304" pitchFamily="18" charset="0"/>
              </a:rPr>
              <a:t>Vicsek</a:t>
            </a:r>
            <a:r>
              <a:rPr lang="en-IN" dirty="0">
                <a:latin typeface="Times New Roman" panose="02020603050405020304" pitchFamily="18" charset="0"/>
                <a:cs typeface="Times New Roman" panose="02020603050405020304" pitchFamily="18" charset="0"/>
              </a:rPr>
              <a:t>, Uncovering the Overlapping Community Structure of Complex Networks in Nature and Society, Nature 435(2005) 814 - 818</a:t>
            </a:r>
            <a:r>
              <a:rPr lang="en-IN" dirty="0"/>
              <a:t>.</a:t>
            </a:r>
          </a:p>
          <a:p>
            <a:endParaRPr lang="en-IN" dirty="0"/>
          </a:p>
        </p:txBody>
      </p:sp>
    </p:spTree>
    <p:extLst>
      <p:ext uri="{BB962C8B-B14F-4D97-AF65-F5344CB8AC3E}">
        <p14:creationId xmlns:p14="http://schemas.microsoft.com/office/powerpoint/2010/main" val="266085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879" y="562564"/>
            <a:ext cx="8911687" cy="747490"/>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Introduction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2277" y="1570008"/>
            <a:ext cx="10269415" cy="4778038"/>
          </a:xfrm>
        </p:spPr>
        <p:txBody>
          <a:bodyPr>
            <a:normAutofit lnSpcReduction="10000"/>
          </a:bodyPr>
          <a:lstStyle/>
          <a:p>
            <a:r>
              <a:rPr lang="en-US" dirty="0">
                <a:latin typeface="Times New Roman" panose="02020603050405020304" pitchFamily="18" charset="0"/>
                <a:cs typeface="Times New Roman" panose="02020603050405020304" pitchFamily="18" charset="0"/>
              </a:rPr>
              <a:t>Development of Internet and computer science, a lot of people join social networks. People communicate with each other and express their opinions on the social media, which forms a complex network relationship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Individuals in the social networks form a "relation structure" through various connections which produces a large amount of information dissemination. This "relation structure" is the community that we are going to research</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Community detection is very important to reveal the structure of social networks, to know people's views, analyze the information dissemination and grasp as well as control the public sentiment</a:t>
            </a:r>
          </a:p>
          <a:p>
            <a:pPr marL="0" indent="0">
              <a:buNone/>
            </a:pP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In recent years, with community detection becoming an important field of social networks analysis, a large number of academic literature proposed numerous methods of community detection. Here, we first describe community detection in Netflix dataset. Then we classify the different communities obtained to a model recommendation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1868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694" y="527394"/>
            <a:ext cx="8911687" cy="1280890"/>
          </a:xfrm>
        </p:spPr>
        <p:txBody>
          <a:bodyPr/>
          <a:lstStyle/>
          <a:p>
            <a:pPr algn="ctr"/>
            <a:r>
              <a:rPr lang="en-IN" sz="3200" dirty="0">
                <a:latin typeface="Times New Roman" panose="02020603050405020304" pitchFamily="18" charset="0"/>
                <a:cs typeface="Times New Roman" panose="02020603050405020304" pitchFamily="18" charset="0"/>
              </a:rPr>
              <a:t>Objective</a:t>
            </a:r>
            <a:r>
              <a:rPr lang="en-IN" dirty="0"/>
              <a:t> </a:t>
            </a:r>
          </a:p>
        </p:txBody>
      </p:sp>
      <p:sp>
        <p:nvSpPr>
          <p:cNvPr id="3" name="Content Placeholder 2"/>
          <p:cNvSpPr>
            <a:spLocks noGrp="1"/>
          </p:cNvSpPr>
          <p:nvPr>
            <p:ph idx="1"/>
          </p:nvPr>
        </p:nvSpPr>
        <p:spPr>
          <a:xfrm>
            <a:off x="1969477" y="2133600"/>
            <a:ext cx="9535135" cy="3777622"/>
          </a:xfrm>
        </p:spPr>
        <p:txBody>
          <a:bodyPr/>
          <a:lstStyle/>
          <a:p>
            <a:pPr marL="0" indent="0">
              <a:buNone/>
            </a:pPr>
            <a:r>
              <a:rPr lang="en-US" dirty="0">
                <a:latin typeface="Times New Roman" panose="02020603050405020304" pitchFamily="18" charset="0"/>
                <a:cs typeface="Times New Roman" panose="02020603050405020304" pitchFamily="18" charset="0"/>
              </a:rPr>
              <a:t>Community detection in Netflix dataset aims to organize the nodes of the network in groups or communities such that nodes belonging to the same community are densely interconnected but sparsely connected with the remaining nodes in the network and to find hidden patterns in the communities to model a better recommendation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31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071" y="597733"/>
            <a:ext cx="8911687" cy="1280890"/>
          </a:xfrm>
        </p:spPr>
        <p:txBody>
          <a:bodyPr>
            <a:normAutofit/>
          </a:bodyPr>
          <a:lstStyle/>
          <a:p>
            <a:pPr algn="ctr"/>
            <a:r>
              <a:rPr lang="en-IN" sz="3200" dirty="0">
                <a:latin typeface="Times New Roman" panose="02020603050405020304" pitchFamily="18" charset="0"/>
                <a:cs typeface="Times New Roman" panose="02020603050405020304" pitchFamily="18" charset="0"/>
              </a:rPr>
              <a:t>Problem statement </a:t>
            </a:r>
          </a:p>
        </p:txBody>
      </p:sp>
      <p:sp>
        <p:nvSpPr>
          <p:cNvPr id="3" name="Content Placeholder 2"/>
          <p:cNvSpPr>
            <a:spLocks noGrp="1"/>
          </p:cNvSpPr>
          <p:nvPr>
            <p:ph idx="1"/>
          </p:nvPr>
        </p:nvSpPr>
        <p:spPr>
          <a:xfrm>
            <a:off x="1652954" y="1652954"/>
            <a:ext cx="9851658" cy="4258268"/>
          </a:xfrm>
        </p:spPr>
        <p:txBody>
          <a:bodyPr/>
          <a:lstStyle/>
          <a:p>
            <a:r>
              <a:rPr lang="en-US" dirty="0">
                <a:latin typeface="Times New Roman" panose="02020603050405020304" pitchFamily="18" charset="0"/>
                <a:cs typeface="Times New Roman" panose="02020603050405020304" pitchFamily="18" charset="0"/>
              </a:rPr>
              <a:t>The lack of right data i.e., input data may not always be accurate because humans are not perfect providing ratings.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User behavior is more important than ratings.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 community based recommender systems for Netflix suggest resources such as movies and series based on group of users that manifest similar preferences and behaviors one another.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67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4194" y="583799"/>
            <a:ext cx="8911687" cy="669852"/>
          </a:xfrm>
        </p:spPr>
        <p:txBody>
          <a:bodyPr>
            <a:normAutofit/>
          </a:bodyPr>
          <a:lstStyle/>
          <a:p>
            <a:pPr algn="ctr"/>
            <a:r>
              <a:rPr lang="en-IN" sz="3200"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1311215" y="1164567"/>
            <a:ext cx="10394829" cy="5357004"/>
          </a:xfrm>
        </p:spPr>
        <p:txBody>
          <a:bodyPr>
            <a:normAutofit/>
          </a:bodyPr>
          <a:lstStyle/>
          <a:p>
            <a:endParaRPr lang="en-IN" dirty="0"/>
          </a:p>
          <a:p>
            <a:r>
              <a:rPr lang="en-US" b="1" dirty="0">
                <a:latin typeface="Times New Roman" panose="02020603050405020304" pitchFamily="18" charset="0"/>
                <a:cs typeface="Times New Roman" panose="02020603050405020304" pitchFamily="18" charset="0"/>
              </a:rPr>
              <a:t>Review on Community Detection Algorithms in Social Networks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 the research of community detection, the academic community has made a lot of valuable achievements and proposed many effective methods, which characterized communities from different perspectives. However, with the 	development of the Internet, social networks are becoming more and more complex; there still exist many problems waiting further research.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 Review of Community Detection Algorithms in Signed Social Networks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It has presented an overview of the community detection algorithms in signed social networks. Some existing approaches are illustrated with the main focus on input parameters which are used to perform community detection 	while some of them are automatic approaches where input parameter is not required to perform community 	detection. In the future the applicability domain of the existing algorithms can be enhanced so that the algorithms 	can also find communities in dynamic graphs also</a:t>
            </a:r>
            <a:r>
              <a:rPr lang="en-US" dirty="0"/>
              <a:t>. </a:t>
            </a:r>
          </a:p>
          <a:p>
            <a:endParaRPr lang="en-IN" dirty="0"/>
          </a:p>
        </p:txBody>
      </p:sp>
    </p:spTree>
    <p:extLst>
      <p:ext uri="{BB962C8B-B14F-4D97-AF65-F5344CB8AC3E}">
        <p14:creationId xmlns:p14="http://schemas.microsoft.com/office/powerpoint/2010/main" val="618609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1380" y="577968"/>
            <a:ext cx="10420709" cy="6090249"/>
          </a:xfrm>
        </p:spPr>
        <p:txBody>
          <a:bodyPr>
            <a:normAutofit/>
          </a:bodyPr>
          <a:lstStyle/>
          <a:p>
            <a:r>
              <a:rPr lang="en-US" b="1" dirty="0">
                <a:latin typeface="Times New Roman" panose="02020603050405020304" pitchFamily="18" charset="0"/>
                <a:cs typeface="Times New Roman" panose="02020603050405020304" pitchFamily="18" charset="0"/>
              </a:rPr>
              <a:t>An Empirical Study of Community and Sub-Community Detection in Social Networks Applying Newman-Girvan Algorithm </a:t>
            </a:r>
          </a:p>
          <a:p>
            <a:pPr marL="0" indent="0">
              <a:buNone/>
            </a:pPr>
            <a:r>
              <a:rPr lang="en-US" dirty="0">
                <a:latin typeface="Times New Roman" panose="02020603050405020304" pitchFamily="18" charset="0"/>
                <a:cs typeface="Times New Roman" panose="02020603050405020304" pitchFamily="18" charset="0"/>
              </a:rPr>
              <a:t>In this paper, it has presented an empirical study of Newman-Girvan algorithm on various data sets. Our results differ from those presented earlier in the sense that we have defined a new concept of sub-communities. The main drawback of Newman-Girvan algorithm is the absence of a clear specification on the definition of what constitutes a community. A lot has been left out for individual interpretations. The problem increases many-folds in cases of unsupervised datasets. The user has to manually identify the major communities from the </a:t>
            </a:r>
            <a:r>
              <a:rPr lang="en-US" dirty="0" err="1">
                <a:latin typeface="Times New Roman" panose="02020603050405020304" pitchFamily="18" charset="0"/>
                <a:cs typeface="Times New Roman" panose="02020603050405020304" pitchFamily="18" charset="0"/>
              </a:rPr>
              <a:t>dendrograms</a:t>
            </a:r>
            <a:r>
              <a:rPr lang="en-US" dirty="0">
                <a:latin typeface="Times New Roman" panose="02020603050405020304" pitchFamily="18" charset="0"/>
                <a:cs typeface="Times New Roman" panose="02020603050405020304" pitchFamily="18" charset="0"/>
              </a:rPr>
              <a:t> structure. As a future work, we hope to apply the concept of multi-objective function to detect the stable communities in social networks. </a:t>
            </a: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 Adaptive Approximation Algorithm for Community Detection in Social Network </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As Proposed Algorithm is more precise then Eigen vector based algorithm based on modularity and computation time. Aim to use this algorithm for complex and dense network as network contains many overlapping nodes and 	crossed edges. In future, we are looking to implement community detection algorithm for following properties: </a:t>
            </a:r>
          </a:p>
          <a:p>
            <a:pPr marL="0" indent="0">
              <a:buNone/>
            </a:pPr>
            <a:r>
              <a:rPr lang="en-IN" dirty="0">
                <a:latin typeface="Times New Roman" panose="02020603050405020304" pitchFamily="18" charset="0"/>
                <a:cs typeface="Times New Roman" panose="02020603050405020304" pitchFamily="18" charset="0"/>
              </a:rPr>
              <a:t>	1. Overlapping Community </a:t>
            </a:r>
          </a:p>
          <a:p>
            <a:pPr marL="0" indent="0">
              <a:buNone/>
            </a:pPr>
            <a:r>
              <a:rPr lang="en-US" dirty="0">
                <a:latin typeface="Times New Roman" panose="02020603050405020304" pitchFamily="18" charset="0"/>
                <a:cs typeface="Times New Roman" panose="02020603050405020304" pitchFamily="18" charset="0"/>
              </a:rPr>
              <a:t>	2. Interest Based Community Detection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429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3605" y="563593"/>
            <a:ext cx="8915400" cy="3777622"/>
          </a:xfrm>
        </p:spPr>
        <p:txBody>
          <a:bodyPr/>
          <a:lstStyle/>
          <a:p>
            <a:r>
              <a:rPr lang="en-US" b="1" dirty="0"/>
              <a:t>Influence Propagation Model for Clique-Based Community Detection in Social Networks </a:t>
            </a:r>
          </a:p>
          <a:p>
            <a:pPr marL="0" indent="0">
              <a:buNone/>
            </a:pPr>
            <a:r>
              <a:rPr lang="en-US" dirty="0"/>
              <a:t>In this paper, it propose an approach to detect temporally active and dense communities, making use of the biased density metric and the influence of active users with the frequency of their interactions with the </a:t>
            </a:r>
            <a:r>
              <a:rPr lang="en-US" dirty="0" err="1"/>
              <a:t>neighbourhood</a:t>
            </a:r>
            <a:r>
              <a:rPr lang="en-US" dirty="0"/>
              <a:t>. Here also propose an objective function to partition the graph by decomposing the data and distributing them evenly across the available processors. In the future, we aim to develop a time interval model that combines our influence propagation model and a time interval parameter. This will help in finding dense active communities. The model will incorporate the knowledge of graph structure and node attributes, in addition to time gaps. </a:t>
            </a:r>
          </a:p>
          <a:p>
            <a:endParaRPr lang="en-US" dirty="0"/>
          </a:p>
          <a:p>
            <a:endParaRPr lang="en-IN" dirty="0"/>
          </a:p>
        </p:txBody>
      </p:sp>
    </p:spTree>
    <p:extLst>
      <p:ext uri="{BB962C8B-B14F-4D97-AF65-F5344CB8AC3E}">
        <p14:creationId xmlns:p14="http://schemas.microsoft.com/office/powerpoint/2010/main" val="20126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888" y="382570"/>
            <a:ext cx="8911687" cy="1280890"/>
          </a:xfrm>
        </p:spPr>
        <p:txBody>
          <a:bodyPr>
            <a:normAutofit/>
          </a:bodyPr>
          <a:lstStyle/>
          <a:p>
            <a:pPr algn="ctr"/>
            <a:r>
              <a:rPr lang="en-IN" sz="3200" dirty="0">
                <a:latin typeface="Times New Roman" panose="02020603050405020304" pitchFamily="18" charset="0"/>
                <a:cs typeface="Times New Roman" panose="02020603050405020304" pitchFamily="18" charset="0"/>
              </a:rPr>
              <a:t>Proposed System </a:t>
            </a:r>
          </a:p>
        </p:txBody>
      </p:sp>
      <p:sp>
        <p:nvSpPr>
          <p:cNvPr id="3" name="Content Placeholder 2"/>
          <p:cNvSpPr>
            <a:spLocks noGrp="1"/>
          </p:cNvSpPr>
          <p:nvPr>
            <p:ph idx="1"/>
          </p:nvPr>
        </p:nvSpPr>
        <p:spPr>
          <a:xfrm>
            <a:off x="1897811" y="1262331"/>
            <a:ext cx="9589548" cy="1233577"/>
          </a:xfrm>
        </p:spPr>
        <p:txBody>
          <a:bodyPr/>
          <a:lstStyle/>
          <a:p>
            <a:r>
              <a:rPr lang="en-IN" dirty="0">
                <a:latin typeface="Times New Roman" panose="02020603050405020304" pitchFamily="18" charset="0"/>
                <a:cs typeface="Times New Roman" panose="02020603050405020304" pitchFamily="18" charset="0"/>
              </a:rPr>
              <a:t>Algorithm used : </a:t>
            </a:r>
            <a:r>
              <a:rPr lang="en-IN" dirty="0" err="1">
                <a:latin typeface="Times New Roman" panose="02020603050405020304" pitchFamily="18" charset="0"/>
                <a:cs typeface="Times New Roman" panose="02020603050405020304" pitchFamily="18" charset="0"/>
              </a:rPr>
              <a:t>Clauset</a:t>
            </a:r>
            <a:r>
              <a:rPr lang="en-IN" dirty="0">
                <a:latin typeface="Times New Roman" panose="02020603050405020304" pitchFamily="18" charset="0"/>
                <a:cs typeface="Times New Roman" panose="02020603050405020304" pitchFamily="18" charset="0"/>
              </a:rPr>
              <a:t>-Newman-Moore (Clustering)</a:t>
            </a:r>
          </a:p>
          <a:p>
            <a:r>
              <a:rPr lang="en-IN" dirty="0">
                <a:latin typeface="Times New Roman" panose="02020603050405020304" pitchFamily="18" charset="0"/>
                <a:cs typeface="Times New Roman" panose="02020603050405020304" pitchFamily="18" charset="0"/>
              </a:rPr>
              <a:t>Software used : </a:t>
            </a:r>
            <a:r>
              <a:rPr lang="en-IN" dirty="0" err="1">
                <a:latin typeface="Times New Roman" panose="02020603050405020304" pitchFamily="18" charset="0"/>
                <a:cs typeface="Times New Roman" panose="02020603050405020304" pitchFamily="18" charset="0"/>
              </a:rPr>
              <a:t>NodeXL</a:t>
            </a:r>
            <a:r>
              <a:rPr lang="en-IN" dirty="0">
                <a:latin typeface="Times New Roman" panose="02020603050405020304" pitchFamily="18" charset="0"/>
                <a:cs typeface="Times New Roman" panose="02020603050405020304" pitchFamily="18" charset="0"/>
              </a:rPr>
              <a:t> Basic</a:t>
            </a:r>
          </a:p>
          <a:p>
            <a:r>
              <a:rPr lang="en-IN" dirty="0">
                <a:latin typeface="Times New Roman" panose="02020603050405020304" pitchFamily="18" charset="0"/>
                <a:cs typeface="Times New Roman" panose="02020603050405020304" pitchFamily="18" charset="0"/>
              </a:rPr>
              <a:t>Dataset Used : Netflix Dataset</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972" b="9892"/>
          <a:stretch/>
        </p:blipFill>
        <p:spPr>
          <a:xfrm>
            <a:off x="2544792" y="2734574"/>
            <a:ext cx="7306574" cy="3777940"/>
          </a:xfrm>
          <a:prstGeom prst="rect">
            <a:avLst/>
          </a:prstGeom>
        </p:spPr>
      </p:pic>
    </p:spTree>
    <p:extLst>
      <p:ext uri="{BB962C8B-B14F-4D97-AF65-F5344CB8AC3E}">
        <p14:creationId xmlns:p14="http://schemas.microsoft.com/office/powerpoint/2010/main" val="3541874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778" y="261800"/>
            <a:ext cx="8911687" cy="1280890"/>
          </a:xfrm>
        </p:spPr>
        <p:txBody>
          <a:bodyPr/>
          <a:lstStyle/>
          <a:p>
            <a:pPr algn="ctr"/>
            <a:r>
              <a:rPr lang="en-IN" sz="3200" dirty="0">
                <a:latin typeface="Times New Roman" panose="02020603050405020304" pitchFamily="18" charset="0"/>
                <a:cs typeface="Times New Roman" panose="02020603050405020304" pitchFamily="18" charset="0"/>
              </a:rPr>
              <a:t>Output</a:t>
            </a:r>
            <a:r>
              <a:rPr lang="en-IN" dirty="0"/>
              <a:t> </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2689" b="4706"/>
          <a:stretch/>
        </p:blipFill>
        <p:spPr>
          <a:xfrm>
            <a:off x="2165106" y="1414732"/>
            <a:ext cx="9124829" cy="4753156"/>
          </a:xfrm>
        </p:spPr>
      </p:pic>
    </p:spTree>
    <p:extLst>
      <p:ext uri="{BB962C8B-B14F-4D97-AF65-F5344CB8AC3E}">
        <p14:creationId xmlns:p14="http://schemas.microsoft.com/office/powerpoint/2010/main" val="16995942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240</TotalTime>
  <Words>1142</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 3</vt:lpstr>
      <vt:lpstr>Wisp</vt:lpstr>
      <vt:lpstr>PowerPoint Presentation</vt:lpstr>
      <vt:lpstr>Introduction </vt:lpstr>
      <vt:lpstr>Objective </vt:lpstr>
      <vt:lpstr>Problem statement </vt:lpstr>
      <vt:lpstr>Literature Survey</vt:lpstr>
      <vt:lpstr>PowerPoint Presentation</vt:lpstr>
      <vt:lpstr>PowerPoint Presentation</vt:lpstr>
      <vt:lpstr>Proposed System </vt:lpstr>
      <vt:lpstr>Output </vt:lpstr>
      <vt:lpstr>PowerPoint Presentation</vt:lpstr>
      <vt:lpstr>PowerPoint Presentation</vt:lpstr>
      <vt:lpstr>PowerPoint Presentation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SHILPA REJI</dc:creator>
  <cp:lastModifiedBy>Alina Sabu</cp:lastModifiedBy>
  <cp:revision>10</cp:revision>
  <dcterms:created xsi:type="dcterms:W3CDTF">2021-05-08T09:46:31Z</dcterms:created>
  <dcterms:modified xsi:type="dcterms:W3CDTF">2021-06-07T08:48:34Z</dcterms:modified>
</cp:coreProperties>
</file>