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Corbel"/>
      <p:regular r:id="rId16"/>
      <p:bold r:id="rId17"/>
      <p:italic r:id="rId18"/>
      <p:boldItalic r:id="rId19"/>
    </p:embeddedFont>
    <p:embeddedFont>
      <p:font typeface="Bell M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MT-regular.fntdata"/><Relationship Id="rId11" Type="http://schemas.openxmlformats.org/officeDocument/2006/relationships/slide" Target="slides/slide6.xml"/><Relationship Id="rId22" Type="http://schemas.openxmlformats.org/officeDocument/2006/relationships/font" Target="fonts/BellMT-italic.fntdata"/><Relationship Id="rId10" Type="http://schemas.openxmlformats.org/officeDocument/2006/relationships/slide" Target="slides/slide5.xml"/><Relationship Id="rId21" Type="http://schemas.openxmlformats.org/officeDocument/2006/relationships/font" Target="fonts/BellMT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BellM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438babf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6438bab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6438babf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6438bab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" name="Google Shape;29;p2"/>
          <p:cNvSpPr txBox="1"/>
          <p:nvPr>
            <p:ph type="ctrTitle"/>
          </p:nvPr>
        </p:nvSpPr>
        <p:spPr>
          <a:xfrm>
            <a:off x="914400" y="4343400"/>
            <a:ext cx="7772400" cy="197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9144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914400" y="2834640"/>
            <a:ext cx="777240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0057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2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 rot="5400000">
            <a:off x="2514600" y="18336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7185" lvl="0" marL="457200" algn="l"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▫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◾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 rot="5400000">
            <a:off x="4694238" y="2209802"/>
            <a:ext cx="5851525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2"/>
          <p:cNvSpPr txBox="1"/>
          <p:nvPr>
            <p:ph idx="1" type="body"/>
          </p:nvPr>
        </p:nvSpPr>
        <p:spPr>
          <a:xfrm rot="5400000">
            <a:off x="617537" y="266701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7185" lvl="0" marL="457200" algn="l"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▫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◾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140" name="Google Shape;140;p12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2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2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7185" lvl="0" marL="457200" algn="l"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▫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◾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828952" y="1073888"/>
            <a:ext cx="4322136" cy="5791200"/>
          </a:xfrm>
          <a:custGeom>
            <a:rect b="b" l="l" r="r" t="t"/>
            <a:pathLst>
              <a:path extrusionOk="0" h="3648" w="2736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94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373966" y="0"/>
            <a:ext cx="5514536" cy="6615332"/>
          </a:xfrm>
          <a:custGeom>
            <a:rect b="b" l="l" r="r" t="t"/>
            <a:pathLst>
              <a:path extrusionOk="0" h="4128" w="3504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94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4"/>
          <p:cNvSpPr/>
          <p:nvPr/>
        </p:nvSpPr>
        <p:spPr>
          <a:xfrm rot="5236414">
            <a:off x="4462128" y="1483600"/>
            <a:ext cx="4114800" cy="1188720"/>
          </a:xfrm>
          <a:custGeom>
            <a:rect b="b" l="l" r="r" t="t"/>
            <a:pathLst>
              <a:path extrusionOk="0" h="1344" w="3552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566885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5943600" y="0"/>
            <a:ext cx="2743200" cy="4267200"/>
          </a:xfrm>
          <a:custGeom>
            <a:rect b="b" l="l" r="r" t="t"/>
            <a:pathLst>
              <a:path extrusionOk="0" h="2688" w="172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5943600" y="4267200"/>
            <a:ext cx="3200400" cy="1143000"/>
          </a:xfrm>
          <a:custGeom>
            <a:rect b="b" l="l" r="r" t="t"/>
            <a:pathLst>
              <a:path extrusionOk="0" h="720" w="2016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5943600" y="0"/>
            <a:ext cx="1371600" cy="4267200"/>
          </a:xfrm>
          <a:custGeom>
            <a:rect b="b" l="l" r="r" t="t"/>
            <a:pathLst>
              <a:path extrusionOk="0" h="2688" w="864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5948363" y="4246563"/>
            <a:ext cx="2090737" cy="2611437"/>
          </a:xfrm>
          <a:custGeom>
            <a:rect b="b" l="l" r="r" t="t"/>
            <a:pathLst>
              <a:path extrusionOk="0" h="1645" w="1317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5943600" y="4267200"/>
            <a:ext cx="1600200" cy="2590800"/>
          </a:xfrm>
          <a:custGeom>
            <a:rect b="b" l="l" r="r" t="t"/>
            <a:pathLst>
              <a:path extrusionOk="0" h="1632" w="1008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5943600" y="1371600"/>
            <a:ext cx="3200400" cy="2895600"/>
          </a:xfrm>
          <a:custGeom>
            <a:rect b="b" l="l" r="r" t="t"/>
            <a:pathLst>
              <a:path extrusionOk="0" h="1824" w="2016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5943600" y="1752600"/>
            <a:ext cx="3200400" cy="2514600"/>
          </a:xfrm>
          <a:custGeom>
            <a:rect b="b" l="l" r="r" t="t"/>
            <a:pathLst>
              <a:path extrusionOk="0" h="1584" w="2016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990600" y="4267200"/>
            <a:ext cx="4953000" cy="2590800"/>
          </a:xfrm>
          <a:custGeom>
            <a:rect b="b" l="l" r="r" t="t"/>
            <a:pathLst>
              <a:path extrusionOk="0" h="1632" w="3120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533400" y="4267200"/>
            <a:ext cx="5334000" cy="2590800"/>
          </a:xfrm>
          <a:custGeom>
            <a:rect b="b" l="l" r="r" t="t"/>
            <a:pathLst>
              <a:path extrusionOk="0" h="1632" w="3360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366824" y="2438400"/>
            <a:ext cx="5638800" cy="1828800"/>
          </a:xfrm>
          <a:custGeom>
            <a:rect b="b" l="l" r="r" t="t"/>
            <a:pathLst>
              <a:path extrusionOk="0" h="1152" w="35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366824" y="2133600"/>
            <a:ext cx="5638800" cy="2133600"/>
          </a:xfrm>
          <a:custGeom>
            <a:rect b="b" l="l" r="r" t="t"/>
            <a:pathLst>
              <a:path extrusionOk="0" h="1344" w="3552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572000" y="4267200"/>
            <a:ext cx="1371600" cy="2590800"/>
          </a:xfrm>
          <a:custGeom>
            <a:rect b="b" l="l" r="r" t="t"/>
            <a:pathLst>
              <a:path extrusionOk="0" h="1632" w="864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rgbClr val="566885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706902" y="1351672"/>
            <a:ext cx="5718048" cy="977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2275" spcFirstLastPara="1" rIns="91425" wrap="square" tIns="45700"/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Google Shape;62;p4"/>
          <p:cNvSpPr txBox="1"/>
          <p:nvPr>
            <p:ph type="title"/>
          </p:nvPr>
        </p:nvSpPr>
        <p:spPr>
          <a:xfrm>
            <a:off x="706902" y="512064"/>
            <a:ext cx="8156448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800"/>
              <a:buFont typeface="Consolas"/>
              <a:buNone/>
              <a:defRPr b="0" sz="3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4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5" name="Google Shape;65;p4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4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showMasterSp="0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type="title"/>
          </p:nvPr>
        </p:nvSpPr>
        <p:spPr>
          <a:xfrm>
            <a:off x="457200" y="51206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" type="body"/>
          </p:nvPr>
        </p:nvSpPr>
        <p:spPr>
          <a:xfrm>
            <a:off x="464344" y="17705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7510" lvl="0" marL="457200" algn="l">
              <a:spcBef>
                <a:spcPts val="700"/>
              </a:spcBef>
              <a:spcAft>
                <a:spcPts val="0"/>
              </a:spcAft>
              <a:buSzPts val="2660"/>
              <a:buChar char="▪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▫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◾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2" type="body"/>
          </p:nvPr>
        </p:nvSpPr>
        <p:spPr>
          <a:xfrm>
            <a:off x="4655344" y="17705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7510" lvl="0" marL="457200" algn="l">
              <a:spcBef>
                <a:spcPts val="700"/>
              </a:spcBef>
              <a:spcAft>
                <a:spcPts val="0"/>
              </a:spcAft>
              <a:buSzPts val="2660"/>
              <a:buChar char="▪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▫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◾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showMasterSp="0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6"/>
          <p:cNvSpPr txBox="1"/>
          <p:nvPr>
            <p:ph type="title"/>
          </p:nvPr>
        </p:nvSpPr>
        <p:spPr>
          <a:xfrm>
            <a:off x="504824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457200" y="180975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280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2" type="body"/>
          </p:nvPr>
        </p:nvSpPr>
        <p:spPr>
          <a:xfrm>
            <a:off x="4645025" y="180975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280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3" type="body"/>
          </p:nvPr>
        </p:nvSpPr>
        <p:spPr>
          <a:xfrm>
            <a:off x="457200" y="2459037"/>
            <a:ext cx="4040188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3380" lvl="0" marL="457200" algn="l">
              <a:spcBef>
                <a:spcPts val="700"/>
              </a:spcBef>
              <a:spcAft>
                <a:spcPts val="0"/>
              </a:spcAft>
              <a:buSzPts val="2280"/>
              <a:buChar char="▪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▫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◾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4" type="body"/>
          </p:nvPr>
        </p:nvSpPr>
        <p:spPr>
          <a:xfrm>
            <a:off x="4645025" y="2459037"/>
            <a:ext cx="4041775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3380" lvl="0" marL="457200" algn="l">
              <a:spcBef>
                <a:spcPts val="700"/>
              </a:spcBef>
              <a:spcAft>
                <a:spcPts val="0"/>
              </a:spcAft>
              <a:buSzPts val="2280"/>
              <a:buChar char="▪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▫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◾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⚫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82" name="Google Shape;82;p6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9" name="Google Shape;89;p6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6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6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6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showMasterSp="0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685800" y="273050"/>
            <a:ext cx="8229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600"/>
              <a:buFont typeface="Consolas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685800" y="1435100"/>
            <a:ext cx="2514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710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3429000" y="1435100"/>
            <a:ext cx="5486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1640" lvl="0" marL="457200" algn="l">
              <a:spcBef>
                <a:spcPts val="700"/>
              </a:spcBef>
              <a:spcAft>
                <a:spcPts val="0"/>
              </a:spcAft>
              <a:buSzPts val="3040"/>
              <a:buChar char="▪"/>
              <a:defRPr sz="3200"/>
            </a:lvl1pPr>
            <a:lvl2pPr indent="-388619" lvl="1" marL="914400" algn="l">
              <a:spcBef>
                <a:spcPts val="560"/>
              </a:spcBef>
              <a:spcAft>
                <a:spcPts val="0"/>
              </a:spcAft>
              <a:buSzPts val="2520"/>
              <a:buChar char="▫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◾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⚫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12" name="Google Shape;112;p10"/>
          <p:cNvCxnSpPr/>
          <p:nvPr/>
        </p:nvCxnSpPr>
        <p:spPr>
          <a:xfrm>
            <a:off x="363195" y="1885028"/>
            <a:ext cx="8782622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3" name="Google Shape;113;p10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14" name="Google Shape;114;p10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0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0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914400" y="441251"/>
            <a:ext cx="6858000" cy="701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2100"/>
              <a:buFont typeface="Consolas"/>
              <a:buNone/>
              <a:defRPr b="0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/>
          <p:nvPr>
            <p:ph idx="2" type="pic"/>
          </p:nvPr>
        </p:nvSpPr>
        <p:spPr>
          <a:xfrm>
            <a:off x="368032" y="1893781"/>
            <a:ext cx="8778240" cy="496014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914400" y="1150144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30"/>
              <a:buNone/>
              <a:defRPr sz="1400">
                <a:solidFill>
                  <a:srgbClr val="FFFFFF"/>
                </a:solidFill>
              </a:defRPr>
            </a:lvl1pPr>
            <a:lvl2pPr indent="-297180" lvl="1" marL="914400" algn="l">
              <a:spcBef>
                <a:spcPts val="240"/>
              </a:spcBef>
              <a:spcAft>
                <a:spcPts val="0"/>
              </a:spcAft>
              <a:buSzPts val="1080"/>
              <a:buChar char="▫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◾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9pPr>
          </a:lstStyle>
          <a:p/>
        </p:txBody>
      </p:sp>
      <p:grpSp>
        <p:nvGrpSpPr>
          <p:cNvPr id="120" name="Google Shape;120;p10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21" name="Google Shape;121;p10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0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0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10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25" name="Google Shape;125;p10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0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0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8" name="Google Shape;128;p10"/>
          <p:cNvSpPr txBox="1"/>
          <p:nvPr>
            <p:ph idx="10" type="dt"/>
          </p:nvPr>
        </p:nvSpPr>
        <p:spPr>
          <a:xfrm>
            <a:off x="6477000" y="5549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1" type="ftr"/>
          </p:nvPr>
        </p:nvSpPr>
        <p:spPr>
          <a:xfrm>
            <a:off x="914400" y="55499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8610600" y="55499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1"/>
            </a:gs>
            <a:gs pos="65000">
              <a:schemeClr val="dk1"/>
            </a:gs>
            <a:gs pos="100000">
              <a:srgbClr val="5676AA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b="0" i="0" sz="4000" u="none" cap="none" strike="noStrik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9575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719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ctrTitle"/>
          </p:nvPr>
        </p:nvSpPr>
        <p:spPr>
          <a:xfrm>
            <a:off x="914400" y="4343400"/>
            <a:ext cx="7772400" cy="197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9144" rt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lang="en-US"/>
              <a:t>TIPURI DE DATE ARRAY (MATRICE) SI Tablourile UNIDIMENSIONALE</a:t>
            </a:r>
            <a:endParaRPr/>
          </a:p>
        </p:txBody>
      </p:sp>
      <p:sp>
        <p:nvSpPr>
          <p:cNvPr id="148" name="Google Shape;148;p13"/>
          <p:cNvSpPr txBox="1"/>
          <p:nvPr>
            <p:ph idx="1" type="subTitle"/>
          </p:nvPr>
        </p:nvSpPr>
        <p:spPr>
          <a:xfrm>
            <a:off x="914400" y="2834640"/>
            <a:ext cx="777240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0057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b="1" lang="en-US"/>
              <a:t>Tipul de date </a:t>
            </a:r>
            <a:r>
              <a:rPr b="1" i="1" lang="en-US"/>
              <a:t>tablou (array)</a:t>
            </a:r>
            <a:endParaRPr b="1" i="1"/>
          </a:p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11480" rtl="0" algn="l"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Succesiune de elemente aflate într-o ordine având toate același tip</a:t>
            </a:r>
            <a:endParaRPr/>
          </a:p>
          <a:p>
            <a:pPr indent="-342900" lvl="0" marL="411480" rtl="0" algn="l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Elementele pot fi indicate prin indici, aceștia fiind dintr-un subdomeniu al unui tip ordinal sau chiar un tip ordinal</a:t>
            </a:r>
            <a:endParaRPr/>
          </a:p>
          <a:p>
            <a:pPr indent="-342900" lvl="0" marL="411480" rtl="0" algn="l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Se precizează tipul de indexare (indicii) și tipul elementelor componente (componentele)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161925" lvl="0" marL="411480" rtl="0" algn="l">
              <a:spcBef>
                <a:spcPts val="700"/>
              </a:spcBef>
              <a:spcAft>
                <a:spcPts val="0"/>
              </a:spcAft>
              <a:buSzPts val="28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600"/>
              <a:buFont typeface="Consolas"/>
              <a:buNone/>
            </a:pPr>
            <a:r>
              <a:rPr lang="en-US" sz="3600"/>
              <a:t>Exemple</a:t>
            </a:r>
            <a:endParaRPr sz="3600"/>
          </a:p>
        </p:txBody>
      </p:sp>
      <p:pic>
        <p:nvPicPr>
          <p:cNvPr id="160" name="Google Shape;16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052736"/>
            <a:ext cx="3675285" cy="536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4644008" y="1124744"/>
            <a:ext cx="403244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Introduceti varsta membrilor de familie si calculati: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ll MT"/>
              <a:buAutoNum type="arabicParenR"/>
            </a:pPr>
            <a:r>
              <a:rPr lang="en-US"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Cel mai mare membru</a:t>
            </a:r>
            <a:endParaRPr sz="18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ll MT"/>
              <a:buAutoNum type="arabicParenR"/>
            </a:pPr>
            <a:r>
              <a:rPr lang="en-US"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Cel mai mic membru</a:t>
            </a:r>
            <a:endParaRPr sz="18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sz="18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Sarcinile sunt realizate intr-un singur program.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914400" y="404664"/>
            <a:ext cx="7772400" cy="595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11480" rtl="0" algn="l">
              <a:spcBef>
                <a:spcPts val="0"/>
              </a:spcBef>
              <a:spcAft>
                <a:spcPts val="0"/>
              </a:spcAft>
              <a:buSzPts val="2280"/>
              <a:buChar char="▪"/>
            </a:pP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Tipul de date array poate fi definit cu ajutorul la Vector (tablouri unidimensionale) si la Matrice (tablouri bidimensionale). De exemplu:</a:t>
            </a:r>
            <a:endParaRPr/>
          </a:p>
          <a:p>
            <a:pPr indent="-342900" lvl="0" marL="411480" rtl="0" algn="l">
              <a:spcBef>
                <a:spcPts val="700"/>
              </a:spcBef>
              <a:spcAft>
                <a:spcPts val="0"/>
              </a:spcAft>
              <a:buSzPts val="2280"/>
              <a:buChar char="▪"/>
            </a:pP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Sunt 5 rafturi exprimate prin variabila x. Calculati produsul tuturor cartilor de pe rafturi:</a:t>
            </a:r>
            <a:endParaRPr sz="2400"/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636912"/>
            <a:ext cx="3600400" cy="3682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Tablourile UNIDIMENSIONALE</a:t>
            </a:r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Tabloul unidimensional </a:t>
            </a:r>
            <a:r>
              <a:rPr lang="en-US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este o structură de date căreia i se atribuie un nume. Este format dintr-o colecție de elemente de același tip, dispuse contiguu într-un bloc de memorie. Elementele pot fi accesate individual prin indici sau ca un tot unitar. Toate elementele au un predecesor (excepție primul) și un succesor (excepție ultimul)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914400" y="512065"/>
            <a:ext cx="7772400" cy="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914400" y="682623"/>
            <a:ext cx="7772400" cy="567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Exemplu: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Sa sa alcatuiasca un program care calculeaza suma primilor n termeni&gt;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Program P1;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var n,s,i:integer;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begin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writeln (‘introduceti n’);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readln (n);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s:=0;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for i:=1 to n do 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s:=s+i;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writeln (‘Suma este’,s);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end.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етро">
  <a:themeElements>
    <a:clrScheme name="Метро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