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A66A1-ACA7-4AB2-BCEC-1D09D2DAC312}" type="doc">
      <dgm:prSet loTypeId="urn:microsoft.com/office/officeart/2005/8/layout/pyramid2" loCatId="pyramid" qsTypeId="urn:microsoft.com/office/officeart/2005/8/quickstyle/simple1" qsCatId="simple" csTypeId="urn:microsoft.com/office/officeart/2005/8/colors/accent1_2" csCatId="accent1" phldr="1"/>
      <dgm:spPr/>
    </dgm:pt>
    <dgm:pt modelId="{7AB12F33-BF5E-4E8A-AEC9-C226CA3B4E18}">
      <dgm:prSet/>
      <dgm:spPr/>
      <dgm:t>
        <a:bodyPr/>
        <a:lstStyle/>
        <a:p>
          <a:r>
            <a:rPr lang="ro-MD" smtClean="0"/>
            <a:t>mărime sau extindere spațială relativ mică, de ordinul a cel mult câtorva sute de metri</a:t>
          </a:r>
          <a:endParaRPr lang="ru-RU"/>
        </a:p>
      </dgm:t>
    </dgm:pt>
    <dgm:pt modelId="{E663C43F-4B23-4706-8814-ACAC62C2D0E5}" type="parTrans" cxnId="{D1DBCBDE-F144-4E5B-B5F5-725015BE2546}">
      <dgm:prSet/>
      <dgm:spPr/>
      <dgm:t>
        <a:bodyPr/>
        <a:lstStyle/>
        <a:p>
          <a:endParaRPr lang="ru-RU"/>
        </a:p>
      </dgm:t>
    </dgm:pt>
    <dgm:pt modelId="{A3F7CC75-B160-4EF9-B79F-AEF51EEEBF45}" type="sibTrans" cxnId="{D1DBCBDE-F144-4E5B-B5F5-725015BE2546}">
      <dgm:prSet/>
      <dgm:spPr/>
      <dgm:t>
        <a:bodyPr/>
        <a:lstStyle/>
        <a:p>
          <a:endParaRPr lang="ru-RU"/>
        </a:p>
      </dgm:t>
    </dgm:pt>
    <dgm:pt modelId="{E4F15729-5860-473B-8995-CA4BD74F6F9B}">
      <dgm:prSet/>
      <dgm:spPr/>
      <dgm:t>
        <a:bodyPr/>
        <a:lstStyle/>
        <a:p>
          <a:r>
            <a:rPr lang="fr-FR" dirty="0" smtClean="0"/>
            <a:t>tehnologie de </a:t>
          </a:r>
          <a:r>
            <a:rPr lang="fr-FR" dirty="0" err="1" smtClean="0"/>
            <a:t>transmisie</a:t>
          </a:r>
          <a:endParaRPr lang="ru-RU" dirty="0"/>
        </a:p>
      </dgm:t>
    </dgm:pt>
    <dgm:pt modelId="{B601E059-4012-49B0-B31C-856851322E4E}" type="parTrans" cxnId="{185A9272-0145-4EC3-BB74-F4676C0F173E}">
      <dgm:prSet/>
      <dgm:spPr/>
      <dgm:t>
        <a:bodyPr/>
        <a:lstStyle/>
        <a:p>
          <a:endParaRPr lang="ru-RU"/>
        </a:p>
      </dgm:t>
    </dgm:pt>
    <dgm:pt modelId="{EE8BE345-056A-4DDA-8022-30D1A136F1F9}" type="sibTrans" cxnId="{185A9272-0145-4EC3-BB74-F4676C0F173E}">
      <dgm:prSet/>
      <dgm:spPr/>
      <dgm:t>
        <a:bodyPr/>
        <a:lstStyle/>
        <a:p>
          <a:endParaRPr lang="ru-RU"/>
        </a:p>
      </dgm:t>
    </dgm:pt>
    <dgm:pt modelId="{68F1466E-7FD8-49CE-956E-B7029DAC238F}">
      <dgm:prSet/>
      <dgm:spPr/>
      <dgm:t>
        <a:bodyPr/>
        <a:lstStyle/>
        <a:p>
          <a:r>
            <a:rPr lang="ro-MD" smtClean="0"/>
            <a:t>topologie: magistrală (bus) sau o topologie echivalentă, realizată fizic printr-un cablu (electric, optic) sau și prin radio, fără fir (wireless)</a:t>
          </a:r>
          <a:endParaRPr lang="ru-RU"/>
        </a:p>
      </dgm:t>
    </dgm:pt>
    <dgm:pt modelId="{C60713E2-5E57-4B0A-935B-068B0C5B2AE0}" type="parTrans" cxnId="{8B3346B2-FA76-4815-9D81-2377EAA17BD0}">
      <dgm:prSet/>
      <dgm:spPr/>
      <dgm:t>
        <a:bodyPr/>
        <a:lstStyle/>
        <a:p>
          <a:endParaRPr lang="ru-RU"/>
        </a:p>
      </dgm:t>
    </dgm:pt>
    <dgm:pt modelId="{380793BD-AF79-40F4-9F1D-37C64A3FB450}" type="sibTrans" cxnId="{8B3346B2-FA76-4815-9D81-2377EAA17BD0}">
      <dgm:prSet/>
      <dgm:spPr/>
      <dgm:t>
        <a:bodyPr/>
        <a:lstStyle/>
        <a:p>
          <a:endParaRPr lang="ru-RU"/>
        </a:p>
      </dgm:t>
    </dgm:pt>
    <dgm:pt modelId="{3127E187-BCC2-40D4-B76D-D8C547B976D6}" type="pres">
      <dgm:prSet presAssocID="{F1AA66A1-ACA7-4AB2-BCEC-1D09D2DAC312}" presName="compositeShape" presStyleCnt="0">
        <dgm:presLayoutVars>
          <dgm:dir/>
          <dgm:resizeHandles/>
        </dgm:presLayoutVars>
      </dgm:prSet>
      <dgm:spPr/>
    </dgm:pt>
    <dgm:pt modelId="{752241DE-3593-4519-B89E-97FC965EEE7C}" type="pres">
      <dgm:prSet presAssocID="{F1AA66A1-ACA7-4AB2-BCEC-1D09D2DAC312}" presName="pyramid" presStyleLbl="node1" presStyleIdx="0" presStyleCnt="1"/>
      <dgm:spPr/>
    </dgm:pt>
    <dgm:pt modelId="{9E69A4E4-2EE8-40C1-8DC9-63B909C10C99}" type="pres">
      <dgm:prSet presAssocID="{F1AA66A1-ACA7-4AB2-BCEC-1D09D2DAC312}" presName="theList" presStyleCnt="0"/>
      <dgm:spPr/>
    </dgm:pt>
    <dgm:pt modelId="{FC315115-45F8-44B8-8CD0-1D22B74360F4}" type="pres">
      <dgm:prSet presAssocID="{7AB12F33-BF5E-4E8A-AEC9-C226CA3B4E18}" presName="aNode" presStyleLbl="fgAcc1" presStyleIdx="0" presStyleCnt="3">
        <dgm:presLayoutVars>
          <dgm:bulletEnabled val="1"/>
        </dgm:presLayoutVars>
      </dgm:prSet>
      <dgm:spPr/>
    </dgm:pt>
    <dgm:pt modelId="{DB786BD2-39AC-4E8C-A1B4-6B26FD19C524}" type="pres">
      <dgm:prSet presAssocID="{7AB12F33-BF5E-4E8A-AEC9-C226CA3B4E18}" presName="aSpace" presStyleCnt="0"/>
      <dgm:spPr/>
    </dgm:pt>
    <dgm:pt modelId="{7F2045CB-2704-4710-A0E1-06F3534D5BB8}" type="pres">
      <dgm:prSet presAssocID="{E4F15729-5860-473B-8995-CA4BD74F6F9B}" presName="aNode" presStyleLbl="fgAcc1" presStyleIdx="1" presStyleCnt="3">
        <dgm:presLayoutVars>
          <dgm:bulletEnabled val="1"/>
        </dgm:presLayoutVars>
      </dgm:prSet>
      <dgm:spPr/>
      <dgm:t>
        <a:bodyPr/>
        <a:lstStyle/>
        <a:p>
          <a:endParaRPr lang="ru-RU"/>
        </a:p>
      </dgm:t>
    </dgm:pt>
    <dgm:pt modelId="{63B99BC5-00FA-4A4A-9628-1BC6B4820CAC}" type="pres">
      <dgm:prSet presAssocID="{E4F15729-5860-473B-8995-CA4BD74F6F9B}" presName="aSpace" presStyleCnt="0"/>
      <dgm:spPr/>
    </dgm:pt>
    <dgm:pt modelId="{F9234AFB-1B00-480E-BB56-1E1962D0F73F}" type="pres">
      <dgm:prSet presAssocID="{68F1466E-7FD8-49CE-956E-B7029DAC238F}" presName="aNode" presStyleLbl="fgAcc1" presStyleIdx="2" presStyleCnt="3">
        <dgm:presLayoutVars>
          <dgm:bulletEnabled val="1"/>
        </dgm:presLayoutVars>
      </dgm:prSet>
      <dgm:spPr/>
    </dgm:pt>
    <dgm:pt modelId="{F5316B40-357D-4540-9D93-B25627A6A6A4}" type="pres">
      <dgm:prSet presAssocID="{68F1466E-7FD8-49CE-956E-B7029DAC238F}" presName="aSpace" presStyleCnt="0"/>
      <dgm:spPr/>
    </dgm:pt>
  </dgm:ptLst>
  <dgm:cxnLst>
    <dgm:cxn modelId="{8B3346B2-FA76-4815-9D81-2377EAA17BD0}" srcId="{F1AA66A1-ACA7-4AB2-BCEC-1D09D2DAC312}" destId="{68F1466E-7FD8-49CE-956E-B7029DAC238F}" srcOrd="2" destOrd="0" parTransId="{C60713E2-5E57-4B0A-935B-068B0C5B2AE0}" sibTransId="{380793BD-AF79-40F4-9F1D-37C64A3FB450}"/>
    <dgm:cxn modelId="{76306861-99D2-406F-95F0-69D681D79326}" type="presOf" srcId="{F1AA66A1-ACA7-4AB2-BCEC-1D09D2DAC312}" destId="{3127E187-BCC2-40D4-B76D-D8C547B976D6}" srcOrd="0" destOrd="0" presId="urn:microsoft.com/office/officeart/2005/8/layout/pyramid2"/>
    <dgm:cxn modelId="{D1DBCBDE-F144-4E5B-B5F5-725015BE2546}" srcId="{F1AA66A1-ACA7-4AB2-BCEC-1D09D2DAC312}" destId="{7AB12F33-BF5E-4E8A-AEC9-C226CA3B4E18}" srcOrd="0" destOrd="0" parTransId="{E663C43F-4B23-4706-8814-ACAC62C2D0E5}" sibTransId="{A3F7CC75-B160-4EF9-B79F-AEF51EEEBF45}"/>
    <dgm:cxn modelId="{8A74B9CA-3DCD-418D-8252-DCC53C614AF1}" type="presOf" srcId="{7AB12F33-BF5E-4E8A-AEC9-C226CA3B4E18}" destId="{FC315115-45F8-44B8-8CD0-1D22B74360F4}" srcOrd="0" destOrd="0" presId="urn:microsoft.com/office/officeart/2005/8/layout/pyramid2"/>
    <dgm:cxn modelId="{185A9272-0145-4EC3-BB74-F4676C0F173E}" srcId="{F1AA66A1-ACA7-4AB2-BCEC-1D09D2DAC312}" destId="{E4F15729-5860-473B-8995-CA4BD74F6F9B}" srcOrd="1" destOrd="0" parTransId="{B601E059-4012-49B0-B31C-856851322E4E}" sibTransId="{EE8BE345-056A-4DDA-8022-30D1A136F1F9}"/>
    <dgm:cxn modelId="{C8B49CFE-475B-445D-BBA4-3C267156BDA7}" type="presOf" srcId="{68F1466E-7FD8-49CE-956E-B7029DAC238F}" destId="{F9234AFB-1B00-480E-BB56-1E1962D0F73F}" srcOrd="0" destOrd="0" presId="urn:microsoft.com/office/officeart/2005/8/layout/pyramid2"/>
    <dgm:cxn modelId="{9BB52E18-66C8-49F8-99A6-9FE4533C35F5}" type="presOf" srcId="{E4F15729-5860-473B-8995-CA4BD74F6F9B}" destId="{7F2045CB-2704-4710-A0E1-06F3534D5BB8}" srcOrd="0" destOrd="0" presId="urn:microsoft.com/office/officeart/2005/8/layout/pyramid2"/>
    <dgm:cxn modelId="{1F2F85BC-343D-4AEC-AF15-E77B7429BE1E}" type="presParOf" srcId="{3127E187-BCC2-40D4-B76D-D8C547B976D6}" destId="{752241DE-3593-4519-B89E-97FC965EEE7C}" srcOrd="0" destOrd="0" presId="urn:microsoft.com/office/officeart/2005/8/layout/pyramid2"/>
    <dgm:cxn modelId="{19FBE0D4-C49E-4C2E-A01A-278057E31862}" type="presParOf" srcId="{3127E187-BCC2-40D4-B76D-D8C547B976D6}" destId="{9E69A4E4-2EE8-40C1-8DC9-63B909C10C99}" srcOrd="1" destOrd="0" presId="urn:microsoft.com/office/officeart/2005/8/layout/pyramid2"/>
    <dgm:cxn modelId="{F6BCD059-644D-4CC6-A332-2F781E10D87E}" type="presParOf" srcId="{9E69A4E4-2EE8-40C1-8DC9-63B909C10C99}" destId="{FC315115-45F8-44B8-8CD0-1D22B74360F4}" srcOrd="0" destOrd="0" presId="urn:microsoft.com/office/officeart/2005/8/layout/pyramid2"/>
    <dgm:cxn modelId="{9E24E937-E672-4B7A-A27B-1F9A28164270}" type="presParOf" srcId="{9E69A4E4-2EE8-40C1-8DC9-63B909C10C99}" destId="{DB786BD2-39AC-4E8C-A1B4-6B26FD19C524}" srcOrd="1" destOrd="0" presId="urn:microsoft.com/office/officeart/2005/8/layout/pyramid2"/>
    <dgm:cxn modelId="{C5B791FD-2473-43C9-B70C-E05208C0C6D1}" type="presParOf" srcId="{9E69A4E4-2EE8-40C1-8DC9-63B909C10C99}" destId="{7F2045CB-2704-4710-A0E1-06F3534D5BB8}" srcOrd="2" destOrd="0" presId="urn:microsoft.com/office/officeart/2005/8/layout/pyramid2"/>
    <dgm:cxn modelId="{4DDE782D-8674-4E33-B290-F32F6AFB02C2}" type="presParOf" srcId="{9E69A4E4-2EE8-40C1-8DC9-63B909C10C99}" destId="{63B99BC5-00FA-4A4A-9628-1BC6B4820CAC}" srcOrd="3" destOrd="0" presId="urn:microsoft.com/office/officeart/2005/8/layout/pyramid2"/>
    <dgm:cxn modelId="{C04C32A8-E40B-4710-B4DC-E5E5546A51D5}" type="presParOf" srcId="{9E69A4E4-2EE8-40C1-8DC9-63B909C10C99}" destId="{F9234AFB-1B00-480E-BB56-1E1962D0F73F}" srcOrd="4" destOrd="0" presId="urn:microsoft.com/office/officeart/2005/8/layout/pyramid2"/>
    <dgm:cxn modelId="{ED4B810F-0316-4F02-BC18-8CFCF58DE09A}" type="presParOf" srcId="{9E69A4E4-2EE8-40C1-8DC9-63B909C10C99}" destId="{F5316B40-357D-4540-9D93-B25627A6A6A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414C5-B829-4934-9A41-D6D05B147FB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ru-RU"/>
        </a:p>
      </dgm:t>
    </dgm:pt>
    <dgm:pt modelId="{1D554958-1FE8-477F-BB78-9762D3AFB797}">
      <dgm:prSet phldrT="[Text]"/>
      <dgm:spPr/>
      <dgm:t>
        <a:bodyPr/>
        <a:lstStyle/>
        <a:p>
          <a:r>
            <a:rPr lang="ro-MD" dirty="0" smtClean="0"/>
            <a:t>sistemele de calcul care se interconectează;</a:t>
          </a:r>
          <a:endParaRPr lang="ru-RU" dirty="0"/>
        </a:p>
      </dgm:t>
    </dgm:pt>
    <dgm:pt modelId="{E244D4C0-0921-461D-982B-52A2B940AFBF}" type="parTrans" cxnId="{17376A1B-94D2-490D-A3DC-E11C4505B444}">
      <dgm:prSet/>
      <dgm:spPr/>
      <dgm:t>
        <a:bodyPr/>
        <a:lstStyle/>
        <a:p>
          <a:endParaRPr lang="ru-RU"/>
        </a:p>
      </dgm:t>
    </dgm:pt>
    <dgm:pt modelId="{71E8CFE1-D981-4684-AB47-76DF2037DD43}" type="sibTrans" cxnId="{17376A1B-94D2-490D-A3DC-E11C4505B444}">
      <dgm:prSet/>
      <dgm:spPr/>
      <dgm:t>
        <a:bodyPr/>
        <a:lstStyle/>
        <a:p>
          <a:endParaRPr lang="ru-RU"/>
        </a:p>
      </dgm:t>
    </dgm:pt>
    <dgm:pt modelId="{5EE96884-7FC9-4D24-80DA-EB5FBBF9A309}">
      <dgm:prSet/>
      <dgm:spPr/>
      <dgm:t>
        <a:bodyPr/>
        <a:lstStyle/>
        <a:p>
          <a:r>
            <a:rPr lang="ro-MD" smtClean="0"/>
            <a:t>adaptoare sau plăci de rețea, numite în engleză Network Interface Card (NIC);</a:t>
          </a:r>
          <a:endParaRPr lang="ru-RU"/>
        </a:p>
      </dgm:t>
    </dgm:pt>
    <dgm:pt modelId="{676FBFE6-780B-4F49-B4DB-26B8D6285107}" type="parTrans" cxnId="{F8FE672F-BF35-413E-BAD1-BB1547773070}">
      <dgm:prSet/>
      <dgm:spPr/>
      <dgm:t>
        <a:bodyPr/>
        <a:lstStyle/>
        <a:p>
          <a:endParaRPr lang="ru-RU"/>
        </a:p>
      </dgm:t>
    </dgm:pt>
    <dgm:pt modelId="{E224FD0D-496F-420F-92B2-6465F9DF2AB3}" type="sibTrans" cxnId="{F8FE672F-BF35-413E-BAD1-BB1547773070}">
      <dgm:prSet/>
      <dgm:spPr/>
      <dgm:t>
        <a:bodyPr/>
        <a:lstStyle/>
        <a:p>
          <a:endParaRPr lang="ru-RU"/>
        </a:p>
      </dgm:t>
    </dgm:pt>
    <dgm:pt modelId="{5B4B53A3-FF24-4BC1-9B34-697DA53763F8}">
      <dgm:prSet/>
      <dgm:spPr/>
      <dgm:t>
        <a:bodyPr/>
        <a:lstStyle/>
        <a:p>
          <a:r>
            <a:rPr lang="ro-MD" smtClean="0"/>
            <a:t>mediul fizic de comunicație, care poate fi un cablu, dar și unde radio, deci fără fir (wireless);</a:t>
          </a:r>
          <a:endParaRPr lang="ru-RU"/>
        </a:p>
      </dgm:t>
    </dgm:pt>
    <dgm:pt modelId="{A6CFCADF-86C5-4BD8-A87A-51C7568BAD33}" type="parTrans" cxnId="{71B31BA8-D578-4C4F-ACFE-0A1769F20D18}">
      <dgm:prSet/>
      <dgm:spPr/>
      <dgm:t>
        <a:bodyPr/>
        <a:lstStyle/>
        <a:p>
          <a:endParaRPr lang="ru-RU"/>
        </a:p>
      </dgm:t>
    </dgm:pt>
    <dgm:pt modelId="{9DC64DD4-0DD5-4EB7-BB98-18F7FBB1934E}" type="sibTrans" cxnId="{71B31BA8-D578-4C4F-ACFE-0A1769F20D18}">
      <dgm:prSet/>
      <dgm:spPr/>
      <dgm:t>
        <a:bodyPr/>
        <a:lstStyle/>
        <a:p>
          <a:endParaRPr lang="ru-RU"/>
        </a:p>
      </dgm:t>
    </dgm:pt>
    <dgm:pt modelId="{974E5B05-F064-46CE-8F2C-194D91E4FA82}">
      <dgm:prSet/>
      <dgm:spPr/>
      <dgm:t>
        <a:bodyPr/>
        <a:lstStyle/>
        <a:p>
          <a:r>
            <a:rPr lang="ro-MD" smtClean="0"/>
            <a:t>unități de interconectare (concentratoare / repetoare / comutatoare / rutere etc.);</a:t>
          </a:r>
          <a:endParaRPr lang="ru-RU"/>
        </a:p>
      </dgm:t>
    </dgm:pt>
    <dgm:pt modelId="{34C3F13A-8958-4CA5-9695-2379EC158EC0}" type="parTrans" cxnId="{3094A208-C73F-4181-B7DE-D715E621B4CD}">
      <dgm:prSet/>
      <dgm:spPr/>
      <dgm:t>
        <a:bodyPr/>
        <a:lstStyle/>
        <a:p>
          <a:endParaRPr lang="ru-RU"/>
        </a:p>
      </dgm:t>
    </dgm:pt>
    <dgm:pt modelId="{FB5CA357-7904-4E0F-98D8-B38346B05321}" type="sibTrans" cxnId="{3094A208-C73F-4181-B7DE-D715E621B4CD}">
      <dgm:prSet/>
      <dgm:spPr/>
      <dgm:t>
        <a:bodyPr/>
        <a:lstStyle/>
        <a:p>
          <a:endParaRPr lang="ru-RU"/>
        </a:p>
      </dgm:t>
    </dgm:pt>
    <dgm:pt modelId="{FFFD4601-B1C6-4598-AED8-A7FE3AEB73BA}">
      <dgm:prSet/>
      <dgm:spPr/>
      <dgm:t>
        <a:bodyPr/>
        <a:lstStyle/>
        <a:p>
          <a:r>
            <a:rPr lang="ro-MD" smtClean="0"/>
            <a:t>software pentru administrarea rețelei.</a:t>
          </a:r>
          <a:endParaRPr lang="ru-RU"/>
        </a:p>
      </dgm:t>
    </dgm:pt>
    <dgm:pt modelId="{5F6FF982-9C30-4A43-AEF4-3F5789D9E936}" type="parTrans" cxnId="{099073CE-B641-409F-84F2-50F85EAD691D}">
      <dgm:prSet/>
      <dgm:spPr/>
      <dgm:t>
        <a:bodyPr/>
        <a:lstStyle/>
        <a:p>
          <a:endParaRPr lang="ru-RU"/>
        </a:p>
      </dgm:t>
    </dgm:pt>
    <dgm:pt modelId="{85F62F3A-B9B9-4C5E-92EB-5D95475E28A0}" type="sibTrans" cxnId="{099073CE-B641-409F-84F2-50F85EAD691D}">
      <dgm:prSet/>
      <dgm:spPr/>
      <dgm:t>
        <a:bodyPr/>
        <a:lstStyle/>
        <a:p>
          <a:endParaRPr lang="ru-RU"/>
        </a:p>
      </dgm:t>
    </dgm:pt>
    <dgm:pt modelId="{0BFF8E48-45F6-4A62-9B95-188D529D9B3C}" type="pres">
      <dgm:prSet presAssocID="{53D414C5-B829-4934-9A41-D6D05B147FBE}" presName="cycle" presStyleCnt="0">
        <dgm:presLayoutVars>
          <dgm:dir/>
          <dgm:resizeHandles val="exact"/>
        </dgm:presLayoutVars>
      </dgm:prSet>
      <dgm:spPr/>
    </dgm:pt>
    <dgm:pt modelId="{46D600B8-6039-4118-B75D-23E82165E18B}" type="pres">
      <dgm:prSet presAssocID="{1D554958-1FE8-477F-BB78-9762D3AFB797}" presName="node" presStyleLbl="node1" presStyleIdx="0" presStyleCnt="5">
        <dgm:presLayoutVars>
          <dgm:bulletEnabled val="1"/>
        </dgm:presLayoutVars>
      </dgm:prSet>
      <dgm:spPr/>
      <dgm:t>
        <a:bodyPr/>
        <a:lstStyle/>
        <a:p>
          <a:endParaRPr lang="ru-RU"/>
        </a:p>
      </dgm:t>
    </dgm:pt>
    <dgm:pt modelId="{96D11F7F-9AA2-43CD-9CEE-C842F60E2803}" type="pres">
      <dgm:prSet presAssocID="{1D554958-1FE8-477F-BB78-9762D3AFB797}" presName="spNode" presStyleCnt="0"/>
      <dgm:spPr/>
    </dgm:pt>
    <dgm:pt modelId="{5E4C1ADA-83D0-4EDA-A96E-3E0230D36C04}" type="pres">
      <dgm:prSet presAssocID="{71E8CFE1-D981-4684-AB47-76DF2037DD43}" presName="sibTrans" presStyleLbl="sibTrans1D1" presStyleIdx="0" presStyleCnt="5"/>
      <dgm:spPr/>
    </dgm:pt>
    <dgm:pt modelId="{C649B115-1A4D-4C8B-9A6C-BE117DB36B0E}" type="pres">
      <dgm:prSet presAssocID="{5EE96884-7FC9-4D24-80DA-EB5FBBF9A309}" presName="node" presStyleLbl="node1" presStyleIdx="1" presStyleCnt="5">
        <dgm:presLayoutVars>
          <dgm:bulletEnabled val="1"/>
        </dgm:presLayoutVars>
      </dgm:prSet>
      <dgm:spPr/>
    </dgm:pt>
    <dgm:pt modelId="{9DBE6D14-4096-439F-9B52-79944D2D9CF6}" type="pres">
      <dgm:prSet presAssocID="{5EE96884-7FC9-4D24-80DA-EB5FBBF9A309}" presName="spNode" presStyleCnt="0"/>
      <dgm:spPr/>
    </dgm:pt>
    <dgm:pt modelId="{75DF44D1-AD4B-4F82-95FD-3837478C633A}" type="pres">
      <dgm:prSet presAssocID="{E224FD0D-496F-420F-92B2-6465F9DF2AB3}" presName="sibTrans" presStyleLbl="sibTrans1D1" presStyleIdx="1" presStyleCnt="5"/>
      <dgm:spPr/>
    </dgm:pt>
    <dgm:pt modelId="{CEDEA7A2-8B96-4B9F-B7FD-BE9296435A03}" type="pres">
      <dgm:prSet presAssocID="{5B4B53A3-FF24-4BC1-9B34-697DA53763F8}" presName="node" presStyleLbl="node1" presStyleIdx="2" presStyleCnt="5">
        <dgm:presLayoutVars>
          <dgm:bulletEnabled val="1"/>
        </dgm:presLayoutVars>
      </dgm:prSet>
      <dgm:spPr/>
    </dgm:pt>
    <dgm:pt modelId="{9B0D929A-4500-4709-96E8-6AD288ACD3C1}" type="pres">
      <dgm:prSet presAssocID="{5B4B53A3-FF24-4BC1-9B34-697DA53763F8}" presName="spNode" presStyleCnt="0"/>
      <dgm:spPr/>
    </dgm:pt>
    <dgm:pt modelId="{C44F60B3-117F-46B6-BCE3-1C2AB2395360}" type="pres">
      <dgm:prSet presAssocID="{9DC64DD4-0DD5-4EB7-BB98-18F7FBB1934E}" presName="sibTrans" presStyleLbl="sibTrans1D1" presStyleIdx="2" presStyleCnt="5"/>
      <dgm:spPr/>
    </dgm:pt>
    <dgm:pt modelId="{050FAD7D-C2D3-40D8-B1AC-FC7FA2313911}" type="pres">
      <dgm:prSet presAssocID="{974E5B05-F064-46CE-8F2C-194D91E4FA82}" presName="node" presStyleLbl="node1" presStyleIdx="3" presStyleCnt="5">
        <dgm:presLayoutVars>
          <dgm:bulletEnabled val="1"/>
        </dgm:presLayoutVars>
      </dgm:prSet>
      <dgm:spPr/>
    </dgm:pt>
    <dgm:pt modelId="{33C4A2D6-F70C-4956-9F9C-F3896DB06319}" type="pres">
      <dgm:prSet presAssocID="{974E5B05-F064-46CE-8F2C-194D91E4FA82}" presName="spNode" presStyleCnt="0"/>
      <dgm:spPr/>
    </dgm:pt>
    <dgm:pt modelId="{02F42887-CE5C-4B83-A2CA-F773449A5AD4}" type="pres">
      <dgm:prSet presAssocID="{FB5CA357-7904-4E0F-98D8-B38346B05321}" presName="sibTrans" presStyleLbl="sibTrans1D1" presStyleIdx="3" presStyleCnt="5"/>
      <dgm:spPr/>
    </dgm:pt>
    <dgm:pt modelId="{76390763-CF66-45DD-BC1C-F9DD2CC1C13C}" type="pres">
      <dgm:prSet presAssocID="{FFFD4601-B1C6-4598-AED8-A7FE3AEB73BA}" presName="node" presStyleLbl="node1" presStyleIdx="4" presStyleCnt="5">
        <dgm:presLayoutVars>
          <dgm:bulletEnabled val="1"/>
        </dgm:presLayoutVars>
      </dgm:prSet>
      <dgm:spPr/>
    </dgm:pt>
    <dgm:pt modelId="{258B4259-2070-48B4-A590-764E73202477}" type="pres">
      <dgm:prSet presAssocID="{FFFD4601-B1C6-4598-AED8-A7FE3AEB73BA}" presName="spNode" presStyleCnt="0"/>
      <dgm:spPr/>
    </dgm:pt>
    <dgm:pt modelId="{93FA550B-BE4D-4FE8-B6B7-AC408345F0FF}" type="pres">
      <dgm:prSet presAssocID="{85F62F3A-B9B9-4C5E-92EB-5D95475E28A0}" presName="sibTrans" presStyleLbl="sibTrans1D1" presStyleIdx="4" presStyleCnt="5"/>
      <dgm:spPr/>
    </dgm:pt>
  </dgm:ptLst>
  <dgm:cxnLst>
    <dgm:cxn modelId="{50FD265C-2E78-4BE8-91A9-21D029836D93}" type="presOf" srcId="{974E5B05-F064-46CE-8F2C-194D91E4FA82}" destId="{050FAD7D-C2D3-40D8-B1AC-FC7FA2313911}" srcOrd="0" destOrd="0" presId="urn:microsoft.com/office/officeart/2005/8/layout/cycle6"/>
    <dgm:cxn modelId="{02DD2D2C-3C59-4ACC-AF2C-5B96ABC9E106}" type="presOf" srcId="{FB5CA357-7904-4E0F-98D8-B38346B05321}" destId="{02F42887-CE5C-4B83-A2CA-F773449A5AD4}" srcOrd="0" destOrd="0" presId="urn:microsoft.com/office/officeart/2005/8/layout/cycle6"/>
    <dgm:cxn modelId="{D8A26E90-D567-4593-99DC-6830FF1FF5C1}" type="presOf" srcId="{53D414C5-B829-4934-9A41-D6D05B147FBE}" destId="{0BFF8E48-45F6-4A62-9B95-188D529D9B3C}" srcOrd="0" destOrd="0" presId="urn:microsoft.com/office/officeart/2005/8/layout/cycle6"/>
    <dgm:cxn modelId="{82696DF2-82A3-4776-AA7F-713F4E540BBB}" type="presOf" srcId="{85F62F3A-B9B9-4C5E-92EB-5D95475E28A0}" destId="{93FA550B-BE4D-4FE8-B6B7-AC408345F0FF}" srcOrd="0" destOrd="0" presId="urn:microsoft.com/office/officeart/2005/8/layout/cycle6"/>
    <dgm:cxn modelId="{099073CE-B641-409F-84F2-50F85EAD691D}" srcId="{53D414C5-B829-4934-9A41-D6D05B147FBE}" destId="{FFFD4601-B1C6-4598-AED8-A7FE3AEB73BA}" srcOrd="4" destOrd="0" parTransId="{5F6FF982-9C30-4A43-AEF4-3F5789D9E936}" sibTransId="{85F62F3A-B9B9-4C5E-92EB-5D95475E28A0}"/>
    <dgm:cxn modelId="{59A31747-0EF7-400C-BB15-DC974B90C32C}" type="presOf" srcId="{FFFD4601-B1C6-4598-AED8-A7FE3AEB73BA}" destId="{76390763-CF66-45DD-BC1C-F9DD2CC1C13C}" srcOrd="0" destOrd="0" presId="urn:microsoft.com/office/officeart/2005/8/layout/cycle6"/>
    <dgm:cxn modelId="{9E996255-11FE-419C-A9AA-DB52ABE93850}" type="presOf" srcId="{71E8CFE1-D981-4684-AB47-76DF2037DD43}" destId="{5E4C1ADA-83D0-4EDA-A96E-3E0230D36C04}" srcOrd="0" destOrd="0" presId="urn:microsoft.com/office/officeart/2005/8/layout/cycle6"/>
    <dgm:cxn modelId="{71B31BA8-D578-4C4F-ACFE-0A1769F20D18}" srcId="{53D414C5-B829-4934-9A41-D6D05B147FBE}" destId="{5B4B53A3-FF24-4BC1-9B34-697DA53763F8}" srcOrd="2" destOrd="0" parTransId="{A6CFCADF-86C5-4BD8-A87A-51C7568BAD33}" sibTransId="{9DC64DD4-0DD5-4EB7-BB98-18F7FBB1934E}"/>
    <dgm:cxn modelId="{AA6749FC-312C-4791-A62C-A7C844AA68D8}" type="presOf" srcId="{5EE96884-7FC9-4D24-80DA-EB5FBBF9A309}" destId="{C649B115-1A4D-4C8B-9A6C-BE117DB36B0E}" srcOrd="0" destOrd="0" presId="urn:microsoft.com/office/officeart/2005/8/layout/cycle6"/>
    <dgm:cxn modelId="{F14017BC-4034-47D2-8AA9-629C6C4F23B8}" type="presOf" srcId="{5B4B53A3-FF24-4BC1-9B34-697DA53763F8}" destId="{CEDEA7A2-8B96-4B9F-B7FD-BE9296435A03}" srcOrd="0" destOrd="0" presId="urn:microsoft.com/office/officeart/2005/8/layout/cycle6"/>
    <dgm:cxn modelId="{3094A208-C73F-4181-B7DE-D715E621B4CD}" srcId="{53D414C5-B829-4934-9A41-D6D05B147FBE}" destId="{974E5B05-F064-46CE-8F2C-194D91E4FA82}" srcOrd="3" destOrd="0" parTransId="{34C3F13A-8958-4CA5-9695-2379EC158EC0}" sibTransId="{FB5CA357-7904-4E0F-98D8-B38346B05321}"/>
    <dgm:cxn modelId="{17376A1B-94D2-490D-A3DC-E11C4505B444}" srcId="{53D414C5-B829-4934-9A41-D6D05B147FBE}" destId="{1D554958-1FE8-477F-BB78-9762D3AFB797}" srcOrd="0" destOrd="0" parTransId="{E244D4C0-0921-461D-982B-52A2B940AFBF}" sibTransId="{71E8CFE1-D981-4684-AB47-76DF2037DD43}"/>
    <dgm:cxn modelId="{22BE2BE0-3321-47E0-96A8-025BBADF1C61}" type="presOf" srcId="{1D554958-1FE8-477F-BB78-9762D3AFB797}" destId="{46D600B8-6039-4118-B75D-23E82165E18B}" srcOrd="0" destOrd="0" presId="urn:microsoft.com/office/officeart/2005/8/layout/cycle6"/>
    <dgm:cxn modelId="{BD2687C4-530E-4D8B-81F4-F4C4F7D600A1}" type="presOf" srcId="{E224FD0D-496F-420F-92B2-6465F9DF2AB3}" destId="{75DF44D1-AD4B-4F82-95FD-3837478C633A}" srcOrd="0" destOrd="0" presId="urn:microsoft.com/office/officeart/2005/8/layout/cycle6"/>
    <dgm:cxn modelId="{DAA64584-AF95-40A5-9841-544AEFF198CA}" type="presOf" srcId="{9DC64DD4-0DD5-4EB7-BB98-18F7FBB1934E}" destId="{C44F60B3-117F-46B6-BCE3-1C2AB2395360}" srcOrd="0" destOrd="0" presId="urn:microsoft.com/office/officeart/2005/8/layout/cycle6"/>
    <dgm:cxn modelId="{F8FE672F-BF35-413E-BAD1-BB1547773070}" srcId="{53D414C5-B829-4934-9A41-D6D05B147FBE}" destId="{5EE96884-7FC9-4D24-80DA-EB5FBBF9A309}" srcOrd="1" destOrd="0" parTransId="{676FBFE6-780B-4F49-B4DB-26B8D6285107}" sibTransId="{E224FD0D-496F-420F-92B2-6465F9DF2AB3}"/>
    <dgm:cxn modelId="{2E400120-6DBF-4EA4-A4D0-BE5C180DA5C3}" type="presParOf" srcId="{0BFF8E48-45F6-4A62-9B95-188D529D9B3C}" destId="{46D600B8-6039-4118-B75D-23E82165E18B}" srcOrd="0" destOrd="0" presId="urn:microsoft.com/office/officeart/2005/8/layout/cycle6"/>
    <dgm:cxn modelId="{915374EC-C775-4490-9154-20316DDE9960}" type="presParOf" srcId="{0BFF8E48-45F6-4A62-9B95-188D529D9B3C}" destId="{96D11F7F-9AA2-43CD-9CEE-C842F60E2803}" srcOrd="1" destOrd="0" presId="urn:microsoft.com/office/officeart/2005/8/layout/cycle6"/>
    <dgm:cxn modelId="{A389D441-9E0B-4095-93F3-FAF0062EF0D1}" type="presParOf" srcId="{0BFF8E48-45F6-4A62-9B95-188D529D9B3C}" destId="{5E4C1ADA-83D0-4EDA-A96E-3E0230D36C04}" srcOrd="2" destOrd="0" presId="urn:microsoft.com/office/officeart/2005/8/layout/cycle6"/>
    <dgm:cxn modelId="{1AF3884A-D2D5-4F93-B75C-BA1AF318BD21}" type="presParOf" srcId="{0BFF8E48-45F6-4A62-9B95-188D529D9B3C}" destId="{C649B115-1A4D-4C8B-9A6C-BE117DB36B0E}" srcOrd="3" destOrd="0" presId="urn:microsoft.com/office/officeart/2005/8/layout/cycle6"/>
    <dgm:cxn modelId="{2FA1842B-DC87-4695-AF3D-840FB36FA705}" type="presParOf" srcId="{0BFF8E48-45F6-4A62-9B95-188D529D9B3C}" destId="{9DBE6D14-4096-439F-9B52-79944D2D9CF6}" srcOrd="4" destOrd="0" presId="urn:microsoft.com/office/officeart/2005/8/layout/cycle6"/>
    <dgm:cxn modelId="{7C959EC7-6CF1-4362-9432-7D870ACD7D8B}" type="presParOf" srcId="{0BFF8E48-45F6-4A62-9B95-188D529D9B3C}" destId="{75DF44D1-AD4B-4F82-95FD-3837478C633A}" srcOrd="5" destOrd="0" presId="urn:microsoft.com/office/officeart/2005/8/layout/cycle6"/>
    <dgm:cxn modelId="{663B2E7D-DA57-4AAE-8C67-796ABB96C5F2}" type="presParOf" srcId="{0BFF8E48-45F6-4A62-9B95-188D529D9B3C}" destId="{CEDEA7A2-8B96-4B9F-B7FD-BE9296435A03}" srcOrd="6" destOrd="0" presId="urn:microsoft.com/office/officeart/2005/8/layout/cycle6"/>
    <dgm:cxn modelId="{B9B5861E-FF34-4BA4-B660-7F982C3CCD87}" type="presParOf" srcId="{0BFF8E48-45F6-4A62-9B95-188D529D9B3C}" destId="{9B0D929A-4500-4709-96E8-6AD288ACD3C1}" srcOrd="7" destOrd="0" presId="urn:microsoft.com/office/officeart/2005/8/layout/cycle6"/>
    <dgm:cxn modelId="{4F9335F2-59CF-4A79-9896-23361C0B03AB}" type="presParOf" srcId="{0BFF8E48-45F6-4A62-9B95-188D529D9B3C}" destId="{C44F60B3-117F-46B6-BCE3-1C2AB2395360}" srcOrd="8" destOrd="0" presId="urn:microsoft.com/office/officeart/2005/8/layout/cycle6"/>
    <dgm:cxn modelId="{96C566D1-D035-45AB-84A1-29CBFC4BC0B0}" type="presParOf" srcId="{0BFF8E48-45F6-4A62-9B95-188D529D9B3C}" destId="{050FAD7D-C2D3-40D8-B1AC-FC7FA2313911}" srcOrd="9" destOrd="0" presId="urn:microsoft.com/office/officeart/2005/8/layout/cycle6"/>
    <dgm:cxn modelId="{1F4E0C75-6905-4D49-8BD8-16D1A5EB0EEF}" type="presParOf" srcId="{0BFF8E48-45F6-4A62-9B95-188D529D9B3C}" destId="{33C4A2D6-F70C-4956-9F9C-F3896DB06319}" srcOrd="10" destOrd="0" presId="urn:microsoft.com/office/officeart/2005/8/layout/cycle6"/>
    <dgm:cxn modelId="{6F9E431D-3EA2-49B6-AB56-4EFDB426A810}" type="presParOf" srcId="{0BFF8E48-45F6-4A62-9B95-188D529D9B3C}" destId="{02F42887-CE5C-4B83-A2CA-F773449A5AD4}" srcOrd="11" destOrd="0" presId="urn:microsoft.com/office/officeart/2005/8/layout/cycle6"/>
    <dgm:cxn modelId="{7A9F5E56-EA4E-4F97-9B85-43C1C9F1DD80}" type="presParOf" srcId="{0BFF8E48-45F6-4A62-9B95-188D529D9B3C}" destId="{76390763-CF66-45DD-BC1C-F9DD2CC1C13C}" srcOrd="12" destOrd="0" presId="urn:microsoft.com/office/officeart/2005/8/layout/cycle6"/>
    <dgm:cxn modelId="{152A1F5B-AA9B-437F-B575-C35A36A9BF69}" type="presParOf" srcId="{0BFF8E48-45F6-4A62-9B95-188D529D9B3C}" destId="{258B4259-2070-48B4-A590-764E73202477}" srcOrd="13" destOrd="0" presId="urn:microsoft.com/office/officeart/2005/8/layout/cycle6"/>
    <dgm:cxn modelId="{0FC930CC-8052-48D3-8840-D99F009A8762}" type="presParOf" srcId="{0BFF8E48-45F6-4A62-9B95-188D529D9B3C}" destId="{93FA550B-BE4D-4FE8-B6B7-AC408345F0F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241DE-3593-4519-B89E-97FC965EEE7C}">
      <dsp:nvSpPr>
        <dsp:cNvPr id="0" name=""/>
        <dsp:cNvSpPr/>
      </dsp:nvSpPr>
      <dsp:spPr>
        <a:xfrm>
          <a:off x="2243555" y="0"/>
          <a:ext cx="5194003" cy="5194003"/>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315115-45F8-44B8-8CD0-1D22B74360F4}">
      <dsp:nvSpPr>
        <dsp:cNvPr id="0" name=""/>
        <dsp:cNvSpPr/>
      </dsp:nvSpPr>
      <dsp:spPr>
        <a:xfrm>
          <a:off x="4840557" y="522190"/>
          <a:ext cx="3376101" cy="122951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MD" sz="1400" kern="1200" smtClean="0"/>
            <a:t>mărime sau extindere spațială relativ mică, de ordinul a cel mult câtorva sute de metri</a:t>
          </a:r>
          <a:endParaRPr lang="ru-RU" sz="1400" kern="1200"/>
        </a:p>
      </dsp:txBody>
      <dsp:txXfrm>
        <a:off x="4900577" y="582210"/>
        <a:ext cx="3256061" cy="1109477"/>
      </dsp:txXfrm>
    </dsp:sp>
    <dsp:sp modelId="{7F2045CB-2704-4710-A0E1-06F3534D5BB8}">
      <dsp:nvSpPr>
        <dsp:cNvPr id="0" name=""/>
        <dsp:cNvSpPr/>
      </dsp:nvSpPr>
      <dsp:spPr>
        <a:xfrm>
          <a:off x="4840557" y="1905397"/>
          <a:ext cx="3376101" cy="122951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t>tehnologie de </a:t>
          </a:r>
          <a:r>
            <a:rPr lang="fr-FR" sz="1400" kern="1200" dirty="0" err="1" smtClean="0"/>
            <a:t>transmisie</a:t>
          </a:r>
          <a:endParaRPr lang="ru-RU" sz="1400" kern="1200" dirty="0"/>
        </a:p>
      </dsp:txBody>
      <dsp:txXfrm>
        <a:off x="4900577" y="1965417"/>
        <a:ext cx="3256061" cy="1109477"/>
      </dsp:txXfrm>
    </dsp:sp>
    <dsp:sp modelId="{F9234AFB-1B00-480E-BB56-1E1962D0F73F}">
      <dsp:nvSpPr>
        <dsp:cNvPr id="0" name=""/>
        <dsp:cNvSpPr/>
      </dsp:nvSpPr>
      <dsp:spPr>
        <a:xfrm>
          <a:off x="4840557" y="3288605"/>
          <a:ext cx="3376101" cy="1229517"/>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MD" sz="1400" kern="1200" smtClean="0"/>
            <a:t>topologie: magistrală (bus) sau o topologie echivalentă, realizată fizic printr-un cablu (electric, optic) sau și prin radio, fără fir (wireless)</a:t>
          </a:r>
          <a:endParaRPr lang="ru-RU" sz="1400" kern="1200"/>
        </a:p>
      </dsp:txBody>
      <dsp:txXfrm>
        <a:off x="4900577" y="3348625"/>
        <a:ext cx="3256061" cy="1109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600B8-6039-4118-B75D-23E82165E18B}">
      <dsp:nvSpPr>
        <dsp:cNvPr id="0" name=""/>
        <dsp:cNvSpPr/>
      </dsp:nvSpPr>
      <dsp:spPr>
        <a:xfrm>
          <a:off x="4949792" y="1487"/>
          <a:ext cx="1745647" cy="11346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o-MD" sz="1100" kern="1200" dirty="0" smtClean="0"/>
            <a:t>sistemele de calcul care se interconectează;</a:t>
          </a:r>
          <a:endParaRPr lang="ru-RU" sz="1100" kern="1200" dirty="0"/>
        </a:p>
      </dsp:txBody>
      <dsp:txXfrm>
        <a:off x="5005182" y="56877"/>
        <a:ext cx="1634867" cy="1023891"/>
      </dsp:txXfrm>
    </dsp:sp>
    <dsp:sp modelId="{5E4C1ADA-83D0-4EDA-A96E-3E0230D36C04}">
      <dsp:nvSpPr>
        <dsp:cNvPr id="0" name=""/>
        <dsp:cNvSpPr/>
      </dsp:nvSpPr>
      <dsp:spPr>
        <a:xfrm>
          <a:off x="3555688" y="568823"/>
          <a:ext cx="4533856" cy="4533856"/>
        </a:xfrm>
        <a:custGeom>
          <a:avLst/>
          <a:gdLst/>
          <a:ahLst/>
          <a:cxnLst/>
          <a:rect l="0" t="0" r="0" b="0"/>
          <a:pathLst>
            <a:path>
              <a:moveTo>
                <a:pt x="3151743" y="179809"/>
              </a:moveTo>
              <a:arcTo wR="2266928" hR="2266928" stAng="17578445" swAng="196145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49B115-1A4D-4C8B-9A6C-BE117DB36B0E}">
      <dsp:nvSpPr>
        <dsp:cNvPr id="0" name=""/>
        <dsp:cNvSpPr/>
      </dsp:nvSpPr>
      <dsp:spPr>
        <a:xfrm>
          <a:off x="7105769" y="1567896"/>
          <a:ext cx="1745647" cy="11346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o-MD" sz="1100" kern="1200" smtClean="0"/>
            <a:t>adaptoare sau plăci de rețea, numite în engleză Network Interface Card (NIC);</a:t>
          </a:r>
          <a:endParaRPr lang="ru-RU" sz="1100" kern="1200"/>
        </a:p>
      </dsp:txBody>
      <dsp:txXfrm>
        <a:off x="7161159" y="1623286"/>
        <a:ext cx="1634867" cy="1023891"/>
      </dsp:txXfrm>
    </dsp:sp>
    <dsp:sp modelId="{75DF44D1-AD4B-4F82-95FD-3837478C633A}">
      <dsp:nvSpPr>
        <dsp:cNvPr id="0" name=""/>
        <dsp:cNvSpPr/>
      </dsp:nvSpPr>
      <dsp:spPr>
        <a:xfrm>
          <a:off x="3555688" y="568823"/>
          <a:ext cx="4533856" cy="4533856"/>
        </a:xfrm>
        <a:custGeom>
          <a:avLst/>
          <a:gdLst/>
          <a:ahLst/>
          <a:cxnLst/>
          <a:rect l="0" t="0" r="0" b="0"/>
          <a:pathLst>
            <a:path>
              <a:moveTo>
                <a:pt x="4530746" y="2148234"/>
              </a:moveTo>
              <a:arcTo wR="2266928" hR="2266928" stAng="21419922" swAng="2196237"/>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DEA7A2-8B96-4B9F-B7FD-BE9296435A03}">
      <dsp:nvSpPr>
        <dsp:cNvPr id="0" name=""/>
        <dsp:cNvSpPr/>
      </dsp:nvSpPr>
      <dsp:spPr>
        <a:xfrm>
          <a:off x="6282259" y="4102399"/>
          <a:ext cx="1745647" cy="11346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o-MD" sz="1100" kern="1200" smtClean="0"/>
            <a:t>mediul fizic de comunicație, care poate fi un cablu, dar și unde radio, deci fără fir (wireless);</a:t>
          </a:r>
          <a:endParaRPr lang="ru-RU" sz="1100" kern="1200"/>
        </a:p>
      </dsp:txBody>
      <dsp:txXfrm>
        <a:off x="6337649" y="4157789"/>
        <a:ext cx="1634867" cy="1023891"/>
      </dsp:txXfrm>
    </dsp:sp>
    <dsp:sp modelId="{C44F60B3-117F-46B6-BCE3-1C2AB2395360}">
      <dsp:nvSpPr>
        <dsp:cNvPr id="0" name=""/>
        <dsp:cNvSpPr/>
      </dsp:nvSpPr>
      <dsp:spPr>
        <a:xfrm>
          <a:off x="3555688" y="568823"/>
          <a:ext cx="4533856" cy="4533856"/>
        </a:xfrm>
        <a:custGeom>
          <a:avLst/>
          <a:gdLst/>
          <a:ahLst/>
          <a:cxnLst/>
          <a:rect l="0" t="0" r="0" b="0"/>
          <a:pathLst>
            <a:path>
              <a:moveTo>
                <a:pt x="2717565" y="4488614"/>
              </a:moveTo>
              <a:arcTo wR="2266928" hR="2266928" stAng="4712036" swAng="137592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0FAD7D-C2D3-40D8-B1AC-FC7FA2313911}">
      <dsp:nvSpPr>
        <dsp:cNvPr id="0" name=""/>
        <dsp:cNvSpPr/>
      </dsp:nvSpPr>
      <dsp:spPr>
        <a:xfrm>
          <a:off x="3617325" y="4102399"/>
          <a:ext cx="1745647" cy="11346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o-MD" sz="1100" kern="1200" smtClean="0"/>
            <a:t>unități de interconectare (concentratoare / repetoare / comutatoare / rutere etc.);</a:t>
          </a:r>
          <a:endParaRPr lang="ru-RU" sz="1100" kern="1200"/>
        </a:p>
      </dsp:txBody>
      <dsp:txXfrm>
        <a:off x="3672715" y="4157789"/>
        <a:ext cx="1634867" cy="1023891"/>
      </dsp:txXfrm>
    </dsp:sp>
    <dsp:sp modelId="{02F42887-CE5C-4B83-A2CA-F773449A5AD4}">
      <dsp:nvSpPr>
        <dsp:cNvPr id="0" name=""/>
        <dsp:cNvSpPr/>
      </dsp:nvSpPr>
      <dsp:spPr>
        <a:xfrm>
          <a:off x="3555688" y="568823"/>
          <a:ext cx="4533856" cy="4533856"/>
        </a:xfrm>
        <a:custGeom>
          <a:avLst/>
          <a:gdLst/>
          <a:ahLst/>
          <a:cxnLst/>
          <a:rect l="0" t="0" r="0" b="0"/>
          <a:pathLst>
            <a:path>
              <a:moveTo>
                <a:pt x="378813" y="3521514"/>
              </a:moveTo>
              <a:arcTo wR="2266928" hR="2266928" stAng="8783841" swAng="2196237"/>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390763-CF66-45DD-BC1C-F9DD2CC1C13C}">
      <dsp:nvSpPr>
        <dsp:cNvPr id="0" name=""/>
        <dsp:cNvSpPr/>
      </dsp:nvSpPr>
      <dsp:spPr>
        <a:xfrm>
          <a:off x="2793815" y="1567896"/>
          <a:ext cx="1745647" cy="11346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o-MD" sz="1100" kern="1200" smtClean="0"/>
            <a:t>software pentru administrarea rețelei.</a:t>
          </a:r>
          <a:endParaRPr lang="ru-RU" sz="1100" kern="1200"/>
        </a:p>
      </dsp:txBody>
      <dsp:txXfrm>
        <a:off x="2849205" y="1623286"/>
        <a:ext cx="1634867" cy="1023891"/>
      </dsp:txXfrm>
    </dsp:sp>
    <dsp:sp modelId="{93FA550B-BE4D-4FE8-B6B7-AC408345F0FF}">
      <dsp:nvSpPr>
        <dsp:cNvPr id="0" name=""/>
        <dsp:cNvSpPr/>
      </dsp:nvSpPr>
      <dsp:spPr>
        <a:xfrm>
          <a:off x="3555688" y="568823"/>
          <a:ext cx="4533856" cy="4533856"/>
        </a:xfrm>
        <a:custGeom>
          <a:avLst/>
          <a:gdLst/>
          <a:ahLst/>
          <a:cxnLst/>
          <a:rect l="0" t="0" r="0" b="0"/>
          <a:pathLst>
            <a:path>
              <a:moveTo>
                <a:pt x="395004" y="988310"/>
              </a:moveTo>
              <a:arcTo wR="2266928" hR="2266928" stAng="12860102" swAng="196145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4913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37791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333C8A-57B3-4334-8C15-0DCFEAF6EEB6}"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295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7A395-AFF2-4A70-ABA7-F8C9F64E1B8D}"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86244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7A395-AFF2-4A70-ABA7-F8C9F64E1B8D}"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333C8A-57B3-4334-8C15-0DCFEAF6EEB6}"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4133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7A395-AFF2-4A70-ABA7-F8C9F64E1B8D}"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524696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207256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159184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138276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7A395-AFF2-4A70-ABA7-F8C9F64E1B8D}"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198241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7A395-AFF2-4A70-ABA7-F8C9F64E1B8D}"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318863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7A395-AFF2-4A70-ABA7-F8C9F64E1B8D}" type="datetimeFigureOut">
              <a:rPr lang="ru-RU" smtClean="0"/>
              <a:t>30.04.2019</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298880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7A395-AFF2-4A70-ABA7-F8C9F64E1B8D}" type="datetimeFigureOut">
              <a:rPr lang="ru-RU" smtClean="0"/>
              <a:t>30.04.2019</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380563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7A395-AFF2-4A70-ABA7-F8C9F64E1B8D}" type="datetimeFigureOut">
              <a:rPr lang="ru-RU" smtClean="0"/>
              <a:t>30.04.2019</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116706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7A395-AFF2-4A70-ABA7-F8C9F64E1B8D}"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86829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7A395-AFF2-4A70-ABA7-F8C9F64E1B8D}"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333C8A-57B3-4334-8C15-0DCFEAF6EEB6}" type="slidenum">
              <a:rPr lang="ru-RU" smtClean="0"/>
              <a:t>‹#›</a:t>
            </a:fld>
            <a:endParaRPr lang="ru-RU"/>
          </a:p>
        </p:txBody>
      </p:sp>
    </p:spTree>
    <p:extLst>
      <p:ext uri="{BB962C8B-B14F-4D97-AF65-F5344CB8AC3E}">
        <p14:creationId xmlns:p14="http://schemas.microsoft.com/office/powerpoint/2010/main" val="32243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67A395-AFF2-4A70-ABA7-F8C9F64E1B8D}" type="datetimeFigureOut">
              <a:rPr lang="ru-RU" smtClean="0"/>
              <a:t>30.04.2019</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333C8A-57B3-4334-8C15-0DCFEAF6EEB6}" type="slidenum">
              <a:rPr lang="ru-RU" smtClean="0"/>
              <a:t>‹#›</a:t>
            </a:fld>
            <a:endParaRPr lang="ru-RU"/>
          </a:p>
        </p:txBody>
      </p:sp>
    </p:spTree>
    <p:extLst>
      <p:ext uri="{BB962C8B-B14F-4D97-AF65-F5344CB8AC3E}">
        <p14:creationId xmlns:p14="http://schemas.microsoft.com/office/powerpoint/2010/main" val="292815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675" y="3930907"/>
            <a:ext cx="7260182" cy="1238794"/>
          </a:xfrm>
        </p:spPr>
        <p:txBody>
          <a:bodyPr>
            <a:normAutofit/>
          </a:bodyPr>
          <a:lstStyle/>
          <a:p>
            <a:r>
              <a:rPr lang="en-US" dirty="0" err="1" smtClean="0"/>
              <a:t>Retele</a:t>
            </a:r>
            <a:r>
              <a:rPr lang="en-US" dirty="0" smtClean="0"/>
              <a:t> locale</a:t>
            </a:r>
            <a:endParaRPr lang="ru-RU" dirty="0"/>
          </a:p>
        </p:txBody>
      </p:sp>
      <p:sp>
        <p:nvSpPr>
          <p:cNvPr id="3" name="Subtitle 2"/>
          <p:cNvSpPr>
            <a:spLocks noGrp="1"/>
          </p:cNvSpPr>
          <p:nvPr>
            <p:ph type="subTitle" idx="1"/>
          </p:nvPr>
        </p:nvSpPr>
        <p:spPr>
          <a:xfrm>
            <a:off x="9998580" y="5298393"/>
            <a:ext cx="1762406" cy="733456"/>
          </a:xfrm>
        </p:spPr>
        <p:txBody>
          <a:bodyPr>
            <a:normAutofit lnSpcReduction="10000"/>
          </a:bodyPr>
          <a:lstStyle/>
          <a:p>
            <a:r>
              <a:rPr lang="en-US" dirty="0" smtClean="0"/>
              <a:t>Barbier Marius</a:t>
            </a:r>
          </a:p>
          <a:p>
            <a:r>
              <a:rPr lang="en-US" dirty="0" err="1" smtClean="0"/>
              <a:t>Turcanu</a:t>
            </a:r>
            <a:r>
              <a:rPr lang="en-US" dirty="0" smtClean="0"/>
              <a:t> Alina</a:t>
            </a:r>
            <a:endParaRPr lang="ru-RU" dirty="0"/>
          </a:p>
        </p:txBody>
      </p:sp>
      <p:pic>
        <p:nvPicPr>
          <p:cNvPr id="5" name="Picture 4"/>
          <p:cNvPicPr>
            <a:picLocks noChangeAspect="1"/>
          </p:cNvPicPr>
          <p:nvPr/>
        </p:nvPicPr>
        <p:blipFill>
          <a:blip r:embed="rId2"/>
          <a:stretch>
            <a:fillRect/>
          </a:stretch>
        </p:blipFill>
        <p:spPr>
          <a:xfrm>
            <a:off x="9334500" y="450124"/>
            <a:ext cx="2857500" cy="2857500"/>
          </a:xfrm>
          <a:prstGeom prst="rect">
            <a:avLst/>
          </a:prstGeom>
        </p:spPr>
      </p:pic>
      <p:pic>
        <p:nvPicPr>
          <p:cNvPr id="6" name="Picture 5"/>
          <p:cNvPicPr>
            <a:picLocks noChangeAspect="1"/>
          </p:cNvPicPr>
          <p:nvPr/>
        </p:nvPicPr>
        <p:blipFill>
          <a:blip r:embed="rId3"/>
          <a:stretch>
            <a:fillRect/>
          </a:stretch>
        </p:blipFill>
        <p:spPr>
          <a:xfrm>
            <a:off x="2307771" y="450124"/>
            <a:ext cx="4133850" cy="2943225"/>
          </a:xfrm>
          <a:prstGeom prst="rect">
            <a:avLst/>
          </a:prstGeom>
        </p:spPr>
      </p:pic>
    </p:spTree>
    <p:extLst>
      <p:ext uri="{BB962C8B-B14F-4D97-AF65-F5344CB8AC3E}">
        <p14:creationId xmlns:p14="http://schemas.microsoft.com/office/powerpoint/2010/main" val="58660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907" y="145546"/>
            <a:ext cx="8911687" cy="1280890"/>
          </a:xfrm>
        </p:spPr>
        <p:txBody>
          <a:bodyPr>
            <a:normAutofit fontScale="90000"/>
          </a:bodyPr>
          <a:lstStyle/>
          <a:p>
            <a:r>
              <a:rPr lang="ro-MD" dirty="0"/>
              <a:t>Rețeaua locală de calculatoare este o combinație de componente hardware și software:</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0848176"/>
              </p:ext>
            </p:extLst>
          </p:nvPr>
        </p:nvGraphicFramePr>
        <p:xfrm>
          <a:off x="546767" y="1606609"/>
          <a:ext cx="11645233" cy="5313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27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Definitie</a:t>
            </a:r>
            <a:endParaRPr lang="ru-RU" dirty="0"/>
          </a:p>
        </p:txBody>
      </p:sp>
      <p:sp>
        <p:nvSpPr>
          <p:cNvPr id="3" name="Content Placeholder 2"/>
          <p:cNvSpPr>
            <a:spLocks noGrp="1"/>
          </p:cNvSpPr>
          <p:nvPr>
            <p:ph idx="1"/>
          </p:nvPr>
        </p:nvSpPr>
        <p:spPr>
          <a:xfrm>
            <a:off x="2179909" y="1584960"/>
            <a:ext cx="8915400" cy="3777622"/>
          </a:xfrm>
        </p:spPr>
        <p:txBody>
          <a:bodyPr/>
          <a:lstStyle/>
          <a:p>
            <a:r>
              <a:rPr lang="ro-MD" dirty="0"/>
              <a:t>Rețea locală, întâlnit și sub acronimul </a:t>
            </a:r>
            <a:r>
              <a:rPr lang="ro-MD" dirty="0" smtClean="0"/>
              <a:t>LAN</a:t>
            </a:r>
            <a:r>
              <a:rPr lang="en-US" dirty="0" smtClean="0"/>
              <a:t>, </a:t>
            </a:r>
            <a:r>
              <a:rPr lang="ro-MD" dirty="0" smtClean="0"/>
              <a:t>este </a:t>
            </a:r>
            <a:r>
              <a:rPr lang="ro-MD" dirty="0"/>
              <a:t>un termen în informatică, care reprezintă un ansamblu de mijloace de transmisiune și de sisteme de calcul folosite pentru transportarea și prelucrarea informației. </a:t>
            </a:r>
            <a:endParaRPr lang="ru-RU" dirty="0"/>
          </a:p>
        </p:txBody>
      </p:sp>
      <p:pic>
        <p:nvPicPr>
          <p:cNvPr id="4" name="Picture 3"/>
          <p:cNvPicPr>
            <a:picLocks noChangeAspect="1"/>
          </p:cNvPicPr>
          <p:nvPr/>
        </p:nvPicPr>
        <p:blipFill>
          <a:blip r:embed="rId2"/>
          <a:stretch>
            <a:fillRect/>
          </a:stretch>
        </p:blipFill>
        <p:spPr>
          <a:xfrm>
            <a:off x="4047307" y="2865850"/>
            <a:ext cx="4460965" cy="3966301"/>
          </a:xfrm>
          <a:prstGeom prst="rect">
            <a:avLst/>
          </a:prstGeom>
        </p:spPr>
      </p:pic>
    </p:spTree>
    <p:extLst>
      <p:ext uri="{BB962C8B-B14F-4D97-AF65-F5344CB8AC3E}">
        <p14:creationId xmlns:p14="http://schemas.microsoft.com/office/powerpoint/2010/main" val="175745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Utilizare</a:t>
            </a:r>
            <a:endParaRPr lang="ru-RU" dirty="0"/>
          </a:p>
        </p:txBody>
      </p:sp>
      <p:sp>
        <p:nvSpPr>
          <p:cNvPr id="3" name="Content Placeholder 2"/>
          <p:cNvSpPr>
            <a:spLocks noGrp="1"/>
          </p:cNvSpPr>
          <p:nvPr>
            <p:ph idx="1"/>
          </p:nvPr>
        </p:nvSpPr>
        <p:spPr>
          <a:xfrm>
            <a:off x="1333144" y="1748187"/>
            <a:ext cx="4110527" cy="4524425"/>
          </a:xfrm>
        </p:spPr>
        <p:txBody>
          <a:bodyPr>
            <a:normAutofit/>
          </a:bodyPr>
          <a:lstStyle/>
          <a:p>
            <a:r>
              <a:rPr lang="en-US" dirty="0" smtClean="0"/>
              <a:t>S</a:t>
            </a:r>
            <a:r>
              <a:rPr lang="ro-MD" dirty="0" smtClean="0"/>
              <a:t>unt </a:t>
            </a:r>
            <a:r>
              <a:rPr lang="ro-MD" dirty="0"/>
              <a:t>frecvent utilizate pentru a interconecta calculatoarele personale și stațiile de lucru (</a:t>
            </a:r>
            <a:r>
              <a:rPr lang="ro-MD" dirty="0" err="1"/>
              <a:t>workstation</a:t>
            </a:r>
            <a:r>
              <a:rPr lang="ro-MD" dirty="0"/>
              <a:t>) din birourile companiilor și ale </a:t>
            </a:r>
            <a:r>
              <a:rPr lang="ro-MD" dirty="0" err="1"/>
              <a:t>celorlaltor</a:t>
            </a:r>
            <a:r>
              <a:rPr lang="ro-MD" dirty="0"/>
              <a:t> organizații, cu scopul de a partaja resurse (exemple: imprimantele; un </a:t>
            </a:r>
            <a:r>
              <a:rPr lang="ro-MD" dirty="0" err="1"/>
              <a:t>ruter</a:t>
            </a:r>
            <a:r>
              <a:rPr lang="ro-MD" dirty="0"/>
              <a:t> cu acces la Internet) și de a face schimb de informații. </a:t>
            </a:r>
            <a:endParaRPr lang="ru-RU" dirty="0"/>
          </a:p>
        </p:txBody>
      </p:sp>
      <p:pic>
        <p:nvPicPr>
          <p:cNvPr id="6" name="Picture 5"/>
          <p:cNvPicPr>
            <a:picLocks noChangeAspect="1"/>
          </p:cNvPicPr>
          <p:nvPr/>
        </p:nvPicPr>
        <p:blipFill>
          <a:blip r:embed="rId2"/>
          <a:stretch>
            <a:fillRect/>
          </a:stretch>
        </p:blipFill>
        <p:spPr>
          <a:xfrm>
            <a:off x="6544567" y="1905000"/>
            <a:ext cx="5512174" cy="4134131"/>
          </a:xfrm>
          <a:prstGeom prst="rect">
            <a:avLst/>
          </a:prstGeom>
        </p:spPr>
      </p:pic>
    </p:spTree>
    <p:extLst>
      <p:ext uri="{BB962C8B-B14F-4D97-AF65-F5344CB8AC3E}">
        <p14:creationId xmlns:p14="http://schemas.microsoft.com/office/powerpoint/2010/main" val="421624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078" y="213912"/>
            <a:ext cx="8911687" cy="1280890"/>
          </a:xfrm>
        </p:spPr>
        <p:txBody>
          <a:bodyPr/>
          <a:lstStyle/>
          <a:p>
            <a:r>
              <a:rPr lang="it-IT" dirty="0"/>
              <a:t>Rețele locale se disting de alte tipuri de rețele prin trei caracteristici: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2682234"/>
              </p:ext>
            </p:extLst>
          </p:nvPr>
        </p:nvGraphicFramePr>
        <p:xfrm>
          <a:off x="880054" y="1663997"/>
          <a:ext cx="10460215" cy="5194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12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Limite</a:t>
            </a:r>
            <a:endParaRPr lang="ru-RU" dirty="0"/>
          </a:p>
        </p:txBody>
      </p:sp>
      <p:sp>
        <p:nvSpPr>
          <p:cNvPr id="3" name="Content Placeholder 2"/>
          <p:cNvSpPr>
            <a:spLocks noGrp="1"/>
          </p:cNvSpPr>
          <p:nvPr>
            <p:ph idx="1"/>
          </p:nvPr>
        </p:nvSpPr>
        <p:spPr/>
        <p:txBody>
          <a:bodyPr/>
          <a:lstStyle/>
          <a:p>
            <a:r>
              <a:rPr lang="ro-MD" dirty="0"/>
              <a:t>Rețelele locale acoperă o arie relativ restrânsă, de până la câteva sute de metri, ceea ce înseamnă că timpul de transmisie este limitat și cunoscut dinainte, chiar și în cazul cel mai defavorabil. Această limită fiind cunoscută, este posibil să se implementeze anumite tehnici simple care altfel nu ar fi posibile. Totodată se simplifică administrarea rețelei.</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738" y="3834663"/>
            <a:ext cx="4160556" cy="3023337"/>
          </a:xfrm>
          <a:prstGeom prst="rect">
            <a:avLst/>
          </a:prstGeom>
        </p:spPr>
      </p:pic>
    </p:spTree>
    <p:extLst>
      <p:ext uri="{BB962C8B-B14F-4D97-AF65-F5344CB8AC3E}">
        <p14:creationId xmlns:p14="http://schemas.microsoft.com/office/powerpoint/2010/main" val="187664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ru-RU" dirty="0"/>
          </a:p>
        </p:txBody>
      </p:sp>
      <p:sp>
        <p:nvSpPr>
          <p:cNvPr id="3" name="Content Placeholder 2"/>
          <p:cNvSpPr>
            <a:spLocks noGrp="1"/>
          </p:cNvSpPr>
          <p:nvPr>
            <p:ph idx="1"/>
          </p:nvPr>
        </p:nvSpPr>
        <p:spPr>
          <a:xfrm>
            <a:off x="7375021" y="2068082"/>
            <a:ext cx="4129591" cy="4338796"/>
          </a:xfrm>
        </p:spPr>
        <p:txBody>
          <a:bodyPr/>
          <a:lstStyle/>
          <a:p>
            <a:r>
              <a:rPr lang="ro-MD" dirty="0"/>
              <a:t>Rețelele locale utilizează frecvent o tehnologie de transmisie bazată pe un singur cablu tip Ethernet. Din punct de vedere topologic este vorba de axa unui sistem "magistrală" (bus), la care sunt atașate toate mașinile, așa cum erau odată dispuse cablurile telefonice obișnuite din zonele rurale.</a:t>
            </a:r>
            <a:endParaRPr lang="ru-RU" dirty="0"/>
          </a:p>
        </p:txBody>
      </p:sp>
      <p:pic>
        <p:nvPicPr>
          <p:cNvPr id="4" name="Picture 3"/>
          <p:cNvPicPr>
            <a:picLocks noChangeAspect="1"/>
          </p:cNvPicPr>
          <p:nvPr/>
        </p:nvPicPr>
        <p:blipFill>
          <a:blip r:embed="rId2"/>
          <a:stretch>
            <a:fillRect/>
          </a:stretch>
        </p:blipFill>
        <p:spPr>
          <a:xfrm>
            <a:off x="801123" y="1905000"/>
            <a:ext cx="5710771" cy="4280679"/>
          </a:xfrm>
          <a:prstGeom prst="rect">
            <a:avLst/>
          </a:prstGeom>
        </p:spPr>
      </p:pic>
    </p:spTree>
    <p:extLst>
      <p:ext uri="{BB962C8B-B14F-4D97-AF65-F5344CB8AC3E}">
        <p14:creationId xmlns:p14="http://schemas.microsoft.com/office/powerpoint/2010/main" val="279170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06794"/>
            <a:ext cx="12192000" cy="6386286"/>
          </a:xfrm>
          <a:prstGeom prst="rect">
            <a:avLst/>
          </a:prstGeom>
        </p:spPr>
      </p:pic>
    </p:spTree>
    <p:extLst>
      <p:ext uri="{BB962C8B-B14F-4D97-AF65-F5344CB8AC3E}">
        <p14:creationId xmlns:p14="http://schemas.microsoft.com/office/powerpoint/2010/main" val="107636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WLAN</a:t>
            </a:r>
            <a:endParaRPr lang="ru-RU" dirty="0"/>
          </a:p>
        </p:txBody>
      </p:sp>
      <p:sp>
        <p:nvSpPr>
          <p:cNvPr id="3" name="Content Placeholder 2"/>
          <p:cNvSpPr>
            <a:spLocks noGrp="1"/>
          </p:cNvSpPr>
          <p:nvPr>
            <p:ph idx="1"/>
          </p:nvPr>
        </p:nvSpPr>
        <p:spPr/>
        <p:txBody>
          <a:bodyPr/>
          <a:lstStyle/>
          <a:p>
            <a:r>
              <a:rPr lang="ro-MD" dirty="0"/>
              <a:t>O altă tehnologie pentru rețelele locale este cea folosită la rețelele fără fir locale (= de mică întindere), numite WLAN (de la Wireless Local </a:t>
            </a:r>
            <a:r>
              <a:rPr lang="ro-MD" dirty="0" err="1"/>
              <a:t>Area</a:t>
            </a:r>
            <a:r>
              <a:rPr lang="ro-MD" dirty="0"/>
              <a:t> </a:t>
            </a:r>
            <a:r>
              <a:rPr lang="ro-MD" dirty="0" err="1"/>
              <a:t>Network</a:t>
            </a:r>
            <a:r>
              <a:rPr lang="ro-MD" dirty="0"/>
              <a:t>); aceasta folosește transmisia datelor prin unde radio, neavând nevoie de conexiuni prin cabluri.</a:t>
            </a:r>
            <a:endParaRPr lang="ru-RU" dirty="0"/>
          </a:p>
        </p:txBody>
      </p:sp>
      <p:pic>
        <p:nvPicPr>
          <p:cNvPr id="4" name="Picture 3"/>
          <p:cNvPicPr>
            <a:picLocks noChangeAspect="1"/>
          </p:cNvPicPr>
          <p:nvPr/>
        </p:nvPicPr>
        <p:blipFill>
          <a:blip r:embed="rId2"/>
          <a:stretch>
            <a:fillRect/>
          </a:stretch>
        </p:blipFill>
        <p:spPr>
          <a:xfrm>
            <a:off x="1650050" y="3719161"/>
            <a:ext cx="4445350" cy="2747473"/>
          </a:xfrm>
          <a:prstGeom prst="rect">
            <a:avLst/>
          </a:prstGeom>
        </p:spPr>
      </p:pic>
      <p:pic>
        <p:nvPicPr>
          <p:cNvPr id="5" name="Picture 4"/>
          <p:cNvPicPr>
            <a:picLocks noChangeAspect="1"/>
          </p:cNvPicPr>
          <p:nvPr/>
        </p:nvPicPr>
        <p:blipFill>
          <a:blip r:embed="rId3"/>
          <a:stretch>
            <a:fillRect/>
          </a:stretch>
        </p:blipFill>
        <p:spPr>
          <a:xfrm>
            <a:off x="6595908" y="3546504"/>
            <a:ext cx="5015334" cy="3092789"/>
          </a:xfrm>
          <a:prstGeom prst="rect">
            <a:avLst/>
          </a:prstGeom>
        </p:spPr>
      </p:pic>
    </p:spTree>
    <p:extLst>
      <p:ext uri="{BB962C8B-B14F-4D97-AF65-F5344CB8AC3E}">
        <p14:creationId xmlns:p14="http://schemas.microsoft.com/office/powerpoint/2010/main" val="307658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Viteza</a:t>
            </a:r>
            <a:endParaRPr lang="ru-RU" dirty="0"/>
          </a:p>
        </p:txBody>
      </p:sp>
      <p:sp>
        <p:nvSpPr>
          <p:cNvPr id="3" name="Content Placeholder 2"/>
          <p:cNvSpPr>
            <a:spLocks noGrp="1"/>
          </p:cNvSpPr>
          <p:nvPr>
            <p:ph idx="1"/>
          </p:nvPr>
        </p:nvSpPr>
        <p:spPr>
          <a:xfrm>
            <a:off x="2426841" y="1559226"/>
            <a:ext cx="8915400" cy="3777622"/>
          </a:xfrm>
        </p:spPr>
        <p:txBody>
          <a:bodyPr/>
          <a:lstStyle/>
          <a:p>
            <a:r>
              <a:rPr lang="ro-MD" dirty="0"/>
              <a:t>Rețelele locale tradiționale funcționează la viteze cuprinse între 10 și 100 </a:t>
            </a:r>
            <a:r>
              <a:rPr lang="ro-MD" dirty="0" err="1"/>
              <a:t>megabiți</a:t>
            </a:r>
            <a:r>
              <a:rPr lang="ro-MD" dirty="0"/>
              <a:t>/s (Mbps), au întârzieri mici (zeci de microsecunde) și produc erori foarte puține și de obicei corectabile automat. Rețelele locale mai noi pot opera la viteze mai mari, până la câteva sute sau chiar 1.000 de Mbps (= 1 </a:t>
            </a:r>
            <a:r>
              <a:rPr lang="ro-MD" dirty="0" err="1"/>
              <a:t>Gbps</a:t>
            </a:r>
            <a:r>
              <a:rPr lang="ro-MD" dirty="0"/>
              <a:t>).</a:t>
            </a:r>
            <a:endParaRPr lang="ru-RU" dirty="0"/>
          </a:p>
        </p:txBody>
      </p:sp>
      <p:pic>
        <p:nvPicPr>
          <p:cNvPr id="4" name="Picture 3"/>
          <p:cNvPicPr>
            <a:picLocks noChangeAspect="1"/>
          </p:cNvPicPr>
          <p:nvPr/>
        </p:nvPicPr>
        <p:blipFill>
          <a:blip r:embed="rId2"/>
          <a:stretch>
            <a:fillRect/>
          </a:stretch>
        </p:blipFill>
        <p:spPr>
          <a:xfrm>
            <a:off x="4254292" y="2987877"/>
            <a:ext cx="3802375" cy="3870123"/>
          </a:xfrm>
          <a:prstGeom prst="rect">
            <a:avLst/>
          </a:prstGeom>
        </p:spPr>
      </p:pic>
    </p:spTree>
    <p:extLst>
      <p:ext uri="{BB962C8B-B14F-4D97-AF65-F5344CB8AC3E}">
        <p14:creationId xmlns:p14="http://schemas.microsoft.com/office/powerpoint/2010/main" val="3496108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TotalTime>
  <Words>451</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Retele locale</vt:lpstr>
      <vt:lpstr>Definitie</vt:lpstr>
      <vt:lpstr>Utilizare</vt:lpstr>
      <vt:lpstr>Rețele locale se disting de alte tipuri de rețele prin trei caracteristici:</vt:lpstr>
      <vt:lpstr>Limite</vt:lpstr>
      <vt:lpstr>Ethernet</vt:lpstr>
      <vt:lpstr>PowerPoint Presentation</vt:lpstr>
      <vt:lpstr>WLAN</vt:lpstr>
      <vt:lpstr>Viteza</vt:lpstr>
      <vt:lpstr>Rețeaua locală de calculatoare este o combinație de componente hardware și software: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Retele locale</dc:title>
  <dc:creator>Marius Barbier</dc:creator>
  <cp:lastModifiedBy>Marius Barbier</cp:lastModifiedBy>
  <cp:revision>3</cp:revision>
  <dcterms:created xsi:type="dcterms:W3CDTF">2019-04-30T11:44:19Z</dcterms:created>
  <dcterms:modified xsi:type="dcterms:W3CDTF">2019-04-30T12:08:47Z</dcterms:modified>
</cp:coreProperties>
</file>