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59" r:id="rId5"/>
    <p:sldId id="285" r:id="rId6"/>
    <p:sldId id="286" r:id="rId7"/>
    <p:sldId id="271" r:id="rId8"/>
    <p:sldId id="273" r:id="rId9"/>
    <p:sldId id="290" r:id="rId10"/>
    <p:sldId id="279" r:id="rId11"/>
    <p:sldId id="287" r:id="rId12"/>
    <p:sldId id="288" r:id="rId13"/>
    <p:sldId id="289" r:id="rId14"/>
    <p:sldId id="291" r:id="rId15"/>
    <p:sldId id="292" r:id="rId16"/>
    <p:sldId id="269" r:id="rId17"/>
    <p:sldId id="283" r:id="rId18"/>
    <p:sldId id="28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78" d="100"/>
          <a:sy n="78" d="100"/>
        </p:scale>
        <p:origin x="1512" y="72"/>
      </p:cViewPr>
      <p:guideLst>
        <p:guide orient="horz" pos="2160"/>
        <p:guide pos="4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2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38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4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1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79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71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4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23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51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3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70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5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itshop.ru/Doctor-Web/DrWeb/Dr-Web/l2t1f96c0sc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80920" cy="2304256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Квалификационная работа</a:t>
            </a:r>
            <a:br>
              <a:rPr lang="ru-RU" dirty="0"/>
            </a:br>
            <a:r>
              <a:rPr lang="ru-RU" dirty="0">
                <a:effectLst/>
              </a:rPr>
              <a:t>Тема: «</a:t>
            </a:r>
            <a:r>
              <a:rPr lang="ru-RU" dirty="0"/>
              <a:t>Система учета материалов строительной компании»».</a:t>
            </a:r>
            <a:br>
              <a:rPr lang="ru-RU" dirty="0"/>
            </a:br>
            <a:br>
              <a:rPr lang="ru-RU" dirty="0">
                <a:effectLst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427" y="5018923"/>
            <a:ext cx="42779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Выполнила: </a:t>
            </a:r>
          </a:p>
          <a:p>
            <a:r>
              <a:rPr lang="ru-RU" sz="1400" dirty="0"/>
              <a:t>Абрашкина Алина</a:t>
            </a:r>
            <a:br>
              <a:rPr lang="ru-RU" sz="1400" dirty="0"/>
            </a:br>
            <a:r>
              <a:rPr lang="ru-RU" sz="1400" dirty="0"/>
              <a:t>Обучающаяся 3-го курса  группы 19ит17</a:t>
            </a:r>
            <a:br>
              <a:rPr lang="ru-RU" sz="1400" dirty="0"/>
            </a:br>
            <a:r>
              <a:rPr lang="ru-RU" sz="1400" dirty="0"/>
              <a:t>По специальности 09.02.07. </a:t>
            </a:r>
            <a:br>
              <a:rPr lang="ru-RU" sz="1400" dirty="0"/>
            </a:br>
            <a:r>
              <a:rPr lang="ru-RU" sz="1400" dirty="0"/>
              <a:t>Информационные системы и программирование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654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32792"/>
            <a:ext cx="6589200" cy="1280890"/>
          </a:xfrm>
        </p:spPr>
        <p:txBody>
          <a:bodyPr>
            <a:normAutofit/>
          </a:bodyPr>
          <a:lstStyle/>
          <a:p>
            <a:r>
              <a:rPr lang="ru-RU" sz="3200" dirty="0"/>
              <a:t>Резервное копирование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7800" y="1179517"/>
            <a:ext cx="82966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Сбой в работе компьютерной системы организации может повлечь за собой потерю всех данных.</a:t>
            </a:r>
          </a:p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может угрожать данным любой организации? Выход оборудования из строя (например, жесткого диска); ошибки в работе программного обеспечения; потеря данных в результате необдуманных действий со стороны пользователя; вирусы-шифровальщики; установка непроверенного ПО;</a:t>
            </a:r>
          </a:p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Acronis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резервное копирование данных, осуществляемое автоматически на специальных устройствах. </a:t>
            </a:r>
          </a:p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Acronis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самое быстрореагирующее на сбои системы решение из всех имеющихся на рынке. Время реагирования на сбой системы — до 15 секунд.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Спустя это время после аварии,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Acronis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автоматически начинает восстановление системы в исходное состояние.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35F340-F127-4E8C-88A2-09DDD06A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0" y="4036535"/>
            <a:ext cx="4587240" cy="273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AE55B-8B55-445D-A131-D463855F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7490792" cy="1280890"/>
          </a:xfrm>
        </p:spPr>
        <p:txBody>
          <a:bodyPr/>
          <a:lstStyle/>
          <a:p>
            <a:r>
              <a:rPr lang="ru-RU" dirty="0"/>
              <a:t>Разработка плана резервного копирования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767BCDA-EAF1-41C8-94A2-FF2DC11D0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36292"/>
              </p:ext>
            </p:extLst>
          </p:nvPr>
        </p:nvGraphicFramePr>
        <p:xfrm>
          <a:off x="1043608" y="1529579"/>
          <a:ext cx="7634808" cy="5068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996">
                  <a:extLst>
                    <a:ext uri="{9D8B030D-6E8A-4147-A177-3AD203B41FA5}">
                      <a16:colId xmlns:a16="http://schemas.microsoft.com/office/drawing/2014/main" val="3067231530"/>
                    </a:ext>
                  </a:extLst>
                </a:gridCol>
                <a:gridCol w="3817812">
                  <a:extLst>
                    <a:ext uri="{9D8B030D-6E8A-4147-A177-3AD203B41FA5}">
                      <a16:colId xmlns:a16="http://schemas.microsoft.com/office/drawing/2014/main" val="517661372"/>
                    </a:ext>
                  </a:extLst>
                </a:gridCol>
              </a:tblGrid>
              <a:tr h="193362">
                <a:tc gridSpan="2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Общие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31271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Имя плана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Резервная копия 15.04.2022 15:09:23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1970019669"/>
                  </a:ext>
                </a:extLst>
              </a:tr>
              <a:tr h="10967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Учетные данные плана: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Запустить: как </a:t>
                      </a:r>
                      <a:r>
                        <a:rPr lang="ru-RU" sz="1000" dirty="0" err="1">
                          <a:effectLst/>
                        </a:rPr>
                        <a:t>user</a:t>
                      </a:r>
                      <a:r>
                        <a:rPr lang="ru-RU" sz="1000" dirty="0">
                          <a:effectLst/>
                        </a:rPr>
                        <a:t>(текущий пользователь)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Запустить: как </a:t>
                      </a:r>
                      <a:r>
                        <a:rPr lang="en-US" sz="1000" dirty="0">
                          <a:effectLst/>
                        </a:rPr>
                        <a:t>admin</a:t>
                      </a:r>
                      <a:r>
                        <a:rPr lang="ru-RU" sz="1000" dirty="0">
                          <a:effectLst/>
                        </a:rPr>
                        <a:t>(текущий администратор)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449447873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Объекты резервного копирования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2400407855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Тип источика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Диски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2772356929"/>
                  </a:ext>
                </a:extLst>
              </a:tr>
              <a:tr h="11292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Объект для резервного копирования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Дисков: 3(19,00Гб)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Диск 1(С;)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Диск 2 (Е;)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Диск 3 (F;)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848441679"/>
                  </a:ext>
                </a:extLst>
              </a:tr>
              <a:tr h="259092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Место назначения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0635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Архив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Требуется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2735361091"/>
                  </a:ext>
                </a:extLst>
              </a:tr>
              <a:tr h="54530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Учетные данные доступа: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 User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344255597"/>
                  </a:ext>
                </a:extLst>
              </a:tr>
              <a:tr h="5491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Расписание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Каждое воскресение нового месяца в 05:00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3869697664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</a:rPr>
                        <a:t>Срок хранения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Ежемесячные: 6 мес.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22" marR="58622" marT="0" marB="0" anchor="b"/>
                </a:tc>
                <a:extLst>
                  <a:ext uri="{0D108BD9-81ED-4DB2-BD59-A6C34878D82A}">
                    <a16:rowId xmlns:a16="http://schemas.microsoft.com/office/drawing/2014/main" val="46046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B51A2-58E8-4637-B00A-27DC873D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88640"/>
            <a:ext cx="7130752" cy="1280890"/>
          </a:xfrm>
        </p:spPr>
        <p:txBody>
          <a:bodyPr/>
          <a:lstStyle/>
          <a:p>
            <a:r>
              <a:rPr lang="ru-RU" dirty="0"/>
              <a:t>Установка и настройка антивируса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9D4341-E5A3-4FAB-AC4A-DFD023B7A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361756"/>
            <a:ext cx="4480560" cy="29375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780BDF-0813-417C-8020-4049A6815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053488"/>
            <a:ext cx="4480560" cy="3192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117C54-8F2C-4BC8-9804-D5D2DAE46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50" y="3413242"/>
            <a:ext cx="5464414" cy="3312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1CC3F-F803-4E7F-8BB3-86D0571287A4}"/>
              </a:ext>
            </a:extLst>
          </p:cNvPr>
          <p:cNvSpPr txBox="1"/>
          <p:nvPr/>
        </p:nvSpPr>
        <p:spPr>
          <a:xfrm>
            <a:off x="4572000" y="1176571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Dr.Web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Security Space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комплексная, многоуровневая защита компьютера. Обеспечивает защиту системной памяти, жестких дисков и сменных носителей от проникновений вирусов, троянских программ, шпионского и рекламного ПО, хакерских утилит и различных вредоносных объектов из любых внешних источников.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1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C261C-3651-4B06-AE21-12A2E796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60648"/>
            <a:ext cx="7130752" cy="1280890"/>
          </a:xfrm>
        </p:spPr>
        <p:txBody>
          <a:bodyPr>
            <a:normAutofit/>
          </a:bodyPr>
          <a:lstStyle/>
          <a:p>
            <a:r>
              <a:rPr lang="ru-RU" sz="2800" dirty="0"/>
              <a:t>Установка и настройка антивируса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07C589-AE84-4394-AFCE-5A1CE3371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02429"/>
            <a:ext cx="3902138" cy="2626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C4CF6-537B-4AE2-9502-D6EBC64BD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717032"/>
            <a:ext cx="4682327" cy="3024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D5F59-8CEE-42EA-B59B-196AFC821782}"/>
              </a:ext>
            </a:extLst>
          </p:cNvPr>
          <p:cNvSpPr txBox="1"/>
          <p:nvPr/>
        </p:nvSpPr>
        <p:spPr>
          <a:xfrm>
            <a:off x="1226272" y="901093"/>
            <a:ext cx="7299684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ts val="200"/>
              </a:spcBef>
              <a:buClr>
                <a:srgbClr val="000000"/>
              </a:buClr>
              <a:buSzPts val="1200"/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новой функции зеркала обновлений </a:t>
            </a:r>
            <a:r>
              <a:rPr lang="ru-RU" sz="1600" b="1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Dr.Web</a:t>
            </a:r>
            <a:endParaRPr lang="ru-RU" sz="1600" b="1" u="none" strike="noStrike" dirty="0">
              <a:solidFill>
                <a:srgbClr val="2F5496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появлением новой функции </a:t>
            </a:r>
            <a:r>
              <a:rPr lang="ru-RU" sz="1600" b="1" u="sng" dirty="0" err="1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Dr.web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"Зеркало обновлений" обновление компьютеров, не имеющих выход в интернет, значительно упростилось. В каких ситуациях может понадобиться обновление баз через зеркало? Ну, например, если у вас есть доступ к интернету на работе, но нет дома, или трафик дорогой. Так же, если у вас имеется локальная сеть, а выход в интернет, по разным причинам, осуществляется только с одной машины.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5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D8238-D32D-430F-B68E-5B4C202E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37937"/>
            <a:ext cx="5184576" cy="1280890"/>
          </a:xfrm>
        </p:spPr>
        <p:txBody>
          <a:bodyPr/>
          <a:lstStyle/>
          <a:p>
            <a:r>
              <a:rPr lang="ru-RU" dirty="0"/>
              <a:t>Матрица доступа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4349885-43EC-42B8-8E12-78AA0A3F8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93927"/>
              </p:ext>
            </p:extLst>
          </p:nvPr>
        </p:nvGraphicFramePr>
        <p:xfrm>
          <a:off x="1350122" y="1375479"/>
          <a:ext cx="640461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397254000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1823708044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3279490277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999680709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1955509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№</a:t>
                      </a:r>
                      <a:endParaRPr lang="ru-RU" sz="1200">
                        <a:effectLst/>
                      </a:endParaRPr>
                    </a:p>
                    <a:p>
                      <a:pPr algn="just"/>
                      <a:r>
                        <a:rPr lang="ru-RU" sz="1400">
                          <a:effectLst/>
                        </a:rPr>
                        <a:t>п/п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Инициалы, фамилия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Учетная запись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Вид выполняемых функций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Уровень допуска учетной записи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1.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Матроскин Ф.И.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Matroskin34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Администратор защиты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Конфиденциально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713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2.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Карамзинова Н.В.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Karavzinjvaa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Конфиденциально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262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3.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Гарюнов В.О.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Garynovw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Конфиденциально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45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4.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Сафонова А.Г.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Safonovah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Конфиденциально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26683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C769A60-0CAF-4DC8-BDB7-128BF4BF0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86" y="923620"/>
            <a:ext cx="25724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субъектов доступа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B310C5E-D47D-45B9-AC16-41C191705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21308"/>
              </p:ext>
            </p:extLst>
          </p:nvPr>
        </p:nvGraphicFramePr>
        <p:xfrm>
          <a:off x="1350122" y="4560105"/>
          <a:ext cx="6404610" cy="214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87721478"/>
                    </a:ext>
                  </a:extLst>
                </a:gridCol>
                <a:gridCol w="3060065">
                  <a:extLst>
                    <a:ext uri="{9D8B030D-6E8A-4147-A177-3AD203B41FA5}">
                      <a16:colId xmlns:a16="http://schemas.microsoft.com/office/drawing/2014/main" val="12005230"/>
                    </a:ext>
                  </a:extLst>
                </a:gridCol>
                <a:gridCol w="2952115">
                  <a:extLst>
                    <a:ext uri="{9D8B030D-6E8A-4147-A177-3AD203B41FA5}">
                      <a16:colId xmlns:a16="http://schemas.microsoft.com/office/drawing/2014/main" val="3202680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№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п/п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Право доступа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Сокращенное 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67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1.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Регистрация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21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2.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Авторизация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08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3.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Поиск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86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4.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Просмотр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871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5.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Добавление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95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6.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Сохранение изменений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93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Изменение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16604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6A00A0D-75A4-42DC-9DE5-71008D78E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14" y="4202361"/>
            <a:ext cx="52913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прав доступа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5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47E4D-1027-4E56-A84F-CFECB139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66635"/>
            <a:ext cx="6589200" cy="1280890"/>
          </a:xfrm>
        </p:spPr>
        <p:txBody>
          <a:bodyPr/>
          <a:lstStyle/>
          <a:p>
            <a:r>
              <a:rPr lang="ru-RU" dirty="0"/>
              <a:t>Матрица доступа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EB1A41E-4A61-498E-9FAD-DEAD2012A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49053"/>
              </p:ext>
            </p:extLst>
          </p:nvPr>
        </p:nvGraphicFramePr>
        <p:xfrm>
          <a:off x="971600" y="2060848"/>
          <a:ext cx="7491394" cy="3888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230">
                  <a:extLst>
                    <a:ext uri="{9D8B030D-6E8A-4147-A177-3AD203B41FA5}">
                      <a16:colId xmlns:a16="http://schemas.microsoft.com/office/drawing/2014/main" val="539097263"/>
                    </a:ext>
                  </a:extLst>
                </a:gridCol>
                <a:gridCol w="1520230">
                  <a:extLst>
                    <a:ext uri="{9D8B030D-6E8A-4147-A177-3AD203B41FA5}">
                      <a16:colId xmlns:a16="http://schemas.microsoft.com/office/drawing/2014/main" val="1079422662"/>
                    </a:ext>
                  </a:extLst>
                </a:gridCol>
                <a:gridCol w="1483150">
                  <a:extLst>
                    <a:ext uri="{9D8B030D-6E8A-4147-A177-3AD203B41FA5}">
                      <a16:colId xmlns:a16="http://schemas.microsoft.com/office/drawing/2014/main" val="80505075"/>
                    </a:ext>
                  </a:extLst>
                </a:gridCol>
                <a:gridCol w="1483892">
                  <a:extLst>
                    <a:ext uri="{9D8B030D-6E8A-4147-A177-3AD203B41FA5}">
                      <a16:colId xmlns:a16="http://schemas.microsoft.com/office/drawing/2014/main" val="3963149362"/>
                    </a:ext>
                  </a:extLst>
                </a:gridCol>
                <a:gridCol w="1483892">
                  <a:extLst>
                    <a:ext uri="{9D8B030D-6E8A-4147-A177-3AD203B41FA5}">
                      <a16:colId xmlns:a16="http://schemas.microsoft.com/office/drawing/2014/main" val="2270387661"/>
                    </a:ext>
                  </a:extLst>
                </a:gridCol>
              </a:tblGrid>
              <a:tr h="388843">
                <a:tc rowSpan="2"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Объекты доступа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Субъекты доступа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85286"/>
                  </a:ext>
                </a:extLst>
              </a:tr>
              <a:tr h="7776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Матроскин Ф.И.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Карамзина Н.В.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Гарюнов В.О.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Сафонова А.Г.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84270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53366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5766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7822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4.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2258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30316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09719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97306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51C9E52-14CF-4186-A6D6-14ED0433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0" y="1268760"/>
            <a:ext cx="90710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права доступа субъектов доступа к средствам, информационным ресурсам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8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58446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Окна приложения</a:t>
            </a:r>
            <a:br>
              <a:rPr lang="ru-RU" dirty="0"/>
            </a:br>
            <a:endParaRPr lang="ru-RU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11D05-51A0-4761-A68B-F3E079F58803}"/>
              </a:ext>
            </a:extLst>
          </p:cNvPr>
          <p:cNvSpPr txBox="1"/>
          <p:nvPr/>
        </p:nvSpPr>
        <p:spPr>
          <a:xfrm>
            <a:off x="5778106" y="1737503"/>
            <a:ext cx="2664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</a:rPr>
              <a:t>Форма регистрации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412C9C-47FA-4C3C-A8AB-CB26D2E1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943725"/>
            <a:ext cx="5040560" cy="39376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989B92-3D6C-4D79-A98A-79C8A2FADDB7}"/>
              </a:ext>
            </a:extLst>
          </p:cNvPr>
          <p:cNvSpPr txBox="1"/>
          <p:nvPr/>
        </p:nvSpPr>
        <p:spPr>
          <a:xfrm>
            <a:off x="971600" y="5013176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 авторизации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D41C65-D835-4E8E-AB31-707F1A0C4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1" y="2484597"/>
            <a:ext cx="4545070" cy="43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br>
              <a:rPr lang="ru-RU" dirty="0"/>
            </a:br>
            <a:endParaRPr lang="ru-RU" sz="2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8DFD06-9259-4A3C-8F84-A6D04D7D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23279"/>
            <a:ext cx="7128792" cy="4741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74D0C9-6790-4B59-ABA8-83F2E6C7FC0F}"/>
              </a:ext>
            </a:extLst>
          </p:cNvPr>
          <p:cNvSpPr txBox="1"/>
          <p:nvPr/>
        </p:nvSpPr>
        <p:spPr>
          <a:xfrm>
            <a:off x="3203848" y="58772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Главная форма пользователя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2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E5DDA-1939-44A1-A68A-F8ABCACA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66" y="4941168"/>
            <a:ext cx="2941650" cy="56081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добавления записи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3389B3-77A5-4B8E-8824-C688DED9A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2774" r="5741" b="5674"/>
          <a:stretch/>
        </p:blipFill>
        <p:spPr>
          <a:xfrm>
            <a:off x="173966" y="321837"/>
            <a:ext cx="4542050" cy="4343717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58B4457-2CFE-4BA3-A9B0-116C9AA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" t="7623" r="3577" b="8519"/>
          <a:stretch/>
        </p:blipFill>
        <p:spPr>
          <a:xfrm>
            <a:off x="4204870" y="2852936"/>
            <a:ext cx="4917751" cy="3380954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8FDE8DE-73EB-4130-97EC-B68AD63D6D05}"/>
              </a:ext>
            </a:extLst>
          </p:cNvPr>
          <p:cNvSpPr txBox="1">
            <a:spLocks/>
          </p:cNvSpPr>
          <p:nvPr/>
        </p:nvSpPr>
        <p:spPr>
          <a:xfrm>
            <a:off x="5940152" y="2213290"/>
            <a:ext cx="1789522" cy="560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поиска </a:t>
            </a:r>
          </a:p>
        </p:txBody>
      </p:sp>
    </p:spTree>
    <p:extLst>
      <p:ext uri="{BB962C8B-B14F-4D97-AF65-F5344CB8AC3E}">
        <p14:creationId xmlns:p14="http://schemas.microsoft.com/office/powerpoint/2010/main" val="365641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224" y="548680"/>
            <a:ext cx="6589200" cy="128089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8130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Таким образом, для выполнения квалификационной работой</a:t>
            </a:r>
          </a:p>
          <a:p>
            <a:r>
              <a:rPr lang="ru-RU" dirty="0">
                <a:latin typeface="+mj-lt"/>
              </a:rPr>
              <a:t> была изучена научно техническая,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и справочная литература по разработке десктопных приложений, а так же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была проведена работа с резервным копирование данных, установкой антивирусного обеспечения и была построена матрица разграничения прав доступа, для разработанного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223545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8877" y="332656"/>
            <a:ext cx="6589200" cy="1280890"/>
          </a:xfrm>
        </p:spPr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0" y="1844824"/>
            <a:ext cx="7924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Цель:</a:t>
            </a:r>
            <a:r>
              <a:rPr lang="ru-RU" dirty="0">
                <a:latin typeface="+mj-lt"/>
              </a:rPr>
              <a:t> разработать десктопное приложение «Система учета материалов строительной компании».</a:t>
            </a:r>
          </a:p>
          <a:p>
            <a:r>
              <a:rPr lang="ru-RU" dirty="0">
                <a:latin typeface="+mj-lt"/>
              </a:rPr>
              <a:t> </a:t>
            </a:r>
          </a:p>
          <a:p>
            <a:r>
              <a:rPr lang="ru-RU" b="1" dirty="0">
                <a:latin typeface="+mj-lt"/>
              </a:rPr>
              <a:t>Задачи: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изучить научно-техническую и справочную литературу по заданной теме и выполнить анализ предметной области;</a:t>
            </a:r>
          </a:p>
          <a:p>
            <a:r>
              <a:rPr lang="ru-RU" dirty="0">
                <a:latin typeface="+mj-lt"/>
              </a:rPr>
              <a:t> –проанализировать и разработать план резервного копирования;</a:t>
            </a:r>
          </a:p>
          <a:p>
            <a:r>
              <a:rPr lang="ru-RU" dirty="0">
                <a:latin typeface="+mj-lt"/>
              </a:rPr>
              <a:t> – проанализировать и установить антивирусное программное обеспечение;</a:t>
            </a:r>
          </a:p>
          <a:p>
            <a:r>
              <a:rPr lang="ru-RU" dirty="0">
                <a:latin typeface="+mj-lt"/>
              </a:rPr>
              <a:t> – построить матрицу разграничения доступа для разработанного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5307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928" y="260648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056" y="2090679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соответствии с целью работы к разрабатываемому  приложению «Система учета материалов строительной компании» определяются следующие функциональные требования :</a:t>
            </a:r>
          </a:p>
          <a:p>
            <a:pPr lvl="0"/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авторизация</a:t>
            </a:r>
            <a:r>
              <a:rPr lang="en-US" dirty="0">
                <a:latin typeface="+mj-lt"/>
              </a:rPr>
              <a:t>;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регистрация</a:t>
            </a:r>
            <a:r>
              <a:rPr lang="en-US" dirty="0">
                <a:latin typeface="+mj-lt"/>
              </a:rPr>
              <a:t>;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осуществление просмотра информации;</a:t>
            </a:r>
          </a:p>
          <a:p>
            <a:r>
              <a:rPr lang="ru-RU" dirty="0">
                <a:latin typeface="+mj-lt"/>
              </a:rPr>
              <a:t>– поиск;</a:t>
            </a:r>
          </a:p>
          <a:p>
            <a:r>
              <a:rPr lang="ru-RU" dirty="0">
                <a:latin typeface="+mj-lt"/>
              </a:rPr>
              <a:t>– добавление данных</a:t>
            </a:r>
            <a:r>
              <a:rPr lang="en-US" dirty="0">
                <a:latin typeface="+mj-lt"/>
              </a:rPr>
              <a:t>;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изменение данных;</a:t>
            </a:r>
          </a:p>
          <a:p>
            <a:r>
              <a:rPr lang="ru-RU" dirty="0">
                <a:latin typeface="+mj-lt"/>
              </a:rPr>
              <a:t>– сохранение изменений.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1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Нефункциональные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8352928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рамках работы представлены следующие нефункциональные требования:</a:t>
            </a:r>
          </a:p>
          <a:p>
            <a:endParaRPr lang="ru-RU" dirty="0">
              <a:latin typeface="+mj-lt"/>
            </a:endParaRP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надежность;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понятность;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удобство в использовании;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простота использования;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безопасность</a:t>
            </a:r>
            <a:r>
              <a:rPr lang="ru-RU" dirty="0"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8F54C-0926-4EED-85D8-7A36A17C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16632"/>
            <a:ext cx="6589200" cy="128089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05B05E-2E06-48B1-9D5E-80A106EA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8" y="1196753"/>
            <a:ext cx="7812360" cy="56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BE5C3-9352-4DAA-950E-EA44EC2C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32656"/>
            <a:ext cx="6589200" cy="1280890"/>
          </a:xfrm>
        </p:spPr>
        <p:txBody>
          <a:bodyPr/>
          <a:lstStyle/>
          <a:p>
            <a:r>
              <a:rPr lang="ru-RU" dirty="0"/>
              <a:t>Концептуальная 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3B5C73-0BCE-4326-B412-5FCA75CB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9" y="1613546"/>
            <a:ext cx="8298488" cy="4810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550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7050" y="260648"/>
            <a:ext cx="6589199" cy="128089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A205CE-23E6-443E-B4D3-22FF0FD7C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74900"/>
            <a:ext cx="4885332" cy="50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6589199" cy="128089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Реляционная модель данных</a:t>
            </a:r>
            <a:br>
              <a:rPr lang="ru-RU" dirty="0"/>
            </a:br>
            <a:endParaRPr lang="ru-RU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C01EE-8B6D-482F-92BA-9D51F37340C9}"/>
              </a:ext>
            </a:extLst>
          </p:cNvPr>
          <p:cNvSpPr txBox="1"/>
          <p:nvPr/>
        </p:nvSpPr>
        <p:spPr>
          <a:xfrm>
            <a:off x="395536" y="1829570"/>
            <a:ext cx="2088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a typeface="Calibri" panose="020F0502020204030204" pitchFamily="34" charset="0"/>
              </a:rPr>
              <a:t>В </a:t>
            </a:r>
            <a:r>
              <a:rPr lang="ru-RU" sz="1800" dirty="0">
                <a:effectLst/>
                <a:ea typeface="Calibri" panose="020F0502020204030204" pitchFamily="34" charset="0"/>
              </a:rPr>
              <a:t>реляционной модели данных, у каждой сущности атрибуты должны иметь свои типы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6E769E-F098-4BED-99D5-15E34349C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52" y="1189125"/>
            <a:ext cx="533515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7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8B87D-1CB4-4B6C-A84C-0A064F1B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0"/>
            <a:ext cx="6589199" cy="1280890"/>
          </a:xfrm>
        </p:spPr>
        <p:txBody>
          <a:bodyPr/>
          <a:lstStyle/>
          <a:p>
            <a:r>
              <a:rPr lang="ru-RU" dirty="0"/>
              <a:t>Тестовый граф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0BD1ED-B446-418C-B1DC-909D971A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48680"/>
            <a:ext cx="3206370" cy="60777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9CD5E-E9A4-4D28-845D-CBA677F8408E}"/>
              </a:ext>
            </a:extLst>
          </p:cNvPr>
          <p:cNvSpPr txBox="1"/>
          <p:nvPr/>
        </p:nvSpPr>
        <p:spPr>
          <a:xfrm>
            <a:off x="734192" y="1368424"/>
            <a:ext cx="4572000" cy="730411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 программы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данных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данных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Сохранение изменений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клиента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Выход</a:t>
            </a:r>
            <a:r>
              <a:rPr lang="ru-RU" sz="1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ru-RU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ru-RU" sz="13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ru-RU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ru-RU" sz="13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ru-RU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ru-RU" sz="13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ru-RU" sz="1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ru-RU" sz="13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Тестовые пути по разработанной программе выглядят следующим образом</a:t>
            </a:r>
            <a:r>
              <a:rPr lang="ru-RU" sz="1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Тестовый путь 1: (1-2-4-5-8-9);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Тестовый путь 2: (1-2-4-6-9);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Тестовый путь 3: (1-2-4-7-9);</a:t>
            </a:r>
          </a:p>
          <a:p>
            <a:pPr>
              <a:lnSpc>
                <a:spcPct val="150000"/>
              </a:lnSpc>
            </a:pP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Тестовый путь 4: (1-3-4-5-8-9);</a:t>
            </a:r>
          </a:p>
          <a:p>
            <a:pPr>
              <a:lnSpc>
                <a:spcPct val="150000"/>
              </a:lnSpc>
            </a:pP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Тестовый путь 5: (1-3-4-6-9);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Тестовый путь 6: (1-3-4-7-9).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17285292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431</TotalTime>
  <Words>870</Words>
  <Application>Microsoft Office PowerPoint</Application>
  <PresentationFormat>Экран (4:3)</PresentationFormat>
  <Paragraphs>203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Легкий дым</vt:lpstr>
      <vt:lpstr>Квалификационная работа Тема: «Система учета материалов строительной компании»».  </vt:lpstr>
      <vt:lpstr>Цели и задачи:</vt:lpstr>
      <vt:lpstr>Функциональные требования:</vt:lpstr>
      <vt:lpstr>Нефункциональные требования:</vt:lpstr>
      <vt:lpstr>Диаграмма вариантов использования</vt:lpstr>
      <vt:lpstr>Концептуальная модель базы данных</vt:lpstr>
      <vt:lpstr>ER-диаграмма</vt:lpstr>
      <vt:lpstr>Реляционная модель данных </vt:lpstr>
      <vt:lpstr>Тестовый граф программы</vt:lpstr>
      <vt:lpstr>Резервное копирование данных</vt:lpstr>
      <vt:lpstr>Разработка плана резервного копирования</vt:lpstr>
      <vt:lpstr>Установка и настройка антивируса</vt:lpstr>
      <vt:lpstr>Установка и настройка антивируса</vt:lpstr>
      <vt:lpstr>Матрица доступа</vt:lpstr>
      <vt:lpstr>Матрица доступа</vt:lpstr>
      <vt:lpstr>Окна приложения </vt:lpstr>
      <vt:lpstr> </vt:lpstr>
      <vt:lpstr>Форма добавления записи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приложения «Поздравления»</dc:title>
  <dc:creator>Mariya Mashkova</dc:creator>
  <cp:lastModifiedBy>Абрашкина Алина</cp:lastModifiedBy>
  <cp:revision>32</cp:revision>
  <dcterms:modified xsi:type="dcterms:W3CDTF">2022-04-16T10:45:50Z</dcterms:modified>
</cp:coreProperties>
</file>