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16" r:id="rId12"/>
    <p:sldId id="717" r:id="rId13"/>
    <p:sldId id="719" r:id="rId14"/>
    <p:sldId id="718" r:id="rId15"/>
    <p:sldId id="721" r:id="rId16"/>
    <p:sldId id="727" r:id="rId17"/>
    <p:sldId id="747" r:id="rId18"/>
    <p:sldId id="748" r:id="rId19"/>
    <p:sldId id="774" r:id="rId20"/>
    <p:sldId id="775" r:id="rId21"/>
    <p:sldId id="680" r:id="rId22"/>
    <p:sldId id="711" r:id="rId23"/>
    <p:sldId id="712" r:id="rId24"/>
    <p:sldId id="713" r:id="rId25"/>
    <p:sldId id="735" r:id="rId26"/>
    <p:sldId id="736" r:id="rId27"/>
    <p:sldId id="737" r:id="rId28"/>
    <p:sldId id="738" r:id="rId29"/>
    <p:sldId id="739" r:id="rId30"/>
    <p:sldId id="740" r:id="rId31"/>
    <p:sldId id="741" r:id="rId32"/>
    <p:sldId id="742" r:id="rId33"/>
    <p:sldId id="714" r:id="rId34"/>
    <p:sldId id="743" r:id="rId35"/>
    <p:sldId id="744" r:id="rId36"/>
    <p:sldId id="722" r:id="rId37"/>
    <p:sldId id="723" r:id="rId38"/>
    <p:sldId id="724" r:id="rId39"/>
    <p:sldId id="725" r:id="rId40"/>
    <p:sldId id="726" r:id="rId41"/>
    <p:sldId id="751" r:id="rId42"/>
    <p:sldId id="752" r:id="rId43"/>
    <p:sldId id="753" r:id="rId44"/>
    <p:sldId id="754" r:id="rId45"/>
    <p:sldId id="755" r:id="rId46"/>
    <p:sldId id="756" r:id="rId47"/>
    <p:sldId id="757" r:id="rId48"/>
    <p:sldId id="732" r:id="rId49"/>
    <p:sldId id="758" r:id="rId50"/>
    <p:sldId id="759" r:id="rId51"/>
    <p:sldId id="760" r:id="rId52"/>
    <p:sldId id="733" r:id="rId53"/>
    <p:sldId id="761" r:id="rId54"/>
    <p:sldId id="762" r:id="rId55"/>
    <p:sldId id="763" r:id="rId56"/>
    <p:sldId id="764" r:id="rId57"/>
    <p:sldId id="734" r:id="rId58"/>
    <p:sldId id="772" r:id="rId59"/>
    <p:sldId id="771" r:id="rId60"/>
    <p:sldId id="766" r:id="rId61"/>
    <p:sldId id="767" r:id="rId62"/>
    <p:sldId id="768" r:id="rId63"/>
    <p:sldId id="769" r:id="rId64"/>
    <p:sldId id="730" r:id="rId65"/>
    <p:sldId id="773"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Summary Section" id="{27B4E447-1066-4B01-B811-45DF516D46D3}">
          <p14:sldIdLst>
            <p14:sldId id="776"/>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74"/>
            <p14:sldId id="775"/>
            <p14:sldId id="680"/>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Lst>
        </p14:section>
        <p14:section name="Demo - Complete project" id="{AF42073B-720D-4667-A14C-9E43237F621A}">
          <p14:sldIdLst>
            <p14:sldId id="730"/>
            <p14:sldId id="773"/>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79272" autoAdjust="0"/>
  </p:normalViewPr>
  <p:slideViewPr>
    <p:cSldViewPr>
      <p:cViewPr varScale="1">
        <p:scale>
          <a:sx n="103" d="100"/>
          <a:sy n="103" d="100"/>
        </p:scale>
        <p:origin x="104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18-May-18</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18/05/2018</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21</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33</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48</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52</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338130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57" r:id="rId10"/>
    <p:sldLayoutId id="2147483667" r:id="rId11"/>
    <p:sldLayoutId id="2147483652" r:id="rId12"/>
    <p:sldLayoutId id="2147483662" r:id="rId13"/>
    <p:sldLayoutId id="2147483663" r:id="rId14"/>
    <p:sldLayoutId id="2147483664" r:id="rId15"/>
    <p:sldLayoutId id="2147483665" r:id="rId16"/>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microsoft.ase.ro/"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2" TargetMode="External"/><Relationship Id="rId2" Type="http://schemas.openxmlformats.org/officeDocument/2006/relationships/hyperlink" Target="https://www.apress.com/gp/book/9781484231494" TargetMode="Externa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9.xml"/><Relationship Id="rId5" Type="http://schemas.openxmlformats.org/officeDocument/2006/relationships/hyperlink" Target="https://www.asp.net/freecourses" TargetMode="External"/><Relationship Id="rId4" Type="http://schemas.openxmlformats.org/officeDocument/2006/relationships/hyperlink" Target="https://www.dreamspark.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liviucotfas/ase-web-and-cloud-applications-security/" TargetMode="Externa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api/"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4.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slide" Target="slide47.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slide" Target="slide22.xml"/><Relationship Id="rId5" Type="http://schemas.openxmlformats.org/officeDocument/2006/relationships/image" Target="../media/image12.png"/><Relationship Id="rId10" Type="http://schemas.openxmlformats.org/officeDocument/2006/relationships/slide" Target="slide36.xml"/><Relationship Id="rId4" Type="http://schemas.openxmlformats.org/officeDocument/2006/relationships/image" Target="../media/image11.png"/><Relationship Id="rId9" Type="http://schemas.openxmlformats.org/officeDocument/2006/relationships/slide" Target="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Core 2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 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5" name="Picture 4"/>
          <p:cNvPicPr>
            <a:picLocks noChangeAspect="1"/>
          </p:cNvPicPr>
          <p:nvPr/>
        </p:nvPicPr>
        <p:blipFill>
          <a:blip r:embed="rId2"/>
          <a:stretch>
            <a:fillRect/>
          </a:stretch>
        </p:blipFill>
        <p:spPr>
          <a:xfrm>
            <a:off x="431370" y="3356992"/>
            <a:ext cx="11212662" cy="1922171"/>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 Core 2)</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2017</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2017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microsoft.ase.ro </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pic>
        <p:nvPicPr>
          <p:cNvPr id="5" name="Content Placeholder 4"/>
          <p:cNvPicPr>
            <a:picLocks noGrp="1" noChangeAspect="1"/>
          </p:cNvPicPr>
          <p:nvPr>
            <p:ph idx="1"/>
          </p:nvPr>
        </p:nvPicPr>
        <p:blipFill>
          <a:blip r:embed="rId2"/>
          <a:stretch>
            <a:fillRect/>
          </a:stretch>
        </p:blipFill>
        <p:spPr>
          <a:xfrm>
            <a:off x="2975334" y="1341438"/>
            <a:ext cx="6412782" cy="4813300"/>
          </a:xfrm>
          <a:prstGeom prst="rect">
            <a:avLst/>
          </a:prstGeom>
        </p:spPr>
      </p:pic>
      <p:sp>
        <p:nvSpPr>
          <p:cNvPr id="6" name="Text Placeholder 5"/>
          <p:cNvSpPr>
            <a:spLocks noGrp="1"/>
          </p:cNvSpPr>
          <p:nvPr>
            <p:ph type="body" sz="quarter" idx="10"/>
          </p:nvPr>
        </p:nvSpPr>
        <p:spPr/>
        <p:txBody>
          <a:bodyPr/>
          <a:lstStyle/>
          <a:p>
            <a:r>
              <a:rPr lang="en-US" dirty="0"/>
              <a:t>Installing Visual Studio 2017</a:t>
            </a:r>
          </a:p>
        </p:txBody>
      </p:sp>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pic>
        <p:nvPicPr>
          <p:cNvPr id="5" name="Content Placeholder 4">
            <a:extLst>
              <a:ext uri="{FF2B5EF4-FFF2-40B4-BE49-F238E27FC236}">
                <a16:creationId xmlns:a16="http://schemas.microsoft.com/office/drawing/2014/main" id="{A5722852-C2D1-4CE2-B5EF-339259275B01}"/>
              </a:ext>
            </a:extLst>
          </p:cNvPr>
          <p:cNvPicPr>
            <a:picLocks noGrp="1" noChangeAspect="1"/>
          </p:cNvPicPr>
          <p:nvPr>
            <p:ph idx="1"/>
          </p:nvPr>
        </p:nvPicPr>
        <p:blipFill>
          <a:blip r:embed="rId2"/>
          <a:stretch>
            <a:fillRect/>
          </a:stretch>
        </p:blipFill>
        <p:spPr>
          <a:xfrm>
            <a:off x="1851596" y="1341438"/>
            <a:ext cx="8660258" cy="4813300"/>
          </a:xfrm>
          <a:prstGeom prst="rect">
            <a:avLst/>
          </a:prstGeom>
        </p:spPr>
      </p:pic>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First application</a:t>
            </a:r>
          </a:p>
        </p:txBody>
      </p:sp>
      <p:pic>
        <p:nvPicPr>
          <p:cNvPr id="4" name="Content Placeholder 3">
            <a:extLst>
              <a:ext uri="{FF2B5EF4-FFF2-40B4-BE49-F238E27FC236}">
                <a16:creationId xmlns:a16="http://schemas.microsoft.com/office/drawing/2014/main" id="{04FFA0AA-1975-4859-9275-0CAE3AB393B0}"/>
              </a:ext>
            </a:extLst>
          </p:cNvPr>
          <p:cNvPicPr>
            <a:picLocks noGrp="1" noChangeAspect="1"/>
          </p:cNvPicPr>
          <p:nvPr>
            <p:ph idx="1"/>
          </p:nvPr>
        </p:nvPicPr>
        <p:blipFill>
          <a:blip r:embed="rId2"/>
          <a:stretch>
            <a:fillRect/>
          </a:stretch>
        </p:blipFill>
        <p:spPr>
          <a:xfrm>
            <a:off x="2761062" y="1341438"/>
            <a:ext cx="6841326" cy="4813300"/>
          </a:xfrm>
          <a:prstGeom prst="rect">
            <a:avLst/>
          </a:prstGeom>
        </p:spPr>
      </p:pic>
      <p:sp>
        <p:nvSpPr>
          <p:cNvPr id="7" name="Text Placeholder 6">
            <a:extLst>
              <a:ext uri="{FF2B5EF4-FFF2-40B4-BE49-F238E27FC236}">
                <a16:creationId xmlns:a16="http://schemas.microsoft.com/office/drawing/2014/main" id="{C1844C5D-75FD-46A8-8ECC-44E6666C22B1}"/>
              </a:ext>
            </a:extLst>
          </p:cNvPr>
          <p:cNvSpPr>
            <a:spLocks noGrp="1"/>
          </p:cNvSpPr>
          <p:nvPr>
            <p:ph type="body" sz="quarter" idx="10"/>
          </p:nvPr>
        </p:nvSpPr>
        <p:spPr/>
        <p:txBody>
          <a:bodyPr/>
          <a:lstStyle/>
          <a:p>
            <a:r>
              <a:rPr lang="en-US" dirty="0"/>
              <a:t>Selecting the project template</a:t>
            </a:r>
          </a:p>
        </p:txBody>
      </p:sp>
    </p:spTree>
    <p:extLst>
      <p:ext uri="{BB962C8B-B14F-4D97-AF65-F5344CB8AC3E}">
        <p14:creationId xmlns:p14="http://schemas.microsoft.com/office/powerpoint/2010/main" val="8905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a:t>
            </a:r>
            <a:r>
              <a:rPr lang="en-US" b="1"/>
              <a:t>(presentation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 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 2</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7th edition, the best selling book on MVC is now updated for ASP.NET Core MVC.</a:t>
            </a:r>
          </a:p>
          <a:p>
            <a:pPr marL="597150" lvl="1" indent="-342900">
              <a:buFont typeface="Wingdings" panose="05000000000000000000" pitchFamily="2" charset="2"/>
              <a:buChar char="§"/>
            </a:pPr>
            <a:r>
              <a:rPr lang="en-US" dirty="0">
                <a:hlinkClick r:id="rId2"/>
              </a:rPr>
              <a:t>https://www.apress.com/gp/book/9781484231494</a:t>
            </a:r>
            <a:endParaRPr lang="en-US" dirty="0"/>
          </a:p>
          <a:p>
            <a:pPr marL="597150" lvl="1" indent="-342900">
              <a:buFont typeface="Wingdings" panose="05000000000000000000" pitchFamily="2" charset="2"/>
              <a:buChar char="§"/>
            </a:pPr>
            <a:r>
              <a:rPr lang="en-US" dirty="0">
                <a:hlinkClick r:id="rId3"/>
              </a:rPr>
              <a:t>https://github.com/apress/pro-asp.net-core-mvc-2</a:t>
            </a:r>
            <a:endParaRPr lang="en-US" dirty="0"/>
          </a:p>
          <a:p>
            <a:pPr lvl="1"/>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1028" name="Picture 4" descr="https://images-na.ssl-images-amazon.com/images/I/51U5-MDFiqL._SX348_BO1,204,203,200_.jpg">
            <a:extLst>
              <a:ext uri="{FF2B5EF4-FFF2-40B4-BE49-F238E27FC236}">
                <a16:creationId xmlns:a16="http://schemas.microsoft.com/office/drawing/2014/main" id="{B365DAE5-A9DC-49FD-BF99-291F47833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106" y="1401382"/>
            <a:ext cx="33337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997397013"/>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a:t>
                      </a:r>
                      <a:r>
                        <a:rPr lang="en-US" sz="2400" dirty="0" err="1">
                          <a:effectLst/>
                        </a:rPr>
                        <a:t>selfcontained</a:t>
                      </a:r>
                      <a:r>
                        <a:rPr lang="en-US" sz="2400" dirty="0">
                          <a:effectLst/>
                        </a:rPr>
                        <a:t>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921413878"/>
              </p:ext>
            </p:extLst>
          </p:nvPr>
        </p:nvGraphicFramePr>
        <p:xfrm>
          <a:off x="551384" y="1804865"/>
          <a:ext cx="11161240" cy="3926296"/>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a:t>
                      </a:r>
                    </a:p>
                    <a:p>
                      <a:pPr>
                        <a:lnSpc>
                          <a:spcPct val="115000"/>
                        </a:lnSpc>
                        <a:spcAft>
                          <a:spcPts val="0"/>
                        </a:spcAft>
                      </a:pPr>
                      <a:r>
                        <a:rPr lang="en-US" sz="2400" dirty="0">
                          <a:effectLst/>
                        </a:rPr>
                        <a:t>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422501522"/>
              </p:ext>
            </p:extLst>
          </p:nvPr>
        </p:nvGraphicFramePr>
        <p:xfrm>
          <a:off x="551384" y="1804865"/>
          <a:ext cx="11161240" cy="4718142"/>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bower.json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hidden by default. It contains the list of packages managed by the Bower package manager.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224437343"/>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project.json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specifies some basic configuration options for the project, including the NuGet packages it uses.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00144441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7787077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the Bower package 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Virtual Academy - </a:t>
            </a:r>
            <a:r>
              <a:rPr lang="en-US" dirty="0">
                <a:hlinkClick r:id="rId2"/>
              </a:rPr>
              <a:t>mva.microsoft.com</a:t>
            </a:r>
            <a:endParaRPr lang="en-US" b="1"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access (limited period) through </a:t>
            </a:r>
            <a:r>
              <a:rPr lang="en-US" dirty="0">
                <a:hlinkClick r:id="rId4"/>
              </a:rPr>
              <a:t>Microsoft DreamSpark</a:t>
            </a:r>
            <a:endParaRPr lang="en-US" dirty="0"/>
          </a:p>
          <a:p>
            <a:pPr marL="597150" lvl="1"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Courses on </a:t>
            </a:r>
            <a:r>
              <a:rPr lang="en-US" b="1" dirty="0"/>
              <a:t>ASP.NET</a:t>
            </a:r>
          </a:p>
          <a:p>
            <a:pPr marL="597150" lvl="1" indent="-342900" algn="just">
              <a:buFont typeface="Wingdings" panose="05000000000000000000" pitchFamily="2" charset="2"/>
              <a:buChar char="§"/>
            </a:pPr>
            <a:r>
              <a:rPr lang="en-US" dirty="0">
                <a:hlinkClick r:id="rId5"/>
              </a:rPr>
              <a:t>https://www.asp.net/freecourses</a:t>
            </a:r>
            <a:r>
              <a:rPr lang="en-US" dirty="0"/>
              <a:t> </a:t>
            </a:r>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More Complex Project</a:t>
            </a:r>
          </a:p>
        </p:txBody>
      </p:sp>
    </p:spTree>
    <p:extLst>
      <p:ext uri="{BB962C8B-B14F-4D97-AF65-F5344CB8AC3E}">
        <p14:creationId xmlns:p14="http://schemas.microsoft.com/office/powerpoint/2010/main" val="34063969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7" name="Rectangle 6"/>
          <p:cNvSpPr/>
          <p:nvPr/>
        </p:nvSpPr>
        <p:spPr>
          <a:xfrm>
            <a:off x="623391" y="1412776"/>
            <a:ext cx="10968143" cy="461665"/>
          </a:xfrm>
          <a:prstGeom prst="rect">
            <a:avLst/>
          </a:prstGeom>
        </p:spPr>
        <p:txBody>
          <a:bodyPr wrap="square">
            <a:spAutoFit/>
          </a:bodyPr>
          <a:lstStyle/>
          <a:p>
            <a:pPr marL="342900" indent="-342900">
              <a:buFont typeface="Wingdings" panose="05000000000000000000" pitchFamily="2" charset="2"/>
              <a:buChar char="§"/>
            </a:pPr>
            <a:r>
              <a:rPr lang="en-US" sz="2400" dirty="0">
                <a:hlinkClick r:id="rId2"/>
              </a:rPr>
              <a:t>https://github.com/liviucotfas/ase-web-and-cloud-applications-security/</a:t>
            </a:r>
            <a:endParaRPr lang="en-US" sz="2400" dirty="0"/>
          </a:p>
        </p:txBody>
      </p:sp>
      <p:pic>
        <p:nvPicPr>
          <p:cNvPr id="8" name="Content Placeholder 8">
            <a:extLst>
              <a:ext uri="{FF2B5EF4-FFF2-40B4-BE49-F238E27FC236}">
                <a16:creationId xmlns:a16="http://schemas.microsoft.com/office/drawing/2014/main" id="{B43980B9-E4F4-4520-8DC3-9608D533F3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07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https://docs.microsoft.com/en-us/dotnet/api/?view=aspnetcore-2.0/</a:t>
            </a:r>
            <a:endParaRPr lang="en-US" u="sng" dirty="0"/>
          </a:p>
          <a:p>
            <a:pPr lvl="1"/>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24109</TotalTime>
  <Words>4573</Words>
  <Application>Microsoft Office PowerPoint</Application>
  <PresentationFormat>Widescreen</PresentationFormat>
  <Paragraphs>418</Paragraphs>
  <Slides>66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Cambria</vt:lpstr>
      <vt:lpstr>Segoe UI</vt:lpstr>
      <vt:lpstr>Segoe UI Historic</vt:lpstr>
      <vt:lpstr>Segoe UI Light</vt:lpstr>
      <vt:lpstr>Segoe WP</vt:lpstr>
      <vt:lpstr>Times New Roman</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 Core 2)</vt:lpstr>
      <vt:lpstr>First application</vt:lpstr>
      <vt:lpstr>First application</vt:lpstr>
      <vt:lpstr>First application</vt:lpstr>
      <vt:lpstr>First application</vt:lpstr>
      <vt:lpstr>First application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A More Complex Project</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1499</cp:revision>
  <cp:lastPrinted>2017-02-28T05:34:43Z</cp:lastPrinted>
  <dcterms:created xsi:type="dcterms:W3CDTF">2012-12-11T23:13:23Z</dcterms:created>
  <dcterms:modified xsi:type="dcterms:W3CDTF">2018-05-18T21:25:51Z</dcterms:modified>
</cp:coreProperties>
</file>