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493" r:id="rId2"/>
    <p:sldId id="671" r:id="rId3"/>
    <p:sldId id="679" r:id="rId4"/>
    <p:sldId id="674" r:id="rId5"/>
    <p:sldId id="745" r:id="rId6"/>
    <p:sldId id="668" r:id="rId7"/>
    <p:sldId id="687" r:id="rId8"/>
    <p:sldId id="826" r:id="rId9"/>
    <p:sldId id="776" r:id="rId10"/>
    <p:sldId id="796" r:id="rId11"/>
    <p:sldId id="791" r:id="rId12"/>
    <p:sldId id="795" r:id="rId13"/>
    <p:sldId id="792" r:id="rId14"/>
    <p:sldId id="793" r:id="rId15"/>
    <p:sldId id="794" r:id="rId16"/>
    <p:sldId id="802" r:id="rId17"/>
    <p:sldId id="803" r:id="rId18"/>
    <p:sldId id="804" r:id="rId19"/>
    <p:sldId id="800" r:id="rId20"/>
    <p:sldId id="801" r:id="rId21"/>
    <p:sldId id="797" r:id="rId22"/>
    <p:sldId id="798" r:id="rId23"/>
    <p:sldId id="799" r:id="rId24"/>
    <p:sldId id="778" r:id="rId25"/>
    <p:sldId id="806" r:id="rId26"/>
    <p:sldId id="805" r:id="rId27"/>
    <p:sldId id="779" r:id="rId28"/>
    <p:sldId id="807" r:id="rId29"/>
    <p:sldId id="780" r:id="rId30"/>
    <p:sldId id="808" r:id="rId31"/>
    <p:sldId id="809" r:id="rId32"/>
    <p:sldId id="810" r:id="rId33"/>
    <p:sldId id="811" r:id="rId34"/>
    <p:sldId id="812" r:id="rId35"/>
    <p:sldId id="813" r:id="rId36"/>
    <p:sldId id="814" r:id="rId37"/>
    <p:sldId id="815" r:id="rId38"/>
    <p:sldId id="816" r:id="rId39"/>
    <p:sldId id="819" r:id="rId40"/>
    <p:sldId id="817" r:id="rId41"/>
    <p:sldId id="820" r:id="rId42"/>
    <p:sldId id="821" r:id="rId43"/>
    <p:sldId id="788" r:id="rId44"/>
    <p:sldId id="822" r:id="rId45"/>
    <p:sldId id="823" r:id="rId46"/>
    <p:sldId id="824" r:id="rId47"/>
    <p:sldId id="825" r:id="rId48"/>
    <p:sldId id="818" r:id="rId49"/>
    <p:sldId id="790" r:id="rId50"/>
    <p:sldId id="729" r:id="rId51"/>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 id="826"/>
          </p14:sldIdLst>
        </p14:section>
        <p14:section name="ASP.NET Core MVC Projetcs" id="{090A1CF0-1C3E-48DA-84F6-CBC61F93FDC4}">
          <p14:sldIdLst>
            <p14:sldId id="776"/>
            <p14:sldId id="796"/>
            <p14:sldId id="791"/>
            <p14:sldId id="795"/>
            <p14:sldId id="792"/>
            <p14:sldId id="793"/>
            <p14:sldId id="794"/>
            <p14:sldId id="802"/>
            <p14:sldId id="803"/>
            <p14:sldId id="804"/>
            <p14:sldId id="800"/>
            <p14:sldId id="801"/>
          </p14:sldIdLst>
        </p14:section>
        <p14:section name="Authorization" id="{DACCCC93-1F8B-4D28-BA33-D0FB5CA83842}">
          <p14:sldIdLst>
            <p14:sldId id="797"/>
            <p14:sldId id="798"/>
            <p14:sldId id="799"/>
            <p14:sldId id="778"/>
            <p14:sldId id="806"/>
            <p14:sldId id="805"/>
            <p14:sldId id="779"/>
          </p14:sldIdLst>
        </p14:section>
        <p14:section name="Enforcing SSL " id="{480940C7-8D2B-4AA9-9534-EE7628D8B664}">
          <p14:sldIdLst>
            <p14:sldId id="807"/>
            <p14:sldId id="780"/>
            <p14:sldId id="808"/>
          </p14:sldIdLst>
        </p14:section>
        <p14:section name="Cross-Site Request Forgery (XSRF/CSRF) " id="{87E274A0-8D79-4657-BF00-1D5BC1863E78}">
          <p14:sldIdLst>
            <p14:sldId id="809"/>
            <p14:sldId id="810"/>
            <p14:sldId id="811"/>
            <p14:sldId id="812"/>
            <p14:sldId id="813"/>
            <p14:sldId id="814"/>
            <p14:sldId id="815"/>
            <p14:sldId id="816"/>
            <p14:sldId id="819"/>
            <p14:sldId id="817"/>
            <p14:sldId id="820"/>
            <p14:sldId id="821"/>
            <p14:sldId id="788"/>
          </p14:sldIdLst>
        </p14:section>
        <p14:section name="Cross-Origin Requests (CORS)" id="{4D65A88A-69BB-4B5D-9C60-D5BA753612E3}">
          <p14:sldIdLst>
            <p14:sldId id="822"/>
            <p14:sldId id="823"/>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88809" autoAdjust="0"/>
  </p:normalViewPr>
  <p:slideViewPr>
    <p:cSldViewPr>
      <p:cViewPr varScale="1">
        <p:scale>
          <a:sx n="116" d="100"/>
          <a:sy n="116" d="100"/>
        </p:scale>
        <p:origin x="52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18-May-18</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18/05/2018</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2822178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35</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36</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37</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38</a:t>
            </a:fld>
            <a:endParaRPr lang="en-GB"/>
          </a:p>
        </p:txBody>
      </p:sp>
    </p:spTree>
    <p:extLst>
      <p:ext uri="{BB962C8B-B14F-4D97-AF65-F5344CB8AC3E}">
        <p14:creationId xmlns:p14="http://schemas.microsoft.com/office/powerpoint/2010/main" val="2152000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43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403120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311306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255565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https://docs.microsoft.com/en-us/aspnet/core/security/enforcing-ssl</a:t>
            </a:r>
          </a:p>
        </p:txBody>
      </p:sp>
      <p:sp>
        <p:nvSpPr>
          <p:cNvPr id="4" name="Slide Number Placeholder 3"/>
          <p:cNvSpPr>
            <a:spLocks noGrp="1"/>
          </p:cNvSpPr>
          <p:nvPr>
            <p:ph type="sldNum" sz="quarter" idx="10"/>
          </p:nvPr>
        </p:nvSpPr>
        <p:spPr/>
        <p:txBody>
          <a:bodyPr/>
          <a:lstStyle/>
          <a:p>
            <a:fld id="{0BF20BA8-12AF-476D-99B2-894C09A4EE62}" type="slidenum">
              <a:rPr lang="en-GB" smtClean="0"/>
              <a:t>28</a:t>
            </a:fld>
            <a:endParaRPr lang="en-GB"/>
          </a:p>
        </p:txBody>
      </p:sp>
    </p:spTree>
    <p:extLst>
      <p:ext uri="{BB962C8B-B14F-4D97-AF65-F5344CB8AC3E}">
        <p14:creationId xmlns:p14="http://schemas.microsoft.com/office/powerpoint/2010/main" val="154410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31</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32</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33</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34</a:t>
            </a:fld>
            <a:endParaRPr lang="en-GB"/>
          </a:p>
        </p:txBody>
      </p:sp>
    </p:spTree>
    <p:extLst>
      <p:ext uri="{BB962C8B-B14F-4D97-AF65-F5344CB8AC3E}">
        <p14:creationId xmlns:p14="http://schemas.microsoft.com/office/powerpoint/2010/main" val="2164337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spnet/core/security/authentication/community"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digitalocean.com/community/tutorials/an-introduction-to-oauth-2" TargetMode="External"/><Relationship Id="rId2" Type="http://schemas.openxmlformats.org/officeDocument/2006/relationships/hyperlink" Target="https://docs.microsoft.com/en-us/aspnet/core/security/authentication/social/" TargetMode="Externa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liviucotfas/ase-web-and-cloud-applications-security/blob/master/6%20-%20MVCStore%20-%20Security.md" TargetMode="External"/><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primary-key-configuration" TargetMode="External"/><Relationship Id="rId2" Type="http://schemas.openxmlformats.org/officeDocument/2006/relationships/hyperlink" Target="https://github.com/liviucotfas/ase-web-and-cloud-applications-security/raw/master/book/12%20-%20SportsStore%20-%20Security.pdf" TargetMode="External"/><Relationship Id="rId1" Type="http://schemas.openxmlformats.org/officeDocument/2006/relationships/slideLayout" Target="../slideLayouts/slideLayout13.xml"/><Relationship Id="rId5" Type="http://schemas.openxmlformats.org/officeDocument/2006/relationships/hyperlink" Target="https://azure.microsoft.com/en-us/resources/samples/active-directory-dotnet-webapp-openidconnect-aspnetcore/?v=17.23h" TargetMode="External"/><Relationship Id="rId4" Type="http://schemas.openxmlformats.org/officeDocument/2006/relationships/hyperlink" Target="https://docs.microsoft.com/en-us/aspnet/core/security/authentication/2f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uthorization/introduction"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aspnet/core/security/enforcing-ssl"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2" TargetMode="External"/><Relationship Id="rId2" Type="http://schemas.openxmlformats.org/officeDocument/2006/relationships/hyperlink" Target="https://www.apress.com/gp/book/9781484231494" TargetMode="Externa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docs.microsoft.com/en-us/aspnet/mvc/overview/security/xsrfcsrf-prevention-in-aspnet-mvc-and-web-pag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docs.microsoft.com/en-us/aspnet/core/security/cors"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hyperlink" Target="https://docs.microsoft.com/en-us/aspnet/core/security/cross-site-scripting" TargetMode="Externa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9.xml"/><Relationship Id="rId5" Type="http://schemas.openxmlformats.org/officeDocument/2006/relationships/hyperlink" Target="https://www.asp.net/freecourses" TargetMode="External"/><Relationship Id="rId4" Type="http://schemas.openxmlformats.org/officeDocument/2006/relationships/hyperlink" Target="https://www.dreamspark.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api/"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slide" Target="slide44.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slide" Target="slide31.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slide" Target="slide28.xml"/><Relationship Id="rId5" Type="http://schemas.openxmlformats.org/officeDocument/2006/relationships/image" Target="../media/image12.png"/><Relationship Id="rId15" Type="http://schemas.openxmlformats.org/officeDocument/2006/relationships/slide" Target="slide48.xml"/><Relationship Id="rId10" Type="http://schemas.openxmlformats.org/officeDocument/2006/relationships/slide" Target="slide21.xml"/><Relationship Id="rId4" Type="http://schemas.openxmlformats.org/officeDocument/2006/relationships/image" Target="../media/image11.png"/><Relationship Id="rId9" Type="http://schemas.openxmlformats.org/officeDocument/2006/relationships/slide" Target="slide9.xml"/><Relationship Id="rId14" Type="http://schemas.openxmlformats.org/officeDocument/2006/relationships/slide" Target="slide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6B669-0DCF-4B8A-A8A9-BADFF8FFDC6A}"/>
              </a:ext>
            </a:extLst>
          </p:cNvPr>
          <p:cNvSpPr>
            <a:spLocks noGrp="1"/>
          </p:cNvSpPr>
          <p:nvPr>
            <p:ph type="title"/>
          </p:nvPr>
        </p:nvSpPr>
        <p:spPr/>
        <p:txBody>
          <a:bodyPr/>
          <a:lstStyle/>
          <a:p>
            <a:r>
              <a:rPr lang="en-US" dirty="0"/>
              <a:t>Authentication</a:t>
            </a:r>
          </a:p>
        </p:txBody>
      </p:sp>
      <p:sp>
        <p:nvSpPr>
          <p:cNvPr id="4" name="Content Placeholder 3">
            <a:extLst>
              <a:ext uri="{FF2B5EF4-FFF2-40B4-BE49-F238E27FC236}">
                <a16:creationId xmlns:a16="http://schemas.microsoft.com/office/drawing/2014/main" id="{A57ED61A-4369-4F9B-A3CD-2D329AA20C41}"/>
              </a:ext>
            </a:extLst>
          </p:cNvPr>
          <p:cNvSpPr>
            <a:spLocks noGrp="1"/>
          </p:cNvSpPr>
          <p:nvPr>
            <p:ph idx="1"/>
          </p:nvPr>
        </p:nvSpPr>
        <p:spPr>
          <a:xfrm>
            <a:off x="551384" y="1556792"/>
            <a:ext cx="7128792" cy="4813995"/>
          </a:xfrm>
        </p:spPr>
        <p:txBody>
          <a:bodyPr/>
          <a:lstStyle/>
          <a:p>
            <a:pPr algn="just"/>
            <a:r>
              <a:rPr lang="en-US" b="1" dirty="0"/>
              <a:t> </a:t>
            </a:r>
          </a:p>
          <a:p>
            <a:pPr algn="just">
              <a:buFont typeface="Wingdings" pitchFamily="2" charset="2"/>
              <a:buChar char="§"/>
            </a:pPr>
            <a:endParaRPr lang="en-US" b="1" dirty="0"/>
          </a:p>
          <a:p>
            <a:pPr marL="342900" indent="-342900" algn="just">
              <a:buFont typeface="Wingdings" panose="05000000000000000000" pitchFamily="2" charset="2"/>
              <a:buChar char="§"/>
            </a:pPr>
            <a:r>
              <a:rPr lang="en-US" b="1" dirty="0"/>
              <a:t>Authentication </a:t>
            </a:r>
            <a:r>
              <a:rPr lang="en-US" dirty="0"/>
              <a:t>- determining the identity of a user.</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endParaRPr lang="en-US" dirty="0"/>
          </a:p>
        </p:txBody>
      </p:sp>
      <p:pic>
        <p:nvPicPr>
          <p:cNvPr id="6" name="Picture 5" descr="A close up of a logo&#10;&#10;Description generated with very high confidence">
            <a:extLst>
              <a:ext uri="{FF2B5EF4-FFF2-40B4-BE49-F238E27FC236}">
                <a16:creationId xmlns:a16="http://schemas.microsoft.com/office/drawing/2014/main" id="{4F55C710-DAB2-4F98-884D-81E7B8983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22316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ASP.NET Core Identity is an API from Microsoft to manage users in ASP.NET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Users can create an account and login with their Active Directory account, with a user name and password or they can use an external login providers such as Facebook, Google, Microsoft Account, Twitter and more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Identity can be configured to use a SQL Server database to store user names, passwords, and profile data. Alternatively, you can use your own persistent store to store data in another persistent storage, such as Azure Table Storage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OSS alternatives are also available: </a:t>
            </a:r>
            <a:r>
              <a:rPr lang="en-US" dirty="0">
                <a:hlinkClick r:id="rId3"/>
              </a:rPr>
              <a:t>link</a:t>
            </a: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Why is it useful?</a:t>
            </a:r>
          </a:p>
          <a:p>
            <a:pPr marL="597150" lvl="1" indent="-342900" algn="just">
              <a:buFont typeface="Wingdings" panose="05000000000000000000" pitchFamily="2" charset="2"/>
              <a:buChar char="§"/>
            </a:pPr>
            <a:r>
              <a:rPr lang="en-US" dirty="0"/>
              <a:t>User management is an important feature for most applications, and ASP.NET Core Identity provides a ready-made and well-tested platform that doesn’t require you to create custom versions of commonly demanded functions.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NuGet Package:</a:t>
            </a:r>
          </a:p>
          <a:p>
            <a:pPr marL="597150" lvl="1" indent="-342900" algn="just">
              <a:buFont typeface="Wingdings" panose="05000000000000000000" pitchFamily="2" charset="2"/>
              <a:buChar char="§"/>
            </a:pPr>
            <a:r>
              <a:rPr lang="en-US" dirty="0" err="1"/>
              <a:t>Microsoft.AspNetCore.Identity.EntityFrameworkCore</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Documentation: </a:t>
            </a:r>
            <a:r>
              <a:rPr lang="en-US" dirty="0">
                <a:hlinkClick r:id="rId3"/>
              </a:rPr>
              <a:t>link</a:t>
            </a:r>
            <a:endParaRPr lang="en-US" dirty="0"/>
          </a:p>
          <a:p>
            <a:pPr marL="597150" lvl="1"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28728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2675978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a:t>Gets or sets a value that indicates whether lockout enabled for this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a:t>Gets or sets the date time value (in UTC) when lockout ends, any time in the past is considered not locked out.(Inherited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a:hlinkClick r:id="rId6"/>
                        </a:rPr>
                        <a:t>Roles</a:t>
                      </a:r>
                      <a:endParaRPr lang="en-US" sz="2000"/>
                    </a:p>
                  </a:txBody>
                  <a:tcPr marL="21298" marR="21298" marT="10649" marB="10649" anchor="ctr"/>
                </a:tc>
                <a:tc>
                  <a:txBody>
                    <a:bodyPr/>
                    <a:lstStyle/>
                    <a:p>
                      <a:r>
                        <a:rPr lang="en-US" sz="2000"/>
                        <a:t>Gets the collection of roles for the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1510952" y="2420888"/>
            <a:ext cx="9001000" cy="3416320"/>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AddDbContext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ApplicationDbContext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UseSqlServer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Configuration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Data:Database:ConnectionString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AddTransient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IProductRepository</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EFProductRepository</a:t>
            </a:r>
            <a:r>
              <a:rPr lang="en-US" dirty="0">
                <a:solidFill>
                  <a:srgbClr val="000000"/>
                </a:solidFill>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services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AddIdentity</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IdentityUser</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IdentityRole</a:t>
            </a:r>
            <a:r>
              <a:rPr lang="en-US" dirty="0">
                <a:solidFill>
                  <a:srgbClr val="000000"/>
                </a:solidFill>
                <a:highlight>
                  <a:srgbClr val="FFFF00"/>
                </a:highlight>
                <a:latin typeface="Consolas" panose="020B0609020204030204" pitchFamily="49" charset="0"/>
              </a:rPr>
              <a:t>&gt;()</a:t>
            </a:r>
          </a:p>
          <a:p>
            <a:r>
              <a:rPr lang="en-US" dirty="0">
                <a:solidFill>
                  <a:srgbClr val="000000"/>
                </a:solidFill>
                <a:highlight>
                  <a:srgbClr val="FFFF00"/>
                </a:highlight>
                <a:latin typeface="Consolas" panose="020B0609020204030204" pitchFamily="49" charset="0"/>
              </a:rPr>
              <a:t>        .</a:t>
            </a:r>
            <a:r>
              <a:rPr lang="en-US" dirty="0" err="1">
                <a:solidFill>
                  <a:srgbClr val="795E26"/>
                </a:solidFill>
                <a:highlight>
                  <a:srgbClr val="FFFF00"/>
                </a:highlight>
                <a:latin typeface="Consolas" panose="020B0609020204030204" pitchFamily="49" charset="0"/>
              </a:rPr>
              <a:t>AddEntityFrameworkStores</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ApplicationDbContext</a:t>
            </a:r>
            <a:r>
              <a:rPr lang="en-US" dirty="0">
                <a:solidFill>
                  <a:srgbClr val="000000"/>
                </a:solidFill>
                <a:highlight>
                  <a:srgbClr val="FFFF00"/>
                </a:highlight>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AddMvc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3A791603-40E1-4595-97C0-16FE008FBF83}"/>
              </a:ext>
            </a:extLst>
          </p:cNvPr>
          <p:cNvSpPr txBox="1"/>
          <p:nvPr/>
        </p:nvSpPr>
        <p:spPr>
          <a:xfrm>
            <a:off x="551384" y="1628800"/>
            <a:ext cx="10734285"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identity services should be added to the application in the </a:t>
            </a:r>
            <a:r>
              <a:rPr lang="en-US" dirty="0" err="1"/>
              <a:t>ConfigureServices</a:t>
            </a:r>
            <a:r>
              <a:rPr lang="en-US" dirty="0"/>
              <a:t> method in the Startup class:</a:t>
            </a:r>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Password policy:</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lockout:</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6" name="Rectangle 5">
            <a:extLst>
              <a:ext uri="{FF2B5EF4-FFF2-40B4-BE49-F238E27FC236}">
                <a16:creationId xmlns:a16="http://schemas.microsoft.com/office/drawing/2014/main" id="{2816C845-27CF-4FD5-A55B-FEA97B56D471}"/>
              </a:ext>
            </a:extLst>
          </p:cNvPr>
          <p:cNvSpPr/>
          <p:nvPr/>
        </p:nvSpPr>
        <p:spPr>
          <a:xfrm>
            <a:off x="2279576" y="1997495"/>
            <a:ext cx="6408712" cy="1477328"/>
          </a:xfrm>
          <a:prstGeom prst="rect">
            <a:avLst/>
          </a:prstGeom>
          <a:solidFill>
            <a:schemeClr val="bg1"/>
          </a:solidFill>
        </p:spPr>
        <p:txBody>
          <a:bodyPr wrap="square">
            <a:spAutoFit/>
          </a:bodyPr>
          <a:lstStyle/>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RequireDigit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RequiredLength</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RequireNonAlphanumeric</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RequireUppercase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RequireLowercase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4A75D23F-80EB-451B-90D6-15BA0DE6FE7C}"/>
              </a:ext>
            </a:extLst>
          </p:cNvPr>
          <p:cNvSpPr/>
          <p:nvPr/>
        </p:nvSpPr>
        <p:spPr>
          <a:xfrm>
            <a:off x="2435932" y="4581128"/>
            <a:ext cx="6096000" cy="1477328"/>
          </a:xfrm>
          <a:prstGeom prst="rect">
            <a:avLst/>
          </a:prstGeom>
          <a:solidFill>
            <a:schemeClr val="bg1"/>
          </a:solidFill>
        </p:spPr>
        <p:txBody>
          <a:bodyPr>
            <a:spAutoFit/>
          </a:bodyPr>
          <a:lstStyle/>
          <a:p>
            <a:r>
              <a:rPr lang="en-US" dirty="0">
                <a:solidFill>
                  <a:srgbClr val="008000"/>
                </a:solidFill>
                <a:latin typeface="Consolas" panose="020B0609020204030204" pitchFamily="49" charset="0"/>
              </a:rPr>
              <a:t>// Lockout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DefaultLockoutTimeSpan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FromMinutes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MaxFailedAccessAttempts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AllowedForNewUsers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927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Application's cookie settings:</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7" name="Rectangle 6">
            <a:extLst>
              <a:ext uri="{FF2B5EF4-FFF2-40B4-BE49-F238E27FC236}">
                <a16:creationId xmlns:a16="http://schemas.microsoft.com/office/drawing/2014/main" id="{F897484F-7406-46C3-8D47-90D248EAACB0}"/>
              </a:ext>
            </a:extLst>
          </p:cNvPr>
          <p:cNvSpPr/>
          <p:nvPr/>
        </p:nvSpPr>
        <p:spPr>
          <a:xfrm>
            <a:off x="898883" y="1901105"/>
            <a:ext cx="10692651" cy="3693319"/>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Cookie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YouAppCookieName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ExpireTimeSpan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FromDays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150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LoginPath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LogIn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LogoutPath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LogOff</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AccessDeniedPath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AccessDenied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AutomaticAuthenticate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843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a:xfrm>
            <a:off x="767408" y="1340768"/>
            <a:ext cx="7776864" cy="4813995"/>
          </a:xfrm>
        </p:spPr>
        <p:txBody>
          <a:bodyPr/>
          <a:lstStyle/>
          <a:p>
            <a:pPr marL="342900" indent="-342900" algn="just">
              <a:buFont typeface="Wingdings" panose="05000000000000000000" pitchFamily="2" charset="2"/>
              <a:buChar char="§"/>
            </a:pPr>
            <a:r>
              <a:rPr lang="en-US" dirty="0"/>
              <a:t>Enabling users to sign in with their existing credentials is convenient for the users and shifts many of the complexities of managing the sign-in process onto a third party.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 to implement: </a:t>
            </a:r>
            <a:r>
              <a:rPr lang="en-US" dirty="0">
                <a:hlinkClick r:id="rId2"/>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Introduction to OAuth 2: </a:t>
            </a:r>
            <a:r>
              <a:rPr lang="en-US" dirty="0">
                <a:hlinkClick r:id="rId3"/>
              </a:rPr>
              <a:t>link</a:t>
            </a:r>
            <a:endParaRPr lang="en-US" dirty="0"/>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Authentication using Facebook, Google</a:t>
            </a:r>
          </a:p>
        </p:txBody>
      </p:sp>
      <p:pic>
        <p:nvPicPr>
          <p:cNvPr id="6" name="Picture 5">
            <a:extLst>
              <a:ext uri="{FF2B5EF4-FFF2-40B4-BE49-F238E27FC236}">
                <a16:creationId xmlns:a16="http://schemas.microsoft.com/office/drawing/2014/main" id="{C7B5CFDC-E27E-4500-B8CC-4C3657ECD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982" y="3400102"/>
            <a:ext cx="2914650" cy="695325"/>
          </a:xfrm>
          <a:prstGeom prst="rect">
            <a:avLst/>
          </a:prstGeom>
        </p:spPr>
      </p:pic>
    </p:spTree>
    <p:extLst>
      <p:ext uri="{BB962C8B-B14F-4D97-AF65-F5344CB8AC3E}">
        <p14:creationId xmlns:p14="http://schemas.microsoft.com/office/powerpoint/2010/main" val="14957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81888" y="3248250"/>
            <a:ext cx="999675" cy="999675"/>
          </a:xfrm>
          <a:prstGeom prst="rect">
            <a:avLst/>
          </a:prstGeom>
        </p:spPr>
      </p:pic>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830997"/>
          </a:xfrm>
          <a:prstGeom prst="rect">
            <a:avLst/>
          </a:prstGeom>
        </p:spPr>
        <p:txBody>
          <a:bodyPr wrap="square">
            <a:spAutoFit/>
          </a:bodyPr>
          <a:lstStyle/>
          <a:p>
            <a:r>
              <a:rPr lang="en-US" sz="2400" dirty="0">
                <a:hlinkClick r:id="rId3"/>
              </a:rPr>
              <a:t>https://github.com/liviucotfas/ase-web-and-cloud-applications-security/blob/master/6%20-%20MVCStore%20-%20Security.md</a:t>
            </a:r>
            <a:endParaRPr lang="en-US" sz="2400" dirty="0"/>
          </a:p>
        </p:txBody>
      </p:sp>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B84-DAC7-49E9-9501-1DD4D188B16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93A22E3B-F7A5-4296-8DEC-A50873920EEB}"/>
              </a:ext>
            </a:extLst>
          </p:cNvPr>
          <p:cNvSpPr>
            <a:spLocks noGrp="1"/>
          </p:cNvSpPr>
          <p:nvPr>
            <p:ph idx="1"/>
          </p:nvPr>
        </p:nvSpPr>
        <p:spPr/>
        <p:txBody>
          <a:bodyPr/>
          <a:lstStyle/>
          <a:p>
            <a:pPr marL="342900" indent="-342900">
              <a:buFont typeface="Wingdings" panose="05000000000000000000" pitchFamily="2" charset="2"/>
              <a:buChar char="§"/>
            </a:pPr>
            <a:r>
              <a:rPr lang="en-US" dirty="0">
                <a:hlinkClick r:id="rId2"/>
              </a:rPr>
              <a:t>https://github.com/liviucotfas/ase-web-and-cloud-applications-security/raw/master/book/12%20-%20SportsStore%20-%20Security.pdf</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Configure Identity primary keys data type: </a:t>
            </a:r>
            <a:r>
              <a:rPr lang="en-US" dirty="0">
                <a:hlinkClick r:id="rId3"/>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dirty="0"/>
              <a:t>Two-factor authentication with </a:t>
            </a:r>
            <a:r>
              <a:rPr lang="en-US" b="1" dirty="0"/>
              <a:t>SMS</a:t>
            </a:r>
            <a:r>
              <a:rPr lang="en-US" dirty="0"/>
              <a:t>: </a:t>
            </a:r>
            <a:r>
              <a:rPr lang="en-US" dirty="0">
                <a:hlinkClick r:id="rId4"/>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Azure Active Directory: </a:t>
            </a:r>
            <a:r>
              <a:rPr lang="en-US" dirty="0">
                <a:hlinkClick r:id="rId5"/>
              </a:rPr>
              <a:t>link</a:t>
            </a:r>
            <a:endParaRPr lang="en-US" dirty="0"/>
          </a:p>
          <a:p>
            <a:pPr marL="342900" indent="-342900">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D472A82C-6229-4D35-B26B-F4237D1A5972}"/>
              </a:ext>
            </a:extLst>
          </p:cNvPr>
          <p:cNvSpPr>
            <a:spLocks noGrp="1"/>
          </p:cNvSpPr>
          <p:nvPr>
            <p:ph type="body" sz="quarter" idx="10"/>
          </p:nvPr>
        </p:nvSpPr>
        <p:spPr/>
        <p:txBody>
          <a:bodyPr/>
          <a:lstStyle/>
          <a:p>
            <a:r>
              <a:rPr lang="en-US" dirty="0"/>
              <a:t>Recommended reading</a:t>
            </a:r>
          </a:p>
        </p:txBody>
      </p:sp>
    </p:spTree>
    <p:extLst>
      <p:ext uri="{BB962C8B-B14F-4D97-AF65-F5344CB8AC3E}">
        <p14:creationId xmlns:p14="http://schemas.microsoft.com/office/powerpoint/2010/main" val="214212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a:t>
            </a:r>
            <a:endParaRPr lang="ro-RO" dirty="0"/>
          </a:p>
        </p:txBody>
      </p:sp>
    </p:spTree>
    <p:extLst>
      <p:ext uri="{BB962C8B-B14F-4D97-AF65-F5344CB8AC3E}">
        <p14:creationId xmlns:p14="http://schemas.microsoft.com/office/powerpoint/2010/main" val="397729568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a:xfrm>
            <a:off x="767408" y="1340768"/>
            <a:ext cx="7632848" cy="4813995"/>
          </a:xfrm>
        </p:spPr>
        <p:txBody>
          <a:bodyPr/>
          <a:lstStyle/>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Example: an administrative user is allowed to create a document library, add documents, edit documents, and delete them. A non-administrative user working with the library is only authorized to read the documents.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orthogonal and independent from authentication, which is the process of ascertaining who a user is. Authentication may create one or more identities for the current user.</a:t>
            </a:r>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pic>
        <p:nvPicPr>
          <p:cNvPr id="5" name="Picture 4" descr="A close up of a logo&#10;&#10;Description generated with very high confidence">
            <a:extLst>
              <a:ext uri="{FF2B5EF4-FFF2-40B4-BE49-F238E27FC236}">
                <a16:creationId xmlns:a16="http://schemas.microsoft.com/office/drawing/2014/main" id="{59874AA3-85DC-4AD9-BBA7-33B57BE84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309598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authorization provides a simple declarative </a:t>
            </a:r>
            <a:r>
              <a:rPr lang="en-US" b="1" dirty="0"/>
              <a:t>role</a:t>
            </a:r>
            <a:r>
              <a:rPr lang="en-US" dirty="0"/>
              <a:t> and a </a:t>
            </a:r>
            <a:r>
              <a:rPr lang="en-US" b="1" dirty="0"/>
              <a:t>policy based model</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expressed in requirements, and handlers evaluate a user's claims against requirements. Imperative checks can be based on simple policies or policies which evaluate both the user identity and properties of the resource that the user is attempting to access.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Namespace: </a:t>
            </a:r>
            <a:r>
              <a:rPr lang="en-US" dirty="0" err="1"/>
              <a:t>Microsoft.AspNetCore.Authorization</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spTree>
    <p:extLst>
      <p:ext uri="{BB962C8B-B14F-4D97-AF65-F5344CB8AC3E}">
        <p14:creationId xmlns:p14="http://schemas.microsoft.com/office/powerpoint/2010/main" val="27873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lgn="just">
              <a:buFont typeface="Wingdings" panose="05000000000000000000" pitchFamily="2" charset="2"/>
              <a:buChar char="§"/>
            </a:pPr>
            <a:r>
              <a:rPr lang="en-US" b="1" dirty="0"/>
              <a:t>[</a:t>
            </a:r>
            <a:r>
              <a:rPr lang="en-US" b="1" dirty="0" err="1"/>
              <a:t>AuthorizeAttribute</a:t>
            </a:r>
            <a:r>
              <a:rPr lang="en-US" b="1" dirty="0"/>
              <a:t>]</a:t>
            </a:r>
          </a:p>
          <a:p>
            <a:pPr marL="597150" lvl="1" indent="-342900" algn="just">
              <a:buFont typeface="Wingdings" panose="05000000000000000000" pitchFamily="2" charset="2"/>
              <a:buChar char="§"/>
            </a:pPr>
            <a:r>
              <a:rPr lang="en-US" dirty="0"/>
              <a:t>tells MVC that only requests from authenticated users should be processed</a:t>
            </a:r>
          </a:p>
          <a:p>
            <a:pPr marL="597150" lvl="1" indent="-342900" algn="just">
              <a:buFont typeface="Wingdings" panose="05000000000000000000" pitchFamily="2" charset="2"/>
              <a:buChar char="§"/>
            </a:pPr>
            <a:r>
              <a:rPr lang="en-US" dirty="0"/>
              <a:t>properties: Roles, Users</a:t>
            </a:r>
          </a:p>
          <a:p>
            <a:pPr marL="597150" lvl="1" indent="-342900" algn="just">
              <a:buFont typeface="Wingdings" panose="05000000000000000000" pitchFamily="2" charset="2"/>
              <a:buChar char="§"/>
            </a:pPr>
            <a:r>
              <a:rPr lang="en-US" dirty="0"/>
              <a:t>can be applied both at action and at controller level</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ASP.NET platform provides information about the user through the </a:t>
            </a:r>
            <a:r>
              <a:rPr lang="en-US" dirty="0" err="1"/>
              <a:t>HttpContext</a:t>
            </a:r>
            <a:r>
              <a:rPr lang="en-US" dirty="0"/>
              <a:t> object, which is used by the Authorize attribute to check the status of the current request and see whether the user has been authenticated. The </a:t>
            </a:r>
            <a:r>
              <a:rPr lang="en-US" dirty="0" err="1"/>
              <a:t>HttpContext.User</a:t>
            </a:r>
            <a:r>
              <a:rPr lang="en-US" dirty="0"/>
              <a:t> property returns an implementation of the </a:t>
            </a:r>
            <a:r>
              <a:rPr lang="en-US" dirty="0" err="1"/>
              <a:t>IPrincipal</a:t>
            </a:r>
            <a:r>
              <a:rPr lang="en-US" dirty="0"/>
              <a:t> interface, which is defined in the </a:t>
            </a:r>
            <a:r>
              <a:rPr lang="en-US" dirty="0" err="1"/>
              <a:t>System.Security.Principal</a:t>
            </a:r>
            <a:r>
              <a:rPr lang="en-US" dirty="0"/>
              <a:t> namespace.</a:t>
            </a:r>
          </a:p>
          <a:p>
            <a:pPr marL="597150" lvl="1" indent="-342900" algn="just">
              <a:buFont typeface="Wingdings" panose="05000000000000000000" pitchFamily="2" charset="2"/>
              <a:buChar char="§"/>
            </a:pPr>
            <a:endParaRPr lang="en-US"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buFont typeface="Wingdings" panose="05000000000000000000" pitchFamily="2" charset="2"/>
              <a:buChar char="§"/>
            </a:pPr>
            <a:r>
              <a:rPr lang="en-US" b="1" dirty="0"/>
              <a:t>action level</a:t>
            </a:r>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controller level</a:t>
            </a:r>
          </a:p>
          <a:p>
            <a:pPr marL="342900" indent="-342900">
              <a:buFont typeface="Wingdings" panose="05000000000000000000" pitchFamily="2" charset="2"/>
              <a:buChar char="§"/>
            </a:pPr>
            <a:endParaRPr lang="en-US" b="1"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11" name="Rectangle 10">
            <a:extLst>
              <a:ext uri="{FF2B5EF4-FFF2-40B4-BE49-F238E27FC236}">
                <a16:creationId xmlns:a16="http://schemas.microsoft.com/office/drawing/2014/main" id="{A58D34A7-5305-4AE0-A6BD-591D26841893}"/>
              </a:ext>
            </a:extLst>
          </p:cNvPr>
          <p:cNvSpPr/>
          <p:nvPr/>
        </p:nvSpPr>
        <p:spPr>
          <a:xfrm>
            <a:off x="2783632" y="1844824"/>
            <a:ext cx="5760640" cy="1754326"/>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4365853E-4B51-458B-80A4-268515527DCE}"/>
              </a:ext>
            </a:extLst>
          </p:cNvPr>
          <p:cNvSpPr/>
          <p:nvPr/>
        </p:nvSpPr>
        <p:spPr>
          <a:xfrm>
            <a:off x="2927648" y="4653136"/>
            <a:ext cx="5760640" cy="1754326"/>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665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6" name="Content Placeholder 5">
            <a:extLst>
              <a:ext uri="{FF2B5EF4-FFF2-40B4-BE49-F238E27FC236}">
                <a16:creationId xmlns:a16="http://schemas.microsoft.com/office/drawing/2014/main" id="{BF409F38-0FEE-40F1-984F-8F9F5A3DE48F}"/>
              </a:ext>
            </a:extLst>
          </p:cNvPr>
          <p:cNvSpPr>
            <a:spLocks noGrp="1"/>
          </p:cNvSpPr>
          <p:nvPr>
            <p:ph idx="1"/>
          </p:nvPr>
        </p:nvSpPr>
        <p:spPr/>
        <p:txBody>
          <a:bodyPr/>
          <a:lstStyle/>
          <a:p>
            <a:endParaRPr lang="en-US"/>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highlight>
                  <a:srgbClr val="FFFF00"/>
                </a:highlight>
              </a:rPr>
              <a:t> </a:t>
            </a:r>
            <a:r>
              <a:rPr lang="en-US" b="1" dirty="0">
                <a:highlight>
                  <a:srgbClr val="FFFF00"/>
                </a:highlight>
              </a:rPr>
              <a:t>if (!</a:t>
            </a:r>
            <a:r>
              <a:rPr lang="en-US" b="1" dirty="0" err="1">
                <a:highlight>
                  <a:srgbClr val="FFFF00"/>
                </a:highlight>
              </a:rPr>
              <a:t>User.IsInRole</a:t>
            </a:r>
            <a:r>
              <a:rPr lang="en-US" b="1" dirty="0">
                <a:highlight>
                  <a:srgbClr val="FFFF00"/>
                </a:highlight>
              </a:rPr>
              <a:t>("</a:t>
            </a:r>
            <a:r>
              <a:rPr lang="en-US" b="1" dirty="0" err="1">
                <a:highlight>
                  <a:srgbClr val="FFFF00"/>
                </a:highlight>
              </a:rPr>
              <a:t>EmployeeViewer</a:t>
            </a:r>
            <a:r>
              <a:rPr lang="en-US" b="1" dirty="0">
                <a:highlight>
                  <a:srgbClr val="FFFF00"/>
                </a:highlight>
              </a:rPr>
              <a:t>")) </a:t>
            </a:r>
          </a:p>
          <a:p>
            <a:pPr lvl="1"/>
            <a:r>
              <a:rPr lang="en-US" b="1" dirty="0">
                <a:highlight>
                  <a:srgbClr val="FFFF00"/>
                </a:highlight>
              </a:rPr>
              <a:t>	return new </a:t>
            </a:r>
            <a:r>
              <a:rPr lang="en-US" b="1" dirty="0" err="1">
                <a:highlight>
                  <a:srgbClr val="FFFF00"/>
                </a:highlight>
              </a:rPr>
              <a:t>HttpUnauthorizedResult</a:t>
            </a:r>
            <a:r>
              <a:rPr lang="en-US" b="1" dirty="0">
                <a:highlight>
                  <a:srgbClr val="FFFF00"/>
                </a:highlight>
              </a:rPr>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highlight>
                  <a:srgbClr val="FFFF00"/>
                </a:highlight>
              </a:rPr>
              <a:t>[</a:t>
            </a:r>
            <a:r>
              <a:rPr lang="en-US" b="1" dirty="0">
                <a:highlight>
                  <a:srgbClr val="FFFF00"/>
                </a:highlight>
              </a:rPr>
              <a:t>Authorize(Roles = "</a:t>
            </a:r>
            <a:r>
              <a:rPr lang="en-US" b="1" dirty="0" err="1">
                <a:highlight>
                  <a:srgbClr val="FFFF00"/>
                </a:highlight>
              </a:rPr>
              <a:t>EmployeeViewer</a:t>
            </a:r>
            <a:r>
              <a:rPr lang="en-US" b="1" dirty="0">
                <a:highlight>
                  <a:srgbClr val="FFFF00"/>
                </a:highlight>
              </a:rPr>
              <a:t>")] </a:t>
            </a:r>
            <a:endParaRPr lang="ro-RO" b="1" dirty="0">
              <a:highlight>
                <a:srgbClr val="FFFF00"/>
              </a:highlight>
            </a:endParaRPr>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0BFC8B-2DD1-4EFC-AB63-5D458CCA1735}"/>
              </a:ext>
            </a:extLst>
          </p:cNvPr>
          <p:cNvSpPr txBox="1"/>
          <p:nvPr/>
        </p:nvSpPr>
        <p:spPr>
          <a:xfrm>
            <a:off x="7824192" y="2564904"/>
            <a:ext cx="2804357" cy="369332"/>
          </a:xfrm>
          <a:prstGeom prst="rect">
            <a:avLst/>
          </a:prstGeom>
          <a:noFill/>
        </p:spPr>
        <p:txBody>
          <a:bodyPr wrap="none" rtlCol="0">
            <a:spAutoFit/>
          </a:bodyPr>
          <a:lstStyle/>
          <a:p>
            <a:r>
              <a:rPr lang="en-US" b="1" dirty="0"/>
              <a:t>Declarative</a:t>
            </a:r>
            <a:r>
              <a:rPr lang="en-US" dirty="0"/>
              <a:t> (recommended)</a:t>
            </a:r>
          </a:p>
        </p:txBody>
      </p:sp>
      <p:sp>
        <p:nvSpPr>
          <p:cNvPr id="8" name="TextBox 7">
            <a:extLst>
              <a:ext uri="{FF2B5EF4-FFF2-40B4-BE49-F238E27FC236}">
                <a16:creationId xmlns:a16="http://schemas.microsoft.com/office/drawing/2014/main" id="{48F1CA77-C1EE-4822-A749-D1FFA41F563F}"/>
              </a:ext>
            </a:extLst>
          </p:cNvPr>
          <p:cNvSpPr txBox="1"/>
          <p:nvPr/>
        </p:nvSpPr>
        <p:spPr>
          <a:xfrm>
            <a:off x="2495600" y="2564904"/>
            <a:ext cx="1218923" cy="369332"/>
          </a:xfrm>
          <a:prstGeom prst="rect">
            <a:avLst/>
          </a:prstGeom>
          <a:noFill/>
        </p:spPr>
        <p:txBody>
          <a:bodyPr wrap="none" rtlCol="0">
            <a:spAutoFit/>
          </a:bodyPr>
          <a:lstStyle/>
          <a:p>
            <a:r>
              <a:rPr lang="en-US" b="1" dirty="0"/>
              <a:t>Imperative</a:t>
            </a:r>
            <a:endParaRPr lang="en-US" dirty="0"/>
          </a:p>
        </p:txBody>
      </p:sp>
    </p:spTree>
    <p:extLst>
      <p:ext uri="{BB962C8B-B14F-4D97-AF65-F5344CB8AC3E}">
        <p14:creationId xmlns:p14="http://schemas.microsoft.com/office/powerpoint/2010/main" val="77453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AllowAnonymous</a:t>
            </a:r>
            <a:r>
              <a:rPr lang="en-US" b="1" dirty="0"/>
              <a:t>]</a:t>
            </a:r>
          </a:p>
          <a:p>
            <a:pPr marL="597150" lvl="1" indent="-342900">
              <a:buFont typeface="Wingdings" panose="05000000000000000000" pitchFamily="2" charset="2"/>
              <a:buChar char="§"/>
            </a:pPr>
            <a:r>
              <a:rPr lang="en-US" dirty="0"/>
              <a:t>Specifies that actions and controllers are skipped by </a:t>
            </a:r>
            <a:r>
              <a:rPr lang="en-US" dirty="0" err="1"/>
              <a:t>AuthorizeAttribute</a:t>
            </a:r>
            <a:r>
              <a:rPr lang="en-US" dirty="0"/>
              <a:t> during authorization.</a:t>
            </a:r>
          </a:p>
          <a:p>
            <a:pPr marL="597150" lvl="1" indent="-342900">
              <a:buFont typeface="Wingdings" panose="05000000000000000000" pitchFamily="2" charset="2"/>
              <a:buChar char="§"/>
            </a:pPr>
            <a:r>
              <a:rPr lang="en-US" dirty="0"/>
              <a:t>Example: the login action</a:t>
            </a:r>
          </a:p>
        </p:txBody>
      </p:sp>
      <p:sp>
        <p:nvSpPr>
          <p:cNvPr id="4" name="Text Placeholder 3">
            <a:extLst>
              <a:ext uri="{FF2B5EF4-FFF2-40B4-BE49-F238E27FC236}">
                <a16:creationId xmlns:a16="http://schemas.microsoft.com/office/drawing/2014/main" id="{73B65929-C278-425A-AA00-3D95A197EE3E}"/>
              </a:ext>
            </a:extLst>
          </p:cNvPr>
          <p:cNvSpPr>
            <a:spLocks noGrp="1"/>
          </p:cNvSpPr>
          <p:nvPr>
            <p:ph type="body" sz="quarter" idx="10"/>
          </p:nvPr>
        </p:nvSpPr>
        <p:spPr/>
        <p:txBody>
          <a:bodyPr/>
          <a:lstStyle/>
          <a:p>
            <a:r>
              <a:rPr lang="en-US" dirty="0"/>
              <a:t>Security Attributes</a:t>
            </a:r>
          </a:p>
        </p:txBody>
      </p:sp>
      <p:sp>
        <p:nvSpPr>
          <p:cNvPr id="5" name="Rectangle 4">
            <a:extLst>
              <a:ext uri="{FF2B5EF4-FFF2-40B4-BE49-F238E27FC236}">
                <a16:creationId xmlns:a16="http://schemas.microsoft.com/office/drawing/2014/main" id="{D47AB982-807B-4668-A149-90F0295015FE}"/>
              </a:ext>
            </a:extLst>
          </p:cNvPr>
          <p:cNvSpPr/>
          <p:nvPr/>
        </p:nvSpPr>
        <p:spPr>
          <a:xfrm>
            <a:off x="1775520" y="3212976"/>
            <a:ext cx="9289032" cy="3539430"/>
          </a:xfrm>
          <a:prstGeom prst="rect">
            <a:avLst/>
          </a:prstGeom>
          <a:solidFill>
            <a:schemeClr val="bg1"/>
          </a:solidFill>
        </p:spPr>
        <p:txBody>
          <a:bodyPr wrap="square">
            <a:spAutoFit/>
          </a:bodyPr>
          <a:lstStyle/>
          <a:p>
            <a:r>
              <a:rPr lang="en-US" sz="1600" dirty="0">
                <a:solidFill>
                  <a:srgbClr val="000000"/>
                </a:solidFill>
                <a:highlight>
                  <a:srgbClr val="FFFF00"/>
                </a:highlight>
                <a:latin typeface="Consolas" panose="020B0609020204030204" pitchFamily="49" charset="0"/>
              </a:rPr>
              <a:t>[</a:t>
            </a:r>
            <a:r>
              <a:rPr lang="en-US" sz="1600" dirty="0">
                <a:solidFill>
                  <a:srgbClr val="267F99"/>
                </a:solidFill>
                <a:highlight>
                  <a:srgbClr val="FFFF00"/>
                </a:highlight>
                <a:latin typeface="Consolas" panose="020B0609020204030204" pitchFamily="49" charset="0"/>
              </a:rPr>
              <a:t>Authorize</a:t>
            </a:r>
            <a:r>
              <a:rPr lang="en-US" sz="1600" dirty="0">
                <a:solidFill>
                  <a:srgbClr val="000000"/>
                </a:solidFill>
                <a:highlight>
                  <a:srgbClr val="FFFF00"/>
                </a:highlight>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ValidateAntiForgeryToken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B84BCA-A57A-4C53-9310-47EFE355A3C2}"/>
              </a:ext>
            </a:extLst>
          </p:cNvPr>
          <p:cNvSpPr>
            <a:spLocks noGrp="1"/>
          </p:cNvSpPr>
          <p:nvPr>
            <p:ph type="title"/>
          </p:nvPr>
        </p:nvSpPr>
        <p:spPr/>
        <p:txBody>
          <a:bodyPr/>
          <a:lstStyle/>
          <a:p>
            <a:r>
              <a:rPr lang="en-US" dirty="0"/>
              <a:t>Enforcing SSL </a:t>
            </a:r>
          </a:p>
        </p:txBody>
      </p:sp>
    </p:spTree>
    <p:extLst>
      <p:ext uri="{BB962C8B-B14F-4D97-AF65-F5344CB8AC3E}">
        <p14:creationId xmlns:p14="http://schemas.microsoft.com/office/powerpoint/2010/main" val="159931843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RequireHttpsAttribute</a:t>
            </a:r>
            <a:r>
              <a:rPr lang="en-US" b="1" dirty="0"/>
              <a:t>]</a:t>
            </a:r>
            <a:endParaRPr lang="ro-RO" b="1" dirty="0"/>
          </a:p>
          <a:p>
            <a:pPr marL="597150" lvl="1" indent="-342900">
              <a:buFont typeface="Wingdings" panose="05000000000000000000" pitchFamily="2" charset="2"/>
              <a:buChar char="§"/>
            </a:pPr>
            <a:r>
              <a:rPr lang="en-US" dirty="0"/>
              <a:t>can be used to decorate controllers or actions;</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Can also be configured globally:</a:t>
            </a:r>
          </a:p>
          <a:p>
            <a:pPr marL="342900" indent="-342900">
              <a:buFont typeface="Wingdings" panose="05000000000000000000" pitchFamily="2" charset="2"/>
              <a:buChar char="§"/>
            </a:pPr>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b="1" dirty="0"/>
              <a:t>Note</a:t>
            </a:r>
            <a:r>
              <a:rPr lang="en-US" dirty="0"/>
              <a:t>: The highlighted code above requires all requests to use HTTPS, therefore HTTP requests are ignored. </a:t>
            </a:r>
          </a:p>
          <a:p>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2279576" y="3212976"/>
            <a:ext cx="8604248"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Microsoft.AspNetCore.Mvc</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pPr lvl="1"/>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MvcOptions</a:t>
            </a:r>
            <a:r>
              <a:rPr lang="en-US" dirty="0">
                <a:solidFill>
                  <a:srgbClr val="000000"/>
                </a:solidFill>
                <a:latin typeface="Consolas" panose="020B0609020204030204" pitchFamily="49" charset="0"/>
              </a:rPr>
              <a:t>&gt;(options =&gt;</a:t>
            </a:r>
          </a:p>
          <a:p>
            <a:pPr lvl="1"/>
            <a:r>
              <a:rPr lang="en-US" dirty="0">
                <a:solidFill>
                  <a:srgbClr val="000000"/>
                </a:solidFill>
                <a:latin typeface="Consolas" panose="020B0609020204030204" pitchFamily="49" charset="0"/>
              </a:rPr>
              <a:t>{</a:t>
            </a:r>
          </a:p>
          <a:p>
            <a:pPr lvl="1"/>
            <a:r>
              <a:rPr lang="en-US" dirty="0">
                <a:solidFill>
                  <a:srgbClr val="001080"/>
                </a:solidFill>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options</a:t>
            </a:r>
            <a:r>
              <a:rPr lang="en-US" dirty="0" err="1">
                <a:solidFill>
                  <a:srgbClr val="000000"/>
                </a:solidFill>
                <a:highlight>
                  <a:srgbClr val="FFFF00"/>
                </a:highlight>
                <a:latin typeface="Consolas" panose="020B0609020204030204" pitchFamily="49" charset="0"/>
              </a:rPr>
              <a:t>.</a:t>
            </a:r>
            <a:r>
              <a:rPr lang="en-US" dirty="0" err="1">
                <a:solidFill>
                  <a:srgbClr val="001080"/>
                </a:solidFill>
                <a:highlight>
                  <a:srgbClr val="FFFF00"/>
                </a:highlight>
                <a:latin typeface="Consolas" panose="020B0609020204030204" pitchFamily="49" charset="0"/>
              </a:rPr>
              <a:t>Filters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RequireHttpsAttribute</a:t>
            </a:r>
            <a:r>
              <a:rPr lang="en-US" dirty="0">
                <a:solidFill>
                  <a:srgbClr val="000000"/>
                </a:solidFill>
                <a:highlight>
                  <a:srgbClr val="FFFF00"/>
                </a:highlight>
                <a:latin typeface="Consolas" panose="020B0609020204030204" pitchFamily="49" charset="0"/>
              </a:rPr>
              <a:t>());</a:t>
            </a:r>
          </a:p>
          <a:p>
            <a:pPr lvl="1"/>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Redirects all HTTP requests to HTTPS:</a:t>
            </a:r>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dirty="0"/>
              <a:t>Further reading: </a:t>
            </a:r>
            <a:r>
              <a:rPr lang="en-US" dirty="0">
                <a:hlinkClick r:id="rId2"/>
              </a:rPr>
              <a:t>link</a:t>
            </a:r>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1127448" y="2178104"/>
            <a:ext cx="9356476"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Microsoft.AspNetCore.Rewrite</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IApplicationBuilder</a:t>
            </a:r>
            <a:r>
              <a:rPr lang="en-US" dirty="0">
                <a:solidFill>
                  <a:srgbClr val="000000"/>
                </a:solidFill>
                <a:latin typeface="Consolas" panose="020B0609020204030204" pitchFamily="49" charset="0"/>
              </a:rPr>
              <a:t> app, </a:t>
            </a:r>
            <a:r>
              <a:rPr lang="en-US" dirty="0" err="1">
                <a:solidFill>
                  <a:srgbClr val="267F99"/>
                </a:solidFill>
                <a:latin typeface="Consolas" panose="020B0609020204030204" pitchFamily="49" charset="0"/>
              </a:rPr>
              <a:t>IHostingEnvironment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env</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ILoggerFactory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loggerFactory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pPr lvl="1"/>
            <a:r>
              <a:rPr lang="en-US" dirty="0" err="1">
                <a:solidFill>
                  <a:srgbClr val="0000FF"/>
                </a:solidFill>
                <a:highlight>
                  <a:srgbClr val="FFFF00"/>
                </a:highlight>
                <a:latin typeface="Consolas" panose="020B0609020204030204" pitchFamily="49" charset="0"/>
              </a:rPr>
              <a:t>var</a:t>
            </a:r>
            <a:r>
              <a:rPr lang="en-US" dirty="0">
                <a:solidFill>
                  <a:srgbClr val="000000"/>
                </a:solidFill>
                <a:highlight>
                  <a:srgbClr val="FFFF00"/>
                </a:highlight>
                <a:latin typeface="Consolas" panose="020B0609020204030204" pitchFamily="49" charset="0"/>
              </a:rPr>
              <a:t> options = </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RewriteOptions</a:t>
            </a:r>
            <a:r>
              <a:rPr lang="en-US" dirty="0">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AddRedirectToHttps</a:t>
            </a:r>
            <a:r>
              <a:rPr lang="en-US" dirty="0">
                <a:solidFill>
                  <a:srgbClr val="000000"/>
                </a:solidFill>
                <a:highlight>
                  <a:srgbClr val="FFFF00"/>
                </a:highlight>
                <a:latin typeface="Consolas" panose="020B0609020204030204" pitchFamily="49" charset="0"/>
              </a:rPr>
              <a:t>();</a:t>
            </a:r>
          </a:p>
          <a:p>
            <a:pPr lvl="1"/>
            <a:r>
              <a:rPr lang="en-US" dirty="0" err="1">
                <a:solidFill>
                  <a:srgbClr val="001080"/>
                </a:solidFill>
                <a:highlight>
                  <a:srgbClr val="FFFF00"/>
                </a:highlight>
                <a:latin typeface="Consolas" panose="020B0609020204030204" pitchFamily="49" charset="0"/>
              </a:rPr>
              <a:t>app</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UseRewriter</a:t>
            </a:r>
            <a:r>
              <a:rPr lang="en-US" dirty="0">
                <a:solidFill>
                  <a:srgbClr val="000000"/>
                </a:solidFill>
                <a:highlight>
                  <a:srgbClr val="FFFF00"/>
                </a:highlight>
                <a:latin typeface="Consolas" panose="020B0609020204030204" pitchFamily="49" charset="0"/>
              </a:rPr>
              <a:t>(</a:t>
            </a:r>
            <a:r>
              <a:rPr lang="en-US" dirty="0">
                <a:solidFill>
                  <a:srgbClr val="001080"/>
                </a:solidFill>
                <a:highlight>
                  <a:srgbClr val="FFFF00"/>
                </a:highlight>
                <a:latin typeface="Consolas" panose="020B0609020204030204" pitchFamily="49" charset="0"/>
              </a:rPr>
              <a:t>options</a:t>
            </a:r>
            <a:r>
              <a:rPr lang="en-US" dirty="0">
                <a:solidFill>
                  <a:srgbClr val="000000"/>
                </a:solidFill>
                <a:highlight>
                  <a:srgbClr val="FFFF00"/>
                </a:highlight>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412153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"Transaction"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"withdraw"</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on all forms it generates: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highlight>
                  <a:srgbClr val="FFFF00"/>
                </a:highlight>
                <a:latin typeface="Consolas" panose="020B0609020204030204" pitchFamily="49" charset="0"/>
              </a:rPr>
              <a:t>asp-controller</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"Manage"</a:t>
            </a:r>
            <a:r>
              <a:rPr lang="en-US" dirty="0">
                <a:solidFill>
                  <a:srgbClr val="000000"/>
                </a:solidFill>
                <a:highlight>
                  <a:srgbClr val="FFFF00"/>
                </a:highlight>
                <a:latin typeface="Consolas" panose="020B0609020204030204" pitchFamily="49" charset="0"/>
              </a:rPr>
              <a:t> </a:t>
            </a:r>
            <a:r>
              <a:rPr lang="en-US" dirty="0">
                <a:solidFill>
                  <a:srgbClr val="FF0000"/>
                </a:solidFill>
                <a:highlight>
                  <a:srgbClr val="FFFF00"/>
                </a:highlight>
                <a:latin typeface="Consolas" panose="020B0609020204030204" pitchFamily="49" charset="0"/>
              </a:rPr>
              <a:t>asp-action</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a:t>
            </a:r>
            <a:r>
              <a:rPr lang="en-US" dirty="0" err="1">
                <a:solidFill>
                  <a:srgbClr val="0000FF"/>
                </a:solidFill>
                <a:highlight>
                  <a:srgbClr val="FFFF00"/>
                </a:highlight>
                <a:latin typeface="Consolas" panose="020B0609020204030204" pitchFamily="49" charset="0"/>
              </a:rPr>
              <a:t>ChangePassword</a:t>
            </a:r>
            <a:r>
              <a:rPr lang="en-US" dirty="0">
                <a:solidFill>
                  <a:srgbClr val="0000FF"/>
                </a:solidFill>
                <a:highlight>
                  <a:srgbClr val="FFFF00"/>
                </a:highlight>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You can also explicitly add an </a:t>
            </a:r>
            <a:r>
              <a:rPr lang="en-US" dirty="0" err="1"/>
              <a:t>antiforgery</a:t>
            </a:r>
            <a:r>
              <a:rPr lang="en-US" dirty="0"/>
              <a:t> token to a &lt;form&gt; element you create without using tag helpers or HTML helpers by using @</a:t>
            </a:r>
            <a:r>
              <a:rPr lang="en-US" dirty="0" err="1"/>
              <a:t>Html.AntiForgeryToken</a:t>
            </a:r>
            <a:r>
              <a:rPr lang="en-US" dirty="0"/>
              <a:t>():</a:t>
            </a:r>
            <a:endParaRPr lang="ro-RO"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923330"/>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Html.AntiForgeryToken</a:t>
            </a:r>
            <a:r>
              <a:rPr lang="en-US" dirty="0">
                <a:solidFill>
                  <a:srgbClr val="000000"/>
                </a:solidFill>
                <a:latin typeface="Consolas" panose="020B0609020204030204" pitchFamily="49" charset="0"/>
              </a:rPr>
              <a:t>()</a:t>
            </a: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B4B9D281-3FD7-455D-B986-DB6FF3BDEAF9}"/>
              </a:ext>
            </a:extLst>
          </p:cNvPr>
          <p:cNvSpPr/>
          <p:nvPr/>
        </p:nvSpPr>
        <p:spPr>
          <a:xfrm>
            <a:off x="1415480" y="4759984"/>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 2</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7th edition, the best selling book on MVC is now updated for ASP.NET Core MVC.</a:t>
            </a:r>
          </a:p>
          <a:p>
            <a:pPr marL="597150" lvl="1" indent="-342900">
              <a:buFont typeface="Wingdings" panose="05000000000000000000" pitchFamily="2" charset="2"/>
              <a:buChar char="§"/>
            </a:pPr>
            <a:r>
              <a:rPr lang="en-US" dirty="0">
                <a:hlinkClick r:id="rId2"/>
              </a:rPr>
              <a:t>https://www.apress.com/gp/book/9781484231494</a:t>
            </a:r>
            <a:endParaRPr lang="en-US" dirty="0"/>
          </a:p>
          <a:p>
            <a:pPr marL="597150" lvl="1" indent="-342900">
              <a:buFont typeface="Wingdings" panose="05000000000000000000" pitchFamily="2" charset="2"/>
              <a:buChar char="§"/>
            </a:pPr>
            <a:r>
              <a:rPr lang="en-US" dirty="0">
                <a:hlinkClick r:id="rId3"/>
              </a:rPr>
              <a:t>https://github.com/apress/pro-asp.net-core-mvc-2</a:t>
            </a:r>
            <a:endParaRPr lang="en-US" dirty="0"/>
          </a:p>
          <a:p>
            <a:pPr lvl="1"/>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1028" name="Picture 4" descr="https://images-na.ssl-images-amazon.com/images/I/51U5-MDFiqL._SX348_BO1,204,203,200_.jpg">
            <a:extLst>
              <a:ext uri="{FF2B5EF4-FFF2-40B4-BE49-F238E27FC236}">
                <a16:creationId xmlns:a16="http://schemas.microsoft.com/office/drawing/2014/main" id="{B365DAE5-A9DC-49FD-BF99-291F47833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106" y="1401382"/>
            <a:ext cx="33337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GET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r>
              <a:rPr lang="en-US" dirty="0"/>
              <a:t> </a:t>
            </a:r>
          </a:p>
          <a:p>
            <a:pPr marL="342900" indent="-342900">
              <a:buFont typeface="Wingdings" panose="05000000000000000000" pitchFamily="2" charset="2"/>
              <a:buChar char="§"/>
            </a:pPr>
            <a:endParaRPr lang="en-US" dirty="0">
              <a:hlinkClick r:id="rId4"/>
            </a:endParaRPr>
          </a:p>
          <a:p>
            <a:pPr marL="342900" indent="-342900">
              <a:buFont typeface="Wingdings" panose="05000000000000000000" pitchFamily="2" charset="2"/>
              <a:buChar char="§"/>
            </a:pPr>
            <a:r>
              <a:rPr lang="en-US" dirty="0"/>
              <a:t>Further reading: </a:t>
            </a:r>
            <a:r>
              <a:rPr lang="en-US" dirty="0">
                <a:hlinkClick r:id="rId4"/>
              </a:rPr>
              <a:t>https://docs.microsoft.com/en-us/aspnet/mvc/overview/security/xsrfcsrf-prevention-in-aspnet-mvc-and-web-pages</a:t>
            </a:r>
            <a:r>
              <a:rPr lang="en-US" dirty="0"/>
              <a:t> </a:t>
            </a:r>
          </a:p>
          <a:p>
            <a:pPr>
              <a:buFont typeface="Wingdings" pitchFamily="2" charset="2"/>
              <a:buChar char="§"/>
            </a:pP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2"/>
              </a:rPr>
              <a:t>link</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 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2"/>
              </a:rPr>
              <a:t>link</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Virtual Academy - </a:t>
            </a:r>
            <a:r>
              <a:rPr lang="en-US" dirty="0">
                <a:hlinkClick r:id="rId2"/>
              </a:rPr>
              <a:t>mva.microsoft.com</a:t>
            </a:r>
            <a:endParaRPr lang="en-US" b="1"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access (limited period) through </a:t>
            </a:r>
            <a:r>
              <a:rPr lang="en-US" dirty="0">
                <a:hlinkClick r:id="rId4"/>
              </a:rPr>
              <a:t>Microsoft DreamSpark</a:t>
            </a:r>
            <a:endParaRPr lang="en-US" dirty="0"/>
          </a:p>
          <a:p>
            <a:pPr marL="597150" lvl="1"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Courses on </a:t>
            </a:r>
            <a:r>
              <a:rPr lang="en-US" b="1" dirty="0"/>
              <a:t>ASP.NET</a:t>
            </a:r>
          </a:p>
          <a:p>
            <a:pPr marL="597150" lvl="1" indent="-342900" algn="just">
              <a:buFont typeface="Wingdings" panose="05000000000000000000" pitchFamily="2" charset="2"/>
              <a:buChar char="§"/>
            </a:pPr>
            <a:r>
              <a:rPr lang="en-US" dirty="0">
                <a:hlinkClick r:id="rId5"/>
              </a:rPr>
              <a:t>https://www.asp.net/freecourses</a:t>
            </a:r>
            <a:r>
              <a:rPr lang="en-US" dirty="0"/>
              <a:t> </a:t>
            </a:r>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https://docs.microsoft.com/en-us/dotnet/api/?view=aspnetcore-2.0/</a:t>
            </a:r>
            <a:endParaRPr lang="en-US" u="sng" dirty="0"/>
          </a:p>
          <a:p>
            <a:pPr lvl="1"/>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658706729"/>
                  </p:ext>
                </p:extLst>
              </p:nvPr>
            </p:nvGraphicFramePr>
            <p:xfrm>
              <a:off x="766763" y="1341438"/>
              <a:ext cx="10829925" cy="4813300"/>
            </p:xfrm>
            <a:graphic>
              <a:graphicData uri="http://schemas.microsoft.com/office/powerpoint/2016/summaryzoom">
                <psuz:summaryZm>
                  <psuz:summaryZmObj sectionId="{090A1CF0-1C3E-48DA-84F6-CBC61F93FDC4}">
                    <psuz:zmPr id="{03A65DEF-ADBB-462A-A9E3-4F2ED5F1BEC2}" transitionDur="1000">
                      <p166:blipFill xmlns:p166="http://schemas.microsoft.com/office/powerpoint/2016/6/main">
                        <a:blip r:embed="rId2"/>
                        <a:stretch>
                          <a:fillRect/>
                        </a:stretch>
                      </p166:blipFill>
                      <p166:spPr xmlns:p166="http://schemas.microsoft.com/office/powerpoint/2016/6/main">
                        <a:xfrm>
                          <a:off x="1468057" y="144399"/>
                          <a:ext cx="2567093" cy="1443990"/>
                        </a:xfrm>
                        <a:prstGeom prst="rect">
                          <a:avLst/>
                        </a:prstGeom>
                        <a:ln w="3175">
                          <a:solidFill>
                            <a:prstClr val="ltGray"/>
                          </a:solidFill>
                        </a:ln>
                      </p166:spPr>
                    </psuz:zmPr>
                  </psuz:summaryZmObj>
                  <psuz:summaryZmObj sectionId="{DACCCC93-1F8B-4D28-BA33-D0FB5CA83842}">
                    <psuz:zmPr id="{7A17AB5F-9034-4012-A5E5-F5BBE792CF44}" transitionDur="1000">
                      <p166:blipFill xmlns:p166="http://schemas.microsoft.com/office/powerpoint/2016/6/main">
                        <a:blip r:embed="rId3"/>
                        <a:stretch>
                          <a:fillRect/>
                        </a:stretch>
                      </p166:blipFill>
                      <p166:spPr xmlns:p166="http://schemas.microsoft.com/office/powerpoint/2016/6/main">
                        <a:xfrm>
                          <a:off x="4131416" y="144399"/>
                          <a:ext cx="2567093" cy="1443990"/>
                        </a:xfrm>
                        <a:prstGeom prst="rect">
                          <a:avLst/>
                        </a:prstGeom>
                        <a:ln w="3175">
                          <a:solidFill>
                            <a:prstClr val="ltGray"/>
                          </a:solidFill>
                        </a:ln>
                      </p166:spPr>
                    </psuz:zmPr>
                  </psuz:summaryZmObj>
                  <psuz:summaryZmObj sectionId="{480940C7-8D2B-4AA9-9534-EE7628D8B664}">
                    <psuz:zmPr id="{83DD7842-70FB-49BB-A731-C17024164B6A}" transitionDur="1000">
                      <p166:blipFill xmlns:p166="http://schemas.microsoft.com/office/powerpoint/2016/6/main">
                        <a:blip r:embed="rId4"/>
                        <a:stretch>
                          <a:fillRect/>
                        </a:stretch>
                      </p166:blipFill>
                      <p166:spPr xmlns:p166="http://schemas.microsoft.com/office/powerpoint/2016/6/main">
                        <a:xfrm>
                          <a:off x="6794775" y="144399"/>
                          <a:ext cx="2567093" cy="1443990"/>
                        </a:xfrm>
                        <a:prstGeom prst="rect">
                          <a:avLst/>
                        </a:prstGeom>
                        <a:ln w="3175">
                          <a:solidFill>
                            <a:prstClr val="ltGray"/>
                          </a:solidFill>
                        </a:ln>
                      </p166:spPr>
                    </psuz:zmPr>
                  </psuz:summaryZmObj>
                  <psuz:summaryZmObj sectionId="{87E274A0-8D79-4657-BF00-1D5BC1863E78}">
                    <psuz:zmPr id="{35E86422-923D-48B4-9925-B1CE3FDBB02E}" transitionDur="1000">
                      <p166:blipFill xmlns:p166="http://schemas.microsoft.com/office/powerpoint/2016/6/main">
                        <a:blip r:embed="rId5"/>
                        <a:stretch>
                          <a:fillRect/>
                        </a:stretch>
                      </p166:blipFill>
                      <p166:spPr xmlns:p166="http://schemas.microsoft.com/office/powerpoint/2016/6/main">
                        <a:xfrm>
                          <a:off x="1468057" y="1684655"/>
                          <a:ext cx="2567093" cy="1443990"/>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6"/>
                        <a:stretch>
                          <a:fillRect/>
                        </a:stretch>
                      </p166:blipFill>
                      <p166:spPr xmlns:p166="http://schemas.microsoft.com/office/powerpoint/2016/6/main">
                        <a:xfrm>
                          <a:off x="4131416" y="1684655"/>
                          <a:ext cx="2567093" cy="1443990"/>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7"/>
                        <a:stretch>
                          <a:fillRect/>
                        </a:stretch>
                      </p166:blipFill>
                      <p166:spPr xmlns:p166="http://schemas.microsoft.com/office/powerpoint/2016/6/main">
                        <a:xfrm>
                          <a:off x="6794775" y="1684655"/>
                          <a:ext cx="2567093" cy="1443990"/>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8"/>
                        <a:stretch>
                          <a:fillRect/>
                        </a:stretch>
                      </p166:blipFill>
                      <p166:spPr xmlns:p166="http://schemas.microsoft.com/office/powerpoint/2016/6/main">
                        <a:xfrm>
                          <a:off x="1468057" y="3224911"/>
                          <a:ext cx="2567093" cy="1443990"/>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34820" y="1485837"/>
                  <a:ext cx="2567093" cy="1443990"/>
                </a:xfrm>
                <a:prstGeom prst="rect">
                  <a:avLst/>
                </a:prstGeom>
                <a:ln w="3175">
                  <a:solidFill>
                    <a:prstClr val="ltGray"/>
                  </a:solidFill>
                </a:ln>
              </p:spPr>
            </p:pic>
            <p:pic>
              <p:nvPicPr>
                <p:cNvPr id="4" name="Picture 4">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898179" y="1485837"/>
                  <a:ext cx="2567093" cy="1443990"/>
                </a:xfrm>
                <a:prstGeom prst="rect">
                  <a:avLst/>
                </a:prstGeom>
                <a:ln w="3175">
                  <a:solidFill>
                    <a:prstClr val="ltGray"/>
                  </a:solidFill>
                </a:ln>
              </p:spPr>
            </p:pic>
            <p:pic>
              <p:nvPicPr>
                <p:cNvPr id="6" name="Picture 6">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561538" y="1485837"/>
                  <a:ext cx="2567093" cy="1443990"/>
                </a:xfrm>
                <a:prstGeom prst="rect">
                  <a:avLst/>
                </a:prstGeom>
                <a:ln w="3175">
                  <a:solidFill>
                    <a:prstClr val="ltGray"/>
                  </a:solidFill>
                </a:ln>
              </p:spPr>
            </p:pic>
            <p:pic>
              <p:nvPicPr>
                <p:cNvPr id="7" name="Picture 7">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2234820" y="3026093"/>
                  <a:ext cx="2567093" cy="1443990"/>
                </a:xfrm>
                <a:prstGeom prst="rect">
                  <a:avLst/>
                </a:prstGeom>
                <a:ln w="3175">
                  <a:solidFill>
                    <a:prstClr val="ltGray"/>
                  </a:solidFill>
                </a:ln>
              </p:spPr>
            </p:pic>
            <p:pic>
              <p:nvPicPr>
                <p:cNvPr id="8" name="Picture 8">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898179" y="3026093"/>
                  <a:ext cx="2567093" cy="1443990"/>
                </a:xfrm>
                <a:prstGeom prst="rect">
                  <a:avLst/>
                </a:prstGeom>
                <a:ln w="3175">
                  <a:solidFill>
                    <a:prstClr val="ltGray"/>
                  </a:solidFill>
                </a:ln>
              </p:spPr>
            </p:pic>
            <p:pic>
              <p:nvPicPr>
                <p:cNvPr id="9" name="Picture 9">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561538" y="3026093"/>
                  <a:ext cx="2567093" cy="1443990"/>
                </a:xfrm>
                <a:prstGeom prst="rect">
                  <a:avLst/>
                </a:prstGeom>
                <a:ln w="3175">
                  <a:solidFill>
                    <a:prstClr val="ltGray"/>
                  </a:solidFill>
                </a:ln>
              </p:spPr>
            </p:pic>
            <p:pic>
              <p:nvPicPr>
                <p:cNvPr id="10" name="Picture 10">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2234820" y="4566349"/>
                  <a:ext cx="2567093" cy="1443990"/>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24092</TotalTime>
  <Words>3260</Words>
  <Application>Microsoft Office PowerPoint</Application>
  <PresentationFormat>Widescreen</PresentationFormat>
  <Paragraphs>452</Paragraphs>
  <Slides>50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Consolas</vt:lpstr>
      <vt:lpstr>Segoe UI</vt:lpstr>
      <vt:lpstr>Segoe UI Historic</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Authorization</vt:lpstr>
      <vt:lpstr>Authorization</vt:lpstr>
      <vt:lpstr>Authorization</vt:lpstr>
      <vt:lpstr>Authorization</vt:lpstr>
      <vt:lpstr>Authorization</vt:lpstr>
      <vt:lpstr>Authorization</vt:lpstr>
      <vt:lpstr>Authorization</vt:lpstr>
      <vt:lpstr>Enforcing SSL </vt:lpstr>
      <vt:lpstr>Authorization</vt:lpstr>
      <vt:lpstr>Authorization</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Cross-Origin Requests (CORS)</vt:lpstr>
      <vt:lpstr>Cross-Origin Requests (CORS)</vt:lpstr>
      <vt:lpstr>Cross-Site Scripting (XSS)</vt:lpstr>
      <vt:lpstr>Cross-Site Scripting (XSS)</vt:lpstr>
      <vt:lpstr>Security – Other recommendations</vt:lpstr>
      <vt:lpstr>General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1605</cp:revision>
  <cp:lastPrinted>2017-02-28T05:34:43Z</cp:lastPrinted>
  <dcterms:created xsi:type="dcterms:W3CDTF">2012-12-11T23:13:23Z</dcterms:created>
  <dcterms:modified xsi:type="dcterms:W3CDTF">2018-05-18T21:25:41Z</dcterms:modified>
</cp:coreProperties>
</file>