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493" r:id="rId2"/>
    <p:sldId id="679" r:id="rId3"/>
    <p:sldId id="735" r:id="rId4"/>
    <p:sldId id="736" r:id="rId5"/>
    <p:sldId id="737" r:id="rId6"/>
    <p:sldId id="738" r:id="rId7"/>
    <p:sldId id="739" r:id="rId8"/>
    <p:sldId id="730" r:id="rId9"/>
    <p:sldId id="732" r:id="rId10"/>
    <p:sldId id="733" r:id="rId11"/>
    <p:sldId id="731" r:id="rId12"/>
    <p:sldId id="729" r:id="rId13"/>
  </p:sldIdLst>
  <p:sldSz cx="12192000" cy="6858000"/>
  <p:notesSz cx="9928225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FC276318-ACF1-45C2-B1A5-EAE022325DE9}">
          <p14:sldIdLst>
            <p14:sldId id="493"/>
            <p14:sldId id="679"/>
          </p14:sldIdLst>
        </p14:section>
        <p14:section name="Azure App Service" id="{88CB10FE-AC71-4BD4-95F7-62421A1D2C26}">
          <p14:sldIdLst>
            <p14:sldId id="735"/>
            <p14:sldId id="736"/>
            <p14:sldId id="737"/>
            <p14:sldId id="738"/>
            <p14:sldId id="739"/>
          </p14:sldIdLst>
        </p14:section>
        <p14:section name="SQL Sever" id="{95C455DC-2000-49BF-A1DC-5D916E6F4076}">
          <p14:sldIdLst>
            <p14:sldId id="730"/>
            <p14:sldId id="732"/>
            <p14:sldId id="733"/>
            <p14:sldId id="731"/>
          </p14:sldIdLst>
        </p14:section>
        <p14:section name="Questions" id="{0F2455EB-8F6C-4884-BF91-95D0C53C532B}">
          <p14:sldIdLst>
            <p14:sldId id="7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6800"/>
    <a:srgbClr val="1BA1E2"/>
    <a:srgbClr val="60A917"/>
    <a:srgbClr val="F6F8FC"/>
    <a:srgbClr val="F3F6FB"/>
    <a:srgbClr val="F0F4FA"/>
    <a:srgbClr val="EBF1F9"/>
    <a:srgbClr val="EDF2F9"/>
    <a:srgbClr val="070E1F"/>
    <a:srgbClr val="0912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37" autoAdjust="0"/>
    <p:restoredTop sz="93680" autoAdjust="0"/>
  </p:normalViewPr>
  <p:slideViewPr>
    <p:cSldViewPr>
      <p:cViewPr varScale="1">
        <p:scale>
          <a:sx n="122" d="100"/>
          <a:sy n="122" d="100"/>
        </p:scale>
        <p:origin x="288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1" d="100"/>
          <a:sy n="101" d="100"/>
        </p:scale>
        <p:origin x="355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3698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4E0B9-A397-428E-BA01-CD7A34B572EB}" type="datetimeFigureOut">
              <a:rPr lang="en-US" smtClean="0"/>
              <a:t>13-Jun-17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45661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3698" y="645661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DDF8D-741E-4E60-BBBE-A5A94FFFA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944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2231" cy="33988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3698" y="0"/>
            <a:ext cx="4302231" cy="33988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1301-18C9-4CA0-A0BF-791B6E0DDD4D}" type="datetimeFigureOut">
              <a:rPr lang="en-GB" smtClean="0"/>
              <a:t>13/06/2017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00338" y="509588"/>
            <a:ext cx="4527550" cy="2547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826" y="3228897"/>
            <a:ext cx="7942578" cy="30589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4"/>
            <a:ext cx="4302231" cy="3398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3698" y="6456614"/>
            <a:ext cx="4302231" cy="3398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F20BA8-12AF-476D-99B2-894C09A4E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7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pattFill prst="lgGrid">
          <a:fgClr>
            <a:srgbClr val="F6F8F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58977" y="2259484"/>
            <a:ext cx="10972800" cy="1143000"/>
          </a:xfrm>
          <a:prstGeom prst="rect">
            <a:avLst/>
          </a:prstGeom>
        </p:spPr>
        <p:txBody>
          <a:bodyPr/>
          <a:lstStyle>
            <a:lvl1pPr algn="ctr">
              <a:defRPr sz="4400">
                <a:solidFill>
                  <a:schemeClr val="tx1">
                    <a:lumMod val="95000"/>
                    <a:lumOff val="5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392733" y="3716338"/>
            <a:ext cx="9505288" cy="7207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8736154" y="6256872"/>
            <a:ext cx="3456463" cy="39300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20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E-mail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16153" y="6093376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60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260648"/>
            <a:ext cx="239349" cy="792088"/>
          </a:xfrm>
          <a:prstGeom prst="rect">
            <a:avLst/>
          </a:prstGeom>
          <a:solidFill>
            <a:srgbClr val="60A9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31371" y="260648"/>
            <a:ext cx="8640960" cy="778098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67408" y="1340768"/>
            <a:ext cx="10828784" cy="4813995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 sz="2400">
                <a:solidFill>
                  <a:schemeClr val="tx1"/>
                </a:solidFill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 sz="2400"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591536" y="638132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2FC744C-0FD2-4FEB-9E68-B623E52109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30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7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6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79167E-6 -3.33333E-6 L -0.02356 -3.33333E-6 " pathEditMode="relative" rAng="0" ptsTypes="AA">
                                      <p:cBhvr>
                                        <p:cTn id="15" dur="12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5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56 1.85185E-6 L 3.54167E-6 1.85185E-6 " pathEditMode="relative" rAng="0" ptsTypes="AA">
                                      <p:cBhvr>
                                        <p:cTn id="17" dur="11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5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6 L 0.02903 0.00856 " pathEditMode="relative" rAng="0" ptsTypes="AA">
                                      <p:cBhvr>
                                        <p:cTn id="19" dur="9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-4.79167E-6 -3.33333E-6 L -0.02356 -3.33333E-6 " pathEditMode="relative" rAng="0" ptsTypes="AA">
                      <p:cBhvr>
                        <p:cTn dur="12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5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56 1.85185E-6 L 3.54167E-6 1.85185E-6 " pathEditMode="relative" rAng="0" ptsTypes="AA">
                      <p:cBhvr>
                        <p:cTn dur="11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5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6 L 0.02903 0.00856 " pathEditMode="relative" rAng="0" ptsTypes="AA">
                      <p:cBhvr>
                        <p:cTn dur="9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4" y="0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260648"/>
            <a:ext cx="239349" cy="792088"/>
          </a:xfrm>
          <a:prstGeom prst="rect">
            <a:avLst/>
          </a:prstGeom>
          <a:solidFill>
            <a:srgbClr val="60A9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31370" y="260648"/>
            <a:ext cx="11160165" cy="288032"/>
          </a:xfrm>
          <a:prstGeom prst="rect">
            <a:avLst/>
          </a:prstGeom>
        </p:spPr>
        <p:txBody>
          <a:bodyPr anchor="ctr"/>
          <a:lstStyle>
            <a:lvl1pPr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67408" y="1340768"/>
            <a:ext cx="10828784" cy="4813995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 sz="2400">
                <a:solidFill>
                  <a:schemeClr val="tx1"/>
                </a:solidFill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 sz="2400"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1591536" y="638132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2FC744C-0FD2-4FEB-9E68-B623E52109B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31370" y="597637"/>
            <a:ext cx="11160166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>
                <a:solidFill>
                  <a:schemeClr val="tx1"/>
                </a:solidFill>
                <a:latin typeface="Segoe UI Light" panose="020B0502040204020203" pitchFamily="34" charset="0"/>
                <a:ea typeface="Segoe UI Historic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030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7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6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79167E-6 -3.33333E-6 L -0.02356 -3.33333E-6 " pathEditMode="relative" rAng="0" ptsTypes="AA">
                                      <p:cBhvr>
                                        <p:cTn id="15" dur="12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5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56 1.85185E-6 L 3.54167E-6 1.85185E-6 " pathEditMode="relative" rAng="0" ptsTypes="AA">
                                      <p:cBhvr>
                                        <p:cTn id="17" dur="11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5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6 L 0.02903 0.00856 " pathEditMode="relative" rAng="0" ptsTypes="AA">
                                      <p:cBhvr>
                                        <p:cTn id="19" dur="9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-4.79167E-6 -3.33333E-6 L -0.02356 -3.33333E-6 " pathEditMode="relative" rAng="0" ptsTypes="AA">
                      <p:cBhvr>
                        <p:cTn dur="12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5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56 1.85185E-6 L 3.54167E-6 1.85185E-6 " pathEditMode="relative" rAng="0" ptsTypes="AA">
                      <p:cBhvr>
                        <p:cTn dur="11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5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6 L 0.02903 0.00856 " pathEditMode="relative" rAng="0" ptsTypes="AA">
                      <p:cBhvr>
                        <p:cTn dur="9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4" y="0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2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371" y="260648"/>
            <a:ext cx="8640960" cy="778098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 flipH="1">
            <a:off x="8304245" y="1628800"/>
            <a:ext cx="3552395" cy="216024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 flipH="1">
            <a:off x="8304245" y="3933056"/>
            <a:ext cx="3552395" cy="216024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260648"/>
            <a:ext cx="239349" cy="792088"/>
          </a:xfrm>
          <a:prstGeom prst="rect">
            <a:avLst/>
          </a:prstGeom>
          <a:solidFill>
            <a:srgbClr val="1BA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67408" y="1628800"/>
            <a:ext cx="7272808" cy="45259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solidFill>
                  <a:schemeClr val="tx1"/>
                </a:solidFill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1591536" y="638132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2FC744C-0FD2-4FEB-9E68-B623E52109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42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7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7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6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.55556E-7 1.85185E-6 L -0.02361 1.85185E-6 " pathEditMode="relative" rAng="0" ptsTypes="AA">
                                      <p:cBhvr>
                                        <p:cTn id="27" dur="12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61 7.40741E-7 L -1.66667E-6 7.40741E-7 " pathEditMode="relative" rAng="0" ptsTypes="AA">
                                      <p:cBhvr>
                                        <p:cTn id="29" dur="11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899 0.00857 " pathEditMode="relative" rAng="0" ptsTypes="AA">
                                      <p:cBhvr>
                                        <p:cTn id="31" dur="9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5.55556E-7 1.85185E-6 L -0.02361 1.85185E-6 " pathEditMode="relative" rAng="0" ptsTypes="AA">
                      <p:cBhvr>
                        <p:cTn dur="12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61 7.40741E-7 L -1.66667E-6 7.40741E-7 " pathEditMode="relative" rAng="0" ptsTypes="AA">
                      <p:cBhvr>
                        <p:cTn dur="11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899 0.00857 " pathEditMode="relative" rAng="0" ptsTypes="AA">
                      <p:cBhvr>
                        <p:cTn dur="9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9" y="0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Content and 2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371" y="260648"/>
            <a:ext cx="8640960" cy="778098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 flipH="1">
            <a:off x="8304245" y="1628800"/>
            <a:ext cx="3552395" cy="216024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 flipH="1">
            <a:off x="8304245" y="3933056"/>
            <a:ext cx="3552395" cy="216024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260648"/>
            <a:ext cx="239349" cy="792088"/>
          </a:xfrm>
          <a:prstGeom prst="rect">
            <a:avLst/>
          </a:prstGeom>
          <a:solidFill>
            <a:srgbClr val="FA6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67408" y="1628800"/>
            <a:ext cx="7272808" cy="45259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solidFill>
                  <a:schemeClr val="tx1"/>
                </a:solidFill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1591536" y="638132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2FC744C-0FD2-4FEB-9E68-B623E52109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51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7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7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6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.55556E-7 1.85185E-6 L -0.02361 1.85185E-6 " pathEditMode="relative" rAng="0" ptsTypes="AA">
                                      <p:cBhvr>
                                        <p:cTn id="27" dur="12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61 7.40741E-7 L -1.66667E-6 7.40741E-7 " pathEditMode="relative" rAng="0" ptsTypes="AA">
                                      <p:cBhvr>
                                        <p:cTn id="29" dur="11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899 0.00857 " pathEditMode="relative" rAng="0" ptsTypes="AA">
                                      <p:cBhvr>
                                        <p:cTn id="31" dur="9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5.55556E-7 1.85185E-6 L -0.02361 1.85185E-6 " pathEditMode="relative" rAng="0" ptsTypes="AA">
                      <p:cBhvr>
                        <p:cTn dur="12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61 7.40741E-7 L -1.66667E-6 7.40741E-7 " pathEditMode="relative" rAng="0" ptsTypes="AA">
                      <p:cBhvr>
                        <p:cTn dur="11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899 0.00857 " pathEditMode="relative" rAng="0" ptsTypes="AA">
                      <p:cBhvr>
                        <p:cTn dur="9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9" y="0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Content and 2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371" y="260648"/>
            <a:ext cx="8640960" cy="778098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 flipH="1">
            <a:off x="8304245" y="1628800"/>
            <a:ext cx="3552395" cy="216024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 flipH="1">
            <a:off x="8304245" y="3933056"/>
            <a:ext cx="3552395" cy="216024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260648"/>
            <a:ext cx="239349" cy="792088"/>
          </a:xfrm>
          <a:prstGeom prst="rect">
            <a:avLst/>
          </a:prstGeom>
          <a:solidFill>
            <a:srgbClr val="60A9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67408" y="1628800"/>
            <a:ext cx="7272808" cy="45259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solidFill>
                  <a:schemeClr val="tx1"/>
                </a:solidFill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1591536" y="638132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2FC744C-0FD2-4FEB-9E68-B623E52109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60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7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7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6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.55556E-7 1.85185E-6 L -0.02361 1.85185E-6 " pathEditMode="relative" rAng="0" ptsTypes="AA">
                                      <p:cBhvr>
                                        <p:cTn id="27" dur="12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61 7.40741E-7 L -1.66667E-6 7.40741E-7 " pathEditMode="relative" rAng="0" ptsTypes="AA">
                                      <p:cBhvr>
                                        <p:cTn id="29" dur="11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899 0.00857 " pathEditMode="relative" rAng="0" ptsTypes="AA">
                                      <p:cBhvr>
                                        <p:cTn id="31" dur="9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5.55556E-7 1.85185E-6 L -0.02361 1.85185E-6 " pathEditMode="relative" rAng="0" ptsTypes="AA">
                      <p:cBhvr>
                        <p:cTn dur="12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61 7.40741E-7 L -1.66667E-6 7.40741E-7 " pathEditMode="relative" rAng="0" ptsTypes="AA">
                      <p:cBhvr>
                        <p:cTn dur="11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899 0.00857 " pathEditMode="relative" rAng="0" ptsTypes="AA">
                      <p:cBhvr>
                        <p:cTn dur="9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9" y="0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438401"/>
            <a:ext cx="10363200" cy="1295399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defRPr sz="3600" b="0" cap="all" spc="-8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3733800"/>
            <a:ext cx="8331200" cy="1066800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172201"/>
            <a:ext cx="4572000" cy="304800"/>
          </a:xfrm>
          <a:prstGeom prst="rect">
            <a:avLst/>
          </a:prstGeom>
        </p:spPr>
        <p:txBody>
          <a:bodyPr/>
          <a:lstStyle/>
          <a:p>
            <a:endParaRPr lang="ro-RO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11189124" y="5824644"/>
            <a:ext cx="1315721" cy="486833"/>
          </a:xfrm>
          <a:prstGeom prst="rect">
            <a:avLst/>
          </a:prstGeom>
        </p:spPr>
        <p:txBody>
          <a:bodyPr/>
          <a:lstStyle/>
          <a:p>
            <a:fld id="{3D0EABDB-165B-42B4-9911-69E75C24C06B}" type="slidenum">
              <a:rPr lang="ro-RO" smtClean="0"/>
              <a:pPr/>
              <a:t>‹#›</a:t>
            </a:fld>
            <a:endParaRPr lang="ro-RO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09600" y="6492876"/>
            <a:ext cx="4572000" cy="283845"/>
          </a:xfrm>
          <a:prstGeom prst="rect">
            <a:avLst/>
          </a:prstGeom>
        </p:spPr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702897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12192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0" y="762000"/>
            <a:ext cx="12192000" cy="56388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629400"/>
            <a:ext cx="2540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629400"/>
            <a:ext cx="38608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652000" y="6629400"/>
            <a:ext cx="2540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7387E3-A964-4D90-8848-2E16B5E3F1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846395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58977" y="2259484"/>
            <a:ext cx="10972800" cy="1143000"/>
          </a:xfrm>
          <a:prstGeom prst="rect">
            <a:avLst/>
          </a:prstGeom>
        </p:spPr>
        <p:txBody>
          <a:bodyPr/>
          <a:lstStyle>
            <a:lvl1pPr algn="ctr">
              <a:defRPr sz="4400">
                <a:solidFill>
                  <a:schemeClr val="tx1"/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392733" y="3716338"/>
            <a:ext cx="9505288" cy="7207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1589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9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2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2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">
    <p:bg>
      <p:bgPr>
        <a:solidFill>
          <a:srgbClr val="1BA1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58977" y="2857500"/>
            <a:ext cx="10972800" cy="1143000"/>
          </a:xfrm>
          <a:prstGeom prst="rect">
            <a:avLst/>
          </a:prstGeom>
        </p:spPr>
        <p:txBody>
          <a:bodyPr anchor="ctr"/>
          <a:lstStyle>
            <a:lvl1pPr algn="ctr">
              <a:defRPr sz="4400">
                <a:latin typeface="Segoe UI Light" pitchFamily="34" charset="0"/>
              </a:defRPr>
            </a:lvl1pPr>
          </a:lstStyle>
          <a:p>
            <a:r>
              <a:rPr lang="en-US" dirty="0"/>
              <a:t>Add section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771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">
        <p:fade/>
      </p:transition>
    </mc:Choice>
    <mc:Fallback xmlns="">
      <p:transition spd="med" advClick="0" advTm="1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9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">
    <p:bg>
      <p:bgPr>
        <a:solidFill>
          <a:srgbClr val="FA6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58977" y="2857500"/>
            <a:ext cx="10972800" cy="1143000"/>
          </a:xfrm>
          <a:prstGeom prst="rect">
            <a:avLst/>
          </a:prstGeom>
        </p:spPr>
        <p:txBody>
          <a:bodyPr anchor="ctr"/>
          <a:lstStyle>
            <a:lvl1pPr algn="ctr">
              <a:defRPr sz="4400">
                <a:latin typeface="Segoe UI Light" pitchFamily="34" charset="0"/>
              </a:defRPr>
            </a:lvl1pPr>
          </a:lstStyle>
          <a:p>
            <a:r>
              <a:rPr lang="en-US" dirty="0"/>
              <a:t>Add section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5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">
        <p:fade/>
      </p:transition>
    </mc:Choice>
    <mc:Fallback xmlns="">
      <p:transition spd="med" advClick="0" advTm="1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9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">
    <p:bg>
      <p:bgPr>
        <a:solidFill>
          <a:srgbClr val="60A9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58977" y="2857500"/>
            <a:ext cx="10972800" cy="1143000"/>
          </a:xfrm>
          <a:prstGeom prst="rect">
            <a:avLst/>
          </a:prstGeom>
        </p:spPr>
        <p:txBody>
          <a:bodyPr anchor="ctr"/>
          <a:lstStyle>
            <a:lvl1pPr algn="ctr">
              <a:defRPr sz="4400">
                <a:latin typeface="Segoe UI Light" pitchFamily="34" charset="0"/>
              </a:defRPr>
            </a:lvl1pPr>
          </a:lstStyle>
          <a:p>
            <a:r>
              <a:rPr lang="en-US" dirty="0"/>
              <a:t>Add section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810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">
        <p:fade/>
      </p:transition>
    </mc:Choice>
    <mc:Fallback xmlns="">
      <p:transition spd="med" advClick="0" advTm="1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9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408" y="1340768"/>
            <a:ext cx="10828784" cy="4813995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 sz="2400">
                <a:solidFill>
                  <a:schemeClr val="tx1"/>
                </a:solidFill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 sz="2400"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  <a:lvl4pPr marL="1371600" indent="0">
              <a:buNone/>
              <a:defRPr>
                <a:ln>
                  <a:noFill/>
                </a:ln>
                <a:solidFill>
                  <a:srgbClr val="FA6800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Forth level</a:t>
            </a:r>
          </a:p>
          <a:p>
            <a:pPr lvl="3"/>
            <a:r>
              <a:rPr lang="en-US" i="0" dirty="0" err="1"/>
              <a:t>prin</a:t>
            </a:r>
            <a:r>
              <a:rPr lang="en-US" i="0" dirty="0"/>
              <a:t> </a:t>
            </a:r>
            <a:r>
              <a:rPr lang="en-US" i="0" dirty="0" err="1"/>
              <a:t>derivare</a:t>
            </a:r>
            <a:r>
              <a:rPr lang="en-US" i="0" dirty="0"/>
              <a:t> </a:t>
            </a:r>
            <a:r>
              <a:rPr lang="en-US" i="0" dirty="0">
                <a:solidFill>
                  <a:schemeClr val="hlink"/>
                </a:solidFill>
              </a:rPr>
              <a:t>NU se </a:t>
            </a:r>
            <a:r>
              <a:rPr lang="en-US" i="0" dirty="0" err="1">
                <a:solidFill>
                  <a:schemeClr val="hlink"/>
                </a:solidFill>
              </a:rPr>
              <a:t>elimina</a:t>
            </a:r>
            <a:r>
              <a:rPr lang="en-US" i="0" dirty="0"/>
              <a:t> </a:t>
            </a:r>
            <a:r>
              <a:rPr lang="en-US" i="0" dirty="0" err="1"/>
              <a:t>restrictiile</a:t>
            </a:r>
            <a:r>
              <a:rPr lang="en-US" i="0" dirty="0"/>
              <a:t> de </a:t>
            </a:r>
            <a:r>
              <a:rPr lang="en-US" i="0" dirty="0" err="1"/>
              <a:t>acces</a:t>
            </a:r>
            <a:r>
              <a:rPr lang="en-US" i="0" dirty="0"/>
              <a:t> din </a:t>
            </a:r>
            <a:r>
              <a:rPr lang="en-US" i="0" dirty="0" err="1"/>
              <a:t>clasa</a:t>
            </a:r>
            <a:r>
              <a:rPr lang="en-US" i="0" dirty="0"/>
              <a:t> de </a:t>
            </a:r>
            <a:r>
              <a:rPr lang="en-US" i="0" dirty="0" err="1"/>
              <a:t>baza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260648"/>
            <a:ext cx="239349" cy="792088"/>
          </a:xfrm>
          <a:prstGeom prst="rect">
            <a:avLst/>
          </a:prstGeom>
          <a:solidFill>
            <a:srgbClr val="1BA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31371" y="260648"/>
            <a:ext cx="8640960" cy="778098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1591536" y="638132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2FC744C-0FD2-4FEB-9E68-B623E52109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48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6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6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6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79167E-6 -3.33333E-6 L -0.02356 -3.33333E-6 " pathEditMode="relative" rAng="0" ptsTypes="AA">
                                      <p:cBhvr>
                                        <p:cTn id="21" dur="12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5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56 1.85185E-6 L 3.54167E-6 1.85185E-6 " pathEditMode="relative" rAng="0" ptsTypes="AA">
                                      <p:cBhvr>
                                        <p:cTn id="23" dur="11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5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6 L 0.02903 0.00856 " pathEditMode="relative" rAng="0" ptsTypes="AA">
                                      <p:cBhvr>
                                        <p:cTn id="25" dur="9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4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8 0.00857 L 0.02904 0.00857 " pathEditMode="relative" rAng="0" ptsTypes="AA">
                                      <p:cBhvr>
                                        <p:cTn id="27" dur="9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4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6 L 0.02904 0.00856 " pathEditMode="relative" rAng="0" ptsTypes="AA">
                                      <p:cBhvr>
                                        <p:cTn id="29" dur="9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1" uiExpan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-4.79167E-6 -3.33333E-6 L -0.02356 -3.33333E-6 " pathEditMode="relative" rAng="0" ptsTypes="AA">
                      <p:cBhvr>
                        <p:cTn dur="1200" fill="hold"/>
                        <p:tgtEl>
                          <p:spTgt spid="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5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56 1.85185E-6 L 3.54167E-6 1.85185E-6 " pathEditMode="relative" rAng="0" ptsTypes="AA">
                      <p:cBhvr>
                        <p:cTn dur="1100" fill="hold"/>
                        <p:tgtEl>
                          <p:spTgt spid="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5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6 L 0.02903 0.00856 " pathEditMode="relative" rAng="0" ptsTypes="AA">
                      <p:cBhvr>
                        <p:cTn dur="900" fill="hold"/>
                        <p:tgtEl>
                          <p:spTgt spid="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4" y="0"/>
                    </p:animMotion>
                  </p:childTnLst>
                </p:cTn>
              </p:par>
            </p:tnLst>
          </p:tmpl>
          <p:tmpl lvl="4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6 L 0.02904 0.00856 " pathEditMode="relative" rAng="0" ptsTypes="AA">
                      <p:cBhvr>
                        <p:cTn dur="900" fill="hold"/>
                        <p:tgtEl>
                          <p:spTgt spid="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4" y="0"/>
                    </p:animMotion>
                  </p:childTnLst>
                </p:cTn>
              </p:par>
            </p:tnLst>
          </p:tmpl>
          <p:tmpl lvl="7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903 0.00857 " pathEditMode="relative" rAng="0" ptsTypes="AA">
                      <p:cBhvr>
                        <p:cTn dur="900" fill="hold"/>
                        <p:tgtEl>
                          <p:spTgt spid="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4" y="0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260648"/>
            <a:ext cx="239349" cy="792088"/>
          </a:xfrm>
          <a:prstGeom prst="rect">
            <a:avLst/>
          </a:prstGeom>
          <a:solidFill>
            <a:srgbClr val="1BA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31370" y="260648"/>
            <a:ext cx="11160165" cy="288032"/>
          </a:xfrm>
          <a:prstGeom prst="rect">
            <a:avLst/>
          </a:prstGeom>
        </p:spPr>
        <p:txBody>
          <a:bodyPr anchor="ctr"/>
          <a:lstStyle>
            <a:lvl1pPr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67408" y="1340768"/>
            <a:ext cx="10828784" cy="4813995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 sz="2400">
                <a:solidFill>
                  <a:schemeClr val="tx1"/>
                </a:solidFill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 sz="2400"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1591536" y="638132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2FC744C-0FD2-4FEB-9E68-B623E52109B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31370" y="597637"/>
            <a:ext cx="11160166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>
                <a:solidFill>
                  <a:schemeClr val="tx1"/>
                </a:solidFill>
                <a:latin typeface="Segoe UI Light" panose="020B0502040204020203" pitchFamily="34" charset="0"/>
                <a:ea typeface="Segoe UI Historic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09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7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6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79167E-6 -3.33333E-6 L -0.02356 -3.33333E-6 " pathEditMode="relative" rAng="0" ptsTypes="AA">
                                      <p:cBhvr>
                                        <p:cTn id="15" dur="12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5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56 1.85185E-6 L 3.54167E-6 1.85185E-6 " pathEditMode="relative" rAng="0" ptsTypes="AA">
                                      <p:cBhvr>
                                        <p:cTn id="17" dur="11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5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6 L 0.02903 0.00856 " pathEditMode="relative" rAng="0" ptsTypes="AA">
                                      <p:cBhvr>
                                        <p:cTn id="19" dur="9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-4.79167E-6 -3.33333E-6 L -0.02356 -3.33333E-6 " pathEditMode="relative" rAng="0" ptsTypes="AA">
                      <p:cBhvr>
                        <p:cTn dur="12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5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56 1.85185E-6 L 3.54167E-6 1.85185E-6 " pathEditMode="relative" rAng="0" ptsTypes="AA">
                      <p:cBhvr>
                        <p:cTn dur="11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5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6 L 0.02903 0.00856 " pathEditMode="relative" rAng="0" ptsTypes="AA">
                      <p:cBhvr>
                        <p:cTn dur="9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4" y="0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260648"/>
            <a:ext cx="239349" cy="792088"/>
          </a:xfrm>
          <a:prstGeom prst="rect">
            <a:avLst/>
          </a:prstGeom>
          <a:solidFill>
            <a:srgbClr val="FA6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31371" y="260648"/>
            <a:ext cx="8640960" cy="778098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67408" y="1340768"/>
            <a:ext cx="10828784" cy="4813995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 sz="2400">
                <a:solidFill>
                  <a:schemeClr val="tx1"/>
                </a:solidFill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 sz="2400"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1591536" y="638132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2FC744C-0FD2-4FEB-9E68-B623E52109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000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7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6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79167E-6 -3.33333E-6 L -0.02356 -3.33333E-6 " pathEditMode="relative" rAng="0" ptsTypes="AA">
                                      <p:cBhvr>
                                        <p:cTn id="15" dur="12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5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56 1.85185E-6 L 3.54167E-6 1.85185E-6 " pathEditMode="relative" rAng="0" ptsTypes="AA">
                                      <p:cBhvr>
                                        <p:cTn id="17" dur="11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5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6 L 0.02903 0.00856 " pathEditMode="relative" rAng="0" ptsTypes="AA">
                                      <p:cBhvr>
                                        <p:cTn id="19" dur="9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-4.79167E-6 -3.33333E-6 L -0.02356 -3.33333E-6 " pathEditMode="relative" rAng="0" ptsTypes="AA">
                      <p:cBhvr>
                        <p:cTn dur="12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5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56 1.85185E-6 L 3.54167E-6 1.85185E-6 " pathEditMode="relative" rAng="0" ptsTypes="AA">
                      <p:cBhvr>
                        <p:cTn dur="11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5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6 L 0.02903 0.00856 " pathEditMode="relative" rAng="0" ptsTypes="AA">
                      <p:cBhvr>
                        <p:cTn dur="9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4" y="0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260648"/>
            <a:ext cx="239349" cy="792088"/>
          </a:xfrm>
          <a:prstGeom prst="rect">
            <a:avLst/>
          </a:prstGeom>
          <a:solidFill>
            <a:srgbClr val="FA6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31370" y="260648"/>
            <a:ext cx="11160165" cy="288032"/>
          </a:xfrm>
          <a:prstGeom prst="rect">
            <a:avLst/>
          </a:prstGeom>
        </p:spPr>
        <p:txBody>
          <a:bodyPr anchor="ctr"/>
          <a:lstStyle>
            <a:lvl1pPr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67408" y="1340768"/>
            <a:ext cx="10828784" cy="4813995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 sz="2400">
                <a:solidFill>
                  <a:schemeClr val="tx1"/>
                </a:solidFill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 sz="2400"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1591536" y="638132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2FC744C-0FD2-4FEB-9E68-B623E52109B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31370" y="597637"/>
            <a:ext cx="11160166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>
                <a:solidFill>
                  <a:schemeClr val="tx1"/>
                </a:solidFill>
                <a:latin typeface="Segoe UI Light" panose="020B0502040204020203" pitchFamily="34" charset="0"/>
                <a:ea typeface="Segoe UI Historic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94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7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6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79167E-6 -3.33333E-6 L -0.02356 -3.33333E-6 " pathEditMode="relative" rAng="0" ptsTypes="AA">
                                      <p:cBhvr>
                                        <p:cTn id="15" dur="12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5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56 1.85185E-6 L 3.54167E-6 1.85185E-6 " pathEditMode="relative" rAng="0" ptsTypes="AA">
                                      <p:cBhvr>
                                        <p:cTn id="17" dur="11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5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6 L 0.02903 0.00856 " pathEditMode="relative" rAng="0" ptsTypes="AA">
                                      <p:cBhvr>
                                        <p:cTn id="19" dur="9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-4.79167E-6 -3.33333E-6 L -0.02356 -3.33333E-6 " pathEditMode="relative" rAng="0" ptsTypes="AA">
                      <p:cBhvr>
                        <p:cTn dur="12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5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56 1.85185E-6 L 3.54167E-6 1.85185E-6 " pathEditMode="relative" rAng="0" ptsTypes="AA">
                      <p:cBhvr>
                        <p:cTn dur="11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5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6 L 0.02903 0.00856 " pathEditMode="relative" rAng="0" ptsTypes="AA">
                      <p:cBhvr>
                        <p:cTn dur="9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4" y="0"/>
                    </p:animMotion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8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413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8" r:id="rId2"/>
    <p:sldLayoutId id="2147483661" r:id="rId3"/>
    <p:sldLayoutId id="2147483660" r:id="rId4"/>
    <p:sldLayoutId id="2147483659" r:id="rId5"/>
    <p:sldLayoutId id="2147483650" r:id="rId6"/>
    <p:sldLayoutId id="2147483668" r:id="rId7"/>
    <p:sldLayoutId id="2147483656" r:id="rId8"/>
    <p:sldLayoutId id="2147483666" r:id="rId9"/>
    <p:sldLayoutId id="2147483657" r:id="rId10"/>
    <p:sldLayoutId id="2147483667" r:id="rId11"/>
    <p:sldLayoutId id="2147483652" r:id="rId12"/>
    <p:sldLayoutId id="2147483662" r:id="rId13"/>
    <p:sldLayoutId id="2147483663" r:id="rId14"/>
    <p:sldLayoutId id="2147483664" r:id="rId15"/>
    <p:sldLayoutId id="2147483665" r:id="rId1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o.linkedin.com/in/cotfasliviu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pp-service-web/app-service-web-get-started-dotne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sql-database/sql-database-get-started-porta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Web and Cloud Security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Microsoft Azure</a:t>
            </a:r>
            <a:endParaRPr lang="hr-H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/>
              <a:t>liviu.cotfas</a:t>
            </a:r>
            <a:r>
              <a:rPr lang="en-US" dirty="0"/>
              <a:t>@ase.ro</a:t>
            </a:r>
            <a:endParaRPr lang="hr-HR" dirty="0"/>
          </a:p>
        </p:txBody>
      </p:sp>
      <p:pic>
        <p:nvPicPr>
          <p:cNvPr id="4098" name="Picture 2" descr="http://dice.ase.ro/wp-content/themes/twentyeleven-xili/images/d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261247"/>
            <a:ext cx="11906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7"/>
          <p:cNvSpPr txBox="1">
            <a:spLocks/>
          </p:cNvSpPr>
          <p:nvPr/>
        </p:nvSpPr>
        <p:spPr>
          <a:xfrm>
            <a:off x="911424" y="6256872"/>
            <a:ext cx="3456463" cy="393009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200" kern="120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Liviu-Adrian Cotfas, PhD.</a:t>
            </a:r>
            <a:endParaRPr lang="hr-HR" b="1" dirty="0"/>
          </a:p>
        </p:txBody>
      </p:sp>
      <p:sp>
        <p:nvSpPr>
          <p:cNvPr id="9" name="Rectangle 8"/>
          <p:cNvSpPr/>
          <p:nvPr/>
        </p:nvSpPr>
        <p:spPr>
          <a:xfrm>
            <a:off x="2207568" y="45957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Department of Economic Informatics  and Cybernetics</a:t>
            </a:r>
          </a:p>
          <a:p>
            <a:r>
              <a:rPr lang="en-US" dirty="0"/>
              <a:t>Bucharest University of Economic Studies</a:t>
            </a:r>
          </a:p>
        </p:txBody>
      </p:sp>
    </p:spTree>
    <p:extLst>
      <p:ext uri="{BB962C8B-B14F-4D97-AF65-F5344CB8AC3E}">
        <p14:creationId xmlns:p14="http://schemas.microsoft.com/office/powerpoint/2010/main" val="1215202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C6EDEF5-BD2A-4328-BD6B-BFD1E9615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370" y="260648"/>
            <a:ext cx="10921213" cy="778098"/>
          </a:xfrm>
        </p:spPr>
        <p:txBody>
          <a:bodyPr/>
          <a:lstStyle/>
          <a:p>
            <a:r>
              <a:rPr lang="en-US" dirty="0"/>
              <a:t>Create an Azure SQL database in the Azure portal</a:t>
            </a:r>
          </a:p>
        </p:txBody>
      </p:sp>
      <p:pic>
        <p:nvPicPr>
          <p:cNvPr id="7" name="Content Placeholder 6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08991ED7-C80E-400A-AB3A-9F7ABAA4C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052" y="1341438"/>
            <a:ext cx="6941347" cy="4813300"/>
          </a:xfrm>
        </p:spPr>
      </p:pic>
    </p:spTree>
    <p:extLst>
      <p:ext uri="{BB962C8B-B14F-4D97-AF65-F5344CB8AC3E}">
        <p14:creationId xmlns:p14="http://schemas.microsoft.com/office/powerpoint/2010/main" val="43287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0BA22D-BD6F-46B8-B697-87A8B3E1B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 Azure SQL database in the Azure portal</a:t>
            </a:r>
          </a:p>
        </p:txBody>
      </p:sp>
      <p:pic>
        <p:nvPicPr>
          <p:cNvPr id="7" name="Content Placeholder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562AD5C-2C97-4FB6-A5DD-33807E5B1C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499" y="1341438"/>
            <a:ext cx="8682452" cy="48133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FBBBCE-B590-4905-8A4B-815D4EB855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server-level firewall rule</a:t>
            </a:r>
          </a:p>
        </p:txBody>
      </p:sp>
    </p:spTree>
    <p:extLst>
      <p:ext uri="{BB962C8B-B14F-4D97-AF65-F5344CB8AC3E}">
        <p14:creationId xmlns:p14="http://schemas.microsoft.com/office/powerpoint/2010/main" val="3136402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36620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">
        <p:fade/>
      </p:transition>
    </mc:Choice>
    <mc:Fallback xmlns="">
      <p:transition spd="med" advClick="0" advTm="15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567608" y="3068960"/>
            <a:ext cx="7460941" cy="1082421"/>
            <a:chOff x="2683733" y="3068960"/>
            <a:chExt cx="7460941" cy="1082421"/>
          </a:xfrm>
        </p:grpSpPr>
        <p:pic>
          <p:nvPicPr>
            <p:cNvPr id="3074" name="Picture 2" descr="https://encrypted-tbn3.gstatic.com/images?q=tbn:ANd9GcStFK36H8y2rc3VEsxbLDQ4ANfdsyTNE1Y0qyTR34be9MrGzZnK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3733" y="3068960"/>
              <a:ext cx="1082421" cy="1082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4751851" y="3363949"/>
              <a:ext cx="5392823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b="1" dirty="0">
                  <a:solidFill>
                    <a:schemeClr val="bg1">
                      <a:lumMod val="50000"/>
                    </a:schemeClr>
                  </a:solidFill>
                  <a:hlinkClick r:id="rId3"/>
                </a:rPr>
                <a:t>https://ro.linkedin.com/in/cotfasliviu</a:t>
              </a:r>
              <a:endParaRPr lang="en-US" sz="2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7109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F168A2-4655-4A41-B65D-FFF6E7C6C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App Service</a:t>
            </a:r>
          </a:p>
        </p:txBody>
      </p:sp>
    </p:spTree>
    <p:extLst>
      <p:ext uri="{BB962C8B-B14F-4D97-AF65-F5344CB8AC3E}">
        <p14:creationId xmlns:p14="http://schemas.microsoft.com/office/powerpoint/2010/main" val="1346271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">
        <p:fade/>
      </p:transition>
    </mc:Choice>
    <mc:Fallback xmlns="">
      <p:transition spd="med" advClick="0" advTm="15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FE64D3-A52F-4C02-8D65-169A99A1A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App Service</a:t>
            </a:r>
          </a:p>
        </p:txBody>
      </p:sp>
      <p:pic>
        <p:nvPicPr>
          <p:cNvPr id="6" name="Content Placeholder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608FBA9-49B1-4DDA-AA2C-4D8BDBECDE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696" y="2564904"/>
            <a:ext cx="5472608" cy="379173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AB1160-A09E-4A15-8801-43CEF2CC2FF7}"/>
              </a:ext>
            </a:extLst>
          </p:cNvPr>
          <p:cNvSpPr txBox="1"/>
          <p:nvPr/>
        </p:nvSpPr>
        <p:spPr>
          <a:xfrm>
            <a:off x="474133" y="1268760"/>
            <a:ext cx="113825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Further reading: </a:t>
            </a:r>
            <a:r>
              <a:rPr lang="en-US" sz="2200" dirty="0">
                <a:hlinkClick r:id="rId3"/>
              </a:rPr>
              <a:t>https://docs.microsoft.com/en-us/azure/app-service-web/app-service-web-get-started-dotnet</a:t>
            </a:r>
            <a:r>
              <a:rPr lang="en-US" sz="2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8318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B9E5C-3969-483A-955C-E8C0FB443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App Service</a:t>
            </a:r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D59CDE3-9D36-4752-A3FE-E7F5823969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496" y="1916832"/>
            <a:ext cx="8695701" cy="4248472"/>
          </a:xfrm>
        </p:spPr>
      </p:pic>
    </p:spTree>
    <p:extLst>
      <p:ext uri="{BB962C8B-B14F-4D97-AF65-F5344CB8AC3E}">
        <p14:creationId xmlns:p14="http://schemas.microsoft.com/office/powerpoint/2010/main" val="48401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6F422-59D0-4752-9C0A-3401E16D0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App Service</a:t>
            </a:r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112B3F0-E089-4BCD-A844-64EBEA2A8B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850" y="2132856"/>
            <a:ext cx="6195006" cy="3520827"/>
          </a:xfrm>
        </p:spPr>
      </p:pic>
    </p:spTree>
    <p:extLst>
      <p:ext uri="{BB962C8B-B14F-4D97-AF65-F5344CB8AC3E}">
        <p14:creationId xmlns:p14="http://schemas.microsoft.com/office/powerpoint/2010/main" val="419117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6A73D-D00E-40F7-AA8F-E3D7906CC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App Service</a:t>
            </a:r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E3CA702-875A-47AF-8181-0ECCF83447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648" y="1412776"/>
            <a:ext cx="6289116" cy="4716838"/>
          </a:xfrm>
        </p:spPr>
      </p:pic>
    </p:spTree>
    <p:extLst>
      <p:ext uri="{BB962C8B-B14F-4D97-AF65-F5344CB8AC3E}">
        <p14:creationId xmlns:p14="http://schemas.microsoft.com/office/powerpoint/2010/main" val="203873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A25C46-0002-4A5A-B628-4BBFF6319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Sever</a:t>
            </a:r>
          </a:p>
        </p:txBody>
      </p:sp>
    </p:spTree>
    <p:extLst>
      <p:ext uri="{BB962C8B-B14F-4D97-AF65-F5344CB8AC3E}">
        <p14:creationId xmlns:p14="http://schemas.microsoft.com/office/powerpoint/2010/main" val="399599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">
        <p:fade/>
      </p:transition>
    </mc:Choice>
    <mc:Fallback xmlns="">
      <p:transition spd="med" advClick="0" advTm="15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9BEAAF6F-9658-4A82-93DE-B6FC0236D9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73"/>
          <a:stretch/>
        </p:blipFill>
        <p:spPr>
          <a:xfrm>
            <a:off x="2726897" y="2348880"/>
            <a:ext cx="6876980" cy="4309244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C6EDEF5-BD2A-4328-BD6B-BFD1E9615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370" y="260648"/>
            <a:ext cx="10921213" cy="778098"/>
          </a:xfrm>
        </p:spPr>
        <p:txBody>
          <a:bodyPr/>
          <a:lstStyle/>
          <a:p>
            <a:r>
              <a:rPr lang="en-US" dirty="0"/>
              <a:t>Create an Azure SQL database in the Azure portal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FBEF81-6E9C-4298-83DC-202F08079670}"/>
              </a:ext>
            </a:extLst>
          </p:cNvPr>
          <p:cNvSpPr txBox="1"/>
          <p:nvPr/>
        </p:nvSpPr>
        <p:spPr>
          <a:xfrm>
            <a:off x="474133" y="1268760"/>
            <a:ext cx="113825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Further reading: </a:t>
            </a:r>
            <a:r>
              <a:rPr lang="en-US" sz="2400" dirty="0">
                <a:hlinkClick r:id="rId3"/>
              </a:rPr>
              <a:t>https://docs.microsoft.com/en-us/azure/sql-database/sql-database-get-started-portal</a:t>
            </a:r>
            <a:r>
              <a:rPr lang="en-US" sz="2400" dirty="0"/>
              <a:t>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5884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n8_Light.potx" id="{E5387C1A-5699-47F6-8577-B65503109946}" vid="{4F6B1FA0-6BD9-4D6D-9FDC-BCD363D75F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23811</TotalTime>
  <Words>130</Words>
  <Application>Microsoft Office PowerPoint</Application>
  <PresentationFormat>Widescreen</PresentationFormat>
  <Paragraphs>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Cambria</vt:lpstr>
      <vt:lpstr>Segoe UI</vt:lpstr>
      <vt:lpstr>Segoe UI Historic</vt:lpstr>
      <vt:lpstr>Segoe UI Light</vt:lpstr>
      <vt:lpstr>Segoe WP</vt:lpstr>
      <vt:lpstr>Office Theme</vt:lpstr>
      <vt:lpstr>Web and Cloud Security</vt:lpstr>
      <vt:lpstr>About me</vt:lpstr>
      <vt:lpstr>Azure App Service</vt:lpstr>
      <vt:lpstr>Azure App Service</vt:lpstr>
      <vt:lpstr>Azure App Service</vt:lpstr>
      <vt:lpstr>Azure App Service</vt:lpstr>
      <vt:lpstr>Azure App Service</vt:lpstr>
      <vt:lpstr>SQL Sever</vt:lpstr>
      <vt:lpstr>Create an Azure SQL database in the Azure portal</vt:lpstr>
      <vt:lpstr>Create an Azure SQL database in the Azure portal</vt:lpstr>
      <vt:lpstr>Create an Azure SQL database in the Azure portal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</dc:title>
  <dc:creator>Liviu-Adrian Cotfas</dc:creator>
  <cp:lastModifiedBy>Liviu Cotfas</cp:lastModifiedBy>
  <cp:revision>1484</cp:revision>
  <cp:lastPrinted>2017-02-28T05:34:43Z</cp:lastPrinted>
  <dcterms:created xsi:type="dcterms:W3CDTF">2012-12-11T23:13:23Z</dcterms:created>
  <dcterms:modified xsi:type="dcterms:W3CDTF">2017-06-13T13:51:54Z</dcterms:modified>
</cp:coreProperties>
</file>