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9"/>
  </p:notesMasterIdLst>
  <p:handoutMasterIdLst>
    <p:handoutMasterId r:id="rId80"/>
  </p:handoutMasterIdLst>
  <p:sldIdLst>
    <p:sldId id="493" r:id="rId2"/>
    <p:sldId id="671" r:id="rId3"/>
    <p:sldId id="679" r:id="rId4"/>
    <p:sldId id="674" r:id="rId5"/>
    <p:sldId id="745" r:id="rId6"/>
    <p:sldId id="668" r:id="rId7"/>
    <p:sldId id="687" r:id="rId8"/>
    <p:sldId id="720" r:id="rId9"/>
    <p:sldId id="715" r:id="rId10"/>
    <p:sldId id="716" r:id="rId11"/>
    <p:sldId id="717" r:id="rId12"/>
    <p:sldId id="719" r:id="rId13"/>
    <p:sldId id="718" r:id="rId14"/>
    <p:sldId id="721" r:id="rId15"/>
    <p:sldId id="727" r:id="rId16"/>
    <p:sldId id="747" r:id="rId17"/>
    <p:sldId id="748" r:id="rId18"/>
    <p:sldId id="750" r:id="rId19"/>
    <p:sldId id="680" r:id="rId20"/>
    <p:sldId id="749" r:id="rId21"/>
    <p:sldId id="722" r:id="rId22"/>
    <p:sldId id="723" r:id="rId23"/>
    <p:sldId id="724" r:id="rId24"/>
    <p:sldId id="725" r:id="rId25"/>
    <p:sldId id="726" r:id="rId26"/>
    <p:sldId id="751" r:id="rId27"/>
    <p:sldId id="752" r:id="rId28"/>
    <p:sldId id="753" r:id="rId29"/>
    <p:sldId id="754" r:id="rId30"/>
    <p:sldId id="755" r:id="rId31"/>
    <p:sldId id="756" r:id="rId32"/>
    <p:sldId id="711" r:id="rId33"/>
    <p:sldId id="712" r:id="rId34"/>
    <p:sldId id="713" r:id="rId35"/>
    <p:sldId id="735" r:id="rId36"/>
    <p:sldId id="736" r:id="rId37"/>
    <p:sldId id="737" r:id="rId38"/>
    <p:sldId id="738" r:id="rId39"/>
    <p:sldId id="739" r:id="rId40"/>
    <p:sldId id="740" r:id="rId41"/>
    <p:sldId id="741" r:id="rId42"/>
    <p:sldId id="742" r:id="rId43"/>
    <p:sldId id="714" r:id="rId44"/>
    <p:sldId id="743" r:id="rId45"/>
    <p:sldId id="744" r:id="rId46"/>
    <p:sldId id="757" r:id="rId47"/>
    <p:sldId id="732" r:id="rId48"/>
    <p:sldId id="758" r:id="rId49"/>
    <p:sldId id="759" r:id="rId50"/>
    <p:sldId id="760" r:id="rId51"/>
    <p:sldId id="733" r:id="rId52"/>
    <p:sldId id="761" r:id="rId53"/>
    <p:sldId id="762" r:id="rId54"/>
    <p:sldId id="763" r:id="rId55"/>
    <p:sldId id="764" r:id="rId56"/>
    <p:sldId id="734" r:id="rId57"/>
    <p:sldId id="772" r:id="rId58"/>
    <p:sldId id="771" r:id="rId59"/>
    <p:sldId id="766" r:id="rId60"/>
    <p:sldId id="767" r:id="rId61"/>
    <p:sldId id="768" r:id="rId62"/>
    <p:sldId id="769" r:id="rId63"/>
    <p:sldId id="730" r:id="rId64"/>
    <p:sldId id="774" r:id="rId65"/>
    <p:sldId id="775" r:id="rId66"/>
    <p:sldId id="773" r:id="rId67"/>
    <p:sldId id="776" r:id="rId68"/>
    <p:sldId id="791" r:id="rId69"/>
    <p:sldId id="792" r:id="rId70"/>
    <p:sldId id="793" r:id="rId71"/>
    <p:sldId id="794" r:id="rId72"/>
    <p:sldId id="778" r:id="rId73"/>
    <p:sldId id="779" r:id="rId74"/>
    <p:sldId id="780" r:id="rId75"/>
    <p:sldId id="788" r:id="rId76"/>
    <p:sldId id="790" r:id="rId77"/>
    <p:sldId id="729" r:id="rId78"/>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2DO - TOC" id="{E62D7D8B-BDF7-44A1-8094-E3B9539704D2}">
          <p14:sldIdLst/>
        </p14:section>
        <p14:section name="Brief History" id="{059C388D-CDFF-40DC-A685-28C11643F526}">
          <p14:sldIdLst>
            <p14:sldId id="720"/>
            <p14:sldId id="715"/>
            <p14:sldId id="716"/>
            <p14:sldId id="717"/>
            <p14:sldId id="719"/>
            <p14:sldId id="718"/>
            <p14:sldId id="721"/>
          </p14:sldIdLst>
        </p14:section>
        <p14:section name="First Application" id="{F6D47AA7-3C7E-4490-85DD-79306E9199AB}">
          <p14:sldIdLst>
            <p14:sldId id="727"/>
            <p14:sldId id="747"/>
            <p14:sldId id="748"/>
            <p14:sldId id="750"/>
            <p14:sldId id="680"/>
            <p14:sldId id="74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Lst>
        </p14:section>
        <p14:section name="ASP.NET Core MVC Projetcs" id="{090A1CF0-1C3E-48DA-84F6-CBC61F93FDC4}">
          <p14:sldIdLst>
            <p14:sldId id="757"/>
            <p14:sldId id="732"/>
            <p14:sldId id="758"/>
            <p14:sldId id="759"/>
            <p14:sldId id="760"/>
            <p14:sldId id="733"/>
            <p14:sldId id="761"/>
            <p14:sldId id="762"/>
            <p14:sldId id="763"/>
            <p14:sldId id="764"/>
            <p14:sldId id="734"/>
            <p14:sldId id="772"/>
            <p14:sldId id="771"/>
            <p14:sldId id="766"/>
            <p14:sldId id="767"/>
            <p14:sldId id="768"/>
            <p14:sldId id="769"/>
            <p14:sldId id="730"/>
            <p14:sldId id="774"/>
            <p14:sldId id="775"/>
            <p14:sldId id="773"/>
            <p14:sldId id="776"/>
            <p14:sldId id="791"/>
            <p14:sldId id="792"/>
            <p14:sldId id="793"/>
            <p14:sldId id="794"/>
            <p14:sldId id="778"/>
            <p14:sldId id="779"/>
            <p14:sldId id="780"/>
            <p14:sldId id="788"/>
            <p14:sldId id="790"/>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79272" autoAdjust="0"/>
  </p:normalViewPr>
  <p:slideViewPr>
    <p:cSldViewPr>
      <p:cViewPr varScale="1">
        <p:scale>
          <a:sx n="103" d="100"/>
          <a:sy n="103" d="100"/>
        </p:scale>
        <p:origin x="104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5/21/2017</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21/05/2017</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 is primarily a </a:t>
            </a:r>
            <a:r>
              <a:rPr lang="en-US" sz="1200" b="0" i="1" u="none" strike="noStrike" kern="1200" baseline="0" dirty="0">
                <a:solidFill>
                  <a:schemeClr val="tx1"/>
                </a:solidFill>
                <a:latin typeface="+mn-lt"/>
                <a:ea typeface="+mn-ea"/>
                <a:cs typeface="+mn-cs"/>
              </a:rPr>
              <a:t>type-safe </a:t>
            </a:r>
            <a:r>
              <a:rPr lang="en-US" sz="1200" b="0" i="0" u="none" strike="noStrike" kern="1200" baseline="0" dirty="0">
                <a:solidFill>
                  <a:schemeClr val="tx1"/>
                </a:solidFill>
                <a:latin typeface="+mn-lt"/>
                <a:ea typeface="+mn-ea"/>
                <a:cs typeface="+mn-cs"/>
              </a:rPr>
              <a:t>language: for instance, C# prevents you from interacting with a </a:t>
            </a:r>
            <a:r>
              <a:rPr lang="en-US" sz="1200" b="0" i="1" u="none" strike="noStrike" kern="1200" baseline="0" dirty="0">
                <a:solidFill>
                  <a:schemeClr val="tx1"/>
                </a:solidFill>
                <a:latin typeface="+mn-lt"/>
                <a:ea typeface="+mn-ea"/>
                <a:cs typeface="+mn-cs"/>
              </a:rPr>
              <a:t>string </a:t>
            </a:r>
            <a:r>
              <a:rPr lang="en-US" sz="1200" b="0" i="0" u="none" strike="noStrike" kern="1200" baseline="0" dirty="0">
                <a:solidFill>
                  <a:schemeClr val="tx1"/>
                </a:solidFill>
                <a:latin typeface="+mn-lt"/>
                <a:ea typeface="+mn-ea"/>
                <a:cs typeface="+mn-cs"/>
              </a:rPr>
              <a:t>type as though</a:t>
            </a:r>
          </a:p>
          <a:p>
            <a:r>
              <a:rPr lang="en-US" sz="1200" b="0" i="0" u="none" strike="noStrike" kern="1200" baseline="0" dirty="0">
                <a:solidFill>
                  <a:schemeClr val="tx1"/>
                </a:solidFill>
                <a:latin typeface="+mn-lt"/>
                <a:ea typeface="+mn-ea"/>
                <a:cs typeface="+mn-cs"/>
              </a:rPr>
              <a:t>it were an </a:t>
            </a:r>
            <a:r>
              <a:rPr lang="en-US" sz="1200" b="0" i="1" u="none" strike="noStrike" kern="1200" baseline="0" dirty="0">
                <a:solidFill>
                  <a:schemeClr val="tx1"/>
                </a:solidFill>
                <a:latin typeface="+mn-lt"/>
                <a:ea typeface="+mn-ea"/>
                <a:cs typeface="+mn-cs"/>
              </a:rPr>
              <a:t>integer </a:t>
            </a:r>
            <a:r>
              <a:rPr lang="en-US" sz="1200" b="0" i="0" u="none" strike="noStrike" kern="1200" baseline="0" dirty="0">
                <a:solidFill>
                  <a:schemeClr val="tx1"/>
                </a:solidFill>
                <a:latin typeface="+mn-lt"/>
                <a:ea typeface="+mn-ea"/>
                <a:cs typeface="+mn-cs"/>
              </a:rPr>
              <a:t>type.</a:t>
            </a:r>
          </a:p>
          <a:p>
            <a:endParaRPr lang="en-US" sz="1200" b="0" i="0" u="none" strike="noStrike" kern="1200" baseline="0" dirty="0">
              <a:solidFill>
                <a:schemeClr val="tx1"/>
              </a:solidFill>
              <a:latin typeface="+mn-lt"/>
              <a:ea typeface="+mn-ea"/>
              <a:cs typeface="+mn-cs"/>
            </a:endParaRPr>
          </a:p>
          <a:p>
            <a:r>
              <a:rPr lang="en-US" dirty="0"/>
              <a:t>(and</a:t>
            </a:r>
            <a:r>
              <a:rPr lang="en-US" b="1" dirty="0"/>
              <a:t> strongly typed</a:t>
            </a:r>
            <a:r>
              <a:rPr lang="en-US" i="1" dirty="0"/>
              <a:t>) </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43</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t>Internet</a:t>
            </a:r>
            <a:r>
              <a:rPr lang="en-US" sz="1200" dirty="0"/>
              <a:t> and </a:t>
            </a:r>
            <a:r>
              <a:rPr lang="en-US" sz="1200" b="1" dirty="0"/>
              <a:t>Intranet Application </a:t>
            </a:r>
            <a:r>
              <a:rPr lang="en-US" sz="1200" dirty="0"/>
              <a:t>templates offer a more complete starting point that already implements authentication mechanisms.</a:t>
            </a:r>
          </a:p>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47</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52</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53</a:t>
            </a:fld>
            <a:endParaRPr lang="en-GB"/>
          </a:p>
        </p:txBody>
      </p:sp>
    </p:spTree>
    <p:extLst>
      <p:ext uri="{BB962C8B-B14F-4D97-AF65-F5344CB8AC3E}">
        <p14:creationId xmlns:p14="http://schemas.microsoft.com/office/powerpoint/2010/main" val="133487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381300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57" r:id="rId10"/>
    <p:sldLayoutId id="2147483667" r:id="rId11"/>
    <p:sldLayoutId id="2147483652" r:id="rId12"/>
    <p:sldLayoutId id="2147483662" r:id="rId13"/>
    <p:sldLayoutId id="2147483663" r:id="rId14"/>
    <p:sldLayoutId id="2147483664" r:id="rId15"/>
    <p:sldLayoutId id="2147483665" r:id="rId16"/>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microsoft.ase.ro/"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press/pro-asp.net-core-mvc" TargetMode="External"/><Relationship Id="rId2" Type="http://schemas.openxmlformats.org/officeDocument/2006/relationships/hyperlink" Target="http://www.apress.com/us/book/9781484203989" TargetMode="External"/><Relationship Id="rId1" Type="http://schemas.openxmlformats.org/officeDocument/2006/relationships/slideLayout" Target="../slideLayouts/slideLayout9.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4" Type="http://schemas.openxmlformats.org/officeDocument/2006/relationships/hyperlink" Target="https://www.dreamspark.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viucotfas/ase-web-and-cloud-applications-security/blob/master/FirstCoreApplication.md" TargetMode="Externa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1.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core/"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70.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1.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hyperlink" Target="https://docs.microsoft.com/en-us/aspnet/mvc/overview/security/xsrfcsrf-prevention-in-aspnet-mvc-and-web-pages" TargetMode="Externa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Model-View-Controller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 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a:t>
            </a:r>
            <a:r>
              <a:rPr lang="en-US" dirty="0" err="1"/>
              <a:t>macOS</a:t>
            </a:r>
            <a:r>
              <a:rPr lang="en-US" dirty="0"/>
              <a: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5" name="Picture 4"/>
          <p:cNvPicPr>
            <a:picLocks noChangeAspect="1"/>
          </p:cNvPicPr>
          <p:nvPr/>
        </p:nvPicPr>
        <p:blipFill>
          <a:blip r:embed="rId2"/>
          <a:stretch>
            <a:fillRect/>
          </a:stretch>
        </p:blipFill>
        <p:spPr>
          <a:xfrm>
            <a:off x="431370" y="3356992"/>
            <a:ext cx="11212662" cy="1922171"/>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 World++</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2017</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2017 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microsoft.ase.ro </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During setup make sure that you select the .NET Core Cross-Platform Development workload.</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pic>
        <p:nvPicPr>
          <p:cNvPr id="5" name="Content Placeholder 4"/>
          <p:cNvPicPr>
            <a:picLocks noGrp="1" noChangeAspect="1"/>
          </p:cNvPicPr>
          <p:nvPr>
            <p:ph idx="1"/>
          </p:nvPr>
        </p:nvPicPr>
        <p:blipFill>
          <a:blip r:embed="rId2"/>
          <a:stretch>
            <a:fillRect/>
          </a:stretch>
        </p:blipFill>
        <p:spPr>
          <a:xfrm>
            <a:off x="2975334" y="1341438"/>
            <a:ext cx="6412782" cy="4813300"/>
          </a:xfrm>
          <a:prstGeom prst="rect">
            <a:avLst/>
          </a:prstGeom>
        </p:spPr>
      </p:pic>
      <p:sp>
        <p:nvSpPr>
          <p:cNvPr id="6" name="Text Placeholder 5"/>
          <p:cNvSpPr>
            <a:spLocks noGrp="1"/>
          </p:cNvSpPr>
          <p:nvPr>
            <p:ph type="body" sz="quarter" idx="10"/>
          </p:nvPr>
        </p:nvSpPr>
        <p:spPr/>
        <p:txBody>
          <a:bodyPr/>
          <a:lstStyle/>
          <a:p>
            <a:r>
              <a:rPr lang="en-US" dirty="0"/>
              <a:t>Installing Visual Studio 2017</a:t>
            </a:r>
          </a:p>
        </p:txBody>
      </p:sp>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pic>
        <p:nvPicPr>
          <p:cNvPr id="6" name="Content Placeholder 5" descr="A picture containing screenshot&#10;&#10;Description generated with very high confiden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643" y="1341438"/>
            <a:ext cx="6936164" cy="4813300"/>
          </a:xfrm>
        </p:spPr>
      </p:pic>
      <p:sp>
        <p:nvSpPr>
          <p:cNvPr id="4" name="Text Placeholder 3"/>
          <p:cNvSpPr>
            <a:spLocks noGrp="1"/>
          </p:cNvSpPr>
          <p:nvPr>
            <p:ph type="body" sz="quarter" idx="10"/>
          </p:nvPr>
        </p:nvSpPr>
        <p:spPr/>
        <p:txBody>
          <a:bodyPr/>
          <a:lstStyle/>
          <a:p>
            <a:r>
              <a:rPr lang="en-US" dirty="0"/>
              <a:t>New Project</a:t>
            </a:r>
          </a:p>
        </p:txBody>
      </p:sp>
    </p:spTree>
    <p:extLst>
      <p:ext uri="{BB962C8B-B14F-4D97-AF65-F5344CB8AC3E}">
        <p14:creationId xmlns:p14="http://schemas.microsoft.com/office/powerpoint/2010/main" val="142702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Why use C#?</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https://docs.microsoft.com/en-us/aspnet/core</a:t>
            </a:r>
            <a:endParaRPr lang="en-US" dirty="0"/>
          </a:p>
          <a:p>
            <a:pPr marL="342900" indent="-342900">
              <a:buFont typeface="Arial" panose="020B0604020202020204" pitchFamily="34" charset="0"/>
              <a:buChar char="•"/>
            </a:pPr>
            <a:endParaRPr lang="en-US" dirty="0"/>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implements the MVC pattern and, in doing so, provides a greatly improved</a:t>
            </a:r>
          </a:p>
          <a:p>
            <a:r>
              <a:rPr lang="en-US" dirty="0"/>
              <a:t>separation of concerns when compared to Web Forms.</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MVC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r>
              <a:rPr lang="en-US" dirty="0"/>
              <a:t>ASP.NET Core MVC encourages you to craft simple, elegant markup styled with CSS. </a:t>
            </a:r>
          </a:p>
          <a:p>
            <a:pPr marL="342900" indent="-342900">
              <a:buFont typeface="Wingdings" panose="05000000000000000000" pitchFamily="2" charset="2"/>
              <a:buChar char="§"/>
            </a:pPr>
            <a:r>
              <a:rPr lang="en-US" dirty="0"/>
              <a:t>ASP.NET Core MVC makes it easy to use best-of-breed client-side libraries such as jQuery, Angular, or the Bootstrap CSS library. ASP.NET.  Core MVC meshes so well with these libraries that Microsoft includes support for them as built-in parts of the standard Visual Studio project template for web applications. </a:t>
            </a:r>
          </a:p>
          <a:p>
            <a:pPr marL="342900" indent="-342900">
              <a:buFont typeface="Wingdings" panose="05000000000000000000" pitchFamily="2" charset="2"/>
              <a:buChar char="§"/>
            </a:pPr>
            <a:r>
              <a:rPr lang="en-US" dirty="0"/>
              <a:t>ASP.NET Core MVC works in tune with HTTP. You have control over the requests passing between the browser and server, so you can fine-tune your user experience as much as you like.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ASP.NET Core MVC architecture gives you a great start in making your application maintainable and testable because you naturally separate different application concerns into independent pieces. In addition, each piece of the ASP.NET Core platform and the ASP.NET Core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applications also work well with UI automation 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 with a friend, or even read it aloud over the phone.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a:t>
            </a:r>
            <a:r>
              <a:rPr lang="en-US" dirty="0" err="1"/>
              <a:t>theart</a:t>
            </a:r>
            <a:r>
              <a:rPr lang="en-US" dirty="0"/>
              <a: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Most ASP.NET Core MVC development is likely to be done using Visual Studio for the immediate future, but Microsoft has also created a cross-platform development tool called Visual Studio Code, which means that ASP.NET Core MVC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model, the view, and the controller.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6th edition, the best selling book on MVC is now updated for ASP.NET Core MVC.</a:t>
            </a:r>
          </a:p>
          <a:p>
            <a:pPr marL="597150" lvl="1" indent="-342900">
              <a:buFont typeface="Wingdings" panose="05000000000000000000" pitchFamily="2" charset="2"/>
              <a:buChar char="§"/>
            </a:pPr>
            <a:r>
              <a:rPr lang="en-US" dirty="0">
                <a:hlinkClick r:id="rId2"/>
              </a:rPr>
              <a:t>http://www.apress.com/us/book/9781484203989</a:t>
            </a:r>
            <a:endParaRPr lang="en-US" dirty="0"/>
          </a:p>
          <a:p>
            <a:pPr marL="597150" lvl="1" indent="-342900">
              <a:buFont typeface="Wingdings" panose="05000000000000000000" pitchFamily="2" charset="2"/>
              <a:buChar char="§"/>
            </a:pPr>
            <a:r>
              <a:rPr lang="en-US" dirty="0">
                <a:hlinkClick r:id="rId3"/>
              </a:rPr>
              <a:t>https://github.com/apress/pro-asp.net-core-mvc</a:t>
            </a: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a:t>
            </a:r>
            <a:r>
              <a:rPr lang="en-US" dirty="0" err="1"/>
              <a:t>objectrelational</a:t>
            </a:r>
            <a:r>
              <a:rPr lang="en-US" dirty="0"/>
              <a:t>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Application</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pic>
        <p:nvPicPr>
          <p:cNvPr id="4" name="Content Placeholder 3"/>
          <p:cNvPicPr>
            <a:picLocks noGrp="1" noChangeAspect="1"/>
          </p:cNvPicPr>
          <p:nvPr>
            <p:ph idx="1"/>
          </p:nvPr>
        </p:nvPicPr>
        <p:blipFill>
          <a:blip r:embed="rId2"/>
          <a:stretch>
            <a:fillRect/>
          </a:stretch>
        </p:blipFill>
        <p:spPr>
          <a:xfrm>
            <a:off x="2009554" y="1341438"/>
            <a:ext cx="8344343" cy="4813300"/>
          </a:xfrm>
          <a:prstGeom prst="rect">
            <a:avLst/>
          </a:prstGeom>
        </p:spPr>
      </p:pic>
    </p:spTree>
    <p:extLst>
      <p:ext uri="{BB962C8B-B14F-4D97-AF65-F5344CB8AC3E}">
        <p14:creationId xmlns:p14="http://schemas.microsoft.com/office/powerpoint/2010/main" val="283557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r>
              <a:rPr lang="en-US" dirty="0"/>
              <a:t>The </a:t>
            </a:r>
            <a:r>
              <a:rPr lang="en-US" b="1" dirty="0"/>
              <a:t>Web Application </a:t>
            </a:r>
            <a:r>
              <a:rPr lang="en-US" dirty="0"/>
              <a:t>project template includes ASP.NET Core and MVC, with a sample application that demonstrates how to generate HTML content.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a:t>Note:</a:t>
            </a:r>
            <a:r>
              <a:rPr lang="en-US" dirty="0"/>
              <a:t> The Web API and Web Application templates can be configured with different schemes for authenticating users and authorizing their access to the application.</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997397013"/>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a:t>
                      </a:r>
                      <a:r>
                        <a:rPr lang="en-US" sz="2400" dirty="0" err="1">
                          <a:effectLst/>
                        </a:rPr>
                        <a:t>selfcontained</a:t>
                      </a:r>
                      <a:r>
                        <a:rPr lang="en-US" sz="2400" dirty="0">
                          <a:effectLst/>
                        </a:rPr>
                        <a:t>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921413878"/>
              </p:ext>
            </p:extLst>
          </p:nvPr>
        </p:nvGraphicFramePr>
        <p:xfrm>
          <a:off x="551384" y="1804865"/>
          <a:ext cx="11161240" cy="4000399"/>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a:t>
                      </a:r>
                    </a:p>
                    <a:p>
                      <a:pPr>
                        <a:lnSpc>
                          <a:spcPct val="115000"/>
                        </a:lnSpc>
                        <a:spcAft>
                          <a:spcPts val="0"/>
                        </a:spcAft>
                      </a:pPr>
                      <a:r>
                        <a:rPr lang="en-US" sz="2400" dirty="0">
                          <a:effectLst/>
                        </a:rPr>
                        <a:t>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422501522"/>
              </p:ext>
            </p:extLst>
          </p:nvPr>
        </p:nvGraphicFramePr>
        <p:xfrm>
          <a:off x="551384" y="1804865"/>
          <a:ext cx="11161240" cy="4767544"/>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bower.json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hidden by default. It contains the list of packages managed by the Bower package manager.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224437343"/>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project.json</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specifies some basic configuration options for the project, including the NuGet packages it uses.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300144441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277870776"/>
              </p:ext>
            </p:extLst>
          </p:nvPr>
        </p:nvGraphicFramePr>
        <p:xfrm>
          <a:off x="551384" y="1804865"/>
          <a:ext cx="11161240" cy="2317903"/>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the Bower package 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More Complex Project</a:t>
            </a:r>
          </a:p>
        </p:txBody>
      </p:sp>
    </p:spTree>
    <p:extLst>
      <p:ext uri="{BB962C8B-B14F-4D97-AF65-F5344CB8AC3E}">
        <p14:creationId xmlns:p14="http://schemas.microsoft.com/office/powerpoint/2010/main" val="34063969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Selecting the project type</a:t>
            </a:r>
          </a:p>
        </p:txBody>
      </p:sp>
      <p:pic>
        <p:nvPicPr>
          <p:cNvPr id="6" name="Content Placeholder 5"/>
          <p:cNvPicPr>
            <a:picLocks noGrp="1" noChangeAspect="1"/>
          </p:cNvPicPr>
          <p:nvPr>
            <p:ph idx="1"/>
          </p:nvPr>
        </p:nvPicPr>
        <p:blipFill>
          <a:blip r:embed="rId2"/>
          <a:stretch>
            <a:fillRect/>
          </a:stretch>
        </p:blipFill>
        <p:spPr>
          <a:xfrm>
            <a:off x="1655700" y="1595108"/>
            <a:ext cx="9052051" cy="4305960"/>
          </a:xfrm>
          <a:prstGeom prst="rect">
            <a:avLst/>
          </a:prstGeom>
        </p:spPr>
      </p:pic>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Selecting the project template</a:t>
            </a:r>
          </a:p>
        </p:txBody>
      </p:sp>
      <p:pic>
        <p:nvPicPr>
          <p:cNvPr id="5" name="Content Placeholder 4"/>
          <p:cNvPicPr>
            <a:picLocks noGrp="1" noChangeAspect="1"/>
          </p:cNvPicPr>
          <p:nvPr>
            <p:ph idx="1"/>
          </p:nvPr>
        </p:nvPicPr>
        <p:blipFill>
          <a:blip r:embed="rId2"/>
          <a:stretch>
            <a:fillRect/>
          </a:stretch>
        </p:blipFill>
        <p:spPr>
          <a:xfrm>
            <a:off x="2355000" y="1745768"/>
            <a:ext cx="7653451" cy="4004640"/>
          </a:xfrm>
          <a:prstGeom prst="rect">
            <a:avLst/>
          </a:prstGeom>
        </p:spPr>
      </p:pic>
    </p:spTree>
    <p:extLst>
      <p:ext uri="{BB962C8B-B14F-4D97-AF65-F5344CB8AC3E}">
        <p14:creationId xmlns:p14="http://schemas.microsoft.com/office/powerpoint/2010/main" val="8905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SportsStore</a:t>
            </a:r>
            <a:endParaRPr lang="en-US" dirty="0"/>
          </a:p>
        </p:txBody>
      </p:sp>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1200329"/>
          </a:xfrm>
          <a:prstGeom prst="rect">
            <a:avLst/>
          </a:prstGeom>
        </p:spPr>
        <p:txBody>
          <a:bodyPr wrap="square">
            <a:spAutoFit/>
          </a:bodyPr>
          <a:lstStyle/>
          <a:p>
            <a:r>
              <a:rPr lang="en-US" sz="2400" dirty="0">
                <a:hlinkClick r:id="rId2"/>
              </a:rPr>
              <a:t>https://github.com/liviucotfas/ase-web-and-cloud-applications-security/blob/master/FirstCoreApplication.md</a:t>
            </a:r>
            <a:endParaRPr lang="en-US" sz="2400" dirty="0"/>
          </a:p>
          <a:p>
            <a:endParaRPr lang="en-US" sz="2400" dirty="0"/>
          </a:p>
        </p:txBody>
      </p:sp>
      <p:pic>
        <p:nvPicPr>
          <p:cNvPr id="9" name="Content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2700000">
            <a:off x="4302247" y="2736585"/>
            <a:ext cx="3610427" cy="3610427"/>
          </a:xfrm>
          <a:prstGeom prst="rect">
            <a:avLst/>
          </a:prstGeom>
        </p:spPr>
      </p:pic>
    </p:spTree>
    <p:extLst>
      <p:ext uri="{BB962C8B-B14F-4D97-AF65-F5344CB8AC3E}">
        <p14:creationId xmlns:p14="http://schemas.microsoft.com/office/powerpoint/2010/main" val="30738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ASP.NET Core Identity</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pPr marL="342900" indent="-342900">
              <a:buFont typeface="Wingdings" panose="05000000000000000000" pitchFamily="2" charset="2"/>
              <a:buChar char="§"/>
            </a:pPr>
            <a:r>
              <a:rPr lang="en-US" dirty="0"/>
              <a:t>ASP.NET Core Identity is an API from Microsoft to manage users in ASP.NET applications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Package:</a:t>
            </a:r>
          </a:p>
          <a:p>
            <a:pPr marL="597150" lvl="1" indent="-342900">
              <a:buFont typeface="Wingdings" panose="05000000000000000000" pitchFamily="2" charset="2"/>
              <a:buChar char="§"/>
            </a:pPr>
            <a:r>
              <a:rPr lang="en-US" dirty="0" err="1"/>
              <a:t>Microsoft.AspNetCore.Identity.EntityFrameworkCore</a:t>
            </a:r>
            <a:endParaRPr lang="en-US" dirty="0"/>
          </a:p>
        </p:txBody>
      </p:sp>
      <p:sp>
        <p:nvSpPr>
          <p:cNvPr id="5" name="Text Placeholder 4"/>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Identity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75978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a:t>Gets or sets a value that indicates whether lockout enabled for this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a:t>Gets or sets the date time value (in UTC) when lockout ends, any time in the past is considered not locked out.(Inherited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https://docs.microsoft.com/en-us/aspnet/core/</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https://docs.microsoft.com/en-us/aspnet/core/api/</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Identity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a:hlinkClick r:id="rId6"/>
                        </a:rPr>
                        <a:t>Roles</a:t>
                      </a:r>
                      <a:endParaRPr lang="en-US" sz="2000"/>
                    </a:p>
                  </a:txBody>
                  <a:tcPr marL="21298" marR="21298" marT="10649" marB="10649" anchor="ctr"/>
                </a:tc>
                <a:tc>
                  <a:txBody>
                    <a:bodyPr/>
                    <a:lstStyle/>
                    <a:p>
                      <a:r>
                        <a:rPr lang="en-US" sz="2000"/>
                        <a:t>Gets the collection of roles for the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3048000" y="2413338"/>
            <a:ext cx="6096000" cy="2031325"/>
          </a:xfrm>
          <a:prstGeom prst="rect">
            <a:avLst/>
          </a:prstGeom>
        </p:spPr>
        <p:txBody>
          <a:bodyPr>
            <a:spAutoFit/>
          </a:bodyPr>
          <a:lstStyle/>
          <a:p>
            <a:r>
              <a:rPr lang="en-US" dirty="0">
                <a:latin typeface="BkwbwsXxrnvqBmrdrdTheSansMonoConNormal"/>
              </a:rPr>
              <a:t>public void Configure(</a:t>
            </a:r>
            <a:r>
              <a:rPr lang="en-US" dirty="0" err="1">
                <a:latin typeface="BkwbwsXxrnvqBmrdrdTheSansMonoConNormal"/>
              </a:rPr>
              <a:t>IApplicationBuilder</a:t>
            </a:r>
            <a:r>
              <a:rPr lang="en-US" dirty="0">
                <a:latin typeface="BkwbwsXxrnvqBmrdrdTheSansMonoConNormal"/>
              </a:rPr>
              <a:t> app) {</a:t>
            </a:r>
          </a:p>
          <a:p>
            <a:r>
              <a:rPr lang="en-US" dirty="0" err="1">
                <a:latin typeface="BkwbwsXxrnvqBmrdrdTheSansMonoConNormal"/>
              </a:rPr>
              <a:t>app.UseStatusCodePages</a:t>
            </a:r>
            <a:r>
              <a:rPr lang="en-US" dirty="0">
                <a:latin typeface="BkwbwsXxrnvqBmrdrdTheSansMonoConNormal"/>
              </a:rPr>
              <a:t>();</a:t>
            </a:r>
          </a:p>
          <a:p>
            <a:r>
              <a:rPr lang="en-US" dirty="0" err="1">
                <a:latin typeface="BkwbwsXxrnvqBmrdrdTheSansMonoConNormal"/>
              </a:rPr>
              <a:t>app.UseDeveloperExceptionPage</a:t>
            </a:r>
            <a:r>
              <a:rPr lang="en-US" dirty="0">
                <a:latin typeface="BkwbwsXxrnvqBmrdrdTheSansMonoConNormal"/>
              </a:rPr>
              <a:t>();</a:t>
            </a:r>
          </a:p>
          <a:p>
            <a:r>
              <a:rPr lang="en-US" dirty="0" err="1">
                <a:latin typeface="BkwbwsXxrnvqBmrdrdTheSansMonoConNormal"/>
              </a:rPr>
              <a:t>app.UseStaticFiles</a:t>
            </a:r>
            <a:r>
              <a:rPr lang="en-US" dirty="0">
                <a:latin typeface="BkwbwsXxrnvqBmrdrdTheSansMonoConNormal"/>
              </a:rPr>
              <a:t>();</a:t>
            </a:r>
          </a:p>
          <a:p>
            <a:r>
              <a:rPr lang="en-US" b="1" dirty="0" err="1">
                <a:latin typeface="QfxvrhMjbxvrPrbrngTheSansMonoConBlack"/>
              </a:rPr>
              <a:t>app.UseIdentity</a:t>
            </a:r>
            <a:r>
              <a:rPr lang="en-US" b="1" dirty="0">
                <a:latin typeface="QfxvrhMjbxvrPrbrngTheSansMonoConBlack"/>
              </a:rPr>
              <a:t>();</a:t>
            </a:r>
          </a:p>
          <a:p>
            <a:r>
              <a:rPr lang="en-US" dirty="0" err="1">
                <a:latin typeface="BkwbwsXxrnvqBmrdrdTheSansMonoConNormal"/>
              </a:rPr>
              <a:t>app.UseMvcWithDefaultRoute</a:t>
            </a:r>
            <a:r>
              <a:rPr lang="en-US" dirty="0">
                <a:latin typeface="BkwbwsXxrnvqBmrdrdTheSansMonoConNormal"/>
              </a:rPr>
              <a:t>();</a:t>
            </a:r>
          </a:p>
          <a:p>
            <a:r>
              <a:rPr lang="en-US" dirty="0">
                <a:latin typeface="BkwbwsXxrnvqBmrdrdTheSansMonoConNormal"/>
              </a:rPr>
              <a:t>}</a:t>
            </a:r>
            <a:endParaRPr lang="en-US" dirty="0"/>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t> </a:t>
            </a:r>
            <a:r>
              <a:rPr lang="en-US" b="1" dirty="0"/>
              <a:t>if (!</a:t>
            </a:r>
            <a:r>
              <a:rPr lang="en-US" b="1" dirty="0" err="1"/>
              <a:t>User.IsInRole</a:t>
            </a:r>
            <a:r>
              <a:rPr lang="en-US" b="1" dirty="0"/>
              <a:t>("</a:t>
            </a:r>
            <a:r>
              <a:rPr lang="en-US" b="1" dirty="0" err="1"/>
              <a:t>EmployeeViewer</a:t>
            </a:r>
            <a:r>
              <a:rPr lang="en-US" b="1" dirty="0"/>
              <a:t>")) </a:t>
            </a:r>
          </a:p>
          <a:p>
            <a:pPr lvl="1"/>
            <a:r>
              <a:rPr lang="en-US" b="1" dirty="0"/>
              <a:t>	return new </a:t>
            </a:r>
            <a:r>
              <a:rPr lang="en-US" b="1" dirty="0" err="1"/>
              <a:t>HttpUnauthorizedResult</a:t>
            </a:r>
            <a:r>
              <a:rPr lang="en-US" b="1" dirty="0"/>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t>[</a:t>
            </a:r>
            <a:r>
              <a:rPr lang="en-US" b="1" dirty="0"/>
              <a:t>Authorize(Roles = "</a:t>
            </a:r>
            <a:r>
              <a:rPr lang="en-US" b="1" dirty="0" err="1"/>
              <a:t>EmployeeViewer</a:t>
            </a:r>
            <a:r>
              <a:rPr lang="en-US" b="1" dirty="0"/>
              <a:t>")] </a:t>
            </a:r>
            <a:endParaRPr lang="ro-RO" b="1" dirty="0"/>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Attributes</a:t>
            </a:r>
          </a:p>
        </p:txBody>
      </p:sp>
      <p:sp>
        <p:nvSpPr>
          <p:cNvPr id="3" name="Content Placeholder 2"/>
          <p:cNvSpPr>
            <a:spLocks noGrp="1"/>
          </p:cNvSpPr>
          <p:nvPr>
            <p:ph idx="1"/>
          </p:nvPr>
        </p:nvSpPr>
        <p:spPr/>
        <p:txBody>
          <a:bodyPr/>
          <a:lstStyle/>
          <a:p>
            <a:r>
              <a:rPr lang="en-US" b="1" dirty="0"/>
              <a:t>[</a:t>
            </a:r>
            <a:r>
              <a:rPr lang="ro-RO" b="1" dirty="0" err="1"/>
              <a:t>AuthorizeAttribute</a:t>
            </a:r>
            <a:r>
              <a:rPr lang="en-US" b="1" dirty="0"/>
              <a:t>]</a:t>
            </a:r>
          </a:p>
          <a:p>
            <a:pPr lvl="1"/>
            <a:r>
              <a:rPr lang="ro-RO" dirty="0"/>
              <a:t>c</a:t>
            </a:r>
            <a:r>
              <a:rPr lang="en-US" dirty="0" err="1"/>
              <a:t>ontroleaz</a:t>
            </a:r>
            <a:r>
              <a:rPr lang="ro-RO" dirty="0"/>
              <a:t>ă accesul la o acțiune din cadrul unui controller</a:t>
            </a:r>
          </a:p>
          <a:p>
            <a:pPr lvl="1"/>
            <a:r>
              <a:rPr lang="en-US" dirty="0"/>
              <a:t>p</a:t>
            </a:r>
            <a:r>
              <a:rPr lang="ro-RO" dirty="0" err="1"/>
              <a:t>roprietăți</a:t>
            </a:r>
            <a:r>
              <a:rPr lang="en-US" dirty="0"/>
              <a:t>: Roles, Users</a:t>
            </a:r>
            <a:endParaRPr lang="ro-RO" dirty="0"/>
          </a:p>
          <a:p>
            <a:pPr lvl="1"/>
            <a:r>
              <a:rPr lang="ro-RO" dirty="0"/>
              <a:t>dezactivează automat facilitățile de </a:t>
            </a:r>
            <a:r>
              <a:rPr lang="ro-RO" dirty="0" err="1"/>
              <a:t>caching</a:t>
            </a:r>
            <a:endParaRPr lang="ro-RO" dirty="0"/>
          </a:p>
          <a:p>
            <a:r>
              <a:rPr lang="en-US" b="1" dirty="0"/>
              <a:t>[</a:t>
            </a:r>
            <a:r>
              <a:rPr lang="en-US" b="1" dirty="0" err="1"/>
              <a:t>AllowAnonymous</a:t>
            </a:r>
            <a:r>
              <a:rPr lang="en-US" b="1" dirty="0"/>
              <a:t>]</a:t>
            </a:r>
          </a:p>
          <a:p>
            <a:pPr lvl="1"/>
            <a:r>
              <a:rPr lang="ro-RO" dirty="0" err="1"/>
              <a:t>m</a:t>
            </a:r>
            <a:r>
              <a:rPr lang="en-US" dirty="0" err="1"/>
              <a:t>archeaz</a:t>
            </a:r>
            <a:r>
              <a:rPr lang="ro-RO" dirty="0"/>
              <a:t>ă acțiunea ca făcând excepție de la regulile de securitate</a:t>
            </a:r>
            <a:r>
              <a:rPr lang="en-US" dirty="0"/>
              <a:t>;</a:t>
            </a:r>
          </a:p>
          <a:p>
            <a:pPr lvl="1"/>
            <a:r>
              <a:rPr lang="en-US" dirty="0" err="1"/>
              <a:t>permite</a:t>
            </a:r>
            <a:r>
              <a:rPr lang="en-US" dirty="0"/>
              <a:t> </a:t>
            </a:r>
            <a:r>
              <a:rPr lang="en-US" dirty="0" err="1"/>
              <a:t>apelul</a:t>
            </a:r>
            <a:r>
              <a:rPr lang="en-US" dirty="0"/>
              <a:t> ac</a:t>
            </a:r>
            <a:r>
              <a:rPr lang="ro-RO" dirty="0" err="1"/>
              <a:t>țiunii</a:t>
            </a:r>
            <a:r>
              <a:rPr lang="ro-RO" dirty="0"/>
              <a:t> de utilizatori neautentificați.</a:t>
            </a: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Attributes</a:t>
            </a:r>
          </a:p>
        </p:txBody>
      </p:sp>
      <p:sp>
        <p:nvSpPr>
          <p:cNvPr id="3" name="Content Placeholder 2"/>
          <p:cNvSpPr>
            <a:spLocks noGrp="1"/>
          </p:cNvSpPr>
          <p:nvPr>
            <p:ph idx="1"/>
          </p:nvPr>
        </p:nvSpPr>
        <p:spPr/>
        <p:txBody>
          <a:bodyPr/>
          <a:lstStyle/>
          <a:p>
            <a:r>
              <a:rPr lang="en-US" b="1" dirty="0"/>
              <a:t>[</a:t>
            </a:r>
            <a:r>
              <a:rPr lang="en-US" b="1" dirty="0" err="1"/>
              <a:t>RequireHttpsAttribute</a:t>
            </a:r>
            <a:r>
              <a:rPr lang="en-US" b="1" dirty="0"/>
              <a:t>]</a:t>
            </a:r>
            <a:endParaRPr lang="ro-RO" b="1" dirty="0"/>
          </a:p>
          <a:p>
            <a:pPr lvl="1"/>
            <a:r>
              <a:rPr lang="ro-RO" dirty="0"/>
              <a:t>asigură utilizarea </a:t>
            </a:r>
            <a:r>
              <a:rPr lang="ro-RO" dirty="0" err="1"/>
              <a:t>https</a:t>
            </a:r>
            <a:r>
              <a:rPr lang="ro-RO" dirty="0"/>
              <a:t> pentru apelul acțiunii.</a:t>
            </a:r>
            <a:endParaRPr lang="en-US" dirty="0"/>
          </a:p>
          <a:p>
            <a:r>
              <a:rPr lang="en-US" b="1" dirty="0"/>
              <a:t>[</a:t>
            </a:r>
            <a:r>
              <a:rPr lang="en-US" b="1" dirty="0" err="1"/>
              <a:t>ValidateAntiForgeryTokenAttribute</a:t>
            </a:r>
            <a:r>
              <a:rPr lang="en-US" b="1" dirty="0"/>
              <a:t>]</a:t>
            </a:r>
            <a:endParaRPr lang="ro-RO" b="1" dirty="0"/>
          </a:p>
          <a:p>
            <a:pPr lvl="1"/>
            <a:r>
              <a:rPr lang="ro-RO" dirty="0"/>
              <a:t>asigură utilizarea unui </a:t>
            </a:r>
            <a:r>
              <a:rPr lang="ro-RO" dirty="0" err="1"/>
              <a:t>token</a:t>
            </a:r>
            <a:r>
              <a:rPr lang="ro-RO" dirty="0"/>
              <a:t> </a:t>
            </a:r>
            <a:r>
              <a:rPr lang="ro-RO" dirty="0" err="1"/>
              <a:t>anti-forgery</a:t>
            </a:r>
            <a:r>
              <a:rPr lang="ro-RO" dirty="0"/>
              <a:t>.</a:t>
            </a:r>
            <a:endParaRPr lang="en-US" dirty="0"/>
          </a:p>
          <a:p>
            <a:endParaRPr lang="en-US" dirty="0"/>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r>
              <a:rPr lang="en-US" dirty="0"/>
              <a:t>A malicious site can send POST/GET requests to the attacked site (in which the user is authenticated).</a:t>
            </a:r>
          </a:p>
          <a:p>
            <a:endParaRPr lang="en-US" dirty="0"/>
          </a:p>
          <a:p>
            <a:r>
              <a:rPr lang="en-US" b="1" dirty="0"/>
              <a:t>Solutions:</a:t>
            </a:r>
          </a:p>
          <a:p>
            <a:pPr>
              <a:buFont typeface="Wingdings" pitchFamily="2" charset="2"/>
              <a:buChar char="§"/>
            </a:pPr>
            <a:r>
              <a:rPr lang="en-US" dirty="0"/>
              <a:t>Validate incoming HTTP Referrer; </a:t>
            </a:r>
            <a:r>
              <a:rPr lang="en-US" b="1" dirty="0"/>
              <a:t>[</a:t>
            </a:r>
            <a:r>
              <a:rPr lang="en-US" b="1" dirty="0" err="1"/>
              <a:t>ValidateAntiForgeryTokenAttribute</a:t>
            </a:r>
            <a:r>
              <a:rPr lang="en-US" b="1" dirty="0"/>
              <a:t>]</a:t>
            </a:r>
            <a:endParaRPr lang="ro-RO" b="1" dirty="0"/>
          </a:p>
          <a:p>
            <a:pPr>
              <a:buFont typeface="Wingdings" pitchFamily="2" charset="2"/>
              <a:buChar char="§"/>
            </a:pPr>
            <a:endParaRPr lang="en-US" dirty="0"/>
          </a:p>
          <a:p>
            <a:pPr>
              <a:buFont typeface="Wingdings" pitchFamily="2" charset="2"/>
              <a:buChar char="§"/>
            </a:pPr>
            <a:r>
              <a:rPr lang="en-US" dirty="0"/>
              <a:t>Require a user-specific password for sensitive operations (ex: password).</a:t>
            </a:r>
          </a:p>
          <a:p>
            <a:pPr>
              <a:buFont typeface="Wingdings" pitchFamily="2" charset="2"/>
              <a:buChar char="§"/>
            </a:pPr>
            <a:endParaRPr lang="en-US" dirty="0"/>
          </a:p>
          <a:p>
            <a:pPr>
              <a:buFont typeface="Wingdings" pitchFamily="2" charset="2"/>
              <a:buChar char="§"/>
            </a:pPr>
            <a:r>
              <a:rPr lang="en-US"/>
              <a:t>Further reading: </a:t>
            </a:r>
            <a:r>
              <a:rPr lang="en-US">
                <a:hlinkClick r:id="rId2"/>
              </a:rPr>
              <a:t>https://docs.microsoft.com/en-us/aspnet/mvc/overview/security/xsrfcsrf-prevention-in-aspnet-mvc-and-web-pages</a:t>
            </a:r>
            <a:r>
              <a:rPr lang="en-US"/>
              <a:t> </a:t>
            </a:r>
          </a:p>
          <a:p>
            <a:pPr>
              <a:buFont typeface="Wingdings" pitchFamily="2" charset="2"/>
              <a:buChar char="§"/>
            </a:pPr>
            <a:endParaRPr lang="ro-RO" dirty="0"/>
          </a:p>
        </p:txBody>
      </p:sp>
      <p:sp>
        <p:nvSpPr>
          <p:cNvPr id="4" name="Slide Number Placeholder 3"/>
          <p:cNvSpPr>
            <a:spLocks noGrp="1"/>
          </p:cNvSpPr>
          <p:nvPr>
            <p:ph type="sldNum" sz="quarter" idx="4294967295"/>
          </p:nvPr>
        </p:nvSpPr>
        <p:spPr>
          <a:xfrm rot="16200000">
            <a:off x="9751378" y="5885498"/>
            <a:ext cx="1315721" cy="365125"/>
          </a:xfrm>
          <a:prstGeom prst="rect">
            <a:avLst/>
          </a:prstGeom>
        </p:spPr>
        <p:txBody>
          <a:bodyPr/>
          <a:lstStyle/>
          <a:p>
            <a:fld id="{3D0EABDB-165B-42B4-9911-69E75C24C06B}" type="slidenum">
              <a:rPr lang="ro-RO" smtClean="0"/>
              <a:pPr/>
              <a:t>75</a:t>
            </a:fld>
            <a:endParaRPr lang="ro-RO" dirty="0"/>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
        <p:nvSpPr>
          <p:cNvPr id="4" name="Slide Number Placeholder 3"/>
          <p:cNvSpPr>
            <a:spLocks noGrp="1"/>
          </p:cNvSpPr>
          <p:nvPr>
            <p:ph type="sldNum" sz="quarter" idx="4294967295"/>
          </p:nvPr>
        </p:nvSpPr>
        <p:spPr>
          <a:xfrm rot="16200000">
            <a:off x="9751378" y="5885498"/>
            <a:ext cx="1315721" cy="365125"/>
          </a:xfrm>
          <a:prstGeom prst="rect">
            <a:avLst/>
          </a:prstGeom>
        </p:spPr>
        <p:txBody>
          <a:bodyPr/>
          <a:lstStyle/>
          <a:p>
            <a:fld id="{3D0EABDB-165B-42B4-9911-69E75C24C06B}" type="slidenum">
              <a:rPr lang="ro-RO" smtClean="0"/>
              <a:pPr/>
              <a:t>76</a:t>
            </a:fld>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(known as View State)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22875</TotalTime>
  <Words>5165</Words>
  <Application>Microsoft Office PowerPoint</Application>
  <PresentationFormat>Widescreen</PresentationFormat>
  <Paragraphs>507</Paragraphs>
  <Slides>77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77</vt:i4>
      </vt:variant>
    </vt:vector>
  </HeadingPairs>
  <TitlesOfParts>
    <vt:vector size="89" baseType="lpstr">
      <vt:lpstr>Arial</vt:lpstr>
      <vt:lpstr>BkwbwsXxrnvqBmrdrdTheSansMonoConNormal</vt:lpstr>
      <vt:lpstr>Calibri</vt:lpstr>
      <vt:lpstr>Cambria</vt:lpstr>
      <vt:lpstr>QfxvrhMjbxvrPrbrngTheSansMonoConBlack</vt:lpstr>
      <vt:lpstr>Segoe UI</vt:lpstr>
      <vt:lpstr>Segoe UI Historic</vt:lpstr>
      <vt:lpstr>Segoe UI Light</vt:lpstr>
      <vt:lpstr>Segoe WP</vt:lpstr>
      <vt:lpstr>Times New Roman</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 World++</vt:lpstr>
      <vt:lpstr>First application</vt:lpstr>
      <vt:lpstr>First application</vt:lpstr>
      <vt:lpstr>First application</vt:lpstr>
      <vt:lpstr>First application</vt:lpstr>
      <vt:lpstr>First application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Visual Studio Project Templates</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A More Complex Project</vt:lpstr>
      <vt:lpstr>Selecting the project type</vt:lpstr>
      <vt:lpstr>Selecting the project template</vt:lpstr>
      <vt:lpstr>SportsStore</vt:lpstr>
      <vt:lpstr>ASP.NET Core Identity</vt:lpstr>
      <vt:lpstr>PowerPoint Presentation</vt:lpstr>
      <vt:lpstr>ASP.NET Core Identity</vt:lpstr>
      <vt:lpstr>ASP.NET Core Identity</vt:lpstr>
      <vt:lpstr>PowerPoint Presentation</vt:lpstr>
      <vt:lpstr>[Authorize]</vt:lpstr>
      <vt:lpstr>Security Attributes</vt:lpstr>
      <vt:lpstr>Security Attributes</vt:lpstr>
      <vt:lpstr>Cross-Site Request forgery</vt:lpstr>
      <vt:lpstr>General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1470</cp:revision>
  <cp:lastPrinted>2017-02-28T05:34:43Z</cp:lastPrinted>
  <dcterms:created xsi:type="dcterms:W3CDTF">2012-12-11T23:13:23Z</dcterms:created>
  <dcterms:modified xsi:type="dcterms:W3CDTF">2017-05-20T22:48:54Z</dcterms:modified>
</cp:coreProperties>
</file>