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handoutMasterIdLst>
    <p:handoutMasterId r:id="rId53"/>
  </p:handoutMasterIdLst>
  <p:sldIdLst>
    <p:sldId id="493" r:id="rId2"/>
    <p:sldId id="826" r:id="rId3"/>
    <p:sldId id="671" r:id="rId4"/>
    <p:sldId id="679" r:id="rId5"/>
    <p:sldId id="674" r:id="rId6"/>
    <p:sldId id="745" r:id="rId7"/>
    <p:sldId id="668" r:id="rId8"/>
    <p:sldId id="687" r:id="rId9"/>
    <p:sldId id="776" r:id="rId10"/>
    <p:sldId id="796" r:id="rId11"/>
    <p:sldId id="791" r:id="rId12"/>
    <p:sldId id="795" r:id="rId13"/>
    <p:sldId id="792" r:id="rId14"/>
    <p:sldId id="793" r:id="rId15"/>
    <p:sldId id="794" r:id="rId16"/>
    <p:sldId id="802" r:id="rId17"/>
    <p:sldId id="803" r:id="rId18"/>
    <p:sldId id="804" r:id="rId19"/>
    <p:sldId id="800" r:id="rId20"/>
    <p:sldId id="801" r:id="rId21"/>
    <p:sldId id="797" r:id="rId22"/>
    <p:sldId id="798" r:id="rId23"/>
    <p:sldId id="799" r:id="rId24"/>
    <p:sldId id="778" r:id="rId25"/>
    <p:sldId id="806" r:id="rId26"/>
    <p:sldId id="805" r:id="rId27"/>
    <p:sldId id="779" r:id="rId28"/>
    <p:sldId id="807" r:id="rId29"/>
    <p:sldId id="780" r:id="rId30"/>
    <p:sldId id="808" r:id="rId31"/>
    <p:sldId id="809" r:id="rId32"/>
    <p:sldId id="810" r:id="rId33"/>
    <p:sldId id="811" r:id="rId34"/>
    <p:sldId id="812" r:id="rId35"/>
    <p:sldId id="813" r:id="rId36"/>
    <p:sldId id="814" r:id="rId37"/>
    <p:sldId id="815" r:id="rId38"/>
    <p:sldId id="816" r:id="rId39"/>
    <p:sldId id="819" r:id="rId40"/>
    <p:sldId id="817" r:id="rId41"/>
    <p:sldId id="820" r:id="rId42"/>
    <p:sldId id="821" r:id="rId43"/>
    <p:sldId id="788" r:id="rId44"/>
    <p:sldId id="822" r:id="rId45"/>
    <p:sldId id="823" r:id="rId46"/>
    <p:sldId id="824" r:id="rId47"/>
    <p:sldId id="825" r:id="rId48"/>
    <p:sldId id="818" r:id="rId49"/>
    <p:sldId id="790" r:id="rId50"/>
    <p:sldId id="729" r:id="rId51"/>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826"/>
            <p14:sldId id="671"/>
            <p14:sldId id="679"/>
            <p14:sldId id="674"/>
            <p14:sldId id="745"/>
            <p14:sldId id="668"/>
            <p14:sldId id="687"/>
          </p14:sldIdLst>
        </p14:section>
        <p14:section name="ASP.NET Core MVC Projetcs" id="{090A1CF0-1C3E-48DA-84F6-CBC61F93FDC4}">
          <p14:sldIdLst>
            <p14:sldId id="776"/>
            <p14:sldId id="796"/>
            <p14:sldId id="791"/>
            <p14:sldId id="795"/>
            <p14:sldId id="792"/>
            <p14:sldId id="793"/>
            <p14:sldId id="794"/>
            <p14:sldId id="802"/>
            <p14:sldId id="803"/>
            <p14:sldId id="804"/>
            <p14:sldId id="800"/>
            <p14:sldId id="801"/>
          </p14:sldIdLst>
        </p14:section>
        <p14:section name="Authorization" id="{DACCCC93-1F8B-4D28-BA33-D0FB5CA83842}">
          <p14:sldIdLst>
            <p14:sldId id="797"/>
            <p14:sldId id="798"/>
            <p14:sldId id="799"/>
            <p14:sldId id="778"/>
            <p14:sldId id="806"/>
            <p14:sldId id="805"/>
            <p14:sldId id="779"/>
          </p14:sldIdLst>
        </p14:section>
        <p14:section name="Enforcing SSL " id="{480940C7-8D2B-4AA9-9534-EE7628D8B664}">
          <p14:sldIdLst>
            <p14:sldId id="807"/>
            <p14:sldId id="780"/>
            <p14:sldId id="808"/>
          </p14:sldIdLst>
        </p14:section>
        <p14:section name="Cross-Site Request Forgery (XSRF/CSRF) " id="{87E274A0-8D79-4657-BF00-1D5BC1863E78}">
          <p14:sldIdLst>
            <p14:sldId id="809"/>
            <p14:sldId id="810"/>
            <p14:sldId id="811"/>
            <p14:sldId id="812"/>
            <p14:sldId id="813"/>
            <p14:sldId id="814"/>
            <p14:sldId id="815"/>
            <p14:sldId id="816"/>
            <p14:sldId id="819"/>
            <p14:sldId id="817"/>
            <p14:sldId id="820"/>
            <p14:sldId id="821"/>
            <p14:sldId id="788"/>
          </p14:sldIdLst>
        </p14:section>
        <p14:section name="Cross-Origin Requests (CORS)" id="{4D65A88A-69BB-4B5D-9C60-D5BA753612E3}">
          <p14:sldIdLst>
            <p14:sldId id="822"/>
            <p14:sldId id="823"/>
          </p14:sldIdLst>
        </p14:section>
        <p14:section name="Cross-Site Scripting (XSS)" id="{C54E39C5-14F5-466C-BABB-4B49E3ED504E}">
          <p14:sldIdLst>
            <p14:sldId id="824"/>
            <p14:sldId id="825"/>
          </p14:sldIdLst>
        </p14:section>
        <p14:section name="Security – Other recommendations" id="{1AE92897-8E8C-4C87-AB55-D15B46B8C9BD}">
          <p14:sldIdLst>
            <p14:sldId id="818"/>
            <p14:sldId id="790"/>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88809" autoAdjust="0"/>
  </p:normalViewPr>
  <p:slideViewPr>
    <p:cSldViewPr>
      <p:cViewPr>
        <p:scale>
          <a:sx n="100" d="100"/>
          <a:sy n="100" d="100"/>
        </p:scale>
        <p:origin x="1128" y="4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13-Jun-17</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13/06/2017</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2822178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35</a:t>
            </a:fld>
            <a:endParaRPr lang="en-GB"/>
          </a:p>
        </p:txBody>
      </p:sp>
    </p:spTree>
    <p:extLst>
      <p:ext uri="{BB962C8B-B14F-4D97-AF65-F5344CB8AC3E}">
        <p14:creationId xmlns:p14="http://schemas.microsoft.com/office/powerpoint/2010/main" val="408824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36</a:t>
            </a:fld>
            <a:endParaRPr lang="en-GB"/>
          </a:p>
        </p:txBody>
      </p:sp>
    </p:spTree>
    <p:extLst>
      <p:ext uri="{BB962C8B-B14F-4D97-AF65-F5344CB8AC3E}">
        <p14:creationId xmlns:p14="http://schemas.microsoft.com/office/powerpoint/2010/main" val="3613841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37</a:t>
            </a:fld>
            <a:endParaRPr lang="en-GB"/>
          </a:p>
        </p:txBody>
      </p:sp>
    </p:spTree>
    <p:extLst>
      <p:ext uri="{BB962C8B-B14F-4D97-AF65-F5344CB8AC3E}">
        <p14:creationId xmlns:p14="http://schemas.microsoft.com/office/powerpoint/2010/main" val="1145919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38</a:t>
            </a:fld>
            <a:endParaRPr lang="en-GB"/>
          </a:p>
        </p:txBody>
      </p:sp>
    </p:spTree>
    <p:extLst>
      <p:ext uri="{BB962C8B-B14F-4D97-AF65-F5344CB8AC3E}">
        <p14:creationId xmlns:p14="http://schemas.microsoft.com/office/powerpoint/2010/main" val="2152000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39</a:t>
            </a:fld>
            <a:endParaRPr lang="en-GB"/>
          </a:p>
        </p:txBody>
      </p:sp>
    </p:spTree>
    <p:extLst>
      <p:ext uri="{BB962C8B-B14F-4D97-AF65-F5344CB8AC3E}">
        <p14:creationId xmlns:p14="http://schemas.microsoft.com/office/powerpoint/2010/main" val="1300193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43</a:t>
            </a:fld>
            <a:endParaRPr lang="en-GB"/>
          </a:p>
        </p:txBody>
      </p:sp>
    </p:spTree>
    <p:extLst>
      <p:ext uri="{BB962C8B-B14F-4D97-AF65-F5344CB8AC3E}">
        <p14:creationId xmlns:p14="http://schemas.microsoft.com/office/powerpoint/2010/main" val="55599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4031206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171450" indent="-171450">
              <a:buFont typeface="Arial" panose="020B0604020202020204" pitchFamily="34" charset="0"/>
              <a:buChar char="•"/>
            </a:pPr>
            <a:r>
              <a:rPr lang="en-US" dirty="0"/>
              <a:t>https://docs.microsoft.com/en-us/aspnet/core/security/authorization/introduction</a:t>
            </a:r>
          </a:p>
        </p:txBody>
      </p:sp>
      <p:sp>
        <p:nvSpPr>
          <p:cNvPr id="4" name="Slide Number Placeholder 3"/>
          <p:cNvSpPr>
            <a:spLocks noGrp="1"/>
          </p:cNvSpPr>
          <p:nvPr>
            <p:ph type="sldNum" sz="quarter" idx="10"/>
          </p:nvPr>
        </p:nvSpPr>
        <p:spPr/>
        <p:txBody>
          <a:bodyPr/>
          <a:lstStyle/>
          <a:p>
            <a:fld id="{0BF20BA8-12AF-476D-99B2-894C09A4EE62}" type="slidenum">
              <a:rPr lang="en-GB" smtClean="0"/>
              <a:t>22</a:t>
            </a:fld>
            <a:endParaRPr lang="en-GB"/>
          </a:p>
        </p:txBody>
      </p:sp>
    </p:spTree>
    <p:extLst>
      <p:ext uri="{BB962C8B-B14F-4D97-AF65-F5344CB8AC3E}">
        <p14:creationId xmlns:p14="http://schemas.microsoft.com/office/powerpoint/2010/main" val="3113063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171450" indent="-171450">
              <a:buFont typeface="Arial" panose="020B0604020202020204" pitchFamily="34" charset="0"/>
              <a:buChar char="•"/>
            </a:pPr>
            <a:r>
              <a:rPr lang="en-US" dirty="0"/>
              <a:t>https://docs.microsoft.com/en-us/aspnet/core/security/authorization/introduction</a:t>
            </a:r>
          </a:p>
        </p:txBody>
      </p:sp>
      <p:sp>
        <p:nvSpPr>
          <p:cNvPr id="4" name="Slide Number Placeholder 3"/>
          <p:cNvSpPr>
            <a:spLocks noGrp="1"/>
          </p:cNvSpPr>
          <p:nvPr>
            <p:ph type="sldNum" sz="quarter" idx="10"/>
          </p:nvPr>
        </p:nvSpPr>
        <p:spPr/>
        <p:txBody>
          <a:bodyPr/>
          <a:lstStyle/>
          <a:p>
            <a:fld id="{0BF20BA8-12AF-476D-99B2-894C09A4EE62}" type="slidenum">
              <a:rPr lang="en-GB" smtClean="0"/>
              <a:t>23</a:t>
            </a:fld>
            <a:endParaRPr lang="en-GB"/>
          </a:p>
        </p:txBody>
      </p:sp>
    </p:spTree>
    <p:extLst>
      <p:ext uri="{BB962C8B-B14F-4D97-AF65-F5344CB8AC3E}">
        <p14:creationId xmlns:p14="http://schemas.microsoft.com/office/powerpoint/2010/main" val="2555651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https://docs.microsoft.com/en-us/aspnet/core/security/enforcing-ssl</a:t>
            </a:r>
          </a:p>
        </p:txBody>
      </p:sp>
      <p:sp>
        <p:nvSpPr>
          <p:cNvPr id="4" name="Slide Number Placeholder 3"/>
          <p:cNvSpPr>
            <a:spLocks noGrp="1"/>
          </p:cNvSpPr>
          <p:nvPr>
            <p:ph type="sldNum" sz="quarter" idx="10"/>
          </p:nvPr>
        </p:nvSpPr>
        <p:spPr/>
        <p:txBody>
          <a:bodyPr/>
          <a:lstStyle/>
          <a:p>
            <a:fld id="{0BF20BA8-12AF-476D-99B2-894C09A4EE62}" type="slidenum">
              <a:rPr lang="en-GB" smtClean="0"/>
              <a:t>28</a:t>
            </a:fld>
            <a:endParaRPr lang="en-GB"/>
          </a:p>
        </p:txBody>
      </p:sp>
    </p:spTree>
    <p:extLst>
      <p:ext uri="{BB962C8B-B14F-4D97-AF65-F5344CB8AC3E}">
        <p14:creationId xmlns:p14="http://schemas.microsoft.com/office/powerpoint/2010/main" val="1544109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31</a:t>
            </a:fld>
            <a:endParaRPr lang="en-GB"/>
          </a:p>
        </p:txBody>
      </p:sp>
    </p:spTree>
    <p:extLst>
      <p:ext uri="{BB962C8B-B14F-4D97-AF65-F5344CB8AC3E}">
        <p14:creationId xmlns:p14="http://schemas.microsoft.com/office/powerpoint/2010/main" val="2546531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32</a:t>
            </a:fld>
            <a:endParaRPr lang="en-GB"/>
          </a:p>
        </p:txBody>
      </p:sp>
    </p:spTree>
    <p:extLst>
      <p:ext uri="{BB962C8B-B14F-4D97-AF65-F5344CB8AC3E}">
        <p14:creationId xmlns:p14="http://schemas.microsoft.com/office/powerpoint/2010/main" val="3143252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33</a:t>
            </a:fld>
            <a:endParaRPr lang="en-GB"/>
          </a:p>
        </p:txBody>
      </p:sp>
    </p:spTree>
    <p:extLst>
      <p:ext uri="{BB962C8B-B14F-4D97-AF65-F5344CB8AC3E}">
        <p14:creationId xmlns:p14="http://schemas.microsoft.com/office/powerpoint/2010/main" val="68131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34</a:t>
            </a:fld>
            <a:endParaRPr lang="en-GB"/>
          </a:p>
        </p:txBody>
      </p:sp>
    </p:spTree>
    <p:extLst>
      <p:ext uri="{BB962C8B-B14F-4D97-AF65-F5344CB8AC3E}">
        <p14:creationId xmlns:p14="http://schemas.microsoft.com/office/powerpoint/2010/main" val="21643373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spnet/core/security/authentication/community"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spnet/core/security/authentication/identity"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hyperlink" Target="https://msdn.microsoft.com/en-us/library/mt151772(v=vs.108).aspx#P:Microsoft.AspNet.Identity.EntityFramework.IdentityUser`4.LockoutEndDateUtc"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67(v=vs.108).aspx#P:Microsoft.AspNet.Identity.EntityFramework.IdentityUser`4.LockoutEnabled" TargetMode="External"/><Relationship Id="rId2" Type="http://schemas.openxmlformats.org/officeDocument/2006/relationships/hyperlink" Target="https://msdn.microsoft.com/en-us/library/mt151780(v=vs.108).aspx#P:Microsoft.AspNet.Identity.EntityFramework.IdentityUser`4.AccessFailedCount" TargetMode="External"/><Relationship Id="rId1" Type="http://schemas.openxmlformats.org/officeDocument/2006/relationships/slideLayout" Target="../slideLayouts/slideLayout13.xml"/><Relationship Id="rId6" Type="http://schemas.openxmlformats.org/officeDocument/2006/relationships/hyperlink" Target="https://msdn.microsoft.com/en-us/library/mt151765(v=vs.108).aspx#P:Microsoft.AspNet.Identity.EntityFramework.IdentityUser`4.Id" TargetMode="External"/><Relationship Id="rId5" Type="http://schemas.openxmlformats.org/officeDocument/2006/relationships/hyperlink" Target="https://msdn.microsoft.com/en-us/library/mt151763(v=vs.108).aspx#P:Microsoft.AspNet.Identity.EntityFramework.IdentityUser`4.EmailConfirmed" TargetMode="External"/><Relationship Id="rId4" Type="http://schemas.openxmlformats.org/officeDocument/2006/relationships/hyperlink" Target="https://msdn.microsoft.com/en-us/library/mt151761(v=vs.108).aspx#P:Microsoft.AspNet.Identity.EntityFramework.IdentityUser`4.Email" TargetMode="External"/><Relationship Id="rId9" Type="http://schemas.openxmlformats.org/officeDocument/2006/relationships/hyperlink" Target="https://msdn.microsoft.com/en-us/library/mt151773(v=vs.108).aspx#P:Microsoft.AspNet.Identity.EntityFramework.IdentityUser`4.Login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msdn.microsoft.com/en-us/library/mt151787(v=vs.108).aspx#P:Microsoft.AspNet.Identity.EntityFramework.IdentityUser`4.TwoFactorEnabled"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71(v=vs.108).aspx#P:Microsoft.AspNet.Identity.EntityFramework.IdentityUser`4.SecurityStamp" TargetMode="External"/><Relationship Id="rId2" Type="http://schemas.openxmlformats.org/officeDocument/2006/relationships/hyperlink" Target="https://msdn.microsoft.com/en-us/library/mt151768(v=vs.108).aspx#P:Microsoft.AspNet.Identity.EntityFramework.IdentityUser`4.PasswordHash" TargetMode="External"/><Relationship Id="rId1" Type="http://schemas.openxmlformats.org/officeDocument/2006/relationships/slideLayout" Target="../slideLayouts/slideLayout13.xml"/><Relationship Id="rId6" Type="http://schemas.openxmlformats.org/officeDocument/2006/relationships/hyperlink" Target="https://msdn.microsoft.com/en-us/library/mt151766(v=vs.108).aspx#P:Microsoft.AspNet.Identity.EntityFramework.IdentityUser`4.Roles" TargetMode="External"/><Relationship Id="rId5" Type="http://schemas.openxmlformats.org/officeDocument/2006/relationships/hyperlink" Target="https://msdn.microsoft.com/en-us/library/mt151775(v=vs.108).aspx#P:Microsoft.AspNet.Identity.EntityFramework.IdentityUser`4.PhoneNumberConfirmed" TargetMode="External"/><Relationship Id="rId4" Type="http://schemas.openxmlformats.org/officeDocument/2006/relationships/hyperlink" Target="https://msdn.microsoft.com/en-us/library/mt151769(v=vs.108).aspx#P:Microsoft.AspNet.Identity.EntityFramework.IdentityUser`4.PhoneNumber" TargetMode="External"/><Relationship Id="rId9" Type="http://schemas.openxmlformats.org/officeDocument/2006/relationships/hyperlink" Target="https://msdn.microsoft.com/en-us/library/mt151784(v=vs.108).aspx#P:Microsoft.AspNet.Identity.EntityFramework.IdentityUser`4.UserNam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www.digitalocean.com/community/tutorials/an-introduction-to-oauth-2" TargetMode="External"/><Relationship Id="rId2" Type="http://schemas.openxmlformats.org/officeDocument/2006/relationships/hyperlink" Target="https://docs.microsoft.com/en-us/aspnet/core/security/authentication/social/" TargetMode="Externa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liviucotfas/ase-web-and-cloud-applications-security/blob/master/6%20-%20MVCStore%20-%20Security.md" TargetMode="External"/><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44.xm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slide" Target="slide3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slide" Target="slide28.xml"/><Relationship Id="rId5" Type="http://schemas.openxmlformats.org/officeDocument/2006/relationships/image" Target="../media/image6.png"/><Relationship Id="rId15" Type="http://schemas.openxmlformats.org/officeDocument/2006/relationships/slide" Target="slide48.xml"/><Relationship Id="rId10" Type="http://schemas.openxmlformats.org/officeDocument/2006/relationships/slide" Target="slide21.xml"/><Relationship Id="rId4" Type="http://schemas.openxmlformats.org/officeDocument/2006/relationships/image" Target="../media/image5.png"/><Relationship Id="rId9" Type="http://schemas.openxmlformats.org/officeDocument/2006/relationships/slide" Target="slide9.xml"/><Relationship Id="rId14" Type="http://schemas.openxmlformats.org/officeDocument/2006/relationships/slide" Target="slide46.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spnet/core/security/authentication/identity-primary-key-configuration" TargetMode="External"/><Relationship Id="rId2" Type="http://schemas.openxmlformats.org/officeDocument/2006/relationships/hyperlink" Target="https://github.com/liviucotfas/ase-web-and-cloud-applications-security/raw/master/book/12%20-%20SportsStore%20-%20Security.pdf" TargetMode="External"/><Relationship Id="rId1" Type="http://schemas.openxmlformats.org/officeDocument/2006/relationships/slideLayout" Target="../slideLayouts/slideLayout13.xml"/><Relationship Id="rId5" Type="http://schemas.openxmlformats.org/officeDocument/2006/relationships/hyperlink" Target="https://azure.microsoft.com/en-us/resources/samples/active-directory-dotnet-webapp-openidconnect-aspnetcore/?v=17.23h" TargetMode="External"/><Relationship Id="rId4" Type="http://schemas.openxmlformats.org/officeDocument/2006/relationships/hyperlink" Target="https://docs.microsoft.com/en-us/aspnet/core/security/authentication/2f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spnet/core/security/authorization/introduction"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microsoft.com/en-us/aspnet/core" TargetMode="External"/><Relationship Id="rId1" Type="http://schemas.openxmlformats.org/officeDocument/2006/relationships/slideLayout" Target="../slideLayouts/slideLayout8.xml"/><Relationship Id="rId4" Type="http://schemas.openxmlformats.org/officeDocument/2006/relationships/image" Target="../media/image11.svg"/></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en-us/aspnet/core/security/enforcing-ssl"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hyperlink" Target="https://docs.microsoft.com/en-us/aspnet/core/security/anti-request-forgery"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hyperlink" Target="https://docs.microsoft.com/en-us/aspnet/mvc/overview/security/xsrfcsrf-prevention-in-aspnet-mvc-and-web-page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s://docs.microsoft.com/en-us/aspnet/core/security/cors" TargetMode="Externa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hyperlink" Target="https://docs.microsoft.com/en-us/aspnet/core/security/cross-site-scripting" TargetMode="Externa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press/pro-asp.net-core-mvc" TargetMode="External"/><Relationship Id="rId2" Type="http://schemas.openxmlformats.org/officeDocument/2006/relationships/hyperlink" Target="http://www.apress.com/us/book/9781484203989" TargetMode="External"/><Relationship Id="rId1" Type="http://schemas.openxmlformats.org/officeDocument/2006/relationships/slideLayout" Target="../slideLayouts/slideLayout9.xml"/><Relationship Id="rId4" Type="http://schemas.openxmlformats.org/officeDocument/2006/relationships/image" Target="../media/image1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mva.microsoft.com/" TargetMode="External"/><Relationship Id="rId1" Type="http://schemas.openxmlformats.org/officeDocument/2006/relationships/slideLayout" Target="../slideLayouts/slideLayout9.xml"/><Relationship Id="rId4" Type="http://schemas.openxmlformats.org/officeDocument/2006/relationships/hyperlink" Target="https://www.dreamspark.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spnet/core/api/" TargetMode="External"/><Relationship Id="rId2" Type="http://schemas.openxmlformats.org/officeDocument/2006/relationships/hyperlink" Target="https://docs.microsoft.com/en-us/aspnet/core/"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MVC Core – Part 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F6B669-0DCF-4B8A-A8A9-BADFF8FFDC6A}"/>
              </a:ext>
            </a:extLst>
          </p:cNvPr>
          <p:cNvSpPr>
            <a:spLocks noGrp="1"/>
          </p:cNvSpPr>
          <p:nvPr>
            <p:ph type="title"/>
          </p:nvPr>
        </p:nvSpPr>
        <p:spPr/>
        <p:txBody>
          <a:bodyPr/>
          <a:lstStyle/>
          <a:p>
            <a:r>
              <a:rPr lang="en-US" dirty="0"/>
              <a:t>Authentication</a:t>
            </a:r>
          </a:p>
        </p:txBody>
      </p:sp>
      <p:sp>
        <p:nvSpPr>
          <p:cNvPr id="4" name="Content Placeholder 3">
            <a:extLst>
              <a:ext uri="{FF2B5EF4-FFF2-40B4-BE49-F238E27FC236}">
                <a16:creationId xmlns:a16="http://schemas.microsoft.com/office/drawing/2014/main" id="{A57ED61A-4369-4F9B-A3CD-2D329AA20C41}"/>
              </a:ext>
            </a:extLst>
          </p:cNvPr>
          <p:cNvSpPr>
            <a:spLocks noGrp="1"/>
          </p:cNvSpPr>
          <p:nvPr>
            <p:ph idx="1"/>
          </p:nvPr>
        </p:nvSpPr>
        <p:spPr>
          <a:xfrm>
            <a:off x="551384" y="1556792"/>
            <a:ext cx="7128792" cy="4813995"/>
          </a:xfrm>
        </p:spPr>
        <p:txBody>
          <a:bodyPr/>
          <a:lstStyle/>
          <a:p>
            <a:pPr algn="just"/>
            <a:r>
              <a:rPr lang="en-US" b="1" dirty="0"/>
              <a:t> </a:t>
            </a:r>
          </a:p>
          <a:p>
            <a:pPr algn="just">
              <a:buFont typeface="Wingdings" pitchFamily="2" charset="2"/>
              <a:buChar char="§"/>
            </a:pPr>
            <a:endParaRPr lang="en-US" b="1" dirty="0"/>
          </a:p>
          <a:p>
            <a:pPr marL="342900" indent="-342900" algn="just">
              <a:buFont typeface="Wingdings" panose="05000000000000000000" pitchFamily="2" charset="2"/>
              <a:buChar char="§"/>
            </a:pPr>
            <a:r>
              <a:rPr lang="en-US" b="1" dirty="0"/>
              <a:t>Authentication </a:t>
            </a:r>
            <a:r>
              <a:rPr lang="en-US" dirty="0"/>
              <a:t>- determining the identity of a user.</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b="1" dirty="0"/>
              <a:t>Authorization</a:t>
            </a:r>
            <a:r>
              <a:rPr lang="en-US" dirty="0"/>
              <a:t> - determining whether a user is allowed to perform an action</a:t>
            </a:r>
          </a:p>
          <a:p>
            <a:endParaRPr lang="en-US" dirty="0"/>
          </a:p>
        </p:txBody>
      </p:sp>
      <p:pic>
        <p:nvPicPr>
          <p:cNvPr id="6" name="Picture 5" descr="A close up of a logo&#10;&#10;Description generated with very high confidence">
            <a:extLst>
              <a:ext uri="{FF2B5EF4-FFF2-40B4-BE49-F238E27FC236}">
                <a16:creationId xmlns:a16="http://schemas.microsoft.com/office/drawing/2014/main" id="{4F55C710-DAB2-4F98-884D-81E7B8983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296" y="1700808"/>
            <a:ext cx="2692063" cy="4050793"/>
          </a:xfrm>
          <a:prstGeom prst="rect">
            <a:avLst/>
          </a:prstGeom>
          <a:ln>
            <a:solidFill>
              <a:schemeClr val="tx1"/>
            </a:solidFill>
          </a:ln>
        </p:spPr>
      </p:pic>
    </p:spTree>
    <p:extLst>
      <p:ext uri="{BB962C8B-B14F-4D97-AF65-F5344CB8AC3E}">
        <p14:creationId xmlns:p14="http://schemas.microsoft.com/office/powerpoint/2010/main" val="22316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F00-7D98-43CB-81BC-C8E122DB59D0}"/>
              </a:ext>
            </a:extLst>
          </p:cNvPr>
          <p:cNvSpPr>
            <a:spLocks noGrp="1"/>
          </p:cNvSpPr>
          <p:nvPr>
            <p:ph type="title"/>
          </p:nvPr>
        </p:nvSpPr>
        <p:spPr/>
        <p:txBody>
          <a:bodyPr/>
          <a:lstStyle/>
          <a:p>
            <a:r>
              <a:rPr lang="en-US" dirty="0"/>
              <a:t>Authentication</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ASP.NET Core Identity is an API from Microsoft to manage users in ASP.NET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Users can create an account and login with their Active Directory account, with a user name and password or they can use an external login providers such as Facebook, Google, Microsoft Account, Twitter and more</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Identity can be configured to use a SQL Server database to store user names, passwords, and profile data. Alternatively, you can use your own persistent store to store data in another persistent storage, such as Azure Table Storage</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OSS alternatives are also available: </a:t>
            </a:r>
            <a:r>
              <a:rPr lang="en-US" dirty="0">
                <a:hlinkClick r:id="rId3"/>
              </a:rPr>
              <a:t>link</a:t>
            </a:r>
            <a:endParaRPr lang="en-US" dirty="0"/>
          </a:p>
        </p:txBody>
      </p:sp>
      <p:sp>
        <p:nvSpPr>
          <p:cNvPr id="6" name="Text Placeholder 5">
            <a:extLst>
              <a:ext uri="{FF2B5EF4-FFF2-40B4-BE49-F238E27FC236}">
                <a16:creationId xmlns:a16="http://schemas.microsoft.com/office/drawing/2014/main" id="{08E8E9ED-7363-4B80-8B3C-447D4BA01213}"/>
              </a:ext>
            </a:extLst>
          </p:cNvPr>
          <p:cNvSpPr>
            <a:spLocks noGrp="1"/>
          </p:cNvSpPr>
          <p:nvPr>
            <p:ph type="body" sz="quarter" idx="10"/>
          </p:nvPr>
        </p:nvSpPr>
        <p:spPr/>
        <p:txBody>
          <a:bodyPr/>
          <a:lstStyle/>
          <a:p>
            <a:r>
              <a:rPr lang="en-US" dirty="0"/>
              <a:t>ASP.NET Core Identity</a:t>
            </a:r>
          </a:p>
        </p:txBody>
      </p:sp>
    </p:spTree>
    <p:extLst>
      <p:ext uri="{BB962C8B-B14F-4D97-AF65-F5344CB8AC3E}">
        <p14:creationId xmlns:p14="http://schemas.microsoft.com/office/powerpoint/2010/main" val="9375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F00-7D98-43CB-81BC-C8E122DB59D0}"/>
              </a:ext>
            </a:extLst>
          </p:cNvPr>
          <p:cNvSpPr>
            <a:spLocks noGrp="1"/>
          </p:cNvSpPr>
          <p:nvPr>
            <p:ph type="title"/>
          </p:nvPr>
        </p:nvSpPr>
        <p:spPr/>
        <p:txBody>
          <a:bodyPr/>
          <a:lstStyle/>
          <a:p>
            <a:r>
              <a:rPr lang="en-US" dirty="0"/>
              <a:t>Authentication</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Why is it useful?</a:t>
            </a:r>
          </a:p>
          <a:p>
            <a:pPr marL="597150" lvl="1" indent="-342900" algn="just">
              <a:buFont typeface="Wingdings" panose="05000000000000000000" pitchFamily="2" charset="2"/>
              <a:buChar char="§"/>
            </a:pPr>
            <a:r>
              <a:rPr lang="en-US" dirty="0"/>
              <a:t>User management is an important feature for most applications, and ASP.NET Core Identity provides a ready-made and well-tested platform that doesn’t require you to create custom versions of commonly demanded functions.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NuGet Package:</a:t>
            </a:r>
          </a:p>
          <a:p>
            <a:pPr marL="597150" lvl="1" indent="-342900" algn="just">
              <a:buFont typeface="Wingdings" panose="05000000000000000000" pitchFamily="2" charset="2"/>
              <a:buChar char="§"/>
            </a:pPr>
            <a:r>
              <a:rPr lang="en-US" dirty="0" err="1"/>
              <a:t>Microsoft.AspNetCore.Identity.EntityFrameworkCore</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Documentation: </a:t>
            </a:r>
            <a:r>
              <a:rPr lang="en-US" dirty="0">
                <a:hlinkClick r:id="rId3"/>
              </a:rPr>
              <a:t>link</a:t>
            </a:r>
            <a:endParaRPr lang="en-US" dirty="0"/>
          </a:p>
          <a:p>
            <a:pPr marL="597150" lvl="1"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08E8E9ED-7363-4B80-8B3C-447D4BA01213}"/>
              </a:ext>
            </a:extLst>
          </p:cNvPr>
          <p:cNvSpPr>
            <a:spLocks noGrp="1"/>
          </p:cNvSpPr>
          <p:nvPr>
            <p:ph type="body" sz="quarter" idx="10"/>
          </p:nvPr>
        </p:nvSpPr>
        <p:spPr/>
        <p:txBody>
          <a:bodyPr/>
          <a:lstStyle/>
          <a:p>
            <a:r>
              <a:rPr lang="en-US" dirty="0"/>
              <a:t>ASP.NET Core Identity</a:t>
            </a:r>
          </a:p>
        </p:txBody>
      </p:sp>
    </p:spTree>
    <p:extLst>
      <p:ext uri="{BB962C8B-B14F-4D97-AF65-F5344CB8AC3E}">
        <p14:creationId xmlns:p14="http://schemas.microsoft.com/office/powerpoint/2010/main" val="287287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26759784"/>
              </p:ext>
            </p:extLst>
          </p:nvPr>
        </p:nvGraphicFramePr>
        <p:xfrm>
          <a:off x="431370" y="1556792"/>
          <a:ext cx="10968142" cy="47210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AccessFailedCount</a:t>
                      </a:r>
                      <a:endParaRPr lang="en-US" sz="2000" dirty="0"/>
                    </a:p>
                  </a:txBody>
                  <a:tcPr marL="21298" marR="21298" marT="10649" marB="10649" anchor="ctr"/>
                </a:tc>
                <a:tc>
                  <a:txBody>
                    <a:bodyPr/>
                    <a:lstStyle/>
                    <a:p>
                      <a:r>
                        <a:rPr lang="en-US" sz="2000" dirty="0"/>
                        <a:t>Gets or sets the number of failures for the purposes of lockout.(Inherited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397501849"/>
                  </a:ext>
                </a:extLst>
              </a:tr>
              <a:tr h="481677">
                <a:tc>
                  <a:txBody>
                    <a:bodyPr/>
                    <a:lstStyle/>
                    <a:p>
                      <a:r>
                        <a:rPr lang="en-US" sz="2000" dirty="0">
                          <a:hlinkClick r:id="rId4"/>
                        </a:rPr>
                        <a:t>Email</a:t>
                      </a:r>
                      <a:endParaRPr lang="en-US" sz="2000" dirty="0"/>
                    </a:p>
                  </a:txBody>
                  <a:tcPr marL="21298" marR="21298" marT="10649" marB="10649" anchor="ctr"/>
                </a:tc>
                <a:tc>
                  <a:txBody>
                    <a:bodyPr/>
                    <a:lstStyle/>
                    <a:p>
                      <a:r>
                        <a:rPr lang="en-US" sz="2000" dirty="0"/>
                        <a:t>Gets or sets the email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15772355"/>
                  </a:ext>
                </a:extLst>
              </a:tr>
              <a:tr h="481677">
                <a:tc>
                  <a:txBody>
                    <a:bodyPr/>
                    <a:lstStyle/>
                    <a:p>
                      <a:r>
                        <a:rPr lang="en-US" sz="2000" dirty="0" err="1">
                          <a:hlinkClick r:id="rId5"/>
                        </a:rPr>
                        <a:t>EmailConfirmed</a:t>
                      </a:r>
                      <a:endParaRPr lang="en-US" sz="2000" dirty="0"/>
                    </a:p>
                  </a:txBody>
                  <a:tcPr marL="21298" marR="21298" marT="10649" marB="10649" anchor="ctr"/>
                </a:tc>
                <a:tc>
                  <a:txBody>
                    <a:bodyPr/>
                    <a:lstStyle/>
                    <a:p>
                      <a:r>
                        <a:rPr lang="en-US" sz="2000" dirty="0"/>
                        <a:t>Gets or sets a value that indicates whether the email is confirmed.(Inherited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2315373906"/>
                  </a:ext>
                </a:extLst>
              </a:tr>
              <a:tr h="481677">
                <a:tc>
                  <a:txBody>
                    <a:bodyPr/>
                    <a:lstStyle/>
                    <a:p>
                      <a:r>
                        <a:rPr lang="en-US" sz="2000" dirty="0">
                          <a:hlinkClick r:id="rId6"/>
                        </a:rPr>
                        <a:t>Id</a:t>
                      </a:r>
                      <a:endParaRPr lang="en-US" sz="2000" dirty="0"/>
                    </a:p>
                  </a:txBody>
                  <a:tcPr marL="21298" marR="21298" marT="10649" marB="10649" anchor="ctr"/>
                </a:tc>
                <a:tc>
                  <a:txBody>
                    <a:bodyPr/>
                    <a:lstStyle/>
                    <a:p>
                      <a:r>
                        <a:rPr lang="en-US" sz="2000" dirty="0"/>
                        <a:t>Gets or sets the user identifier.(Inherited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6548781"/>
                  </a:ext>
                </a:extLst>
              </a:tr>
              <a:tr h="481677">
                <a:tc>
                  <a:txBody>
                    <a:bodyPr/>
                    <a:lstStyle/>
                    <a:p>
                      <a:r>
                        <a:rPr lang="en-US" sz="2000" dirty="0" err="1">
                          <a:hlinkClick r:id="rId7"/>
                        </a:rPr>
                        <a:t>LockoutEnabled</a:t>
                      </a:r>
                      <a:endParaRPr lang="en-US" sz="2000" dirty="0"/>
                    </a:p>
                  </a:txBody>
                  <a:tcPr marL="21298" marR="21298" marT="10649" marB="10649" anchor="ctr"/>
                </a:tc>
                <a:tc>
                  <a:txBody>
                    <a:bodyPr/>
                    <a:lstStyle/>
                    <a:p>
                      <a:r>
                        <a:rPr lang="en-US" sz="2000"/>
                        <a:t>Gets or sets a value that indicates whether lockout enabled for this user.(Inherited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678605319"/>
                  </a:ext>
                </a:extLst>
              </a:tr>
              <a:tr h="714385">
                <a:tc>
                  <a:txBody>
                    <a:bodyPr/>
                    <a:lstStyle/>
                    <a:p>
                      <a:r>
                        <a:rPr lang="en-US" sz="2000">
                          <a:hlinkClick r:id="rId8"/>
                        </a:rPr>
                        <a:t>LockoutEndDateUtc</a:t>
                      </a:r>
                      <a:endParaRPr lang="en-US" sz="2000"/>
                    </a:p>
                  </a:txBody>
                  <a:tcPr marL="21298" marR="21298" marT="10649" marB="10649" anchor="ctr"/>
                </a:tc>
                <a:tc>
                  <a:txBody>
                    <a:bodyPr/>
                    <a:lstStyle/>
                    <a:p>
                      <a:r>
                        <a:rPr lang="en-US" sz="2000"/>
                        <a:t>Gets or sets the date time value (in UTC) when lockout ends, any time in the past is considered not locked out.(Inherited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2121147890"/>
                  </a:ext>
                </a:extLst>
              </a:tr>
              <a:tr h="481677">
                <a:tc>
                  <a:txBody>
                    <a:bodyPr/>
                    <a:lstStyle/>
                    <a:p>
                      <a:r>
                        <a:rPr lang="en-US" sz="2000">
                          <a:hlinkClick r:id="rId9"/>
                        </a:rPr>
                        <a:t>Logins</a:t>
                      </a:r>
                      <a:endParaRPr lang="en-US" sz="2000"/>
                    </a:p>
                  </a:txBody>
                  <a:tcPr marL="21298" marR="21298" marT="10649" marB="10649" anchor="ctr"/>
                </a:tc>
                <a:tc>
                  <a:txBody>
                    <a:bodyPr/>
                    <a:lstStyle/>
                    <a:p>
                      <a:r>
                        <a:rPr lang="en-US" sz="2000" dirty="0"/>
                        <a:t>Gets the collection of logins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033520017"/>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103135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43164340"/>
              </p:ext>
            </p:extLst>
          </p:nvPr>
        </p:nvGraphicFramePr>
        <p:xfrm>
          <a:off x="527381" y="1772816"/>
          <a:ext cx="10968142" cy="44162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PasswordHash</a:t>
                      </a:r>
                      <a:endParaRPr lang="en-US" sz="2000" dirty="0"/>
                    </a:p>
                  </a:txBody>
                  <a:tcPr marL="21298" marR="21298" marT="10649" marB="10649" anchor="ctr"/>
                </a:tc>
                <a:tc>
                  <a:txBody>
                    <a:bodyPr/>
                    <a:lstStyle/>
                    <a:p>
                      <a:r>
                        <a:rPr lang="en-US" sz="2000" dirty="0"/>
                        <a:t>Gets or sets the salted/hashed form of the user password.(Inherited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045212536"/>
                  </a:ext>
                </a:extLst>
              </a:tr>
              <a:tr h="481677">
                <a:tc>
                  <a:txBody>
                    <a:bodyPr/>
                    <a:lstStyle/>
                    <a:p>
                      <a:r>
                        <a:rPr lang="en-US" sz="2000">
                          <a:hlinkClick r:id="rId4"/>
                        </a:rPr>
                        <a:t>PhoneNumber</a:t>
                      </a:r>
                      <a:endParaRPr lang="en-US" sz="2000"/>
                    </a:p>
                  </a:txBody>
                  <a:tcPr marL="21298" marR="21298" marT="10649" marB="10649" anchor="ctr"/>
                </a:tc>
                <a:tc>
                  <a:txBody>
                    <a:bodyPr/>
                    <a:lstStyle/>
                    <a:p>
                      <a:r>
                        <a:rPr lang="en-US" sz="2000" dirty="0"/>
                        <a:t>Gets or sets the phone number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209591255"/>
                  </a:ext>
                </a:extLst>
              </a:tr>
              <a:tr h="481677">
                <a:tc>
                  <a:txBody>
                    <a:bodyPr/>
                    <a:lstStyle/>
                    <a:p>
                      <a:r>
                        <a:rPr lang="en-US" sz="2000">
                          <a:hlinkClick r:id="rId5"/>
                        </a:rPr>
                        <a:t>PhoneNumberConfirmed</a:t>
                      </a:r>
                      <a:endParaRPr lang="en-US" sz="2000"/>
                    </a:p>
                  </a:txBody>
                  <a:tcPr marL="21298" marR="21298" marT="10649" marB="10649" anchor="ctr"/>
                </a:tc>
                <a:tc>
                  <a:txBody>
                    <a:bodyPr/>
                    <a:lstStyle/>
                    <a:p>
                      <a:r>
                        <a:rPr lang="en-US" sz="2000"/>
                        <a:t>Gets or sets the value that indicates whether the phone number is confirmed. The default is false.(Inherited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3274150069"/>
                  </a:ext>
                </a:extLst>
              </a:tr>
              <a:tr h="481677">
                <a:tc>
                  <a:txBody>
                    <a:bodyPr/>
                    <a:lstStyle/>
                    <a:p>
                      <a:r>
                        <a:rPr lang="en-US" sz="2000">
                          <a:hlinkClick r:id="rId6"/>
                        </a:rPr>
                        <a:t>Roles</a:t>
                      </a:r>
                      <a:endParaRPr lang="en-US" sz="2000"/>
                    </a:p>
                  </a:txBody>
                  <a:tcPr marL="21298" marR="21298" marT="10649" marB="10649" anchor="ctr"/>
                </a:tc>
                <a:tc>
                  <a:txBody>
                    <a:bodyPr/>
                    <a:lstStyle/>
                    <a:p>
                      <a:r>
                        <a:rPr lang="en-US" sz="2000"/>
                        <a:t>Gets the collection of roles for the user.(Inherited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751276020"/>
                  </a:ext>
                </a:extLst>
              </a:tr>
              <a:tr h="481677">
                <a:tc>
                  <a:txBody>
                    <a:bodyPr/>
                    <a:lstStyle/>
                    <a:p>
                      <a:r>
                        <a:rPr lang="en-US" sz="2000">
                          <a:hlinkClick r:id="rId7"/>
                        </a:rPr>
                        <a:t>SecurityStamp</a:t>
                      </a:r>
                      <a:endParaRPr lang="en-US" sz="2000"/>
                    </a:p>
                  </a:txBody>
                  <a:tcPr marL="21298" marR="21298" marT="10649" marB="10649" anchor="ctr"/>
                </a:tc>
                <a:tc>
                  <a:txBody>
                    <a:bodyPr/>
                    <a:lstStyle/>
                    <a:p>
                      <a:r>
                        <a:rPr lang="en-US" sz="2000"/>
                        <a:t>Gets or sets a random value that changes when a user’s credentials change.(Inherited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925388043"/>
                  </a:ext>
                </a:extLst>
              </a:tr>
              <a:tr h="481677">
                <a:tc>
                  <a:txBody>
                    <a:bodyPr/>
                    <a:lstStyle/>
                    <a:p>
                      <a:r>
                        <a:rPr lang="en-US" sz="2000">
                          <a:hlinkClick r:id="rId8"/>
                        </a:rPr>
                        <a:t>TwoFactorEnabled</a:t>
                      </a:r>
                      <a:endParaRPr lang="en-US" sz="2000"/>
                    </a:p>
                  </a:txBody>
                  <a:tcPr marL="21298" marR="21298" marT="10649" marB="10649" anchor="ctr"/>
                </a:tc>
                <a:tc>
                  <a:txBody>
                    <a:bodyPr/>
                    <a:lstStyle/>
                    <a:p>
                      <a:r>
                        <a:rPr lang="en-US" sz="2000" dirty="0"/>
                        <a:t>Gets or sets a value that indicates whether two-factor authentication is enabled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61930662"/>
                  </a:ext>
                </a:extLst>
              </a:tr>
              <a:tr h="562275">
                <a:tc>
                  <a:txBody>
                    <a:bodyPr/>
                    <a:lstStyle/>
                    <a:p>
                      <a:r>
                        <a:rPr lang="en-US" sz="2000" dirty="0" err="1">
                          <a:hlinkClick r:id="rId9"/>
                        </a:rPr>
                        <a:t>UserName</a:t>
                      </a:r>
                      <a:endParaRPr lang="en-US" sz="2000" dirty="0"/>
                    </a:p>
                  </a:txBody>
                  <a:tcPr marL="21298" marR="21298" marT="10649" marB="10649" anchor="ctr"/>
                </a:tc>
                <a:tc>
                  <a:txBody>
                    <a:bodyPr/>
                    <a:lstStyle/>
                    <a:p>
                      <a:r>
                        <a:rPr lang="en-US" sz="2000" dirty="0"/>
                        <a:t>Gets or sets the user name.(Inherited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668767659"/>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283700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4" name="Text Placeholder 3"/>
          <p:cNvSpPr>
            <a:spLocks noGrp="1"/>
          </p:cNvSpPr>
          <p:nvPr>
            <p:ph type="body" sz="quarter" idx="10"/>
          </p:nvPr>
        </p:nvSpPr>
        <p:spPr/>
        <p:txBody>
          <a:bodyPr/>
          <a:lstStyle/>
          <a:p>
            <a:r>
              <a:rPr lang="en-US" dirty="0"/>
              <a:t>ASP.NET Core Identity</a:t>
            </a:r>
          </a:p>
        </p:txBody>
      </p:sp>
      <p:sp>
        <p:nvSpPr>
          <p:cNvPr id="5" name="Rectangle 4"/>
          <p:cNvSpPr/>
          <p:nvPr/>
        </p:nvSpPr>
        <p:spPr>
          <a:xfrm>
            <a:off x="1510952" y="2420888"/>
            <a:ext cx="9001000" cy="3416320"/>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AddDbContext</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ApplicationDbContext</a:t>
            </a:r>
            <a:r>
              <a:rPr lang="en-US" dirty="0">
                <a:solidFill>
                  <a:srgbClr val="000000"/>
                </a:solidFill>
                <a:latin typeface="Consolas" panose="020B0609020204030204" pitchFamily="49" charset="0"/>
              </a:rPr>
              <a:t>&gt;(options =&gt;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UseSqlServer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Configuration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Data:Database:ConnectionString</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AddTransient</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IProductRepository</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EFProductRepository</a:t>
            </a:r>
            <a:r>
              <a:rPr lang="en-US" dirty="0">
                <a:solidFill>
                  <a:srgbClr val="000000"/>
                </a:solidFill>
                <a:latin typeface="Consolas" panose="020B0609020204030204" pitchFamily="49" charset="0"/>
              </a:rPr>
              <a:t>&gt;();</a:t>
            </a: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    </a:t>
            </a:r>
            <a:r>
              <a:rPr lang="en-US" dirty="0" err="1">
                <a:solidFill>
                  <a:srgbClr val="001080"/>
                </a:solidFill>
                <a:highlight>
                  <a:srgbClr val="FFFF00"/>
                </a:highlight>
                <a:latin typeface="Consolas" panose="020B0609020204030204" pitchFamily="49" charset="0"/>
              </a:rPr>
              <a:t>services</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AddIdentity</a:t>
            </a:r>
            <a:r>
              <a:rPr lang="en-US" dirty="0">
                <a:solidFill>
                  <a:srgbClr val="000000"/>
                </a:solidFill>
                <a:highlight>
                  <a:srgbClr val="FFFF00"/>
                </a:highlight>
                <a:latin typeface="Consolas" panose="020B0609020204030204" pitchFamily="49" charset="0"/>
              </a:rPr>
              <a:t>&lt;</a:t>
            </a:r>
            <a:r>
              <a:rPr lang="en-US" dirty="0" err="1">
                <a:solidFill>
                  <a:srgbClr val="267F99"/>
                </a:solidFill>
                <a:highlight>
                  <a:srgbClr val="FFFF00"/>
                </a:highlight>
                <a:latin typeface="Consolas" panose="020B0609020204030204" pitchFamily="49" charset="0"/>
              </a:rPr>
              <a:t>IdentityUser</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IdentityRole</a:t>
            </a:r>
            <a:r>
              <a:rPr lang="en-US" dirty="0">
                <a:solidFill>
                  <a:srgbClr val="000000"/>
                </a:solidFill>
                <a:highlight>
                  <a:srgbClr val="FFFF00"/>
                </a:highlight>
                <a:latin typeface="Consolas" panose="020B0609020204030204" pitchFamily="49" charset="0"/>
              </a:rPr>
              <a:t>&gt;()</a:t>
            </a:r>
          </a:p>
          <a:p>
            <a:r>
              <a:rPr lang="en-US" dirty="0">
                <a:solidFill>
                  <a:srgbClr val="000000"/>
                </a:solidFill>
                <a:highlight>
                  <a:srgbClr val="FFFF00"/>
                </a:highlight>
                <a:latin typeface="Consolas" panose="020B0609020204030204" pitchFamily="49" charset="0"/>
              </a:rPr>
              <a:t>        .</a:t>
            </a:r>
            <a:r>
              <a:rPr lang="en-US" dirty="0" err="1">
                <a:solidFill>
                  <a:srgbClr val="795E26"/>
                </a:solidFill>
                <a:highlight>
                  <a:srgbClr val="FFFF00"/>
                </a:highlight>
                <a:latin typeface="Consolas" panose="020B0609020204030204" pitchFamily="49" charset="0"/>
              </a:rPr>
              <a:t>AddEntityFrameworkStores</a:t>
            </a:r>
            <a:r>
              <a:rPr lang="en-US" dirty="0">
                <a:solidFill>
                  <a:srgbClr val="000000"/>
                </a:solidFill>
                <a:highlight>
                  <a:srgbClr val="FFFF00"/>
                </a:highlight>
                <a:latin typeface="Consolas" panose="020B0609020204030204" pitchFamily="49" charset="0"/>
              </a:rPr>
              <a:t>&lt;</a:t>
            </a:r>
            <a:r>
              <a:rPr lang="en-US" dirty="0" err="1">
                <a:solidFill>
                  <a:srgbClr val="267F99"/>
                </a:solidFill>
                <a:highlight>
                  <a:srgbClr val="FFFF00"/>
                </a:highlight>
                <a:latin typeface="Consolas" panose="020B0609020204030204" pitchFamily="49" charset="0"/>
              </a:rPr>
              <a:t>ApplicationDbContext</a:t>
            </a:r>
            <a:r>
              <a:rPr lang="en-US" dirty="0">
                <a:solidFill>
                  <a:srgbClr val="000000"/>
                </a:solidFill>
                <a:highlight>
                  <a:srgbClr val="FFFF00"/>
                </a:highlight>
                <a:latin typeface="Consolas" panose="020B0609020204030204" pitchFamily="49" charset="0"/>
              </a:rPr>
              <a:t>&gt;();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AddMvc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3A791603-40E1-4595-97C0-16FE008FBF83}"/>
              </a:ext>
            </a:extLst>
          </p:cNvPr>
          <p:cNvSpPr txBox="1"/>
          <p:nvPr/>
        </p:nvSpPr>
        <p:spPr>
          <a:xfrm>
            <a:off x="551384" y="1628800"/>
            <a:ext cx="10734285" cy="369332"/>
          </a:xfrm>
          <a:prstGeom prst="rect">
            <a:avLst/>
          </a:prstGeom>
          <a:noFill/>
        </p:spPr>
        <p:txBody>
          <a:bodyPr wrap="none" rtlCol="0">
            <a:spAutoFit/>
          </a:bodyPr>
          <a:lstStyle/>
          <a:p>
            <a:pPr marL="285750" indent="-285750">
              <a:buFont typeface="Wingdings" panose="05000000000000000000" pitchFamily="2" charset="2"/>
              <a:buChar char="§"/>
            </a:pPr>
            <a:r>
              <a:rPr lang="en-US" dirty="0"/>
              <a:t>The identity services should be added to the application in the </a:t>
            </a:r>
            <a:r>
              <a:rPr lang="en-US" dirty="0" err="1"/>
              <a:t>ConfigureServices</a:t>
            </a:r>
            <a:r>
              <a:rPr lang="en-US" dirty="0"/>
              <a:t> method in the Startup class:</a:t>
            </a:r>
          </a:p>
        </p:txBody>
      </p:sp>
    </p:spTree>
    <p:extLst>
      <p:ext uri="{BB962C8B-B14F-4D97-AF65-F5344CB8AC3E}">
        <p14:creationId xmlns:p14="http://schemas.microsoft.com/office/powerpoint/2010/main" val="34401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p:txBody>
          <a:bodyPr/>
          <a:lstStyle/>
          <a:p>
            <a:pPr marL="342900" indent="-342900">
              <a:buFont typeface="Wingdings" panose="05000000000000000000" pitchFamily="2" charset="2"/>
              <a:buChar char="§"/>
            </a:pPr>
            <a:r>
              <a:rPr lang="en-US" dirty="0"/>
              <a:t>Password policy:</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lockout:</a:t>
            </a:r>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Configure Identity</a:t>
            </a:r>
          </a:p>
        </p:txBody>
      </p:sp>
      <p:sp>
        <p:nvSpPr>
          <p:cNvPr id="6" name="Rectangle 5">
            <a:extLst>
              <a:ext uri="{FF2B5EF4-FFF2-40B4-BE49-F238E27FC236}">
                <a16:creationId xmlns:a16="http://schemas.microsoft.com/office/drawing/2014/main" id="{2816C845-27CF-4FD5-A55B-FEA97B56D471}"/>
              </a:ext>
            </a:extLst>
          </p:cNvPr>
          <p:cNvSpPr/>
          <p:nvPr/>
        </p:nvSpPr>
        <p:spPr>
          <a:xfrm>
            <a:off x="2279576" y="1997495"/>
            <a:ext cx="6408712" cy="1477328"/>
          </a:xfrm>
          <a:prstGeom prst="rect">
            <a:avLst/>
          </a:prstGeom>
          <a:solidFill>
            <a:schemeClr val="bg1"/>
          </a:solidFill>
        </p:spPr>
        <p:txBody>
          <a:bodyPr wrap="square">
            <a:spAutoFit/>
          </a:bodyPr>
          <a:lstStyle/>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RequireDigit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RequiredLength</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RequireNonAlphanumeric</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RequireUppercase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RequireLowercase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4A75D23F-80EB-451B-90D6-15BA0DE6FE7C}"/>
              </a:ext>
            </a:extLst>
          </p:cNvPr>
          <p:cNvSpPr/>
          <p:nvPr/>
        </p:nvSpPr>
        <p:spPr>
          <a:xfrm>
            <a:off x="2435932" y="4581128"/>
            <a:ext cx="6096000" cy="1477328"/>
          </a:xfrm>
          <a:prstGeom prst="rect">
            <a:avLst/>
          </a:prstGeom>
          <a:solidFill>
            <a:schemeClr val="bg1"/>
          </a:solidFill>
        </p:spPr>
        <p:txBody>
          <a:bodyPr>
            <a:spAutoFit/>
          </a:bodyPr>
          <a:lstStyle/>
          <a:p>
            <a:r>
              <a:rPr lang="en-US" dirty="0">
                <a:solidFill>
                  <a:srgbClr val="008000"/>
                </a:solidFill>
                <a:latin typeface="Consolas" panose="020B0609020204030204" pitchFamily="49" charset="0"/>
              </a:rPr>
              <a:t>// Lockout settings</a:t>
            </a:r>
            <a:endParaRPr lang="en-US" dirty="0">
              <a:solidFill>
                <a:srgbClr val="000000"/>
              </a:solidFill>
              <a:latin typeface="Consolas" panose="020B0609020204030204" pitchFamily="49" charset="0"/>
            </a:endParaRP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DefaultLockoutTimeSpan</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TimeSpan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FromMinutes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MaxFailedAccessAttempts</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AllowedForNewUsers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9277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p:txBody>
          <a:bodyPr/>
          <a:lstStyle/>
          <a:p>
            <a:pPr marL="342900" indent="-342900">
              <a:buFont typeface="Wingdings" panose="05000000000000000000" pitchFamily="2" charset="2"/>
              <a:buChar char="§"/>
            </a:pPr>
            <a:r>
              <a:rPr lang="en-US" dirty="0"/>
              <a:t>Application's cookie settings:</a:t>
            </a:r>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Configure Identity</a:t>
            </a:r>
          </a:p>
        </p:txBody>
      </p:sp>
      <p:sp>
        <p:nvSpPr>
          <p:cNvPr id="7" name="Rectangle 6">
            <a:extLst>
              <a:ext uri="{FF2B5EF4-FFF2-40B4-BE49-F238E27FC236}">
                <a16:creationId xmlns:a16="http://schemas.microsoft.com/office/drawing/2014/main" id="{F897484F-7406-46C3-8D47-90D248EAACB0}"/>
              </a:ext>
            </a:extLst>
          </p:cNvPr>
          <p:cNvSpPr/>
          <p:nvPr/>
        </p:nvSpPr>
        <p:spPr>
          <a:xfrm>
            <a:off x="898883" y="1901105"/>
            <a:ext cx="10692651" cy="3693319"/>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Cookie settings</a:t>
            </a:r>
            <a:endParaRPr lang="en-US" dirty="0">
              <a:solidFill>
                <a:srgbClr val="000000"/>
              </a:solidFill>
              <a:latin typeface="Consolas" panose="020B0609020204030204" pitchFamily="49" charset="0"/>
            </a:endParaRP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YouAppCookieName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ExpireTimeSpan</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TimeSpan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FromDays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150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LoginPath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LogIn</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LogoutPath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LogOff</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AccessDeniedPath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AccessDenied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AutomaticAuthenticate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AuthenticationScheme</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Microsoft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AspNetCore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CookieAuthenticationDefaults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AuthenticationScheme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ReturnUrlParameter</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Microsoft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AspNetCore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CookieAuthenticationDefaults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ReturnUrlParameter</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8433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a:xfrm>
            <a:off x="767408" y="1340768"/>
            <a:ext cx="7776864" cy="4813995"/>
          </a:xfrm>
        </p:spPr>
        <p:txBody>
          <a:bodyPr/>
          <a:lstStyle/>
          <a:p>
            <a:pPr marL="342900" indent="-342900" algn="just">
              <a:buFont typeface="Wingdings" panose="05000000000000000000" pitchFamily="2" charset="2"/>
              <a:buChar char="§"/>
            </a:pPr>
            <a:r>
              <a:rPr lang="en-US" dirty="0"/>
              <a:t>Enabling users to sign in with their existing credentials is convenient for the users and shifts many of the complexities of managing the sign-in process onto a third party.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 to implement: </a:t>
            </a:r>
            <a:r>
              <a:rPr lang="en-US" dirty="0">
                <a:hlinkClick r:id="rId2"/>
              </a:rPr>
              <a:t>link</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Introduction to OAuth 2: </a:t>
            </a:r>
            <a:r>
              <a:rPr lang="en-US" dirty="0">
                <a:hlinkClick r:id="rId3"/>
              </a:rPr>
              <a:t>link</a:t>
            </a:r>
            <a:endParaRPr lang="en-US" dirty="0"/>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Authentication using Facebook, Google</a:t>
            </a:r>
          </a:p>
        </p:txBody>
      </p:sp>
      <p:pic>
        <p:nvPicPr>
          <p:cNvPr id="6" name="Picture 5">
            <a:extLst>
              <a:ext uri="{FF2B5EF4-FFF2-40B4-BE49-F238E27FC236}">
                <a16:creationId xmlns:a16="http://schemas.microsoft.com/office/drawing/2014/main" id="{C7B5CFDC-E27E-4500-B8CC-4C3657ECD7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9982" y="3400102"/>
            <a:ext cx="2914650" cy="695325"/>
          </a:xfrm>
          <a:prstGeom prst="rect">
            <a:avLst/>
          </a:prstGeom>
        </p:spPr>
      </p:pic>
    </p:spTree>
    <p:extLst>
      <p:ext uri="{BB962C8B-B14F-4D97-AF65-F5344CB8AC3E}">
        <p14:creationId xmlns:p14="http://schemas.microsoft.com/office/powerpoint/2010/main" val="149575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81888" y="3248250"/>
            <a:ext cx="999675" cy="999675"/>
          </a:xfrm>
          <a:prstGeom prst="rect">
            <a:avLst/>
          </a:prstGeom>
        </p:spPr>
      </p:pic>
      <p:sp>
        <p:nvSpPr>
          <p:cNvPr id="6" name="Text Placeholder 5"/>
          <p:cNvSpPr>
            <a:spLocks noGrp="1"/>
          </p:cNvSpPr>
          <p:nvPr>
            <p:ph type="body" sz="quarter" idx="10"/>
          </p:nvPr>
        </p:nvSpPr>
        <p:spPr/>
        <p:txBody>
          <a:bodyPr/>
          <a:lstStyle/>
          <a:p>
            <a:r>
              <a:rPr lang="en-US" dirty="0"/>
              <a:t>Demo</a:t>
            </a:r>
          </a:p>
        </p:txBody>
      </p:sp>
      <p:sp>
        <p:nvSpPr>
          <p:cNvPr id="7" name="Rectangle 6"/>
          <p:cNvSpPr/>
          <p:nvPr/>
        </p:nvSpPr>
        <p:spPr>
          <a:xfrm>
            <a:off x="623391" y="1412776"/>
            <a:ext cx="10968143" cy="830997"/>
          </a:xfrm>
          <a:prstGeom prst="rect">
            <a:avLst/>
          </a:prstGeom>
        </p:spPr>
        <p:txBody>
          <a:bodyPr wrap="square">
            <a:spAutoFit/>
          </a:bodyPr>
          <a:lstStyle/>
          <a:p>
            <a:r>
              <a:rPr lang="en-US" sz="2400" dirty="0">
                <a:hlinkClick r:id="rId3"/>
              </a:rPr>
              <a:t>https://github.com/liviucotfas/ase-web-and-cloud-applications-security/blob/master/6%20-%20MVCStore%20-%20Security.md</a:t>
            </a:r>
            <a:endParaRPr lang="en-US" sz="2400" dirty="0"/>
          </a:p>
        </p:txBody>
      </p:sp>
    </p:spTree>
    <p:extLst>
      <p:ext uri="{BB962C8B-B14F-4D97-AF65-F5344CB8AC3E}">
        <p14:creationId xmlns:p14="http://schemas.microsoft.com/office/powerpoint/2010/main" val="397634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658706729"/>
                  </p:ext>
                </p:extLst>
              </p:nvPr>
            </p:nvGraphicFramePr>
            <p:xfrm>
              <a:off x="766763" y="1341438"/>
              <a:ext cx="10829925" cy="4813300"/>
            </p:xfrm>
            <a:graphic>
              <a:graphicData uri="http://schemas.microsoft.com/office/powerpoint/2016/summaryzoom">
                <psuz:summaryZm>
                  <psuz:summaryZmObj sectionId="{090A1CF0-1C3E-48DA-84F6-CBC61F93FDC4}">
                    <psuz:zmPr id="{03A65DEF-ADBB-462A-A9E3-4F2ED5F1BEC2}" transitionDur="1000">
                      <p166:blipFill xmlns:p166="http://schemas.microsoft.com/office/powerpoint/2016/6/main">
                        <a:blip r:embed="rId2"/>
                        <a:stretch>
                          <a:fillRect/>
                        </a:stretch>
                      </p166:blipFill>
                      <p166:spPr xmlns:p166="http://schemas.microsoft.com/office/powerpoint/2016/6/main">
                        <a:xfrm>
                          <a:off x="1468057" y="144399"/>
                          <a:ext cx="2567093" cy="1443990"/>
                        </a:xfrm>
                        <a:prstGeom prst="rect">
                          <a:avLst/>
                        </a:prstGeom>
                        <a:ln w="3175">
                          <a:solidFill>
                            <a:prstClr val="ltGray"/>
                          </a:solidFill>
                        </a:ln>
                      </p166:spPr>
                    </psuz:zmPr>
                  </psuz:summaryZmObj>
                  <psuz:summaryZmObj sectionId="{DACCCC93-1F8B-4D28-BA33-D0FB5CA83842}">
                    <psuz:zmPr id="{7A17AB5F-9034-4012-A5E5-F5BBE792CF44}" transitionDur="1000">
                      <p166:blipFill xmlns:p166="http://schemas.microsoft.com/office/powerpoint/2016/6/main">
                        <a:blip r:embed="rId3"/>
                        <a:stretch>
                          <a:fillRect/>
                        </a:stretch>
                      </p166:blipFill>
                      <p166:spPr xmlns:p166="http://schemas.microsoft.com/office/powerpoint/2016/6/main">
                        <a:xfrm>
                          <a:off x="4131416" y="144399"/>
                          <a:ext cx="2567093" cy="1443990"/>
                        </a:xfrm>
                        <a:prstGeom prst="rect">
                          <a:avLst/>
                        </a:prstGeom>
                        <a:ln w="3175">
                          <a:solidFill>
                            <a:prstClr val="ltGray"/>
                          </a:solidFill>
                        </a:ln>
                      </p166:spPr>
                    </psuz:zmPr>
                  </psuz:summaryZmObj>
                  <psuz:summaryZmObj sectionId="{480940C7-8D2B-4AA9-9534-EE7628D8B664}">
                    <psuz:zmPr id="{83DD7842-70FB-49BB-A731-C17024164B6A}" transitionDur="1000">
                      <p166:blipFill xmlns:p166="http://schemas.microsoft.com/office/powerpoint/2016/6/main">
                        <a:blip r:embed="rId4"/>
                        <a:stretch>
                          <a:fillRect/>
                        </a:stretch>
                      </p166:blipFill>
                      <p166:spPr xmlns:p166="http://schemas.microsoft.com/office/powerpoint/2016/6/main">
                        <a:xfrm>
                          <a:off x="6794775" y="144399"/>
                          <a:ext cx="2567093" cy="1443990"/>
                        </a:xfrm>
                        <a:prstGeom prst="rect">
                          <a:avLst/>
                        </a:prstGeom>
                        <a:ln w="3175">
                          <a:solidFill>
                            <a:prstClr val="ltGray"/>
                          </a:solidFill>
                        </a:ln>
                      </p166:spPr>
                    </psuz:zmPr>
                  </psuz:summaryZmObj>
                  <psuz:summaryZmObj sectionId="{87E274A0-8D79-4657-BF00-1D5BC1863E78}">
                    <psuz:zmPr id="{35E86422-923D-48B4-9925-B1CE3FDBB02E}" transitionDur="1000">
                      <p166:blipFill xmlns:p166="http://schemas.microsoft.com/office/powerpoint/2016/6/main">
                        <a:blip r:embed="rId5"/>
                        <a:stretch>
                          <a:fillRect/>
                        </a:stretch>
                      </p166:blipFill>
                      <p166:spPr xmlns:p166="http://schemas.microsoft.com/office/powerpoint/2016/6/main">
                        <a:xfrm>
                          <a:off x="1468057" y="1684655"/>
                          <a:ext cx="2567093" cy="1443990"/>
                        </a:xfrm>
                        <a:prstGeom prst="rect">
                          <a:avLst/>
                        </a:prstGeom>
                        <a:ln w="3175">
                          <a:solidFill>
                            <a:prstClr val="ltGray"/>
                          </a:solidFill>
                        </a:ln>
                      </p166:spPr>
                    </psuz:zmPr>
                  </psuz:summaryZmObj>
                  <psuz:summaryZmObj sectionId="{4D65A88A-69BB-4B5D-9C60-D5BA753612E3}">
                    <psuz:zmPr id="{5903A59E-C636-4C58-AD25-9C0AE5E214EA}" transitionDur="1000">
                      <p166:blipFill xmlns:p166="http://schemas.microsoft.com/office/powerpoint/2016/6/main">
                        <a:blip r:embed="rId6"/>
                        <a:stretch>
                          <a:fillRect/>
                        </a:stretch>
                      </p166:blipFill>
                      <p166:spPr xmlns:p166="http://schemas.microsoft.com/office/powerpoint/2016/6/main">
                        <a:xfrm>
                          <a:off x="4131416" y="1684655"/>
                          <a:ext cx="2567093" cy="1443990"/>
                        </a:xfrm>
                        <a:prstGeom prst="rect">
                          <a:avLst/>
                        </a:prstGeom>
                        <a:ln w="3175">
                          <a:solidFill>
                            <a:prstClr val="ltGray"/>
                          </a:solidFill>
                        </a:ln>
                      </p166:spPr>
                    </psuz:zmPr>
                  </psuz:summaryZmObj>
                  <psuz:summaryZmObj sectionId="{C54E39C5-14F5-466C-BABB-4B49E3ED504E}">
                    <psuz:zmPr id="{360675B3-6D90-408B-8262-C1DAFF49452C}" transitionDur="1000">
                      <p166:blipFill xmlns:p166="http://schemas.microsoft.com/office/powerpoint/2016/6/main">
                        <a:blip r:embed="rId7"/>
                        <a:stretch>
                          <a:fillRect/>
                        </a:stretch>
                      </p166:blipFill>
                      <p166:spPr xmlns:p166="http://schemas.microsoft.com/office/powerpoint/2016/6/main">
                        <a:xfrm>
                          <a:off x="6794775" y="1684655"/>
                          <a:ext cx="2567093" cy="1443990"/>
                        </a:xfrm>
                        <a:prstGeom prst="rect">
                          <a:avLst/>
                        </a:prstGeom>
                        <a:ln w="3175">
                          <a:solidFill>
                            <a:prstClr val="ltGray"/>
                          </a:solidFill>
                        </a:ln>
                      </p166:spPr>
                    </psuz:zmPr>
                  </psuz:summaryZmObj>
                  <psuz:summaryZmObj sectionId="{1AE92897-8E8C-4C87-AB55-D15B46B8C9BD}">
                    <psuz:zmPr id="{2BA62BC8-DB24-462C-A624-2B6685D86568}" transitionDur="1000">
                      <p166:blipFill xmlns:p166="http://schemas.microsoft.com/office/powerpoint/2016/6/main">
                        <a:blip r:embed="rId8"/>
                        <a:stretch>
                          <a:fillRect/>
                        </a:stretch>
                      </p166:blipFill>
                      <p166:spPr xmlns:p166="http://schemas.microsoft.com/office/powerpoint/2016/6/main">
                        <a:xfrm>
                          <a:off x="1468057" y="3224911"/>
                          <a:ext cx="2567093" cy="1443990"/>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7" name="Picture 7">
                  <a:hlinkClick r:id="rId9"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34820" y="1485837"/>
                  <a:ext cx="2567093" cy="1443990"/>
                </a:xfrm>
                <a:prstGeom prst="rect">
                  <a:avLst/>
                </a:prstGeom>
                <a:ln w="3175">
                  <a:solidFill>
                    <a:prstClr val="ltGray"/>
                  </a:solidFill>
                </a:ln>
              </p:spPr>
            </p:pic>
            <p:pic>
              <p:nvPicPr>
                <p:cNvPr id="8" name="Picture 8">
                  <a:hlinkClick r:id="rId10"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898179" y="1485837"/>
                  <a:ext cx="2567093" cy="1443990"/>
                </a:xfrm>
                <a:prstGeom prst="rect">
                  <a:avLst/>
                </a:prstGeom>
                <a:ln w="3175">
                  <a:solidFill>
                    <a:prstClr val="ltGray"/>
                  </a:solidFill>
                </a:ln>
              </p:spPr>
            </p:pic>
            <p:pic>
              <p:nvPicPr>
                <p:cNvPr id="9" name="Picture 9">
                  <a:hlinkClick r:id="rId11"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561538" y="1485837"/>
                  <a:ext cx="2567093" cy="1443990"/>
                </a:xfrm>
                <a:prstGeom prst="rect">
                  <a:avLst/>
                </a:prstGeom>
                <a:ln w="3175">
                  <a:solidFill>
                    <a:prstClr val="ltGray"/>
                  </a:solidFill>
                </a:ln>
              </p:spPr>
            </p:pic>
            <p:pic>
              <p:nvPicPr>
                <p:cNvPr id="10" name="Picture 10">
                  <a:hlinkClick r:id="rId12"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2234820" y="3026093"/>
                  <a:ext cx="2567093" cy="1443990"/>
                </a:xfrm>
                <a:prstGeom prst="rect">
                  <a:avLst/>
                </a:prstGeom>
                <a:ln w="3175">
                  <a:solidFill>
                    <a:prstClr val="ltGray"/>
                  </a:solidFill>
                </a:ln>
              </p:spPr>
            </p:pic>
            <p:pic>
              <p:nvPicPr>
                <p:cNvPr id="11" name="Picture 11">
                  <a:hlinkClick r:id="rId13"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898179" y="3026093"/>
                  <a:ext cx="2567093" cy="1443990"/>
                </a:xfrm>
                <a:prstGeom prst="rect">
                  <a:avLst/>
                </a:prstGeom>
                <a:ln w="3175">
                  <a:solidFill>
                    <a:prstClr val="ltGray"/>
                  </a:solidFill>
                </a:ln>
              </p:spPr>
            </p:pic>
            <p:pic>
              <p:nvPicPr>
                <p:cNvPr id="12" name="Picture 12">
                  <a:hlinkClick r:id="rId14"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561538" y="3026093"/>
                  <a:ext cx="2567093" cy="1443990"/>
                </a:xfrm>
                <a:prstGeom prst="rect">
                  <a:avLst/>
                </a:prstGeom>
                <a:ln w="3175">
                  <a:solidFill>
                    <a:prstClr val="ltGray"/>
                  </a:solidFill>
                </a:ln>
              </p:spPr>
            </p:pic>
            <p:pic>
              <p:nvPicPr>
                <p:cNvPr id="13" name="Picture 13">
                  <a:hlinkClick r:id="rId15"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2234820" y="4566349"/>
                  <a:ext cx="2567093" cy="1443990"/>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0B84-DAC7-49E9-9501-1DD4D188B16D}"/>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93A22E3B-F7A5-4296-8DEC-A50873920EEB}"/>
              </a:ext>
            </a:extLst>
          </p:cNvPr>
          <p:cNvSpPr>
            <a:spLocks noGrp="1"/>
          </p:cNvSpPr>
          <p:nvPr>
            <p:ph idx="1"/>
          </p:nvPr>
        </p:nvSpPr>
        <p:spPr/>
        <p:txBody>
          <a:bodyPr/>
          <a:lstStyle/>
          <a:p>
            <a:pPr marL="342900" indent="-342900">
              <a:buFont typeface="Wingdings" panose="05000000000000000000" pitchFamily="2" charset="2"/>
              <a:buChar char="§"/>
            </a:pPr>
            <a:r>
              <a:rPr lang="en-US" dirty="0">
                <a:hlinkClick r:id="rId2"/>
              </a:rPr>
              <a:t>https://github.com/liviucotfas/ase-web-and-cloud-applications-security/raw/master/book/12%20-%20SportsStore%20-%20Security.pdf</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Configure Identity primary keys data type: </a:t>
            </a:r>
            <a:r>
              <a:rPr lang="en-US" dirty="0">
                <a:hlinkClick r:id="rId3"/>
              </a:rPr>
              <a:t>link</a:t>
            </a:r>
            <a:endParaRPr lang="en-US"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dirty="0"/>
              <a:t>Two-factor authentication with </a:t>
            </a:r>
            <a:r>
              <a:rPr lang="en-US" b="1" dirty="0"/>
              <a:t>SMS</a:t>
            </a:r>
            <a:r>
              <a:rPr lang="en-US" dirty="0"/>
              <a:t>: </a:t>
            </a:r>
            <a:r>
              <a:rPr lang="en-US" dirty="0">
                <a:hlinkClick r:id="rId4"/>
              </a:rPr>
              <a:t>link</a:t>
            </a:r>
            <a:endParaRPr lang="en-US"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b="1" dirty="0"/>
              <a:t>Azure Active Directory: </a:t>
            </a:r>
            <a:r>
              <a:rPr lang="en-US" dirty="0">
                <a:hlinkClick r:id="rId5"/>
              </a:rPr>
              <a:t>link</a:t>
            </a:r>
            <a:endParaRPr lang="en-US" dirty="0"/>
          </a:p>
          <a:p>
            <a:pPr marL="342900" indent="-342900">
              <a:buFont typeface="Wingdings" panose="05000000000000000000" pitchFamily="2" charset="2"/>
              <a:buChar char="§"/>
            </a:pPr>
            <a:endParaRPr lang="en-US" dirty="0"/>
          </a:p>
        </p:txBody>
      </p:sp>
      <p:sp>
        <p:nvSpPr>
          <p:cNvPr id="4" name="Text Placeholder 3">
            <a:extLst>
              <a:ext uri="{FF2B5EF4-FFF2-40B4-BE49-F238E27FC236}">
                <a16:creationId xmlns:a16="http://schemas.microsoft.com/office/drawing/2014/main" id="{D472A82C-6229-4D35-B26B-F4237D1A5972}"/>
              </a:ext>
            </a:extLst>
          </p:cNvPr>
          <p:cNvSpPr>
            <a:spLocks noGrp="1"/>
          </p:cNvSpPr>
          <p:nvPr>
            <p:ph type="body" sz="quarter" idx="10"/>
          </p:nvPr>
        </p:nvSpPr>
        <p:spPr/>
        <p:txBody>
          <a:bodyPr/>
          <a:lstStyle/>
          <a:p>
            <a:r>
              <a:rPr lang="en-US" dirty="0"/>
              <a:t>Recommended reading</a:t>
            </a:r>
          </a:p>
        </p:txBody>
      </p:sp>
    </p:spTree>
    <p:extLst>
      <p:ext uri="{BB962C8B-B14F-4D97-AF65-F5344CB8AC3E}">
        <p14:creationId xmlns:p14="http://schemas.microsoft.com/office/powerpoint/2010/main" val="214212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a:t>
            </a:r>
            <a:endParaRPr lang="ro-RO" dirty="0"/>
          </a:p>
        </p:txBody>
      </p:sp>
    </p:spTree>
    <p:extLst>
      <p:ext uri="{BB962C8B-B14F-4D97-AF65-F5344CB8AC3E}">
        <p14:creationId xmlns:p14="http://schemas.microsoft.com/office/powerpoint/2010/main" val="397729568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9E635F-EF5A-48A9-A70F-6BE75E66D2B5}"/>
              </a:ext>
            </a:extLst>
          </p:cNvPr>
          <p:cNvSpPr>
            <a:spLocks noGrp="1"/>
          </p:cNvSpPr>
          <p:nvPr>
            <p:ph idx="1"/>
          </p:nvPr>
        </p:nvSpPr>
        <p:spPr>
          <a:xfrm>
            <a:off x="767408" y="1340768"/>
            <a:ext cx="7632848" cy="4813995"/>
          </a:xfrm>
        </p:spPr>
        <p:txBody>
          <a:bodyPr/>
          <a:lstStyle/>
          <a:p>
            <a:pPr marL="342900" indent="-342900" algn="just">
              <a:buFont typeface="Wingdings" panose="05000000000000000000" pitchFamily="2" charset="2"/>
              <a:buChar char="§"/>
            </a:pPr>
            <a:r>
              <a:rPr lang="en-US" b="1" dirty="0"/>
              <a:t>Authorization</a:t>
            </a:r>
            <a:r>
              <a:rPr lang="en-US" dirty="0"/>
              <a:t> - determining whether a user is allowed to perform an action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Example: an administrative user is allowed to create a document library, add documents, edit documents, and delete them. A non-administrative user working with the library is only authorized to read the documents.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Authorization is orthogonal and independent from authentication, which is the process of ascertaining who a user is. Authentication may create one or more identities for the current user.</a:t>
            </a:r>
          </a:p>
        </p:txBody>
      </p:sp>
      <p:sp>
        <p:nvSpPr>
          <p:cNvPr id="3" name="Title 2">
            <a:extLst>
              <a:ext uri="{FF2B5EF4-FFF2-40B4-BE49-F238E27FC236}">
                <a16:creationId xmlns:a16="http://schemas.microsoft.com/office/drawing/2014/main" id="{3B8C1B21-1692-4C24-928C-2462E22C2186}"/>
              </a:ext>
            </a:extLst>
          </p:cNvPr>
          <p:cNvSpPr>
            <a:spLocks noGrp="1"/>
          </p:cNvSpPr>
          <p:nvPr>
            <p:ph type="title"/>
          </p:nvPr>
        </p:nvSpPr>
        <p:spPr/>
        <p:txBody>
          <a:bodyPr/>
          <a:lstStyle/>
          <a:p>
            <a:r>
              <a:rPr lang="en-US" dirty="0"/>
              <a:t>Authorization</a:t>
            </a:r>
          </a:p>
        </p:txBody>
      </p:sp>
      <p:pic>
        <p:nvPicPr>
          <p:cNvPr id="5" name="Picture 4" descr="A close up of a logo&#10;&#10;Description generated with very high confidence">
            <a:extLst>
              <a:ext uri="{FF2B5EF4-FFF2-40B4-BE49-F238E27FC236}">
                <a16:creationId xmlns:a16="http://schemas.microsoft.com/office/drawing/2014/main" id="{59874AA3-85DC-4AD9-BBA7-33B57BE84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0296" y="1700808"/>
            <a:ext cx="2692063" cy="4050793"/>
          </a:xfrm>
          <a:prstGeom prst="rect">
            <a:avLst/>
          </a:prstGeom>
          <a:ln>
            <a:solidFill>
              <a:schemeClr val="tx1"/>
            </a:solidFill>
          </a:ln>
        </p:spPr>
      </p:pic>
    </p:spTree>
    <p:extLst>
      <p:ext uri="{BB962C8B-B14F-4D97-AF65-F5344CB8AC3E}">
        <p14:creationId xmlns:p14="http://schemas.microsoft.com/office/powerpoint/2010/main" val="309598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9E635F-EF5A-48A9-A70F-6BE75E66D2B5}"/>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authorization provides a simple declarative </a:t>
            </a:r>
            <a:r>
              <a:rPr lang="en-US" b="1" dirty="0"/>
              <a:t>role</a:t>
            </a:r>
            <a:r>
              <a:rPr lang="en-US" dirty="0"/>
              <a:t> and a </a:t>
            </a:r>
            <a:r>
              <a:rPr lang="en-US" b="1" dirty="0"/>
              <a:t>policy based model</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Authorization is expressed in requirements, and handlers evaluate a user's claims against requirements. Imperative checks can be based on simple policies or policies which evaluate both the user identity and properties of the resource that the user is attempting to access.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Namespace: </a:t>
            </a:r>
            <a:r>
              <a:rPr lang="en-US" dirty="0" err="1"/>
              <a:t>Microsoft.AspNetCore.Authorization</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3"/>
              </a:rPr>
              <a:t>link</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p:txBody>
      </p:sp>
      <p:sp>
        <p:nvSpPr>
          <p:cNvPr id="3" name="Title 2">
            <a:extLst>
              <a:ext uri="{FF2B5EF4-FFF2-40B4-BE49-F238E27FC236}">
                <a16:creationId xmlns:a16="http://schemas.microsoft.com/office/drawing/2014/main" id="{3B8C1B21-1692-4C24-928C-2462E22C2186}"/>
              </a:ext>
            </a:extLst>
          </p:cNvPr>
          <p:cNvSpPr>
            <a:spLocks noGrp="1"/>
          </p:cNvSpPr>
          <p:nvPr>
            <p:ph type="title"/>
          </p:nvPr>
        </p:nvSpPr>
        <p:spPr/>
        <p:txBody>
          <a:bodyPr/>
          <a:lstStyle/>
          <a:p>
            <a:r>
              <a:rPr lang="en-US" dirty="0"/>
              <a:t>Authorization</a:t>
            </a:r>
          </a:p>
        </p:txBody>
      </p:sp>
    </p:spTree>
    <p:extLst>
      <p:ext uri="{BB962C8B-B14F-4D97-AF65-F5344CB8AC3E}">
        <p14:creationId xmlns:p14="http://schemas.microsoft.com/office/powerpoint/2010/main" val="27873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10" name="Content Placeholder 9">
            <a:extLst>
              <a:ext uri="{FF2B5EF4-FFF2-40B4-BE49-F238E27FC236}">
                <a16:creationId xmlns:a16="http://schemas.microsoft.com/office/drawing/2014/main" id="{13B20F70-6AA9-497B-B8C5-96BED9BC408B}"/>
              </a:ext>
            </a:extLst>
          </p:cNvPr>
          <p:cNvSpPr>
            <a:spLocks noGrp="1"/>
          </p:cNvSpPr>
          <p:nvPr>
            <p:ph idx="1"/>
          </p:nvPr>
        </p:nvSpPr>
        <p:spPr/>
        <p:txBody>
          <a:bodyPr/>
          <a:lstStyle/>
          <a:p>
            <a:pPr marL="342900" indent="-342900" algn="just">
              <a:buFont typeface="Wingdings" panose="05000000000000000000" pitchFamily="2" charset="2"/>
              <a:buChar char="§"/>
            </a:pPr>
            <a:r>
              <a:rPr lang="en-US" b="1" dirty="0"/>
              <a:t>[</a:t>
            </a:r>
            <a:r>
              <a:rPr lang="en-US" b="1" dirty="0" err="1"/>
              <a:t>AuthorizeAttribute</a:t>
            </a:r>
            <a:r>
              <a:rPr lang="en-US" b="1" dirty="0"/>
              <a:t>]</a:t>
            </a:r>
          </a:p>
          <a:p>
            <a:pPr marL="597150" lvl="1" indent="-342900" algn="just">
              <a:buFont typeface="Wingdings" panose="05000000000000000000" pitchFamily="2" charset="2"/>
              <a:buChar char="§"/>
            </a:pPr>
            <a:r>
              <a:rPr lang="en-US" dirty="0"/>
              <a:t>tells MVC that only requests from authenticated users should be processed</a:t>
            </a:r>
          </a:p>
          <a:p>
            <a:pPr marL="597150" lvl="1" indent="-342900" algn="just">
              <a:buFont typeface="Wingdings" panose="05000000000000000000" pitchFamily="2" charset="2"/>
              <a:buChar char="§"/>
            </a:pPr>
            <a:r>
              <a:rPr lang="en-US" dirty="0"/>
              <a:t>properties: Roles, Users</a:t>
            </a:r>
          </a:p>
          <a:p>
            <a:pPr marL="597150" lvl="1" indent="-342900" algn="just">
              <a:buFont typeface="Wingdings" panose="05000000000000000000" pitchFamily="2" charset="2"/>
              <a:buChar char="§"/>
            </a:pPr>
            <a:r>
              <a:rPr lang="en-US" dirty="0"/>
              <a:t>can be applied both at action and at controller level</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ASP.NET platform provides information about the user through the </a:t>
            </a:r>
            <a:r>
              <a:rPr lang="en-US" dirty="0" err="1"/>
              <a:t>HttpContext</a:t>
            </a:r>
            <a:r>
              <a:rPr lang="en-US" dirty="0"/>
              <a:t> object, which is used by the Authorize attribute to check the status of the current request and see whether the user has been authenticated. The </a:t>
            </a:r>
            <a:r>
              <a:rPr lang="en-US" dirty="0" err="1"/>
              <a:t>HttpContext.User</a:t>
            </a:r>
            <a:r>
              <a:rPr lang="en-US" dirty="0"/>
              <a:t> property returns an implementation of the </a:t>
            </a:r>
            <a:r>
              <a:rPr lang="en-US" dirty="0" err="1"/>
              <a:t>IPrincipal</a:t>
            </a:r>
            <a:r>
              <a:rPr lang="en-US" dirty="0"/>
              <a:t> interface, which is defined in the </a:t>
            </a:r>
            <a:r>
              <a:rPr lang="en-US" dirty="0" err="1"/>
              <a:t>System.Security.Principal</a:t>
            </a:r>
            <a:r>
              <a:rPr lang="en-US" dirty="0"/>
              <a:t> namespace.</a:t>
            </a:r>
          </a:p>
          <a:p>
            <a:pPr marL="597150" lvl="1" indent="-342900" algn="just">
              <a:buFont typeface="Wingdings" panose="05000000000000000000" pitchFamily="2" charset="2"/>
              <a:buChar char="§"/>
            </a:pPr>
            <a:endParaRPr lang="en-US" dirty="0"/>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Tree>
    <p:extLst>
      <p:ext uri="{BB962C8B-B14F-4D97-AF65-F5344CB8AC3E}">
        <p14:creationId xmlns:p14="http://schemas.microsoft.com/office/powerpoint/2010/main" val="107592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10" name="Content Placeholder 9">
            <a:extLst>
              <a:ext uri="{FF2B5EF4-FFF2-40B4-BE49-F238E27FC236}">
                <a16:creationId xmlns:a16="http://schemas.microsoft.com/office/drawing/2014/main" id="{13B20F70-6AA9-497B-B8C5-96BED9BC408B}"/>
              </a:ext>
            </a:extLst>
          </p:cNvPr>
          <p:cNvSpPr>
            <a:spLocks noGrp="1"/>
          </p:cNvSpPr>
          <p:nvPr>
            <p:ph idx="1"/>
          </p:nvPr>
        </p:nvSpPr>
        <p:spPr/>
        <p:txBody>
          <a:bodyPr/>
          <a:lstStyle/>
          <a:p>
            <a:pPr marL="342900" indent="-342900">
              <a:buFont typeface="Wingdings" panose="05000000000000000000" pitchFamily="2" charset="2"/>
              <a:buChar char="§"/>
            </a:pPr>
            <a:r>
              <a:rPr lang="en-US" b="1" dirty="0"/>
              <a:t>action level</a:t>
            </a:r>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b="1" dirty="0"/>
              <a:t>controller level</a:t>
            </a:r>
          </a:p>
          <a:p>
            <a:pPr marL="342900" indent="-342900">
              <a:buFont typeface="Wingdings" panose="05000000000000000000" pitchFamily="2" charset="2"/>
              <a:buChar char="§"/>
            </a:pPr>
            <a:endParaRPr lang="en-US" b="1" dirty="0"/>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
        <p:nvSpPr>
          <p:cNvPr id="11" name="Rectangle 10">
            <a:extLst>
              <a:ext uri="{FF2B5EF4-FFF2-40B4-BE49-F238E27FC236}">
                <a16:creationId xmlns:a16="http://schemas.microsoft.com/office/drawing/2014/main" id="{A58D34A7-5305-4AE0-A6BD-591D26841893}"/>
              </a:ext>
            </a:extLst>
          </p:cNvPr>
          <p:cNvSpPr/>
          <p:nvPr/>
        </p:nvSpPr>
        <p:spPr>
          <a:xfrm>
            <a:off x="2783632" y="1844824"/>
            <a:ext cx="5760640" cy="1754326"/>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HomeController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ViewResult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Index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View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4365853E-4B51-458B-80A4-268515527DCE}"/>
              </a:ext>
            </a:extLst>
          </p:cNvPr>
          <p:cNvSpPr/>
          <p:nvPr/>
        </p:nvSpPr>
        <p:spPr>
          <a:xfrm>
            <a:off x="2927648" y="4653136"/>
            <a:ext cx="5760640" cy="1754326"/>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HomeController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ViewResult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Index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View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6651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6" name="Content Placeholder 5">
            <a:extLst>
              <a:ext uri="{FF2B5EF4-FFF2-40B4-BE49-F238E27FC236}">
                <a16:creationId xmlns:a16="http://schemas.microsoft.com/office/drawing/2014/main" id="{BF409F38-0FEE-40F1-984F-8F9F5A3DE48F}"/>
              </a:ext>
            </a:extLst>
          </p:cNvPr>
          <p:cNvSpPr>
            <a:spLocks noGrp="1"/>
          </p:cNvSpPr>
          <p:nvPr>
            <p:ph idx="1"/>
          </p:nvPr>
        </p:nvSpPr>
        <p:spPr/>
        <p:txBody>
          <a:bodyPr/>
          <a:lstStyle/>
          <a:p>
            <a:endParaRPr lang="en-US"/>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
        <p:nvSpPr>
          <p:cNvPr id="4" name="TextBox 3"/>
          <p:cNvSpPr txBox="1"/>
          <p:nvPr/>
        </p:nvSpPr>
        <p:spPr>
          <a:xfrm>
            <a:off x="956930" y="3997863"/>
            <a:ext cx="4755148" cy="2031325"/>
          </a:xfrm>
          <a:prstGeom prst="rect">
            <a:avLst/>
          </a:prstGeom>
          <a:noFill/>
        </p:spPr>
        <p:txBody>
          <a:bodyPr wrap="none" rtlCol="0">
            <a:spAutoFit/>
          </a:bodyPr>
          <a:lstStyle/>
          <a:p>
            <a:r>
              <a:rPr lang="en-US" dirty="0"/>
              <a:t>public </a:t>
            </a:r>
            <a:r>
              <a:rPr lang="en-US" dirty="0" err="1"/>
              <a:t>ActionResult</a:t>
            </a:r>
            <a:r>
              <a:rPr lang="en-US" dirty="0"/>
              <a:t> Details(</a:t>
            </a:r>
            <a:r>
              <a:rPr lang="en-US" dirty="0" err="1"/>
              <a:t>int</a:t>
            </a:r>
            <a:r>
              <a:rPr lang="en-US" dirty="0"/>
              <a:t> id)</a:t>
            </a:r>
          </a:p>
          <a:p>
            <a:r>
              <a:rPr lang="en-US" dirty="0"/>
              <a:t> {</a:t>
            </a:r>
          </a:p>
          <a:p>
            <a:pPr lvl="1"/>
            <a:r>
              <a:rPr lang="en-US" dirty="0">
                <a:highlight>
                  <a:srgbClr val="FFFF00"/>
                </a:highlight>
              </a:rPr>
              <a:t> </a:t>
            </a:r>
            <a:r>
              <a:rPr lang="en-US" b="1" dirty="0">
                <a:highlight>
                  <a:srgbClr val="FFFF00"/>
                </a:highlight>
              </a:rPr>
              <a:t>if (!</a:t>
            </a:r>
            <a:r>
              <a:rPr lang="en-US" b="1" dirty="0" err="1">
                <a:highlight>
                  <a:srgbClr val="FFFF00"/>
                </a:highlight>
              </a:rPr>
              <a:t>User.IsInRole</a:t>
            </a:r>
            <a:r>
              <a:rPr lang="en-US" b="1" dirty="0">
                <a:highlight>
                  <a:srgbClr val="FFFF00"/>
                </a:highlight>
              </a:rPr>
              <a:t>("</a:t>
            </a:r>
            <a:r>
              <a:rPr lang="en-US" b="1" dirty="0" err="1">
                <a:highlight>
                  <a:srgbClr val="FFFF00"/>
                </a:highlight>
              </a:rPr>
              <a:t>EmployeeViewer</a:t>
            </a:r>
            <a:r>
              <a:rPr lang="en-US" b="1" dirty="0">
                <a:highlight>
                  <a:srgbClr val="FFFF00"/>
                </a:highlight>
              </a:rPr>
              <a:t>")) </a:t>
            </a:r>
          </a:p>
          <a:p>
            <a:pPr lvl="1"/>
            <a:r>
              <a:rPr lang="en-US" b="1" dirty="0">
                <a:highlight>
                  <a:srgbClr val="FFFF00"/>
                </a:highlight>
              </a:rPr>
              <a:t>	return new </a:t>
            </a:r>
            <a:r>
              <a:rPr lang="en-US" b="1" dirty="0" err="1">
                <a:highlight>
                  <a:srgbClr val="FFFF00"/>
                </a:highlight>
              </a:rPr>
              <a:t>HttpUnauthorizedResult</a:t>
            </a:r>
            <a:r>
              <a:rPr lang="en-US" b="1" dirty="0">
                <a:highlight>
                  <a:srgbClr val="FFFF00"/>
                </a:highlight>
              </a:rPr>
              <a:t>();</a:t>
            </a:r>
          </a:p>
          <a:p>
            <a:pPr lvl="1"/>
            <a:r>
              <a:rPr lang="en-US" dirty="0"/>
              <a:t> </a:t>
            </a:r>
          </a:p>
          <a:p>
            <a:pPr lvl="1"/>
            <a:r>
              <a:rPr lang="en-US" dirty="0"/>
              <a:t>// Action logic </a:t>
            </a:r>
          </a:p>
          <a:p>
            <a:r>
              <a:rPr lang="en-US" dirty="0"/>
              <a:t>}</a:t>
            </a:r>
          </a:p>
        </p:txBody>
      </p:sp>
      <p:sp>
        <p:nvSpPr>
          <p:cNvPr id="5" name="TextBox 4"/>
          <p:cNvSpPr txBox="1"/>
          <p:nvPr/>
        </p:nvSpPr>
        <p:spPr>
          <a:xfrm>
            <a:off x="7368361" y="4008495"/>
            <a:ext cx="4005455" cy="1477328"/>
          </a:xfrm>
          <a:prstGeom prst="rect">
            <a:avLst/>
          </a:prstGeom>
          <a:noFill/>
        </p:spPr>
        <p:txBody>
          <a:bodyPr wrap="none" rtlCol="0">
            <a:spAutoFit/>
          </a:bodyPr>
          <a:lstStyle/>
          <a:p>
            <a:r>
              <a:rPr lang="en-US" dirty="0">
                <a:highlight>
                  <a:srgbClr val="FFFF00"/>
                </a:highlight>
              </a:rPr>
              <a:t>[</a:t>
            </a:r>
            <a:r>
              <a:rPr lang="en-US" b="1" dirty="0">
                <a:highlight>
                  <a:srgbClr val="FFFF00"/>
                </a:highlight>
              </a:rPr>
              <a:t>Authorize(Roles = "</a:t>
            </a:r>
            <a:r>
              <a:rPr lang="en-US" b="1" dirty="0" err="1">
                <a:highlight>
                  <a:srgbClr val="FFFF00"/>
                </a:highlight>
              </a:rPr>
              <a:t>EmployeeViewer</a:t>
            </a:r>
            <a:r>
              <a:rPr lang="en-US" b="1" dirty="0">
                <a:highlight>
                  <a:srgbClr val="FFFF00"/>
                </a:highlight>
              </a:rPr>
              <a:t>")] </a:t>
            </a:r>
            <a:endParaRPr lang="ro-RO" b="1" dirty="0">
              <a:highlight>
                <a:srgbClr val="FFFF00"/>
              </a:highlight>
            </a:endParaRPr>
          </a:p>
          <a:p>
            <a:r>
              <a:rPr lang="en-US" dirty="0"/>
              <a:t>public </a:t>
            </a:r>
            <a:r>
              <a:rPr lang="en-US" dirty="0" err="1"/>
              <a:t>ActionResult</a:t>
            </a:r>
            <a:r>
              <a:rPr lang="en-US" dirty="0"/>
              <a:t> Details(</a:t>
            </a:r>
            <a:r>
              <a:rPr lang="en-US" dirty="0" err="1"/>
              <a:t>int</a:t>
            </a:r>
            <a:r>
              <a:rPr lang="en-US" dirty="0"/>
              <a:t> id) </a:t>
            </a:r>
            <a:endParaRPr lang="ro-RO" dirty="0"/>
          </a:p>
          <a:p>
            <a:r>
              <a:rPr lang="en-US" dirty="0"/>
              <a:t>{ </a:t>
            </a:r>
            <a:endParaRPr lang="ro-RO" dirty="0"/>
          </a:p>
          <a:p>
            <a:r>
              <a:rPr lang="ro-RO" dirty="0"/>
              <a:t>	</a:t>
            </a:r>
            <a:r>
              <a:rPr lang="en-US" dirty="0"/>
              <a:t>// Action logic</a:t>
            </a:r>
            <a:endParaRPr lang="ro-RO" dirty="0"/>
          </a:p>
          <a:p>
            <a:r>
              <a:rPr lang="en-US" dirty="0"/>
              <a:t> }</a:t>
            </a:r>
          </a:p>
        </p:txBody>
      </p:sp>
      <p:cxnSp>
        <p:nvCxnSpPr>
          <p:cNvPr id="7" name="Straight Connector 6"/>
          <p:cNvCxnSpPr/>
          <p:nvPr/>
        </p:nvCxnSpPr>
        <p:spPr>
          <a:xfrm>
            <a:off x="6432701" y="3870241"/>
            <a:ext cx="0" cy="225412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A0BFC8B-2DD1-4EFC-AB63-5D458CCA1735}"/>
              </a:ext>
            </a:extLst>
          </p:cNvPr>
          <p:cNvSpPr txBox="1"/>
          <p:nvPr/>
        </p:nvSpPr>
        <p:spPr>
          <a:xfrm>
            <a:off x="7824192" y="2564904"/>
            <a:ext cx="2804357" cy="369332"/>
          </a:xfrm>
          <a:prstGeom prst="rect">
            <a:avLst/>
          </a:prstGeom>
          <a:noFill/>
        </p:spPr>
        <p:txBody>
          <a:bodyPr wrap="none" rtlCol="0">
            <a:spAutoFit/>
          </a:bodyPr>
          <a:lstStyle/>
          <a:p>
            <a:r>
              <a:rPr lang="en-US" b="1" dirty="0"/>
              <a:t>Declarative</a:t>
            </a:r>
            <a:r>
              <a:rPr lang="en-US" dirty="0"/>
              <a:t> (recommended)</a:t>
            </a:r>
          </a:p>
        </p:txBody>
      </p:sp>
      <p:sp>
        <p:nvSpPr>
          <p:cNvPr id="8" name="TextBox 7">
            <a:extLst>
              <a:ext uri="{FF2B5EF4-FFF2-40B4-BE49-F238E27FC236}">
                <a16:creationId xmlns:a16="http://schemas.microsoft.com/office/drawing/2014/main" id="{48F1CA77-C1EE-4822-A749-D1FFA41F563F}"/>
              </a:ext>
            </a:extLst>
          </p:cNvPr>
          <p:cNvSpPr txBox="1"/>
          <p:nvPr/>
        </p:nvSpPr>
        <p:spPr>
          <a:xfrm>
            <a:off x="2495600" y="2564904"/>
            <a:ext cx="1218923" cy="369332"/>
          </a:xfrm>
          <a:prstGeom prst="rect">
            <a:avLst/>
          </a:prstGeom>
          <a:noFill/>
        </p:spPr>
        <p:txBody>
          <a:bodyPr wrap="none" rtlCol="0">
            <a:spAutoFit/>
          </a:bodyPr>
          <a:lstStyle/>
          <a:p>
            <a:r>
              <a:rPr lang="en-US" b="1" dirty="0"/>
              <a:t>Imperative</a:t>
            </a:r>
            <a:endParaRPr lang="en-US" dirty="0"/>
          </a:p>
        </p:txBody>
      </p:sp>
    </p:spTree>
    <p:extLst>
      <p:ext uri="{BB962C8B-B14F-4D97-AF65-F5344CB8AC3E}">
        <p14:creationId xmlns:p14="http://schemas.microsoft.com/office/powerpoint/2010/main" val="77453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AllowAnonymous</a:t>
            </a:r>
            <a:r>
              <a:rPr lang="en-US" b="1" dirty="0"/>
              <a:t>]</a:t>
            </a:r>
          </a:p>
          <a:p>
            <a:pPr marL="597150" lvl="1" indent="-342900">
              <a:buFont typeface="Wingdings" panose="05000000000000000000" pitchFamily="2" charset="2"/>
              <a:buChar char="§"/>
            </a:pPr>
            <a:r>
              <a:rPr lang="en-US" dirty="0"/>
              <a:t>Specifies that actions and controllers are skipped by </a:t>
            </a:r>
            <a:r>
              <a:rPr lang="en-US" dirty="0" err="1"/>
              <a:t>AuthorizeAttribute</a:t>
            </a:r>
            <a:r>
              <a:rPr lang="en-US" dirty="0"/>
              <a:t> during authorization.</a:t>
            </a:r>
          </a:p>
          <a:p>
            <a:pPr marL="597150" lvl="1" indent="-342900">
              <a:buFont typeface="Wingdings" panose="05000000000000000000" pitchFamily="2" charset="2"/>
              <a:buChar char="§"/>
            </a:pPr>
            <a:r>
              <a:rPr lang="en-US" dirty="0"/>
              <a:t>Example: the login action</a:t>
            </a:r>
          </a:p>
        </p:txBody>
      </p:sp>
      <p:sp>
        <p:nvSpPr>
          <p:cNvPr id="4" name="Text Placeholder 3">
            <a:extLst>
              <a:ext uri="{FF2B5EF4-FFF2-40B4-BE49-F238E27FC236}">
                <a16:creationId xmlns:a16="http://schemas.microsoft.com/office/drawing/2014/main" id="{73B65929-C278-425A-AA00-3D95A197EE3E}"/>
              </a:ext>
            </a:extLst>
          </p:cNvPr>
          <p:cNvSpPr>
            <a:spLocks noGrp="1"/>
          </p:cNvSpPr>
          <p:nvPr>
            <p:ph type="body" sz="quarter" idx="10"/>
          </p:nvPr>
        </p:nvSpPr>
        <p:spPr/>
        <p:txBody>
          <a:bodyPr/>
          <a:lstStyle/>
          <a:p>
            <a:r>
              <a:rPr lang="en-US" dirty="0"/>
              <a:t>Security Attributes</a:t>
            </a:r>
          </a:p>
        </p:txBody>
      </p:sp>
      <p:sp>
        <p:nvSpPr>
          <p:cNvPr id="5" name="Rectangle 4">
            <a:extLst>
              <a:ext uri="{FF2B5EF4-FFF2-40B4-BE49-F238E27FC236}">
                <a16:creationId xmlns:a16="http://schemas.microsoft.com/office/drawing/2014/main" id="{D47AB982-807B-4668-A149-90F0295015FE}"/>
              </a:ext>
            </a:extLst>
          </p:cNvPr>
          <p:cNvSpPr/>
          <p:nvPr/>
        </p:nvSpPr>
        <p:spPr>
          <a:xfrm>
            <a:off x="1775520" y="3212976"/>
            <a:ext cx="9289032" cy="3539430"/>
          </a:xfrm>
          <a:prstGeom prst="rect">
            <a:avLst/>
          </a:prstGeom>
          <a:solidFill>
            <a:schemeClr val="bg1"/>
          </a:solidFill>
        </p:spPr>
        <p:txBody>
          <a:bodyPr wrap="square">
            <a:spAutoFit/>
          </a:bodyPr>
          <a:lstStyle/>
          <a:p>
            <a:r>
              <a:rPr lang="en-US" sz="1600" dirty="0">
                <a:solidFill>
                  <a:srgbClr val="000000"/>
                </a:solidFill>
                <a:highlight>
                  <a:srgbClr val="FFFF00"/>
                </a:highlight>
                <a:latin typeface="Consolas" panose="020B0609020204030204" pitchFamily="49" charset="0"/>
              </a:rPr>
              <a:t>[</a:t>
            </a:r>
            <a:r>
              <a:rPr lang="en-US" sz="1600" dirty="0">
                <a:solidFill>
                  <a:srgbClr val="267F99"/>
                </a:solidFill>
                <a:highlight>
                  <a:srgbClr val="FFFF00"/>
                </a:highlight>
                <a:latin typeface="Consolas" panose="020B0609020204030204" pitchFamily="49" charset="0"/>
              </a:rPr>
              <a:t>Authorize</a:t>
            </a:r>
            <a:r>
              <a:rPr lang="en-US" sz="1600" dirty="0">
                <a:solidFill>
                  <a:srgbClr val="000000"/>
                </a:solidFill>
                <a:highlight>
                  <a:srgbClr val="FFFF00"/>
                </a:highlight>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a:t>
            </a:r>
            <a:r>
              <a:rPr lang="en-US" sz="1600" dirty="0" err="1">
                <a:solidFill>
                  <a:srgbClr val="267F99"/>
                </a:solidFill>
                <a:highlight>
                  <a:srgbClr val="FFFF00"/>
                </a:highlight>
                <a:latin typeface="Consolas" panose="020B0609020204030204" pitchFamily="49" charset="0"/>
              </a:rPr>
              <a:t>AllowAnonymous</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AllowAnonymous</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ValidateAntiForgeryToken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1950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B84BCA-A57A-4C53-9310-47EFE355A3C2}"/>
              </a:ext>
            </a:extLst>
          </p:cNvPr>
          <p:cNvSpPr>
            <a:spLocks noGrp="1"/>
          </p:cNvSpPr>
          <p:nvPr>
            <p:ph type="title"/>
          </p:nvPr>
        </p:nvSpPr>
        <p:spPr/>
        <p:txBody>
          <a:bodyPr/>
          <a:lstStyle/>
          <a:p>
            <a:r>
              <a:rPr lang="en-US" dirty="0"/>
              <a:t>Enforcing SSL </a:t>
            </a:r>
          </a:p>
        </p:txBody>
      </p:sp>
    </p:spTree>
    <p:extLst>
      <p:ext uri="{BB962C8B-B14F-4D97-AF65-F5344CB8AC3E}">
        <p14:creationId xmlns:p14="http://schemas.microsoft.com/office/powerpoint/2010/main" val="159931843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RequireHttpsAttribute</a:t>
            </a:r>
            <a:r>
              <a:rPr lang="en-US" b="1" dirty="0"/>
              <a:t>]</a:t>
            </a:r>
            <a:endParaRPr lang="ro-RO" b="1" dirty="0"/>
          </a:p>
          <a:p>
            <a:pPr marL="597150" lvl="1" indent="-342900">
              <a:buFont typeface="Wingdings" panose="05000000000000000000" pitchFamily="2" charset="2"/>
              <a:buChar char="§"/>
            </a:pPr>
            <a:r>
              <a:rPr lang="en-US" dirty="0"/>
              <a:t>can be used to decorate controllers or actions;</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Can also be configured globally:</a:t>
            </a:r>
          </a:p>
          <a:p>
            <a:pPr marL="342900" indent="-342900">
              <a:buFont typeface="Wingdings" panose="05000000000000000000" pitchFamily="2" charset="2"/>
              <a:buChar char="§"/>
            </a:pPr>
            <a:endParaRPr lang="en-US" dirty="0"/>
          </a:p>
          <a:p>
            <a:endParaRPr lang="en-US" dirty="0"/>
          </a:p>
          <a:p>
            <a:endParaRPr lang="en-US" dirty="0"/>
          </a:p>
          <a:p>
            <a:endParaRPr lang="en-US" dirty="0"/>
          </a:p>
          <a:p>
            <a:endParaRPr lang="en-US" dirty="0"/>
          </a:p>
          <a:p>
            <a:pPr marL="342900" indent="-342900">
              <a:buFont typeface="Wingdings" panose="05000000000000000000" pitchFamily="2" charset="2"/>
              <a:buChar char="§"/>
            </a:pPr>
            <a:r>
              <a:rPr lang="en-US" b="1" dirty="0"/>
              <a:t>Note</a:t>
            </a:r>
            <a:r>
              <a:rPr lang="en-US" dirty="0"/>
              <a:t>: The highlighted code above requires all requests to use HTTPS, therefore HTTP requests are ignored. </a:t>
            </a:r>
          </a:p>
          <a:p>
            <a:endParaRPr lang="en-US" dirty="0"/>
          </a:p>
        </p:txBody>
      </p:sp>
      <p:sp>
        <p:nvSpPr>
          <p:cNvPr id="7" name="Text Placeholder 6">
            <a:extLst>
              <a:ext uri="{FF2B5EF4-FFF2-40B4-BE49-F238E27FC236}">
                <a16:creationId xmlns:a16="http://schemas.microsoft.com/office/drawing/2014/main" id="{84636B64-81FE-4CEC-AF73-3F463C128453}"/>
              </a:ext>
            </a:extLst>
          </p:cNvPr>
          <p:cNvSpPr>
            <a:spLocks noGrp="1"/>
          </p:cNvSpPr>
          <p:nvPr>
            <p:ph type="body" sz="quarter" idx="10"/>
          </p:nvPr>
        </p:nvSpPr>
        <p:spPr/>
        <p:txBody>
          <a:bodyPr/>
          <a:lstStyle/>
          <a:p>
            <a:r>
              <a:rPr lang="en-US" dirty="0"/>
              <a:t>Enforcing SSL </a:t>
            </a:r>
          </a:p>
        </p:txBody>
      </p:sp>
      <p:sp>
        <p:nvSpPr>
          <p:cNvPr id="8" name="Rectangle 7">
            <a:extLst>
              <a:ext uri="{FF2B5EF4-FFF2-40B4-BE49-F238E27FC236}">
                <a16:creationId xmlns:a16="http://schemas.microsoft.com/office/drawing/2014/main" id="{1E873B15-4260-4A4A-80A2-CC6C0CA74DD4}"/>
              </a:ext>
            </a:extLst>
          </p:cNvPr>
          <p:cNvSpPr/>
          <p:nvPr/>
        </p:nvSpPr>
        <p:spPr>
          <a:xfrm>
            <a:off x="2279576" y="3212976"/>
            <a:ext cx="8604248" cy="1754326"/>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Requires using </a:t>
            </a:r>
            <a:r>
              <a:rPr lang="en-US" dirty="0" err="1">
                <a:solidFill>
                  <a:srgbClr val="008000"/>
                </a:solidFill>
                <a:latin typeface="Consolas" panose="020B0609020204030204" pitchFamily="49" charset="0"/>
              </a:rPr>
              <a:t>Microsoft.AspNetCore.Mvc</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pPr lvl="1"/>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Configure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MvcOptions</a:t>
            </a:r>
            <a:r>
              <a:rPr lang="en-US" dirty="0">
                <a:solidFill>
                  <a:srgbClr val="000000"/>
                </a:solidFill>
                <a:latin typeface="Consolas" panose="020B0609020204030204" pitchFamily="49" charset="0"/>
              </a:rPr>
              <a:t>&gt;(options =&gt;</a:t>
            </a:r>
          </a:p>
          <a:p>
            <a:pPr lvl="1"/>
            <a:r>
              <a:rPr lang="en-US" dirty="0">
                <a:solidFill>
                  <a:srgbClr val="000000"/>
                </a:solidFill>
                <a:latin typeface="Consolas" panose="020B0609020204030204" pitchFamily="49" charset="0"/>
              </a:rPr>
              <a:t>{</a:t>
            </a:r>
          </a:p>
          <a:p>
            <a:pPr lvl="1"/>
            <a:r>
              <a:rPr lang="en-US" dirty="0">
                <a:solidFill>
                  <a:srgbClr val="001080"/>
                </a:solidFill>
                <a:latin typeface="Consolas" panose="020B0609020204030204" pitchFamily="49" charset="0"/>
              </a:rPr>
              <a:t>	</a:t>
            </a:r>
            <a:r>
              <a:rPr lang="en-US" dirty="0" err="1">
                <a:solidFill>
                  <a:srgbClr val="001080"/>
                </a:solidFill>
                <a:highlight>
                  <a:srgbClr val="FFFF00"/>
                </a:highlight>
                <a:latin typeface="Consolas" panose="020B0609020204030204" pitchFamily="49" charset="0"/>
              </a:rPr>
              <a:t>options</a:t>
            </a:r>
            <a:r>
              <a:rPr lang="en-US" dirty="0" err="1">
                <a:solidFill>
                  <a:srgbClr val="000000"/>
                </a:solidFill>
                <a:highlight>
                  <a:srgbClr val="FFFF00"/>
                </a:highlight>
                <a:latin typeface="Consolas" panose="020B0609020204030204" pitchFamily="49" charset="0"/>
              </a:rPr>
              <a:t>.</a:t>
            </a:r>
            <a:r>
              <a:rPr lang="en-US" dirty="0" err="1">
                <a:solidFill>
                  <a:srgbClr val="001080"/>
                </a:solidFill>
                <a:highlight>
                  <a:srgbClr val="FFFF00"/>
                </a:highlight>
                <a:latin typeface="Consolas" panose="020B0609020204030204" pitchFamily="49" charset="0"/>
              </a:rPr>
              <a:t>Filters</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a:t>
            </a:r>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00"/>
                </a:highlight>
                <a:latin typeface="Consolas" panose="020B0609020204030204" pitchFamily="49" charset="0"/>
              </a:rPr>
              <a:t>new</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RequireHttpsAttribute</a:t>
            </a:r>
            <a:r>
              <a:rPr lang="en-US" dirty="0">
                <a:solidFill>
                  <a:srgbClr val="000000"/>
                </a:solidFill>
                <a:highlight>
                  <a:srgbClr val="FFFF00"/>
                </a:highlight>
                <a:latin typeface="Consolas" panose="020B0609020204030204" pitchFamily="49" charset="0"/>
              </a:rPr>
              <a:t>());</a:t>
            </a:r>
          </a:p>
          <a:p>
            <a:pPr lvl="1"/>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16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https://docs.microsoft.com/en-us/aspnet/core</a:t>
            </a:r>
            <a:endParaRPr lang="en-US" dirty="0"/>
          </a:p>
          <a:p>
            <a:pPr marL="342900" indent="-342900">
              <a:buFont typeface="Arial" panose="020B0604020202020204" pitchFamily="34" charset="0"/>
              <a:buChar char="•"/>
            </a:pPr>
            <a:endParaRPr lang="en-US" dirty="0"/>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Redirects all HTTP requests to HTTPS:</a:t>
            </a:r>
            <a:endParaRPr lang="en-US" dirty="0"/>
          </a:p>
          <a:p>
            <a:endParaRPr lang="en-US" dirty="0"/>
          </a:p>
          <a:p>
            <a:endParaRPr lang="en-US" dirty="0"/>
          </a:p>
          <a:p>
            <a:endParaRPr lang="en-US" dirty="0"/>
          </a:p>
          <a:p>
            <a:endParaRPr lang="en-US" dirty="0"/>
          </a:p>
          <a:p>
            <a:endParaRPr lang="en-US" dirty="0"/>
          </a:p>
          <a:p>
            <a:endParaRPr lang="en-US" dirty="0"/>
          </a:p>
          <a:p>
            <a:pPr marL="342900" indent="-342900">
              <a:buFont typeface="Wingdings" panose="05000000000000000000" pitchFamily="2" charset="2"/>
              <a:buChar char="§"/>
            </a:pPr>
            <a:r>
              <a:rPr lang="en-US" dirty="0"/>
              <a:t>Further reading: </a:t>
            </a:r>
            <a:r>
              <a:rPr lang="en-US" dirty="0">
                <a:hlinkClick r:id="rId2"/>
              </a:rPr>
              <a:t>link</a:t>
            </a:r>
            <a:endParaRPr lang="en-US" dirty="0"/>
          </a:p>
        </p:txBody>
      </p:sp>
      <p:sp>
        <p:nvSpPr>
          <p:cNvPr id="7" name="Text Placeholder 6">
            <a:extLst>
              <a:ext uri="{FF2B5EF4-FFF2-40B4-BE49-F238E27FC236}">
                <a16:creationId xmlns:a16="http://schemas.microsoft.com/office/drawing/2014/main" id="{84636B64-81FE-4CEC-AF73-3F463C128453}"/>
              </a:ext>
            </a:extLst>
          </p:cNvPr>
          <p:cNvSpPr>
            <a:spLocks noGrp="1"/>
          </p:cNvSpPr>
          <p:nvPr>
            <p:ph type="body" sz="quarter" idx="10"/>
          </p:nvPr>
        </p:nvSpPr>
        <p:spPr/>
        <p:txBody>
          <a:bodyPr/>
          <a:lstStyle/>
          <a:p>
            <a:r>
              <a:rPr lang="en-US" dirty="0"/>
              <a:t>Enforcing SSL </a:t>
            </a:r>
          </a:p>
        </p:txBody>
      </p:sp>
      <p:sp>
        <p:nvSpPr>
          <p:cNvPr id="8" name="Rectangle 7">
            <a:extLst>
              <a:ext uri="{FF2B5EF4-FFF2-40B4-BE49-F238E27FC236}">
                <a16:creationId xmlns:a16="http://schemas.microsoft.com/office/drawing/2014/main" id="{1E873B15-4260-4A4A-80A2-CC6C0CA74DD4}"/>
              </a:ext>
            </a:extLst>
          </p:cNvPr>
          <p:cNvSpPr/>
          <p:nvPr/>
        </p:nvSpPr>
        <p:spPr>
          <a:xfrm>
            <a:off x="1127448" y="2178104"/>
            <a:ext cx="9356476" cy="1754326"/>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Requires using </a:t>
            </a:r>
            <a:r>
              <a:rPr lang="en-US" dirty="0" err="1">
                <a:solidFill>
                  <a:srgbClr val="008000"/>
                </a:solidFill>
                <a:latin typeface="Consolas" panose="020B0609020204030204" pitchFamily="49" charset="0"/>
              </a:rPr>
              <a:t>Microsoft.AspNetCore.Rewrite</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Configure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IApplicationBuilder</a:t>
            </a:r>
            <a:r>
              <a:rPr lang="en-US" dirty="0">
                <a:solidFill>
                  <a:srgbClr val="000000"/>
                </a:solidFill>
                <a:latin typeface="Consolas" panose="020B0609020204030204" pitchFamily="49" charset="0"/>
              </a:rPr>
              <a:t> app, </a:t>
            </a:r>
            <a:r>
              <a:rPr lang="en-US" dirty="0" err="1">
                <a:solidFill>
                  <a:srgbClr val="267F99"/>
                </a:solidFill>
                <a:latin typeface="Consolas" panose="020B0609020204030204" pitchFamily="49" charset="0"/>
              </a:rPr>
              <a:t>IHostingEnvironment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env</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ILoggerFactory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loggerFactory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pPr lvl="1"/>
            <a:r>
              <a:rPr lang="en-US" dirty="0" err="1">
                <a:solidFill>
                  <a:srgbClr val="0000FF"/>
                </a:solidFill>
                <a:highlight>
                  <a:srgbClr val="FFFF00"/>
                </a:highlight>
                <a:latin typeface="Consolas" panose="020B0609020204030204" pitchFamily="49" charset="0"/>
              </a:rPr>
              <a:t>var</a:t>
            </a:r>
            <a:r>
              <a:rPr lang="en-US" dirty="0">
                <a:solidFill>
                  <a:srgbClr val="000000"/>
                </a:solidFill>
                <a:highlight>
                  <a:srgbClr val="FFFF00"/>
                </a:highlight>
                <a:latin typeface="Consolas" panose="020B0609020204030204" pitchFamily="49" charset="0"/>
              </a:rPr>
              <a:t> options = </a:t>
            </a:r>
            <a:r>
              <a:rPr lang="en-US" dirty="0">
                <a:solidFill>
                  <a:srgbClr val="0000FF"/>
                </a:solidFill>
                <a:highlight>
                  <a:srgbClr val="FFFF00"/>
                </a:highlight>
                <a:latin typeface="Consolas" panose="020B0609020204030204" pitchFamily="49" charset="0"/>
              </a:rPr>
              <a:t>new</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RewriteOptions</a:t>
            </a:r>
            <a:r>
              <a:rPr lang="en-US" dirty="0">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AddRedirectToHttps</a:t>
            </a:r>
            <a:r>
              <a:rPr lang="en-US" dirty="0">
                <a:solidFill>
                  <a:srgbClr val="000000"/>
                </a:solidFill>
                <a:highlight>
                  <a:srgbClr val="FFFF00"/>
                </a:highlight>
                <a:latin typeface="Consolas" panose="020B0609020204030204" pitchFamily="49" charset="0"/>
              </a:rPr>
              <a:t>();</a:t>
            </a:r>
          </a:p>
          <a:p>
            <a:pPr lvl="1"/>
            <a:r>
              <a:rPr lang="en-US" dirty="0" err="1">
                <a:solidFill>
                  <a:srgbClr val="001080"/>
                </a:solidFill>
                <a:highlight>
                  <a:srgbClr val="FFFF00"/>
                </a:highlight>
                <a:latin typeface="Consolas" panose="020B0609020204030204" pitchFamily="49" charset="0"/>
              </a:rPr>
              <a:t>app</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UseRewriter</a:t>
            </a:r>
            <a:r>
              <a:rPr lang="en-US" dirty="0">
                <a:solidFill>
                  <a:srgbClr val="000000"/>
                </a:solidFill>
                <a:highlight>
                  <a:srgbClr val="FFFF00"/>
                </a:highlight>
                <a:latin typeface="Consolas" panose="020B0609020204030204" pitchFamily="49" charset="0"/>
              </a:rPr>
              <a:t>(</a:t>
            </a:r>
            <a:r>
              <a:rPr lang="en-US" dirty="0">
                <a:solidFill>
                  <a:srgbClr val="001080"/>
                </a:solidFill>
                <a:highlight>
                  <a:srgbClr val="FFFF00"/>
                </a:highlight>
                <a:latin typeface="Consolas" panose="020B0609020204030204" pitchFamily="49" charset="0"/>
              </a:rPr>
              <a:t>options</a:t>
            </a:r>
            <a:r>
              <a:rPr lang="en-US" dirty="0">
                <a:solidFill>
                  <a:srgbClr val="000000"/>
                </a:solidFill>
                <a:highlight>
                  <a:srgbClr val="FFFF00"/>
                </a:highlight>
                <a:latin typeface="Consolas" panose="020B0609020204030204" pitchFamily="49" charset="0"/>
              </a:rPr>
              <a:t>);</a:t>
            </a:r>
            <a:endParaRPr lang="en-US" b="0" dirty="0">
              <a:solidFill>
                <a:srgbClr val="000000"/>
              </a:solidFill>
              <a:effectLst/>
              <a:highlight>
                <a:srgbClr val="FFFF00"/>
              </a:highlight>
              <a:latin typeface="Consolas" panose="020B0609020204030204" pitchFamily="49" charset="0"/>
            </a:endParaRPr>
          </a:p>
        </p:txBody>
      </p:sp>
    </p:spTree>
    <p:extLst>
      <p:ext uri="{BB962C8B-B14F-4D97-AF65-F5344CB8AC3E}">
        <p14:creationId xmlns:p14="http://schemas.microsoft.com/office/powerpoint/2010/main" val="412153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AEA1C6-8816-4F29-9263-FF192F8D6ADF}"/>
              </a:ext>
            </a:extLst>
          </p:cNvPr>
          <p:cNvSpPr>
            <a:spLocks noGrp="1"/>
          </p:cNvSpPr>
          <p:nvPr>
            <p:ph type="title"/>
          </p:nvPr>
        </p:nvSpPr>
        <p:spPr/>
        <p:txBody>
          <a:bodyPr/>
          <a:lstStyle/>
          <a:p>
            <a:r>
              <a:rPr lang="en-US" dirty="0"/>
              <a:t>Cross-Site Request Forgery (XSRF/CSRF) </a:t>
            </a:r>
          </a:p>
        </p:txBody>
      </p:sp>
    </p:spTree>
    <p:extLst>
      <p:ext uri="{BB962C8B-B14F-4D97-AF65-F5344CB8AC3E}">
        <p14:creationId xmlns:p14="http://schemas.microsoft.com/office/powerpoint/2010/main" val="313358771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request forgery (also known as XSRF or CSRF, pronounced see-surf) is an attack against web-hosted applications whereby a malicious web site can influence the interaction between a client browser and a web site that trusts that browser.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These attacks are made possible because web browsers send some types of authentication tokens automatically with every request to a web site. This form of exploit is also known as a one-click attack or as session riding, because the attack takes advantage of the user's previously authenticated session.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 malicious site sends POST/GET requests to the attacked site (in which the user is authenticated).</a:t>
            </a:r>
          </a:p>
        </p:txBody>
      </p:sp>
    </p:spTree>
    <p:extLst>
      <p:ext uri="{BB962C8B-B14F-4D97-AF65-F5344CB8AC3E}">
        <p14:creationId xmlns:p14="http://schemas.microsoft.com/office/powerpoint/2010/main" val="174414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A user logs into www.example.com, using forms authentication.</a:t>
            </a:r>
          </a:p>
          <a:p>
            <a:pPr marL="457200" indent="-457200" algn="just">
              <a:buFont typeface="+mj-lt"/>
              <a:buAutoNum type="arabicPeriod"/>
            </a:pPr>
            <a:r>
              <a:rPr lang="en-US" dirty="0"/>
              <a:t>The server authenticates the user and issues a response that includes an authentication cookie.</a:t>
            </a:r>
          </a:p>
          <a:p>
            <a:pPr marL="457200" indent="-457200" algn="just">
              <a:buFont typeface="+mj-lt"/>
              <a:buAutoNum type="arabicPeriod"/>
            </a:pPr>
            <a:r>
              <a:rPr lang="en-US" dirty="0"/>
              <a:t>The user visits a malicious site.</a:t>
            </a:r>
          </a:p>
          <a:p>
            <a:pPr marL="457200" indent="-457200" algn="just">
              <a:buFont typeface="+mj-lt"/>
              <a:buAutoNum type="arabicPeriod"/>
            </a:pPr>
            <a:r>
              <a:rPr lang="en-US" dirty="0"/>
              <a:t>This malicious site contains the following HTML form:</a:t>
            </a:r>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algn="just"/>
            <a:r>
              <a:rPr lang="en-US" b="1" dirty="0"/>
              <a:t>Note: </a:t>
            </a:r>
            <a:r>
              <a:rPr lang="en-US" dirty="0"/>
              <a:t>the form action posts to the vulnerable site, not to the malicious site. This is the “cross-site” part of CSRF.</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
        <p:nvSpPr>
          <p:cNvPr id="7" name="Rectangle 6">
            <a:extLst>
              <a:ext uri="{FF2B5EF4-FFF2-40B4-BE49-F238E27FC236}">
                <a16:creationId xmlns:a16="http://schemas.microsoft.com/office/drawing/2014/main" id="{FF82D8E9-658E-4444-95AD-B739E381D821}"/>
              </a:ext>
            </a:extLst>
          </p:cNvPr>
          <p:cNvSpPr/>
          <p:nvPr/>
        </p:nvSpPr>
        <p:spPr>
          <a:xfrm>
            <a:off x="2228256" y="3717032"/>
            <a:ext cx="7907088" cy="1754326"/>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You Are a Winner!</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"http://example.com/</a:t>
            </a:r>
            <a:r>
              <a:rPr lang="en-US" dirty="0" err="1">
                <a:solidFill>
                  <a:srgbClr val="0000FF"/>
                </a:solidFill>
                <a:latin typeface="Consolas" panose="020B0609020204030204" pitchFamily="49" charset="0"/>
              </a:rPr>
              <a:t>api</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"Transaction"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"withdraw"</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"Amount"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"1000000"</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"submit"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"Click Me"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348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The user clicks the submit button. The browser automatically includes the authentication cookie for the requested domain (the vulnerable site in this case) with the request.</a:t>
            </a:r>
          </a:p>
          <a:p>
            <a:pPr marL="457200" indent="-457200" algn="just">
              <a:buFont typeface="+mj-lt"/>
              <a:buAutoNum type="arabicPeriod"/>
            </a:pPr>
            <a:r>
              <a:rPr lang="en-US" dirty="0"/>
              <a:t>The request runs on the server with the user’s authentication context, and can do anything that an authenticated user is allowed to do.</a:t>
            </a:r>
          </a:p>
          <a:p>
            <a:pPr marL="457200" indent="-457200" algn="just">
              <a:buFont typeface="+mj-lt"/>
              <a:buAutoNum type="arabicPeriod"/>
            </a:pPr>
            <a:endParaRPr lang="en-US" dirty="0"/>
          </a:p>
          <a:p>
            <a:pPr algn="just"/>
            <a:r>
              <a:rPr lang="en-US" dirty="0"/>
              <a:t>Although this example requires the user to click the form button, the malicious page could just as easily run a script that automatically submits the form or sends a form submission as an AJAX request. The form could also be hidden using CSS so the user never realizes it's present. Moreover, using SSL does not prevent a CSRF attack, because the malicious site can send an https:// request. Some attacks can target site endpoints that respond to GET requests, in which case even an image tag can be used to perform the action.</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373262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Typically, CSRF attacks are possible against web sites that use cookies for authentication, because browsers send all relevant cookies to the destination web site.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However, CSRF attacks are not limited to exploiting cookies. For example, Basic and Digest authentication are also vulnerable. After a user logs in with Basic or Digest authentication, the browser automatically sends the credentials until the session ends.</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can guard against CSRF vulnerabilities by: </a:t>
            </a:r>
          </a:p>
          <a:p>
            <a:pPr marL="597150" lvl="1" indent="-342900">
              <a:buFont typeface="Wingdings" panose="05000000000000000000" pitchFamily="2" charset="2"/>
              <a:buChar char="§"/>
            </a:pPr>
            <a:r>
              <a:rPr lang="en-US" dirty="0"/>
              <a:t>Logging off of web sites when they have finished using them</a:t>
            </a:r>
          </a:p>
          <a:p>
            <a:pPr marL="597150" lvl="1" indent="-342900">
              <a:buFont typeface="Wingdings" panose="05000000000000000000" pitchFamily="2" charset="2"/>
              <a:buChar char="§"/>
            </a:pPr>
            <a:r>
              <a:rPr lang="en-US" dirty="0"/>
              <a:t>Clearing their browser's cookies periodically</a:t>
            </a:r>
          </a:p>
          <a:p>
            <a:pPr marL="342900"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60500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most common approach to defending against CSRF attacks is the synchronizer token pattern (STP). </a:t>
            </a:r>
          </a:p>
          <a:p>
            <a:pPr marL="342900" indent="-342900" algn="just">
              <a:buFont typeface="Wingdings" panose="05000000000000000000" pitchFamily="2" charset="2"/>
              <a:buChar char="§"/>
            </a:pPr>
            <a:r>
              <a:rPr lang="en-US" dirty="0"/>
              <a:t>STP is a technique used when the user requests a page with form data. The server sends a token associated with the current user's identity to the client. </a:t>
            </a:r>
          </a:p>
          <a:p>
            <a:pPr marL="342900" indent="-342900" algn="just">
              <a:buFont typeface="Wingdings" panose="05000000000000000000" pitchFamily="2" charset="2"/>
              <a:buChar char="§"/>
            </a:pPr>
            <a:r>
              <a:rPr lang="en-US" dirty="0"/>
              <a:t>The client must send back the token to the server for verification. If the server receives a token that doesn't match the authenticated user's identity, the request should be rejected. </a:t>
            </a:r>
          </a:p>
          <a:p>
            <a:pPr marL="342900" indent="-342900" algn="just">
              <a:buFont typeface="Wingdings" panose="05000000000000000000" pitchFamily="2" charset="2"/>
              <a:buChar char="§"/>
            </a:pPr>
            <a:r>
              <a:rPr lang="en-US" dirty="0"/>
              <a:t>The token is unique and unpredictable. The token can also be used to ensure proper sequencing of a series of requests (ensuring page 1 precedes page 2 which precedes page 3). </a:t>
            </a:r>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6688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ASP.NET Core MVC will generate </a:t>
            </a:r>
            <a:r>
              <a:rPr lang="en-US" b="1" dirty="0" err="1"/>
              <a:t>Antiforgery</a:t>
            </a:r>
            <a:r>
              <a:rPr lang="en-US" b="1" dirty="0"/>
              <a:t> Tokens by default on all forms it generates: </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algn="just"/>
            <a:endParaRPr lang="en-US" b="1"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4" name="Rectangle 3">
            <a:extLst>
              <a:ext uri="{FF2B5EF4-FFF2-40B4-BE49-F238E27FC236}">
                <a16:creationId xmlns:a16="http://schemas.microsoft.com/office/drawing/2014/main" id="{58F06749-D66E-4E20-A24A-8AF1A2B46634}"/>
              </a:ext>
            </a:extLst>
          </p:cNvPr>
          <p:cNvSpPr/>
          <p:nvPr/>
        </p:nvSpPr>
        <p:spPr>
          <a:xfrm>
            <a:off x="1465276" y="2420888"/>
            <a:ext cx="9433048" cy="2308324"/>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highlight>
                  <a:srgbClr val="FFFF00"/>
                </a:highlight>
                <a:latin typeface="Consolas" panose="020B0609020204030204" pitchFamily="49" charset="0"/>
              </a:rPr>
              <a:t>asp-controller</a:t>
            </a:r>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00"/>
                </a:highlight>
                <a:latin typeface="Consolas" panose="020B0609020204030204" pitchFamily="49" charset="0"/>
              </a:rPr>
              <a:t>"Manage"</a:t>
            </a:r>
            <a:r>
              <a:rPr lang="en-US" dirty="0">
                <a:solidFill>
                  <a:srgbClr val="000000"/>
                </a:solidFill>
                <a:highlight>
                  <a:srgbClr val="FFFF00"/>
                </a:highlight>
                <a:latin typeface="Consolas" panose="020B0609020204030204" pitchFamily="49" charset="0"/>
              </a:rPr>
              <a:t> </a:t>
            </a:r>
            <a:r>
              <a:rPr lang="en-US" dirty="0">
                <a:solidFill>
                  <a:srgbClr val="FF0000"/>
                </a:solidFill>
                <a:highlight>
                  <a:srgbClr val="FFFF00"/>
                </a:highlight>
                <a:latin typeface="Consolas" panose="020B0609020204030204" pitchFamily="49" charset="0"/>
              </a:rPr>
              <a:t>asp-action</a:t>
            </a:r>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00"/>
                </a:highlight>
                <a:latin typeface="Consolas" panose="020B0609020204030204" pitchFamily="49" charset="0"/>
              </a:rPr>
              <a:t>"</a:t>
            </a:r>
            <a:r>
              <a:rPr lang="en-US" dirty="0" err="1">
                <a:solidFill>
                  <a:srgbClr val="0000FF"/>
                </a:solidFill>
                <a:highlight>
                  <a:srgbClr val="FFFF00"/>
                </a:highlight>
                <a:latin typeface="Consolas" panose="020B0609020204030204" pitchFamily="49" charset="0"/>
              </a:rPr>
              <a:t>ChangePassword</a:t>
            </a:r>
            <a:r>
              <a:rPr lang="en-US" dirty="0">
                <a:solidFill>
                  <a:srgbClr val="0000FF"/>
                </a:solidFill>
                <a:highlight>
                  <a:srgbClr val="FFFF00"/>
                </a:highlight>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&lt;/form&gt;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@using (</a:t>
            </a:r>
            <a:r>
              <a:rPr lang="en-US" dirty="0" err="1">
                <a:solidFill>
                  <a:srgbClr val="000000"/>
                </a:solidFill>
                <a:highlight>
                  <a:srgbClr val="FFFF00"/>
                </a:highlight>
                <a:latin typeface="Consolas" panose="020B0609020204030204" pitchFamily="49" charset="0"/>
              </a:rPr>
              <a:t>Html.BeginForm</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00"/>
                </a:highlight>
                <a:latin typeface="Consolas" panose="020B0609020204030204" pitchFamily="49" charset="0"/>
              </a:rPr>
              <a:t>ChangePassword</a:t>
            </a:r>
            <a:r>
              <a:rPr lang="en-US" dirty="0">
                <a:solidFill>
                  <a:srgbClr val="000000"/>
                </a:solidFill>
                <a:highlight>
                  <a:srgbClr val="FFFF00"/>
                </a:highlight>
                <a:latin typeface="Consolas" panose="020B0609020204030204" pitchFamily="49" charset="0"/>
              </a:rPr>
              <a:t>", "Manage"))</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97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You can also explicitly add an </a:t>
            </a:r>
            <a:r>
              <a:rPr lang="en-US" dirty="0" err="1"/>
              <a:t>antiforgery</a:t>
            </a:r>
            <a:r>
              <a:rPr lang="en-US" dirty="0"/>
              <a:t> token to a &lt;form&gt; element you create without using tag helpers or HTML helpers by using @</a:t>
            </a:r>
            <a:r>
              <a:rPr lang="en-US" dirty="0" err="1"/>
              <a:t>Html.AntiForgeryToken</a:t>
            </a:r>
            <a:r>
              <a:rPr lang="en-US" dirty="0"/>
              <a:t>():</a:t>
            </a:r>
            <a:endParaRPr lang="ro-RO"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In each of the above cases, ASP.NET Core will add a hidden form field like the following:</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4" name="Rectangle 3">
            <a:extLst>
              <a:ext uri="{FF2B5EF4-FFF2-40B4-BE49-F238E27FC236}">
                <a16:creationId xmlns:a16="http://schemas.microsoft.com/office/drawing/2014/main" id="{58F06749-D66E-4E20-A24A-8AF1A2B46634}"/>
              </a:ext>
            </a:extLst>
          </p:cNvPr>
          <p:cNvSpPr/>
          <p:nvPr/>
        </p:nvSpPr>
        <p:spPr>
          <a:xfrm>
            <a:off x="1465276" y="2420888"/>
            <a:ext cx="9433048" cy="923330"/>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Html.AntiForgeryToken</a:t>
            </a:r>
            <a:r>
              <a:rPr lang="en-US" dirty="0">
                <a:solidFill>
                  <a:srgbClr val="000000"/>
                </a:solidFill>
                <a:latin typeface="Consolas" panose="020B0609020204030204" pitchFamily="49" charset="0"/>
              </a:rPr>
              <a:t>()</a:t>
            </a: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B4B9D281-3FD7-455D-B986-DB6FF3BDEAF9}"/>
              </a:ext>
            </a:extLst>
          </p:cNvPr>
          <p:cNvSpPr/>
          <p:nvPr/>
        </p:nvSpPr>
        <p:spPr>
          <a:xfrm>
            <a:off x="1415480" y="4759984"/>
            <a:ext cx="9482844" cy="1477328"/>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"__</a:t>
            </a:r>
            <a:r>
              <a:rPr lang="en-US" dirty="0" err="1">
                <a:solidFill>
                  <a:srgbClr val="0000FF"/>
                </a:solidFill>
                <a:latin typeface="Consolas" panose="020B0609020204030204" pitchFamily="49" charset="0"/>
              </a:rPr>
              <a:t>RequestVerificationToken</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"CfDJ8NrAkSldwD9CpLRyOtm6FiJB1Jr_F3FQJQDvhlHoLNJJrLA6zaMUmhjMsisu2D2tFkAiYgyWQawJk9vNm36sYP1esHOtamBEPvSk1_x--Sg8Ey2a-d9CV2zHVWIN9MVhvKHOSyKqdZFlYDVd69XYx-rOWPw3ilHGLN6K0Km-1p83jZzF0E4WU5OGg5ns2-m9Yw"</a:t>
            </a:r>
            <a:r>
              <a:rPr lang="en-US" dirty="0">
                <a:solidFill>
                  <a:srgbClr val="800000"/>
                </a:solidFill>
                <a:latin typeface="Consolas" panose="020B0609020204030204" pitchFamily="49" charset="0"/>
              </a:rPr>
              <a:t> /&gt;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3160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t>
            </a:r>
            <a:r>
              <a:rPr lang="ro-RO" b="1" dirty="0" err="1"/>
              <a:t>ValidateAntiForgeryToken</a:t>
            </a:r>
            <a:r>
              <a:rPr lang="en-US" b="1" dirty="0"/>
              <a:t>]</a:t>
            </a:r>
          </a:p>
          <a:p>
            <a:pPr marL="597150" lvl="1" indent="-342900" algn="just">
              <a:buFont typeface="Wingdings" panose="05000000000000000000" pitchFamily="2" charset="2"/>
              <a:buChar char="§"/>
            </a:pPr>
            <a:r>
              <a:rPr lang="en-US" dirty="0"/>
              <a:t>action filter that can be applied to an individual action, a controller, or globally for the app. Requests made to actions that have this filter applied will be blocked unless the request includes a valid </a:t>
            </a:r>
            <a:r>
              <a:rPr lang="en-US" dirty="0" err="1"/>
              <a:t>antiforgery</a:t>
            </a:r>
            <a:r>
              <a:rPr lang="en-US" dirty="0"/>
              <a:t> token.</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8CBD59D1-7D33-4DD5-9E3D-761B09765068}"/>
              </a:ext>
            </a:extLst>
          </p:cNvPr>
          <p:cNvSpPr/>
          <p:nvPr/>
        </p:nvSpPr>
        <p:spPr>
          <a:xfrm>
            <a:off x="1775520" y="3424932"/>
            <a:ext cx="9289032" cy="2308324"/>
          </a:xfrm>
          <a:prstGeom prst="rect">
            <a:avLst/>
          </a:prstGeom>
          <a:solidFill>
            <a:schemeClr val="bg1"/>
          </a:solidFill>
        </p:spPr>
        <p:txBody>
          <a:bodyPr wrap="square">
            <a:spAutoFit/>
          </a:bodyPr>
          <a:lstStyle/>
          <a:p>
            <a:r>
              <a:rPr lang="en-US" sz="1600" dirty="0">
                <a:solidFill>
                  <a:srgbClr val="000000"/>
                </a:solidFill>
                <a:latin typeface="Consolas" panose="020B0609020204030204" pitchFamily="49" charset="0"/>
              </a:rPr>
              <a:t>[</a:t>
            </a:r>
            <a:r>
              <a:rPr lang="en-US" sz="1600" dirty="0">
                <a:solidFill>
                  <a:srgbClr val="267F99"/>
                </a:solidFill>
                <a:latin typeface="Consolas" panose="020B0609020204030204" pitchFamily="49" charset="0"/>
              </a:rPr>
              <a:t>Authorize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AllowAnonymous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ValidateAntiForgeryToken</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3929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Cross-Site Request forgery</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
        <p:nvSpPr>
          <p:cNvPr id="6" name="Text Placeholder 5"/>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77519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IgnoreAntiforgeryToken</a:t>
            </a:r>
            <a:r>
              <a:rPr lang="en-US" b="1" dirty="0"/>
              <a:t>]</a:t>
            </a:r>
          </a:p>
          <a:p>
            <a:pPr marL="597150" lvl="1" indent="-342900" algn="just">
              <a:buFont typeface="Wingdings" panose="05000000000000000000" pitchFamily="2" charset="2"/>
              <a:buChar char="§"/>
            </a:pPr>
            <a:r>
              <a:rPr lang="en-US" dirty="0"/>
              <a:t>used to eliminate the need for an </a:t>
            </a:r>
            <a:r>
              <a:rPr lang="en-US" dirty="0" err="1"/>
              <a:t>antiforgery</a:t>
            </a:r>
            <a:r>
              <a:rPr lang="en-US" dirty="0"/>
              <a:t> token to be present for a given action (or controller). The filter will override </a:t>
            </a:r>
            <a:r>
              <a:rPr lang="en-US" dirty="0" err="1"/>
              <a:t>ValidateAntiForgeryToken</a:t>
            </a:r>
            <a:r>
              <a:rPr lang="en-US" dirty="0"/>
              <a:t> and/or </a:t>
            </a:r>
            <a:r>
              <a:rPr lang="en-US" dirty="0" err="1"/>
              <a:t>AutoValidateAntiforgeryToken</a:t>
            </a:r>
            <a:r>
              <a:rPr lang="en-US" dirty="0"/>
              <a:t> filters specified at a higher level (globally or on a controller).</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
        <p:nvSpPr>
          <p:cNvPr id="5" name="Rectangle 4">
            <a:extLst>
              <a:ext uri="{FF2B5EF4-FFF2-40B4-BE49-F238E27FC236}">
                <a16:creationId xmlns:a16="http://schemas.microsoft.com/office/drawing/2014/main" id="{EFE51370-D1F9-4D29-A5D7-6C29B647D2A8}"/>
              </a:ext>
            </a:extLst>
          </p:cNvPr>
          <p:cNvSpPr/>
          <p:nvPr/>
        </p:nvSpPr>
        <p:spPr>
          <a:xfrm>
            <a:off x="1357264" y="3747765"/>
            <a:ext cx="9649072" cy="2585323"/>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a:t>
            </a:r>
            <a:r>
              <a:rPr lang="en-US" dirty="0" err="1">
                <a:solidFill>
                  <a:srgbClr val="267F99"/>
                </a:solidFill>
                <a:highlight>
                  <a:srgbClr val="FFFF00"/>
                </a:highlight>
                <a:latin typeface="Consolas" panose="020B0609020204030204" pitchFamily="49" charset="0"/>
              </a:rPr>
              <a:t>AutoValidateAntiforgeryToken</a:t>
            </a:r>
            <a:r>
              <a:rPr lang="en-US" dirty="0">
                <a:solidFill>
                  <a:srgbClr val="000000"/>
                </a:solidFill>
                <a:highlight>
                  <a:srgbClr val="FFFF00"/>
                </a:highlight>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ManageController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HttpPost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IgnoreAntiforgeryToken</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Task</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IActionResult</a:t>
            </a:r>
            <a:r>
              <a:rPr lang="en-US" dirty="0">
                <a:solidFill>
                  <a:srgbClr val="000000"/>
                </a:solidFill>
                <a:latin typeface="Consolas" panose="020B0609020204030204" pitchFamily="49" charset="0"/>
              </a:rPr>
              <a:t>&gt; </a:t>
            </a:r>
            <a:r>
              <a:rPr lang="en-US" dirty="0" err="1">
                <a:solidFill>
                  <a:srgbClr val="795E26"/>
                </a:solidFill>
                <a:latin typeface="Consolas" panose="020B0609020204030204" pitchFamily="49" charset="0"/>
              </a:rPr>
              <a:t>DoSomethingSafe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SomeViewModel</a:t>
            </a:r>
            <a:r>
              <a:rPr lang="en-US" dirty="0">
                <a:solidFill>
                  <a:srgbClr val="000000"/>
                </a:solidFill>
                <a:latin typeface="Consolas" panose="020B0609020204030204" pitchFamily="49" charset="0"/>
              </a:rPr>
              <a:t> model){</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a:t>
            </a:r>
            <a:r>
              <a:rPr lang="en-US" dirty="0" err="1">
                <a:solidFill>
                  <a:srgbClr val="008000"/>
                </a:solidFill>
                <a:latin typeface="Consolas" panose="020B0609020204030204" pitchFamily="49" charset="0"/>
              </a:rPr>
              <a:t>antiforgery</a:t>
            </a:r>
            <a:r>
              <a:rPr lang="en-US" dirty="0">
                <a:solidFill>
                  <a:srgbClr val="008000"/>
                </a:solidFill>
                <a:latin typeface="Consolas" panose="020B0609020204030204" pitchFamily="49" charset="0"/>
              </a:rPr>
              <a:t> token required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8411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AutoValidateAntiforgeryToken</a:t>
            </a:r>
            <a:r>
              <a:rPr lang="en-US" b="1" dirty="0"/>
              <a:t>]</a:t>
            </a:r>
          </a:p>
          <a:p>
            <a:pPr marL="597150" lvl="1" indent="-342900" algn="just">
              <a:buFont typeface="Wingdings" panose="05000000000000000000" pitchFamily="2" charset="2"/>
              <a:buChar char="§"/>
            </a:pPr>
            <a:r>
              <a:rPr lang="en-US" dirty="0"/>
              <a:t>in most cases, your application will not receive </a:t>
            </a:r>
            <a:r>
              <a:rPr lang="en-US" dirty="0" err="1"/>
              <a:t>antiforgery</a:t>
            </a:r>
            <a:r>
              <a:rPr lang="en-US" dirty="0"/>
              <a:t> tokens for certain kinds of HTTP requests, such as GET requests. Instead of broadly applying the </a:t>
            </a:r>
            <a:r>
              <a:rPr lang="en-US" dirty="0" err="1"/>
              <a:t>ValidateAntiForgeryToken</a:t>
            </a:r>
            <a:r>
              <a:rPr lang="en-US" dirty="0"/>
              <a:t> attribute and then overriding it with </a:t>
            </a:r>
            <a:r>
              <a:rPr lang="en-US" dirty="0" err="1"/>
              <a:t>IgnoreAntiforgeryToken</a:t>
            </a:r>
            <a:r>
              <a:rPr lang="en-US" dirty="0"/>
              <a:t> attributes, you can use the </a:t>
            </a:r>
            <a:r>
              <a:rPr lang="en-US" dirty="0" err="1"/>
              <a:t>AutoValidateAntiforgeryToken</a:t>
            </a:r>
            <a:r>
              <a:rPr lang="en-US" dirty="0"/>
              <a:t> attribute.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This attribute works identically to the </a:t>
            </a:r>
            <a:r>
              <a:rPr lang="en-US" dirty="0" err="1"/>
              <a:t>ValidateAntiForgeryToken</a:t>
            </a:r>
            <a:r>
              <a:rPr lang="en-US" dirty="0"/>
              <a:t> attribute, except that it doesn't require tokens for requests made using the following HTTP methods: GET, HEAD, OPTIONS, TRACE</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previously mentioned HTTP verbs should not change the data in your application anyway</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17765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JavaScript, AJAX, and SPAs (including </a:t>
            </a:r>
            <a:r>
              <a:rPr lang="en-US" b="1" dirty="0"/>
              <a:t>Angular</a:t>
            </a:r>
            <a:r>
              <a:rPr lang="en-US" dirty="0"/>
              <a:t>): </a:t>
            </a:r>
            <a:r>
              <a:rPr lang="en-US" dirty="0">
                <a:hlinkClick r:id="rId3"/>
              </a:rPr>
              <a:t>link</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3"/>
              </a:rPr>
              <a:t>https://docs.microsoft.com/en-us/aspnet/core/security/anti-request-forgery</a:t>
            </a:r>
            <a:r>
              <a:rPr lang="en-US" dirty="0"/>
              <a:t> </a:t>
            </a:r>
          </a:p>
          <a:p>
            <a:pPr marL="342900" indent="-342900">
              <a:buFont typeface="Wingdings" panose="05000000000000000000" pitchFamily="2" charset="2"/>
              <a:buChar char="§"/>
            </a:pPr>
            <a:endParaRPr lang="en-US" dirty="0">
              <a:hlinkClick r:id="rId4"/>
            </a:endParaRPr>
          </a:p>
          <a:p>
            <a:pPr marL="342900" indent="-342900">
              <a:buFont typeface="Wingdings" panose="05000000000000000000" pitchFamily="2" charset="2"/>
              <a:buChar char="§"/>
            </a:pPr>
            <a:r>
              <a:rPr lang="en-US" dirty="0"/>
              <a:t>Further reading: </a:t>
            </a:r>
            <a:r>
              <a:rPr lang="en-US" dirty="0">
                <a:hlinkClick r:id="rId4"/>
              </a:rPr>
              <a:t>https://docs.microsoft.com/en-us/aspnet/mvc/overview/security/xsrfcsrf-prevention-in-aspnet-mvc-and-web-pages</a:t>
            </a:r>
            <a:r>
              <a:rPr lang="en-US" dirty="0"/>
              <a:t> </a:t>
            </a:r>
          </a:p>
          <a:p>
            <a:pPr>
              <a:buFont typeface="Wingdings" pitchFamily="2" charset="2"/>
              <a:buChar char="§"/>
            </a:pP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358076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474C4B-368D-4311-A820-22BDD98A004A}"/>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34607843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297600-DC1C-4DE7-B59F-803DB4AEF858}"/>
              </a:ext>
            </a:extLst>
          </p:cNvPr>
          <p:cNvSpPr>
            <a:spLocks noGrp="1"/>
          </p:cNvSpPr>
          <p:nvPr>
            <p:ph type="title"/>
          </p:nvPr>
        </p:nvSpPr>
        <p:spPr/>
        <p:txBody>
          <a:bodyPr/>
          <a:lstStyle/>
          <a:p>
            <a:r>
              <a:rPr lang="en-US" dirty="0"/>
              <a:t>Cross-Origin Requests (CORS)</a:t>
            </a:r>
          </a:p>
        </p:txBody>
      </p:sp>
      <p:sp>
        <p:nvSpPr>
          <p:cNvPr id="4" name="Content Placeholder 3">
            <a:extLst>
              <a:ext uri="{FF2B5EF4-FFF2-40B4-BE49-F238E27FC236}">
                <a16:creationId xmlns:a16="http://schemas.microsoft.com/office/drawing/2014/main" id="{693BAC56-BFD3-4805-95DE-4C1258D211B8}"/>
              </a:ext>
            </a:extLst>
          </p:cNvPr>
          <p:cNvSpPr>
            <a:spLocks noGrp="1"/>
          </p:cNvSpPr>
          <p:nvPr>
            <p:ph idx="1"/>
          </p:nvPr>
        </p:nvSpPr>
        <p:spPr/>
        <p:txBody>
          <a:bodyPr/>
          <a:lstStyle/>
          <a:p>
            <a:pPr marL="342900" indent="-342900" algn="just">
              <a:buFont typeface="Wingdings" panose="05000000000000000000" pitchFamily="2" charset="2"/>
              <a:buChar char="§"/>
            </a:pPr>
            <a:r>
              <a:rPr lang="en-US" dirty="0"/>
              <a:t>Browser security prevents a web page from making AJAX requests to another domain. This restriction is called the same-origin policy, and prevents a malicious site from reading sensitive data from another site. However, sometimes you might want to let other sites make cross-origin requests to your web API.</a:t>
            </a:r>
          </a:p>
          <a:p>
            <a:endParaRPr lang="en-US" dirty="0"/>
          </a:p>
          <a:p>
            <a:pPr marL="342900" indent="-342900" algn="just">
              <a:buFont typeface="Wingdings" panose="05000000000000000000" pitchFamily="2" charset="2"/>
              <a:buChar char="§"/>
            </a:pPr>
            <a:r>
              <a:rPr lang="en-US" dirty="0"/>
              <a:t>Cross Origin Resource Sharing (CORS) is a W3C standard that allows a server to relax the same-origin policy. Using CORS, a server can explicitly allow some cross-origin requests while rejecting others. CORS is safer and more flexible than earlier techniques such as JSONP.</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2"/>
              </a:rPr>
              <a:t>link</a:t>
            </a:r>
            <a:endParaRPr lang="en-US" dirty="0"/>
          </a:p>
        </p:txBody>
      </p:sp>
      <p:sp>
        <p:nvSpPr>
          <p:cNvPr id="5" name="Text Placeholder 4">
            <a:extLst>
              <a:ext uri="{FF2B5EF4-FFF2-40B4-BE49-F238E27FC236}">
                <a16:creationId xmlns:a16="http://schemas.microsoft.com/office/drawing/2014/main" id="{FE136D1A-6D46-4CCB-8D5A-BAC11FA0BE84}"/>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16547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F03DEA-7D15-414D-957C-E4A38BA86082}"/>
              </a:ext>
            </a:extLst>
          </p:cNvPr>
          <p:cNvSpPr>
            <a:spLocks noGrp="1"/>
          </p:cNvSpPr>
          <p:nvPr>
            <p:ph type="title"/>
          </p:nvPr>
        </p:nvSpPr>
        <p:spPr/>
        <p:txBody>
          <a:bodyPr/>
          <a:lstStyle/>
          <a:p>
            <a:r>
              <a:rPr lang="en-US" b="1" dirty="0"/>
              <a:t>Cross-Site Scripting (XSS)</a:t>
            </a:r>
            <a:endParaRPr lang="en-US" dirty="0"/>
          </a:p>
        </p:txBody>
      </p:sp>
    </p:spTree>
    <p:extLst>
      <p:ext uri="{BB962C8B-B14F-4D97-AF65-F5344CB8AC3E}">
        <p14:creationId xmlns:p14="http://schemas.microsoft.com/office/powerpoint/2010/main" val="322263270"/>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A49C67-D553-46C3-A5D9-0D1354EDABD1}"/>
              </a:ext>
            </a:extLst>
          </p:cNvPr>
          <p:cNvSpPr>
            <a:spLocks noGrp="1"/>
          </p:cNvSpPr>
          <p:nvPr>
            <p:ph type="title"/>
          </p:nvPr>
        </p:nvSpPr>
        <p:spPr/>
        <p:txBody>
          <a:bodyPr/>
          <a:lstStyle/>
          <a:p>
            <a:r>
              <a:rPr lang="en-US" dirty="0"/>
              <a:t>Cross-Site Scripting (XSS)</a:t>
            </a:r>
          </a:p>
        </p:txBody>
      </p:sp>
      <p:sp>
        <p:nvSpPr>
          <p:cNvPr id="4" name="Content Placeholder 3">
            <a:extLst>
              <a:ext uri="{FF2B5EF4-FFF2-40B4-BE49-F238E27FC236}">
                <a16:creationId xmlns:a16="http://schemas.microsoft.com/office/drawing/2014/main" id="{C90DEB60-EAFF-48E5-85CE-BCCC8C1C024F}"/>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Scripting (XSS) is a security vulnerability which enables an attacker to place client side scripts (usually JavaScript) into web pages. When other users load affected pages the attackers scripts will run, enabling the </a:t>
            </a:r>
            <a:r>
              <a:rPr lang="en-US" dirty="0" err="1"/>
              <a:t>attacher</a:t>
            </a:r>
            <a:r>
              <a:rPr lang="en-US" dirty="0"/>
              <a:t> to steal cookies and session tokens, change the contents of the web page through DOM manipulation or redirect the browser to another page.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XSS vulnerabilities generally occur when an application takes user input and outputs it in a page without validating, encoding or escaping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2"/>
              </a:rPr>
              <a:t>link</a:t>
            </a:r>
            <a:endParaRPr lang="en-US" dirty="0"/>
          </a:p>
        </p:txBody>
      </p:sp>
    </p:spTree>
    <p:extLst>
      <p:ext uri="{BB962C8B-B14F-4D97-AF65-F5344CB8AC3E}">
        <p14:creationId xmlns:p14="http://schemas.microsoft.com/office/powerpoint/2010/main" val="14725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F13F41-CB66-4BD9-B351-1AECB25E8EF2}"/>
              </a:ext>
            </a:extLst>
          </p:cNvPr>
          <p:cNvSpPr>
            <a:spLocks noGrp="1"/>
          </p:cNvSpPr>
          <p:nvPr>
            <p:ph type="title"/>
          </p:nvPr>
        </p:nvSpPr>
        <p:spPr/>
        <p:txBody>
          <a:bodyPr/>
          <a:lstStyle/>
          <a:p>
            <a:r>
              <a:rPr lang="en-US" dirty="0"/>
              <a:t>Security – Other recommendations</a:t>
            </a:r>
          </a:p>
        </p:txBody>
      </p:sp>
    </p:spTree>
    <p:extLst>
      <p:ext uri="{BB962C8B-B14F-4D97-AF65-F5344CB8AC3E}">
        <p14:creationId xmlns:p14="http://schemas.microsoft.com/office/powerpoint/2010/main" val="64736130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recommendations</a:t>
            </a:r>
            <a:endParaRPr lang="ro-RO" dirty="0"/>
          </a:p>
        </p:txBody>
      </p:sp>
      <p:sp>
        <p:nvSpPr>
          <p:cNvPr id="3" name="Content Placeholder 2"/>
          <p:cNvSpPr>
            <a:spLocks noGrp="1"/>
          </p:cNvSpPr>
          <p:nvPr>
            <p:ph idx="1"/>
          </p:nvPr>
        </p:nvSpPr>
        <p:spPr/>
        <p:txBody>
          <a:bodyPr/>
          <a:lstStyle/>
          <a:p>
            <a:pPr>
              <a:buFont typeface="Wingdings" pitchFamily="2" charset="2"/>
              <a:buChar char="§"/>
            </a:pPr>
            <a:r>
              <a:rPr lang="en-US" dirty="0"/>
              <a:t>Only </a:t>
            </a:r>
            <a:r>
              <a:rPr lang="en-US" b="1" dirty="0"/>
              <a:t>Action</a:t>
            </a:r>
            <a:r>
              <a:rPr lang="en-US" dirty="0"/>
              <a:t> methods should be </a:t>
            </a:r>
            <a:r>
              <a:rPr lang="en-US" b="1" dirty="0"/>
              <a:t>public</a:t>
            </a:r>
            <a:r>
              <a:rPr lang="en-US" dirty="0"/>
              <a:t> in </a:t>
            </a:r>
            <a:r>
              <a:rPr lang="en-US" b="1" dirty="0"/>
              <a:t>controller</a:t>
            </a:r>
            <a:r>
              <a:rPr lang="en-US" dirty="0"/>
              <a:t> classes. The </a:t>
            </a:r>
            <a:r>
              <a:rPr lang="en-US" b="1" dirty="0"/>
              <a:t>[</a:t>
            </a:r>
            <a:r>
              <a:rPr lang="en-US" b="1" dirty="0" err="1"/>
              <a:t>NonAction</a:t>
            </a:r>
            <a:r>
              <a:rPr lang="en-US" b="1" dirty="0"/>
              <a:t>] </a:t>
            </a:r>
            <a:r>
              <a:rPr lang="en-US" dirty="0"/>
              <a:t>attribute can also be used to hide public methods.</a:t>
            </a:r>
          </a:p>
          <a:p>
            <a:pPr>
              <a:buFont typeface="Wingdings" pitchFamily="2" charset="2"/>
              <a:buChar char="§"/>
            </a:pPr>
            <a:endParaRPr lang="en-US" dirty="0"/>
          </a:p>
          <a:p>
            <a:pPr>
              <a:buFont typeface="Wingdings" pitchFamily="2" charset="2"/>
              <a:buChar char="§"/>
            </a:pPr>
            <a:r>
              <a:rPr lang="en-US" dirty="0"/>
              <a:t>Implicit </a:t>
            </a:r>
            <a:r>
              <a:rPr lang="en-US" b="1" dirty="0"/>
              <a:t>model binding </a:t>
            </a:r>
            <a:r>
              <a:rPr lang="en-US" dirty="0"/>
              <a:t>can be used by attackers to modify unintended data.</a:t>
            </a:r>
            <a:endParaRPr lang="ro-RO" dirty="0"/>
          </a:p>
        </p:txBody>
      </p:sp>
    </p:spTree>
    <p:extLst>
      <p:ext uri="{BB962C8B-B14F-4D97-AF65-F5344CB8AC3E}">
        <p14:creationId xmlns:p14="http://schemas.microsoft.com/office/powerpoint/2010/main" val="189142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MVC</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6th edition, the best selling book on MVC is now updated for ASP.NET Core MVC.</a:t>
            </a:r>
          </a:p>
          <a:p>
            <a:pPr marL="597150" lvl="1" indent="-342900">
              <a:buFont typeface="Wingdings" panose="05000000000000000000" pitchFamily="2" charset="2"/>
              <a:buChar char="§"/>
            </a:pPr>
            <a:r>
              <a:rPr lang="en-US" dirty="0">
                <a:hlinkClick r:id="rId2"/>
              </a:rPr>
              <a:t>http://www.apress.com/us/book/9781484203989</a:t>
            </a:r>
            <a:endParaRPr lang="en-US" dirty="0"/>
          </a:p>
          <a:p>
            <a:pPr marL="597150" lvl="1" indent="-342900">
              <a:buFont typeface="Wingdings" panose="05000000000000000000" pitchFamily="2" charset="2"/>
              <a:buChar char="§"/>
            </a:pPr>
            <a:r>
              <a:rPr lang="en-US" dirty="0">
                <a:hlinkClick r:id="rId3"/>
              </a:rPr>
              <a:t>https://github.com/apress/pro-asp.net-core-mvc</a:t>
            </a: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Virtual Academy - </a:t>
            </a:r>
            <a:r>
              <a:rPr lang="en-US" dirty="0">
                <a:hlinkClick r:id="rId2"/>
              </a:rPr>
              <a:t>mva.microsoft.com</a:t>
            </a:r>
            <a:endParaRPr lang="en-US" b="1"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a:t>
            </a:r>
          </a:p>
          <a:p>
            <a:pPr marL="597150" lvl="1" indent="-342900" algn="just">
              <a:buFont typeface="Wingdings" panose="05000000000000000000" pitchFamily="2" charset="2"/>
              <a:buChar char="§"/>
            </a:pPr>
            <a:r>
              <a:rPr lang="en-US" dirty="0"/>
              <a:t>Free access (limited period) through </a:t>
            </a:r>
            <a:r>
              <a:rPr lang="en-US" dirty="0">
                <a:hlinkClick r:id="rId4"/>
              </a:rPr>
              <a:t>Microsoft DreamSpark</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https://docs.microsoft.com/en-us/aspnet/core/</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https://docs.microsoft.com/en-us/aspnet/core/api/</a:t>
            </a:r>
            <a:endParaRPr lang="en-US" u="sng" dirty="0"/>
          </a:p>
          <a:p>
            <a:pPr lvl="1"/>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a:t>
            </a:r>
            <a:endParaRPr lang="ro-RO" dirty="0"/>
          </a:p>
        </p:txBody>
      </p:sp>
    </p:spTree>
    <p:extLst>
      <p:ext uri="{BB962C8B-B14F-4D97-AF65-F5344CB8AC3E}">
        <p14:creationId xmlns:p14="http://schemas.microsoft.com/office/powerpoint/2010/main" val="78200107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23970</TotalTime>
  <Words>3241</Words>
  <Application>Microsoft Office PowerPoint</Application>
  <PresentationFormat>Widescreen</PresentationFormat>
  <Paragraphs>449</Paragraphs>
  <Slides>50</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Consolas</vt:lpstr>
      <vt:lpstr>Segoe UI</vt:lpstr>
      <vt:lpstr>Segoe UI Historic</vt:lpstr>
      <vt:lpstr>Segoe UI Light</vt:lpstr>
      <vt:lpstr>Segoe WP</vt:lpstr>
      <vt:lpstr>Wingdings</vt:lpstr>
      <vt:lpstr>Office Theme</vt:lpstr>
      <vt:lpstr>Web and Cloud Security</vt:lpstr>
      <vt:lpstr>Contents</vt:lpstr>
      <vt:lpstr>ASP.NET MVC Core, C# Language</vt:lpstr>
      <vt:lpstr>About me</vt:lpstr>
      <vt:lpstr>Administrative issues</vt:lpstr>
      <vt:lpstr>Administrative issues</vt:lpstr>
      <vt:lpstr>Administrative issues</vt:lpstr>
      <vt:lpstr>Administrative issues</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Authorization</vt:lpstr>
      <vt:lpstr>Authorization</vt:lpstr>
      <vt:lpstr>Authorization</vt:lpstr>
      <vt:lpstr>Authorization</vt:lpstr>
      <vt:lpstr>Authorization</vt:lpstr>
      <vt:lpstr>Authorization</vt:lpstr>
      <vt:lpstr>Authorization</vt:lpstr>
      <vt:lpstr>Enforcing SSL </vt:lpstr>
      <vt:lpstr>Authorization</vt:lpstr>
      <vt:lpstr>Authorization</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Cross-Origin Requests (CORS)</vt:lpstr>
      <vt:lpstr>Cross-Origin Requests (CORS)</vt:lpstr>
      <vt:lpstr>Cross-Site Scripting (XSS)</vt:lpstr>
      <vt:lpstr>Cross-Site Scripting (XSS)</vt:lpstr>
      <vt:lpstr>Security – Other recommendations</vt:lpstr>
      <vt:lpstr>General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1600</cp:revision>
  <cp:lastPrinted>2017-02-28T05:34:43Z</cp:lastPrinted>
  <dcterms:created xsi:type="dcterms:W3CDTF">2012-12-11T23:13:23Z</dcterms:created>
  <dcterms:modified xsi:type="dcterms:W3CDTF">2017-06-13T12:56:10Z</dcterms:modified>
</cp:coreProperties>
</file>