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handoutMasterIdLst>
    <p:handoutMasterId r:id="rId80"/>
  </p:handoutMasterIdLst>
  <p:sldIdLst>
    <p:sldId id="493" r:id="rId2"/>
    <p:sldId id="671" r:id="rId3"/>
    <p:sldId id="679" r:id="rId4"/>
    <p:sldId id="674" r:id="rId5"/>
    <p:sldId id="745" r:id="rId6"/>
    <p:sldId id="668" r:id="rId7"/>
    <p:sldId id="687" r:id="rId8"/>
    <p:sldId id="720" r:id="rId9"/>
    <p:sldId id="715" r:id="rId10"/>
    <p:sldId id="716" r:id="rId11"/>
    <p:sldId id="717" r:id="rId12"/>
    <p:sldId id="719" r:id="rId13"/>
    <p:sldId id="718" r:id="rId14"/>
    <p:sldId id="721" r:id="rId15"/>
    <p:sldId id="727" r:id="rId16"/>
    <p:sldId id="747" r:id="rId17"/>
    <p:sldId id="748" r:id="rId18"/>
    <p:sldId id="750" r:id="rId19"/>
    <p:sldId id="680" r:id="rId20"/>
    <p:sldId id="749" r:id="rId21"/>
    <p:sldId id="722" r:id="rId22"/>
    <p:sldId id="723" r:id="rId23"/>
    <p:sldId id="724" r:id="rId24"/>
    <p:sldId id="725" r:id="rId25"/>
    <p:sldId id="726" r:id="rId26"/>
    <p:sldId id="751" r:id="rId27"/>
    <p:sldId id="752" r:id="rId28"/>
    <p:sldId id="753" r:id="rId29"/>
    <p:sldId id="754" r:id="rId30"/>
    <p:sldId id="755" r:id="rId31"/>
    <p:sldId id="756" r:id="rId32"/>
    <p:sldId id="711" r:id="rId33"/>
    <p:sldId id="712" r:id="rId34"/>
    <p:sldId id="713" r:id="rId35"/>
    <p:sldId id="735" r:id="rId36"/>
    <p:sldId id="736" r:id="rId37"/>
    <p:sldId id="737" r:id="rId38"/>
    <p:sldId id="738" r:id="rId39"/>
    <p:sldId id="739" r:id="rId40"/>
    <p:sldId id="740" r:id="rId41"/>
    <p:sldId id="741" r:id="rId42"/>
    <p:sldId id="742" r:id="rId43"/>
    <p:sldId id="714" r:id="rId44"/>
    <p:sldId id="743" r:id="rId45"/>
    <p:sldId id="744" r:id="rId46"/>
    <p:sldId id="757" r:id="rId47"/>
    <p:sldId id="732" r:id="rId48"/>
    <p:sldId id="758" r:id="rId49"/>
    <p:sldId id="759" r:id="rId50"/>
    <p:sldId id="760" r:id="rId51"/>
    <p:sldId id="733" r:id="rId52"/>
    <p:sldId id="761" r:id="rId53"/>
    <p:sldId id="762" r:id="rId54"/>
    <p:sldId id="763" r:id="rId55"/>
    <p:sldId id="764" r:id="rId56"/>
    <p:sldId id="734" r:id="rId57"/>
    <p:sldId id="772" r:id="rId58"/>
    <p:sldId id="771" r:id="rId59"/>
    <p:sldId id="766" r:id="rId60"/>
    <p:sldId id="767" r:id="rId61"/>
    <p:sldId id="768" r:id="rId62"/>
    <p:sldId id="769" r:id="rId63"/>
    <p:sldId id="730" r:id="rId64"/>
    <p:sldId id="774" r:id="rId65"/>
    <p:sldId id="775" r:id="rId66"/>
    <p:sldId id="773" r:id="rId67"/>
    <p:sldId id="776" r:id="rId68"/>
    <p:sldId id="791" r:id="rId69"/>
    <p:sldId id="792" r:id="rId70"/>
    <p:sldId id="793" r:id="rId71"/>
    <p:sldId id="794" r:id="rId72"/>
    <p:sldId id="778" r:id="rId73"/>
    <p:sldId id="779" r:id="rId74"/>
    <p:sldId id="780" r:id="rId75"/>
    <p:sldId id="788" r:id="rId76"/>
    <p:sldId id="790" r:id="rId77"/>
    <p:sldId id="729" r:id="rId7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2DO - TOC" id="{E62D7D8B-BDF7-44A1-8094-E3B9539704D2}">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50"/>
            <p14:sldId id="680"/>
            <p14:sldId id="74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 id="730"/>
            <p14:sldId id="774"/>
            <p14:sldId id="775"/>
            <p14:sldId id="773"/>
            <p14:sldId id="776"/>
            <p14:sldId id="791"/>
            <p14:sldId id="792"/>
            <p14:sldId id="793"/>
            <p14:sldId id="794"/>
            <p14:sldId id="778"/>
            <p14:sldId id="779"/>
            <p14:sldId id="780"/>
            <p14:sldId id="788"/>
            <p14:sldId id="790"/>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79272" autoAdjust="0"/>
  </p:normalViewPr>
  <p:slideViewPr>
    <p:cSldViewPr>
      <p:cViewPr varScale="1">
        <p:scale>
          <a:sx n="71" d="100"/>
          <a:sy n="71" d="100"/>
        </p:scale>
        <p:origin x="99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30-May-17</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30/05/2017</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 is primarily a </a:t>
            </a:r>
            <a:r>
              <a:rPr lang="en-US" sz="1200" b="0" i="1" u="none" strike="noStrike" kern="1200" baseline="0" dirty="0">
                <a:solidFill>
                  <a:schemeClr val="tx1"/>
                </a:solidFill>
                <a:latin typeface="+mn-lt"/>
                <a:ea typeface="+mn-ea"/>
                <a:cs typeface="+mn-cs"/>
              </a:rPr>
              <a:t>type-safe </a:t>
            </a:r>
            <a:r>
              <a:rPr lang="en-US" sz="1200" b="0" i="0" u="none" strike="noStrike" kern="1200" baseline="0" dirty="0">
                <a:solidFill>
                  <a:schemeClr val="tx1"/>
                </a:solidFill>
                <a:latin typeface="+mn-lt"/>
                <a:ea typeface="+mn-ea"/>
                <a:cs typeface="+mn-cs"/>
              </a:rPr>
              <a:t>language: for instance, C# prevents you from interacting with a </a:t>
            </a:r>
            <a:r>
              <a:rPr lang="en-US" sz="1200" b="0" i="1" u="none" strike="noStrike" kern="1200" baseline="0" dirty="0">
                <a:solidFill>
                  <a:schemeClr val="tx1"/>
                </a:solidFill>
                <a:latin typeface="+mn-lt"/>
                <a:ea typeface="+mn-ea"/>
                <a:cs typeface="+mn-cs"/>
              </a:rPr>
              <a:t>string </a:t>
            </a:r>
            <a:r>
              <a:rPr lang="en-US" sz="1200" b="0" i="0" u="none" strike="noStrike" kern="1200" baseline="0" dirty="0">
                <a:solidFill>
                  <a:schemeClr val="tx1"/>
                </a:solidFill>
                <a:latin typeface="+mn-lt"/>
                <a:ea typeface="+mn-ea"/>
                <a:cs typeface="+mn-cs"/>
              </a:rPr>
              <a:t>type as though</a:t>
            </a:r>
          </a:p>
          <a:p>
            <a:r>
              <a:rPr lang="en-US" sz="1200" b="0" i="0" u="none" strike="noStrike" kern="1200" baseline="0" dirty="0">
                <a:solidFill>
                  <a:schemeClr val="tx1"/>
                </a:solidFill>
                <a:latin typeface="+mn-lt"/>
                <a:ea typeface="+mn-ea"/>
                <a:cs typeface="+mn-cs"/>
              </a:rPr>
              <a:t>it were an </a:t>
            </a:r>
            <a:r>
              <a:rPr lang="en-US" sz="1200" b="0" i="1" u="none" strike="noStrike" kern="1200" baseline="0" dirty="0">
                <a:solidFill>
                  <a:schemeClr val="tx1"/>
                </a:solidFill>
                <a:latin typeface="+mn-lt"/>
                <a:ea typeface="+mn-ea"/>
                <a:cs typeface="+mn-cs"/>
              </a:rPr>
              <a:t>integer </a:t>
            </a:r>
            <a:r>
              <a:rPr lang="en-US" sz="1200" b="0" i="0" u="none" strike="noStrike" kern="1200" baseline="0" dirty="0">
                <a:solidFill>
                  <a:schemeClr val="tx1"/>
                </a:solidFill>
                <a:latin typeface="+mn-lt"/>
                <a:ea typeface="+mn-ea"/>
                <a:cs typeface="+mn-cs"/>
              </a:rPr>
              <a:t>type.</a:t>
            </a:r>
          </a:p>
          <a:p>
            <a:endParaRPr lang="en-US" sz="1200" b="0" i="0" u="none" strike="noStrike" kern="1200" baseline="0" dirty="0">
              <a:solidFill>
                <a:schemeClr val="tx1"/>
              </a:solidFill>
              <a:latin typeface="+mn-lt"/>
              <a:ea typeface="+mn-ea"/>
              <a:cs typeface="+mn-cs"/>
            </a:endParaRPr>
          </a:p>
          <a:p>
            <a:r>
              <a:rPr lang="en-US" dirty="0"/>
              <a:t>(and</a:t>
            </a:r>
            <a:r>
              <a:rPr lang="en-US" b="1" dirty="0"/>
              <a:t> strongly typed</a:t>
            </a:r>
            <a:r>
              <a:rPr lang="en-US" i="1" dirty="0"/>
              <a:t>) </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47</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57" r:id="rId10"/>
    <p:sldLayoutId id="2147483667" r:id="rId11"/>
    <p:sldLayoutId id="2147483652"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ase.ro/"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 TargetMode="External"/><Relationship Id="rId2" Type="http://schemas.openxmlformats.org/officeDocument/2006/relationships/hyperlink" Target="http://www.apress.com/us/book/9781484203989" TargetMode="External"/><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4" Type="http://schemas.openxmlformats.org/officeDocument/2006/relationships/hyperlink" Target="https://www.dreamspark.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1.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core/"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70.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1.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hyperlink" Target="https://docs.microsoft.com/en-us/aspnet/mvc/overview/security/xsrfcsrf-prevention-in-aspnet-mvc-and-web-pages"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Microsoft Azure</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Model-View-Controller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 World++</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2017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microsoft.ase.ro </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pic>
        <p:nvPicPr>
          <p:cNvPr id="6" name="Content Placeholder 5" descr="A picture containing screensho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643" y="1341438"/>
            <a:ext cx="6936164" cy="4813300"/>
          </a:xfrm>
        </p:spPr>
      </p:pic>
      <p:sp>
        <p:nvSpPr>
          <p:cNvPr id="4" name="Text Placeholder 3"/>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142702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https://docs.microsoft.com/en-us/aspnet/core</a:t>
            </a:r>
            <a:endParaRPr lang="en-US" dirty="0"/>
          </a:p>
          <a:p>
            <a:pPr marL="342900" indent="-342900">
              <a:buFont typeface="Arial" panose="020B0604020202020204" pitchFamily="34" charset="0"/>
              <a:buChar char="•"/>
            </a:pPr>
            <a:endParaRPr lang="en-US" dirty="0"/>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a:t>
            </a:r>
          </a:p>
          <a:p>
            <a:r>
              <a:rPr lang="en-US" dirty="0"/>
              <a:t>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6th edition, the best selling book on MVC is now updated for ASP.NET Core MVC.</a:t>
            </a:r>
          </a:p>
          <a:p>
            <a:pPr marL="597150" lvl="1" indent="-342900">
              <a:buFont typeface="Wingdings" panose="05000000000000000000" pitchFamily="2" charset="2"/>
              <a:buChar char="§"/>
            </a:pPr>
            <a:r>
              <a:rPr lang="en-US" dirty="0">
                <a:hlinkClick r:id="rId2"/>
              </a:rPr>
              <a:t>http://www.apress.com/us/book/9781484203989</a:t>
            </a:r>
            <a:endParaRPr lang="en-US" dirty="0"/>
          </a:p>
          <a:p>
            <a:pPr marL="597150" lvl="1" indent="-342900">
              <a:buFont typeface="Wingdings" panose="05000000000000000000" pitchFamily="2" charset="2"/>
              <a:buChar char="§"/>
            </a:pPr>
            <a:r>
              <a:rPr lang="en-US" dirty="0">
                <a:hlinkClick r:id="rId3"/>
              </a:rPr>
              <a:t>https://github.com/apress/pro-asp.net-core-mvc</a:t>
            </a: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a:t>
            </a:r>
            <a:r>
              <a:rPr lang="en-US" dirty="0" err="1"/>
              <a:t>objectrelational</a:t>
            </a:r>
            <a:r>
              <a:rPr lang="en-US" dirty="0"/>
              <a:t>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841647"/>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Selecting the project type</a:t>
            </a:r>
          </a:p>
        </p:txBody>
      </p:sp>
      <p:pic>
        <p:nvPicPr>
          <p:cNvPr id="6" name="Content Placeholder 5"/>
          <p:cNvPicPr>
            <a:picLocks noGrp="1" noChangeAspect="1"/>
          </p:cNvPicPr>
          <p:nvPr>
            <p:ph idx="1"/>
          </p:nvPr>
        </p:nvPicPr>
        <p:blipFill>
          <a:blip r:embed="rId2"/>
          <a:stretch>
            <a:fillRect/>
          </a:stretch>
        </p:blipFill>
        <p:spPr>
          <a:xfrm>
            <a:off x="1655700" y="1595108"/>
            <a:ext cx="9052051" cy="430596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Selecting the project template</a:t>
            </a:r>
          </a:p>
        </p:txBody>
      </p:sp>
      <p:pic>
        <p:nvPicPr>
          <p:cNvPr id="5" name="Content Placeholder 4"/>
          <p:cNvPicPr>
            <a:picLocks noGrp="1" noChangeAspect="1"/>
          </p:cNvPicPr>
          <p:nvPr>
            <p:ph idx="1"/>
          </p:nvPr>
        </p:nvPicPr>
        <p:blipFill>
          <a:blip r:embed="rId2"/>
          <a:stretch>
            <a:fillRect/>
          </a:stretch>
        </p:blipFill>
        <p:spPr>
          <a:xfrm>
            <a:off x="2355000" y="1745768"/>
            <a:ext cx="7653451" cy="4004640"/>
          </a:xfrm>
          <a:prstGeom prst="rect">
            <a:avLst/>
          </a:prstGeom>
        </p:spPr>
      </p:pic>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SportsStore</a:t>
            </a:r>
            <a:endParaRPr lang="en-US" dirty="0"/>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461665"/>
          </a:xfrm>
          <a:prstGeom prst="rect">
            <a:avLst/>
          </a:prstGeom>
        </p:spPr>
        <p:txBody>
          <a:bodyPr wrap="square">
            <a:spAutoFit/>
          </a:bodyPr>
          <a:lstStyle/>
          <a:p>
            <a:r>
              <a:rPr lang="en-US" sz="2400" dirty="0">
                <a:hlinkClick r:id="rId2"/>
              </a:rPr>
              <a:t>https://github.com/liviucotfas/ase-web-and-cloud-applications-security/</a:t>
            </a:r>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ASP.NET Core Identity</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pPr marL="342900" indent="-342900">
              <a:buFont typeface="Wingdings" panose="05000000000000000000" pitchFamily="2" charset="2"/>
              <a:buChar char="§"/>
            </a:pPr>
            <a:r>
              <a:rPr lang="en-US" dirty="0"/>
              <a:t>ASP.NET Core Identity is an API from Microsoft to manage users in ASP.NET applications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Package:</a:t>
            </a:r>
          </a:p>
          <a:p>
            <a:pPr marL="597150" lvl="1" indent="-342900">
              <a:buFont typeface="Wingdings" panose="05000000000000000000" pitchFamily="2" charset="2"/>
              <a:buChar char="§"/>
            </a:pPr>
            <a:r>
              <a:rPr lang="en-US" dirty="0" err="1"/>
              <a:t>Microsoft.AspNetCore.Identity.EntityFrameworkCore</a:t>
            </a:r>
            <a:endParaRPr lang="en-US" dirty="0"/>
          </a:p>
        </p:txBody>
      </p:sp>
      <p:sp>
        <p:nvSpPr>
          <p:cNvPr id="5" name="Text Placeholder 4"/>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Identity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75978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a:t>Gets or sets a value that indicates whether lockout enabled for this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a:t>Gets or sets the date time value (in UTC) when lockout ends, any time in the past is considered not locked out.(Inherited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https://docs.microsoft.com/en-us/aspnet/core/</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https://docs.microsoft.com/en-us/aspnet/core/api/</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Identity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a:hlinkClick r:id="rId6"/>
                        </a:rPr>
                        <a:t>Roles</a:t>
                      </a:r>
                      <a:endParaRPr lang="en-US" sz="2000"/>
                    </a:p>
                  </a:txBody>
                  <a:tcPr marL="21298" marR="21298" marT="10649" marB="10649" anchor="ctr"/>
                </a:tc>
                <a:tc>
                  <a:txBody>
                    <a:bodyPr/>
                    <a:lstStyle/>
                    <a:p>
                      <a:r>
                        <a:rPr lang="en-US" sz="2000"/>
                        <a:t>Gets the collection of roles for the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3048000" y="2413338"/>
            <a:ext cx="6096000" cy="2031325"/>
          </a:xfrm>
          <a:prstGeom prst="rect">
            <a:avLst/>
          </a:prstGeom>
        </p:spPr>
        <p:txBody>
          <a:bodyPr>
            <a:spAutoFit/>
          </a:bodyPr>
          <a:lstStyle/>
          <a:p>
            <a:r>
              <a:rPr lang="en-US" dirty="0">
                <a:latin typeface="BkwbwsXxrnvqBmrdrdTheSansMonoConNormal"/>
              </a:rPr>
              <a:t>public void Configure(</a:t>
            </a:r>
            <a:r>
              <a:rPr lang="en-US" dirty="0" err="1">
                <a:latin typeface="BkwbwsXxrnvqBmrdrdTheSansMonoConNormal"/>
              </a:rPr>
              <a:t>IApplicationBuilder</a:t>
            </a:r>
            <a:r>
              <a:rPr lang="en-US" dirty="0">
                <a:latin typeface="BkwbwsXxrnvqBmrdrdTheSansMonoConNormal"/>
              </a:rPr>
              <a:t> app) {</a:t>
            </a:r>
          </a:p>
          <a:p>
            <a:r>
              <a:rPr lang="en-US" dirty="0" err="1">
                <a:latin typeface="BkwbwsXxrnvqBmrdrdTheSansMonoConNormal"/>
              </a:rPr>
              <a:t>app.UseStatusCodePages</a:t>
            </a:r>
            <a:r>
              <a:rPr lang="en-US" dirty="0">
                <a:latin typeface="BkwbwsXxrnvqBmrdrdTheSansMonoConNormal"/>
              </a:rPr>
              <a:t>();</a:t>
            </a:r>
          </a:p>
          <a:p>
            <a:r>
              <a:rPr lang="en-US" dirty="0" err="1">
                <a:latin typeface="BkwbwsXxrnvqBmrdrdTheSansMonoConNormal"/>
              </a:rPr>
              <a:t>app.UseDeveloperExceptionPage</a:t>
            </a:r>
            <a:r>
              <a:rPr lang="en-US" dirty="0">
                <a:latin typeface="BkwbwsXxrnvqBmrdrdTheSansMonoConNormal"/>
              </a:rPr>
              <a:t>();</a:t>
            </a:r>
          </a:p>
          <a:p>
            <a:r>
              <a:rPr lang="en-US" dirty="0" err="1">
                <a:latin typeface="BkwbwsXxrnvqBmrdrdTheSansMonoConNormal"/>
              </a:rPr>
              <a:t>app.UseStaticFiles</a:t>
            </a:r>
            <a:r>
              <a:rPr lang="en-US" dirty="0">
                <a:latin typeface="BkwbwsXxrnvqBmrdrdTheSansMonoConNormal"/>
              </a:rPr>
              <a:t>();</a:t>
            </a:r>
          </a:p>
          <a:p>
            <a:r>
              <a:rPr lang="en-US" b="1" dirty="0" err="1">
                <a:latin typeface="QfxvrhMjbxvrPrbrngTheSansMonoConBlack"/>
              </a:rPr>
              <a:t>app.UseIdentity</a:t>
            </a:r>
            <a:r>
              <a:rPr lang="en-US" b="1" dirty="0">
                <a:latin typeface="QfxvrhMjbxvrPrbrngTheSansMonoConBlack"/>
              </a:rPr>
              <a:t>();</a:t>
            </a:r>
          </a:p>
          <a:p>
            <a:r>
              <a:rPr lang="en-US" dirty="0" err="1">
                <a:latin typeface="BkwbwsXxrnvqBmrdrdTheSansMonoConNormal"/>
              </a:rPr>
              <a:t>app.UseMvcWithDefaultRoute</a:t>
            </a:r>
            <a:r>
              <a:rPr lang="en-US" dirty="0">
                <a:latin typeface="BkwbwsXxrnvqBmrdrdTheSansMonoConNormal"/>
              </a:rPr>
              <a:t>();</a:t>
            </a:r>
          </a:p>
          <a:p>
            <a:r>
              <a:rPr lang="en-US" dirty="0">
                <a:latin typeface="BkwbwsXxrnvqBmrdrdTheSansMonoConNormal"/>
              </a:rPr>
              <a:t>}</a:t>
            </a:r>
            <a:endParaRPr lang="en-US" dirty="0"/>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t> </a:t>
            </a:r>
            <a:r>
              <a:rPr lang="en-US" b="1" dirty="0"/>
              <a:t>if (!</a:t>
            </a:r>
            <a:r>
              <a:rPr lang="en-US" b="1" dirty="0" err="1"/>
              <a:t>User.IsInRole</a:t>
            </a:r>
            <a:r>
              <a:rPr lang="en-US" b="1" dirty="0"/>
              <a:t>("</a:t>
            </a:r>
            <a:r>
              <a:rPr lang="en-US" b="1" dirty="0" err="1"/>
              <a:t>EmployeeViewer</a:t>
            </a:r>
            <a:r>
              <a:rPr lang="en-US" b="1" dirty="0"/>
              <a:t>")) </a:t>
            </a:r>
          </a:p>
          <a:p>
            <a:pPr lvl="1"/>
            <a:r>
              <a:rPr lang="en-US" b="1" dirty="0"/>
              <a:t>	return new </a:t>
            </a:r>
            <a:r>
              <a:rPr lang="en-US" b="1" dirty="0" err="1"/>
              <a:t>HttpUnauthorizedResult</a:t>
            </a:r>
            <a:r>
              <a:rPr lang="en-US" b="1" dirty="0"/>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t>[</a:t>
            </a:r>
            <a:r>
              <a:rPr lang="en-US" b="1" dirty="0"/>
              <a:t>Authorize(Roles = "</a:t>
            </a:r>
            <a:r>
              <a:rPr lang="en-US" b="1" dirty="0" err="1"/>
              <a:t>EmployeeViewer</a:t>
            </a:r>
            <a:r>
              <a:rPr lang="en-US" b="1" dirty="0"/>
              <a:t>")] </a:t>
            </a:r>
            <a:endParaRPr lang="ro-RO" b="1" dirty="0"/>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Attributes</a:t>
            </a:r>
          </a:p>
        </p:txBody>
      </p:sp>
      <p:sp>
        <p:nvSpPr>
          <p:cNvPr id="3" name="Content Placeholder 2"/>
          <p:cNvSpPr>
            <a:spLocks noGrp="1"/>
          </p:cNvSpPr>
          <p:nvPr>
            <p:ph idx="1"/>
          </p:nvPr>
        </p:nvSpPr>
        <p:spPr/>
        <p:txBody>
          <a:bodyPr/>
          <a:lstStyle/>
          <a:p>
            <a:r>
              <a:rPr lang="en-US" b="1" dirty="0"/>
              <a:t>[</a:t>
            </a:r>
            <a:r>
              <a:rPr lang="ro-RO" b="1" dirty="0" err="1"/>
              <a:t>AuthorizeAttribute</a:t>
            </a:r>
            <a:r>
              <a:rPr lang="en-US" b="1" dirty="0"/>
              <a:t>]</a:t>
            </a:r>
          </a:p>
          <a:p>
            <a:pPr lvl="1"/>
            <a:r>
              <a:rPr lang="ro-RO" dirty="0"/>
              <a:t>c</a:t>
            </a:r>
            <a:r>
              <a:rPr lang="en-US" dirty="0" err="1"/>
              <a:t>ontroleaz</a:t>
            </a:r>
            <a:r>
              <a:rPr lang="ro-RO" dirty="0"/>
              <a:t>ă accesul la o acțiune din cadrul unui controller</a:t>
            </a:r>
          </a:p>
          <a:p>
            <a:pPr lvl="1"/>
            <a:r>
              <a:rPr lang="en-US" dirty="0"/>
              <a:t>p</a:t>
            </a:r>
            <a:r>
              <a:rPr lang="ro-RO" dirty="0" err="1"/>
              <a:t>roprietăți</a:t>
            </a:r>
            <a:r>
              <a:rPr lang="en-US" dirty="0"/>
              <a:t>: Roles, Users</a:t>
            </a:r>
            <a:endParaRPr lang="ro-RO" dirty="0"/>
          </a:p>
          <a:p>
            <a:pPr lvl="1"/>
            <a:r>
              <a:rPr lang="ro-RO" dirty="0"/>
              <a:t>dezactivează automat facilitățile de </a:t>
            </a:r>
            <a:r>
              <a:rPr lang="ro-RO" dirty="0" err="1"/>
              <a:t>caching</a:t>
            </a:r>
            <a:endParaRPr lang="ro-RO" dirty="0"/>
          </a:p>
          <a:p>
            <a:r>
              <a:rPr lang="en-US" b="1" dirty="0"/>
              <a:t>[</a:t>
            </a:r>
            <a:r>
              <a:rPr lang="en-US" b="1" dirty="0" err="1"/>
              <a:t>AllowAnonymous</a:t>
            </a:r>
            <a:r>
              <a:rPr lang="en-US" b="1" dirty="0"/>
              <a:t>]</a:t>
            </a:r>
          </a:p>
          <a:p>
            <a:pPr lvl="1"/>
            <a:r>
              <a:rPr lang="ro-RO" dirty="0" err="1"/>
              <a:t>m</a:t>
            </a:r>
            <a:r>
              <a:rPr lang="en-US" dirty="0" err="1"/>
              <a:t>archeaz</a:t>
            </a:r>
            <a:r>
              <a:rPr lang="ro-RO" dirty="0"/>
              <a:t>ă acțiunea ca făcând excepție de la regulile de securitate</a:t>
            </a:r>
            <a:r>
              <a:rPr lang="en-US" dirty="0"/>
              <a:t>;</a:t>
            </a:r>
          </a:p>
          <a:p>
            <a:pPr lvl="1"/>
            <a:r>
              <a:rPr lang="en-US" dirty="0" err="1"/>
              <a:t>permite</a:t>
            </a:r>
            <a:r>
              <a:rPr lang="en-US" dirty="0"/>
              <a:t> </a:t>
            </a:r>
            <a:r>
              <a:rPr lang="en-US" dirty="0" err="1"/>
              <a:t>apelul</a:t>
            </a:r>
            <a:r>
              <a:rPr lang="en-US" dirty="0"/>
              <a:t> ac</a:t>
            </a:r>
            <a:r>
              <a:rPr lang="ro-RO" dirty="0" err="1"/>
              <a:t>țiunii</a:t>
            </a:r>
            <a:r>
              <a:rPr lang="ro-RO" dirty="0"/>
              <a:t> de utilizatori neautentificați.</a:t>
            </a: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Attributes</a:t>
            </a:r>
          </a:p>
        </p:txBody>
      </p:sp>
      <p:sp>
        <p:nvSpPr>
          <p:cNvPr id="3" name="Content Placeholder 2"/>
          <p:cNvSpPr>
            <a:spLocks noGrp="1"/>
          </p:cNvSpPr>
          <p:nvPr>
            <p:ph idx="1"/>
          </p:nvPr>
        </p:nvSpPr>
        <p:spPr/>
        <p:txBody>
          <a:bodyPr/>
          <a:lstStyle/>
          <a:p>
            <a:r>
              <a:rPr lang="en-US" b="1" dirty="0"/>
              <a:t>[</a:t>
            </a:r>
            <a:r>
              <a:rPr lang="en-US" b="1" dirty="0" err="1"/>
              <a:t>RequireHttpsAttribute</a:t>
            </a:r>
            <a:r>
              <a:rPr lang="en-US" b="1" dirty="0"/>
              <a:t>]</a:t>
            </a:r>
            <a:endParaRPr lang="ro-RO" b="1" dirty="0"/>
          </a:p>
          <a:p>
            <a:pPr lvl="1"/>
            <a:r>
              <a:rPr lang="ro-RO" dirty="0"/>
              <a:t>asigură utilizarea </a:t>
            </a:r>
            <a:r>
              <a:rPr lang="ro-RO" dirty="0" err="1"/>
              <a:t>https</a:t>
            </a:r>
            <a:r>
              <a:rPr lang="ro-RO" dirty="0"/>
              <a:t> pentru apelul acțiunii.</a:t>
            </a:r>
            <a:endParaRPr lang="en-US" dirty="0"/>
          </a:p>
          <a:p>
            <a:r>
              <a:rPr lang="en-US" b="1" dirty="0"/>
              <a:t>[</a:t>
            </a:r>
            <a:r>
              <a:rPr lang="en-US" b="1" dirty="0" err="1"/>
              <a:t>ValidateAntiForgeryTokenAttribute</a:t>
            </a:r>
            <a:r>
              <a:rPr lang="en-US" b="1" dirty="0"/>
              <a:t>]</a:t>
            </a:r>
            <a:endParaRPr lang="ro-RO" b="1" dirty="0"/>
          </a:p>
          <a:p>
            <a:pPr lvl="1"/>
            <a:r>
              <a:rPr lang="ro-RO" dirty="0"/>
              <a:t>asigură utilizarea unui </a:t>
            </a:r>
            <a:r>
              <a:rPr lang="ro-RO" dirty="0" err="1"/>
              <a:t>token</a:t>
            </a:r>
            <a:r>
              <a:rPr lang="ro-RO" dirty="0"/>
              <a:t> </a:t>
            </a:r>
            <a:r>
              <a:rPr lang="ro-RO" dirty="0" err="1"/>
              <a:t>anti-forgery</a:t>
            </a:r>
            <a:r>
              <a:rPr lang="ro-RO" dirty="0"/>
              <a:t>.</a:t>
            </a:r>
            <a:endParaRPr lang="en-US" dirty="0"/>
          </a:p>
          <a:p>
            <a:endParaRPr lang="en-US" dirty="0"/>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r>
              <a:rPr lang="en-US" dirty="0"/>
              <a:t>A malicious site can send POST/GET requests to the attacked site (in which the user is authenticated).</a:t>
            </a:r>
          </a:p>
          <a:p>
            <a:endParaRPr lang="en-US" dirty="0"/>
          </a:p>
          <a:p>
            <a:r>
              <a:rPr lang="en-US" b="1" dirty="0"/>
              <a:t>Solutions:</a:t>
            </a:r>
          </a:p>
          <a:p>
            <a:pPr>
              <a:buFont typeface="Wingdings" pitchFamily="2" charset="2"/>
              <a:buChar char="§"/>
            </a:pPr>
            <a:r>
              <a:rPr lang="en-US" dirty="0"/>
              <a:t>Validate incoming HTTP Referrer; </a:t>
            </a:r>
            <a:r>
              <a:rPr lang="en-US" b="1" dirty="0"/>
              <a:t>[</a:t>
            </a:r>
            <a:r>
              <a:rPr lang="en-US" b="1" dirty="0" err="1"/>
              <a:t>ValidateAntiForgeryTokenAttribute</a:t>
            </a:r>
            <a:r>
              <a:rPr lang="en-US" b="1" dirty="0"/>
              <a:t>]</a:t>
            </a:r>
            <a:endParaRPr lang="ro-RO" b="1" dirty="0"/>
          </a:p>
          <a:p>
            <a:pPr>
              <a:buFont typeface="Wingdings" pitchFamily="2" charset="2"/>
              <a:buChar char="§"/>
            </a:pPr>
            <a:endParaRPr lang="en-US" dirty="0"/>
          </a:p>
          <a:p>
            <a:pPr>
              <a:buFont typeface="Wingdings" pitchFamily="2" charset="2"/>
              <a:buChar char="§"/>
            </a:pPr>
            <a:r>
              <a:rPr lang="en-US" dirty="0"/>
              <a:t>Require a user-specific password for sensitive operations (ex: password).</a:t>
            </a:r>
          </a:p>
          <a:p>
            <a:pPr>
              <a:buFont typeface="Wingdings" pitchFamily="2" charset="2"/>
              <a:buChar char="§"/>
            </a:pPr>
            <a:endParaRPr lang="en-US" dirty="0"/>
          </a:p>
          <a:p>
            <a:pPr>
              <a:buFont typeface="Wingdings" pitchFamily="2" charset="2"/>
              <a:buChar char="§"/>
            </a:pPr>
            <a:r>
              <a:rPr lang="en-US"/>
              <a:t>Further reading: </a:t>
            </a:r>
            <a:r>
              <a:rPr lang="en-US">
                <a:hlinkClick r:id="rId2"/>
              </a:rPr>
              <a:t>https://docs.microsoft.com/en-us/aspnet/mvc/overview/security/xsrfcsrf-prevention-in-aspnet-mvc-and-web-pages</a:t>
            </a:r>
            <a:r>
              <a:rPr lang="en-US"/>
              <a:t> </a:t>
            </a:r>
          </a:p>
          <a:p>
            <a:pPr>
              <a:buFont typeface="Wingdings" pitchFamily="2" charset="2"/>
              <a:buChar char="§"/>
            </a:pPr>
            <a:endParaRPr lang="ro-RO" dirty="0"/>
          </a:p>
        </p:txBody>
      </p:sp>
      <p:sp>
        <p:nvSpPr>
          <p:cNvPr id="4" name="Slide Number Placeholder 3"/>
          <p:cNvSpPr>
            <a:spLocks noGrp="1"/>
          </p:cNvSpPr>
          <p:nvPr>
            <p:ph type="sldNum" sz="quarter" idx="4294967295"/>
          </p:nvPr>
        </p:nvSpPr>
        <p:spPr>
          <a:xfrm rot="16200000">
            <a:off x="9751378" y="5885498"/>
            <a:ext cx="1315721" cy="365125"/>
          </a:xfrm>
          <a:prstGeom prst="rect">
            <a:avLst/>
          </a:prstGeom>
        </p:spPr>
        <p:txBody>
          <a:bodyPr/>
          <a:lstStyle/>
          <a:p>
            <a:fld id="{3D0EABDB-165B-42B4-9911-69E75C24C06B}" type="slidenum">
              <a:rPr lang="ro-RO" smtClean="0"/>
              <a:pPr/>
              <a:t>75</a:t>
            </a:fld>
            <a:endParaRPr lang="ro-RO" dirty="0"/>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
        <p:nvSpPr>
          <p:cNvPr id="4" name="Slide Number Placeholder 3"/>
          <p:cNvSpPr>
            <a:spLocks noGrp="1"/>
          </p:cNvSpPr>
          <p:nvPr>
            <p:ph type="sldNum" sz="quarter" idx="4294967295"/>
          </p:nvPr>
        </p:nvSpPr>
        <p:spPr>
          <a:xfrm rot="16200000">
            <a:off x="9751378" y="5885498"/>
            <a:ext cx="1315721" cy="365125"/>
          </a:xfrm>
          <a:prstGeom prst="rect">
            <a:avLst/>
          </a:prstGeom>
        </p:spPr>
        <p:txBody>
          <a:bodyPr/>
          <a:lstStyle/>
          <a:p>
            <a:fld id="{3D0EABDB-165B-42B4-9911-69E75C24C06B}" type="slidenum">
              <a:rPr lang="ro-RO" smtClean="0"/>
              <a:pPr/>
              <a:t>76</a:t>
            </a:fld>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23761</TotalTime>
  <Words>5155</Words>
  <Application>Microsoft Office PowerPoint</Application>
  <PresentationFormat>Widescreen</PresentationFormat>
  <Paragraphs>507</Paragraphs>
  <Slides>77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77</vt:i4>
      </vt:variant>
    </vt:vector>
  </HeadingPairs>
  <TitlesOfParts>
    <vt:vector size="89" baseType="lpstr">
      <vt:lpstr>Arial</vt:lpstr>
      <vt:lpstr>BkwbwsXxrnvqBmrdrdTheSansMonoConNormal</vt:lpstr>
      <vt:lpstr>Calibri</vt:lpstr>
      <vt:lpstr>Cambria</vt:lpstr>
      <vt:lpstr>QfxvrhMjbxvrPrbrngTheSansMonoConBlack</vt:lpstr>
      <vt:lpstr>Segoe UI</vt:lpstr>
      <vt:lpstr>Segoe UI Historic</vt:lpstr>
      <vt:lpstr>Segoe UI Light</vt:lpstr>
      <vt:lpstr>Segoe WP</vt:lpstr>
      <vt:lpstr>Times New Roman</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 World++</vt:lpstr>
      <vt:lpstr>First application</vt:lpstr>
      <vt:lpstr>First application</vt:lpstr>
      <vt:lpstr>First application</vt:lpstr>
      <vt:lpstr>First application</vt:lpstr>
      <vt:lpstr>First application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Selecting the project type</vt:lpstr>
      <vt:lpstr>Selecting the project template</vt:lpstr>
      <vt:lpstr>SportsStore</vt:lpstr>
      <vt:lpstr>ASP.NET Core Identity</vt:lpstr>
      <vt:lpstr>PowerPoint Presentation</vt:lpstr>
      <vt:lpstr>ASP.NET Core Identity</vt:lpstr>
      <vt:lpstr>ASP.NET Core Identity</vt:lpstr>
      <vt:lpstr>PowerPoint Presentation</vt:lpstr>
      <vt:lpstr>[Authorize]</vt:lpstr>
      <vt:lpstr>Security Attributes</vt:lpstr>
      <vt:lpstr>Security Attributes</vt:lpstr>
      <vt:lpstr>Cross-Site Request forgery</vt:lpstr>
      <vt:lpstr>General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1474</cp:revision>
  <cp:lastPrinted>2017-02-28T05:34:43Z</cp:lastPrinted>
  <dcterms:created xsi:type="dcterms:W3CDTF">2012-12-11T23:13:23Z</dcterms:created>
  <dcterms:modified xsi:type="dcterms:W3CDTF">2017-05-30T10:13:46Z</dcterms:modified>
</cp:coreProperties>
</file>