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handoutMasterIdLst>
    <p:handoutMasterId r:id="rId70"/>
  </p:handoutMasterIdLst>
  <p:sldIdLst>
    <p:sldId id="493" r:id="rId2"/>
    <p:sldId id="671" r:id="rId3"/>
    <p:sldId id="679" r:id="rId4"/>
    <p:sldId id="674" r:id="rId5"/>
    <p:sldId id="745" r:id="rId6"/>
    <p:sldId id="668" r:id="rId7"/>
    <p:sldId id="687" r:id="rId8"/>
    <p:sldId id="720" r:id="rId9"/>
    <p:sldId id="715" r:id="rId10"/>
    <p:sldId id="716" r:id="rId11"/>
    <p:sldId id="717" r:id="rId12"/>
    <p:sldId id="719" r:id="rId13"/>
    <p:sldId id="718" r:id="rId14"/>
    <p:sldId id="721" r:id="rId15"/>
    <p:sldId id="727" r:id="rId16"/>
    <p:sldId id="747" r:id="rId17"/>
    <p:sldId id="748" r:id="rId18"/>
    <p:sldId id="750" r:id="rId19"/>
    <p:sldId id="680" r:id="rId20"/>
    <p:sldId id="749" r:id="rId21"/>
    <p:sldId id="722" r:id="rId22"/>
    <p:sldId id="723" r:id="rId23"/>
    <p:sldId id="724" r:id="rId24"/>
    <p:sldId id="725" r:id="rId25"/>
    <p:sldId id="726" r:id="rId26"/>
    <p:sldId id="751" r:id="rId27"/>
    <p:sldId id="752" r:id="rId28"/>
    <p:sldId id="753" r:id="rId29"/>
    <p:sldId id="754" r:id="rId30"/>
    <p:sldId id="755" r:id="rId31"/>
    <p:sldId id="756" r:id="rId32"/>
    <p:sldId id="711" r:id="rId33"/>
    <p:sldId id="712" r:id="rId34"/>
    <p:sldId id="713" r:id="rId35"/>
    <p:sldId id="735" r:id="rId36"/>
    <p:sldId id="736" r:id="rId37"/>
    <p:sldId id="737" r:id="rId38"/>
    <p:sldId id="738" r:id="rId39"/>
    <p:sldId id="739" r:id="rId40"/>
    <p:sldId id="740" r:id="rId41"/>
    <p:sldId id="741" r:id="rId42"/>
    <p:sldId id="742" r:id="rId43"/>
    <p:sldId id="714" r:id="rId44"/>
    <p:sldId id="743" r:id="rId45"/>
    <p:sldId id="744" r:id="rId46"/>
    <p:sldId id="757" r:id="rId47"/>
    <p:sldId id="732" r:id="rId48"/>
    <p:sldId id="758" r:id="rId49"/>
    <p:sldId id="759" r:id="rId50"/>
    <p:sldId id="760" r:id="rId51"/>
    <p:sldId id="733" r:id="rId52"/>
    <p:sldId id="761" r:id="rId53"/>
    <p:sldId id="762" r:id="rId54"/>
    <p:sldId id="763" r:id="rId55"/>
    <p:sldId id="764" r:id="rId56"/>
    <p:sldId id="734" r:id="rId57"/>
    <p:sldId id="772" r:id="rId58"/>
    <p:sldId id="771" r:id="rId59"/>
    <p:sldId id="766" r:id="rId60"/>
    <p:sldId id="767" r:id="rId61"/>
    <p:sldId id="768" r:id="rId62"/>
    <p:sldId id="769" r:id="rId63"/>
    <p:sldId id="730" r:id="rId64"/>
    <p:sldId id="774" r:id="rId65"/>
    <p:sldId id="775" r:id="rId66"/>
    <p:sldId id="773" r:id="rId67"/>
    <p:sldId id="729" r:id="rId68"/>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2DO - TOC" id="{E62D7D8B-BDF7-44A1-8094-E3B9539704D2}">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50"/>
            <p14:sldId id="680"/>
            <p14:sldId id="74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 id="730"/>
            <p14:sldId id="774"/>
            <p14:sldId id="775"/>
            <p14:sldId id="773"/>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79272" autoAdjust="0"/>
  </p:normalViewPr>
  <p:slideViewPr>
    <p:cSldViewPr>
      <p:cViewPr varScale="1">
        <p:scale>
          <a:sx n="66" d="100"/>
          <a:sy n="66" d="100"/>
        </p:scale>
        <p:origin x="66" y="89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5/18/2017</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18/05/2017</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 is primarily a </a:t>
            </a:r>
            <a:r>
              <a:rPr lang="en-US" sz="1200" b="0" i="1" u="none" strike="noStrike" kern="1200" baseline="0" dirty="0">
                <a:solidFill>
                  <a:schemeClr val="tx1"/>
                </a:solidFill>
                <a:latin typeface="+mn-lt"/>
                <a:ea typeface="+mn-ea"/>
                <a:cs typeface="+mn-cs"/>
              </a:rPr>
              <a:t>type-safe </a:t>
            </a:r>
            <a:r>
              <a:rPr lang="en-US" sz="1200" b="0" i="0" u="none" strike="noStrike" kern="1200" baseline="0" dirty="0">
                <a:solidFill>
                  <a:schemeClr val="tx1"/>
                </a:solidFill>
                <a:latin typeface="+mn-lt"/>
                <a:ea typeface="+mn-ea"/>
                <a:cs typeface="+mn-cs"/>
              </a:rPr>
              <a:t>language: for instance, C# prevents you from interacting with a </a:t>
            </a:r>
            <a:r>
              <a:rPr lang="en-US" sz="1200" b="0" i="1" u="none" strike="noStrike" kern="1200" baseline="0" dirty="0">
                <a:solidFill>
                  <a:schemeClr val="tx1"/>
                </a:solidFill>
                <a:latin typeface="+mn-lt"/>
                <a:ea typeface="+mn-ea"/>
                <a:cs typeface="+mn-cs"/>
              </a:rPr>
              <a:t>string </a:t>
            </a:r>
            <a:r>
              <a:rPr lang="en-US" sz="1200" b="0" i="0" u="none" strike="noStrike" kern="1200" baseline="0" dirty="0">
                <a:solidFill>
                  <a:schemeClr val="tx1"/>
                </a:solidFill>
                <a:latin typeface="+mn-lt"/>
                <a:ea typeface="+mn-ea"/>
                <a:cs typeface="+mn-cs"/>
              </a:rPr>
              <a:t>type as though</a:t>
            </a:r>
          </a:p>
          <a:p>
            <a:r>
              <a:rPr lang="en-US" sz="1200" b="0" i="0" u="none" strike="noStrike" kern="1200" baseline="0" dirty="0">
                <a:solidFill>
                  <a:schemeClr val="tx1"/>
                </a:solidFill>
                <a:latin typeface="+mn-lt"/>
                <a:ea typeface="+mn-ea"/>
                <a:cs typeface="+mn-cs"/>
              </a:rPr>
              <a:t>it were an </a:t>
            </a:r>
            <a:r>
              <a:rPr lang="en-US" sz="1200" b="0" i="1" u="none" strike="noStrike" kern="1200" baseline="0" dirty="0">
                <a:solidFill>
                  <a:schemeClr val="tx1"/>
                </a:solidFill>
                <a:latin typeface="+mn-lt"/>
                <a:ea typeface="+mn-ea"/>
                <a:cs typeface="+mn-cs"/>
              </a:rPr>
              <a:t>integer </a:t>
            </a:r>
            <a:r>
              <a:rPr lang="en-US" sz="1200" b="0" i="0" u="none" strike="noStrike" kern="1200" baseline="0" dirty="0">
                <a:solidFill>
                  <a:schemeClr val="tx1"/>
                </a:solidFill>
                <a:latin typeface="+mn-lt"/>
                <a:ea typeface="+mn-ea"/>
                <a:cs typeface="+mn-cs"/>
              </a:rPr>
              <a:t>type.</a:t>
            </a:r>
          </a:p>
          <a:p>
            <a:endParaRPr lang="en-US" sz="1200" b="0" i="0" u="none" strike="noStrike" kern="1200" baseline="0" dirty="0">
              <a:solidFill>
                <a:schemeClr val="tx1"/>
              </a:solidFill>
              <a:latin typeface="+mn-lt"/>
              <a:ea typeface="+mn-ea"/>
              <a:cs typeface="+mn-cs"/>
            </a:endParaRPr>
          </a:p>
          <a:p>
            <a:r>
              <a:rPr lang="en-US" dirty="0"/>
              <a:t>(and</a:t>
            </a:r>
            <a:r>
              <a:rPr lang="en-US" b="1" dirty="0"/>
              <a:t> strongly typed</a:t>
            </a:r>
            <a:r>
              <a:rPr lang="en-US" i="1" dirty="0"/>
              <a:t>) </a:t>
            </a:r>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43</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47</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51</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57" r:id="rId10"/>
    <p:sldLayoutId id="2147483667" r:id="rId11"/>
    <p:sldLayoutId id="2147483652" r:id="rId12"/>
    <p:sldLayoutId id="2147483662" r:id="rId13"/>
    <p:sldLayoutId id="2147483663" r:id="rId14"/>
    <p:sldLayoutId id="2147483664" r:id="rId15"/>
    <p:sldLayoutId id="2147483665" r:id="rId16"/>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oft.ase.ro/"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 TargetMode="External"/><Relationship Id="rId2" Type="http://schemas.openxmlformats.org/officeDocument/2006/relationships/hyperlink" Target="http://www.apress.com/us/book/9781484203989" TargetMode="External"/><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4" Type="http://schemas.openxmlformats.org/officeDocument/2006/relationships/hyperlink" Target="https://www.dreamspark.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core/"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Model-View-Controller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 World++</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2017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microsoft.ase.ro </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pic>
        <p:nvPicPr>
          <p:cNvPr id="6" name="Content Placeholder 5" descr="A picture containing screenshot&#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643" y="1341438"/>
            <a:ext cx="6936164" cy="4813300"/>
          </a:xfrm>
        </p:spPr>
      </p:pic>
      <p:sp>
        <p:nvSpPr>
          <p:cNvPr id="4" name="Text Placeholder 3"/>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142702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https://docs.microsoft.com/en-us/aspnet/core</a:t>
            </a:r>
            <a:endParaRPr lang="en-US" dirty="0"/>
          </a:p>
          <a:p>
            <a:pPr marL="342900" indent="-342900">
              <a:buFont typeface="Arial" panose="020B0604020202020204" pitchFamily="34" charset="0"/>
              <a:buChar char="•"/>
            </a:pPr>
            <a:endParaRPr lang="en-US" dirty="0"/>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1200329"/>
          </a:xfrm>
          <a:prstGeom prst="rect">
            <a:avLst/>
          </a:prstGeom>
        </p:spPr>
        <p:txBody>
          <a:bodyPr wrap="square">
            <a:spAutoFit/>
          </a:bodyPr>
          <a:lstStyle/>
          <a:p>
            <a:r>
              <a:rPr lang="en-US" sz="2400" dirty="0">
                <a:hlinkClick r:id="rId2"/>
              </a:rPr>
              <a:t>https://github.com/liviucotfas/ase-web-and-cloud-applications-security/blob/master/FirstCoreApplication.md</a:t>
            </a:r>
            <a:endParaRPr lang="en-US" sz="2400" dirty="0"/>
          </a:p>
          <a:p>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a:t>
            </a:r>
          </a:p>
          <a:p>
            <a:r>
              <a:rPr lang="en-US" dirty="0"/>
              <a:t>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6th edition, the best selling book on MVC is now updated for ASP.NET Core MVC.</a:t>
            </a:r>
          </a:p>
          <a:p>
            <a:pPr marL="597150" lvl="1" indent="-342900">
              <a:buFont typeface="Wingdings" panose="05000000000000000000" pitchFamily="2" charset="2"/>
              <a:buChar char="§"/>
            </a:pPr>
            <a:r>
              <a:rPr lang="en-US" dirty="0">
                <a:hlinkClick r:id="rId2"/>
              </a:rPr>
              <a:t>http://www.apress.com/us/book/9781484203989</a:t>
            </a:r>
            <a:endParaRPr lang="en-US" dirty="0"/>
          </a:p>
          <a:p>
            <a:pPr marL="597150" lvl="1" indent="-342900">
              <a:buFont typeface="Wingdings" panose="05000000000000000000" pitchFamily="2" charset="2"/>
              <a:buChar char="§"/>
            </a:pPr>
            <a:r>
              <a:rPr lang="en-US" dirty="0">
                <a:hlinkClick r:id="rId3"/>
              </a:rPr>
              <a:t>https://github.com/apress/pro-asp.net-core-mvc</a:t>
            </a: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a:t>
            </a:r>
            <a:r>
              <a:rPr lang="en-US" dirty="0" err="1"/>
              <a:t>objectrelational</a:t>
            </a:r>
            <a:r>
              <a:rPr lang="en-US" dirty="0"/>
              <a:t>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997397013"/>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a:t>
                      </a:r>
                      <a:r>
                        <a:rPr lang="en-US" sz="2400" dirty="0" err="1">
                          <a:effectLst/>
                        </a:rPr>
                        <a:t>selfcontained</a:t>
                      </a:r>
                      <a:r>
                        <a:rPr lang="en-US" sz="2400" dirty="0">
                          <a:effectLst/>
                        </a:rPr>
                        <a:t>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921413878"/>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a:t>
                      </a:r>
                    </a:p>
                    <a:p>
                      <a:pPr>
                        <a:lnSpc>
                          <a:spcPct val="115000"/>
                        </a:lnSpc>
                        <a:spcAft>
                          <a:spcPts val="0"/>
                        </a:spcAft>
                      </a:pPr>
                      <a:r>
                        <a:rPr lang="en-US" sz="2400" dirty="0">
                          <a:effectLst/>
                        </a:rPr>
                        <a:t>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422501522"/>
              </p:ext>
            </p:extLst>
          </p:nvPr>
        </p:nvGraphicFramePr>
        <p:xfrm>
          <a:off x="551384" y="1804865"/>
          <a:ext cx="11161240" cy="4767544"/>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bower.json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hidden by default. It contains the list of packages managed by the Bower package manager.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224437343"/>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project.json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specifies some basic configuration options for the project, including the NuGet packages it uses.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00144441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77870776"/>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the Bower package 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Selecting the project type</a:t>
            </a:r>
          </a:p>
        </p:txBody>
      </p:sp>
      <p:pic>
        <p:nvPicPr>
          <p:cNvPr id="6" name="Content Placeholder 5"/>
          <p:cNvPicPr>
            <a:picLocks noGrp="1" noChangeAspect="1"/>
          </p:cNvPicPr>
          <p:nvPr>
            <p:ph idx="1"/>
          </p:nvPr>
        </p:nvPicPr>
        <p:blipFill>
          <a:blip r:embed="rId2"/>
          <a:stretch>
            <a:fillRect/>
          </a:stretch>
        </p:blipFill>
        <p:spPr>
          <a:xfrm>
            <a:off x="1655700" y="1595108"/>
            <a:ext cx="9052051" cy="430596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Selecting the project template</a:t>
            </a:r>
          </a:p>
        </p:txBody>
      </p:sp>
      <p:pic>
        <p:nvPicPr>
          <p:cNvPr id="5" name="Content Placeholder 4"/>
          <p:cNvPicPr>
            <a:picLocks noGrp="1" noChangeAspect="1"/>
          </p:cNvPicPr>
          <p:nvPr>
            <p:ph idx="1"/>
          </p:nvPr>
        </p:nvPicPr>
        <p:blipFill>
          <a:blip r:embed="rId2"/>
          <a:stretch>
            <a:fillRect/>
          </a:stretch>
        </p:blipFill>
        <p:spPr>
          <a:xfrm>
            <a:off x="2355000" y="1745768"/>
            <a:ext cx="7653451" cy="4004640"/>
          </a:xfrm>
          <a:prstGeom prst="rect">
            <a:avLst/>
          </a:prstGeom>
        </p:spPr>
      </p:pic>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SportsStore</a:t>
            </a:r>
            <a:endParaRPr lang="en-US" dirty="0"/>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1200329"/>
          </a:xfrm>
          <a:prstGeom prst="rect">
            <a:avLst/>
          </a:prstGeom>
        </p:spPr>
        <p:txBody>
          <a:bodyPr wrap="square">
            <a:spAutoFit/>
          </a:bodyPr>
          <a:lstStyle/>
          <a:p>
            <a:r>
              <a:rPr lang="en-US" sz="2400" dirty="0">
                <a:hlinkClick r:id="rId2"/>
              </a:rPr>
              <a:t>https://github.com/liviucotfas/ase-web-and-cloud-applications-security/blob/master/FirstCoreApplication.md</a:t>
            </a:r>
            <a:endParaRPr lang="en-US" sz="2400" dirty="0"/>
          </a:p>
          <a:p>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https://docs.microsoft.com/en-us/aspnet/core/</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https://docs.microsoft.com/en-us/aspnet/core/api/</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22577</TotalTime>
  <Words>4599</Words>
  <Application>Microsoft Office PowerPoint</Application>
  <PresentationFormat>Widescreen</PresentationFormat>
  <Paragraphs>420</Paragraphs>
  <Slides>67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Cambria</vt:lpstr>
      <vt:lpstr>Segoe UI</vt:lpstr>
      <vt:lpstr>Segoe UI Historic</vt:lpstr>
      <vt:lpstr>Segoe UI Light</vt:lpstr>
      <vt:lpstr>Segoe WP</vt:lpstr>
      <vt:lpstr>Times New Roman</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 World++</vt:lpstr>
      <vt:lpstr>First application</vt:lpstr>
      <vt:lpstr>First application</vt:lpstr>
      <vt:lpstr>First application</vt:lpstr>
      <vt:lpstr>First application</vt:lpstr>
      <vt:lpstr>First application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Selecting the project type</vt:lpstr>
      <vt:lpstr>Selecting the project template</vt:lpstr>
      <vt:lpstr>SportsStore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1468</cp:revision>
  <cp:lastPrinted>2017-02-28T05:34:43Z</cp:lastPrinted>
  <dcterms:created xsi:type="dcterms:W3CDTF">2012-12-11T23:13:23Z</dcterms:created>
  <dcterms:modified xsi:type="dcterms:W3CDTF">2017-05-19T21:20:51Z</dcterms:modified>
</cp:coreProperties>
</file>