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K Grotesk Light" charset="1" panose="00000400000000000000"/>
      <p:regular r:id="rId10"/>
    </p:embeddedFont>
    <p:embeddedFont>
      <p:font typeface="HK Grotesk Light Bold" charset="1" panose="00000500000000000000"/>
      <p:regular r:id="rId11"/>
    </p:embeddedFont>
    <p:embeddedFont>
      <p:font typeface="HK Grotesk Light Italics" charset="1" panose="00000400000000000000"/>
      <p:regular r:id="rId12"/>
    </p:embeddedFont>
    <p:embeddedFont>
      <p:font typeface="HK Grotesk Light Bold Italics" charset="1" panose="00000500000000000000"/>
      <p:regular r:id="rId13"/>
    </p:embeddedFont>
    <p:embeddedFont>
      <p:font typeface="HK Grotesk Bold" charset="1" panose="00000800000000000000"/>
      <p:regular r:id="rId14"/>
    </p:embeddedFont>
    <p:embeddedFont>
      <p:font typeface="HK Grotesk Bold Italics" charset="1" panose="00000800000000000000"/>
      <p:regular r:id="rId15"/>
    </p:embeddedFont>
    <p:embeddedFont>
      <p:font typeface="Open Sans Light" charset="1" panose="020B0306030504020204"/>
      <p:regular r:id="rId16"/>
    </p:embeddedFont>
    <p:embeddedFont>
      <p:font typeface="Open Sans Light Bold" charset="1" panose="020B0806030504020204"/>
      <p:regular r:id="rId17"/>
    </p:embeddedFont>
    <p:embeddedFont>
      <p:font typeface="Open Sans Light Italics" charset="1" panose="020B0306030504020204"/>
      <p:regular r:id="rId18"/>
    </p:embeddedFont>
    <p:embeddedFont>
      <p:font typeface="Open Sans Light Bold Italics" charset="1" panose="020B0806030504020204"/>
      <p:regular r:id="rId19"/>
    </p:embeddedFont>
    <p:embeddedFont>
      <p:font typeface="Open Sans" charset="1" panose="020B0606030504020204"/>
      <p:regular r:id="rId20"/>
    </p:embeddedFont>
    <p:embeddedFont>
      <p:font typeface="Open Sans Bold" charset="1" panose="020B0806030504020204"/>
      <p:regular r:id="rId21"/>
    </p:embeddedFont>
    <p:embeddedFont>
      <p:font typeface="Open Sans Italics" charset="1" panose="020B0606030504020204"/>
      <p:regular r:id="rId22"/>
    </p:embeddedFont>
    <p:embeddedFont>
      <p:font typeface="Open Sans Bold Italics" charset="1" panose="020B0806030504020204"/>
      <p:regular r:id="rId23"/>
    </p:embeddedFont>
    <p:embeddedFont>
      <p:font typeface="Agrandir Narrow" charset="1" panose="00000506000000000000"/>
      <p:regular r:id="rId24"/>
    </p:embeddedFont>
    <p:embeddedFont>
      <p:font typeface="Agrandir Narrow Bold" charset="1" panose="00000806000000000000"/>
      <p:regular r:id="rId25"/>
    </p:embeddedFont>
    <p:embeddedFont>
      <p:font typeface="Agrandir Narrow Italics" charset="1" panose="00000506000000000000"/>
      <p:regular r:id="rId26"/>
    </p:embeddedFont>
    <p:embeddedFont>
      <p:font typeface="Agrandir Narrow Bold Italics" charset="1" panose="00000806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svg" Type="http://schemas.openxmlformats.org/officeDocument/2006/relationships/image"/><Relationship Id="rId12" Target="../media/image24.png" Type="http://schemas.openxmlformats.org/officeDocument/2006/relationships/image"/><Relationship Id="rId13" Target="../media/image25.svg" Type="http://schemas.openxmlformats.org/officeDocument/2006/relationships/image"/><Relationship Id="rId14" Target="../media/image10.png" Type="http://schemas.openxmlformats.org/officeDocument/2006/relationships/image"/><Relationship Id="rId15" Target="../media/image11.svg" Type="http://schemas.openxmlformats.org/officeDocument/2006/relationships/image"/><Relationship Id="rId16" Target="../media/image26.png" Type="http://schemas.openxmlformats.org/officeDocument/2006/relationships/image"/><Relationship Id="rId17" Target="../media/image27.svg" Type="http://schemas.openxmlformats.org/officeDocument/2006/relationships/image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4.png" Type="http://schemas.openxmlformats.org/officeDocument/2006/relationships/image"/><Relationship Id="rId9" Target="../media/image5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svg" Type="http://schemas.openxmlformats.org/officeDocument/2006/relationships/image"/><Relationship Id="rId12" Target="../media/image10.png" Type="http://schemas.openxmlformats.org/officeDocument/2006/relationships/image"/><Relationship Id="rId13" Target="../media/image11.svg" Type="http://schemas.openxmlformats.org/officeDocument/2006/relationships/image"/><Relationship Id="rId14" Target="../media/image4.png" Type="http://schemas.openxmlformats.org/officeDocument/2006/relationships/image"/><Relationship Id="rId15" Target="../media/image5.svg" Type="http://schemas.openxmlformats.org/officeDocument/2006/relationships/image"/><Relationship Id="rId16" Target="../media/image32.png" Type="http://schemas.openxmlformats.org/officeDocument/2006/relationships/image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24.png" Type="http://schemas.openxmlformats.org/officeDocument/2006/relationships/image"/><Relationship Id="rId9" Target="../media/image25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png" Type="http://schemas.openxmlformats.org/officeDocument/2006/relationships/image"/><Relationship Id="rId11" Target="../media/image42.svg" Type="http://schemas.openxmlformats.org/officeDocument/2006/relationships/image"/><Relationship Id="rId12" Target="../media/image43.png" Type="http://schemas.openxmlformats.org/officeDocument/2006/relationships/image"/><Relationship Id="rId13" Target="../media/image44.svg" Type="http://schemas.openxmlformats.org/officeDocument/2006/relationships/image"/><Relationship Id="rId14" Target="../media/image45.png" Type="http://schemas.openxmlformats.org/officeDocument/2006/relationships/image"/><Relationship Id="rId15" Target="../media/image46.svg" Type="http://schemas.openxmlformats.org/officeDocument/2006/relationships/image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37.png" Type="http://schemas.openxmlformats.org/officeDocument/2006/relationships/image"/><Relationship Id="rId7" Target="../media/image38.svg" Type="http://schemas.openxmlformats.org/officeDocument/2006/relationships/image"/><Relationship Id="rId8" Target="../media/image39.png" Type="http://schemas.openxmlformats.org/officeDocument/2006/relationships/image"/><Relationship Id="rId9" Target="../media/image40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svg" Type="http://schemas.openxmlformats.org/officeDocument/2006/relationships/image"/><Relationship Id="rId12" Target="../media/image24.png" Type="http://schemas.openxmlformats.org/officeDocument/2006/relationships/image"/><Relationship Id="rId13" Target="../media/image25.svg" Type="http://schemas.openxmlformats.org/officeDocument/2006/relationships/image"/><Relationship Id="rId14" Target="../media/image10.png" Type="http://schemas.openxmlformats.org/officeDocument/2006/relationships/image"/><Relationship Id="rId15" Target="../media/image11.svg" Type="http://schemas.openxmlformats.org/officeDocument/2006/relationships/image"/><Relationship Id="rId16" Target="../media/image47.png" Type="http://schemas.openxmlformats.org/officeDocument/2006/relationships/image"/><Relationship Id="rId17" Target="../media/image48.svg" Type="http://schemas.openxmlformats.org/officeDocument/2006/relationships/image"/><Relationship Id="rId18" Target="../media/image49.png" Type="http://schemas.openxmlformats.org/officeDocument/2006/relationships/image"/><Relationship Id="rId19" Target="../media/image50.svg" Type="http://schemas.openxmlformats.org/officeDocument/2006/relationships/image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4.png" Type="http://schemas.openxmlformats.org/officeDocument/2006/relationships/image"/><Relationship Id="rId9" Target="../media/image5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.png" Type="http://schemas.openxmlformats.org/officeDocument/2006/relationships/image"/><Relationship Id="rId11" Target="../media/image5.svg" Type="http://schemas.openxmlformats.org/officeDocument/2006/relationships/image"/><Relationship Id="rId12" Target="../media/image22.png" Type="http://schemas.openxmlformats.org/officeDocument/2006/relationships/image"/><Relationship Id="rId13" Target="../media/image23.svg" Type="http://schemas.openxmlformats.org/officeDocument/2006/relationships/image"/><Relationship Id="rId14" Target="../media/image24.png" Type="http://schemas.openxmlformats.org/officeDocument/2006/relationships/image"/><Relationship Id="rId15" Target="../media/image25.svg" Type="http://schemas.openxmlformats.org/officeDocument/2006/relationships/image"/><Relationship Id="rId16" Target="../media/image10.png" Type="http://schemas.openxmlformats.org/officeDocument/2006/relationships/image"/><Relationship Id="rId17" Target="../media/image11.sv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3.png" Type="http://schemas.openxmlformats.org/officeDocument/2006/relationships/image"/><Relationship Id="rId11" Target="../media/image54.svg" Type="http://schemas.openxmlformats.org/officeDocument/2006/relationships/image"/><Relationship Id="rId12" Target="../media/image55.png" Type="http://schemas.openxmlformats.org/officeDocument/2006/relationships/image"/><Relationship Id="rId13" Target="../media/image56.sv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51.png" Type="http://schemas.openxmlformats.org/officeDocument/2006/relationships/image"/><Relationship Id="rId5" Target="../media/image52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4.png" Type="http://schemas.openxmlformats.org/officeDocument/2006/relationships/image"/><Relationship Id="rId9" Target="../media/image2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8078696" y="-807695"/>
            <a:ext cx="13749894" cy="13432186"/>
            <a:chOff x="-41910" y="-111760"/>
            <a:chExt cx="5331460" cy="520827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-41910" y="-111760"/>
              <a:ext cx="5331460" cy="5208270"/>
            </a:xfrm>
            <a:custGeom>
              <a:avLst/>
              <a:gdLst/>
              <a:ahLst/>
              <a:cxnLst/>
              <a:rect r="r" b="b" t="t" l="l"/>
              <a:pathLst>
                <a:path h="5208270" w="5331460">
                  <a:moveTo>
                    <a:pt x="5292090" y="2602230"/>
                  </a:moveTo>
                  <a:cubicBezTo>
                    <a:pt x="5227320" y="3086100"/>
                    <a:pt x="4768850" y="3023870"/>
                    <a:pt x="4579620" y="3380740"/>
                  </a:cubicBezTo>
                  <a:cubicBezTo>
                    <a:pt x="4500880" y="3530600"/>
                    <a:pt x="4569460" y="3718560"/>
                    <a:pt x="4517390" y="3876040"/>
                  </a:cubicBezTo>
                  <a:cubicBezTo>
                    <a:pt x="4436110" y="4118610"/>
                    <a:pt x="4210050" y="4274820"/>
                    <a:pt x="3977640" y="4361180"/>
                  </a:cubicBezTo>
                  <a:cubicBezTo>
                    <a:pt x="3592830" y="4503420"/>
                    <a:pt x="3197860" y="4471670"/>
                    <a:pt x="2796540" y="4499610"/>
                  </a:cubicBezTo>
                  <a:cubicBezTo>
                    <a:pt x="2541270" y="4517390"/>
                    <a:pt x="2532380" y="4668520"/>
                    <a:pt x="2442210" y="4862830"/>
                  </a:cubicBezTo>
                  <a:cubicBezTo>
                    <a:pt x="2341880" y="5076190"/>
                    <a:pt x="2103120" y="5208270"/>
                    <a:pt x="1868170" y="5207000"/>
                  </a:cubicBezTo>
                  <a:cubicBezTo>
                    <a:pt x="1631950" y="5205730"/>
                    <a:pt x="1405890" y="5082540"/>
                    <a:pt x="1253490" y="4902200"/>
                  </a:cubicBezTo>
                  <a:cubicBezTo>
                    <a:pt x="1075690" y="4693920"/>
                    <a:pt x="990600" y="4415790"/>
                    <a:pt x="796290" y="4222750"/>
                  </a:cubicBezTo>
                  <a:cubicBezTo>
                    <a:pt x="601980" y="4028440"/>
                    <a:pt x="314960" y="3935730"/>
                    <a:pt x="153670" y="3713480"/>
                  </a:cubicBezTo>
                  <a:cubicBezTo>
                    <a:pt x="0" y="3501390"/>
                    <a:pt x="11430" y="3216910"/>
                    <a:pt x="154940" y="3001010"/>
                  </a:cubicBezTo>
                  <a:cubicBezTo>
                    <a:pt x="293370" y="2795270"/>
                    <a:pt x="532130" y="2772410"/>
                    <a:pt x="717550" y="2625090"/>
                  </a:cubicBezTo>
                  <a:cubicBezTo>
                    <a:pt x="831850" y="2534920"/>
                    <a:pt x="814070" y="2382520"/>
                    <a:pt x="904240" y="2270760"/>
                  </a:cubicBezTo>
                  <a:cubicBezTo>
                    <a:pt x="1036320" y="2108200"/>
                    <a:pt x="1217930" y="1998980"/>
                    <a:pt x="1412240" y="1930400"/>
                  </a:cubicBezTo>
                  <a:cubicBezTo>
                    <a:pt x="1593850" y="1865630"/>
                    <a:pt x="1793240" y="1864360"/>
                    <a:pt x="1913890" y="1690370"/>
                  </a:cubicBezTo>
                  <a:cubicBezTo>
                    <a:pt x="2080260" y="1451610"/>
                    <a:pt x="1935480" y="1064260"/>
                    <a:pt x="2020570" y="782320"/>
                  </a:cubicBezTo>
                  <a:cubicBezTo>
                    <a:pt x="2103120" y="508000"/>
                    <a:pt x="2298700" y="307340"/>
                    <a:pt x="2585720" y="255270"/>
                  </a:cubicBezTo>
                  <a:cubicBezTo>
                    <a:pt x="2807970" y="215900"/>
                    <a:pt x="3078480" y="420370"/>
                    <a:pt x="3272790" y="289560"/>
                  </a:cubicBezTo>
                  <a:cubicBezTo>
                    <a:pt x="3586480" y="78740"/>
                    <a:pt x="4184650" y="0"/>
                    <a:pt x="4422140" y="365760"/>
                  </a:cubicBezTo>
                  <a:cubicBezTo>
                    <a:pt x="4621530" y="671830"/>
                    <a:pt x="4415790" y="910590"/>
                    <a:pt x="4241800" y="1151890"/>
                  </a:cubicBezTo>
                  <a:cubicBezTo>
                    <a:pt x="4126230" y="1313180"/>
                    <a:pt x="3865880" y="1563370"/>
                    <a:pt x="4138930" y="1720850"/>
                  </a:cubicBezTo>
                  <a:cubicBezTo>
                    <a:pt x="4366260" y="1851660"/>
                    <a:pt x="4646930" y="1733550"/>
                    <a:pt x="4879340" y="1845310"/>
                  </a:cubicBezTo>
                  <a:cubicBezTo>
                    <a:pt x="5189220" y="1993900"/>
                    <a:pt x="5331460" y="2310130"/>
                    <a:pt x="5292090" y="2602230"/>
                  </a:cubicBezTo>
                  <a:close/>
                </a:path>
              </a:pathLst>
            </a:custGeom>
            <a:blipFill>
              <a:blip r:embed="rId2"/>
              <a:stretch>
                <a:fillRect l="-6157" r="-23113" t="2193" b="-2193"/>
              </a:stretch>
            </a:blip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86246" y="8337219"/>
            <a:ext cx="1684907" cy="171032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945237" y="1482778"/>
            <a:ext cx="1561364" cy="854492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048306" y="277505"/>
            <a:ext cx="3432328" cy="102969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503493" y="1124194"/>
            <a:ext cx="1497362" cy="1571659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794594" y="1124194"/>
            <a:ext cx="850914" cy="850914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667858" y="4089123"/>
            <a:ext cx="8476142" cy="344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84"/>
              </a:lnSpc>
            </a:pPr>
            <a:r>
              <a:rPr lang="en-US" sz="6737">
                <a:solidFill>
                  <a:srgbClr val="050A30"/>
                </a:solidFill>
                <a:latin typeface="Agrandir Narrow Bold"/>
              </a:rPr>
              <a:t>INTRODUCERE AUTOMATĂ DE DATE </a:t>
            </a:r>
          </a:p>
          <a:p>
            <a:pPr>
              <a:lnSpc>
                <a:spcPts val="9644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945237" y="8354753"/>
            <a:ext cx="6133459" cy="169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96"/>
              </a:lnSpc>
              <a:spcBef>
                <a:spcPct val="0"/>
              </a:spcBef>
            </a:pPr>
            <a:r>
              <a:rPr lang="en-US" sz="2354">
                <a:solidFill>
                  <a:srgbClr val="000000"/>
                </a:solidFill>
                <a:latin typeface="Agrandir Narrow Bold"/>
              </a:rPr>
              <a:t>Prof. Coord.: Ing. Cristian-Alexandu TĂNASE </a:t>
            </a:r>
          </a:p>
          <a:p>
            <a:pPr algn="r">
              <a:lnSpc>
                <a:spcPts val="3296"/>
              </a:lnSpc>
              <a:spcBef>
                <a:spcPct val="0"/>
              </a:spcBef>
            </a:pPr>
            <a:r>
              <a:rPr lang="en-US" sz="2354">
                <a:solidFill>
                  <a:srgbClr val="000000"/>
                </a:solidFill>
                <a:latin typeface="Agrandir Narrow Bold"/>
              </a:rPr>
              <a:t>Studenți: Alina-Gabriela CARACUDĂ</a:t>
            </a:r>
          </a:p>
          <a:p>
            <a:pPr algn="r">
              <a:lnSpc>
                <a:spcPts val="3296"/>
              </a:lnSpc>
              <a:spcBef>
                <a:spcPct val="0"/>
              </a:spcBef>
            </a:pPr>
            <a:r>
              <a:rPr lang="en-US" sz="2354">
                <a:solidFill>
                  <a:srgbClr val="000000"/>
                </a:solidFill>
                <a:latin typeface="Agrandir Narrow Bold"/>
              </a:rPr>
              <a:t>     Ioana-Roxana RÎCU</a:t>
            </a:r>
          </a:p>
          <a:p>
            <a:pPr algn="r">
              <a:lnSpc>
                <a:spcPts val="3296"/>
              </a:lnSpc>
              <a:spcBef>
                <a:spcPct val="0"/>
              </a:spcBef>
            </a:pPr>
            <a:r>
              <a:rPr lang="en-US" sz="2354">
                <a:solidFill>
                  <a:srgbClr val="000000"/>
                </a:solidFill>
                <a:latin typeface="Agrandir Narrow Bold"/>
              </a:rPr>
              <a:t>        Grupa: 1445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189966">
            <a:off x="-2991607" y="-866757"/>
            <a:ext cx="11532793" cy="351243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8118561" y="1522782"/>
            <a:ext cx="77718" cy="7241436"/>
          </a:xfrm>
          <a:prstGeom prst="rect">
            <a:avLst/>
          </a:prstGeom>
          <a:solidFill>
            <a:srgbClr val="0097EE"/>
          </a:solid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958939" y="2249604"/>
            <a:ext cx="369918" cy="369918"/>
            <a:chOff x="6705600" y="1371600"/>
            <a:chExt cx="10972800" cy="10972800"/>
          </a:xfrm>
        </p:grpSpPr>
        <p:sp>
          <p:nvSpPr>
            <p:cNvPr name="Freeform 5" id="5"/>
            <p:cNvSpPr/>
            <p:nvPr/>
          </p:nvSpPr>
          <p:spPr>
            <a:xfrm flipH="false" flipV="false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7958939" y="4008992"/>
            <a:ext cx="369918" cy="369918"/>
            <a:chOff x="6705600" y="1371600"/>
            <a:chExt cx="10972800" cy="10972800"/>
          </a:xfrm>
        </p:grpSpPr>
        <p:sp>
          <p:nvSpPr>
            <p:cNvPr name="Freeform 7" id="7"/>
            <p:cNvSpPr/>
            <p:nvPr/>
          </p:nvSpPr>
          <p:spPr>
            <a:xfrm flipH="false" flipV="false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97EE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7958939" y="5660794"/>
            <a:ext cx="369918" cy="369918"/>
            <a:chOff x="6705600" y="1371600"/>
            <a:chExt cx="10972800" cy="10972800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033593">
            <a:off x="14818427" y="223270"/>
            <a:ext cx="4881746" cy="9226668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>
            <a:alphaModFix amt="3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845981">
            <a:off x="-738578" y="7137091"/>
            <a:ext cx="7916760" cy="3886409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476523" y="4295584"/>
            <a:ext cx="5910916" cy="1148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80"/>
              </a:lnSpc>
            </a:pPr>
            <a:r>
              <a:rPr lang="en-US" sz="8000" spc="-240">
                <a:solidFill>
                  <a:srgbClr val="050A30"/>
                </a:solidFill>
                <a:latin typeface="HK Grotesk Bold"/>
              </a:rPr>
              <a:t>Cuprins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8769006" y="2249604"/>
            <a:ext cx="8115300" cy="1593629"/>
            <a:chOff x="0" y="0"/>
            <a:chExt cx="10820400" cy="2124839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38100"/>
              <a:ext cx="10820400" cy="1308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3000">
                  <a:solidFill>
                    <a:srgbClr val="050A30"/>
                  </a:solidFill>
                  <a:latin typeface="HK Grotesk Bold Bold"/>
                </a:rPr>
                <a:t>INTRODUCERE</a:t>
              </a:r>
            </a:p>
            <a:p>
              <a:pPr>
                <a:lnSpc>
                  <a:spcPts val="3900"/>
                </a:lnSpc>
              </a:pP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527596"/>
              <a:ext cx="10820400" cy="5972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800" spc="-56">
                  <a:solidFill>
                    <a:srgbClr val="FFFFFF"/>
                  </a:solidFill>
                  <a:latin typeface="HK Grotesk Light"/>
                </a:rPr>
                <a:t>Presentations are tools that can be used as lectures.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769006" y="3994070"/>
            <a:ext cx="8115300" cy="1593629"/>
            <a:chOff x="0" y="0"/>
            <a:chExt cx="10820400" cy="2124839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38100"/>
              <a:ext cx="10820400" cy="1308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3000">
                  <a:solidFill>
                    <a:srgbClr val="050A30"/>
                  </a:solidFill>
                  <a:latin typeface="HK Grotesk Bold Bold"/>
                </a:rPr>
                <a:t>MOD DE FUNCȚIONARE</a:t>
              </a:r>
            </a:p>
            <a:p>
              <a:pPr>
                <a:lnSpc>
                  <a:spcPts val="3900"/>
                </a:lnSpc>
              </a:pP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527596"/>
              <a:ext cx="10820400" cy="5972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800" spc="-56">
                  <a:solidFill>
                    <a:srgbClr val="FFFFFF"/>
                  </a:solidFill>
                  <a:latin typeface="HK Grotesk Light"/>
                </a:rPr>
                <a:t>Presentations are tools that can be used as lectures.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795005" y="5587699"/>
            <a:ext cx="8115300" cy="1098329"/>
            <a:chOff x="0" y="0"/>
            <a:chExt cx="10820400" cy="1464439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38100"/>
              <a:ext cx="10820400" cy="64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3000">
                  <a:solidFill>
                    <a:srgbClr val="050A30"/>
                  </a:solidFill>
                  <a:latin typeface="HK Grotesk Bold Bold"/>
                </a:rPr>
                <a:t>APLICAȚII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867196"/>
              <a:ext cx="10820400" cy="5972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800" spc="-56">
                  <a:solidFill>
                    <a:srgbClr val="FFFFFF"/>
                  </a:solidFill>
                  <a:latin typeface="HK Grotesk Light"/>
                </a:rPr>
                <a:t>Presentations are tools that can be used as lectures.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8769006" y="7350696"/>
            <a:ext cx="8115300" cy="1593629"/>
            <a:chOff x="0" y="0"/>
            <a:chExt cx="10820400" cy="2124839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-38100"/>
              <a:ext cx="10820400" cy="1308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3000">
                  <a:solidFill>
                    <a:srgbClr val="050A30"/>
                  </a:solidFill>
                  <a:latin typeface="HK Grotesk Bold Bold"/>
                </a:rPr>
                <a:t>MOD DE LUCRU</a:t>
              </a:r>
            </a:p>
            <a:p>
              <a:pPr>
                <a:lnSpc>
                  <a:spcPts val="3900"/>
                </a:lnSpc>
              </a:pP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1527596"/>
              <a:ext cx="10820400" cy="5972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800" spc="-56">
                  <a:solidFill>
                    <a:srgbClr val="FFFFFF"/>
                  </a:solidFill>
                  <a:latin typeface="HK Grotesk Light"/>
                </a:rPr>
                <a:t>Presentations are tools that can be used as lectures.</a:t>
              </a: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984960" y="8921341"/>
            <a:ext cx="616957" cy="336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64"/>
              </a:lnSpc>
            </a:pPr>
            <a:r>
              <a:rPr lang="en-US" sz="2400">
                <a:solidFill>
                  <a:srgbClr val="FFFFFF"/>
                </a:solidFill>
                <a:latin typeface="HK Grotesk Bold"/>
              </a:rPr>
              <a:t>04</a:t>
            </a:r>
          </a:p>
        </p:txBody>
      </p: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7972461" y="7350696"/>
            <a:ext cx="369918" cy="369918"/>
            <a:chOff x="6705600" y="1371600"/>
            <a:chExt cx="10972800" cy="10972800"/>
          </a:xfrm>
        </p:grpSpPr>
        <p:sp>
          <p:nvSpPr>
            <p:cNvPr name="Freeform 27" id="27"/>
            <p:cNvSpPr/>
            <p:nvPr/>
          </p:nvSpPr>
          <p:spPr>
            <a:xfrm flipH="false" flipV="false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97EE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8797581" y="9831924"/>
            <a:ext cx="8115300" cy="455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800" spc="-56">
                <a:solidFill>
                  <a:srgbClr val="FFFFFF"/>
                </a:solidFill>
                <a:latin typeface="HK Grotesk Light"/>
              </a:rPr>
              <a:t>Presentations are tools that can be used as lectures.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3682" y="4879234"/>
            <a:ext cx="555114" cy="55511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CB6F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94239" y="4829522"/>
            <a:ext cx="555114" cy="55511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23961" y="7104119"/>
            <a:ext cx="555114" cy="55511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CB6F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64517" y="7054407"/>
            <a:ext cx="555114" cy="55511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804665" y="2578212"/>
            <a:ext cx="6454635" cy="6680088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60291" y="8770797"/>
            <a:ext cx="1048729" cy="1064552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670958" y="8859886"/>
            <a:ext cx="2617042" cy="2010313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64517" y="1781918"/>
            <a:ext cx="1561364" cy="854492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965346" y="609345"/>
            <a:ext cx="3432328" cy="1029698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670958" y="1028700"/>
            <a:ext cx="1588342" cy="1667153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055483" y="2695853"/>
            <a:ext cx="850914" cy="850914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237309" y="4177809"/>
            <a:ext cx="3589347" cy="3748665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2304820" y="4632916"/>
            <a:ext cx="7658311" cy="1419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565"/>
              </a:lnSpc>
              <a:spcBef>
                <a:spcPct val="0"/>
              </a:spcBef>
            </a:pPr>
            <a:r>
              <a:rPr lang="en-US" sz="2971">
                <a:solidFill>
                  <a:srgbClr val="050A30"/>
                </a:solidFill>
                <a:latin typeface="Agrandir Narrow"/>
              </a:rPr>
              <a:t>SHA1 - Algoritm de hashing criptografic utilizat pentru a verifica autenticitatea și integritatea datelor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510765" y="1328778"/>
            <a:ext cx="9266471" cy="729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84"/>
              </a:lnSpc>
              <a:spcBef>
                <a:spcPct val="0"/>
              </a:spcBef>
            </a:pPr>
            <a:r>
              <a:rPr lang="en-US" sz="4070">
                <a:solidFill>
                  <a:srgbClr val="050A30"/>
                </a:solidFill>
                <a:latin typeface="Agrandir Narrow Bold"/>
              </a:rPr>
              <a:t>INTRODUCERE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229760" y="6857801"/>
            <a:ext cx="7808431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565"/>
              </a:lnSpc>
              <a:spcBef>
                <a:spcPct val="0"/>
              </a:spcBef>
            </a:pPr>
            <a:r>
              <a:rPr lang="en-US" sz="2971">
                <a:solidFill>
                  <a:srgbClr val="050A30"/>
                </a:solidFill>
                <a:latin typeface="Agrandir Narrow"/>
              </a:rPr>
              <a:t>Se poate verifica dacă fișierul a fost sau nu modificat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84386" y="9022058"/>
            <a:ext cx="1048729" cy="106455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670958" y="8944492"/>
            <a:ext cx="2617042" cy="201031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965346" y="609345"/>
            <a:ext cx="3432328" cy="102969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296564" y="1028700"/>
            <a:ext cx="962736" cy="101050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0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466983" y="-5604565"/>
            <a:ext cx="6501663" cy="672875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595115" y="2453946"/>
            <a:ext cx="850914" cy="850914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64517" y="1877168"/>
            <a:ext cx="1561364" cy="854492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216568" y="7821055"/>
            <a:ext cx="1561364" cy="854492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100000">
            <a:off x="8368072" y="8891820"/>
            <a:ext cx="6501663" cy="6728759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6"/>
          <a:srcRect l="0" t="0" r="0" b="0"/>
          <a:stretch>
            <a:fillRect/>
          </a:stretch>
        </p:blipFill>
        <p:spPr>
          <a:xfrm flipH="false" flipV="false" rot="0">
            <a:off x="484386" y="2969785"/>
            <a:ext cx="8659614" cy="6052273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4510765" y="1328778"/>
            <a:ext cx="9266471" cy="729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84"/>
              </a:lnSpc>
              <a:spcBef>
                <a:spcPct val="0"/>
              </a:spcBef>
            </a:pPr>
            <a:r>
              <a:rPr lang="en-US" sz="4070">
                <a:solidFill>
                  <a:srgbClr val="050A30"/>
                </a:solidFill>
                <a:latin typeface="Agrandir Narrow Bold"/>
              </a:rPr>
              <a:t>MOD DE FUNCȚIONARE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968646" y="3095309"/>
            <a:ext cx="8759182" cy="6196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28369" indent="-464185" lvl="1">
              <a:lnSpc>
                <a:spcPts val="6019"/>
              </a:lnSpc>
              <a:buFont typeface="Arial"/>
              <a:buChar char="•"/>
            </a:pPr>
            <a:r>
              <a:rPr lang="en-US" sz="4299" spc="-42">
                <a:solidFill>
                  <a:srgbClr val="002D70"/>
                </a:solidFill>
                <a:latin typeface="Agrandir Narrow"/>
              </a:rPr>
              <a:t>Ia ca mesaj de intrare cu o lungime maximă mai mică de 512 de biți;</a:t>
            </a:r>
          </a:p>
          <a:p>
            <a:pPr>
              <a:lnSpc>
                <a:spcPts val="6019"/>
              </a:lnSpc>
            </a:pPr>
          </a:p>
          <a:p>
            <a:pPr marL="928369" indent="-464185" lvl="1">
              <a:lnSpc>
                <a:spcPts val="6019"/>
              </a:lnSpc>
              <a:buFont typeface="Arial"/>
              <a:buChar char="•"/>
            </a:pPr>
            <a:r>
              <a:rPr lang="en-US" sz="4299" spc="-42">
                <a:solidFill>
                  <a:srgbClr val="002D70"/>
                </a:solidFill>
                <a:latin typeface="Agrandir Narrow"/>
              </a:rPr>
              <a:t>Produce o ieșire de 160 de biți, ceea ce face ca SHA1 să aibă nevoie de cinci registre de pe 32 de biți. </a:t>
            </a:r>
          </a:p>
          <a:p>
            <a:pPr algn="ctr">
              <a:lnSpc>
                <a:spcPts val="601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32431" y="4481153"/>
            <a:ext cx="918339" cy="91833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534092" y="4398913"/>
            <a:ext cx="918339" cy="91833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CB6F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779370" y="4487912"/>
            <a:ext cx="5691479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4200">
                <a:solidFill>
                  <a:srgbClr val="12229D"/>
                </a:solidFill>
                <a:latin typeface="Agrandir Narrow"/>
              </a:rPr>
              <a:t>Criptografie</a:t>
            </a:r>
          </a:p>
          <a:p>
            <a:pPr marL="0" indent="0" lvl="0">
              <a:lnSpc>
                <a:spcPts val="5040"/>
              </a:lnSpc>
              <a:spcBef>
                <a:spcPct val="0"/>
              </a:spcBef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10145931" y="4522273"/>
            <a:ext cx="918339" cy="91833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047593" y="4440033"/>
            <a:ext cx="918339" cy="918339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CB6F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5" id="15"/>
          <p:cNvSpPr/>
          <p:nvPr/>
        </p:nvSpPr>
        <p:spPr>
          <a:xfrm rot="5400000">
            <a:off x="7219454" y="4782864"/>
            <a:ext cx="3229966" cy="0"/>
          </a:xfrm>
          <a:prstGeom prst="line">
            <a:avLst/>
          </a:prstGeom>
          <a:ln cap="flat" w="38100">
            <a:solidFill>
              <a:srgbClr val="5CB6F9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60291" y="8125020"/>
            <a:ext cx="1684907" cy="1710328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571926" y="8725820"/>
            <a:ext cx="2888785" cy="2219056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64517" y="1781918"/>
            <a:ext cx="1561364" cy="854492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965346" y="609345"/>
            <a:ext cx="3432328" cy="1029698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670958" y="1028700"/>
            <a:ext cx="1588342" cy="1667153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477680" y="371586"/>
            <a:ext cx="850914" cy="850914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71759">
            <a:off x="7338500" y="7633571"/>
            <a:ext cx="1628726" cy="1616881"/>
          </a:xfrm>
          <a:prstGeom prst="rect">
            <a:avLst/>
          </a:prstGeom>
        </p:spPr>
      </p:pic>
      <p:sp>
        <p:nvSpPr>
          <p:cNvPr name="TextBox 23" id="23"/>
          <p:cNvSpPr txBox="true"/>
          <p:nvPr/>
        </p:nvSpPr>
        <p:spPr>
          <a:xfrm rot="0">
            <a:off x="6734292" y="1415900"/>
            <a:ext cx="4819417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84"/>
              </a:lnSpc>
              <a:spcBef>
                <a:spcPct val="0"/>
              </a:spcBef>
            </a:pPr>
            <a:r>
              <a:rPr lang="en-US" sz="4070">
                <a:solidFill>
                  <a:srgbClr val="050A30"/>
                </a:solidFill>
                <a:latin typeface="Agrandir Narrow Bold"/>
              </a:rPr>
              <a:t>APLICAȚII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261962" y="4447308"/>
            <a:ext cx="1032027" cy="76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151"/>
              </a:lnSpc>
              <a:spcBef>
                <a:spcPct val="0"/>
              </a:spcBef>
            </a:pPr>
            <a:r>
              <a:rPr lang="en-US" sz="4393">
                <a:solidFill>
                  <a:srgbClr val="050A30"/>
                </a:solidFill>
                <a:latin typeface="Open Sans Light Bold"/>
              </a:rPr>
              <a:t>01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834345" y="4488428"/>
            <a:ext cx="973144" cy="764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151"/>
              </a:lnSpc>
              <a:spcBef>
                <a:spcPct val="0"/>
              </a:spcBef>
            </a:pPr>
            <a:r>
              <a:rPr lang="en-US" sz="4393">
                <a:solidFill>
                  <a:srgbClr val="050A30"/>
                </a:solidFill>
                <a:latin typeface="Open Sans Light Bold"/>
              </a:rPr>
              <a:t>02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464321" y="4475445"/>
            <a:ext cx="5794979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12229D"/>
                </a:solidFill>
                <a:latin typeface="Agrandir Narrow"/>
              </a:rPr>
              <a:t>Integritatea datelor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75264" y="2513598"/>
            <a:ext cx="6567985" cy="6797397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2479846" y="5066133"/>
            <a:ext cx="271422" cy="280638"/>
            <a:chOff x="0" y="0"/>
            <a:chExt cx="361896" cy="374185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94516" y="106805"/>
              <a:ext cx="267380" cy="267380"/>
              <a:chOff x="0" y="0"/>
              <a:chExt cx="471015" cy="471015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>
                <a:off x="0" y="0"/>
                <a:ext cx="471015" cy="471015"/>
              </a:xfrm>
              <a:custGeom>
                <a:avLst/>
                <a:gdLst/>
                <a:ahLst/>
                <a:cxnLst/>
                <a:rect r="r" b="b" t="t" l="l"/>
                <a:pathLst>
                  <a:path h="471015" w="471015">
                    <a:moveTo>
                      <a:pt x="0" y="0"/>
                    </a:moveTo>
                    <a:lnTo>
                      <a:pt x="471015" y="0"/>
                    </a:lnTo>
                    <a:lnTo>
                      <a:pt x="471015" y="471015"/>
                    </a:lnTo>
                    <a:lnTo>
                      <a:pt x="0" y="471015"/>
                    </a:lnTo>
                    <a:close/>
                  </a:path>
                </a:pathLst>
              </a:custGeom>
              <a:solidFill>
                <a:srgbClr val="5CB6F9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5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0"/>
              <a:ext cx="325216" cy="346423"/>
              <a:chOff x="0" y="0"/>
              <a:chExt cx="531410" cy="566062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>
                <a:off x="0" y="0"/>
                <a:ext cx="531410" cy="566062"/>
              </a:xfrm>
              <a:custGeom>
                <a:avLst/>
                <a:gdLst/>
                <a:ahLst/>
                <a:cxnLst/>
                <a:rect r="r" b="b" t="t" l="l"/>
                <a:pathLst>
                  <a:path h="566062" w="531410">
                    <a:moveTo>
                      <a:pt x="0" y="0"/>
                    </a:moveTo>
                    <a:lnTo>
                      <a:pt x="531410" y="0"/>
                    </a:lnTo>
                    <a:lnTo>
                      <a:pt x="531410" y="566062"/>
                    </a:lnTo>
                    <a:lnTo>
                      <a:pt x="0" y="566062"/>
                    </a:ln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59"/>
                  </a:lnSpc>
                </a:pPr>
              </a:p>
            </p:txBody>
          </p:sp>
        </p:grpSp>
      </p:grpSp>
      <p:grpSp>
        <p:nvGrpSpPr>
          <p:cNvPr name="Group 10" id="10"/>
          <p:cNvGrpSpPr/>
          <p:nvPr/>
        </p:nvGrpSpPr>
        <p:grpSpPr>
          <a:xfrm rot="0">
            <a:off x="2479846" y="5595273"/>
            <a:ext cx="271422" cy="280638"/>
            <a:chOff x="0" y="0"/>
            <a:chExt cx="361896" cy="374185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94516" y="106805"/>
              <a:ext cx="267380" cy="267380"/>
              <a:chOff x="0" y="0"/>
              <a:chExt cx="471015" cy="471015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>
                <a:off x="0" y="0"/>
                <a:ext cx="471015" cy="471015"/>
              </a:xfrm>
              <a:custGeom>
                <a:avLst/>
                <a:gdLst/>
                <a:ahLst/>
                <a:cxnLst/>
                <a:rect r="r" b="b" t="t" l="l"/>
                <a:pathLst>
                  <a:path h="471015" w="471015">
                    <a:moveTo>
                      <a:pt x="0" y="0"/>
                    </a:moveTo>
                    <a:lnTo>
                      <a:pt x="471015" y="0"/>
                    </a:lnTo>
                    <a:lnTo>
                      <a:pt x="471015" y="471015"/>
                    </a:lnTo>
                    <a:lnTo>
                      <a:pt x="0" y="471015"/>
                    </a:lnTo>
                    <a:close/>
                  </a:path>
                </a:pathLst>
              </a:custGeom>
              <a:solidFill>
                <a:srgbClr val="5CB6F9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59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0" y="0"/>
              <a:ext cx="325216" cy="346423"/>
              <a:chOff x="0" y="0"/>
              <a:chExt cx="531410" cy="566062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>
                <a:off x="0" y="0"/>
                <a:ext cx="531410" cy="566062"/>
              </a:xfrm>
              <a:custGeom>
                <a:avLst/>
                <a:gdLst/>
                <a:ahLst/>
                <a:cxnLst/>
                <a:rect r="r" b="b" t="t" l="l"/>
                <a:pathLst>
                  <a:path h="566062" w="531410">
                    <a:moveTo>
                      <a:pt x="0" y="0"/>
                    </a:moveTo>
                    <a:lnTo>
                      <a:pt x="531410" y="0"/>
                    </a:lnTo>
                    <a:lnTo>
                      <a:pt x="531410" y="566062"/>
                    </a:lnTo>
                    <a:lnTo>
                      <a:pt x="0" y="566062"/>
                    </a:ln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59"/>
                  </a:lnSpc>
                </a:pPr>
              </a:p>
            </p:txBody>
          </p:sp>
        </p:grp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60291" y="8770797"/>
            <a:ext cx="1048729" cy="1064552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362437" y="9008440"/>
            <a:ext cx="2102692" cy="1615209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201091" y="1331781"/>
            <a:ext cx="1561364" cy="854492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965346" y="537450"/>
            <a:ext cx="3432328" cy="1029698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670958" y="1028700"/>
            <a:ext cx="1588342" cy="1667153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614822" y="1567148"/>
            <a:ext cx="850914" cy="850914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 rot="0">
            <a:off x="2489371" y="6154726"/>
            <a:ext cx="271422" cy="280638"/>
            <a:chOff x="0" y="0"/>
            <a:chExt cx="361896" cy="374185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94516" y="106805"/>
              <a:ext cx="267380" cy="267380"/>
              <a:chOff x="0" y="0"/>
              <a:chExt cx="471015" cy="471015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>
                <a:off x="0" y="0"/>
                <a:ext cx="471015" cy="471015"/>
              </a:xfrm>
              <a:custGeom>
                <a:avLst/>
                <a:gdLst/>
                <a:ahLst/>
                <a:cxnLst/>
                <a:rect r="r" b="b" t="t" l="l"/>
                <a:pathLst>
                  <a:path h="471015" w="471015">
                    <a:moveTo>
                      <a:pt x="0" y="0"/>
                    </a:moveTo>
                    <a:lnTo>
                      <a:pt x="471015" y="0"/>
                    </a:lnTo>
                    <a:lnTo>
                      <a:pt x="471015" y="471015"/>
                    </a:lnTo>
                    <a:lnTo>
                      <a:pt x="0" y="471015"/>
                    </a:lnTo>
                    <a:close/>
                  </a:path>
                </a:pathLst>
              </a:custGeom>
              <a:solidFill>
                <a:srgbClr val="5CB6F9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59"/>
                  </a:lnSpc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0">
              <a:off x="0" y="0"/>
              <a:ext cx="325216" cy="346423"/>
              <a:chOff x="0" y="0"/>
              <a:chExt cx="531410" cy="566062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>
                <a:off x="0" y="0"/>
                <a:ext cx="531410" cy="566062"/>
              </a:xfrm>
              <a:custGeom>
                <a:avLst/>
                <a:gdLst/>
                <a:ahLst/>
                <a:cxnLst/>
                <a:rect r="r" b="b" t="t" l="l"/>
                <a:pathLst>
                  <a:path h="566062" w="531410">
                    <a:moveTo>
                      <a:pt x="0" y="0"/>
                    </a:moveTo>
                    <a:lnTo>
                      <a:pt x="531410" y="0"/>
                    </a:lnTo>
                    <a:lnTo>
                      <a:pt x="531410" y="566062"/>
                    </a:lnTo>
                    <a:lnTo>
                      <a:pt x="0" y="566062"/>
                    </a:ln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59"/>
                  </a:lnSpc>
                </a:pPr>
              </a:p>
            </p:txBody>
          </p:sp>
        </p:grpSp>
      </p:grpSp>
      <p:pic>
        <p:nvPicPr>
          <p:cNvPr name="Picture 30" id="30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621517" y="8580849"/>
            <a:ext cx="1443462" cy="1254500"/>
          </a:xfrm>
          <a:prstGeom prst="rect">
            <a:avLst/>
          </a:prstGeom>
        </p:spPr>
      </p:pic>
      <p:grpSp>
        <p:nvGrpSpPr>
          <p:cNvPr name="Group 31" id="31"/>
          <p:cNvGrpSpPr/>
          <p:nvPr/>
        </p:nvGrpSpPr>
        <p:grpSpPr>
          <a:xfrm rot="0">
            <a:off x="2489371" y="6724777"/>
            <a:ext cx="271422" cy="280638"/>
            <a:chOff x="0" y="0"/>
            <a:chExt cx="361896" cy="374185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94516" y="106805"/>
              <a:ext cx="267380" cy="267380"/>
              <a:chOff x="0" y="0"/>
              <a:chExt cx="471015" cy="471015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>
                <a:off x="0" y="0"/>
                <a:ext cx="471015" cy="471015"/>
              </a:xfrm>
              <a:custGeom>
                <a:avLst/>
                <a:gdLst/>
                <a:ahLst/>
                <a:cxnLst/>
                <a:rect r="r" b="b" t="t" l="l"/>
                <a:pathLst>
                  <a:path h="471015" w="471015">
                    <a:moveTo>
                      <a:pt x="0" y="0"/>
                    </a:moveTo>
                    <a:lnTo>
                      <a:pt x="471015" y="0"/>
                    </a:lnTo>
                    <a:lnTo>
                      <a:pt x="471015" y="471015"/>
                    </a:lnTo>
                    <a:lnTo>
                      <a:pt x="0" y="471015"/>
                    </a:lnTo>
                    <a:close/>
                  </a:path>
                </a:pathLst>
              </a:custGeom>
              <a:solidFill>
                <a:srgbClr val="5CB6F9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59"/>
                  </a:lnSpc>
                </a:pPr>
              </a:p>
            </p:txBody>
          </p:sp>
        </p:grpSp>
        <p:grpSp>
          <p:nvGrpSpPr>
            <p:cNvPr name="Group 35" id="35"/>
            <p:cNvGrpSpPr/>
            <p:nvPr/>
          </p:nvGrpSpPr>
          <p:grpSpPr>
            <a:xfrm rot="0">
              <a:off x="0" y="0"/>
              <a:ext cx="325216" cy="346423"/>
              <a:chOff x="0" y="0"/>
              <a:chExt cx="531410" cy="566062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>
                <a:off x="0" y="0"/>
                <a:ext cx="531410" cy="566062"/>
              </a:xfrm>
              <a:custGeom>
                <a:avLst/>
                <a:gdLst/>
                <a:ahLst/>
                <a:cxnLst/>
                <a:rect r="r" b="b" t="t" l="l"/>
                <a:pathLst>
                  <a:path h="566062" w="531410">
                    <a:moveTo>
                      <a:pt x="0" y="0"/>
                    </a:moveTo>
                    <a:lnTo>
                      <a:pt x="531410" y="0"/>
                    </a:lnTo>
                    <a:lnTo>
                      <a:pt x="531410" y="566062"/>
                    </a:lnTo>
                    <a:lnTo>
                      <a:pt x="0" y="566062"/>
                    </a:ln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59"/>
                  </a:lnSpc>
                </a:pPr>
              </a:p>
            </p:txBody>
          </p:sp>
        </p:grpSp>
      </p:grpSp>
      <p:grpSp>
        <p:nvGrpSpPr>
          <p:cNvPr name="Group 38" id="38"/>
          <p:cNvGrpSpPr/>
          <p:nvPr/>
        </p:nvGrpSpPr>
        <p:grpSpPr>
          <a:xfrm rot="0">
            <a:off x="2489371" y="7260499"/>
            <a:ext cx="271422" cy="280638"/>
            <a:chOff x="0" y="0"/>
            <a:chExt cx="361896" cy="374185"/>
          </a:xfrm>
        </p:grpSpPr>
        <p:grpSp>
          <p:nvGrpSpPr>
            <p:cNvPr name="Group 39" id="39"/>
            <p:cNvGrpSpPr/>
            <p:nvPr/>
          </p:nvGrpSpPr>
          <p:grpSpPr>
            <a:xfrm rot="0">
              <a:off x="94516" y="106805"/>
              <a:ext cx="267380" cy="267380"/>
              <a:chOff x="0" y="0"/>
              <a:chExt cx="471015" cy="471015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>
                <a:off x="0" y="0"/>
                <a:ext cx="471015" cy="471015"/>
              </a:xfrm>
              <a:custGeom>
                <a:avLst/>
                <a:gdLst/>
                <a:ahLst/>
                <a:cxnLst/>
                <a:rect r="r" b="b" t="t" l="l"/>
                <a:pathLst>
                  <a:path h="471015" w="471015">
                    <a:moveTo>
                      <a:pt x="0" y="0"/>
                    </a:moveTo>
                    <a:lnTo>
                      <a:pt x="471015" y="0"/>
                    </a:lnTo>
                    <a:lnTo>
                      <a:pt x="471015" y="471015"/>
                    </a:lnTo>
                    <a:lnTo>
                      <a:pt x="0" y="471015"/>
                    </a:lnTo>
                    <a:close/>
                  </a:path>
                </a:pathLst>
              </a:custGeom>
              <a:solidFill>
                <a:srgbClr val="5CB6F9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59"/>
                  </a:lnSpc>
                </a:pPr>
              </a:p>
            </p:txBody>
          </p:sp>
        </p:grpSp>
        <p:grpSp>
          <p:nvGrpSpPr>
            <p:cNvPr name="Group 42" id="42"/>
            <p:cNvGrpSpPr/>
            <p:nvPr/>
          </p:nvGrpSpPr>
          <p:grpSpPr>
            <a:xfrm rot="0">
              <a:off x="0" y="0"/>
              <a:ext cx="325216" cy="346423"/>
              <a:chOff x="0" y="0"/>
              <a:chExt cx="531410" cy="566062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>
                <a:off x="0" y="0"/>
                <a:ext cx="531410" cy="566062"/>
              </a:xfrm>
              <a:custGeom>
                <a:avLst/>
                <a:gdLst/>
                <a:ahLst/>
                <a:cxnLst/>
                <a:rect r="r" b="b" t="t" l="l"/>
                <a:pathLst>
                  <a:path h="566062" w="531410">
                    <a:moveTo>
                      <a:pt x="0" y="0"/>
                    </a:moveTo>
                    <a:lnTo>
                      <a:pt x="531410" y="0"/>
                    </a:lnTo>
                    <a:lnTo>
                      <a:pt x="531410" y="566062"/>
                    </a:lnTo>
                    <a:lnTo>
                      <a:pt x="0" y="566062"/>
                    </a:ln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59"/>
                  </a:lnSpc>
                </a:pPr>
              </a:p>
            </p:txBody>
          </p:sp>
        </p:grpSp>
      </p:grpSp>
      <p:pic>
        <p:nvPicPr>
          <p:cNvPr name="Picture 45" id="45"/>
          <p:cNvPicPr>
            <a:picLocks noChangeAspect="true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144000" y="3501420"/>
            <a:ext cx="6377859" cy="4847173"/>
          </a:xfrm>
          <a:prstGeom prst="rect">
            <a:avLst/>
          </a:prstGeom>
        </p:spPr>
      </p:pic>
      <p:sp>
        <p:nvSpPr>
          <p:cNvPr name="TextBox 46" id="46"/>
          <p:cNvSpPr txBox="true"/>
          <p:nvPr/>
        </p:nvSpPr>
        <p:spPr>
          <a:xfrm rot="0">
            <a:off x="5925125" y="1454049"/>
            <a:ext cx="6437750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84"/>
              </a:lnSpc>
              <a:spcBef>
                <a:spcPct val="0"/>
              </a:spcBef>
            </a:pPr>
            <a:r>
              <a:rPr lang="en-US" sz="4070">
                <a:solidFill>
                  <a:srgbClr val="050A30"/>
                </a:solidFill>
                <a:latin typeface="Agrandir Narrow Bold"/>
              </a:rPr>
              <a:t>MOD DE LUCRU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3016298" y="4205805"/>
            <a:ext cx="2580151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12"/>
              </a:lnSpc>
              <a:spcBef>
                <a:spcPct val="0"/>
              </a:spcBef>
            </a:pPr>
            <a:r>
              <a:rPr lang="en-US" sz="3426">
                <a:solidFill>
                  <a:srgbClr val="050A30"/>
                </a:solidFill>
                <a:latin typeface="Agrandir Narrow Bold"/>
              </a:rPr>
              <a:t>Etape: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3016298" y="5409298"/>
            <a:ext cx="4032865" cy="601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01"/>
              </a:lnSpc>
              <a:spcBef>
                <a:spcPct val="0"/>
              </a:spcBef>
            </a:pPr>
            <a:r>
              <a:rPr lang="en-US" sz="3334">
                <a:solidFill>
                  <a:srgbClr val="050A30"/>
                </a:solidFill>
                <a:latin typeface="Agrandir Narrow"/>
              </a:rPr>
              <a:t>Litere alfabet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2997834" y="4882824"/>
            <a:ext cx="4051329" cy="601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01"/>
              </a:lnSpc>
              <a:spcBef>
                <a:spcPct val="0"/>
              </a:spcBef>
            </a:pPr>
            <a:r>
              <a:rPr lang="en-US" sz="3334">
                <a:solidFill>
                  <a:srgbClr val="050A30"/>
                </a:solidFill>
                <a:latin typeface="Agrandir Narrow"/>
              </a:rPr>
              <a:t>Biblioteci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3035348" y="5957758"/>
            <a:ext cx="4032865" cy="601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01"/>
              </a:lnSpc>
              <a:spcBef>
                <a:spcPct val="0"/>
              </a:spcBef>
            </a:pPr>
            <a:r>
              <a:rPr lang="en-US" sz="3334">
                <a:solidFill>
                  <a:srgbClr val="050A30"/>
                </a:solidFill>
                <a:latin typeface="Agrandir Narrow"/>
              </a:rPr>
              <a:t>Listă goală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3016298" y="6473731"/>
            <a:ext cx="4032865" cy="601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01"/>
              </a:lnSpc>
              <a:spcBef>
                <a:spcPct val="0"/>
              </a:spcBef>
            </a:pPr>
            <a:r>
              <a:rPr lang="en-US" sz="3334">
                <a:solidFill>
                  <a:srgbClr val="050A30"/>
                </a:solidFill>
                <a:latin typeface="Agrandir Narrow"/>
              </a:rPr>
              <a:t>Buclă for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2997834" y="7018279"/>
            <a:ext cx="4032865" cy="601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01"/>
              </a:lnSpc>
              <a:spcBef>
                <a:spcPct val="0"/>
              </a:spcBef>
            </a:pPr>
            <a:r>
              <a:rPr lang="en-US" sz="3334">
                <a:solidFill>
                  <a:srgbClr val="050A30"/>
                </a:solidFill>
                <a:latin typeface="Agrandir Narrow"/>
              </a:rPr>
              <a:t>Excel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9402221" y="3497058"/>
            <a:ext cx="228838" cy="667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1"/>
              </a:lnSpc>
              <a:spcBef>
                <a:spcPct val="0"/>
              </a:spcBef>
            </a:pPr>
            <a:r>
              <a:rPr lang="en-US" sz="3329">
                <a:solidFill>
                  <a:srgbClr val="050A30"/>
                </a:solidFill>
                <a:latin typeface="Agrandir Narrow"/>
              </a:rPr>
              <a:t>a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0071295" y="3622471"/>
            <a:ext cx="6002060" cy="464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2"/>
              </a:lnSpc>
              <a:spcBef>
                <a:spcPct val="0"/>
              </a:spcBef>
            </a:pPr>
            <a:r>
              <a:rPr lang="en-US" sz="2330">
                <a:solidFill>
                  <a:srgbClr val="050A30"/>
                </a:solidFill>
                <a:latin typeface="Agrandir Narrow"/>
              </a:rPr>
              <a:t>86f7e437faa5a7fce15d1ddcb9eaeaea377667b8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9400733" y="4819851"/>
            <a:ext cx="231815" cy="667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1"/>
              </a:lnSpc>
              <a:spcBef>
                <a:spcPct val="0"/>
              </a:spcBef>
            </a:pPr>
            <a:r>
              <a:rPr lang="en-US" sz="3329">
                <a:solidFill>
                  <a:srgbClr val="050A30"/>
                </a:solidFill>
                <a:latin typeface="Agrandir Narrow"/>
              </a:rPr>
              <a:t>b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9409841" y="6144969"/>
            <a:ext cx="216575" cy="667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1"/>
              </a:lnSpc>
              <a:spcBef>
                <a:spcPct val="0"/>
              </a:spcBef>
            </a:pPr>
            <a:r>
              <a:rPr lang="en-US" sz="3329">
                <a:solidFill>
                  <a:srgbClr val="050A30"/>
                </a:solidFill>
                <a:latin typeface="Agrandir Narrow"/>
              </a:rPr>
              <a:t>c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9402221" y="7520890"/>
            <a:ext cx="231815" cy="667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1"/>
              </a:lnSpc>
              <a:spcBef>
                <a:spcPct val="0"/>
              </a:spcBef>
            </a:pPr>
            <a:r>
              <a:rPr lang="en-US" sz="3329">
                <a:solidFill>
                  <a:srgbClr val="050A30"/>
                </a:solidFill>
                <a:latin typeface="Agrandir Narrow"/>
              </a:rPr>
              <a:t>d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0049388" y="5000183"/>
            <a:ext cx="6045875" cy="874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2"/>
              </a:lnSpc>
            </a:pPr>
            <a:r>
              <a:rPr lang="en-US" sz="2330">
                <a:solidFill>
                  <a:srgbClr val="050A30"/>
                </a:solidFill>
                <a:latin typeface="Agrandir Narrow"/>
              </a:rPr>
              <a:t>e9d71f5ee7c92d6dc9e92ffdad17b8bd49418f98</a:t>
            </a:r>
          </a:p>
          <a:p>
            <a:pPr algn="ctr">
              <a:lnSpc>
                <a:spcPts val="3262"/>
              </a:lnSpc>
              <a:spcBef>
                <a:spcPct val="0"/>
              </a:spcBef>
            </a:pPr>
          </a:p>
        </p:txBody>
      </p:sp>
      <p:sp>
        <p:nvSpPr>
          <p:cNvPr name="TextBox 59" id="59"/>
          <p:cNvSpPr txBox="true"/>
          <p:nvPr/>
        </p:nvSpPr>
        <p:spPr>
          <a:xfrm rot="0">
            <a:off x="9969497" y="6396177"/>
            <a:ext cx="6205657" cy="464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2"/>
              </a:lnSpc>
              <a:spcBef>
                <a:spcPct val="0"/>
              </a:spcBef>
            </a:pPr>
            <a:r>
              <a:rPr lang="en-US" sz="2330">
                <a:solidFill>
                  <a:srgbClr val="050A30"/>
                </a:solidFill>
                <a:latin typeface="Agrandir Narrow"/>
              </a:rPr>
              <a:t>84a516841ba77a5b4648de2cd0dfcb30ea46dbb4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0054864" y="7646303"/>
            <a:ext cx="6238518" cy="874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2"/>
              </a:lnSpc>
            </a:pPr>
            <a:r>
              <a:rPr lang="en-US" sz="2330">
                <a:solidFill>
                  <a:srgbClr val="050A30"/>
                </a:solidFill>
                <a:latin typeface="Agrandir Narrow"/>
              </a:rPr>
              <a:t>3c363836cf4e16666669a25da280a1865c2d2874</a:t>
            </a:r>
          </a:p>
          <a:p>
            <a:pPr algn="ctr">
              <a:lnSpc>
                <a:spcPts val="326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189966">
            <a:off x="-983788" y="1801119"/>
            <a:ext cx="22362296" cy="681066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863150" y="1426232"/>
            <a:ext cx="6567985" cy="679739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60291" y="8770797"/>
            <a:ext cx="1048729" cy="106455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362437" y="9008440"/>
            <a:ext cx="2102692" cy="1615209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201091" y="1331781"/>
            <a:ext cx="1561364" cy="854492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965346" y="537450"/>
            <a:ext cx="3432328" cy="1029698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670958" y="1028700"/>
            <a:ext cx="1588342" cy="1667153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614822" y="1567148"/>
            <a:ext cx="850914" cy="850914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4544333" y="4601871"/>
            <a:ext cx="9205618" cy="1047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83"/>
              </a:lnSpc>
              <a:spcBef>
                <a:spcPct val="0"/>
              </a:spcBef>
            </a:pPr>
            <a:r>
              <a:rPr lang="en-US" sz="5819">
                <a:solidFill>
                  <a:srgbClr val="050A30"/>
                </a:solidFill>
                <a:latin typeface="Agrandir Narrow Bold"/>
              </a:rPr>
              <a:t>CONCLUZII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189966">
            <a:off x="652217" y="5239377"/>
            <a:ext cx="22362296" cy="681066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797829" y="-792158"/>
            <a:ext cx="5062953" cy="411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593309" y="-445127"/>
            <a:ext cx="6454635" cy="668008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670958" y="1655489"/>
            <a:ext cx="1588342" cy="166715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91174" y="3149058"/>
            <a:ext cx="1075052" cy="77135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004816" y="9258300"/>
            <a:ext cx="718445" cy="793464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5337947" y="3353758"/>
            <a:ext cx="7612106" cy="204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352"/>
              </a:lnSpc>
              <a:spcBef>
                <a:spcPct val="0"/>
              </a:spcBef>
            </a:pPr>
            <a:r>
              <a:rPr lang="en-US" sz="6126">
                <a:solidFill>
                  <a:srgbClr val="050A30"/>
                </a:solidFill>
                <a:latin typeface="Agrandir Narrow Bold"/>
              </a:rPr>
              <a:t>Mulțumim pentru atenție!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DAFLSwCkcfI</dc:identifier>
  <dcterms:modified xsi:type="dcterms:W3CDTF">2011-08-01T06:04:30Z</dcterms:modified>
  <cp:revision>1</cp:revision>
  <dc:title>Principalele librarii utilizate in</dc:title>
</cp:coreProperties>
</file>