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1141145-EFF6-4BBF-8956-FFFA6E94BDBC}"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1A2FF-9C22-43E5-A99D-7BF0C92050D3}"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910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41145-EFF6-4BBF-8956-FFFA6E94BDBC}"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1A2FF-9C22-43E5-A99D-7BF0C92050D3}" type="slidenum">
              <a:rPr lang="en-US" smtClean="0"/>
              <a:t>‹#›</a:t>
            </a:fld>
            <a:endParaRPr lang="en-US"/>
          </a:p>
        </p:txBody>
      </p:sp>
    </p:spTree>
    <p:extLst>
      <p:ext uri="{BB962C8B-B14F-4D97-AF65-F5344CB8AC3E}">
        <p14:creationId xmlns:p14="http://schemas.microsoft.com/office/powerpoint/2010/main" val="353492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41145-EFF6-4BBF-8956-FFFA6E94BDBC}"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1A2FF-9C22-43E5-A99D-7BF0C92050D3}"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08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41145-EFF6-4BBF-8956-FFFA6E94BDBC}"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1A2FF-9C22-43E5-A99D-7BF0C92050D3}" type="slidenum">
              <a:rPr lang="en-US" smtClean="0"/>
              <a:t>‹#›</a:t>
            </a:fld>
            <a:endParaRPr lang="en-US"/>
          </a:p>
        </p:txBody>
      </p:sp>
    </p:spTree>
    <p:extLst>
      <p:ext uri="{BB962C8B-B14F-4D97-AF65-F5344CB8AC3E}">
        <p14:creationId xmlns:p14="http://schemas.microsoft.com/office/powerpoint/2010/main" val="292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41145-EFF6-4BBF-8956-FFFA6E94BDBC}"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1A2FF-9C22-43E5-A99D-7BF0C92050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325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41145-EFF6-4BBF-8956-FFFA6E94BDBC}"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1A2FF-9C22-43E5-A99D-7BF0C92050D3}" type="slidenum">
              <a:rPr lang="en-US" smtClean="0"/>
              <a:t>‹#›</a:t>
            </a:fld>
            <a:endParaRPr lang="en-US"/>
          </a:p>
        </p:txBody>
      </p:sp>
    </p:spTree>
    <p:extLst>
      <p:ext uri="{BB962C8B-B14F-4D97-AF65-F5344CB8AC3E}">
        <p14:creationId xmlns:p14="http://schemas.microsoft.com/office/powerpoint/2010/main" val="362980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141145-EFF6-4BBF-8956-FFFA6E94BDBC}" type="datetimeFigureOut">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1A2FF-9C22-43E5-A99D-7BF0C92050D3}" type="slidenum">
              <a:rPr lang="en-US" smtClean="0"/>
              <a:t>‹#›</a:t>
            </a:fld>
            <a:endParaRPr lang="en-US"/>
          </a:p>
        </p:txBody>
      </p:sp>
    </p:spTree>
    <p:extLst>
      <p:ext uri="{BB962C8B-B14F-4D97-AF65-F5344CB8AC3E}">
        <p14:creationId xmlns:p14="http://schemas.microsoft.com/office/powerpoint/2010/main" val="139938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41145-EFF6-4BBF-8956-FFFA6E94BDBC}"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1A2FF-9C22-43E5-A99D-7BF0C92050D3}" type="slidenum">
              <a:rPr lang="en-US" smtClean="0"/>
              <a:t>‹#›</a:t>
            </a:fld>
            <a:endParaRPr lang="en-US"/>
          </a:p>
        </p:txBody>
      </p:sp>
    </p:spTree>
    <p:extLst>
      <p:ext uri="{BB962C8B-B14F-4D97-AF65-F5344CB8AC3E}">
        <p14:creationId xmlns:p14="http://schemas.microsoft.com/office/powerpoint/2010/main" val="184400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41145-EFF6-4BBF-8956-FFFA6E94BDBC}" type="datetimeFigureOut">
              <a:rPr lang="en-US" smtClean="0"/>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81A2FF-9C22-43E5-A99D-7BF0C92050D3}" type="slidenum">
              <a:rPr lang="en-US" smtClean="0"/>
              <a:t>‹#›</a:t>
            </a:fld>
            <a:endParaRPr lang="en-US"/>
          </a:p>
        </p:txBody>
      </p:sp>
    </p:spTree>
    <p:extLst>
      <p:ext uri="{BB962C8B-B14F-4D97-AF65-F5344CB8AC3E}">
        <p14:creationId xmlns:p14="http://schemas.microsoft.com/office/powerpoint/2010/main" val="309008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41145-EFF6-4BBF-8956-FFFA6E94BDBC}"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1A2FF-9C22-43E5-A99D-7BF0C92050D3}" type="slidenum">
              <a:rPr lang="en-US" smtClean="0"/>
              <a:t>‹#›</a:t>
            </a:fld>
            <a:endParaRPr lang="en-US"/>
          </a:p>
        </p:txBody>
      </p:sp>
    </p:spTree>
    <p:extLst>
      <p:ext uri="{BB962C8B-B14F-4D97-AF65-F5344CB8AC3E}">
        <p14:creationId xmlns:p14="http://schemas.microsoft.com/office/powerpoint/2010/main" val="13363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141145-EFF6-4BBF-8956-FFFA6E94BDBC}"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1A2FF-9C22-43E5-A99D-7BF0C92050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74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141145-EFF6-4BBF-8956-FFFA6E94BDBC}" type="datetimeFigureOut">
              <a:rPr lang="en-US" smtClean="0"/>
              <a:t>12/22/2021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81A2FF-9C22-43E5-A99D-7BF0C92050D3}"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09098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B335-68EA-41D6-BEB6-55DE25C1BDF6}"/>
              </a:ext>
            </a:extLst>
          </p:cNvPr>
          <p:cNvSpPr>
            <a:spLocks noGrp="1"/>
          </p:cNvSpPr>
          <p:nvPr>
            <p:ph type="ctrTitle"/>
          </p:nvPr>
        </p:nvSpPr>
        <p:spPr/>
        <p:txBody>
          <a:bodyPr/>
          <a:lstStyle/>
          <a:p>
            <a:pPr algn="ctr"/>
            <a:r>
              <a:rPr lang="en-US" dirty="0"/>
              <a:t>LEARNING MANEGEMENT SYTSTEM</a:t>
            </a:r>
          </a:p>
        </p:txBody>
      </p:sp>
      <p:sp>
        <p:nvSpPr>
          <p:cNvPr id="3" name="Subtitle 2">
            <a:extLst>
              <a:ext uri="{FF2B5EF4-FFF2-40B4-BE49-F238E27FC236}">
                <a16:creationId xmlns:a16="http://schemas.microsoft.com/office/drawing/2014/main" id="{264258EF-F13C-441B-B7FF-30FC9E97E7D1}"/>
              </a:ext>
            </a:extLst>
          </p:cNvPr>
          <p:cNvSpPr>
            <a:spLocks noGrp="1"/>
          </p:cNvSpPr>
          <p:nvPr>
            <p:ph type="subTitle" idx="1"/>
          </p:nvPr>
        </p:nvSpPr>
        <p:spPr/>
        <p:txBody>
          <a:bodyPr/>
          <a:lstStyle/>
          <a:p>
            <a:r>
              <a:rPr lang="en-US" dirty="0"/>
              <a:t>COAL Project</a:t>
            </a:r>
          </a:p>
        </p:txBody>
      </p:sp>
    </p:spTree>
    <p:extLst>
      <p:ext uri="{BB962C8B-B14F-4D97-AF65-F5344CB8AC3E}">
        <p14:creationId xmlns:p14="http://schemas.microsoft.com/office/powerpoint/2010/main" val="60269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E29F-8816-4E9A-B48F-F57287109E8D}"/>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4E47C1E8-E8C5-42D0-BD96-8FF8D3626F27}"/>
              </a:ext>
            </a:extLst>
          </p:cNvPr>
          <p:cNvSpPr>
            <a:spLocks noGrp="1"/>
          </p:cNvSpPr>
          <p:nvPr>
            <p:ph idx="1"/>
          </p:nvPr>
        </p:nvSpPr>
        <p:spPr>
          <a:xfrm>
            <a:off x="1447800" y="2084832"/>
            <a:ext cx="7351246" cy="4023360"/>
          </a:xfrm>
        </p:spPr>
        <p:txBody>
          <a:bodyPr>
            <a:noAutofit/>
          </a:bodyPr>
          <a:lstStyle/>
          <a:p>
            <a:r>
              <a:rPr lang="en-US" sz="2400" u="sng" dirty="0"/>
              <a:t>Procedure </a:t>
            </a:r>
            <a:r>
              <a:rPr lang="en-US" sz="2400" u="sng" dirty="0" err="1"/>
              <a:t>SetSubjects</a:t>
            </a:r>
            <a:endParaRPr lang="en-US" sz="2400" u="sng" dirty="0"/>
          </a:p>
          <a:p>
            <a:r>
              <a:rPr lang="en-US" sz="2000" dirty="0"/>
              <a:t>o Asks user to enter which year of academic term</a:t>
            </a:r>
          </a:p>
          <a:p>
            <a:r>
              <a:rPr lang="en-US" sz="2000" dirty="0"/>
              <a:t>o Upon getting input, display relevant Subject list</a:t>
            </a:r>
          </a:p>
          <a:p>
            <a:r>
              <a:rPr lang="en-US" sz="2000" dirty="0"/>
              <a:t>o List created for each year</a:t>
            </a:r>
          </a:p>
          <a:p>
            <a:pPr algn="just"/>
            <a:r>
              <a:rPr lang="en-US" sz="2000" dirty="0"/>
              <a:t>o List is a 2D array of characters, so it is essentially an array of</a:t>
            </a:r>
          </a:p>
          <a:p>
            <a:r>
              <a:rPr lang="en-US" sz="2000" dirty="0"/>
              <a:t>STRINGS</a:t>
            </a:r>
          </a:p>
          <a:p>
            <a:r>
              <a:rPr lang="en-US" sz="2000" dirty="0"/>
              <a:t>o Update array </a:t>
            </a:r>
            <a:r>
              <a:rPr lang="en-US" sz="2000" dirty="0" err="1"/>
              <a:t>mysubjects</a:t>
            </a:r>
            <a:r>
              <a:rPr lang="en-US" sz="2000" dirty="0"/>
              <a:t> with chosen subject</a:t>
            </a:r>
          </a:p>
          <a:p>
            <a:r>
              <a:rPr lang="en-US" sz="2000" dirty="0"/>
              <a:t>o HOW ARRAY MYSUBJECTS WORKS:</a:t>
            </a:r>
          </a:p>
          <a:p>
            <a:r>
              <a:rPr lang="en-US" sz="2000" dirty="0"/>
              <a:t>▪ Throughout the program, </a:t>
            </a:r>
            <a:r>
              <a:rPr lang="en-US" sz="2000" dirty="0" err="1"/>
              <a:t>mysubjects</a:t>
            </a:r>
            <a:r>
              <a:rPr lang="en-US" sz="2000" dirty="0"/>
              <a:t> is used to display the</a:t>
            </a:r>
          </a:p>
          <a:p>
            <a:r>
              <a:rPr lang="en-US" sz="2000" dirty="0"/>
              <a:t>strings of the chosen 6 subjects</a:t>
            </a:r>
          </a:p>
        </p:txBody>
      </p:sp>
    </p:spTree>
    <p:extLst>
      <p:ext uri="{BB962C8B-B14F-4D97-AF65-F5344CB8AC3E}">
        <p14:creationId xmlns:p14="http://schemas.microsoft.com/office/powerpoint/2010/main" val="22596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AB94-2DA3-434C-9C51-D8F0ED683A7C}"/>
              </a:ext>
            </a:extLst>
          </p:cNvPr>
          <p:cNvSpPr>
            <a:spLocks noGrp="1"/>
          </p:cNvSpPr>
          <p:nvPr>
            <p:ph type="title"/>
          </p:nvPr>
        </p:nvSpPr>
        <p:spPr/>
        <p:txBody>
          <a:bodyPr/>
          <a:lstStyle/>
          <a:p>
            <a:r>
              <a:rPr lang="en-US" dirty="0"/>
              <a:t>PROCEDURES </a:t>
            </a:r>
          </a:p>
        </p:txBody>
      </p:sp>
      <p:sp>
        <p:nvSpPr>
          <p:cNvPr id="4" name="Content Placeholder 2">
            <a:extLst>
              <a:ext uri="{FF2B5EF4-FFF2-40B4-BE49-F238E27FC236}">
                <a16:creationId xmlns:a16="http://schemas.microsoft.com/office/drawing/2014/main" id="{A85BA0FC-FD4E-4A49-8A7F-67683D8F8DD1}"/>
              </a:ext>
            </a:extLst>
          </p:cNvPr>
          <p:cNvSpPr txBox="1">
            <a:spLocks noGrp="1"/>
          </p:cNvSpPr>
          <p:nvPr>
            <p:ph idx="1"/>
          </p:nvPr>
        </p:nvSpPr>
        <p:spPr>
          <a:xfrm>
            <a:off x="1023938" y="1789043"/>
            <a:ext cx="9720262" cy="4652203"/>
          </a:xfrm>
          <a:prstGeom prst="rect">
            <a:avLst/>
          </a:prstGeom>
        </p:spPr>
        <p:txBody>
          <a:bodyPr vert="horz" lIns="45720" tIns="45720" rIns="4572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None/>
            </a:pPr>
            <a:r>
              <a:rPr lang="en-US" sz="3100" u="sng" dirty="0"/>
              <a:t>Procedure </a:t>
            </a:r>
            <a:r>
              <a:rPr lang="en-US" sz="3100" u="sng" dirty="0" err="1"/>
              <a:t>SetSubjects</a:t>
            </a:r>
            <a:endParaRPr lang="en-US" sz="3100" u="sng" dirty="0"/>
          </a:p>
          <a:p>
            <a:r>
              <a:rPr lang="en-US" sz="2000" dirty="0"/>
              <a:t>This is implemented by storing the offset of a row of the 2d</a:t>
            </a:r>
          </a:p>
          <a:p>
            <a:r>
              <a:rPr lang="en-US" sz="2000" dirty="0"/>
              <a:t>array of a particular year (representing a null terminated</a:t>
            </a:r>
          </a:p>
          <a:p>
            <a:r>
              <a:rPr lang="en-US" sz="2000" dirty="0"/>
              <a:t>string), into the 1D array of DWORD type </a:t>
            </a:r>
            <a:r>
              <a:rPr lang="en-US" sz="2000" dirty="0" err="1"/>
              <a:t>MySubjects</a:t>
            </a:r>
            <a:endParaRPr lang="en-US" sz="2000" dirty="0"/>
          </a:p>
          <a:p>
            <a:r>
              <a:rPr lang="en-US" sz="2000" dirty="0"/>
              <a:t>▪ This offset is stored in the memory location pointing to an</a:t>
            </a:r>
          </a:p>
          <a:p>
            <a:r>
              <a:rPr lang="en-US" sz="2000" dirty="0"/>
              <a:t>element of array </a:t>
            </a:r>
            <a:r>
              <a:rPr lang="en-US" sz="2000" dirty="0" err="1"/>
              <a:t>MySubjects</a:t>
            </a:r>
            <a:endParaRPr lang="en-US" sz="2000" dirty="0"/>
          </a:p>
          <a:p>
            <a:r>
              <a:rPr lang="en-US" sz="2000" dirty="0"/>
              <a:t>▪ In order to read chosen subjects string, simply:</a:t>
            </a:r>
          </a:p>
          <a:p>
            <a:r>
              <a:rPr lang="en-US" sz="2000" dirty="0"/>
              <a:t>• Move the value withing array </a:t>
            </a:r>
            <a:r>
              <a:rPr lang="en-US" sz="2000" dirty="0" err="1"/>
              <a:t>MySubjects</a:t>
            </a:r>
            <a:r>
              <a:rPr lang="en-US" sz="2000" dirty="0"/>
              <a:t> into EDX</a:t>
            </a:r>
          </a:p>
          <a:p>
            <a:r>
              <a:rPr lang="en-US" sz="2000" dirty="0"/>
              <a:t>register</a:t>
            </a:r>
          </a:p>
          <a:p>
            <a:r>
              <a:rPr lang="en-US" sz="2000" dirty="0"/>
              <a:t>• Now call </a:t>
            </a:r>
            <a:r>
              <a:rPr lang="en-US" sz="2000" dirty="0" err="1"/>
              <a:t>writestring</a:t>
            </a:r>
            <a:r>
              <a:rPr lang="en-US" sz="2000" dirty="0"/>
              <a:t> procedure to display the null</a:t>
            </a:r>
          </a:p>
          <a:p>
            <a:r>
              <a:rPr lang="en-US" sz="2000" dirty="0"/>
              <a:t>terminated string of chosen subject</a:t>
            </a:r>
          </a:p>
          <a:p>
            <a:endParaRPr lang="en-US" sz="2000" dirty="0"/>
          </a:p>
          <a:p>
            <a:r>
              <a:rPr lang="en-US" sz="2000" dirty="0"/>
              <a:t>o Do this for all 6 subjects then return control to driver program Main</a:t>
            </a:r>
          </a:p>
        </p:txBody>
      </p:sp>
    </p:spTree>
    <p:extLst>
      <p:ext uri="{BB962C8B-B14F-4D97-AF65-F5344CB8AC3E}">
        <p14:creationId xmlns:p14="http://schemas.microsoft.com/office/powerpoint/2010/main" val="271707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F8E3-42D8-4C2E-8087-DABC769DE468}"/>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026993D4-AAFC-4D21-9976-FD528C35308A}"/>
              </a:ext>
            </a:extLst>
          </p:cNvPr>
          <p:cNvSpPr>
            <a:spLocks noGrp="1"/>
          </p:cNvSpPr>
          <p:nvPr>
            <p:ph idx="1"/>
          </p:nvPr>
        </p:nvSpPr>
        <p:spPr>
          <a:xfrm>
            <a:off x="109728" y="2286000"/>
            <a:ext cx="5986272" cy="4023360"/>
          </a:xfrm>
        </p:spPr>
        <p:style>
          <a:lnRef idx="1">
            <a:schemeClr val="dk1"/>
          </a:lnRef>
          <a:fillRef idx="2">
            <a:schemeClr val="dk1"/>
          </a:fillRef>
          <a:effectRef idx="1">
            <a:schemeClr val="dk1"/>
          </a:effectRef>
          <a:fontRef idx="minor">
            <a:schemeClr val="dk1"/>
          </a:fontRef>
        </p:style>
        <p:txBody>
          <a:bodyPr/>
          <a:lstStyle/>
          <a:p>
            <a:r>
              <a:rPr lang="en-US" u="sng" dirty="0"/>
              <a:t>Procedure </a:t>
            </a:r>
            <a:r>
              <a:rPr lang="en-US" u="sng" dirty="0" err="1"/>
              <a:t>DisplaySubjects</a:t>
            </a:r>
            <a:endParaRPr lang="en-US" u="sng" dirty="0"/>
          </a:p>
          <a:p>
            <a:r>
              <a:rPr lang="en-US" dirty="0"/>
              <a:t>o Displays the strings of the selected subjects using technique mentioned</a:t>
            </a:r>
          </a:p>
          <a:p>
            <a:r>
              <a:rPr lang="en-US" dirty="0"/>
              <a:t>in documentation of </a:t>
            </a:r>
            <a:r>
              <a:rPr lang="en-US" dirty="0" err="1"/>
              <a:t>SetSubjects</a:t>
            </a:r>
            <a:endParaRPr lang="en-US" dirty="0"/>
          </a:p>
          <a:p>
            <a:r>
              <a:rPr lang="en-US" dirty="0"/>
              <a:t>o Used in other user defined procedures to display subjects for</a:t>
            </a:r>
          </a:p>
          <a:p>
            <a:r>
              <a:rPr lang="en-US" dirty="0"/>
              <a:t>input/selection</a:t>
            </a:r>
          </a:p>
          <a:p>
            <a:r>
              <a:rPr lang="en-US" dirty="0"/>
              <a:t>o Usually used when user input is expected</a:t>
            </a:r>
          </a:p>
        </p:txBody>
      </p:sp>
      <p:sp>
        <p:nvSpPr>
          <p:cNvPr id="4" name="Content Placeholder 2">
            <a:extLst>
              <a:ext uri="{FF2B5EF4-FFF2-40B4-BE49-F238E27FC236}">
                <a16:creationId xmlns:a16="http://schemas.microsoft.com/office/drawing/2014/main" id="{4DF56C92-2380-484F-9995-7CAD264C1FBA}"/>
              </a:ext>
            </a:extLst>
          </p:cNvPr>
          <p:cNvSpPr txBox="1">
            <a:spLocks/>
          </p:cNvSpPr>
          <p:nvPr/>
        </p:nvSpPr>
        <p:spPr>
          <a:xfrm>
            <a:off x="6096000" y="2269302"/>
            <a:ext cx="5986272" cy="4023360"/>
          </a:xfrm>
          <a:prstGeom prst="rect">
            <a:avLst/>
          </a:prstGeom>
        </p:spPr>
        <p:style>
          <a:lnRef idx="1">
            <a:schemeClr val="dk1"/>
          </a:lnRef>
          <a:fillRef idx="2">
            <a:schemeClr val="dk1"/>
          </a:fillRef>
          <a:effectRef idx="1">
            <a:schemeClr val="dk1"/>
          </a:effectRef>
          <a:fontRef idx="minor">
            <a:schemeClr val="dk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u="sng" dirty="0">
                <a:solidFill>
                  <a:schemeClr val="bg1"/>
                </a:solidFill>
              </a:rPr>
              <a:t>Procedure </a:t>
            </a:r>
            <a:r>
              <a:rPr lang="en-US" u="sng" dirty="0" err="1">
                <a:solidFill>
                  <a:schemeClr val="bg1"/>
                </a:solidFill>
              </a:rPr>
              <a:t>SetMarks</a:t>
            </a:r>
            <a:endParaRPr lang="en-US" u="sng" dirty="0">
              <a:solidFill>
                <a:schemeClr val="bg1"/>
              </a:solidFill>
            </a:endParaRPr>
          </a:p>
          <a:p>
            <a:r>
              <a:rPr lang="en-US" dirty="0">
                <a:solidFill>
                  <a:schemeClr val="bg1"/>
                </a:solidFill>
              </a:rPr>
              <a:t>o Used to retrieve marks for a particular subject</a:t>
            </a:r>
          </a:p>
          <a:p>
            <a:r>
              <a:rPr lang="en-US" dirty="0">
                <a:solidFill>
                  <a:schemeClr val="bg1"/>
                </a:solidFill>
              </a:rPr>
              <a:t>o Updates all the records for a subject including Assignment 1 marks</a:t>
            </a:r>
          </a:p>
          <a:p>
            <a:r>
              <a:rPr lang="en-US" dirty="0">
                <a:solidFill>
                  <a:schemeClr val="bg1"/>
                </a:solidFill>
              </a:rPr>
              <a:t>Assignment 2 marks, Mid 1 and 2 marks, and Final marks for each</a:t>
            </a:r>
          </a:p>
          <a:p>
            <a:r>
              <a:rPr lang="en-US" dirty="0">
                <a:solidFill>
                  <a:schemeClr val="bg1"/>
                </a:solidFill>
              </a:rPr>
              <a:t>subject chosen</a:t>
            </a:r>
          </a:p>
        </p:txBody>
      </p:sp>
    </p:spTree>
    <p:extLst>
      <p:ext uri="{BB962C8B-B14F-4D97-AF65-F5344CB8AC3E}">
        <p14:creationId xmlns:p14="http://schemas.microsoft.com/office/powerpoint/2010/main" val="7882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E29F-0F50-4F32-A15B-AA303AC34488}"/>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B323B0FB-80C1-4B57-A7D7-B412E05FBB67}"/>
              </a:ext>
            </a:extLst>
          </p:cNvPr>
          <p:cNvSpPr>
            <a:spLocks noGrp="1"/>
          </p:cNvSpPr>
          <p:nvPr>
            <p:ph idx="1"/>
          </p:nvPr>
        </p:nvSpPr>
        <p:spPr>
          <a:xfrm>
            <a:off x="1024129" y="2286000"/>
            <a:ext cx="6171802" cy="4023360"/>
          </a:xfrm>
        </p:spPr>
        <p:txBody>
          <a:bodyPr>
            <a:noAutofit/>
          </a:bodyPr>
          <a:lstStyle/>
          <a:p>
            <a:r>
              <a:rPr lang="en-US" dirty="0"/>
              <a:t>Procedure </a:t>
            </a:r>
            <a:r>
              <a:rPr lang="en-US" dirty="0" err="1"/>
              <a:t>ViewRecords</a:t>
            </a:r>
            <a:endParaRPr lang="en-US" dirty="0"/>
          </a:p>
          <a:p>
            <a:r>
              <a:rPr lang="en-US" dirty="0"/>
              <a:t>o Does two things:</a:t>
            </a:r>
          </a:p>
          <a:p>
            <a:r>
              <a:rPr lang="en-US" dirty="0"/>
              <a:t>▪ VIEW RECORDS</a:t>
            </a:r>
          </a:p>
          <a:p>
            <a:r>
              <a:rPr lang="en-US" dirty="0"/>
              <a:t>• Shows user their academic record of the selected subject</a:t>
            </a:r>
          </a:p>
          <a:p>
            <a:r>
              <a:rPr lang="en-US" dirty="0"/>
              <a:t>in marks</a:t>
            </a:r>
          </a:p>
          <a:p>
            <a:r>
              <a:rPr lang="en-US" dirty="0"/>
              <a:t>• Shows user their subject breakdown in terms of</a:t>
            </a:r>
          </a:p>
          <a:p>
            <a:r>
              <a:rPr lang="en-US" dirty="0"/>
              <a:t>weightage composition summing to 100%</a:t>
            </a:r>
          </a:p>
          <a:p>
            <a:endParaRPr lang="en-US" dirty="0"/>
          </a:p>
        </p:txBody>
      </p:sp>
      <p:sp>
        <p:nvSpPr>
          <p:cNvPr id="4" name="TextBox 3">
            <a:extLst>
              <a:ext uri="{FF2B5EF4-FFF2-40B4-BE49-F238E27FC236}">
                <a16:creationId xmlns:a16="http://schemas.microsoft.com/office/drawing/2014/main" id="{58B05D01-EE77-4AF2-ADDF-63CEF7112E72}"/>
              </a:ext>
            </a:extLst>
          </p:cNvPr>
          <p:cNvSpPr txBox="1"/>
          <p:nvPr/>
        </p:nvSpPr>
        <p:spPr>
          <a:xfrm>
            <a:off x="7195931" y="3150560"/>
            <a:ext cx="4320208" cy="1785104"/>
          </a:xfrm>
          <a:prstGeom prst="rect">
            <a:avLst/>
          </a:prstGeom>
          <a:noFill/>
        </p:spPr>
        <p:txBody>
          <a:bodyPr wrap="square" rtlCol="0">
            <a:spAutoFit/>
          </a:bodyPr>
          <a:lstStyle/>
          <a:p>
            <a:r>
              <a:rPr lang="en-US" sz="2200" dirty="0"/>
              <a:t>▪ CALCULATE SUBJECT GPA</a:t>
            </a:r>
          </a:p>
          <a:p>
            <a:r>
              <a:rPr lang="en-US" sz="2200" dirty="0"/>
              <a:t>	• Make nested call to procedure 	</a:t>
            </a:r>
            <a:r>
              <a:rPr lang="en-US" sz="2200" dirty="0" err="1"/>
              <a:t>GradeSub</a:t>
            </a:r>
            <a:r>
              <a:rPr lang="en-US" sz="2200" dirty="0"/>
              <a:t> to obtain letter</a:t>
            </a:r>
          </a:p>
          <a:p>
            <a:r>
              <a:rPr lang="en-US" sz="2200" dirty="0"/>
              <a:t>	grade for the subject</a:t>
            </a:r>
          </a:p>
          <a:p>
            <a:endParaRPr lang="en-US" sz="2200" dirty="0"/>
          </a:p>
        </p:txBody>
      </p:sp>
    </p:spTree>
    <p:extLst>
      <p:ext uri="{BB962C8B-B14F-4D97-AF65-F5344CB8AC3E}">
        <p14:creationId xmlns:p14="http://schemas.microsoft.com/office/powerpoint/2010/main" val="305955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28DC-57C5-438A-9502-AC047F025FDE}"/>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B109543D-A312-42E1-AF73-7175CDA3FDC7}"/>
              </a:ext>
            </a:extLst>
          </p:cNvPr>
          <p:cNvSpPr>
            <a:spLocks noGrp="1"/>
          </p:cNvSpPr>
          <p:nvPr>
            <p:ph idx="1"/>
          </p:nvPr>
        </p:nvSpPr>
        <p:spPr/>
        <p:txBody>
          <a:bodyPr>
            <a:normAutofit/>
          </a:bodyPr>
          <a:lstStyle/>
          <a:p>
            <a:pPr>
              <a:buFont typeface="Wingdings" panose="05000000000000000000" pitchFamily="2" charset="2"/>
              <a:buChar char="§"/>
            </a:pPr>
            <a:r>
              <a:rPr lang="en-US" sz="2400" dirty="0"/>
              <a:t>The solution solves the problem of computational complexity in that it solely uses runtime stack and memory for the storage, extraction and manipulation of record data without straining secondary storage with this data, as filing has not been used.</a:t>
            </a:r>
          </a:p>
          <a:p>
            <a:pPr>
              <a:buFont typeface="Wingdings" panose="05000000000000000000" pitchFamily="2" charset="2"/>
              <a:buChar char="§"/>
            </a:pPr>
            <a:r>
              <a:rPr lang="en-US" sz="2400" dirty="0"/>
              <a:t>File processing will cause unnecessarily slow read and write speeds, thus defeating the ultimate purpose of the application.</a:t>
            </a:r>
          </a:p>
          <a:p>
            <a:pPr>
              <a:buFont typeface="Wingdings" panose="05000000000000000000" pitchFamily="2" charset="2"/>
              <a:buChar char="§"/>
            </a:pPr>
            <a:r>
              <a:rPr lang="en-US" sz="2400" dirty="0"/>
              <a:t>Also, the code relies heavily on the use of the runtime stack to manage memory as efficiently as possible throughout runtime.</a:t>
            </a:r>
          </a:p>
          <a:p>
            <a:pPr>
              <a:buFont typeface="Wingdings" panose="05000000000000000000" pitchFamily="2" charset="2"/>
              <a:buChar char="§"/>
            </a:pPr>
            <a:r>
              <a:rPr lang="en-US" sz="2400" dirty="0"/>
              <a:t>In the future, implementation of a purely structure based approach should be practiced in the long term for maximum efficiency.</a:t>
            </a:r>
          </a:p>
        </p:txBody>
      </p:sp>
    </p:spTree>
    <p:extLst>
      <p:ext uri="{BB962C8B-B14F-4D97-AF65-F5344CB8AC3E}">
        <p14:creationId xmlns:p14="http://schemas.microsoft.com/office/powerpoint/2010/main" val="424434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92324-AF68-4A60-AC76-4BBB78FDB798}"/>
              </a:ext>
            </a:extLst>
          </p:cNvPr>
          <p:cNvSpPr>
            <a:spLocks noGrp="1"/>
          </p:cNvSpPr>
          <p:nvPr>
            <p:ph type="title" idx="4294967295"/>
          </p:nvPr>
        </p:nvSpPr>
        <p:spPr>
          <a:xfrm>
            <a:off x="1235868" y="2678906"/>
            <a:ext cx="9720263" cy="1500188"/>
          </a:xfrm>
        </p:spPr>
        <p:txBody>
          <a:bodyPr>
            <a:noAutofit/>
          </a:bodyPr>
          <a:lstStyle/>
          <a:p>
            <a:pPr algn="ctr"/>
            <a:r>
              <a:rPr lang="en-US" sz="9600" dirty="0"/>
              <a:t>THANK YOU</a:t>
            </a:r>
          </a:p>
        </p:txBody>
      </p:sp>
    </p:spTree>
    <p:extLst>
      <p:ext uri="{BB962C8B-B14F-4D97-AF65-F5344CB8AC3E}">
        <p14:creationId xmlns:p14="http://schemas.microsoft.com/office/powerpoint/2010/main" val="91905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0981-667A-4F84-94E6-30B6BBCA71E6}"/>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53028AB4-55CA-4EB2-9941-65C9AC8153E4}"/>
              </a:ext>
            </a:extLst>
          </p:cNvPr>
          <p:cNvSpPr>
            <a:spLocks noGrp="1"/>
          </p:cNvSpPr>
          <p:nvPr>
            <p:ph idx="1"/>
          </p:nvPr>
        </p:nvSpPr>
        <p:spPr/>
        <p:txBody>
          <a:bodyPr>
            <a:normAutofit/>
          </a:bodyPr>
          <a:lstStyle/>
          <a:p>
            <a:pPr>
              <a:buFont typeface="Wingdings" panose="05000000000000000000" pitchFamily="2" charset="2"/>
              <a:buChar char="§"/>
            </a:pPr>
            <a:r>
              <a:rPr lang="en-US" sz="3200" dirty="0"/>
              <a:t>ALI NADIR 20K0325</a:t>
            </a:r>
          </a:p>
          <a:p>
            <a:pPr>
              <a:buFont typeface="Wingdings" panose="05000000000000000000" pitchFamily="2" charset="2"/>
              <a:buChar char="§"/>
            </a:pPr>
            <a:r>
              <a:rPr lang="en-US" sz="3200" dirty="0"/>
              <a:t>IMTIAZ ALI 20K0313</a:t>
            </a:r>
          </a:p>
          <a:p>
            <a:pPr>
              <a:buFont typeface="Wingdings" panose="05000000000000000000" pitchFamily="2" charset="2"/>
              <a:buChar char="§"/>
            </a:pPr>
            <a:r>
              <a:rPr lang="en-US" sz="3200" dirty="0"/>
              <a:t>AHMED ABDULLAH 20K0470</a:t>
            </a:r>
          </a:p>
        </p:txBody>
      </p:sp>
    </p:spTree>
    <p:extLst>
      <p:ext uri="{BB962C8B-B14F-4D97-AF65-F5344CB8AC3E}">
        <p14:creationId xmlns:p14="http://schemas.microsoft.com/office/powerpoint/2010/main" val="368799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EDBC-1C68-4113-A52C-C13B64EFE4E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F18DB61-7B30-4D1D-AECF-E92AB1FAAC80}"/>
              </a:ext>
            </a:extLst>
          </p:cNvPr>
          <p:cNvSpPr>
            <a:spLocks noGrp="1"/>
          </p:cNvSpPr>
          <p:nvPr>
            <p:ph idx="1"/>
          </p:nvPr>
        </p:nvSpPr>
        <p:spPr/>
        <p:txBody>
          <a:bodyPr>
            <a:normAutofit lnSpcReduction="10000"/>
          </a:bodyPr>
          <a:lstStyle/>
          <a:p>
            <a:pPr>
              <a:buFont typeface="Wingdings" panose="05000000000000000000" pitchFamily="2" charset="2"/>
              <a:buChar char="§"/>
            </a:pPr>
            <a:r>
              <a:rPr lang="en-US" sz="2800" dirty="0"/>
              <a:t>The aim of the project is to enable students in university to effectively manage their</a:t>
            </a:r>
          </a:p>
          <a:p>
            <a:pPr>
              <a:buFont typeface="Wingdings" panose="05000000000000000000" pitchFamily="2" charset="2"/>
              <a:buChar char="§"/>
            </a:pPr>
            <a:r>
              <a:rPr lang="en-US" sz="2800" dirty="0"/>
              <a:t>academic records, which would primarily consist of records of past assignments, their mid terms and their finals.</a:t>
            </a:r>
          </a:p>
          <a:p>
            <a:pPr>
              <a:buFont typeface="Wingdings" panose="05000000000000000000" pitchFamily="2" charset="2"/>
              <a:buChar char="§"/>
            </a:pPr>
            <a:r>
              <a:rPr lang="en-US" sz="2800" dirty="0"/>
              <a:t>The application would allow them to see a breakdown of their results for every subject chosen and also will calculate their grade for the chosen subjects.</a:t>
            </a:r>
          </a:p>
          <a:p>
            <a:pPr>
              <a:buFont typeface="Wingdings" panose="05000000000000000000" pitchFamily="2" charset="2"/>
              <a:buChar char="§"/>
            </a:pPr>
            <a:r>
              <a:rPr lang="en-US" sz="2800" dirty="0"/>
              <a:t>Additionally, students can set and view their own personalized timetable.</a:t>
            </a:r>
          </a:p>
        </p:txBody>
      </p:sp>
    </p:spTree>
    <p:extLst>
      <p:ext uri="{BB962C8B-B14F-4D97-AF65-F5344CB8AC3E}">
        <p14:creationId xmlns:p14="http://schemas.microsoft.com/office/powerpoint/2010/main" val="333000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9BA8-BE14-48EB-81AB-1849F9612E9A}"/>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B37E9CEA-FC0D-495D-8148-18F49CEC6E95}"/>
              </a:ext>
            </a:extLst>
          </p:cNvPr>
          <p:cNvSpPr>
            <a:spLocks noGrp="1"/>
          </p:cNvSpPr>
          <p:nvPr>
            <p:ph idx="1"/>
          </p:nvPr>
        </p:nvSpPr>
        <p:spPr>
          <a:xfrm>
            <a:off x="1024128" y="2071580"/>
            <a:ext cx="5071872" cy="4023360"/>
          </a:xfrm>
        </p:spPr>
        <p:txBody>
          <a:bodyPr>
            <a:noAutofit/>
          </a:bodyPr>
          <a:lstStyle/>
          <a:p>
            <a:r>
              <a:rPr lang="en-US" u="sng" dirty="0"/>
              <a:t>Irvine32.inc</a:t>
            </a:r>
          </a:p>
          <a:p>
            <a:r>
              <a:rPr lang="en-US" dirty="0"/>
              <a:t>o For basic console I/O</a:t>
            </a:r>
          </a:p>
          <a:p>
            <a:r>
              <a:rPr lang="en-US" dirty="0"/>
              <a:t>o Getting user input</a:t>
            </a:r>
          </a:p>
          <a:p>
            <a:r>
              <a:rPr lang="en-US" dirty="0"/>
              <a:t>o Comparisons using cmp instructions</a:t>
            </a:r>
          </a:p>
          <a:p>
            <a:r>
              <a:rPr lang="en-US" dirty="0"/>
              <a:t>o Conditional jumps and loop structures</a:t>
            </a:r>
          </a:p>
          <a:p>
            <a:r>
              <a:rPr lang="en-US" dirty="0"/>
              <a:t>o Clearing the screen and more</a:t>
            </a:r>
          </a:p>
          <a:p>
            <a:endParaRPr lang="en-US" dirty="0"/>
          </a:p>
          <a:p>
            <a:r>
              <a:rPr lang="en-US" u="sng" dirty="0"/>
              <a:t>Macros.inc</a:t>
            </a:r>
          </a:p>
          <a:p>
            <a:r>
              <a:rPr lang="en-US" dirty="0"/>
              <a:t>o Used for mwrite instructions for displaying string output on console</a:t>
            </a:r>
          </a:p>
        </p:txBody>
      </p:sp>
      <p:sp>
        <p:nvSpPr>
          <p:cNvPr id="4" name="TextBox 3">
            <a:extLst>
              <a:ext uri="{FF2B5EF4-FFF2-40B4-BE49-F238E27FC236}">
                <a16:creationId xmlns:a16="http://schemas.microsoft.com/office/drawing/2014/main" id="{A36D6BB8-5EDB-4F2C-BF84-F239294C1F6A}"/>
              </a:ext>
            </a:extLst>
          </p:cNvPr>
          <p:cNvSpPr txBox="1"/>
          <p:nvPr/>
        </p:nvSpPr>
        <p:spPr>
          <a:xfrm>
            <a:off x="6493565" y="2071580"/>
            <a:ext cx="4903304" cy="3139321"/>
          </a:xfrm>
          <a:prstGeom prst="rect">
            <a:avLst/>
          </a:prstGeom>
          <a:noFill/>
        </p:spPr>
        <p:txBody>
          <a:bodyPr wrap="square" rtlCol="0">
            <a:spAutoFit/>
          </a:bodyPr>
          <a:lstStyle/>
          <a:p>
            <a:r>
              <a:rPr lang="en-US" sz="2200" u="sng" dirty="0"/>
              <a:t>Kernel32.lib</a:t>
            </a:r>
          </a:p>
          <a:p>
            <a:r>
              <a:rPr lang="en-US" sz="2200" dirty="0"/>
              <a:t>o Included with directive “</a:t>
            </a:r>
            <a:r>
              <a:rPr lang="en-US" sz="2200" dirty="0" err="1"/>
              <a:t>includelib</a:t>
            </a:r>
            <a:r>
              <a:rPr lang="en-US" sz="2200" dirty="0"/>
              <a:t>”</a:t>
            </a:r>
          </a:p>
          <a:p>
            <a:r>
              <a:rPr lang="en-US" sz="2200" dirty="0"/>
              <a:t>o Primarily serves the purpose to enable use of </a:t>
            </a:r>
            <a:r>
              <a:rPr lang="en-US" sz="2200" dirty="0" err="1"/>
              <a:t>GetLocalTime</a:t>
            </a:r>
            <a:r>
              <a:rPr lang="en-US" sz="2200" dirty="0"/>
              <a:t> procedure</a:t>
            </a:r>
          </a:p>
          <a:p>
            <a:r>
              <a:rPr lang="en-US" sz="2200" dirty="0"/>
              <a:t>o Used to obtain prototype of the function </a:t>
            </a:r>
            <a:r>
              <a:rPr lang="en-US" sz="2200" dirty="0" err="1"/>
              <a:t>GetLocalTime</a:t>
            </a:r>
            <a:endParaRPr lang="en-US" sz="2200" dirty="0"/>
          </a:p>
          <a:p>
            <a:r>
              <a:rPr lang="en-US" sz="2200" dirty="0"/>
              <a:t>o Used to retrieve local system time in defined structure</a:t>
            </a:r>
          </a:p>
          <a:p>
            <a:r>
              <a:rPr lang="en-US" sz="2200" dirty="0"/>
              <a:t>LPSYSTEMTIME</a:t>
            </a:r>
          </a:p>
        </p:txBody>
      </p:sp>
    </p:spTree>
    <p:extLst>
      <p:ext uri="{BB962C8B-B14F-4D97-AF65-F5344CB8AC3E}">
        <p14:creationId xmlns:p14="http://schemas.microsoft.com/office/powerpoint/2010/main" val="176310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8052-A8AB-4115-AFB1-08B50F2910EA}"/>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9B2CE72E-AFA0-409B-9913-B749D4E2467D}"/>
              </a:ext>
            </a:extLst>
          </p:cNvPr>
          <p:cNvSpPr>
            <a:spLocks noGrp="1"/>
          </p:cNvSpPr>
          <p:nvPr>
            <p:ph idx="1"/>
          </p:nvPr>
        </p:nvSpPr>
        <p:spPr/>
        <p:txBody>
          <a:bodyPr>
            <a:noAutofit/>
          </a:bodyPr>
          <a:lstStyle/>
          <a:p>
            <a:pPr>
              <a:buFont typeface="Wingdings" panose="05000000000000000000" pitchFamily="2" charset="2"/>
              <a:buChar char="§"/>
            </a:pPr>
            <a:r>
              <a:rPr lang="en-US" sz="2800" dirty="0"/>
              <a:t>Program is divided into various subsystems or routines that drive the program</a:t>
            </a:r>
          </a:p>
          <a:p>
            <a:pPr>
              <a:buFont typeface="Wingdings" panose="05000000000000000000" pitchFamily="2" charset="2"/>
              <a:buChar char="§"/>
            </a:pPr>
            <a:r>
              <a:rPr lang="en-US" sz="2800" dirty="0"/>
              <a:t>The flow is as follows:</a:t>
            </a:r>
          </a:p>
          <a:p>
            <a:r>
              <a:rPr lang="en-US" sz="2800" dirty="0"/>
              <a:t>• Login with valid student ID</a:t>
            </a:r>
          </a:p>
          <a:p>
            <a:r>
              <a:rPr lang="en-US" sz="2800" dirty="0"/>
              <a:t>• Once, redirect to function that sets your marks</a:t>
            </a:r>
          </a:p>
          <a:p>
            <a:r>
              <a:rPr lang="en-US" sz="2800" dirty="0"/>
              <a:t>• Once validated marks successfully registered in system, display menu</a:t>
            </a:r>
          </a:p>
          <a:p>
            <a:r>
              <a:rPr lang="en-US" sz="2800" dirty="0"/>
              <a:t>• Menu consists of a total of 8 procedures that is continuously displayed and clears the screen.</a:t>
            </a:r>
          </a:p>
        </p:txBody>
      </p:sp>
    </p:spTree>
    <p:extLst>
      <p:ext uri="{BB962C8B-B14F-4D97-AF65-F5344CB8AC3E}">
        <p14:creationId xmlns:p14="http://schemas.microsoft.com/office/powerpoint/2010/main" val="173437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6F54-CF87-428B-9DDB-257B963B7D13}"/>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9E3EC510-DD8B-4E7E-A3AD-E728272726FB}"/>
              </a:ext>
            </a:extLst>
          </p:cNvPr>
          <p:cNvSpPr>
            <a:spLocks noGrp="1"/>
          </p:cNvSpPr>
          <p:nvPr>
            <p:ph idx="1"/>
          </p:nvPr>
        </p:nvSpPr>
        <p:spPr>
          <a:xfrm>
            <a:off x="1024128" y="2084832"/>
            <a:ext cx="9720072" cy="4023360"/>
          </a:xfrm>
        </p:spPr>
        <p:txBody>
          <a:bodyPr>
            <a:noAutofit/>
          </a:bodyPr>
          <a:lstStyle/>
          <a:p>
            <a:r>
              <a:rPr lang="en-US" sz="2400" u="sng" dirty="0"/>
              <a:t>Procedures within Menu procedure:</a:t>
            </a:r>
          </a:p>
          <a:p>
            <a:r>
              <a:rPr lang="en-US" sz="2400" dirty="0"/>
              <a:t>o Display subjects</a:t>
            </a:r>
          </a:p>
          <a:p>
            <a:r>
              <a:rPr lang="en-US" sz="2400" dirty="0"/>
              <a:t>o Set Marks</a:t>
            </a:r>
          </a:p>
          <a:p>
            <a:r>
              <a:rPr lang="en-US" sz="2400" dirty="0"/>
              <a:t>o View academic records</a:t>
            </a:r>
          </a:p>
          <a:p>
            <a:r>
              <a:rPr lang="en-US" sz="2400" dirty="0"/>
              <a:t>o Generate fee challan</a:t>
            </a:r>
          </a:p>
          <a:p>
            <a:r>
              <a:rPr lang="en-US" sz="2400" dirty="0"/>
              <a:t>o View transcript</a:t>
            </a:r>
          </a:p>
          <a:p>
            <a:r>
              <a:rPr lang="en-US" sz="2400" dirty="0"/>
              <a:t>o Set timetable</a:t>
            </a:r>
          </a:p>
          <a:p>
            <a:r>
              <a:rPr lang="en-US" sz="2400" dirty="0"/>
              <a:t>o View timetable</a:t>
            </a:r>
          </a:p>
          <a:p>
            <a:r>
              <a:rPr lang="en-US" sz="2400" dirty="0"/>
              <a:t>o Logout</a:t>
            </a:r>
          </a:p>
        </p:txBody>
      </p:sp>
    </p:spTree>
    <p:extLst>
      <p:ext uri="{BB962C8B-B14F-4D97-AF65-F5344CB8AC3E}">
        <p14:creationId xmlns:p14="http://schemas.microsoft.com/office/powerpoint/2010/main" val="142931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A94C-6775-489E-BE5F-C4C79D7DD21A}"/>
              </a:ext>
            </a:extLst>
          </p:cNvPr>
          <p:cNvSpPr>
            <a:spLocks noGrp="1"/>
          </p:cNvSpPr>
          <p:nvPr>
            <p:ph type="title"/>
          </p:nvPr>
        </p:nvSpPr>
        <p:spPr/>
        <p:txBody>
          <a:bodyPr/>
          <a:lstStyle/>
          <a:p>
            <a:r>
              <a:rPr lang="en-US" dirty="0"/>
              <a:t>FLOW OF PROGRAM</a:t>
            </a:r>
          </a:p>
        </p:txBody>
      </p:sp>
      <p:sp>
        <p:nvSpPr>
          <p:cNvPr id="3" name="Content Placeholder 2">
            <a:extLst>
              <a:ext uri="{FF2B5EF4-FFF2-40B4-BE49-F238E27FC236}">
                <a16:creationId xmlns:a16="http://schemas.microsoft.com/office/drawing/2014/main" id="{3718D1E4-BE18-4946-8432-24D329997562}"/>
              </a:ext>
            </a:extLst>
          </p:cNvPr>
          <p:cNvSpPr>
            <a:spLocks noGrp="1"/>
          </p:cNvSpPr>
          <p:nvPr>
            <p:ph idx="1"/>
          </p:nvPr>
        </p:nvSpPr>
        <p:spPr/>
        <p:txBody>
          <a:bodyPr>
            <a:normAutofit/>
          </a:bodyPr>
          <a:lstStyle/>
          <a:p>
            <a:pPr>
              <a:buFont typeface="Wingdings" panose="05000000000000000000" pitchFamily="2" charset="2"/>
              <a:buChar char="§"/>
            </a:pPr>
            <a:r>
              <a:rPr lang="en-US" sz="2800" dirty="0"/>
              <a:t>These functions contain further subroutines such as grade subject, calculate total, display grade, check marks etc. which are utilized in nested function calls by the menu procedures</a:t>
            </a:r>
          </a:p>
        </p:txBody>
      </p:sp>
    </p:spTree>
    <p:extLst>
      <p:ext uri="{BB962C8B-B14F-4D97-AF65-F5344CB8AC3E}">
        <p14:creationId xmlns:p14="http://schemas.microsoft.com/office/powerpoint/2010/main" val="294343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BD51-A007-4576-9D8F-C1447F8F40AC}"/>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E6015F75-0351-4D15-9675-1065E38BC855}"/>
              </a:ext>
            </a:extLst>
          </p:cNvPr>
          <p:cNvSpPr>
            <a:spLocks noGrp="1"/>
          </p:cNvSpPr>
          <p:nvPr>
            <p:ph idx="1"/>
          </p:nvPr>
        </p:nvSpPr>
        <p:spPr/>
        <p:txBody>
          <a:bodyPr>
            <a:normAutofit lnSpcReduction="10000"/>
          </a:bodyPr>
          <a:lstStyle/>
          <a:p>
            <a:r>
              <a:rPr lang="en-US" u="sng" dirty="0"/>
              <a:t>Procedure Menu</a:t>
            </a:r>
          </a:p>
          <a:p>
            <a:r>
              <a:rPr lang="en-US" dirty="0"/>
              <a:t>o Driver function in Main Proc</a:t>
            </a:r>
          </a:p>
          <a:p>
            <a:r>
              <a:rPr lang="en-US" dirty="0"/>
              <a:t>o Displays/prints all the available features which are part of the program</a:t>
            </a:r>
          </a:p>
          <a:p>
            <a:r>
              <a:rPr lang="en-US" dirty="0"/>
              <a:t>on console</a:t>
            </a:r>
          </a:p>
          <a:p>
            <a:r>
              <a:rPr lang="en-US" dirty="0"/>
              <a:t>o Takes input from user to get choice of feature</a:t>
            </a:r>
          </a:p>
          <a:p>
            <a:r>
              <a:rPr lang="en-US" dirty="0"/>
              <a:t>o Simulates SWITCH conditional structure to jump to relevant conditional</a:t>
            </a:r>
          </a:p>
          <a:p>
            <a:r>
              <a:rPr lang="en-US" dirty="0"/>
              <a:t>block for valid input</a:t>
            </a:r>
          </a:p>
          <a:p>
            <a:r>
              <a:rPr lang="en-US" dirty="0"/>
              <a:t>o Each block calls a particular subroutine</a:t>
            </a:r>
          </a:p>
          <a:p>
            <a:r>
              <a:rPr lang="en-US" dirty="0"/>
              <a:t>o Clears screen each time it is called</a:t>
            </a:r>
          </a:p>
        </p:txBody>
      </p:sp>
    </p:spTree>
    <p:extLst>
      <p:ext uri="{BB962C8B-B14F-4D97-AF65-F5344CB8AC3E}">
        <p14:creationId xmlns:p14="http://schemas.microsoft.com/office/powerpoint/2010/main" val="389312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A2DB-25EF-452D-BE45-60721E683F87}"/>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B041B8F3-ED11-4453-A4AB-042451001F9A}"/>
              </a:ext>
            </a:extLst>
          </p:cNvPr>
          <p:cNvSpPr>
            <a:spLocks noGrp="1"/>
          </p:cNvSpPr>
          <p:nvPr>
            <p:ph idx="1"/>
          </p:nvPr>
        </p:nvSpPr>
        <p:spPr/>
        <p:txBody>
          <a:bodyPr>
            <a:normAutofit lnSpcReduction="10000"/>
          </a:bodyPr>
          <a:lstStyle/>
          <a:p>
            <a:r>
              <a:rPr lang="en-US" u="sng" dirty="0"/>
              <a:t>Procedure </a:t>
            </a:r>
            <a:r>
              <a:rPr lang="en-US" u="sng" dirty="0" err="1"/>
              <a:t>SetStudentID</a:t>
            </a:r>
            <a:endParaRPr lang="en-US" u="sng" dirty="0"/>
          </a:p>
          <a:p>
            <a:r>
              <a:rPr lang="en-US" dirty="0"/>
              <a:t>o Fetches Student ID from user as string using </a:t>
            </a:r>
            <a:r>
              <a:rPr lang="en-US" dirty="0" err="1"/>
              <a:t>readchar</a:t>
            </a:r>
            <a:r>
              <a:rPr lang="en-US" dirty="0"/>
              <a:t> procedure</a:t>
            </a:r>
          </a:p>
          <a:p>
            <a:r>
              <a:rPr lang="en-US" dirty="0"/>
              <a:t>o After input, nested call to </a:t>
            </a:r>
            <a:r>
              <a:rPr lang="en-US" dirty="0" err="1"/>
              <a:t>CheckID</a:t>
            </a:r>
            <a:r>
              <a:rPr lang="en-US" dirty="0"/>
              <a:t> is made with string id passed as stack</a:t>
            </a:r>
          </a:p>
          <a:p>
            <a:r>
              <a:rPr lang="en-US" dirty="0"/>
              <a:t>parameter</a:t>
            </a:r>
          </a:p>
          <a:p>
            <a:r>
              <a:rPr lang="en-US" dirty="0"/>
              <a:t>o ID is validated based on format XXYXXXX where:</a:t>
            </a:r>
          </a:p>
          <a:p>
            <a:r>
              <a:rPr lang="en-US" dirty="0"/>
              <a:t>▪ X is a digit</a:t>
            </a:r>
          </a:p>
          <a:p>
            <a:r>
              <a:rPr lang="en-US" dirty="0"/>
              <a:t>▪ Y is an alphabetical character</a:t>
            </a:r>
          </a:p>
          <a:p>
            <a:r>
              <a:rPr lang="en-US" dirty="0"/>
              <a:t>o If valid, update variable valid1 with value 1, else mov valid1,0</a:t>
            </a:r>
          </a:p>
          <a:p>
            <a:r>
              <a:rPr lang="en-US" dirty="0"/>
              <a:t>o Loop if invalid input, or exit program</a:t>
            </a:r>
          </a:p>
        </p:txBody>
      </p:sp>
    </p:spTree>
    <p:extLst>
      <p:ext uri="{BB962C8B-B14F-4D97-AF65-F5344CB8AC3E}">
        <p14:creationId xmlns:p14="http://schemas.microsoft.com/office/powerpoint/2010/main" val="3374687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23</TotalTime>
  <Words>879</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Tw Cen MT</vt:lpstr>
      <vt:lpstr>Tw Cen MT Condensed</vt:lpstr>
      <vt:lpstr>Wingdings</vt:lpstr>
      <vt:lpstr>Wingdings 3</vt:lpstr>
      <vt:lpstr>Integral</vt:lpstr>
      <vt:lpstr>LEARNING MANEGEMENT SYTSTEM</vt:lpstr>
      <vt:lpstr>GROUP MEMBERS</vt:lpstr>
      <vt:lpstr>OBJECTIVES</vt:lpstr>
      <vt:lpstr>Libraries used</vt:lpstr>
      <vt:lpstr>FLOW OF PROGRAM</vt:lpstr>
      <vt:lpstr>FLOW OF PROGRAM</vt:lpstr>
      <vt:lpstr>FLOW OF PROGRAM</vt:lpstr>
      <vt:lpstr>PROCEDURES</vt:lpstr>
      <vt:lpstr>PROCEDURES</vt:lpstr>
      <vt:lpstr>PROCEDURES</vt:lpstr>
      <vt:lpstr>PROCEDURES </vt:lpstr>
      <vt:lpstr>procedures</vt:lpstr>
      <vt:lpstr>procedures</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MANEGEMENT SYTSTEM</dc:title>
  <dc:creator>David John</dc:creator>
  <cp:lastModifiedBy>David John</cp:lastModifiedBy>
  <cp:revision>3</cp:revision>
  <dcterms:created xsi:type="dcterms:W3CDTF">2021-12-22T12:30:02Z</dcterms:created>
  <dcterms:modified xsi:type="dcterms:W3CDTF">2021-12-22T12:53:04Z</dcterms:modified>
</cp:coreProperties>
</file>