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8" r:id="rId3"/>
    <p:sldId id="257" r:id="rId4"/>
    <p:sldId id="262" r:id="rId5"/>
    <p:sldId id="260" r:id="rId6"/>
    <p:sldId id="261" r:id="rId7"/>
    <p:sldId id="263" r:id="rId8"/>
    <p:sldId id="264" r:id="rId9"/>
    <p:sldId id="265" r:id="rId10"/>
    <p:sldId id="266" r:id="rId11"/>
    <p:sldId id="267" r:id="rId12"/>
    <p:sldId id="292" r:id="rId13"/>
    <p:sldId id="293" r:id="rId14"/>
    <p:sldId id="322" r:id="rId15"/>
    <p:sldId id="318" r:id="rId16"/>
    <p:sldId id="294" r:id="rId17"/>
    <p:sldId id="295" r:id="rId18"/>
    <p:sldId id="298" r:id="rId19"/>
    <p:sldId id="299" r:id="rId20"/>
    <p:sldId id="317" r:id="rId21"/>
    <p:sldId id="321" r:id="rId22"/>
    <p:sldId id="323" r:id="rId23"/>
    <p:sldId id="304" r:id="rId24"/>
    <p:sldId id="305" r:id="rId25"/>
    <p:sldId id="281" r:id="rId26"/>
    <p:sldId id="327" r:id="rId27"/>
    <p:sldId id="306" r:id="rId28"/>
    <p:sldId id="324" r:id="rId29"/>
    <p:sldId id="325" r:id="rId30"/>
    <p:sldId id="326" r:id="rId31"/>
    <p:sldId id="312" r:id="rId32"/>
    <p:sldId id="268" r:id="rId33"/>
    <p:sldId id="269" r:id="rId34"/>
    <p:sldId id="270" r:id="rId35"/>
    <p:sldId id="271" r:id="rId36"/>
    <p:sldId id="272" r:id="rId37"/>
    <p:sldId id="273" r:id="rId38"/>
    <p:sldId id="286" r:id="rId39"/>
    <p:sldId id="287" r:id="rId40"/>
    <p:sldId id="288" r:id="rId41"/>
    <p:sldId id="289" r:id="rId42"/>
    <p:sldId id="290" r:id="rId43"/>
    <p:sldId id="291" r:id="rId44"/>
    <p:sldId id="274" r:id="rId45"/>
    <p:sldId id="275" r:id="rId46"/>
    <p:sldId id="276" r:id="rId47"/>
    <p:sldId id="278" r:id="rId48"/>
    <p:sldId id="277" r:id="rId49"/>
    <p:sldId id="279" r:id="rId50"/>
    <p:sldId id="280" r:id="rId51"/>
    <p:sldId id="282" r:id="rId52"/>
    <p:sldId id="283" r:id="rId53"/>
    <p:sldId id="314" r:id="rId54"/>
    <p:sldId id="315" r:id="rId55"/>
    <p:sldId id="285" r:id="rId56"/>
    <p:sldId id="328" r:id="rId57"/>
    <p:sldId id="330" r:id="rId58"/>
    <p:sldId id="331" r:id="rId59"/>
    <p:sldId id="32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770FB-EF5C-458E-A0C1-5DDD9795BA15}">
          <p14:sldIdLst>
            <p14:sldId id="256"/>
            <p14:sldId id="258"/>
            <p14:sldId id="257"/>
            <p14:sldId id="262"/>
            <p14:sldId id="260"/>
            <p14:sldId id="261"/>
            <p14:sldId id="263"/>
            <p14:sldId id="264"/>
            <p14:sldId id="265"/>
            <p14:sldId id="266"/>
            <p14:sldId id="267"/>
            <p14:sldId id="292"/>
            <p14:sldId id="293"/>
            <p14:sldId id="322"/>
            <p14:sldId id="318"/>
            <p14:sldId id="294"/>
            <p14:sldId id="295"/>
            <p14:sldId id="298"/>
            <p14:sldId id="299"/>
            <p14:sldId id="317"/>
            <p14:sldId id="321"/>
            <p14:sldId id="323"/>
            <p14:sldId id="304"/>
            <p14:sldId id="305"/>
            <p14:sldId id="281"/>
            <p14:sldId id="327"/>
            <p14:sldId id="306"/>
            <p14:sldId id="324"/>
            <p14:sldId id="325"/>
            <p14:sldId id="326"/>
            <p14:sldId id="312"/>
            <p14:sldId id="268"/>
            <p14:sldId id="269"/>
            <p14:sldId id="270"/>
            <p14:sldId id="271"/>
            <p14:sldId id="272"/>
            <p14:sldId id="273"/>
            <p14:sldId id="286"/>
            <p14:sldId id="287"/>
            <p14:sldId id="288"/>
            <p14:sldId id="289"/>
            <p14:sldId id="290"/>
            <p14:sldId id="291"/>
            <p14:sldId id="274"/>
            <p14:sldId id="275"/>
            <p14:sldId id="276"/>
            <p14:sldId id="278"/>
            <p14:sldId id="277"/>
            <p14:sldId id="279"/>
            <p14:sldId id="280"/>
            <p14:sldId id="282"/>
            <p14:sldId id="283"/>
            <p14:sldId id="314"/>
            <p14:sldId id="315"/>
            <p14:sldId id="285"/>
          </p14:sldIdLst>
        </p14:section>
        <p14:section name="Untitled Section" id="{60425F21-8453-4247-8725-FEC94112CCDE}">
          <p14:sldIdLst>
            <p14:sldId id="328"/>
            <p14:sldId id="330"/>
            <p14:sldId id="331"/>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24428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303378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2B47B-F64B-43C0-89FA-833BB731EE0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000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360675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2B47B-F64B-43C0-89FA-833BB731EE0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711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80717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30591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90432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2906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BD345-65FC-4591-AF19-FD35BAC2004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3323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242720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BD345-65FC-4591-AF19-FD35BAC2004D}"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9752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BD345-65FC-4591-AF19-FD35BAC2004D}"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26858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BD345-65FC-4591-AF19-FD35BAC2004D}"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28199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272988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BD345-65FC-4591-AF19-FD35BAC2004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2B47B-F64B-43C0-89FA-833BB731EE0C}" type="slidenum">
              <a:rPr lang="en-US" smtClean="0"/>
              <a:t>‹#›</a:t>
            </a:fld>
            <a:endParaRPr lang="en-US"/>
          </a:p>
        </p:txBody>
      </p:sp>
    </p:spTree>
    <p:extLst>
      <p:ext uri="{BB962C8B-B14F-4D97-AF65-F5344CB8AC3E}">
        <p14:creationId xmlns:p14="http://schemas.microsoft.com/office/powerpoint/2010/main" val="142330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CBD345-65FC-4591-AF19-FD35BAC2004D}" type="datetimeFigureOut">
              <a:rPr lang="en-US" smtClean="0"/>
              <a:t>6/4/2022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C2B47B-F64B-43C0-89FA-833BB731EE0C}" type="slidenum">
              <a:rPr lang="en-US" smtClean="0"/>
              <a:t>‹#›</a:t>
            </a:fld>
            <a:endParaRPr lang="en-US"/>
          </a:p>
        </p:txBody>
      </p:sp>
    </p:spTree>
    <p:extLst>
      <p:ext uri="{BB962C8B-B14F-4D97-AF65-F5344CB8AC3E}">
        <p14:creationId xmlns:p14="http://schemas.microsoft.com/office/powerpoint/2010/main" val="31322611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90.png"/><Relationship Id="rId4" Type="http://schemas.openxmlformats.org/officeDocument/2006/relationships/image" Target="../media/image280.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www.maa.org/press/periodicals/loci/joma/the-linear-algebra-behind-search-engines-introduction" TargetMode="External"/><Relationship Id="rId7" Type="http://schemas.openxmlformats.org/officeDocument/2006/relationships/hyperlink" Target="http://pi.math.cornell.edu/~mec/Winter2009/RalucaRemus/Lecture3/lecture3.html" TargetMode="External"/><Relationship Id="rId2" Type="http://schemas.openxmlformats.org/officeDocument/2006/relationships/hyperlink" Target="https://math.stackexchange.com/questions/936757/why-is-pagerank-an-eigenvector-problem" TargetMode="External"/><Relationship Id="rId1" Type="http://schemas.openxmlformats.org/officeDocument/2006/relationships/slideLayout" Target="../slideLayouts/slideLayout2.xml"/><Relationship Id="rId6" Type="http://schemas.openxmlformats.org/officeDocument/2006/relationships/hyperlink" Target="https://scholars.wlu.ca/cgi/viewcontent.cgi?article=1871&amp;context=etd" TargetMode="External"/><Relationship Id="rId5" Type="http://schemas.openxmlformats.org/officeDocument/2006/relationships/hyperlink" Target="https://www.semanticscholar.org/paper/The-Use-of-the-Linear-Algebra-by-Web-Search-Engines-Langville-Meyer/1c4a02589c8672e28487be2d1d6fc3b531a7c8d5" TargetMode="External"/><Relationship Id="rId4" Type="http://schemas.openxmlformats.org/officeDocument/2006/relationships/hyperlink" Target="https://www.nibcode.com/en/blog/1131/search-engines-and-linear-algebr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4FED-AD03-4396-A4A6-0A4ECF0027BD}"/>
              </a:ext>
            </a:extLst>
          </p:cNvPr>
          <p:cNvSpPr>
            <a:spLocks noGrp="1"/>
          </p:cNvSpPr>
          <p:nvPr>
            <p:ph type="ctrTitle"/>
          </p:nvPr>
        </p:nvSpPr>
        <p:spPr/>
        <p:txBody>
          <a:bodyPr anchor="ctr"/>
          <a:lstStyle/>
          <a:p>
            <a:r>
              <a:rPr lang="en-US" dirty="0"/>
              <a:t>Linear Algebra and Web Search</a:t>
            </a:r>
          </a:p>
        </p:txBody>
      </p:sp>
      <p:sp>
        <p:nvSpPr>
          <p:cNvPr id="3" name="Subtitle 2">
            <a:extLst>
              <a:ext uri="{FF2B5EF4-FFF2-40B4-BE49-F238E27FC236}">
                <a16:creationId xmlns:a16="http://schemas.microsoft.com/office/drawing/2014/main" id="{77455CF4-CDBF-4271-A9BF-499166780D29}"/>
              </a:ext>
            </a:extLst>
          </p:cNvPr>
          <p:cNvSpPr>
            <a:spLocks noGrp="1"/>
          </p:cNvSpPr>
          <p:nvPr>
            <p:ph type="subTitle" idx="1"/>
          </p:nvPr>
        </p:nvSpPr>
        <p:spPr/>
        <p:txBody>
          <a:bodyPr>
            <a:normAutofit/>
          </a:bodyPr>
          <a:lstStyle/>
          <a:p>
            <a:r>
              <a:rPr lang="en-US" sz="3200" i="1" dirty="0">
                <a:latin typeface="Cambria" panose="02040503050406030204" pitchFamily="18" charset="0"/>
                <a:ea typeface="Cambria" panose="02040503050406030204" pitchFamily="18" charset="0"/>
              </a:rPr>
              <a:t>An overview</a:t>
            </a:r>
          </a:p>
        </p:txBody>
      </p:sp>
    </p:spTree>
    <p:extLst>
      <p:ext uri="{BB962C8B-B14F-4D97-AF65-F5344CB8AC3E}">
        <p14:creationId xmlns:p14="http://schemas.microsoft.com/office/powerpoint/2010/main" val="59216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AF9F-CC49-4BC0-B191-F337A160FE47}"/>
              </a:ext>
            </a:extLst>
          </p:cNvPr>
          <p:cNvSpPr>
            <a:spLocks noGrp="1"/>
          </p:cNvSpPr>
          <p:nvPr>
            <p:ph type="title"/>
          </p:nvPr>
        </p:nvSpPr>
        <p:spPr/>
        <p:txBody>
          <a:bodyPr/>
          <a:lstStyle/>
          <a:p>
            <a:r>
              <a:rPr lang="en-US" dirty="0">
                <a:latin typeface="+mn-lt"/>
              </a:rPr>
              <a:t>Modelling</a:t>
            </a:r>
            <a:r>
              <a:rPr lang="en-US" dirty="0"/>
              <a:t> information as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5CE425-3683-42B1-8F65-B997E2291096}"/>
                  </a:ext>
                </a:extLst>
              </p:cNvPr>
              <p:cNvSpPr>
                <a:spLocks noGrp="1"/>
              </p:cNvSpPr>
              <p:nvPr>
                <p:ph idx="1"/>
              </p:nvPr>
            </p:nvSpPr>
            <p:spPr/>
            <p:txBody>
              <a:bodyPr>
                <a:normAutofit lnSpcReduction="10000"/>
              </a:bodyPr>
              <a:lstStyle/>
              <a:p>
                <a:pPr>
                  <a:buFont typeface="Wingdings" panose="05000000000000000000" pitchFamily="2" charset="2"/>
                  <a:buChar char="§"/>
                </a:pPr>
                <a:r>
                  <a:rPr kumimoji="0" lang="en-US" altLang="en-US" sz="2400" b="0" i="0" u="none" strike="noStrike" cap="none" normalizeH="0" baseline="0" dirty="0">
                    <a:ln>
                      <a:noFill/>
                    </a:ln>
                    <a:solidFill>
                      <a:schemeClr val="tx1"/>
                    </a:solidFill>
                    <a:effectLst/>
                  </a:rPr>
                  <a:t>Similarly another page document Q may be shown as </a:t>
                </a:r>
                <a14:m>
                  <m:oMath xmlns:m="http://schemas.openxmlformats.org/officeDocument/2006/math">
                    <m:r>
                      <m:rPr>
                        <m:sty m:val="p"/>
                      </m:rPr>
                      <a:rPr kumimoji="0" lang="en-US" altLang="en-US" sz="2400" b="0" i="0" u="none" strike="noStrike" cap="none" normalizeH="0" baseline="0" dirty="0" smtClean="0">
                        <a:ln>
                          <a:noFill/>
                        </a:ln>
                        <a:solidFill>
                          <a:schemeClr val="tx1"/>
                        </a:solidFill>
                        <a:effectLst/>
                        <a:latin typeface="Cambria Math" panose="02040503050406030204" pitchFamily="18" charset="0"/>
                      </a:rPr>
                      <m:t>Q</m:t>
                    </m:r>
                    <m:r>
                      <a:rPr kumimoji="0" lang="en-US" altLang="en-US" sz="2400" b="0" i="0" u="none" strike="noStrike" cap="none" normalizeH="0" baseline="0" dirty="0" smtClean="0">
                        <a:ln>
                          <a:noFill/>
                        </a:ln>
                        <a:solidFill>
                          <a:schemeClr val="tx1"/>
                        </a:solidFill>
                        <a:effectLst/>
                        <a:latin typeface="Cambria Math" panose="02040503050406030204" pitchFamily="18" charset="0"/>
                      </a:rPr>
                      <m:t>=</m:t>
                    </m:r>
                    <m:d>
                      <m:dPr>
                        <m:ctrlPr>
                          <a:rPr kumimoji="0" lang="en-US" altLang="en-US" sz="2400" b="0" i="1" u="none" strike="noStrike" cap="none" normalizeH="0" baseline="0" dirty="0" smtClean="0">
                            <a:ln>
                              <a:noFill/>
                            </a:ln>
                            <a:solidFill>
                              <a:schemeClr val="tx1"/>
                            </a:solidFill>
                            <a:effectLst/>
                            <a:latin typeface="Cambria Math" panose="02040503050406030204" pitchFamily="18" charset="0"/>
                          </a:rPr>
                        </m:ctrlPr>
                      </m:dPr>
                      <m:e>
                        <m:m>
                          <m:mPr>
                            <m:plcHide m:val="on"/>
                            <m:mcs>
                              <m:mc>
                                <m:mcPr>
                                  <m:count m:val="1"/>
                                  <m:mcJc m:val="center"/>
                                </m:mcPr>
                              </m:mc>
                            </m:mcs>
                            <m:ctrlPr>
                              <a:rPr kumimoji="0" lang="en-US" altLang="en-US" sz="2400" b="0" i="1" u="none" strike="noStrike" cap="none" normalizeH="0" baseline="0" dirty="0" smtClean="0">
                                <a:ln>
                                  <a:noFill/>
                                </a:ln>
                                <a:solidFill>
                                  <a:schemeClr val="tx1"/>
                                </a:solidFill>
                                <a:effectLst/>
                                <a:latin typeface="Cambria Math" panose="02040503050406030204" pitchFamily="18" charset="0"/>
                              </a:rPr>
                            </m:ctrlPr>
                          </m:mPr>
                          <m:mr>
                            <m:e>
                              <m:r>
                                <a:rPr kumimoji="0" lang="en-US" altLang="en-US" sz="2400" b="0" i="0" u="none" strike="noStrike" cap="none" normalizeH="0" baseline="0" dirty="0" smtClean="0">
                                  <a:ln>
                                    <a:noFill/>
                                  </a:ln>
                                  <a:solidFill>
                                    <a:schemeClr val="tx1"/>
                                  </a:solidFill>
                                  <a:effectLst/>
                                  <a:latin typeface="Cambria Math" panose="02040503050406030204" pitchFamily="18" charset="0"/>
                                </a:rPr>
                                <m:t>0</m:t>
                              </m:r>
                            </m:e>
                          </m:mr>
                          <m:mr>
                            <m:e>
                              <m:r>
                                <a:rPr kumimoji="0" lang="en-US" altLang="en-US" sz="2400" b="0" i="0" u="none" strike="noStrike" cap="none" normalizeH="0" baseline="0" dirty="0" smtClean="0">
                                  <a:ln>
                                    <a:noFill/>
                                  </a:ln>
                                  <a:solidFill>
                                    <a:schemeClr val="tx1"/>
                                  </a:solidFill>
                                  <a:effectLst/>
                                  <a:latin typeface="Cambria Math" panose="02040503050406030204" pitchFamily="18" charset="0"/>
                                </a:rPr>
                                <m:t>0.7</m:t>
                              </m:r>
                            </m:e>
                          </m:mr>
                          <m:mr>
                            <m:e>
                              <m:r>
                                <a:rPr kumimoji="0" lang="en-US" altLang="en-US" sz="2400" b="0" i="0" u="none" strike="noStrike" cap="none" normalizeH="0" baseline="0" dirty="0" smtClean="0">
                                  <a:ln>
                                    <a:noFill/>
                                  </a:ln>
                                  <a:solidFill>
                                    <a:schemeClr val="tx1"/>
                                  </a:solidFill>
                                  <a:effectLst/>
                                  <a:latin typeface="Cambria Math" panose="02040503050406030204" pitchFamily="18" charset="0"/>
                                </a:rPr>
                                <m:t>0.3</m:t>
                              </m:r>
                            </m:e>
                          </m:mr>
                        </m:m>
                      </m:e>
                    </m:d>
                  </m:oMath>
                </a14:m>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dirty="0">
                    <a:ln>
                      <a:noFill/>
                    </a:ln>
                    <a:solidFill>
                      <a:schemeClr val="tx1"/>
                    </a:solidFill>
                    <a:effectLst/>
                  </a:rPr>
                  <a:t> wher</a:t>
                </a:r>
                <a:r>
                  <a:rPr lang="en-US" altLang="en-US" sz="2400" dirty="0">
                    <a:solidFill>
                      <a:schemeClr val="tx1"/>
                    </a:solidFill>
                  </a:rPr>
                  <a:t>e Q contains 70% content about Key2, and 30% content on Key3</a:t>
                </a:r>
              </a:p>
              <a:p>
                <a:pPr>
                  <a:buFont typeface="Wingdings" panose="05000000000000000000" pitchFamily="2" charset="2"/>
                  <a:buChar char="§"/>
                </a:pPr>
                <a:r>
                  <a:rPr lang="en-US" altLang="en-US" sz="2400" dirty="0">
                    <a:solidFill>
                      <a:schemeClr val="tx1"/>
                    </a:solidFill>
                  </a:rPr>
                  <a:t>Ultimately, in extremely simplified form, the internet can be shown to be an </a:t>
                </a:r>
                <a:r>
                  <a:rPr lang="en-US" altLang="en-US" sz="2400" dirty="0" err="1">
                    <a:solidFill>
                      <a:schemeClr val="tx1"/>
                    </a:solidFill>
                  </a:rPr>
                  <a:t>MxN</a:t>
                </a:r>
                <a:r>
                  <a:rPr lang="en-US" altLang="en-US" sz="2400" dirty="0">
                    <a:solidFill>
                      <a:schemeClr val="tx1"/>
                    </a:solidFill>
                  </a:rPr>
                  <a:t> matrix, where M is set of key terms and N is the set of web pages</a:t>
                </a:r>
              </a:p>
              <a:p>
                <a:pPr>
                  <a:buFont typeface="Wingdings" panose="05000000000000000000" pitchFamily="2" charset="2"/>
                  <a:buChar char="§"/>
                </a:pPr>
                <a:r>
                  <a:rPr kumimoji="0" lang="en-US" altLang="en-US" sz="2400" b="0" i="0" u="none" strike="noStrike" cap="none" normalizeH="0" baseline="0" dirty="0">
                    <a:ln>
                      <a:noFill/>
                    </a:ln>
                    <a:solidFill>
                      <a:schemeClr val="tx1"/>
                    </a:solidFill>
                    <a:effectLst/>
                  </a:rPr>
                  <a:t>All N webpage</a:t>
                </a:r>
                <a:r>
                  <a:rPr lang="en-US" altLang="en-US" sz="2400" dirty="0">
                    <a:solidFill>
                      <a:schemeClr val="tx1"/>
                    </a:solidFill>
                  </a:rPr>
                  <a:t>s will entirely consist of those M terms and will lie in the vector space </a:t>
                </a:r>
                <a14:m>
                  <m:oMath xmlns:m="http://schemas.openxmlformats.org/officeDocument/2006/math">
                    <m:sSup>
                      <m:sSupPr>
                        <m:ctrlPr>
                          <a:rPr lang="en-US" altLang="en-US" sz="3200" i="1" dirty="0" smtClean="0">
                            <a:solidFill>
                              <a:schemeClr val="tx1"/>
                            </a:solidFill>
                            <a:latin typeface="Cambria Math" panose="02040503050406030204" pitchFamily="18" charset="0"/>
                          </a:rPr>
                        </m:ctrlPr>
                      </m:sSupPr>
                      <m:e>
                        <m:r>
                          <a:rPr lang="en-US" altLang="en-US" sz="3200" i="1" dirty="0" smtClean="0">
                            <a:solidFill>
                              <a:schemeClr val="tx1"/>
                            </a:solidFill>
                            <a:latin typeface="Cambria Math" panose="02040503050406030204" pitchFamily="18" charset="0"/>
                          </a:rPr>
                          <m:t>𝑅</m:t>
                        </m:r>
                      </m:e>
                      <m:sup>
                        <m:r>
                          <a:rPr lang="en-US" altLang="en-US" sz="3200" i="1" dirty="0" smtClean="0">
                            <a:solidFill>
                              <a:schemeClr val="tx1"/>
                            </a:solidFill>
                            <a:latin typeface="Cambria Math" panose="02040503050406030204" pitchFamily="18" charset="0"/>
                          </a:rPr>
                          <m:t>𝑛</m:t>
                        </m:r>
                      </m:sup>
                    </m:sSup>
                  </m:oMath>
                </a14:m>
                <a:endParaRPr lang="en-US" altLang="en-US" sz="3200" dirty="0">
                  <a:solidFill>
                    <a:schemeClr val="tx1"/>
                  </a:solidFill>
                </a:endParaRPr>
              </a:p>
            </p:txBody>
          </p:sp>
        </mc:Choice>
        <mc:Fallback>
          <p:sp>
            <p:nvSpPr>
              <p:cNvPr id="3" name="Content Placeholder 2">
                <a:extLst>
                  <a:ext uri="{FF2B5EF4-FFF2-40B4-BE49-F238E27FC236}">
                    <a16:creationId xmlns:a16="http://schemas.microsoft.com/office/drawing/2014/main" id="{665CE425-3683-42B1-8F65-B997E2291096}"/>
                  </a:ext>
                </a:extLst>
              </p:cNvPr>
              <p:cNvSpPr>
                <a:spLocks noGrp="1" noRot="1" noChangeAspect="1" noMove="1" noResize="1" noEditPoints="1" noAdjustHandles="1" noChangeArrowheads="1" noChangeShapeType="1" noTextEdit="1"/>
              </p:cNvSpPr>
              <p:nvPr>
                <p:ph idx="1"/>
              </p:nvPr>
            </p:nvSpPr>
            <p:spPr>
              <a:blipFill>
                <a:blip r:embed="rId2"/>
                <a:stretch>
                  <a:fillRect l="-958" t="-2258" r="-684"/>
                </a:stretch>
              </a:blipFill>
            </p:spPr>
            <p:txBody>
              <a:bodyPr/>
              <a:lstStyle/>
              <a:p>
                <a:r>
                  <a:rPr lang="en-US">
                    <a:noFill/>
                  </a:rPr>
                  <a:t> </a:t>
                </a:r>
              </a:p>
            </p:txBody>
          </p:sp>
        </mc:Fallback>
      </mc:AlternateContent>
    </p:spTree>
    <p:extLst>
      <p:ext uri="{BB962C8B-B14F-4D97-AF65-F5344CB8AC3E}">
        <p14:creationId xmlns:p14="http://schemas.microsoft.com/office/powerpoint/2010/main" val="175582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0B09-62DC-4C5F-9A7C-ADA7DEF5E9C7}"/>
              </a:ext>
            </a:extLst>
          </p:cNvPr>
          <p:cNvSpPr>
            <a:spLocks noGrp="1"/>
          </p:cNvSpPr>
          <p:nvPr>
            <p:ph type="title"/>
          </p:nvPr>
        </p:nvSpPr>
        <p:spPr/>
        <p:txBody>
          <a:bodyPr/>
          <a:lstStyle/>
          <a:p>
            <a:r>
              <a:rPr lang="en-US" dirty="0">
                <a:latin typeface="+mn-lt"/>
              </a:rPr>
              <a:t>Modelling</a:t>
            </a:r>
            <a:r>
              <a:rPr lang="en-US" dirty="0"/>
              <a:t> information as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072E36-03EF-4765-BF1A-72DD91B0A187}"/>
                  </a:ext>
                </a:extLst>
              </p:cNvPr>
              <p:cNvSpPr>
                <a:spLocks noGrp="1"/>
              </p:cNvSpPr>
              <p:nvPr>
                <p:ph idx="1"/>
              </p:nvPr>
            </p:nvSpPr>
            <p:spPr/>
            <p:txBody>
              <a:bodyPr>
                <a:normAutofit/>
              </a:bodyPr>
              <a:lstStyle/>
              <a:p>
                <a:r>
                  <a:rPr lang="en-US" sz="2400" b="0" i="0" dirty="0">
                    <a:solidFill>
                      <a:srgbClr val="333333"/>
                    </a:solidFill>
                    <a:effectLst/>
                  </a:rPr>
                  <a:t>Suppose there are only 7  pages labeled </a:t>
                </a:r>
                <a:r>
                  <a:rPr lang="en-US" sz="2400" b="1" i="1" dirty="0">
                    <a:solidFill>
                      <a:srgbClr val="333333"/>
                    </a:solidFill>
                    <a:effectLst/>
                  </a:rPr>
                  <a:t>d</a:t>
                </a:r>
                <a:r>
                  <a:rPr lang="en-US" sz="2400" b="1" i="0" baseline="-25000" dirty="0">
                    <a:solidFill>
                      <a:srgbClr val="333333"/>
                    </a:solidFill>
                    <a:effectLst/>
                  </a:rPr>
                  <a:t>1</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2</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3</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4</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5</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6</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7</a:t>
                </a:r>
                <a:r>
                  <a:rPr lang="en-US" sz="2400" b="0" i="0" dirty="0">
                    <a:solidFill>
                      <a:srgbClr val="333333"/>
                    </a:solidFill>
                    <a:effectLst/>
                  </a:rPr>
                  <a:t>, in the </a:t>
                </a:r>
                <a:r>
                  <a:rPr lang="en-US" sz="2400" i="1" dirty="0">
                    <a:solidFill>
                      <a:srgbClr val="333333"/>
                    </a:solidFill>
                  </a:rPr>
                  <a:t>web </a:t>
                </a:r>
                <a:r>
                  <a:rPr lang="en-US" sz="2400" b="0" i="0" dirty="0">
                    <a:solidFill>
                      <a:srgbClr val="333333"/>
                    </a:solidFill>
                    <a:effectLst/>
                  </a:rPr>
                  <a:t>database and only the three keywords (desserts, breads, vegetables) to distinguish article topics. Then, the matrix </a:t>
                </a:r>
                <a:r>
                  <a:rPr lang="en-US" sz="2400" b="1" i="0" dirty="0">
                    <a:solidFill>
                      <a:srgbClr val="333333"/>
                    </a:solidFill>
                    <a:effectLst/>
                  </a:rPr>
                  <a:t>A</a:t>
                </a:r>
                <a:r>
                  <a:rPr lang="en-US" sz="2400" b="0" i="0" dirty="0">
                    <a:solidFill>
                      <a:srgbClr val="333333"/>
                    </a:solidFill>
                    <a:effectLst/>
                  </a:rPr>
                  <a:t> capturing the data for </a:t>
                </a:r>
                <a:r>
                  <a:rPr lang="en-US" sz="2400" i="1" dirty="0">
                    <a:solidFill>
                      <a:srgbClr val="333333"/>
                    </a:solidFill>
                  </a:rPr>
                  <a:t>web</a:t>
                </a:r>
                <a:r>
                  <a:rPr lang="en-US" sz="2400" b="0" i="0" dirty="0">
                    <a:solidFill>
                      <a:srgbClr val="333333"/>
                    </a:solidFill>
                    <a:effectLst/>
                  </a:rPr>
                  <a:t> documents is</a:t>
                </a:r>
              </a:p>
              <a:p>
                <a:pPr marL="0" indent="0">
                  <a:buNone/>
                </a:pPr>
                <a:r>
                  <a:rPr lang="en-US" sz="2400" dirty="0">
                    <a:solidFill>
                      <a:srgbClr val="333333"/>
                    </a:solidFill>
                  </a:rPr>
                  <a:t>	</a:t>
                </a:r>
                <a:r>
                  <a:rPr lang="en-US" sz="2400" b="1" i="1" dirty="0">
                    <a:solidFill>
                      <a:srgbClr val="333333"/>
                    </a:solidFill>
                    <a:effectLst/>
                  </a:rPr>
                  <a:t>d</a:t>
                </a:r>
                <a:r>
                  <a:rPr lang="en-US" sz="2400" b="1" i="0" baseline="-25000" dirty="0">
                    <a:solidFill>
                      <a:srgbClr val="333333"/>
                    </a:solidFill>
                    <a:effectLst/>
                  </a:rPr>
                  <a:t>1</a:t>
                </a:r>
                <a:r>
                  <a:rPr lang="en-US" sz="2400" b="1" baseline="-25000" dirty="0">
                    <a:solidFill>
                      <a:srgbClr val="333333"/>
                    </a:solidFill>
                  </a:rPr>
                  <a:t>  </a:t>
                </a:r>
                <a:r>
                  <a:rPr lang="en-US" sz="2400" b="1" i="1" dirty="0">
                    <a:solidFill>
                      <a:srgbClr val="333333"/>
                    </a:solidFill>
                    <a:effectLst/>
                  </a:rPr>
                  <a:t>d</a:t>
                </a:r>
                <a:r>
                  <a:rPr lang="en-US" sz="2400" b="1" i="0" baseline="-25000" dirty="0">
                    <a:solidFill>
                      <a:srgbClr val="333333"/>
                    </a:solidFill>
                    <a:effectLst/>
                  </a:rPr>
                  <a:t>2</a:t>
                </a:r>
                <a:r>
                  <a:rPr lang="en-US" sz="2400" b="1" baseline="-25000" dirty="0">
                    <a:solidFill>
                      <a:srgbClr val="333333"/>
                    </a:solidFill>
                  </a:rPr>
                  <a:t>    </a:t>
                </a:r>
                <a:r>
                  <a:rPr lang="en-US" sz="2400" b="1" i="1" dirty="0">
                    <a:solidFill>
                      <a:srgbClr val="333333"/>
                    </a:solidFill>
                    <a:effectLst/>
                  </a:rPr>
                  <a:t>d</a:t>
                </a:r>
                <a:r>
                  <a:rPr lang="en-US" sz="2400" b="1" i="0" baseline="-25000" dirty="0">
                    <a:solidFill>
                      <a:srgbClr val="333333"/>
                    </a:solidFill>
                    <a:effectLst/>
                  </a:rPr>
                  <a:t>3</a:t>
                </a:r>
                <a:r>
                  <a:rPr lang="en-US" sz="2400" b="1" baseline="-25000" dirty="0">
                    <a:solidFill>
                      <a:srgbClr val="333333"/>
                    </a:solidFill>
                  </a:rPr>
                  <a:t>       </a:t>
                </a:r>
                <a:r>
                  <a:rPr lang="en-US" sz="2400" b="1" i="1" dirty="0">
                    <a:solidFill>
                      <a:srgbClr val="333333"/>
                    </a:solidFill>
                    <a:effectLst/>
                  </a:rPr>
                  <a:t>d</a:t>
                </a:r>
                <a:r>
                  <a:rPr lang="en-US" sz="2400" b="1" i="0" baseline="-25000" dirty="0">
                    <a:solidFill>
                      <a:srgbClr val="333333"/>
                    </a:solidFill>
                    <a:effectLst/>
                  </a:rPr>
                  <a:t>4</a:t>
                </a:r>
                <a:r>
                  <a:rPr lang="en-US" sz="2400" b="1" baseline="-25000" dirty="0">
                    <a:solidFill>
                      <a:srgbClr val="333333"/>
                    </a:solidFill>
                  </a:rPr>
                  <a:t>         </a:t>
                </a:r>
                <a:r>
                  <a:rPr lang="en-US" sz="2400" b="1" i="1" dirty="0">
                    <a:solidFill>
                      <a:srgbClr val="333333"/>
                    </a:solidFill>
                    <a:effectLst/>
                  </a:rPr>
                  <a:t>d</a:t>
                </a:r>
                <a:r>
                  <a:rPr lang="en-US" sz="2400" b="1" i="0" baseline="-25000" dirty="0">
                    <a:solidFill>
                      <a:srgbClr val="333333"/>
                    </a:solidFill>
                    <a:effectLst/>
                  </a:rPr>
                  <a:t>5</a:t>
                </a:r>
                <a:r>
                  <a:rPr lang="en-US" sz="2400" b="1" baseline="-25000" dirty="0">
                    <a:solidFill>
                      <a:srgbClr val="333333"/>
                    </a:solidFill>
                  </a:rPr>
                  <a:t>          </a:t>
                </a:r>
                <a:r>
                  <a:rPr lang="en-US" sz="2400" b="1" i="1" dirty="0">
                    <a:solidFill>
                      <a:srgbClr val="333333"/>
                    </a:solidFill>
                    <a:effectLst/>
                  </a:rPr>
                  <a:t>d</a:t>
                </a:r>
                <a:r>
                  <a:rPr lang="en-US" sz="2400" b="1" i="0" baseline="-25000" dirty="0">
                    <a:solidFill>
                      <a:srgbClr val="333333"/>
                    </a:solidFill>
                    <a:effectLst/>
                  </a:rPr>
                  <a:t>6</a:t>
                </a:r>
                <a:r>
                  <a:rPr lang="en-US" sz="2400" b="1" baseline="-25000" dirty="0">
                    <a:solidFill>
                      <a:srgbClr val="333333"/>
                    </a:solidFill>
                  </a:rPr>
                  <a:t>    </a:t>
                </a:r>
                <a:r>
                  <a:rPr lang="en-US" sz="2400" b="1" i="0" dirty="0">
                    <a:solidFill>
                      <a:srgbClr val="333333"/>
                    </a:solidFill>
                    <a:effectLst/>
                  </a:rPr>
                  <a:t> </a:t>
                </a:r>
                <a:r>
                  <a:rPr lang="en-US" sz="2400" b="1" i="1" dirty="0">
                    <a:solidFill>
                      <a:srgbClr val="333333"/>
                    </a:solidFill>
                    <a:effectLst/>
                  </a:rPr>
                  <a:t>d</a:t>
                </a:r>
                <a:r>
                  <a:rPr lang="en-US" sz="2400" b="1" i="0" baseline="-25000" dirty="0">
                    <a:solidFill>
                      <a:srgbClr val="333333"/>
                    </a:solidFill>
                    <a:effectLst/>
                  </a:rPr>
                  <a:t>7</a:t>
                </a:r>
                <a:endParaRPr lang="en-US" sz="2400" b="0" i="0" dirty="0">
                  <a:solidFill>
                    <a:srgbClr val="333333"/>
                  </a:solidFill>
                  <a:effectLst/>
                </a:endParaRPr>
              </a:p>
              <a:p>
                <a14:m>
                  <m:oMath xmlns:m="http://schemas.openxmlformats.org/officeDocument/2006/math">
                    <m:d>
                      <m:dPr>
                        <m:ctrlPr>
                          <a:rPr lang="en-US" sz="2400" b="0" i="1" dirty="0" smtClean="0">
                            <a:solidFill>
                              <a:srgbClr val="333333"/>
                            </a:solidFill>
                            <a:effectLst/>
                            <a:latin typeface="Cambria Math" panose="02040503050406030204" pitchFamily="18" charset="0"/>
                          </a:rPr>
                        </m:ctrlPr>
                      </m:dPr>
                      <m:e>
                        <m:m>
                          <m:mPr>
                            <m:plcHide m:val="on"/>
                            <m:mcs>
                              <m:mc>
                                <m:mcPr>
                                  <m:count m:val="7"/>
                                  <m:mcJc m:val="center"/>
                                </m:mcPr>
                              </m:mc>
                            </m:mcs>
                            <m:ctrlPr>
                              <a:rPr lang="en-US" sz="2400" b="0" i="1" dirty="0" smtClean="0">
                                <a:solidFill>
                                  <a:srgbClr val="333333"/>
                                </a:solidFill>
                                <a:effectLst/>
                                <a:latin typeface="Cambria Math" panose="02040503050406030204" pitchFamily="18" charset="0"/>
                              </a:rPr>
                            </m:ctrlPr>
                          </m:mPr>
                          <m:mr>
                            <m:e>
                              <m:r>
                                <a:rPr lang="en-US" sz="2400" b="0" i="0" dirty="0" smtClean="0">
                                  <a:solidFill>
                                    <a:srgbClr val="333333"/>
                                  </a:solidFill>
                                  <a:effectLst/>
                                  <a:latin typeface="Cambria Math" panose="02040503050406030204" pitchFamily="18" charset="0"/>
                                </a:rPr>
                                <m:t>1</m:t>
                              </m:r>
                            </m:e>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0.2</m:t>
                              </m:r>
                            </m:e>
                            <m:e>
                              <m:r>
                                <a:rPr lang="en-US" sz="2400" b="0" i="0" dirty="0" smtClean="0">
                                  <a:solidFill>
                                    <a:srgbClr val="333333"/>
                                  </a:solidFill>
                                  <a:effectLst/>
                                  <a:latin typeface="Cambria Math" panose="02040503050406030204" pitchFamily="18" charset="0"/>
                                </a:rPr>
                                <m:t>0.65</m:t>
                              </m:r>
                            </m:e>
                            <m:e>
                              <m:r>
                                <a:rPr lang="en-US" sz="2400" b="0" i="0" dirty="0" smtClean="0">
                                  <a:solidFill>
                                    <a:srgbClr val="333333"/>
                                  </a:solidFill>
                                  <a:effectLst/>
                                  <a:latin typeface="Cambria Math" panose="02040503050406030204" pitchFamily="18" charset="0"/>
                                </a:rPr>
                                <m:t>0.5</m:t>
                              </m:r>
                            </m:e>
                            <m:e>
                              <m:r>
                                <a:rPr lang="en-US" sz="2400" b="0" i="0" dirty="0" smtClean="0">
                                  <a:solidFill>
                                    <a:srgbClr val="333333"/>
                                  </a:solidFill>
                                  <a:effectLst/>
                                  <a:latin typeface="Cambria Math" panose="02040503050406030204" pitchFamily="18" charset="0"/>
                                </a:rPr>
                                <m:t>0.9</m:t>
                              </m:r>
                            </m:e>
                          </m:mr>
                          <m:mr>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1</m:t>
                              </m:r>
                            </m:e>
                            <m:e>
                              <m:r>
                                <a:rPr lang="en-US" sz="2400" b="0" i="0" dirty="0" smtClean="0">
                                  <a:solidFill>
                                    <a:srgbClr val="333333"/>
                                  </a:solidFill>
                                  <a:effectLst/>
                                  <a:latin typeface="Cambria Math" panose="02040503050406030204" pitchFamily="18" charset="0"/>
                                </a:rPr>
                                <m:t>0.7</m:t>
                              </m:r>
                            </m:e>
                            <m:e>
                              <m:r>
                                <a:rPr lang="en-US" sz="2400" b="0" i="0" dirty="0" smtClean="0">
                                  <a:solidFill>
                                    <a:srgbClr val="333333"/>
                                  </a:solidFill>
                                  <a:effectLst/>
                                  <a:latin typeface="Cambria Math" panose="02040503050406030204" pitchFamily="18" charset="0"/>
                                </a:rPr>
                                <m:t>0.4</m:t>
                              </m:r>
                            </m:e>
                            <m:e>
                              <m:r>
                                <a:rPr lang="en-US" sz="2400" b="0" i="0" dirty="0" smtClean="0">
                                  <a:solidFill>
                                    <a:srgbClr val="333333"/>
                                  </a:solidFill>
                                  <a:effectLst/>
                                  <a:latin typeface="Cambria Math" panose="02040503050406030204" pitchFamily="18" charset="0"/>
                                </a:rPr>
                                <m:t>0.35</m:t>
                              </m:r>
                            </m:e>
                            <m:e>
                              <m:r>
                                <a:rPr lang="en-US" sz="2400" b="0" i="0" dirty="0" smtClean="0">
                                  <a:solidFill>
                                    <a:srgbClr val="333333"/>
                                  </a:solidFill>
                                  <a:effectLst/>
                                  <a:latin typeface="Cambria Math" panose="02040503050406030204" pitchFamily="18" charset="0"/>
                                </a:rPr>
                                <m:t>0.5</m:t>
                              </m:r>
                            </m:e>
                            <m:e>
                              <m:r>
                                <a:rPr lang="en-US" sz="2400" b="0" i="0" dirty="0" smtClean="0">
                                  <a:solidFill>
                                    <a:srgbClr val="333333"/>
                                  </a:solidFill>
                                  <a:effectLst/>
                                  <a:latin typeface="Cambria Math" panose="02040503050406030204" pitchFamily="18" charset="0"/>
                                </a:rPr>
                                <m:t>0.1</m:t>
                              </m:r>
                            </m:e>
                          </m:mr>
                          <m:mr>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0.3</m:t>
                              </m:r>
                            </m:e>
                            <m:e>
                              <m:r>
                                <a:rPr lang="en-US" sz="2400" b="0" i="0" dirty="0" smtClean="0">
                                  <a:solidFill>
                                    <a:srgbClr val="333333"/>
                                  </a:solidFill>
                                  <a:effectLst/>
                                  <a:latin typeface="Cambria Math" panose="02040503050406030204" pitchFamily="18" charset="0"/>
                                </a:rPr>
                                <m:t>0.4</m:t>
                              </m:r>
                            </m:e>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m:t>
                              </m:r>
                            </m:e>
                            <m:e>
                              <m:r>
                                <a:rPr lang="en-US" sz="2400" b="0" i="0" dirty="0" smtClean="0">
                                  <a:solidFill>
                                    <a:srgbClr val="333333"/>
                                  </a:solidFill>
                                  <a:effectLst/>
                                  <a:latin typeface="Cambria Math" panose="02040503050406030204" pitchFamily="18" charset="0"/>
                                </a:rPr>
                                <m:t>0</m:t>
                              </m:r>
                            </m:e>
                          </m:mr>
                        </m:m>
                      </m:e>
                    </m:d>
                  </m:oMath>
                </a14:m>
                <a:endParaRPr lang="en-US" sz="2400" b="0" i="0" dirty="0">
                  <a:solidFill>
                    <a:srgbClr val="333333"/>
                  </a:solidFill>
                  <a:effectLst/>
                </a:endParaRPr>
              </a:p>
              <a:p>
                <a:endParaRPr lang="en-US" sz="2400" b="0" i="0" dirty="0">
                  <a:solidFill>
                    <a:srgbClr val="333333"/>
                  </a:solidFill>
                  <a:effectLst/>
                </a:endParaRPr>
              </a:p>
            </p:txBody>
          </p:sp>
        </mc:Choice>
        <mc:Fallback>
          <p:sp>
            <p:nvSpPr>
              <p:cNvPr id="3" name="Content Placeholder 2">
                <a:extLst>
                  <a:ext uri="{FF2B5EF4-FFF2-40B4-BE49-F238E27FC236}">
                    <a16:creationId xmlns:a16="http://schemas.microsoft.com/office/drawing/2014/main" id="{A1072E36-03EF-4765-BF1A-72DD91B0A187}"/>
                  </a:ext>
                </a:extLst>
              </p:cNvPr>
              <p:cNvSpPr>
                <a:spLocks noGrp="1" noRot="1" noChangeAspect="1" noMove="1" noResize="1" noEditPoints="1" noAdjustHandles="1" noChangeArrowheads="1" noChangeShapeType="1" noTextEdit="1"/>
              </p:cNvSpPr>
              <p:nvPr>
                <p:ph idx="1"/>
              </p:nvPr>
            </p:nvSpPr>
            <p:spPr>
              <a:blipFill>
                <a:blip r:embed="rId2"/>
                <a:stretch>
                  <a:fillRect l="-958" t="-1290"/>
                </a:stretch>
              </a:blipFill>
            </p:spPr>
            <p:txBody>
              <a:bodyPr/>
              <a:lstStyle/>
              <a:p>
                <a:r>
                  <a:rPr lang="en-US">
                    <a:noFill/>
                  </a:rPr>
                  <a:t> </a:t>
                </a:r>
              </a:p>
            </p:txBody>
          </p:sp>
        </mc:Fallback>
      </mc:AlternateContent>
    </p:spTree>
    <p:extLst>
      <p:ext uri="{BB962C8B-B14F-4D97-AF65-F5344CB8AC3E}">
        <p14:creationId xmlns:p14="http://schemas.microsoft.com/office/powerpoint/2010/main" val="98989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237A-8F18-4D62-9145-9DA81D00E73B}"/>
              </a:ext>
            </a:extLst>
          </p:cNvPr>
          <p:cNvSpPr>
            <a:spLocks noGrp="1"/>
          </p:cNvSpPr>
          <p:nvPr>
            <p:ph type="title"/>
          </p:nvPr>
        </p:nvSpPr>
        <p:spPr>
          <a:xfrm>
            <a:off x="2155603" y="504840"/>
            <a:ext cx="8911687" cy="1280890"/>
          </a:xfrm>
        </p:spPr>
        <p:txBody>
          <a:bodyPr/>
          <a:lstStyle/>
          <a:p>
            <a:pPr algn="ctr"/>
            <a:r>
              <a:rPr lang="en-US" dirty="0"/>
              <a:t>Ranking Web Pages</a:t>
            </a:r>
          </a:p>
        </p:txBody>
      </p:sp>
      <p:sp>
        <p:nvSpPr>
          <p:cNvPr id="3" name="Content Placeholder 2">
            <a:extLst>
              <a:ext uri="{FF2B5EF4-FFF2-40B4-BE49-F238E27FC236}">
                <a16:creationId xmlns:a16="http://schemas.microsoft.com/office/drawing/2014/main" id="{7E63BE77-F9C8-4827-A35E-56B154A1A674}"/>
              </a:ext>
            </a:extLst>
          </p:cNvPr>
          <p:cNvSpPr>
            <a:spLocks noGrp="1"/>
          </p:cNvSpPr>
          <p:nvPr>
            <p:ph idx="1"/>
          </p:nvPr>
        </p:nvSpPr>
        <p:spPr>
          <a:xfrm>
            <a:off x="2257908" y="1264555"/>
            <a:ext cx="8915400" cy="3777622"/>
          </a:xfrm>
        </p:spPr>
        <p:txBody>
          <a:bodyPr>
            <a:noAutofit/>
          </a:bodyPr>
          <a:lstStyle/>
          <a:p>
            <a:r>
              <a:rPr lang="en-US" sz="2400" dirty="0"/>
              <a:t>Once data has been queried, the search engine would return multiple pages relating to the query’s content</a:t>
            </a:r>
          </a:p>
          <a:p>
            <a:r>
              <a:rPr lang="en-US" sz="2400" dirty="0"/>
              <a:t>Such results would need to be displayed in some order, particularly with respect to how relevant a webpage is to the search</a:t>
            </a:r>
          </a:p>
          <a:p>
            <a:r>
              <a:rPr lang="en-US" sz="2400" dirty="0"/>
              <a:t>As the web is understood to be a connected digraph of such pages, an edge, or link, of the graph would show that page A is giving importance to page B. This would result in page A </a:t>
            </a:r>
            <a:r>
              <a:rPr lang="en-US" sz="2400" b="1" dirty="0"/>
              <a:t>recommending/citing</a:t>
            </a:r>
            <a:r>
              <a:rPr lang="en-US" sz="2400" dirty="0"/>
              <a:t> page B.</a:t>
            </a:r>
          </a:p>
          <a:p>
            <a:r>
              <a:rPr lang="en-US" sz="2400" dirty="0"/>
              <a:t>Considering all such webpages would be recommended by at least one other page, some pages will have more relevance to the search than others, thus paving way for </a:t>
            </a:r>
            <a:r>
              <a:rPr lang="en-US" sz="2400" b="1" dirty="0"/>
              <a:t>hyperlink analysis</a:t>
            </a:r>
          </a:p>
        </p:txBody>
      </p:sp>
    </p:spTree>
    <p:extLst>
      <p:ext uri="{BB962C8B-B14F-4D97-AF65-F5344CB8AC3E}">
        <p14:creationId xmlns:p14="http://schemas.microsoft.com/office/powerpoint/2010/main" val="32186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431481-1C9D-423D-9C3B-ADC6C13645D5}"/>
              </a:ext>
            </a:extLst>
          </p:cNvPr>
          <p:cNvPicPr>
            <a:picLocks noChangeAspect="1"/>
          </p:cNvPicPr>
          <p:nvPr/>
        </p:nvPicPr>
        <p:blipFill>
          <a:blip r:embed="rId2"/>
          <a:stretch>
            <a:fillRect/>
          </a:stretch>
        </p:blipFill>
        <p:spPr>
          <a:xfrm>
            <a:off x="8230483" y="1877674"/>
            <a:ext cx="3961517" cy="3102651"/>
          </a:xfrm>
          <a:prstGeom prst="rect">
            <a:avLst/>
          </a:prstGeom>
        </p:spPr>
      </p:pic>
      <p:sp>
        <p:nvSpPr>
          <p:cNvPr id="8" name="TextBox 7">
            <a:extLst>
              <a:ext uri="{FF2B5EF4-FFF2-40B4-BE49-F238E27FC236}">
                <a16:creationId xmlns:a16="http://schemas.microsoft.com/office/drawing/2014/main" id="{64BF9826-EBD2-4BE3-80EE-67CD5F0FEAED}"/>
              </a:ext>
            </a:extLst>
          </p:cNvPr>
          <p:cNvSpPr txBox="1"/>
          <p:nvPr/>
        </p:nvSpPr>
        <p:spPr>
          <a:xfrm>
            <a:off x="1285461" y="1656522"/>
            <a:ext cx="6945022" cy="4278094"/>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 Page 5, which has 2 outgoing links to Pages 1 and 2</a:t>
            </a:r>
          </a:p>
          <a:p>
            <a:pPr marL="285750" indent="-285750">
              <a:buFont typeface="Arial" panose="020B0604020202020204" pitchFamily="34" charset="0"/>
              <a:buChar char="•"/>
            </a:pPr>
            <a:r>
              <a:rPr lang="en-US" sz="2400" dirty="0"/>
              <a:t>Thus Page 5 is giving authority to those pages</a:t>
            </a:r>
          </a:p>
          <a:p>
            <a:pPr marL="285750" indent="-285750">
              <a:buFont typeface="Arial" panose="020B0604020202020204" pitchFamily="34" charset="0"/>
              <a:buChar char="•"/>
            </a:pPr>
            <a:r>
              <a:rPr lang="en-US" sz="2400" dirty="0"/>
              <a:t>The authority received by Page 1 and 2 will be weighted with respect to the total out degrees of Page 5</a:t>
            </a:r>
          </a:p>
          <a:p>
            <a:pPr marL="285750" indent="-285750">
              <a:buFont typeface="Arial" panose="020B0604020202020204" pitchFamily="34" charset="0"/>
              <a:buChar char="•"/>
            </a:pPr>
            <a:r>
              <a:rPr lang="en-US" sz="2400" dirty="0"/>
              <a:t>Thus, page 1 and 2 only receive </a:t>
            </a:r>
            <a:r>
              <a:rPr lang="en-US" sz="3200" b="1" dirty="0"/>
              <a:t>½</a:t>
            </a:r>
            <a:r>
              <a:rPr lang="en-US" sz="2400" dirty="0"/>
              <a:t> of the importance(1) of page 5</a:t>
            </a:r>
          </a:p>
          <a:p>
            <a:pPr marL="285750" indent="-285750">
              <a:buFont typeface="Arial" panose="020B0604020202020204" pitchFamily="34" charset="0"/>
              <a:buChar char="•"/>
            </a:pPr>
            <a:r>
              <a:rPr lang="en-US" sz="2400" dirty="0"/>
              <a:t> These pages can be combined to form a link matrix </a:t>
            </a:r>
          </a:p>
        </p:txBody>
      </p:sp>
      <p:cxnSp>
        <p:nvCxnSpPr>
          <p:cNvPr id="10" name="Straight Connector 9">
            <a:extLst>
              <a:ext uri="{FF2B5EF4-FFF2-40B4-BE49-F238E27FC236}">
                <a16:creationId xmlns:a16="http://schemas.microsoft.com/office/drawing/2014/main" id="{B4CE55FC-5137-451F-A6D5-F4DE0F4CDBCF}"/>
              </a:ext>
            </a:extLst>
          </p:cNvPr>
          <p:cNvCxnSpPr/>
          <p:nvPr/>
        </p:nvCxnSpPr>
        <p:spPr>
          <a:xfrm flipV="1">
            <a:off x="8740250" y="2358458"/>
            <a:ext cx="980661" cy="649356"/>
          </a:xfrm>
          <a:prstGeom prst="line">
            <a:avLst/>
          </a:prstGeom>
          <a:ln w="571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74C0F20-DE6F-467C-9E94-3F1F2D46EBD3}"/>
              </a:ext>
            </a:extLst>
          </p:cNvPr>
          <p:cNvCxnSpPr>
            <a:cxnSpLocks/>
          </p:cNvCxnSpPr>
          <p:nvPr/>
        </p:nvCxnSpPr>
        <p:spPr>
          <a:xfrm>
            <a:off x="8869459" y="3189639"/>
            <a:ext cx="2182854" cy="0"/>
          </a:xfrm>
          <a:prstGeom prst="line">
            <a:avLst/>
          </a:prstGeom>
          <a:ln w="571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80A7CCD-86DE-450F-803F-2A43FA87E9C2}"/>
              </a:ext>
            </a:extLst>
          </p:cNvPr>
          <p:cNvSpPr txBox="1"/>
          <p:nvPr/>
        </p:nvSpPr>
        <p:spPr>
          <a:xfrm>
            <a:off x="8428383" y="5088835"/>
            <a:ext cx="357808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Page 5 authorizes 1 and 2</a:t>
            </a:r>
          </a:p>
        </p:txBody>
      </p:sp>
    </p:spTree>
    <p:extLst>
      <p:ext uri="{BB962C8B-B14F-4D97-AF65-F5344CB8AC3E}">
        <p14:creationId xmlns:p14="http://schemas.microsoft.com/office/powerpoint/2010/main" val="272561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B2E7-76F0-4F2C-B524-8EEE919FF837}"/>
              </a:ext>
            </a:extLst>
          </p:cNvPr>
          <p:cNvSpPr>
            <a:spLocks noGrp="1"/>
          </p:cNvSpPr>
          <p:nvPr>
            <p:ph type="title"/>
          </p:nvPr>
        </p:nvSpPr>
        <p:spPr/>
        <p:txBody>
          <a:bodyPr/>
          <a:lstStyle/>
          <a:p>
            <a:r>
              <a:rPr lang="en-US" b="1" dirty="0"/>
              <a:t>Original Adjacency Matrix</a:t>
            </a:r>
          </a:p>
        </p:txBody>
      </p:sp>
      <p:sp>
        <p:nvSpPr>
          <p:cNvPr id="3" name="Content Placeholder 2">
            <a:extLst>
              <a:ext uri="{FF2B5EF4-FFF2-40B4-BE49-F238E27FC236}">
                <a16:creationId xmlns:a16="http://schemas.microsoft.com/office/drawing/2014/main" id="{A903AE66-DA7D-4280-8B4B-CA4EDAF837B4}"/>
              </a:ext>
            </a:extLst>
          </p:cNvPr>
          <p:cNvSpPr>
            <a:spLocks noGrp="1"/>
          </p:cNvSpPr>
          <p:nvPr>
            <p:ph idx="1"/>
          </p:nvPr>
        </p:nvSpPr>
        <p:spPr>
          <a:xfrm>
            <a:off x="906186" y="2007241"/>
            <a:ext cx="5189814" cy="3777622"/>
          </a:xfrm>
        </p:spPr>
        <p:txBody>
          <a:bodyPr/>
          <a:lstStyle/>
          <a:p>
            <a:r>
              <a:rPr lang="en-US" sz="2000" b="1" u="sng" dirty="0"/>
              <a:t>Adjacency matrix for previous graph shown</a:t>
            </a:r>
          </a:p>
          <a:p>
            <a:r>
              <a:rPr lang="en-US" b="1" dirty="0"/>
              <a:t>Each row represents a single page</a:t>
            </a:r>
          </a:p>
          <a:p>
            <a:r>
              <a:rPr lang="en-US" b="1" dirty="0"/>
              <a:t>Non zero entries represent a link from one page to another page</a:t>
            </a:r>
          </a:p>
          <a:p>
            <a:r>
              <a:rPr lang="en-US" b="1" dirty="0"/>
              <a:t>For example,</a:t>
            </a:r>
          </a:p>
          <a:p>
            <a:r>
              <a:rPr lang="en-US" b="1" dirty="0"/>
              <a:t>Page 2 (row 1) is linked to 3 pages: </a:t>
            </a:r>
            <a:r>
              <a:rPr lang="en-US" b="1" u="sng" dirty="0"/>
              <a:t>page 1 and page 3 and page 4  </a:t>
            </a:r>
            <a:r>
              <a:rPr lang="en-US" b="1" dirty="0"/>
              <a:t> (check  A)</a:t>
            </a:r>
          </a:p>
          <a:p>
            <a:r>
              <a:rPr lang="en-US" b="1" dirty="0"/>
              <a:t>Adjacency matrix shows relationships between one page and the other</a:t>
            </a:r>
          </a:p>
        </p:txBody>
      </p:sp>
      <p:sp>
        <p:nvSpPr>
          <p:cNvPr id="6" name="TextBox 5">
            <a:extLst>
              <a:ext uri="{FF2B5EF4-FFF2-40B4-BE49-F238E27FC236}">
                <a16:creationId xmlns:a16="http://schemas.microsoft.com/office/drawing/2014/main" id="{86875309-9E2C-4D7A-A100-B1E73A2376AC}"/>
              </a:ext>
            </a:extLst>
          </p:cNvPr>
          <p:cNvSpPr txBox="1"/>
          <p:nvPr/>
        </p:nvSpPr>
        <p:spPr>
          <a:xfrm>
            <a:off x="6916960" y="5138532"/>
            <a:ext cx="2665075" cy="646331"/>
          </a:xfrm>
          <a:prstGeom prst="rect">
            <a:avLst/>
          </a:prstGeom>
          <a:noFill/>
        </p:spPr>
        <p:txBody>
          <a:bodyPr wrap="square" rtlCol="0">
            <a:spAutoFit/>
          </a:bodyPr>
          <a:lstStyle/>
          <a:p>
            <a:r>
              <a:rPr lang="en-US" b="1" dirty="0"/>
              <a:t>The adjacency matrix for previous diagram</a:t>
            </a:r>
          </a:p>
        </p:txBody>
      </p:sp>
      <p:pic>
        <p:nvPicPr>
          <p:cNvPr id="8" name="Picture 7">
            <a:extLst>
              <a:ext uri="{FF2B5EF4-FFF2-40B4-BE49-F238E27FC236}">
                <a16:creationId xmlns:a16="http://schemas.microsoft.com/office/drawing/2014/main" id="{A1C18F0D-E0CD-450A-958E-8AFAF38D37C7}"/>
              </a:ext>
            </a:extLst>
          </p:cNvPr>
          <p:cNvPicPr>
            <a:picLocks noChangeAspect="1"/>
          </p:cNvPicPr>
          <p:nvPr/>
        </p:nvPicPr>
        <p:blipFill>
          <a:blip r:embed="rId2"/>
          <a:stretch>
            <a:fillRect/>
          </a:stretch>
        </p:blipFill>
        <p:spPr>
          <a:xfrm>
            <a:off x="6227808" y="3663114"/>
            <a:ext cx="715630" cy="575060"/>
          </a:xfrm>
          <a:prstGeom prst="rect">
            <a:avLst/>
          </a:prstGeom>
        </p:spPr>
      </p:pic>
      <p:pic>
        <p:nvPicPr>
          <p:cNvPr id="10" name="Picture 9">
            <a:extLst>
              <a:ext uri="{FF2B5EF4-FFF2-40B4-BE49-F238E27FC236}">
                <a16:creationId xmlns:a16="http://schemas.microsoft.com/office/drawing/2014/main" id="{CEBA4E05-019E-4057-94A6-57897DCA9F2E}"/>
              </a:ext>
            </a:extLst>
          </p:cNvPr>
          <p:cNvPicPr>
            <a:picLocks noChangeAspect="1"/>
          </p:cNvPicPr>
          <p:nvPr/>
        </p:nvPicPr>
        <p:blipFill rotWithShape="1">
          <a:blip r:embed="rId2"/>
          <a:srcRect r="45037" b="-4613"/>
          <a:stretch/>
        </p:blipFill>
        <p:spPr>
          <a:xfrm>
            <a:off x="5259419" y="4526121"/>
            <a:ext cx="263616" cy="403187"/>
          </a:xfrm>
          <a:prstGeom prst="rect">
            <a:avLst/>
          </a:prstGeom>
        </p:spPr>
      </p:pic>
      <p:pic>
        <p:nvPicPr>
          <p:cNvPr id="12" name="Picture 11">
            <a:extLst>
              <a:ext uri="{FF2B5EF4-FFF2-40B4-BE49-F238E27FC236}">
                <a16:creationId xmlns:a16="http://schemas.microsoft.com/office/drawing/2014/main" id="{A4D8205E-31AA-49D4-A7A2-AD948F819057}"/>
              </a:ext>
            </a:extLst>
          </p:cNvPr>
          <p:cNvPicPr>
            <a:picLocks noChangeAspect="1"/>
          </p:cNvPicPr>
          <p:nvPr/>
        </p:nvPicPr>
        <p:blipFill>
          <a:blip r:embed="rId3"/>
          <a:stretch>
            <a:fillRect/>
          </a:stretch>
        </p:blipFill>
        <p:spPr>
          <a:xfrm>
            <a:off x="6916960" y="2572680"/>
            <a:ext cx="2497310" cy="2618861"/>
          </a:xfrm>
          <a:prstGeom prst="rect">
            <a:avLst/>
          </a:prstGeom>
        </p:spPr>
      </p:pic>
    </p:spTree>
    <p:extLst>
      <p:ext uri="{BB962C8B-B14F-4D97-AF65-F5344CB8AC3E}">
        <p14:creationId xmlns:p14="http://schemas.microsoft.com/office/powerpoint/2010/main" val="65330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463B53-3F75-472D-8C93-B6E71E3129C5}"/>
              </a:ext>
            </a:extLst>
          </p:cNvPr>
          <p:cNvPicPr>
            <a:picLocks noChangeAspect="1"/>
          </p:cNvPicPr>
          <p:nvPr/>
        </p:nvPicPr>
        <p:blipFill>
          <a:blip r:embed="rId2"/>
          <a:stretch>
            <a:fillRect/>
          </a:stretch>
        </p:blipFill>
        <p:spPr>
          <a:xfrm>
            <a:off x="825842" y="199784"/>
            <a:ext cx="10978822" cy="2944196"/>
          </a:xfrm>
          <a:prstGeom prst="rect">
            <a:avLst/>
          </a:prstGeom>
        </p:spPr>
      </p:pic>
      <p:pic>
        <p:nvPicPr>
          <p:cNvPr id="9" name="Picture 8">
            <a:extLst>
              <a:ext uri="{FF2B5EF4-FFF2-40B4-BE49-F238E27FC236}">
                <a16:creationId xmlns:a16="http://schemas.microsoft.com/office/drawing/2014/main" id="{DBA78535-3C11-41AB-91AA-BF2353BCABF3}"/>
              </a:ext>
            </a:extLst>
          </p:cNvPr>
          <p:cNvPicPr>
            <a:picLocks noChangeAspect="1"/>
          </p:cNvPicPr>
          <p:nvPr/>
        </p:nvPicPr>
        <p:blipFill>
          <a:blip r:embed="rId3"/>
          <a:stretch>
            <a:fillRect/>
          </a:stretch>
        </p:blipFill>
        <p:spPr>
          <a:xfrm>
            <a:off x="1070415" y="4409661"/>
            <a:ext cx="2719546" cy="1763016"/>
          </a:xfrm>
          <a:prstGeom prst="rect">
            <a:avLst/>
          </a:prstGeom>
        </p:spPr>
      </p:pic>
      <p:sp>
        <p:nvSpPr>
          <p:cNvPr id="10" name="TextBox 9">
            <a:extLst>
              <a:ext uri="{FF2B5EF4-FFF2-40B4-BE49-F238E27FC236}">
                <a16:creationId xmlns:a16="http://schemas.microsoft.com/office/drawing/2014/main" id="{3CB8FA8D-FA7A-4013-9AE0-DA1829D0A330}"/>
              </a:ext>
            </a:extLst>
          </p:cNvPr>
          <p:cNvSpPr txBox="1"/>
          <p:nvPr/>
        </p:nvSpPr>
        <p:spPr>
          <a:xfrm>
            <a:off x="4121426" y="4731026"/>
            <a:ext cx="64140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sum of every row of the matrix will be 1</a:t>
            </a:r>
          </a:p>
          <a:p>
            <a:pPr marL="285750" indent="-285750">
              <a:buFont typeface="Arial" panose="020B0604020202020204" pitchFamily="34" charset="0"/>
              <a:buChar char="•"/>
            </a:pPr>
            <a:r>
              <a:rPr lang="en-US" dirty="0"/>
              <a:t>Each row represents the out-links of  a web page A</a:t>
            </a:r>
          </a:p>
          <a:p>
            <a:pPr marL="285750" indent="-285750">
              <a:buFont typeface="Arial" panose="020B0604020202020204" pitchFamily="34" charset="0"/>
              <a:buChar char="•"/>
            </a:pPr>
            <a:r>
              <a:rPr lang="en-US" dirty="0"/>
              <a:t>Sum of all entries for row </a:t>
            </a:r>
            <a:r>
              <a:rPr lang="en-US" b="1" dirty="0"/>
              <a:t>i</a:t>
            </a:r>
          </a:p>
          <a:p>
            <a:pPr marL="285750" indent="-285750">
              <a:buFont typeface="Arial" panose="020B0604020202020204" pitchFamily="34" charset="0"/>
              <a:buChar char="•"/>
            </a:pPr>
            <a:r>
              <a:rPr lang="en-US" b="1" dirty="0"/>
              <a:t>Beginning from first page (column) till nth page (column)</a:t>
            </a:r>
            <a:r>
              <a:rPr lang="en-US" dirty="0"/>
              <a:t> </a:t>
            </a:r>
          </a:p>
          <a:p>
            <a:pPr marL="285750" indent="-285750">
              <a:buFont typeface="Arial" panose="020B0604020202020204" pitchFamily="34" charset="0"/>
              <a:buChar char="•"/>
            </a:pPr>
            <a:r>
              <a:rPr lang="en-US" dirty="0"/>
              <a:t>As each entry =      , sum will be equal to 1</a:t>
            </a:r>
          </a:p>
        </p:txBody>
      </p:sp>
      <p:pic>
        <p:nvPicPr>
          <p:cNvPr id="12" name="Picture 11">
            <a:extLst>
              <a:ext uri="{FF2B5EF4-FFF2-40B4-BE49-F238E27FC236}">
                <a16:creationId xmlns:a16="http://schemas.microsoft.com/office/drawing/2014/main" id="{8C29B2C6-09CE-4269-BFB6-152E957DEF8E}"/>
              </a:ext>
            </a:extLst>
          </p:cNvPr>
          <p:cNvPicPr>
            <a:picLocks noChangeAspect="1"/>
          </p:cNvPicPr>
          <p:nvPr/>
        </p:nvPicPr>
        <p:blipFill>
          <a:blip r:embed="rId4"/>
          <a:stretch>
            <a:fillRect/>
          </a:stretch>
        </p:blipFill>
        <p:spPr>
          <a:xfrm>
            <a:off x="6315253" y="5971492"/>
            <a:ext cx="310833" cy="686724"/>
          </a:xfrm>
          <a:prstGeom prst="rect">
            <a:avLst/>
          </a:prstGeom>
        </p:spPr>
      </p:pic>
      <p:sp>
        <p:nvSpPr>
          <p:cNvPr id="15" name="TextBox 14">
            <a:extLst>
              <a:ext uri="{FF2B5EF4-FFF2-40B4-BE49-F238E27FC236}">
                <a16:creationId xmlns:a16="http://schemas.microsoft.com/office/drawing/2014/main" id="{C6C2B937-D1B8-4DE7-906B-23BED2856820}"/>
              </a:ext>
            </a:extLst>
          </p:cNvPr>
          <p:cNvSpPr txBox="1"/>
          <p:nvPr/>
        </p:nvSpPr>
        <p:spPr>
          <a:xfrm>
            <a:off x="5072571" y="3452191"/>
            <a:ext cx="4124438" cy="92333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         represents a row                  	      entry(out-link) for some 		      page </a:t>
            </a:r>
            <a:r>
              <a:rPr lang="en-US" b="1" dirty="0">
                <a:ln w="0"/>
                <a:solidFill>
                  <a:schemeClr val="tx1"/>
                </a:solidFill>
                <a:effectLst>
                  <a:outerShdw blurRad="38100" dist="19050" dir="2700000" algn="tl" rotWithShape="0">
                    <a:schemeClr val="dk1">
                      <a:alpha val="40000"/>
                    </a:schemeClr>
                  </a:outerShdw>
                </a:effectLst>
              </a:rPr>
              <a:t>i</a:t>
            </a:r>
            <a:r>
              <a:rPr lang="en-US" dirty="0">
                <a:ln w="0"/>
                <a:solidFill>
                  <a:schemeClr val="tx1"/>
                </a:solidFill>
                <a:effectLst>
                  <a:outerShdw blurRad="38100" dist="19050" dir="2700000" algn="tl" rotWithShape="0">
                    <a:schemeClr val="dk1">
                      <a:alpha val="40000"/>
                    </a:schemeClr>
                  </a:outerShdw>
                </a:effectLst>
              </a:rPr>
              <a:t> in matrix</a:t>
            </a:r>
          </a:p>
        </p:txBody>
      </p:sp>
      <p:pic>
        <p:nvPicPr>
          <p:cNvPr id="14" name="Picture 13">
            <a:extLst>
              <a:ext uri="{FF2B5EF4-FFF2-40B4-BE49-F238E27FC236}">
                <a16:creationId xmlns:a16="http://schemas.microsoft.com/office/drawing/2014/main" id="{06BC06F2-E18C-40B0-A194-57381E95D1E5}"/>
              </a:ext>
            </a:extLst>
          </p:cNvPr>
          <p:cNvPicPr>
            <a:picLocks noChangeAspect="1"/>
          </p:cNvPicPr>
          <p:nvPr/>
        </p:nvPicPr>
        <p:blipFill>
          <a:blip r:embed="rId4"/>
          <a:stretch>
            <a:fillRect/>
          </a:stretch>
        </p:blipFill>
        <p:spPr>
          <a:xfrm>
            <a:off x="5483390" y="3461355"/>
            <a:ext cx="409632" cy="905001"/>
          </a:xfrm>
          <a:prstGeom prst="rect">
            <a:avLst/>
          </a:prstGeom>
        </p:spPr>
      </p:pic>
      <p:sp>
        <p:nvSpPr>
          <p:cNvPr id="16" name="TextBox 15">
            <a:extLst>
              <a:ext uri="{FF2B5EF4-FFF2-40B4-BE49-F238E27FC236}">
                <a16:creationId xmlns:a16="http://schemas.microsoft.com/office/drawing/2014/main" id="{251863B6-D151-480A-B84E-4F5ABDA2623F}"/>
              </a:ext>
            </a:extLst>
          </p:cNvPr>
          <p:cNvSpPr txBox="1"/>
          <p:nvPr/>
        </p:nvSpPr>
        <p:spPr>
          <a:xfrm>
            <a:off x="434311" y="3429000"/>
            <a:ext cx="3779880" cy="92333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         represents total number of      out-links in a page(row 		sum of row </a:t>
            </a:r>
            <a:r>
              <a:rPr lang="en-US" b="1" dirty="0">
                <a:ln w="0"/>
                <a:solidFill>
                  <a:schemeClr val="tx1"/>
                </a:solidFill>
                <a:effectLst>
                  <a:outerShdw blurRad="38100" dist="19050" dir="2700000" algn="tl" rotWithShape="0">
                    <a:schemeClr val="dk1">
                      <a:alpha val="40000"/>
                    </a:schemeClr>
                  </a:outerShdw>
                </a:effectLst>
              </a:rPr>
              <a:t>i</a:t>
            </a:r>
            <a:r>
              <a:rPr lang="en-US" dirty="0">
                <a:ln w="0"/>
                <a:solidFill>
                  <a:schemeClr val="tx1"/>
                </a:solidFill>
                <a:effectLst>
                  <a:outerShdw blurRad="38100" dist="19050" dir="2700000" algn="tl" rotWithShape="0">
                    <a:schemeClr val="dk1">
                      <a:alpha val="40000"/>
                    </a:schemeClr>
                  </a:outerShdw>
                </a:effectLst>
              </a:rPr>
              <a:t> in matrix</a:t>
            </a:r>
          </a:p>
        </p:txBody>
      </p:sp>
      <p:pic>
        <p:nvPicPr>
          <p:cNvPr id="19" name="Picture 18">
            <a:extLst>
              <a:ext uri="{FF2B5EF4-FFF2-40B4-BE49-F238E27FC236}">
                <a16:creationId xmlns:a16="http://schemas.microsoft.com/office/drawing/2014/main" id="{D8A984D1-3B8A-4079-BFA4-3811D846F31B}"/>
              </a:ext>
            </a:extLst>
          </p:cNvPr>
          <p:cNvPicPr>
            <a:picLocks noChangeAspect="1"/>
          </p:cNvPicPr>
          <p:nvPr/>
        </p:nvPicPr>
        <p:blipFill>
          <a:blip r:embed="rId5"/>
          <a:stretch>
            <a:fillRect/>
          </a:stretch>
        </p:blipFill>
        <p:spPr>
          <a:xfrm>
            <a:off x="710488" y="3504635"/>
            <a:ext cx="453963" cy="570695"/>
          </a:xfrm>
          <a:prstGeom prst="rect">
            <a:avLst/>
          </a:prstGeom>
        </p:spPr>
      </p:pic>
    </p:spTree>
    <p:extLst>
      <p:ext uri="{BB962C8B-B14F-4D97-AF65-F5344CB8AC3E}">
        <p14:creationId xmlns:p14="http://schemas.microsoft.com/office/powerpoint/2010/main" val="130572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FE3E71D-688A-4F38-9DD8-5240BFD4B4FD}"/>
              </a:ext>
            </a:extLst>
          </p:cNvPr>
          <p:cNvSpPr txBox="1"/>
          <p:nvPr/>
        </p:nvSpPr>
        <p:spPr>
          <a:xfrm>
            <a:off x="7404158" y="4133686"/>
            <a:ext cx="4787841" cy="2637147"/>
          </a:xfrm>
          <a:prstGeom prst="rect">
            <a:avLst/>
          </a:prstGeom>
          <a:solidFill>
            <a:schemeClr val="bg1">
              <a:lumMod val="8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C9860B0A-AC3F-4C28-ACF3-C235D6B098C0}"/>
              </a:ext>
            </a:extLst>
          </p:cNvPr>
          <p:cNvSpPr>
            <a:spLocks noGrp="1"/>
          </p:cNvSpPr>
          <p:nvPr>
            <p:ph type="title"/>
          </p:nvPr>
        </p:nvSpPr>
        <p:spPr/>
        <p:txBody>
          <a:bodyPr/>
          <a:lstStyle/>
          <a:p>
            <a:r>
              <a:rPr lang="en-US" dirty="0"/>
              <a:t>Link/Weighted Adjacency Matrix</a:t>
            </a:r>
          </a:p>
        </p:txBody>
      </p:sp>
      <p:sp>
        <p:nvSpPr>
          <p:cNvPr id="3" name="Content Placeholder 2">
            <a:extLst>
              <a:ext uri="{FF2B5EF4-FFF2-40B4-BE49-F238E27FC236}">
                <a16:creationId xmlns:a16="http://schemas.microsoft.com/office/drawing/2014/main" id="{F559F484-F10D-47D4-A2AF-381305894C31}"/>
              </a:ext>
            </a:extLst>
          </p:cNvPr>
          <p:cNvSpPr>
            <a:spLocks noGrp="1"/>
          </p:cNvSpPr>
          <p:nvPr>
            <p:ph idx="1"/>
          </p:nvPr>
        </p:nvSpPr>
        <p:spPr>
          <a:xfrm>
            <a:off x="928585" y="1506226"/>
            <a:ext cx="5719900" cy="4328890"/>
          </a:xfrm>
        </p:spPr>
        <p:txBody>
          <a:bodyPr>
            <a:normAutofit lnSpcReduction="10000"/>
          </a:bodyPr>
          <a:lstStyle/>
          <a:p>
            <a:r>
              <a:rPr lang="en-US" sz="2000" dirty="0"/>
              <a:t>The square link matrix for the graph can be shown as:</a:t>
            </a:r>
          </a:p>
          <a:p>
            <a:r>
              <a:rPr lang="en-US" sz="2000" dirty="0"/>
              <a:t>The </a:t>
            </a:r>
            <a:r>
              <a:rPr lang="en-US" sz="2000" b="1" dirty="0" err="1"/>
              <a:t>NxN</a:t>
            </a:r>
            <a:r>
              <a:rPr lang="en-US" sz="2000" dirty="0"/>
              <a:t> matrix represents the </a:t>
            </a:r>
            <a:r>
              <a:rPr lang="en-US" sz="2000" b="1" dirty="0"/>
              <a:t>weighted links</a:t>
            </a:r>
            <a:r>
              <a:rPr lang="en-US" sz="2000" dirty="0"/>
              <a:t> of pages</a:t>
            </a:r>
          </a:p>
          <a:p>
            <a:r>
              <a:rPr lang="en-US" sz="2000" dirty="0"/>
              <a:t>The </a:t>
            </a:r>
            <a:r>
              <a:rPr lang="en-US" sz="2000" b="1" dirty="0"/>
              <a:t>row space </a:t>
            </a:r>
            <a:r>
              <a:rPr lang="en-US" sz="2000" dirty="0"/>
              <a:t>spans </a:t>
            </a:r>
            <a:r>
              <a:rPr lang="en-US" sz="2000" b="1" dirty="0"/>
              <a:t>the vector space representing outgoing links</a:t>
            </a:r>
            <a:r>
              <a:rPr lang="en-US" sz="2000" dirty="0"/>
              <a:t>(citations)</a:t>
            </a:r>
          </a:p>
          <a:p>
            <a:r>
              <a:rPr lang="en-US" sz="2000" dirty="0"/>
              <a:t> </a:t>
            </a:r>
          </a:p>
          <a:p>
            <a:endParaRPr lang="en-US" sz="2000" dirty="0"/>
          </a:p>
          <a:p>
            <a:endParaRPr lang="en-US" sz="2000" dirty="0"/>
          </a:p>
          <a:p>
            <a:r>
              <a:rPr lang="en-US" sz="2000" dirty="0"/>
              <a:t>The </a:t>
            </a:r>
            <a:r>
              <a:rPr lang="en-US" sz="2000" b="1" dirty="0"/>
              <a:t>column space </a:t>
            </a:r>
            <a:r>
              <a:rPr lang="en-US" sz="2000" dirty="0"/>
              <a:t>spans </a:t>
            </a:r>
            <a:r>
              <a:rPr lang="en-US" sz="2000" b="1" dirty="0"/>
              <a:t>the vector space representing incoming links</a:t>
            </a:r>
            <a:r>
              <a:rPr lang="en-US" sz="2000" dirty="0"/>
              <a:t>(citations)</a:t>
            </a:r>
          </a:p>
          <a:p>
            <a:endParaRPr lang="en-US" sz="2000" dirty="0"/>
          </a:p>
        </p:txBody>
      </p:sp>
      <p:pic>
        <p:nvPicPr>
          <p:cNvPr id="11" name="Picture 10">
            <a:extLst>
              <a:ext uri="{FF2B5EF4-FFF2-40B4-BE49-F238E27FC236}">
                <a16:creationId xmlns:a16="http://schemas.microsoft.com/office/drawing/2014/main" id="{89780DD6-ADFB-459E-8A33-EEA628DB9D46}"/>
              </a:ext>
            </a:extLst>
          </p:cNvPr>
          <p:cNvPicPr>
            <a:picLocks noChangeAspect="1"/>
          </p:cNvPicPr>
          <p:nvPr/>
        </p:nvPicPr>
        <p:blipFill>
          <a:blip r:embed="rId2"/>
          <a:stretch>
            <a:fillRect/>
          </a:stretch>
        </p:blipFill>
        <p:spPr>
          <a:xfrm>
            <a:off x="1465277" y="3518453"/>
            <a:ext cx="1255275" cy="1160177"/>
          </a:xfrm>
          <a:prstGeom prst="rect">
            <a:avLst/>
          </a:prstGeom>
        </p:spPr>
      </p:pic>
      <p:cxnSp>
        <p:nvCxnSpPr>
          <p:cNvPr id="13" name="Straight Arrow Connector 12">
            <a:extLst>
              <a:ext uri="{FF2B5EF4-FFF2-40B4-BE49-F238E27FC236}">
                <a16:creationId xmlns:a16="http://schemas.microsoft.com/office/drawing/2014/main" id="{E8E34A4A-0D68-44BA-9576-988C1ABE6747}"/>
              </a:ext>
            </a:extLst>
          </p:cNvPr>
          <p:cNvCxnSpPr>
            <a:cxnSpLocks/>
          </p:cNvCxnSpPr>
          <p:nvPr/>
        </p:nvCxnSpPr>
        <p:spPr>
          <a:xfrm flipV="1">
            <a:off x="1983441" y="3466776"/>
            <a:ext cx="507582" cy="30019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F861B06-C73E-408E-88A4-DFDE183B6596}"/>
              </a:ext>
            </a:extLst>
          </p:cNvPr>
          <p:cNvCxnSpPr>
            <a:cxnSpLocks/>
          </p:cNvCxnSpPr>
          <p:nvPr/>
        </p:nvCxnSpPr>
        <p:spPr>
          <a:xfrm>
            <a:off x="2092914" y="4098541"/>
            <a:ext cx="74690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C52E0573-3F41-4A11-9AA4-0EB2E0689210}"/>
              </a:ext>
            </a:extLst>
          </p:cNvPr>
          <p:cNvPicPr>
            <a:picLocks noChangeAspect="1"/>
          </p:cNvPicPr>
          <p:nvPr/>
        </p:nvPicPr>
        <p:blipFill rotWithShape="1">
          <a:blip r:embed="rId3"/>
          <a:srcRect l="3126" t="28760" r="74126" b="43370"/>
          <a:stretch/>
        </p:blipFill>
        <p:spPr>
          <a:xfrm>
            <a:off x="1462342" y="5656826"/>
            <a:ext cx="1255274" cy="1016668"/>
          </a:xfrm>
          <a:prstGeom prst="rect">
            <a:avLst/>
          </a:prstGeom>
        </p:spPr>
      </p:pic>
      <p:cxnSp>
        <p:nvCxnSpPr>
          <p:cNvPr id="24" name="Straight Arrow Connector 23">
            <a:extLst>
              <a:ext uri="{FF2B5EF4-FFF2-40B4-BE49-F238E27FC236}">
                <a16:creationId xmlns:a16="http://schemas.microsoft.com/office/drawing/2014/main" id="{5906A788-1948-4676-A840-A6001F2E685E}"/>
              </a:ext>
            </a:extLst>
          </p:cNvPr>
          <p:cNvCxnSpPr>
            <a:cxnSpLocks/>
          </p:cNvCxnSpPr>
          <p:nvPr/>
        </p:nvCxnSpPr>
        <p:spPr>
          <a:xfrm flipH="1" flipV="1">
            <a:off x="2042022" y="6285754"/>
            <a:ext cx="675594" cy="38774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167978B-5AB5-41D1-80A0-076BE515060C}"/>
              </a:ext>
            </a:extLst>
          </p:cNvPr>
          <p:cNvCxnSpPr>
            <a:cxnSpLocks/>
          </p:cNvCxnSpPr>
          <p:nvPr/>
        </p:nvCxnSpPr>
        <p:spPr>
          <a:xfrm flipH="1">
            <a:off x="2134745" y="5703124"/>
            <a:ext cx="593852" cy="35247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40036AD-6885-4CCC-BABF-E3868B1D7CBB}"/>
              </a:ext>
            </a:extLst>
          </p:cNvPr>
          <p:cNvSpPr txBox="1"/>
          <p:nvPr/>
        </p:nvSpPr>
        <p:spPr>
          <a:xfrm>
            <a:off x="7301948" y="4178628"/>
            <a:ext cx="332261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Each row represents incoming links and each column represents outgoing links for nth page</a:t>
            </a:r>
          </a:p>
        </p:txBody>
      </p:sp>
      <p:sp>
        <p:nvSpPr>
          <p:cNvPr id="7" name="TextBox 6">
            <a:extLst>
              <a:ext uri="{FF2B5EF4-FFF2-40B4-BE49-F238E27FC236}">
                <a16:creationId xmlns:a16="http://schemas.microsoft.com/office/drawing/2014/main" id="{F8E4B996-5D30-4D56-B0EB-01F1B3C6E3AF}"/>
              </a:ext>
            </a:extLst>
          </p:cNvPr>
          <p:cNvSpPr txBox="1"/>
          <p:nvPr/>
        </p:nvSpPr>
        <p:spPr>
          <a:xfrm>
            <a:off x="7734898" y="5864558"/>
            <a:ext cx="4761902" cy="461665"/>
          </a:xfrm>
          <a:prstGeom prst="rect">
            <a:avLst/>
          </a:prstGeom>
          <a:noFill/>
        </p:spPr>
        <p:txBody>
          <a:bodyPr wrap="square" rtlCol="0">
            <a:spAutoFit/>
          </a:bodyPr>
          <a:lstStyle/>
          <a:p>
            <a:pPr marL="285750" indent="-285750">
              <a:buFont typeface="Arial" panose="020B0604020202020204" pitchFamily="34" charset="0"/>
              <a:buChar char="•"/>
            </a:pPr>
            <a:r>
              <a:rPr lang="en-US" dirty="0"/>
              <a:t>For 3</a:t>
            </a:r>
            <a:r>
              <a:rPr lang="en-US" baseline="30000" dirty="0"/>
              <a:t>rd</a:t>
            </a:r>
            <a:r>
              <a:rPr lang="en-US" dirty="0"/>
              <a:t> row will be: </a:t>
            </a:r>
            <a:r>
              <a:rPr lang="en-US" sz="2400" b="1" dirty="0"/>
              <a:t>1 </a:t>
            </a:r>
            <a:r>
              <a:rPr lang="en-US" dirty="0"/>
              <a:t>(only 2 entries)</a:t>
            </a:r>
            <a:endParaRPr lang="en-US" b="1" dirty="0"/>
          </a:p>
        </p:txBody>
      </p:sp>
      <p:pic>
        <p:nvPicPr>
          <p:cNvPr id="9" name="Picture 8">
            <a:extLst>
              <a:ext uri="{FF2B5EF4-FFF2-40B4-BE49-F238E27FC236}">
                <a16:creationId xmlns:a16="http://schemas.microsoft.com/office/drawing/2014/main" id="{A932AAE0-8E4C-421E-8FCC-870F81FFAA72}"/>
              </a:ext>
            </a:extLst>
          </p:cNvPr>
          <p:cNvPicPr>
            <a:picLocks noChangeAspect="1"/>
          </p:cNvPicPr>
          <p:nvPr/>
        </p:nvPicPr>
        <p:blipFill>
          <a:blip r:embed="rId4"/>
          <a:stretch>
            <a:fillRect/>
          </a:stretch>
        </p:blipFill>
        <p:spPr>
          <a:xfrm>
            <a:off x="7651301" y="1452975"/>
            <a:ext cx="2971903" cy="2660561"/>
          </a:xfrm>
          <a:prstGeom prst="rect">
            <a:avLst/>
          </a:prstGeom>
        </p:spPr>
      </p:pic>
      <p:pic>
        <p:nvPicPr>
          <p:cNvPr id="12" name="Picture 11">
            <a:extLst>
              <a:ext uri="{FF2B5EF4-FFF2-40B4-BE49-F238E27FC236}">
                <a16:creationId xmlns:a16="http://schemas.microsoft.com/office/drawing/2014/main" id="{9D7B8B13-BBC8-4D55-8DF0-CDAB283D80CC}"/>
              </a:ext>
            </a:extLst>
          </p:cNvPr>
          <p:cNvPicPr>
            <a:picLocks noChangeAspect="1"/>
          </p:cNvPicPr>
          <p:nvPr/>
        </p:nvPicPr>
        <p:blipFill>
          <a:blip r:embed="rId5"/>
          <a:stretch>
            <a:fillRect/>
          </a:stretch>
        </p:blipFill>
        <p:spPr>
          <a:xfrm>
            <a:off x="6839481" y="2269472"/>
            <a:ext cx="310411" cy="513783"/>
          </a:xfrm>
          <a:prstGeom prst="rect">
            <a:avLst/>
          </a:prstGeom>
        </p:spPr>
      </p:pic>
      <p:pic>
        <p:nvPicPr>
          <p:cNvPr id="15" name="Picture 14">
            <a:extLst>
              <a:ext uri="{FF2B5EF4-FFF2-40B4-BE49-F238E27FC236}">
                <a16:creationId xmlns:a16="http://schemas.microsoft.com/office/drawing/2014/main" id="{F5FD5DE0-917E-433B-8F6D-77CB994DAE5D}"/>
              </a:ext>
            </a:extLst>
          </p:cNvPr>
          <p:cNvPicPr>
            <a:picLocks noChangeAspect="1"/>
          </p:cNvPicPr>
          <p:nvPr/>
        </p:nvPicPr>
        <p:blipFill>
          <a:blip r:embed="rId6"/>
          <a:stretch>
            <a:fillRect/>
          </a:stretch>
        </p:blipFill>
        <p:spPr>
          <a:xfrm>
            <a:off x="7231197" y="2412635"/>
            <a:ext cx="285790" cy="266737"/>
          </a:xfrm>
          <a:prstGeom prst="rect">
            <a:avLst/>
          </a:prstGeom>
        </p:spPr>
      </p:pic>
      <p:pic>
        <p:nvPicPr>
          <p:cNvPr id="6" name="Picture 5">
            <a:extLst>
              <a:ext uri="{FF2B5EF4-FFF2-40B4-BE49-F238E27FC236}">
                <a16:creationId xmlns:a16="http://schemas.microsoft.com/office/drawing/2014/main" id="{A79D78FE-F3E4-45E3-B088-CF615913FFBB}"/>
              </a:ext>
            </a:extLst>
          </p:cNvPr>
          <p:cNvPicPr>
            <a:picLocks noChangeAspect="1"/>
          </p:cNvPicPr>
          <p:nvPr/>
        </p:nvPicPr>
        <p:blipFill>
          <a:blip r:embed="rId7"/>
          <a:stretch>
            <a:fillRect/>
          </a:stretch>
        </p:blipFill>
        <p:spPr>
          <a:xfrm>
            <a:off x="7543424" y="5702191"/>
            <a:ext cx="524214" cy="659010"/>
          </a:xfrm>
          <a:prstGeom prst="rect">
            <a:avLst/>
          </a:prstGeom>
        </p:spPr>
      </p:pic>
      <p:sp>
        <p:nvSpPr>
          <p:cNvPr id="19" name="TextBox 18">
            <a:extLst>
              <a:ext uri="{FF2B5EF4-FFF2-40B4-BE49-F238E27FC236}">
                <a16:creationId xmlns:a16="http://schemas.microsoft.com/office/drawing/2014/main" id="{FC187D8D-FF7D-45B6-A417-E4550827863C}"/>
              </a:ext>
            </a:extLst>
          </p:cNvPr>
          <p:cNvSpPr txBox="1"/>
          <p:nvPr/>
        </p:nvSpPr>
        <p:spPr>
          <a:xfrm>
            <a:off x="7516987" y="6381351"/>
            <a:ext cx="1255274" cy="369332"/>
          </a:xfrm>
          <a:prstGeom prst="rect">
            <a:avLst/>
          </a:prstGeom>
          <a:noFill/>
        </p:spPr>
        <p:txBody>
          <a:bodyPr wrap="square" rtlCol="0">
            <a:spAutoFit/>
          </a:bodyPr>
          <a:lstStyle/>
          <a:p>
            <a:r>
              <a:rPr lang="en-US" dirty="0"/>
              <a:t>Row  3:</a:t>
            </a:r>
          </a:p>
        </p:txBody>
      </p:sp>
      <p:pic>
        <p:nvPicPr>
          <p:cNvPr id="22" name="Picture 21">
            <a:extLst>
              <a:ext uri="{FF2B5EF4-FFF2-40B4-BE49-F238E27FC236}">
                <a16:creationId xmlns:a16="http://schemas.microsoft.com/office/drawing/2014/main" id="{603C2EFA-5B88-4883-9592-823F81AFB125}"/>
              </a:ext>
            </a:extLst>
          </p:cNvPr>
          <p:cNvPicPr>
            <a:picLocks noChangeAspect="1"/>
          </p:cNvPicPr>
          <p:nvPr/>
        </p:nvPicPr>
        <p:blipFill>
          <a:blip r:embed="rId8"/>
          <a:stretch>
            <a:fillRect/>
          </a:stretch>
        </p:blipFill>
        <p:spPr>
          <a:xfrm>
            <a:off x="8489306" y="6384860"/>
            <a:ext cx="2133898" cy="371527"/>
          </a:xfrm>
          <a:prstGeom prst="rect">
            <a:avLst/>
          </a:prstGeom>
        </p:spPr>
      </p:pic>
    </p:spTree>
    <p:extLst>
      <p:ext uri="{BB962C8B-B14F-4D97-AF65-F5344CB8AC3E}">
        <p14:creationId xmlns:p14="http://schemas.microsoft.com/office/powerpoint/2010/main" val="127769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14F4-DD07-4007-9759-6EEA46B92D86}"/>
              </a:ext>
            </a:extLst>
          </p:cNvPr>
          <p:cNvSpPr>
            <a:spLocks noGrp="1"/>
          </p:cNvSpPr>
          <p:nvPr>
            <p:ph type="title"/>
          </p:nvPr>
        </p:nvSpPr>
        <p:spPr/>
        <p:txBody>
          <a:bodyPr/>
          <a:lstStyle/>
          <a:p>
            <a:r>
              <a:rPr lang="en-US" dirty="0"/>
              <a:t>The Weighted Adjacency Matrix</a:t>
            </a:r>
          </a:p>
        </p:txBody>
      </p:sp>
      <p:sp>
        <p:nvSpPr>
          <p:cNvPr id="3" name="Content Placeholder 2">
            <a:extLst>
              <a:ext uri="{FF2B5EF4-FFF2-40B4-BE49-F238E27FC236}">
                <a16:creationId xmlns:a16="http://schemas.microsoft.com/office/drawing/2014/main" id="{F7F0492C-6894-4AE3-A40B-21B32D5E897F}"/>
              </a:ext>
            </a:extLst>
          </p:cNvPr>
          <p:cNvSpPr>
            <a:spLocks noGrp="1"/>
          </p:cNvSpPr>
          <p:nvPr>
            <p:ph idx="1"/>
          </p:nvPr>
        </p:nvSpPr>
        <p:spPr>
          <a:xfrm>
            <a:off x="1863587" y="1540189"/>
            <a:ext cx="8915400" cy="3777622"/>
          </a:xfrm>
        </p:spPr>
        <p:txBody>
          <a:bodyPr>
            <a:noAutofit/>
          </a:bodyPr>
          <a:lstStyle/>
          <a:p>
            <a:r>
              <a:rPr lang="en-US" sz="2000" dirty="0"/>
              <a:t>Searching on the internet is a completely random process, where users can click any page unpredictably.</a:t>
            </a:r>
          </a:p>
          <a:p>
            <a:r>
              <a:rPr lang="en-US" sz="2000" dirty="0"/>
              <a:t>In that respect, the reason for </a:t>
            </a:r>
            <a:r>
              <a:rPr lang="en-US" sz="2000" b="1" dirty="0"/>
              <a:t>normalization of the vectors </a:t>
            </a:r>
            <a:r>
              <a:rPr lang="en-US" sz="2000" dirty="0"/>
              <a:t>is to estimate the </a:t>
            </a:r>
            <a:r>
              <a:rPr lang="en-US" sz="2000" b="1" dirty="0"/>
              <a:t>probability</a:t>
            </a:r>
            <a:r>
              <a:rPr lang="en-US" sz="2000" dirty="0"/>
              <a:t> of a user clicking on a particular webpage, relative to other pages within its </a:t>
            </a:r>
            <a:r>
              <a:rPr lang="en-US" sz="2000" b="1" dirty="0"/>
              <a:t>network</a:t>
            </a:r>
            <a:r>
              <a:rPr lang="en-US" sz="2000" dirty="0"/>
              <a:t>.</a:t>
            </a:r>
          </a:p>
          <a:p>
            <a:r>
              <a:rPr lang="en-US" sz="2000" dirty="0"/>
              <a:t>Probability of a visit is dependent on the last/current page accessed. Thus </a:t>
            </a:r>
          </a:p>
          <a:p>
            <a:r>
              <a:rPr lang="en-US" sz="2000" dirty="0"/>
              <a:t>For page 5, the user will have an equal probability of </a:t>
            </a:r>
            <a:r>
              <a:rPr lang="en-US" sz="2000" b="1" dirty="0"/>
              <a:t>½</a:t>
            </a:r>
            <a:r>
              <a:rPr lang="en-US" sz="2000" dirty="0"/>
              <a:t> of visiting other pages from the source page since page 5 only links to 2 of the 4 available pages in its network</a:t>
            </a:r>
          </a:p>
          <a:p>
            <a:r>
              <a:rPr lang="en-US" sz="2000" dirty="0"/>
              <a:t>Thus, each </a:t>
            </a:r>
            <a:r>
              <a:rPr lang="en-US" sz="2000" b="1" dirty="0"/>
              <a:t>vector representing a page in the (inter)network forms a </a:t>
            </a:r>
            <a:r>
              <a:rPr lang="en-US" sz="2000" b="1" u="sng" dirty="0"/>
              <a:t>probability vector</a:t>
            </a:r>
            <a:r>
              <a:rPr lang="en-US" sz="2000" dirty="0"/>
              <a:t>, whose entries will always sum up to 1 (shows probabilities of visit)</a:t>
            </a:r>
          </a:p>
          <a:p>
            <a:r>
              <a:rPr lang="en-US" sz="2000" dirty="0"/>
              <a:t>For page 2, there is an equal probability that pages 1, 3, and 4 will be accessed at any given time (importance is shared)</a:t>
            </a:r>
          </a:p>
        </p:txBody>
      </p:sp>
      <p:pic>
        <p:nvPicPr>
          <p:cNvPr id="5" name="Picture 4">
            <a:extLst>
              <a:ext uri="{FF2B5EF4-FFF2-40B4-BE49-F238E27FC236}">
                <a16:creationId xmlns:a16="http://schemas.microsoft.com/office/drawing/2014/main" id="{8C00BE02-0ECA-4BBD-BA5E-6C1DFA950AA6}"/>
              </a:ext>
            </a:extLst>
          </p:cNvPr>
          <p:cNvPicPr>
            <a:picLocks noChangeAspect="1"/>
          </p:cNvPicPr>
          <p:nvPr/>
        </p:nvPicPr>
        <p:blipFill>
          <a:blip r:embed="rId2"/>
          <a:stretch>
            <a:fillRect/>
          </a:stretch>
        </p:blipFill>
        <p:spPr>
          <a:xfrm>
            <a:off x="400860" y="3752345"/>
            <a:ext cx="1051910" cy="2688213"/>
          </a:xfrm>
          <a:prstGeom prst="rect">
            <a:avLst/>
          </a:prstGeom>
          <a:ln w="28575">
            <a:solidFill>
              <a:schemeClr val="tx1"/>
            </a:solidFill>
          </a:ln>
        </p:spPr>
      </p:pic>
      <p:cxnSp>
        <p:nvCxnSpPr>
          <p:cNvPr id="7" name="Straight Arrow Connector 6">
            <a:extLst>
              <a:ext uri="{FF2B5EF4-FFF2-40B4-BE49-F238E27FC236}">
                <a16:creationId xmlns:a16="http://schemas.microsoft.com/office/drawing/2014/main" id="{4BD0864B-0579-43A9-BDEC-6E566EA1076D}"/>
              </a:ext>
            </a:extLst>
          </p:cNvPr>
          <p:cNvCxnSpPr>
            <a:cxnSpLocks/>
          </p:cNvCxnSpPr>
          <p:nvPr/>
        </p:nvCxnSpPr>
        <p:spPr>
          <a:xfrm flipH="1">
            <a:off x="1452770" y="6162261"/>
            <a:ext cx="564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342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F0B9-CDF4-479D-BFF4-B4920EDF2BF4}"/>
              </a:ext>
            </a:extLst>
          </p:cNvPr>
          <p:cNvSpPr>
            <a:spLocks noGrp="1"/>
          </p:cNvSpPr>
          <p:nvPr>
            <p:ph type="title"/>
          </p:nvPr>
        </p:nvSpPr>
        <p:spPr>
          <a:xfrm>
            <a:off x="2544540" y="276464"/>
            <a:ext cx="8911687" cy="1280890"/>
          </a:xfrm>
        </p:spPr>
        <p:txBody>
          <a:bodyPr anchor="ctr"/>
          <a:lstStyle/>
          <a:p>
            <a:r>
              <a:rPr lang="en-US" u="sng" dirty="0"/>
              <a:t>Page Walks</a:t>
            </a:r>
          </a:p>
        </p:txBody>
      </p:sp>
      <p:sp>
        <p:nvSpPr>
          <p:cNvPr id="3" name="Content Placeholder 2">
            <a:extLst>
              <a:ext uri="{FF2B5EF4-FFF2-40B4-BE49-F238E27FC236}">
                <a16:creationId xmlns:a16="http://schemas.microsoft.com/office/drawing/2014/main" id="{8F1BE870-9460-4ED1-B643-09492FA31E35}"/>
              </a:ext>
            </a:extLst>
          </p:cNvPr>
          <p:cNvSpPr>
            <a:spLocks noGrp="1"/>
          </p:cNvSpPr>
          <p:nvPr>
            <p:ph idx="1"/>
          </p:nvPr>
        </p:nvSpPr>
        <p:spPr>
          <a:xfrm>
            <a:off x="1638300" y="1790417"/>
            <a:ext cx="8915400" cy="3777622"/>
          </a:xfrm>
        </p:spPr>
        <p:txBody>
          <a:bodyPr>
            <a:normAutofit/>
          </a:bodyPr>
          <a:lstStyle/>
          <a:p>
            <a:r>
              <a:rPr lang="en-US" sz="2000" dirty="0"/>
              <a:t>Browsers do random walks of pages</a:t>
            </a:r>
          </a:p>
          <a:p>
            <a:pPr lvl="1"/>
            <a:r>
              <a:rPr lang="en-US" sz="2000" dirty="0"/>
              <a:t>Start at random page</a:t>
            </a:r>
          </a:p>
          <a:p>
            <a:pPr lvl="1"/>
            <a:r>
              <a:rPr lang="en-US" sz="2000" dirty="0"/>
              <a:t>Go to the next out linked page from current page</a:t>
            </a:r>
          </a:p>
          <a:p>
            <a:r>
              <a:rPr lang="en-US" sz="2000" dirty="0"/>
              <a:t>Since there exist some nodes without out links, a single, long term state of probability for a page will be meaningless</a:t>
            </a:r>
          </a:p>
          <a:p>
            <a:r>
              <a:rPr lang="en-US" sz="2000" dirty="0"/>
              <a:t> For a particular node, there are two possibilities:</a:t>
            </a:r>
          </a:p>
          <a:p>
            <a:r>
              <a:rPr lang="en-US" sz="2000" u="sng" dirty="0"/>
              <a:t>Has N&gt;0 outgoing links:</a:t>
            </a:r>
          </a:p>
          <a:p>
            <a:endParaRPr lang="en-US" sz="2000" u="sng" dirty="0"/>
          </a:p>
          <a:p>
            <a:r>
              <a:rPr lang="en-US" sz="2000" u="sng" dirty="0"/>
              <a:t>Has no outgoing links</a:t>
            </a:r>
            <a:r>
              <a:rPr lang="en-US" sz="2000" dirty="0"/>
              <a:t>:</a:t>
            </a:r>
          </a:p>
          <a:p>
            <a:endParaRPr lang="en-US" sz="2000" dirty="0"/>
          </a:p>
        </p:txBody>
      </p:sp>
      <p:pic>
        <p:nvPicPr>
          <p:cNvPr id="6" name="Picture 5">
            <a:extLst>
              <a:ext uri="{FF2B5EF4-FFF2-40B4-BE49-F238E27FC236}">
                <a16:creationId xmlns:a16="http://schemas.microsoft.com/office/drawing/2014/main" id="{79562DAE-71F4-46C5-B7DB-640E54A4C0C4}"/>
              </a:ext>
            </a:extLst>
          </p:cNvPr>
          <p:cNvPicPr>
            <a:picLocks noChangeAspect="1"/>
          </p:cNvPicPr>
          <p:nvPr/>
        </p:nvPicPr>
        <p:blipFill>
          <a:blip r:embed="rId2"/>
          <a:stretch>
            <a:fillRect/>
          </a:stretch>
        </p:blipFill>
        <p:spPr>
          <a:xfrm>
            <a:off x="4866881" y="4347752"/>
            <a:ext cx="2295870" cy="987224"/>
          </a:xfrm>
          <a:prstGeom prst="rect">
            <a:avLst/>
          </a:prstGeom>
        </p:spPr>
      </p:pic>
      <p:pic>
        <p:nvPicPr>
          <p:cNvPr id="7" name="Picture 6">
            <a:extLst>
              <a:ext uri="{FF2B5EF4-FFF2-40B4-BE49-F238E27FC236}">
                <a16:creationId xmlns:a16="http://schemas.microsoft.com/office/drawing/2014/main" id="{8577F5D3-9CDB-4D8A-AEAC-3D80A24A0F0D}"/>
              </a:ext>
            </a:extLst>
          </p:cNvPr>
          <p:cNvPicPr>
            <a:picLocks noChangeAspect="1"/>
          </p:cNvPicPr>
          <p:nvPr/>
        </p:nvPicPr>
        <p:blipFill>
          <a:blip r:embed="rId3"/>
          <a:stretch>
            <a:fillRect/>
          </a:stretch>
        </p:blipFill>
        <p:spPr>
          <a:xfrm>
            <a:off x="4866881" y="5043380"/>
            <a:ext cx="2133503" cy="1190510"/>
          </a:xfrm>
          <a:prstGeom prst="rect">
            <a:avLst/>
          </a:prstGeom>
        </p:spPr>
      </p:pic>
    </p:spTree>
    <p:extLst>
      <p:ext uri="{BB962C8B-B14F-4D97-AF65-F5344CB8AC3E}">
        <p14:creationId xmlns:p14="http://schemas.microsoft.com/office/powerpoint/2010/main" val="189681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476E4-A013-4BE4-8728-ECB934D31683}"/>
              </a:ext>
            </a:extLst>
          </p:cNvPr>
          <p:cNvSpPr>
            <a:spLocks noGrp="1"/>
          </p:cNvSpPr>
          <p:nvPr>
            <p:ph idx="1"/>
          </p:nvPr>
        </p:nvSpPr>
        <p:spPr>
          <a:xfrm>
            <a:off x="1462778" y="1905000"/>
            <a:ext cx="8912224" cy="4516054"/>
          </a:xfrm>
        </p:spPr>
        <p:txBody>
          <a:bodyPr>
            <a:noAutofit/>
          </a:bodyPr>
          <a:lstStyle/>
          <a:p>
            <a:r>
              <a:rPr lang="en-US" sz="2400" dirty="0"/>
              <a:t>We are interested in the continuous transformation of the link matrix based on these probability vectors </a:t>
            </a:r>
          </a:p>
          <a:p>
            <a:r>
              <a:rPr lang="en-US" sz="2400" dirty="0"/>
              <a:t>This matrix transformation will result in some stable vector denoting the PageRanks of all pages in the graph</a:t>
            </a:r>
          </a:p>
          <a:p>
            <a:r>
              <a:rPr lang="en-US" sz="2400" dirty="0"/>
              <a:t>As the link matrix entirely consists of such probability vectors, it can be said that the link matrix of the network is a </a:t>
            </a:r>
            <a:r>
              <a:rPr lang="en-US" sz="2400" b="1" dirty="0"/>
              <a:t>column stochastic matrix, or the transition probability matrix of the network</a:t>
            </a:r>
          </a:p>
        </p:txBody>
      </p:sp>
      <p:sp>
        <p:nvSpPr>
          <p:cNvPr id="4" name="Title 1">
            <a:extLst>
              <a:ext uri="{FF2B5EF4-FFF2-40B4-BE49-F238E27FC236}">
                <a16:creationId xmlns:a16="http://schemas.microsoft.com/office/drawing/2014/main" id="{79ACB23B-22C8-45C2-8833-74E7249FF594}"/>
              </a:ext>
            </a:extLst>
          </p:cNvPr>
          <p:cNvSpPr>
            <a:spLocks noGrp="1"/>
          </p:cNvSpPr>
          <p:nvPr>
            <p:ph type="title"/>
          </p:nvPr>
        </p:nvSpPr>
        <p:spPr>
          <a:xfrm>
            <a:off x="2592388" y="623888"/>
            <a:ext cx="8912225" cy="1281112"/>
          </a:xfrm>
        </p:spPr>
        <p:txBody>
          <a:bodyPr/>
          <a:lstStyle/>
          <a:p>
            <a:r>
              <a:rPr lang="en-US" dirty="0"/>
              <a:t>Ranking Intuition </a:t>
            </a:r>
          </a:p>
        </p:txBody>
      </p:sp>
    </p:spTree>
    <p:extLst>
      <p:ext uri="{BB962C8B-B14F-4D97-AF65-F5344CB8AC3E}">
        <p14:creationId xmlns:p14="http://schemas.microsoft.com/office/powerpoint/2010/main" val="45380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9F1C-7D88-410C-BF24-9F644320870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7EA00A3-371B-49C0-96C0-F7C02F2B4439}"/>
              </a:ext>
            </a:extLst>
          </p:cNvPr>
          <p:cNvSpPr>
            <a:spLocks noGrp="1"/>
          </p:cNvSpPr>
          <p:nvPr>
            <p:ph idx="1"/>
          </p:nvPr>
        </p:nvSpPr>
        <p:spPr>
          <a:xfrm>
            <a:off x="2151890" y="1905000"/>
            <a:ext cx="8915400" cy="3777622"/>
          </a:xfrm>
        </p:spPr>
        <p:txBody>
          <a:bodyPr>
            <a:noAutofit/>
          </a:bodyPr>
          <a:lstStyle/>
          <a:p>
            <a:pPr>
              <a:buFont typeface="Wingdings" panose="05000000000000000000" pitchFamily="2" charset="2"/>
              <a:buChar char="§"/>
            </a:pPr>
            <a:r>
              <a:rPr lang="en-US" sz="2400" dirty="0"/>
              <a:t>Representing documents(web pages) as vectors</a:t>
            </a:r>
          </a:p>
          <a:p>
            <a:pPr>
              <a:buFont typeface="Wingdings" panose="05000000000000000000" pitchFamily="2" charset="2"/>
              <a:buChar char="§"/>
            </a:pPr>
            <a:r>
              <a:rPr lang="en-US" sz="2400" dirty="0"/>
              <a:t>Internet as web graph</a:t>
            </a:r>
          </a:p>
          <a:p>
            <a:pPr>
              <a:buFont typeface="Wingdings" panose="05000000000000000000" pitchFamily="2" charset="2"/>
              <a:buChar char="§"/>
            </a:pPr>
            <a:r>
              <a:rPr lang="en-US" sz="2400" dirty="0"/>
              <a:t>Information retrieval with Vector Space Model</a:t>
            </a:r>
          </a:p>
          <a:p>
            <a:pPr>
              <a:buFont typeface="Wingdings" panose="05000000000000000000" pitchFamily="2" charset="2"/>
              <a:buChar char="§"/>
            </a:pPr>
            <a:r>
              <a:rPr lang="en-US" sz="2400" dirty="0"/>
              <a:t>Extending VSM: Latent Semantic Indexing</a:t>
            </a:r>
          </a:p>
          <a:p>
            <a:pPr>
              <a:buFont typeface="Wingdings" panose="05000000000000000000" pitchFamily="2" charset="2"/>
              <a:buChar char="§"/>
            </a:pPr>
            <a:r>
              <a:rPr lang="en-US" sz="2400" dirty="0"/>
              <a:t>Ranking web pages</a:t>
            </a:r>
          </a:p>
          <a:p>
            <a:pPr>
              <a:buFont typeface="Wingdings" panose="05000000000000000000" pitchFamily="2" charset="2"/>
              <a:buChar char="§"/>
            </a:pPr>
            <a:r>
              <a:rPr lang="en-US" sz="2400" dirty="0"/>
              <a:t>Link analysis</a:t>
            </a:r>
          </a:p>
          <a:p>
            <a:pPr>
              <a:buFont typeface="Wingdings" panose="05000000000000000000" pitchFamily="2" charset="2"/>
              <a:buChar char="§"/>
            </a:pPr>
            <a:r>
              <a:rPr lang="en-US" sz="2400" dirty="0"/>
              <a:t>HITS algorithm</a:t>
            </a:r>
          </a:p>
          <a:p>
            <a:pPr>
              <a:buFont typeface="Wingdings" panose="05000000000000000000" pitchFamily="2" charset="2"/>
              <a:buChar char="§"/>
            </a:pPr>
            <a:r>
              <a:rPr lang="en-US" sz="2400" dirty="0"/>
              <a:t>Google PageRank algorithm</a:t>
            </a:r>
          </a:p>
          <a:p>
            <a:pPr>
              <a:buFont typeface="Wingdings" panose="05000000000000000000" pitchFamily="2" charset="2"/>
              <a:buChar char="§"/>
            </a:pPr>
            <a:r>
              <a:rPr lang="en-US" sz="2400" dirty="0"/>
              <a:t>PageRank demo</a:t>
            </a:r>
          </a:p>
        </p:txBody>
      </p:sp>
    </p:spTree>
    <p:extLst>
      <p:ext uri="{BB962C8B-B14F-4D97-AF65-F5344CB8AC3E}">
        <p14:creationId xmlns:p14="http://schemas.microsoft.com/office/powerpoint/2010/main" val="297333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70B5-DD69-4BD3-9ACA-658BAD63FA20}"/>
              </a:ext>
            </a:extLst>
          </p:cNvPr>
          <p:cNvSpPr>
            <a:spLocks noGrp="1"/>
          </p:cNvSpPr>
          <p:nvPr>
            <p:ph type="title"/>
          </p:nvPr>
        </p:nvSpPr>
        <p:spPr/>
        <p:txBody>
          <a:bodyPr/>
          <a:lstStyle/>
          <a:p>
            <a:r>
              <a:rPr lang="en-US" dirty="0"/>
              <a:t>WHAT IF PAGES ARE UNLINKED?</a:t>
            </a:r>
            <a:br>
              <a:rPr lang="en-US" dirty="0"/>
            </a:br>
            <a:r>
              <a:rPr lang="en-US" dirty="0"/>
              <a:t>(DANGLING NODES)</a:t>
            </a:r>
          </a:p>
        </p:txBody>
      </p:sp>
    </p:spTree>
    <p:extLst>
      <p:ext uri="{BB962C8B-B14F-4D97-AF65-F5344CB8AC3E}">
        <p14:creationId xmlns:p14="http://schemas.microsoft.com/office/powerpoint/2010/main" val="240794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0BBA-A2C8-4A24-83FC-4F58BE73BE03}"/>
              </a:ext>
            </a:extLst>
          </p:cNvPr>
          <p:cNvSpPr>
            <a:spLocks noGrp="1"/>
          </p:cNvSpPr>
          <p:nvPr>
            <p:ph type="title"/>
          </p:nvPr>
        </p:nvSpPr>
        <p:spPr>
          <a:xfrm>
            <a:off x="2056711" y="478336"/>
            <a:ext cx="8911687" cy="1280890"/>
          </a:xfrm>
        </p:spPr>
        <p:txBody>
          <a:bodyPr/>
          <a:lstStyle/>
          <a:p>
            <a:r>
              <a:rPr lang="en-US" dirty="0"/>
              <a:t>Dangling nodes</a:t>
            </a:r>
          </a:p>
        </p:txBody>
      </p:sp>
      <p:pic>
        <p:nvPicPr>
          <p:cNvPr id="5" name="Content Placeholder 4">
            <a:extLst>
              <a:ext uri="{FF2B5EF4-FFF2-40B4-BE49-F238E27FC236}">
                <a16:creationId xmlns:a16="http://schemas.microsoft.com/office/drawing/2014/main" id="{560565E6-3987-4398-B543-A1389A59BF7E}"/>
              </a:ext>
            </a:extLst>
          </p:cNvPr>
          <p:cNvPicPr>
            <a:picLocks noGrp="1" noChangeAspect="1"/>
          </p:cNvPicPr>
          <p:nvPr>
            <p:ph idx="1"/>
          </p:nvPr>
        </p:nvPicPr>
        <p:blipFill>
          <a:blip r:embed="rId2"/>
          <a:stretch>
            <a:fillRect/>
          </a:stretch>
        </p:blipFill>
        <p:spPr>
          <a:xfrm>
            <a:off x="7197266" y="853519"/>
            <a:ext cx="3771132" cy="3097468"/>
          </a:xfrm>
          <a:ln w="38100">
            <a:solidFill>
              <a:schemeClr val="tx1"/>
            </a:solidFill>
          </a:ln>
        </p:spPr>
      </p:pic>
      <p:pic>
        <p:nvPicPr>
          <p:cNvPr id="8" name="Picture 7">
            <a:extLst>
              <a:ext uri="{FF2B5EF4-FFF2-40B4-BE49-F238E27FC236}">
                <a16:creationId xmlns:a16="http://schemas.microsoft.com/office/drawing/2014/main" id="{D4826039-42F8-4BDD-8CF0-0CDA75A1EA8B}"/>
              </a:ext>
            </a:extLst>
          </p:cNvPr>
          <p:cNvPicPr>
            <a:picLocks noChangeAspect="1"/>
          </p:cNvPicPr>
          <p:nvPr/>
        </p:nvPicPr>
        <p:blipFill>
          <a:blip r:embed="rId3"/>
          <a:stretch>
            <a:fillRect/>
          </a:stretch>
        </p:blipFill>
        <p:spPr>
          <a:xfrm>
            <a:off x="713624" y="1759226"/>
            <a:ext cx="5382376" cy="1286054"/>
          </a:xfrm>
          <a:prstGeom prst="rect">
            <a:avLst/>
          </a:prstGeom>
          <a:ln w="28575">
            <a:solidFill>
              <a:schemeClr val="tx1"/>
            </a:solidFill>
          </a:ln>
        </p:spPr>
      </p:pic>
      <p:pic>
        <p:nvPicPr>
          <p:cNvPr id="10" name="Picture 9">
            <a:extLst>
              <a:ext uri="{FF2B5EF4-FFF2-40B4-BE49-F238E27FC236}">
                <a16:creationId xmlns:a16="http://schemas.microsoft.com/office/drawing/2014/main" id="{05A513AC-E4CB-42FC-88D1-61D81DE99B0D}"/>
              </a:ext>
            </a:extLst>
          </p:cNvPr>
          <p:cNvPicPr>
            <a:picLocks noChangeAspect="1"/>
          </p:cNvPicPr>
          <p:nvPr/>
        </p:nvPicPr>
        <p:blipFill>
          <a:blip r:embed="rId4"/>
          <a:stretch>
            <a:fillRect/>
          </a:stretch>
        </p:blipFill>
        <p:spPr>
          <a:xfrm>
            <a:off x="713624" y="3429000"/>
            <a:ext cx="5382376" cy="2216426"/>
          </a:xfrm>
          <a:prstGeom prst="rect">
            <a:avLst/>
          </a:prstGeom>
          <a:ln w="38100">
            <a:solidFill>
              <a:schemeClr val="tx1"/>
            </a:solidFill>
          </a:ln>
        </p:spPr>
      </p:pic>
      <p:pic>
        <p:nvPicPr>
          <p:cNvPr id="12" name="Picture 11">
            <a:extLst>
              <a:ext uri="{FF2B5EF4-FFF2-40B4-BE49-F238E27FC236}">
                <a16:creationId xmlns:a16="http://schemas.microsoft.com/office/drawing/2014/main" id="{C2C512CC-8F30-4D89-9A5D-3B5B24C803CF}"/>
              </a:ext>
            </a:extLst>
          </p:cNvPr>
          <p:cNvPicPr>
            <a:picLocks noChangeAspect="1"/>
          </p:cNvPicPr>
          <p:nvPr/>
        </p:nvPicPr>
        <p:blipFill>
          <a:blip r:embed="rId5"/>
          <a:stretch>
            <a:fillRect/>
          </a:stretch>
        </p:blipFill>
        <p:spPr>
          <a:xfrm>
            <a:off x="7201359" y="4571929"/>
            <a:ext cx="3524742" cy="1933845"/>
          </a:xfrm>
          <a:prstGeom prst="rect">
            <a:avLst/>
          </a:prstGeom>
        </p:spPr>
      </p:pic>
      <p:sp>
        <p:nvSpPr>
          <p:cNvPr id="13" name="TextBox 12">
            <a:extLst>
              <a:ext uri="{FF2B5EF4-FFF2-40B4-BE49-F238E27FC236}">
                <a16:creationId xmlns:a16="http://schemas.microsoft.com/office/drawing/2014/main" id="{4A5CBB4C-BA2D-4061-B957-3D5F55339D5C}"/>
              </a:ext>
            </a:extLst>
          </p:cNvPr>
          <p:cNvSpPr txBox="1"/>
          <p:nvPr/>
        </p:nvSpPr>
        <p:spPr>
          <a:xfrm>
            <a:off x="7426646" y="3921509"/>
            <a:ext cx="3286539" cy="646331"/>
          </a:xfrm>
          <a:prstGeom prst="rect">
            <a:avLst/>
          </a:prstGeom>
          <a:solidFill>
            <a:schemeClr val="bg1">
              <a:lumMod val="85000"/>
            </a:schemeClr>
          </a:solidFill>
        </p:spPr>
        <p:txBody>
          <a:bodyPr wrap="square" rtlCol="0">
            <a:spAutoFit/>
          </a:bodyPr>
          <a:lstStyle/>
          <a:p>
            <a:r>
              <a:rPr lang="en-US" dirty="0"/>
              <a:t>Row 5 is dangling node (zero vector)</a:t>
            </a:r>
          </a:p>
        </p:txBody>
      </p:sp>
      <p:sp>
        <p:nvSpPr>
          <p:cNvPr id="14" name="TextBox 13">
            <a:extLst>
              <a:ext uri="{FF2B5EF4-FFF2-40B4-BE49-F238E27FC236}">
                <a16:creationId xmlns:a16="http://schemas.microsoft.com/office/drawing/2014/main" id="{1DADC2F0-224A-468F-9BEA-9F5D759926B3}"/>
              </a:ext>
            </a:extLst>
          </p:cNvPr>
          <p:cNvSpPr txBox="1"/>
          <p:nvPr/>
        </p:nvSpPr>
        <p:spPr>
          <a:xfrm>
            <a:off x="7562757" y="6428368"/>
            <a:ext cx="3286539" cy="369332"/>
          </a:xfrm>
          <a:prstGeom prst="rect">
            <a:avLst/>
          </a:prstGeom>
          <a:solidFill>
            <a:schemeClr val="bg1">
              <a:lumMod val="85000"/>
            </a:schemeClr>
          </a:solidFill>
        </p:spPr>
        <p:txBody>
          <a:bodyPr wrap="square" rtlCol="0">
            <a:spAutoFit/>
          </a:bodyPr>
          <a:lstStyle/>
          <a:p>
            <a:r>
              <a:rPr lang="en-US" dirty="0"/>
              <a:t>Dangling node fixed</a:t>
            </a:r>
          </a:p>
        </p:txBody>
      </p:sp>
      <p:sp>
        <p:nvSpPr>
          <p:cNvPr id="15" name="TextBox 14">
            <a:extLst>
              <a:ext uri="{FF2B5EF4-FFF2-40B4-BE49-F238E27FC236}">
                <a16:creationId xmlns:a16="http://schemas.microsoft.com/office/drawing/2014/main" id="{DBC7A592-3259-43EB-9353-3862746B1151}"/>
              </a:ext>
            </a:extLst>
          </p:cNvPr>
          <p:cNvSpPr txBox="1"/>
          <p:nvPr/>
        </p:nvSpPr>
        <p:spPr>
          <a:xfrm>
            <a:off x="914400" y="5764696"/>
            <a:ext cx="4956313" cy="923330"/>
          </a:xfrm>
          <a:prstGeom prst="rect">
            <a:avLst/>
          </a:prstGeom>
          <a:solidFill>
            <a:schemeClr val="bg1">
              <a:lumMod val="85000"/>
            </a:schemeClr>
          </a:solidFill>
        </p:spPr>
        <p:txBody>
          <a:bodyPr wrap="square" rtlCol="0">
            <a:spAutoFit/>
          </a:bodyPr>
          <a:lstStyle/>
          <a:p>
            <a:r>
              <a:rPr lang="en-US" b="1" dirty="0"/>
              <a:t>Add 1/N to the zero vector. N=6 in this case. (number of pages)</a:t>
            </a:r>
          </a:p>
          <a:p>
            <a:r>
              <a:rPr lang="en-US" b="1" dirty="0"/>
              <a:t>Now row will sum to 1 again </a:t>
            </a:r>
          </a:p>
        </p:txBody>
      </p:sp>
    </p:spTree>
    <p:extLst>
      <p:ext uri="{BB962C8B-B14F-4D97-AF65-F5344CB8AC3E}">
        <p14:creationId xmlns:p14="http://schemas.microsoft.com/office/powerpoint/2010/main" val="290708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4D1C-9EA6-44A5-A3C7-94D70EF4F46D}"/>
              </a:ext>
            </a:extLst>
          </p:cNvPr>
          <p:cNvSpPr>
            <a:spLocks noGrp="1"/>
          </p:cNvSpPr>
          <p:nvPr>
            <p:ph type="title"/>
          </p:nvPr>
        </p:nvSpPr>
        <p:spPr/>
        <p:txBody>
          <a:bodyPr/>
          <a:lstStyle/>
          <a:p>
            <a:r>
              <a:rPr lang="en-US" dirty="0"/>
              <a:t>Randomness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EBC4F7-0ED1-4B0B-97D8-F6239E5DDA9A}"/>
                  </a:ext>
                </a:extLst>
              </p:cNvPr>
              <p:cNvSpPr>
                <a:spLocks noGrp="1"/>
              </p:cNvSpPr>
              <p:nvPr>
                <p:ph idx="1"/>
              </p:nvPr>
            </p:nvSpPr>
            <p:spPr>
              <a:xfrm>
                <a:off x="1900099" y="1802296"/>
                <a:ext cx="8915400" cy="3777622"/>
              </a:xfrm>
              <a:solidFill>
                <a:schemeClr val="bg1">
                  <a:lumMod val="85000"/>
                </a:schemeClr>
              </a:solidFill>
            </p:spPr>
            <p:txBody>
              <a:bodyPr>
                <a:normAutofit fontScale="92500" lnSpcReduction="10000"/>
              </a:bodyPr>
              <a:lstStyle/>
              <a:p>
                <a:r>
                  <a:rPr lang="en-US" sz="2400" dirty="0"/>
                  <a:t>So far we have discussed cases of browsing where random clicks = 0</a:t>
                </a:r>
              </a:p>
              <a:p>
                <a:r>
                  <a:rPr lang="en-US" sz="2400" dirty="0"/>
                  <a:t>Random clicks can be said to be </a:t>
                </a:r>
                <a:r>
                  <a:rPr lang="en-US" sz="2400" b="1" dirty="0"/>
                  <a:t>teleport factor, denoted by </a:t>
                </a:r>
                <a14:m>
                  <m:oMath xmlns:m="http://schemas.openxmlformats.org/officeDocument/2006/math">
                    <m:r>
                      <a:rPr lang="en-US" sz="2400" b="1" i="1" dirty="0" smtClean="0">
                        <a:latin typeface="Cambria Math" panose="02040503050406030204" pitchFamily="18" charset="0"/>
                      </a:rPr>
                      <m:t>𝜶</m:t>
                    </m:r>
                  </m:oMath>
                </a14:m>
                <a:endParaRPr lang="en-US" sz="2400" b="1" dirty="0"/>
              </a:p>
              <a:p>
                <a14:m>
                  <m:oMath xmlns:m="http://schemas.openxmlformats.org/officeDocument/2006/math">
                    <m:r>
                      <a:rPr lang="en-US" sz="2400" b="1" i="1" dirty="0" smtClean="0">
                        <a:latin typeface="Cambria Math" panose="02040503050406030204" pitchFamily="18" charset="0"/>
                      </a:rPr>
                      <m:t>𝜶</m:t>
                    </m:r>
                  </m:oMath>
                </a14:m>
                <a:r>
                  <a:rPr lang="en-US" sz="2400" b="1" dirty="0"/>
                  <a:t> is probability of random walk instead of normal walk</a:t>
                </a:r>
              </a:p>
              <a:p>
                <a:r>
                  <a:rPr lang="en-US" sz="2400" b="1" dirty="0"/>
                  <a:t>This factor needs to be integrated in transition matrix to obtain final transition matrix for calculation of RANK</a:t>
                </a:r>
              </a:p>
              <a:p>
                <a:r>
                  <a:rPr lang="en-US" sz="3200" b="1" u="sng" dirty="0"/>
                  <a:t>If </a:t>
                </a:r>
                <a14:m>
                  <m:oMath xmlns:m="http://schemas.openxmlformats.org/officeDocument/2006/math">
                    <m:r>
                      <a:rPr lang="en-US" sz="3200" b="1" i="1" u="sng" dirty="0" smtClean="0">
                        <a:latin typeface="Cambria Math" panose="02040503050406030204" pitchFamily="18" charset="0"/>
                      </a:rPr>
                      <m:t>𝜶</m:t>
                    </m:r>
                  </m:oMath>
                </a14:m>
                <a:r>
                  <a:rPr lang="en-US" sz="3200" b="1" u="sng" dirty="0"/>
                  <a:t> is prob for random walk, (1-</a:t>
                </a:r>
                <a14:m>
                  <m:oMath xmlns:m="http://schemas.openxmlformats.org/officeDocument/2006/math">
                    <m:r>
                      <a:rPr lang="en-US" sz="3200" b="1" i="1" u="sng" dirty="0">
                        <a:latin typeface="Cambria Math" panose="02040503050406030204" pitchFamily="18" charset="0"/>
                      </a:rPr>
                      <m:t>𝜶</m:t>
                    </m:r>
                  </m:oMath>
                </a14:m>
                <a:r>
                  <a:rPr lang="en-US" sz="3200" b="1" u="sng" dirty="0"/>
                  <a:t>) is prob of normal walk</a:t>
                </a:r>
              </a:p>
              <a:p>
                <a:endParaRPr lang="en-US" sz="2400" b="1" dirty="0"/>
              </a:p>
              <a:p>
                <a:endParaRPr lang="en-US" sz="2400" b="1" dirty="0"/>
              </a:p>
            </p:txBody>
          </p:sp>
        </mc:Choice>
        <mc:Fallback>
          <p:sp>
            <p:nvSpPr>
              <p:cNvPr id="3" name="Content Placeholder 2">
                <a:extLst>
                  <a:ext uri="{FF2B5EF4-FFF2-40B4-BE49-F238E27FC236}">
                    <a16:creationId xmlns:a16="http://schemas.microsoft.com/office/drawing/2014/main" id="{72EBC4F7-0ED1-4B0B-97D8-F6239E5DDA9A}"/>
                  </a:ext>
                </a:extLst>
              </p:cNvPr>
              <p:cNvSpPr>
                <a:spLocks noGrp="1" noRot="1" noChangeAspect="1" noMove="1" noResize="1" noEditPoints="1" noAdjustHandles="1" noChangeArrowheads="1" noChangeShapeType="1" noTextEdit="1"/>
              </p:cNvSpPr>
              <p:nvPr>
                <p:ph idx="1"/>
              </p:nvPr>
            </p:nvSpPr>
            <p:spPr>
              <a:xfrm>
                <a:off x="1900099" y="1802296"/>
                <a:ext cx="8915400" cy="3777622"/>
              </a:xfrm>
              <a:blipFill>
                <a:blip r:embed="rId2"/>
                <a:stretch>
                  <a:fillRect l="-1436" t="-2100" r="-1094"/>
                </a:stretch>
              </a:blipFill>
            </p:spPr>
            <p:txBody>
              <a:bodyPr/>
              <a:lstStyle/>
              <a:p>
                <a:r>
                  <a:rPr lang="en-US">
                    <a:noFill/>
                  </a:rPr>
                  <a:t> </a:t>
                </a:r>
              </a:p>
            </p:txBody>
          </p:sp>
        </mc:Fallback>
      </mc:AlternateContent>
    </p:spTree>
    <p:extLst>
      <p:ext uri="{BB962C8B-B14F-4D97-AF65-F5344CB8AC3E}">
        <p14:creationId xmlns:p14="http://schemas.microsoft.com/office/powerpoint/2010/main" val="80566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0474-B662-4984-A85D-E5E7935A3226}"/>
              </a:ext>
            </a:extLst>
          </p:cNvPr>
          <p:cNvSpPr>
            <a:spLocks noGrp="1"/>
          </p:cNvSpPr>
          <p:nvPr>
            <p:ph type="title"/>
          </p:nvPr>
        </p:nvSpPr>
        <p:spPr/>
        <p:txBody>
          <a:bodyPr/>
          <a:lstStyle/>
          <a:p>
            <a:r>
              <a:rPr lang="en-US" u="sng" dirty="0"/>
              <a:t>Computing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CBAD6C-094C-4454-97CB-CDFADE3DDB33}"/>
                  </a:ext>
                </a:extLst>
              </p:cNvPr>
              <p:cNvSpPr>
                <a:spLocks noGrp="1"/>
              </p:cNvSpPr>
              <p:nvPr>
                <p:ph idx="1"/>
              </p:nvPr>
            </p:nvSpPr>
            <p:spPr>
              <a:xfrm>
                <a:off x="2345401" y="1672711"/>
                <a:ext cx="5619155" cy="3777622"/>
              </a:xfrm>
            </p:spPr>
            <p:txBody>
              <a:bodyPr>
                <a:noAutofit/>
              </a:bodyPr>
              <a:lstStyle/>
              <a:p>
                <a:r>
                  <a:rPr lang="en-US" dirty="0"/>
                  <a:t>Consider </a:t>
                </a:r>
                <a14:m>
                  <m:oMath xmlns:m="http://schemas.openxmlformats.org/officeDocument/2006/math">
                    <m:r>
                      <a:rPr lang="en-US" b="1" i="1" dirty="0" smtClean="0">
                        <a:latin typeface="Cambria Math" panose="02040503050406030204" pitchFamily="18" charset="0"/>
                      </a:rPr>
                      <m:t>𝜶</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𝟓</m:t>
                    </m:r>
                  </m:oMath>
                </a14:m>
                <a:r>
                  <a:rPr lang="en-US" dirty="0"/>
                  <a:t> and let transition matrix be P</a:t>
                </a:r>
              </a:p>
              <a:p>
                <a:r>
                  <a:rPr lang="en-US" dirty="0"/>
                  <a:t> The matrix will now have to be multiplied by s</a:t>
                </a:r>
                <a:r>
                  <a:rPr lang="en-US" b="0" dirty="0"/>
                  <a:t>calar </a:t>
                </a:r>
                <a14:m>
                  <m:oMath xmlns:m="http://schemas.openxmlformats.org/officeDocument/2006/math">
                    <m:r>
                      <a:rPr lang="en-US" b="0" i="0" dirty="0" smtClean="0">
                        <a:latin typeface="Cambria Math" panose="02040503050406030204" pitchFamily="18" charset="0"/>
                      </a:rPr>
                      <m:t>(</m:t>
                    </m:r>
                    <m:r>
                      <a:rPr lang="en-US" b="1" i="1" dirty="0">
                        <a:latin typeface="Cambria Math" panose="02040503050406030204" pitchFamily="18" charset="0"/>
                      </a:rPr>
                      <m:t>𝟏</m:t>
                    </m:r>
                    <m:r>
                      <a:rPr lang="en-US" b="1" i="1" dirty="0">
                        <a:latin typeface="Cambria Math" panose="02040503050406030204" pitchFamily="18" charset="0"/>
                      </a:rPr>
                      <m:t>−</m:t>
                    </m:r>
                    <m:r>
                      <a:rPr lang="en-US" b="1" i="1" dirty="0">
                        <a:latin typeface="Cambria Math" panose="02040503050406030204" pitchFamily="18" charset="0"/>
                      </a:rPr>
                      <m:t>𝜶</m:t>
                    </m:r>
                    <m:r>
                      <a:rPr lang="en-US" b="1" i="0" dirty="0" smtClean="0">
                        <a:latin typeface="Cambria Math" panose="02040503050406030204" pitchFamily="18" charset="0"/>
                      </a:rPr>
                      <m:t>)</m:t>
                    </m:r>
                  </m:oMath>
                </a14:m>
                <a:r>
                  <a:rPr lang="en-US" dirty="0"/>
                  <a:t> for normalization since it is the probability of a normal walk</a:t>
                </a:r>
              </a:p>
              <a:p>
                <a:r>
                  <a:rPr lang="en-US" dirty="0"/>
                  <a:t>Normalized row vector: </a:t>
                </a:r>
              </a:p>
              <a:p>
                <a:endParaRPr lang="en-US" dirty="0"/>
              </a:p>
              <a:p>
                <a:endParaRPr lang="en-US" dirty="0"/>
              </a:p>
              <a:p>
                <a:r>
                  <a:rPr lang="en-US" dirty="0"/>
                  <a:t>To account for teleportation, add </a:t>
                </a:r>
                <a14:m>
                  <m:oMath xmlns:m="http://schemas.openxmlformats.org/officeDocument/2006/math">
                    <m:r>
                      <a:rPr lang="en-US" b="1" i="1" dirty="0" smtClean="0">
                        <a:latin typeface="Cambria Math" panose="02040503050406030204" pitchFamily="18" charset="0"/>
                      </a:rPr>
                      <m:t>𝜶</m:t>
                    </m:r>
                    <m:r>
                      <a:rPr lang="en-US" b="1" i="1" dirty="0" smtClean="0">
                        <a:latin typeface="Cambria Math" panose="02040503050406030204" pitchFamily="18" charset="0"/>
                      </a:rPr>
                      <m:t>/</m:t>
                    </m:r>
                    <m:r>
                      <a:rPr lang="en-US" b="1" i="1" dirty="0" smtClean="0">
                        <a:latin typeface="Cambria Math" panose="02040503050406030204" pitchFamily="18" charset="0"/>
                      </a:rPr>
                      <m:t>𝑵</m:t>
                    </m:r>
                  </m:oMath>
                </a14:m>
                <a:r>
                  <a:rPr lang="en-US" dirty="0"/>
                  <a:t> to every entry of the weighted adjacency matrix to obtain transition probability matrix P.</a:t>
                </a:r>
              </a:p>
              <a:p>
                <a:r>
                  <a:rPr lang="en-US" dirty="0"/>
                  <a:t>Resultant transition matrix for </a:t>
                </a:r>
                <a14:m>
                  <m:oMath xmlns:m="http://schemas.openxmlformats.org/officeDocument/2006/math">
                    <m:r>
                      <a:rPr lang="en-US" b="1" i="1" dirty="0" smtClean="0">
                        <a:latin typeface="Cambria Math" panose="02040503050406030204" pitchFamily="18" charset="0"/>
                      </a:rPr>
                      <m:t>𝜶</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𝟓</m:t>
                    </m:r>
                  </m:oMath>
                </a14:m>
                <a:r>
                  <a:rPr lang="en-US" dirty="0"/>
                  <a:t> :</a:t>
                </a:r>
              </a:p>
              <a:p>
                <a:r>
                  <a:rPr lang="en-US" dirty="0"/>
                  <a:t>Now we can proceed to calculation of PageRank</a:t>
                </a:r>
              </a:p>
              <a:p>
                <a:r>
                  <a:rPr lang="en-US" dirty="0"/>
                  <a:t>               </a:t>
                </a:r>
                <a:r>
                  <a:rPr lang="en-US" b="1" dirty="0"/>
                  <a:t>now again satisfied</a:t>
                </a:r>
              </a:p>
              <a:p>
                <a:endParaRPr lang="en-US" dirty="0"/>
              </a:p>
            </p:txBody>
          </p:sp>
        </mc:Choice>
        <mc:Fallback xmlns="">
          <p:sp>
            <p:nvSpPr>
              <p:cNvPr id="3" name="Content Placeholder 2">
                <a:extLst>
                  <a:ext uri="{FF2B5EF4-FFF2-40B4-BE49-F238E27FC236}">
                    <a16:creationId xmlns:a16="http://schemas.microsoft.com/office/drawing/2014/main" id="{31CBAD6C-094C-4454-97CB-CDFADE3DDB33}"/>
                  </a:ext>
                </a:extLst>
              </p:cNvPr>
              <p:cNvSpPr>
                <a:spLocks noGrp="1" noRot="1" noChangeAspect="1" noMove="1" noResize="1" noEditPoints="1" noAdjustHandles="1" noChangeArrowheads="1" noChangeShapeType="1" noTextEdit="1"/>
              </p:cNvSpPr>
              <p:nvPr>
                <p:ph idx="1"/>
              </p:nvPr>
            </p:nvSpPr>
            <p:spPr>
              <a:xfrm>
                <a:off x="2345401" y="1672711"/>
                <a:ext cx="5619155" cy="3777622"/>
              </a:xfrm>
              <a:blipFill>
                <a:blip r:embed="rId2"/>
                <a:stretch>
                  <a:fillRect l="-759" t="-806" r="-325" b="-3338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57A06D4-9EE4-49E3-A814-DAF21EC7C299}"/>
              </a:ext>
            </a:extLst>
          </p:cNvPr>
          <p:cNvPicPr>
            <a:picLocks noChangeAspect="1"/>
          </p:cNvPicPr>
          <p:nvPr/>
        </p:nvPicPr>
        <p:blipFill rotWithShape="1">
          <a:blip r:embed="rId3">
            <a:extLst>
              <a:ext uri="{28A0092B-C50C-407E-A947-70E740481C1C}">
                <a14:useLocalDpi xmlns:a14="http://schemas.microsoft.com/office/drawing/2010/main" val="0"/>
              </a:ext>
            </a:extLst>
          </a:blip>
          <a:srcRect l="8370" t="55892" r="74130" b="25422"/>
          <a:stretch/>
        </p:blipFill>
        <p:spPr>
          <a:xfrm>
            <a:off x="7964555" y="1182290"/>
            <a:ext cx="3110247" cy="1867215"/>
          </a:xfrm>
          <a:prstGeom prst="rect">
            <a:avLst/>
          </a:prstGeom>
        </p:spPr>
      </p:pic>
      <p:pic>
        <p:nvPicPr>
          <p:cNvPr id="10" name="Picture 9">
            <a:extLst>
              <a:ext uri="{FF2B5EF4-FFF2-40B4-BE49-F238E27FC236}">
                <a16:creationId xmlns:a16="http://schemas.microsoft.com/office/drawing/2014/main" id="{C52CBD91-330D-49E3-8863-F6403E519EA2}"/>
              </a:ext>
            </a:extLst>
          </p:cNvPr>
          <p:cNvPicPr>
            <a:picLocks noChangeAspect="1"/>
          </p:cNvPicPr>
          <p:nvPr/>
        </p:nvPicPr>
        <p:blipFill rotWithShape="1">
          <a:blip r:embed="rId4"/>
          <a:srcRect b="35862"/>
          <a:stretch/>
        </p:blipFill>
        <p:spPr>
          <a:xfrm>
            <a:off x="2716376" y="3429000"/>
            <a:ext cx="4125465" cy="606868"/>
          </a:xfrm>
          <a:prstGeom prst="rect">
            <a:avLst/>
          </a:prstGeom>
        </p:spPr>
      </p:pic>
      <p:pic>
        <p:nvPicPr>
          <p:cNvPr id="12" name="Picture 11">
            <a:extLst>
              <a:ext uri="{FF2B5EF4-FFF2-40B4-BE49-F238E27FC236}">
                <a16:creationId xmlns:a16="http://schemas.microsoft.com/office/drawing/2014/main" id="{527E734C-0A45-4D0C-9995-B473CDFDE584}"/>
              </a:ext>
            </a:extLst>
          </p:cNvPr>
          <p:cNvPicPr>
            <a:picLocks noChangeAspect="1"/>
          </p:cNvPicPr>
          <p:nvPr/>
        </p:nvPicPr>
        <p:blipFill rotWithShape="1">
          <a:blip r:embed="rId5">
            <a:extLst>
              <a:ext uri="{28A0092B-C50C-407E-A947-70E740481C1C}">
                <a14:useLocalDpi xmlns:a14="http://schemas.microsoft.com/office/drawing/2010/main" val="0"/>
              </a:ext>
            </a:extLst>
          </a:blip>
          <a:srcRect l="26649" t="62040" r="51631" b="18436"/>
          <a:stretch/>
        </p:blipFill>
        <p:spPr>
          <a:xfrm>
            <a:off x="7913267" y="3813110"/>
            <a:ext cx="3212822" cy="1858617"/>
          </a:xfrm>
          <a:prstGeom prst="rect">
            <a:avLst/>
          </a:prstGeom>
        </p:spPr>
      </p:pic>
      <p:sp>
        <p:nvSpPr>
          <p:cNvPr id="14" name="TextBox 13">
            <a:extLst>
              <a:ext uri="{FF2B5EF4-FFF2-40B4-BE49-F238E27FC236}">
                <a16:creationId xmlns:a16="http://schemas.microsoft.com/office/drawing/2014/main" id="{2B437A1C-A64E-446A-81A4-8D9B8BA06371}"/>
              </a:ext>
            </a:extLst>
          </p:cNvPr>
          <p:cNvSpPr txBox="1"/>
          <p:nvPr/>
        </p:nvSpPr>
        <p:spPr>
          <a:xfrm>
            <a:off x="7964555" y="5649345"/>
            <a:ext cx="3161534" cy="379495"/>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67880018-65B0-457A-AFA0-8ACE241B92F9}"/>
              </a:ext>
            </a:extLst>
          </p:cNvPr>
          <p:cNvSpPr txBox="1"/>
          <p:nvPr/>
        </p:nvSpPr>
        <p:spPr>
          <a:xfrm>
            <a:off x="7964555" y="3049505"/>
            <a:ext cx="33925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Initial weighted transition matrix for markov chain</a:t>
            </a:r>
          </a:p>
        </p:txBody>
      </p:sp>
      <p:sp>
        <p:nvSpPr>
          <p:cNvPr id="16" name="TextBox 15">
            <a:extLst>
              <a:ext uri="{FF2B5EF4-FFF2-40B4-BE49-F238E27FC236}">
                <a16:creationId xmlns:a16="http://schemas.microsoft.com/office/drawing/2014/main" id="{11E8BF6B-B80E-44BD-A6D9-2BDAC8AAEF49}"/>
              </a:ext>
            </a:extLst>
          </p:cNvPr>
          <p:cNvSpPr txBox="1"/>
          <p:nvPr/>
        </p:nvSpPr>
        <p:spPr>
          <a:xfrm>
            <a:off x="7913266" y="5614243"/>
            <a:ext cx="35913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Resultant normalized transition probability matrix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08D5A4-B402-4E8A-8C42-FCCB4044FB55}"/>
                  </a:ext>
                </a:extLst>
              </p:cNvPr>
              <p:cNvSpPr txBox="1"/>
              <p:nvPr/>
            </p:nvSpPr>
            <p:spPr>
              <a:xfrm>
                <a:off x="371061" y="1444487"/>
                <a:ext cx="1843342" cy="2031325"/>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a:t>Alpha is damping factor (</a:t>
                </a:r>
                <a14:m>
                  <m:oMath xmlns:m="http://schemas.openxmlformats.org/officeDocument/2006/math">
                    <m:r>
                      <a:rPr lang="en-US" b="1" i="1" dirty="0" smtClean="0">
                        <a:latin typeface="Cambria Math" panose="02040503050406030204" pitchFamily="18" charset="0"/>
                      </a:rPr>
                      <m:t>𝜶</m:t>
                    </m:r>
                  </m:oMath>
                </a14:m>
                <a:r>
                  <a:rPr lang="en-US" dirty="0"/>
                  <a:t>) introduced for handling random jumps</a:t>
                </a:r>
              </a:p>
            </p:txBody>
          </p:sp>
        </mc:Choice>
        <mc:Fallback xmlns="">
          <p:sp>
            <p:nvSpPr>
              <p:cNvPr id="4" name="TextBox 3">
                <a:extLst>
                  <a:ext uri="{FF2B5EF4-FFF2-40B4-BE49-F238E27FC236}">
                    <a16:creationId xmlns:a16="http://schemas.microsoft.com/office/drawing/2014/main" id="{5108D5A4-B402-4E8A-8C42-FCCB4044FB55}"/>
                  </a:ext>
                </a:extLst>
              </p:cNvPr>
              <p:cNvSpPr txBox="1">
                <a:spLocks noRot="1" noChangeAspect="1" noMove="1" noResize="1" noEditPoints="1" noAdjustHandles="1" noChangeArrowheads="1" noChangeShapeType="1" noTextEdit="1"/>
              </p:cNvSpPr>
              <p:nvPr/>
            </p:nvSpPr>
            <p:spPr>
              <a:xfrm>
                <a:off x="371061" y="1444487"/>
                <a:ext cx="1843342" cy="2031325"/>
              </a:xfrm>
              <a:prstGeom prst="rect">
                <a:avLst/>
              </a:prstGeom>
              <a:blipFill>
                <a:blip r:embed="rId6"/>
                <a:stretch>
                  <a:fillRect l="-2318" t="-1802" r="-3974" b="-390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A0B240D-ACF7-4A64-8A07-859B208F979C}"/>
              </a:ext>
            </a:extLst>
          </p:cNvPr>
          <p:cNvPicPr>
            <a:picLocks noChangeAspect="1"/>
          </p:cNvPicPr>
          <p:nvPr/>
        </p:nvPicPr>
        <p:blipFill>
          <a:blip r:embed="rId7"/>
          <a:stretch>
            <a:fillRect/>
          </a:stretch>
        </p:blipFill>
        <p:spPr>
          <a:xfrm>
            <a:off x="2592925" y="6180989"/>
            <a:ext cx="980894" cy="635890"/>
          </a:xfrm>
          <a:prstGeom prst="rect">
            <a:avLst/>
          </a:prstGeom>
        </p:spPr>
      </p:pic>
    </p:spTree>
    <p:extLst>
      <p:ext uri="{BB962C8B-B14F-4D97-AF65-F5344CB8AC3E}">
        <p14:creationId xmlns:p14="http://schemas.microsoft.com/office/powerpoint/2010/main" val="288980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AB91-FDDE-4D0F-9208-8D811B5B625D}"/>
              </a:ext>
            </a:extLst>
          </p:cNvPr>
          <p:cNvSpPr>
            <a:spLocks noGrp="1"/>
          </p:cNvSpPr>
          <p:nvPr>
            <p:ph type="title"/>
          </p:nvPr>
        </p:nvSpPr>
        <p:spPr/>
        <p:txBody>
          <a:bodyPr/>
          <a:lstStyle/>
          <a:p>
            <a:r>
              <a:rPr lang="en-US" dirty="0"/>
              <a:t>The Probability Vector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3C4340-88FA-46AA-B8E8-BB30BE578C28}"/>
                  </a:ext>
                </a:extLst>
              </p:cNvPr>
              <p:cNvSpPr>
                <a:spLocks noGrp="1"/>
              </p:cNvSpPr>
              <p:nvPr>
                <p:ph idx="1"/>
              </p:nvPr>
            </p:nvSpPr>
            <p:spPr>
              <a:xfrm>
                <a:off x="2218151" y="1660211"/>
                <a:ext cx="8915400" cy="4724400"/>
              </a:xfrm>
            </p:spPr>
            <p:txBody>
              <a:bodyPr>
                <a:normAutofit/>
              </a:bodyPr>
              <a:lstStyle/>
              <a:p>
                <a:r>
                  <a:rPr lang="en-US" sz="2000" dirty="0"/>
                  <a:t>Suppose a probability row vector                         , where entries represent the probability of transitioning from current state to any of the </a:t>
                </a:r>
                <a14:m>
                  <m:oMath xmlns:m="http://schemas.openxmlformats.org/officeDocument/2006/math">
                    <m:r>
                      <a:rPr lang="en-US" sz="2000" b="1" i="1" smtClean="0">
                        <a:latin typeface="Cambria Math" panose="02040503050406030204" pitchFamily="18" charset="0"/>
                      </a:rPr>
                      <m:t>𝒏</m:t>
                    </m:r>
                  </m:oMath>
                </a14:m>
                <a:r>
                  <a:rPr lang="en-US" sz="2000" dirty="0"/>
                  <a:t> states/pages (all entries sum to </a:t>
                </a:r>
                <a14:m>
                  <m:oMath xmlns:m="http://schemas.openxmlformats.org/officeDocument/2006/math">
                    <m:r>
                      <a:rPr lang="en-US" sz="2000" b="1" i="1" smtClean="0">
                        <a:latin typeface="Cambria Math" panose="02040503050406030204" pitchFamily="18" charset="0"/>
                      </a:rPr>
                      <m:t>𝟏</m:t>
                    </m:r>
                  </m:oMath>
                </a14:m>
                <a:r>
                  <a:rPr lang="en-US" sz="2000" dirty="0"/>
                  <a:t>)</a:t>
                </a:r>
              </a:p>
              <a:p>
                <a:r>
                  <a:rPr lang="en-US" sz="2000" dirty="0"/>
                  <a:t>Over time, as user navigates web pages during a walk/search, the probability of going from the</a:t>
                </a:r>
                <a:r>
                  <a:rPr lang="en-US" sz="2000" b="1" dirty="0"/>
                  <a:t> </a:t>
                </a:r>
                <a:r>
                  <a:rPr lang="en-US" sz="2000" dirty="0"/>
                  <a:t>chosen state to any of the next </a:t>
                </a:r>
                <a14:m>
                  <m:oMath xmlns:m="http://schemas.openxmlformats.org/officeDocument/2006/math">
                    <m:r>
                      <a:rPr lang="en-US" sz="2000" b="1" i="1" smtClean="0">
                        <a:latin typeface="Cambria Math" panose="02040503050406030204" pitchFamily="18" charset="0"/>
                      </a:rPr>
                      <m:t>𝒏</m:t>
                    </m:r>
                  </m:oMath>
                </a14:m>
                <a:r>
                  <a:rPr lang="en-US" sz="2000" dirty="0"/>
                  <a:t> states will be different, so the probability vector will vary</a:t>
                </a:r>
              </a:p>
              <a:p>
                <a:r>
                  <a:rPr lang="en-US" sz="2000" dirty="0"/>
                  <a:t>Initially,    =</a:t>
                </a:r>
              </a:p>
              <a:p>
                <a:r>
                  <a:rPr lang="en-US" sz="2000" dirty="0"/>
                  <a:t>After a random click     =</a:t>
                </a:r>
              </a:p>
              <a:p>
                <a:r>
                  <a:rPr lang="en-US" sz="2000" b="1" dirty="0"/>
                  <a:t>Recall that row </a:t>
                </a:r>
                <a14:m>
                  <m:oMath xmlns:m="http://schemas.openxmlformats.org/officeDocument/2006/math">
                    <m:r>
                      <a:rPr lang="en-US" sz="2000" b="1" i="1" smtClean="0">
                        <a:latin typeface="Cambria Math" panose="02040503050406030204" pitchFamily="18" charset="0"/>
                      </a:rPr>
                      <m:t>𝒊</m:t>
                    </m:r>
                  </m:oMath>
                </a14:m>
                <a:r>
                  <a:rPr lang="en-US" sz="2000" b="1" dirty="0"/>
                  <a:t> of transition matrix </a:t>
                </a:r>
                <a14:m>
                  <m:oMath xmlns:m="http://schemas.openxmlformats.org/officeDocument/2006/math">
                    <m:r>
                      <a:rPr lang="en-US" sz="2000" b="1" i="1">
                        <a:latin typeface="Cambria Math" panose="02040503050406030204" pitchFamily="18" charset="0"/>
                      </a:rPr>
                      <m:t>𝑷</m:t>
                    </m:r>
                    <m:r>
                      <a:rPr lang="en-US" sz="2000" b="1" i="1">
                        <a:latin typeface="Cambria Math" panose="02040503050406030204" pitchFamily="18" charset="0"/>
                      </a:rPr>
                      <m:t> </m:t>
                    </m:r>
                  </m:oMath>
                </a14:m>
                <a:r>
                  <a:rPr lang="en-US" sz="2000" b="1" dirty="0"/>
                  <a:t>shows which state to jump to from state </a:t>
                </a:r>
                <a14:m>
                  <m:oMath xmlns:m="http://schemas.openxmlformats.org/officeDocument/2006/math">
                    <m:r>
                      <a:rPr lang="en-US" sz="2000" b="1" i="1">
                        <a:latin typeface="Cambria Math" panose="02040503050406030204" pitchFamily="18" charset="0"/>
                      </a:rPr>
                      <m:t>𝒊</m:t>
                    </m:r>
                  </m:oMath>
                </a14:m>
                <a:endParaRPr lang="en-US" sz="2000" b="1" dirty="0"/>
              </a:p>
              <a:p>
                <a:r>
                  <a:rPr lang="en-US" sz="2000" dirty="0"/>
                  <a:t>Multiplying     with </a:t>
                </a:r>
                <a14:m>
                  <m:oMath xmlns:m="http://schemas.openxmlformats.org/officeDocument/2006/math">
                    <m:r>
                      <a:rPr lang="en-US" sz="2400" b="1" i="1" smtClean="0">
                        <a:latin typeface="Cambria Math" panose="02040503050406030204" pitchFamily="18" charset="0"/>
                      </a:rPr>
                      <m:t>𝑷</m:t>
                    </m:r>
                  </m:oMath>
                </a14:m>
                <a:r>
                  <a:rPr lang="en-US" sz="2000" b="1" dirty="0"/>
                  <a:t> </a:t>
                </a:r>
                <a:r>
                  <a:rPr lang="en-US" sz="2000" dirty="0"/>
                  <a:t>gives the next position as </a:t>
                </a:r>
                <a:r>
                  <a:rPr lang="en-US" sz="2400" b="1" dirty="0"/>
                  <a:t>xP, another probability row vector (updated probability vector)</a:t>
                </a:r>
                <a:endParaRPr lang="en-US" sz="2000" b="1" dirty="0"/>
              </a:p>
            </p:txBody>
          </p:sp>
        </mc:Choice>
        <mc:Fallback xmlns="">
          <p:sp>
            <p:nvSpPr>
              <p:cNvPr id="3" name="Content Placeholder 2">
                <a:extLst>
                  <a:ext uri="{FF2B5EF4-FFF2-40B4-BE49-F238E27FC236}">
                    <a16:creationId xmlns:a16="http://schemas.microsoft.com/office/drawing/2014/main" id="{583C4340-88FA-46AA-B8E8-BB30BE578C28}"/>
                  </a:ext>
                </a:extLst>
              </p:cNvPr>
              <p:cNvSpPr>
                <a:spLocks noGrp="1" noRot="1" noChangeAspect="1" noMove="1" noResize="1" noEditPoints="1" noAdjustHandles="1" noChangeArrowheads="1" noChangeShapeType="1" noTextEdit="1"/>
              </p:cNvSpPr>
              <p:nvPr>
                <p:ph idx="1"/>
              </p:nvPr>
            </p:nvSpPr>
            <p:spPr>
              <a:xfrm>
                <a:off x="2218151" y="1660211"/>
                <a:ext cx="8915400" cy="4724400"/>
              </a:xfrm>
              <a:blipFill>
                <a:blip r:embed="rId2"/>
                <a:stretch>
                  <a:fillRect l="-684" t="-645" r="-54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3C8015E-A8EF-413F-BE6A-9A337C5A8F1A}"/>
              </a:ext>
            </a:extLst>
          </p:cNvPr>
          <p:cNvPicPr>
            <a:picLocks noChangeAspect="1"/>
          </p:cNvPicPr>
          <p:nvPr/>
        </p:nvPicPr>
        <p:blipFill>
          <a:blip r:embed="rId3"/>
          <a:stretch>
            <a:fillRect/>
          </a:stretch>
        </p:blipFill>
        <p:spPr>
          <a:xfrm>
            <a:off x="6939714" y="1726095"/>
            <a:ext cx="1418896" cy="357809"/>
          </a:xfrm>
          <a:prstGeom prst="rect">
            <a:avLst/>
          </a:prstGeom>
        </p:spPr>
      </p:pic>
      <p:pic>
        <p:nvPicPr>
          <p:cNvPr id="11" name="Picture 10">
            <a:extLst>
              <a:ext uri="{FF2B5EF4-FFF2-40B4-BE49-F238E27FC236}">
                <a16:creationId xmlns:a16="http://schemas.microsoft.com/office/drawing/2014/main" id="{4B44E7CB-5A8C-44CC-A3E1-DAA071A9658D}"/>
              </a:ext>
            </a:extLst>
          </p:cNvPr>
          <p:cNvPicPr>
            <a:picLocks noChangeAspect="1"/>
          </p:cNvPicPr>
          <p:nvPr/>
        </p:nvPicPr>
        <p:blipFill rotWithShape="1">
          <a:blip r:embed="rId4"/>
          <a:srcRect l="8854" t="10767" b="-1"/>
          <a:stretch/>
        </p:blipFill>
        <p:spPr>
          <a:xfrm>
            <a:off x="4044945" y="3711146"/>
            <a:ext cx="1747863" cy="381252"/>
          </a:xfrm>
          <a:prstGeom prst="rect">
            <a:avLst/>
          </a:prstGeom>
        </p:spPr>
      </p:pic>
      <p:pic>
        <p:nvPicPr>
          <p:cNvPr id="15" name="Picture 14">
            <a:extLst>
              <a:ext uri="{FF2B5EF4-FFF2-40B4-BE49-F238E27FC236}">
                <a16:creationId xmlns:a16="http://schemas.microsoft.com/office/drawing/2014/main" id="{2280AF79-7E4E-4F6F-AB70-322ADB792A17}"/>
              </a:ext>
            </a:extLst>
          </p:cNvPr>
          <p:cNvPicPr>
            <a:picLocks noChangeAspect="1"/>
          </p:cNvPicPr>
          <p:nvPr/>
        </p:nvPicPr>
        <p:blipFill>
          <a:blip r:embed="rId5"/>
          <a:stretch>
            <a:fillRect/>
          </a:stretch>
        </p:blipFill>
        <p:spPr>
          <a:xfrm>
            <a:off x="3529150" y="3757260"/>
            <a:ext cx="259944" cy="381252"/>
          </a:xfrm>
          <a:prstGeom prst="rect">
            <a:avLst/>
          </a:prstGeom>
        </p:spPr>
      </p:pic>
      <p:pic>
        <p:nvPicPr>
          <p:cNvPr id="19" name="Picture 18">
            <a:extLst>
              <a:ext uri="{FF2B5EF4-FFF2-40B4-BE49-F238E27FC236}">
                <a16:creationId xmlns:a16="http://schemas.microsoft.com/office/drawing/2014/main" id="{59A09617-7F93-44F4-80FF-88B89BB020D2}"/>
              </a:ext>
            </a:extLst>
          </p:cNvPr>
          <p:cNvPicPr>
            <a:picLocks noChangeAspect="1"/>
          </p:cNvPicPr>
          <p:nvPr/>
        </p:nvPicPr>
        <p:blipFill>
          <a:blip r:embed="rId5"/>
          <a:stretch>
            <a:fillRect/>
          </a:stretch>
        </p:blipFill>
        <p:spPr>
          <a:xfrm>
            <a:off x="5291775" y="4188683"/>
            <a:ext cx="259944" cy="381252"/>
          </a:xfrm>
          <a:prstGeom prst="rect">
            <a:avLst/>
          </a:prstGeom>
        </p:spPr>
      </p:pic>
      <p:pic>
        <p:nvPicPr>
          <p:cNvPr id="28" name="Picture 27">
            <a:extLst>
              <a:ext uri="{FF2B5EF4-FFF2-40B4-BE49-F238E27FC236}">
                <a16:creationId xmlns:a16="http://schemas.microsoft.com/office/drawing/2014/main" id="{5022CEB2-610D-44CA-B90A-BBAB67C30EF2}"/>
              </a:ext>
            </a:extLst>
          </p:cNvPr>
          <p:cNvPicPr>
            <a:picLocks noChangeAspect="1"/>
          </p:cNvPicPr>
          <p:nvPr/>
        </p:nvPicPr>
        <p:blipFill>
          <a:blip r:embed="rId6"/>
          <a:stretch>
            <a:fillRect/>
          </a:stretch>
        </p:blipFill>
        <p:spPr>
          <a:xfrm>
            <a:off x="5647034" y="4138512"/>
            <a:ext cx="1515742" cy="392679"/>
          </a:xfrm>
          <a:prstGeom prst="rect">
            <a:avLst/>
          </a:prstGeom>
        </p:spPr>
      </p:pic>
      <p:pic>
        <p:nvPicPr>
          <p:cNvPr id="29" name="Picture 28">
            <a:extLst>
              <a:ext uri="{FF2B5EF4-FFF2-40B4-BE49-F238E27FC236}">
                <a16:creationId xmlns:a16="http://schemas.microsoft.com/office/drawing/2014/main" id="{0FC81A10-79DE-470C-B6EE-40794028CCB1}"/>
              </a:ext>
            </a:extLst>
          </p:cNvPr>
          <p:cNvPicPr>
            <a:picLocks noChangeAspect="1"/>
          </p:cNvPicPr>
          <p:nvPr/>
        </p:nvPicPr>
        <p:blipFill>
          <a:blip r:embed="rId5"/>
          <a:stretch>
            <a:fillRect/>
          </a:stretch>
        </p:blipFill>
        <p:spPr>
          <a:xfrm>
            <a:off x="4044945" y="5404692"/>
            <a:ext cx="259944" cy="381252"/>
          </a:xfrm>
          <a:prstGeom prst="rect">
            <a:avLst/>
          </a:prstGeom>
        </p:spPr>
      </p:pic>
    </p:spTree>
    <p:extLst>
      <p:ext uri="{BB962C8B-B14F-4D97-AF65-F5344CB8AC3E}">
        <p14:creationId xmlns:p14="http://schemas.microsoft.com/office/powerpoint/2010/main" val="119343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B29-60D7-4262-A3CA-F9FD56E4B067}"/>
              </a:ext>
            </a:extLst>
          </p:cNvPr>
          <p:cNvSpPr>
            <a:spLocks noGrp="1"/>
          </p:cNvSpPr>
          <p:nvPr>
            <p:ph type="title"/>
          </p:nvPr>
        </p:nvSpPr>
        <p:spPr/>
        <p:txBody>
          <a:bodyPr/>
          <a:lstStyle/>
          <a:p>
            <a:r>
              <a:rPr lang="en-US" dirty="0"/>
              <a:t>Transformation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5ADBF4-58BE-45A0-841F-33C41FE4CEF6}"/>
                  </a:ext>
                </a:extLst>
              </p:cNvPr>
              <p:cNvSpPr>
                <a:spLocks noGrp="1"/>
              </p:cNvSpPr>
              <p:nvPr>
                <p:ph idx="1"/>
              </p:nvPr>
            </p:nvSpPr>
            <p:spPr/>
            <p:txBody>
              <a:bodyPr>
                <a:noAutofit/>
              </a:bodyPr>
              <a:lstStyle/>
              <a:p>
                <a:r>
                  <a:rPr lang="en-US" sz="2000" dirty="0"/>
                  <a:t>The transformation of the probability vector </a:t>
                </a:r>
                <a:r>
                  <a:rPr lang="en-US" sz="2000" b="1" dirty="0"/>
                  <a:t>x</a:t>
                </a:r>
                <a:r>
                  <a:rPr lang="en-US" sz="2000" dirty="0"/>
                  <a:t> be shown as</a:t>
                </a:r>
              </a:p>
              <a:p>
                <a:pPr marL="0" indent="0">
                  <a:buNone/>
                </a:pPr>
                <a:endParaRPr lang="en-US" sz="2000" dirty="0"/>
              </a:p>
              <a:p>
                <a:pPr marL="0" indent="0">
                  <a:buNone/>
                </a:pPr>
                <a:r>
                  <a:rPr lang="en-US" dirty="0"/>
                  <a:t>                                                                                = </a:t>
                </a:r>
                <a:r>
                  <a:rPr lang="en-US" sz="2000" dirty="0"/>
                  <a:t>Updated prob. vector</a:t>
                </a:r>
                <a14:m>
                  <m:oMath xmlns:m="http://schemas.openxmlformats.org/officeDocument/2006/math">
                    <m:r>
                      <a:rPr lang="en-US" sz="2000" b="0" i="0" dirty="0" smtClean="0">
                        <a:solidFill>
                          <a:srgbClr val="836967"/>
                        </a:solidFill>
                        <a:latin typeface="Cambria Math" panose="02040503050406030204" pitchFamily="18" charset="0"/>
                      </a:rPr>
                      <m:t>  </m:t>
                    </m:r>
                    <m:acc>
                      <m:accPr>
                        <m:chr m:val="̅"/>
                        <m:ctrlPr>
                          <a:rPr lang="en-US" sz="2000" b="1" i="1" dirty="0">
                            <a:solidFill>
                              <a:srgbClr val="836967"/>
                            </a:solidFill>
                            <a:latin typeface="Cambria Math" panose="02040503050406030204" pitchFamily="18" charset="0"/>
                          </a:rPr>
                        </m:ctrlPr>
                      </m:accPr>
                      <m:e>
                        <m:r>
                          <a:rPr lang="en-US" sz="2000" b="1" i="1" dirty="0">
                            <a:latin typeface="Cambria Math" panose="02040503050406030204" pitchFamily="18" charset="0"/>
                          </a:rPr>
                          <m:t>𝒙</m:t>
                        </m:r>
                      </m:e>
                    </m:acc>
                  </m:oMath>
                </a14:m>
                <a:endParaRPr lang="en-US" b="1" dirty="0"/>
              </a:p>
              <a:p>
                <a:pPr marL="0" indent="0">
                  <a:buNone/>
                </a:pPr>
                <a:r>
                  <a:rPr lang="en-US" dirty="0"/>
                  <a:t>   </a:t>
                </a:r>
              </a:p>
              <a:p>
                <a:pPr marL="0" indent="0">
                  <a:buNone/>
                </a:pPr>
                <a:endParaRPr lang="en-US" dirty="0"/>
              </a:p>
              <a:p>
                <a:pPr marL="0" indent="0">
                  <a:buNone/>
                </a:pPr>
                <a:endParaRPr lang="en-US" dirty="0"/>
              </a:p>
              <a:p>
                <a:r>
                  <a:rPr lang="en-US" sz="2000" dirty="0"/>
                  <a:t>Updated </a:t>
                </a:r>
                <a14:m>
                  <m:oMath xmlns:m="http://schemas.openxmlformats.org/officeDocument/2006/math">
                    <m:acc>
                      <m:accPr>
                        <m:chr m:val="̅"/>
                        <m:ctrlPr>
                          <a:rPr lang="en-US" sz="2000" b="1" i="1" dirty="0">
                            <a:solidFill>
                              <a:srgbClr val="836967"/>
                            </a:solidFill>
                            <a:latin typeface="Cambria Math" panose="02040503050406030204" pitchFamily="18" charset="0"/>
                          </a:rPr>
                        </m:ctrlPr>
                      </m:accPr>
                      <m:e>
                        <m:r>
                          <a:rPr lang="en-US" sz="2000" b="1" i="1" dirty="0">
                            <a:latin typeface="Cambria Math" panose="02040503050406030204" pitchFamily="18" charset="0"/>
                          </a:rPr>
                          <m:t>𝒙</m:t>
                        </m:r>
                      </m:e>
                    </m:acc>
                    <m:r>
                      <a:rPr lang="en-US" sz="2000" b="1" i="1" dirty="0">
                        <a:latin typeface="Cambria Math" panose="02040503050406030204" pitchFamily="18" charset="0"/>
                      </a:rPr>
                      <m:t> </m:t>
                    </m:r>
                  </m:oMath>
                </a14:m>
                <a:r>
                  <a:rPr lang="en-US" sz="2000" dirty="0"/>
                  <a:t>tells the probabilities of moving from chosen state to a future state from any of the available</a:t>
                </a:r>
                <a:r>
                  <a:rPr lang="en-US" sz="2000" b="1" dirty="0"/>
                  <a:t> </a:t>
                </a:r>
                <a14:m>
                  <m:oMath xmlns:m="http://schemas.openxmlformats.org/officeDocument/2006/math">
                    <m:r>
                      <a:rPr lang="en-US" sz="2000" b="1" i="1" dirty="0" smtClean="0">
                        <a:solidFill>
                          <a:srgbClr val="836967"/>
                        </a:solidFill>
                        <a:latin typeface="Cambria Math" panose="02040503050406030204" pitchFamily="18" charset="0"/>
                      </a:rPr>
                      <m:t>𝒏</m:t>
                    </m:r>
                  </m:oMath>
                </a14:m>
                <a:r>
                  <a:rPr lang="en-US" sz="2000" dirty="0"/>
                  <a:t> states</a:t>
                </a:r>
              </a:p>
              <a:p>
                <a:endParaRPr lang="en-US" sz="2000" dirty="0"/>
              </a:p>
              <a:p>
                <a:pPr marL="0" indent="0">
                  <a:buNone/>
                </a:pPr>
                <a:r>
                  <a:rPr lang="en-US" sz="2000" dirty="0"/>
                  <a:t>                                                                           </a:t>
                </a:r>
              </a:p>
            </p:txBody>
          </p:sp>
        </mc:Choice>
        <mc:Fallback xmlns="">
          <p:sp>
            <p:nvSpPr>
              <p:cNvPr id="3" name="Content Placeholder 2">
                <a:extLst>
                  <a:ext uri="{FF2B5EF4-FFF2-40B4-BE49-F238E27FC236}">
                    <a16:creationId xmlns:a16="http://schemas.microsoft.com/office/drawing/2014/main" id="{1F5ADBF4-58BE-45A0-841F-33C41FE4CEF6}"/>
                  </a:ext>
                </a:extLst>
              </p:cNvPr>
              <p:cNvSpPr>
                <a:spLocks noGrp="1" noRot="1" noChangeAspect="1" noMove="1" noResize="1" noEditPoints="1" noAdjustHandles="1" noChangeArrowheads="1" noChangeShapeType="1" noTextEdit="1"/>
              </p:cNvSpPr>
              <p:nvPr>
                <p:ph idx="1"/>
              </p:nvPr>
            </p:nvSpPr>
            <p:spPr>
              <a:blipFill>
                <a:blip r:embed="rId2"/>
                <a:stretch>
                  <a:fillRect l="-684" t="-8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9457E21-974E-4D97-A67C-0146275872C4}"/>
              </a:ext>
            </a:extLst>
          </p:cNvPr>
          <p:cNvPicPr>
            <a:picLocks noChangeAspect="1"/>
          </p:cNvPicPr>
          <p:nvPr/>
        </p:nvPicPr>
        <p:blipFill rotWithShape="1">
          <a:blip r:embed="rId3"/>
          <a:srcRect l="28511"/>
          <a:stretch/>
        </p:blipFill>
        <p:spPr>
          <a:xfrm>
            <a:off x="3684103" y="2862470"/>
            <a:ext cx="1606053" cy="56653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99D627-9809-4E08-90DF-CA2E9626F714}"/>
                  </a:ext>
                </a:extLst>
              </p:cNvPr>
              <p:cNvSpPr txBox="1"/>
              <p:nvPr/>
            </p:nvSpPr>
            <p:spPr>
              <a:xfrm>
                <a:off x="5415653" y="2858788"/>
                <a:ext cx="1793529" cy="97770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11</m:t>
                                    </m:r>
                                  </m:sub>
                                </m:sSub>
                              </m:e>
                              <m:e>
                                <m:r>
                                  <a:rPr lang="en-US" sz="2400" i="1" smtClean="0">
                                    <a:latin typeface="Cambria Math" panose="02040503050406030204" pitchFamily="18" charset="0"/>
                                  </a:rPr>
                                  <m:t>⋯</m:t>
                                </m:r>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b="0" i="1" smtClean="0">
                                        <a:latin typeface="Cambria Math" panose="02040503050406030204" pitchFamily="18" charset="0"/>
                                      </a:rPr>
                                      <m:t>𝑛</m:t>
                                    </m:r>
                                  </m:sub>
                                </m:sSub>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e>
                                <m:r>
                                  <a:rPr lang="en-US" sz="2400" i="1" smtClean="0">
                                    <a:latin typeface="Cambria Math" panose="02040503050406030204" pitchFamily="18" charset="0"/>
                                  </a:rPr>
                                  <m:t>⋯</m:t>
                                </m:r>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𝑛𝑛</m:t>
                                    </m:r>
                                  </m:sub>
                                </m:sSub>
                              </m:e>
                            </m:mr>
                          </m:m>
                        </m:e>
                      </m:d>
                    </m:oMath>
                  </m:oMathPara>
                </a14:m>
                <a:endParaRPr lang="en-US" sz="2400" dirty="0"/>
              </a:p>
            </p:txBody>
          </p:sp>
        </mc:Choice>
        <mc:Fallback xmlns="">
          <p:sp>
            <p:nvSpPr>
              <p:cNvPr id="5" name="TextBox 4">
                <a:extLst>
                  <a:ext uri="{FF2B5EF4-FFF2-40B4-BE49-F238E27FC236}">
                    <a16:creationId xmlns:a16="http://schemas.microsoft.com/office/drawing/2014/main" id="{4799D627-9809-4E08-90DF-CA2E9626F714}"/>
                  </a:ext>
                </a:extLst>
              </p:cNvPr>
              <p:cNvSpPr txBox="1">
                <a:spLocks noRot="1" noChangeAspect="1" noMove="1" noResize="1" noEditPoints="1" noAdjustHandles="1" noChangeArrowheads="1" noChangeShapeType="1" noTextEdit="1"/>
              </p:cNvSpPr>
              <p:nvPr/>
            </p:nvSpPr>
            <p:spPr>
              <a:xfrm>
                <a:off x="5415653" y="2858788"/>
                <a:ext cx="1793529" cy="977704"/>
              </a:xfrm>
              <a:prstGeom prst="rect">
                <a:avLst/>
              </a:prstGeom>
              <a:blipFill>
                <a:blip r:embed="rId4"/>
                <a:stretch>
                  <a:fillRect r="-18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AE9E9C-B536-470B-A1CF-EC82D4E68B8D}"/>
                  </a:ext>
                </a:extLst>
              </p:cNvPr>
              <p:cNvSpPr txBox="1"/>
              <p:nvPr/>
            </p:nvSpPr>
            <p:spPr>
              <a:xfrm>
                <a:off x="6278989" y="4022411"/>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oMath>
                  </m:oMathPara>
                </a14:m>
                <a:endParaRPr lang="en-US" b="1" dirty="0"/>
              </a:p>
            </p:txBody>
          </p:sp>
        </mc:Choice>
        <mc:Fallback xmlns="">
          <p:sp>
            <p:nvSpPr>
              <p:cNvPr id="6" name="TextBox 5">
                <a:extLst>
                  <a:ext uri="{FF2B5EF4-FFF2-40B4-BE49-F238E27FC236}">
                    <a16:creationId xmlns:a16="http://schemas.microsoft.com/office/drawing/2014/main" id="{DBAE9E9C-B536-470B-A1CF-EC82D4E68B8D}"/>
                  </a:ext>
                </a:extLst>
              </p:cNvPr>
              <p:cNvSpPr txBox="1">
                <a:spLocks noRot="1" noChangeAspect="1" noMove="1" noResize="1" noEditPoints="1" noAdjustHandles="1" noChangeArrowheads="1" noChangeShapeType="1" noTextEdit="1"/>
              </p:cNvSpPr>
              <p:nvPr/>
            </p:nvSpPr>
            <p:spPr>
              <a:xfrm>
                <a:off x="6278989" y="4022411"/>
                <a:ext cx="298159" cy="369332"/>
              </a:xfrm>
              <a:prstGeom prst="rect">
                <a:avLst/>
              </a:prstGeom>
              <a:blipFill>
                <a:blip r:embed="rId5"/>
                <a:stretch>
                  <a:fillRect l="-20408" r="-20408" b="-1000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F8ACF6A-16C5-4ACC-A8BB-0DA580DEAE04}"/>
              </a:ext>
            </a:extLst>
          </p:cNvPr>
          <p:cNvPicPr>
            <a:picLocks noChangeAspect="1"/>
          </p:cNvPicPr>
          <p:nvPr/>
        </p:nvPicPr>
        <p:blipFill rotWithShape="1">
          <a:blip r:embed="rId6"/>
          <a:srcRect r="54407" b="11700"/>
          <a:stretch/>
        </p:blipFill>
        <p:spPr>
          <a:xfrm>
            <a:off x="4282229" y="3429000"/>
            <a:ext cx="263268" cy="566530"/>
          </a:xfrm>
          <a:prstGeom prst="rect">
            <a:avLst/>
          </a:prstGeom>
        </p:spPr>
      </p:pic>
      <p:pic>
        <p:nvPicPr>
          <p:cNvPr id="10" name="Picture 9">
            <a:extLst>
              <a:ext uri="{FF2B5EF4-FFF2-40B4-BE49-F238E27FC236}">
                <a16:creationId xmlns:a16="http://schemas.microsoft.com/office/drawing/2014/main" id="{B717B46D-1310-4EC7-9D35-EF100F1BCE8D}"/>
              </a:ext>
            </a:extLst>
          </p:cNvPr>
          <p:cNvPicPr>
            <a:picLocks noChangeAspect="1"/>
          </p:cNvPicPr>
          <p:nvPr/>
        </p:nvPicPr>
        <p:blipFill rotWithShape="1">
          <a:blip r:embed="rId6"/>
          <a:srcRect l="57981" b="23101"/>
          <a:stretch/>
        </p:blipFill>
        <p:spPr>
          <a:xfrm>
            <a:off x="7726018" y="2962594"/>
            <a:ext cx="180131" cy="366282"/>
          </a:xfrm>
          <a:prstGeom prst="rect">
            <a:avLst/>
          </a:prstGeom>
        </p:spPr>
      </p:pic>
    </p:spTree>
    <p:extLst>
      <p:ext uri="{BB962C8B-B14F-4D97-AF65-F5344CB8AC3E}">
        <p14:creationId xmlns:p14="http://schemas.microsoft.com/office/powerpoint/2010/main" val="4170884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7DEE-2C77-425D-841C-00D983E920B7}"/>
              </a:ext>
            </a:extLst>
          </p:cNvPr>
          <p:cNvSpPr>
            <a:spLocks noGrp="1"/>
          </p:cNvSpPr>
          <p:nvPr>
            <p:ph type="title"/>
          </p:nvPr>
        </p:nvSpPr>
        <p:spPr/>
        <p:txBody>
          <a:bodyPr/>
          <a:lstStyle/>
          <a:p>
            <a:r>
              <a:rPr lang="en-US" b="1" u="sng" dirty="0"/>
              <a:t>Solving for PageRank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E951B7-D013-4745-A1C9-2F19036EFC2D}"/>
                  </a:ext>
                </a:extLst>
              </p:cNvPr>
              <p:cNvSpPr>
                <a:spLocks noGrp="1"/>
              </p:cNvSpPr>
              <p:nvPr>
                <p:ph idx="1"/>
              </p:nvPr>
            </p:nvSpPr>
            <p:spPr>
              <a:xfrm>
                <a:off x="1638300" y="1600200"/>
                <a:ext cx="8915400" cy="4953000"/>
              </a:xfrm>
              <a:solidFill>
                <a:schemeClr val="bg1">
                  <a:lumMod val="85000"/>
                </a:schemeClr>
              </a:solidFill>
            </p:spPr>
            <p:txBody>
              <a:bodyPr>
                <a:normAutofit lnSpcReduction="10000"/>
              </a:bodyPr>
              <a:lstStyle/>
              <a:p>
                <a:r>
                  <a:rPr lang="en-US" sz="2400" b="1" dirty="0"/>
                  <a:t>X represents probability vector (row vector representing long term click rate of each page)</a:t>
                </a:r>
              </a:p>
              <a:p>
                <a:r>
                  <a:rPr lang="en-US" sz="2400" b="1" dirty="0"/>
                  <a:t>This rate/probability has a long term stable state</a:t>
                </a:r>
              </a:p>
              <a:p>
                <a:r>
                  <a:rPr lang="en-US" sz="2400" b="1" dirty="0"/>
                  <a:t>To keep determining new updated vector x, keep multiplying x with P(transition matrix) until x stops changing</a:t>
                </a:r>
              </a:p>
              <a:p>
                <a:r>
                  <a:rPr lang="en-US" sz="2400" b="1" u="sng" dirty="0"/>
                  <a:t>Thus we will observe that x will converge</a:t>
                </a:r>
              </a:p>
              <a:p>
                <a:r>
                  <a:rPr lang="en-US" sz="2400" b="1" dirty="0"/>
                  <a:t>Due to this convergence, after some transformations </a:t>
                </a:r>
                <a14:m>
                  <m:oMath xmlns:m="http://schemas.openxmlformats.org/officeDocument/2006/math">
                    <m:r>
                      <a:rPr lang="en-US" sz="2400" b="1" i="1" smtClean="0">
                        <a:latin typeface="Cambria Math" panose="02040503050406030204" pitchFamily="18" charset="0"/>
                      </a:rPr>
                      <m:t>𝒙</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𝑷</m:t>
                        </m:r>
                      </m:e>
                      <m:sup>
                        <m:r>
                          <a:rPr lang="en-US" sz="2400" b="1" i="1" smtClean="0">
                            <a:latin typeface="Cambria Math" panose="02040503050406030204" pitchFamily="18" charset="0"/>
                          </a:rPr>
                          <m:t>𝒌</m:t>
                        </m:r>
                      </m:sup>
                    </m:sSup>
                  </m:oMath>
                </a14:m>
                <a:r>
                  <a:rPr lang="en-US" sz="2400" b="1" dirty="0"/>
                  <a:t> for some large </a:t>
                </a:r>
                <a14:m>
                  <m:oMath xmlns:m="http://schemas.openxmlformats.org/officeDocument/2006/math">
                    <m:r>
                      <a:rPr lang="en-US" sz="2400" b="1" i="1" dirty="0" smtClean="0">
                        <a:latin typeface="Cambria Math" panose="02040503050406030204" pitchFamily="18" charset="0"/>
                      </a:rPr>
                      <m:t>𝒌</m:t>
                    </m:r>
                  </m:oMath>
                </a14:m>
                <a:r>
                  <a:rPr lang="en-US" sz="2400" b="1" dirty="0"/>
                  <a:t>, </a:t>
                </a:r>
              </a:p>
              <a:p>
                <a14:m>
                  <m:oMath xmlns:m="http://schemas.openxmlformats.org/officeDocument/2006/math">
                    <m:r>
                      <a:rPr lang="en-US" sz="3200" b="1" i="1" u="sng" dirty="0" smtClean="0">
                        <a:latin typeface="Cambria Math" panose="02040503050406030204" pitchFamily="18" charset="0"/>
                      </a:rPr>
                      <m:t>𝒙𝑷</m:t>
                    </m:r>
                    <m:r>
                      <a:rPr lang="en-US" sz="3200" b="1" i="1" u="sng" dirty="0" smtClean="0">
                        <a:latin typeface="Cambria Math" panose="02040503050406030204" pitchFamily="18" charset="0"/>
                      </a:rPr>
                      <m:t>=</m:t>
                    </m:r>
                    <m:r>
                      <a:rPr lang="en-US" sz="3200" b="1" i="1" u="sng" dirty="0" smtClean="0">
                        <a:latin typeface="Cambria Math" panose="02040503050406030204" pitchFamily="18" charset="0"/>
                      </a:rPr>
                      <m:t>𝒙</m:t>
                    </m:r>
                  </m:oMath>
                </a14:m>
                <a:endParaRPr lang="en-US" sz="3200" b="1" u="sng" dirty="0"/>
              </a:p>
              <a:p>
                <a:r>
                  <a:rPr lang="en-US" sz="3200" b="1" u="sng" dirty="0"/>
                  <a:t>Can be solved using linear systems </a:t>
                </a:r>
              </a:p>
            </p:txBody>
          </p:sp>
        </mc:Choice>
        <mc:Fallback xmlns="">
          <p:sp>
            <p:nvSpPr>
              <p:cNvPr id="3" name="Content Placeholder 2">
                <a:extLst>
                  <a:ext uri="{FF2B5EF4-FFF2-40B4-BE49-F238E27FC236}">
                    <a16:creationId xmlns:a16="http://schemas.microsoft.com/office/drawing/2014/main" id="{47E951B7-D013-4745-A1C9-2F19036EFC2D}"/>
                  </a:ext>
                </a:extLst>
              </p:cNvPr>
              <p:cNvSpPr>
                <a:spLocks noGrp="1" noRot="1" noChangeAspect="1" noMove="1" noResize="1" noEditPoints="1" noAdjustHandles="1" noChangeArrowheads="1" noChangeShapeType="1" noTextEdit="1"/>
              </p:cNvSpPr>
              <p:nvPr>
                <p:ph idx="1"/>
              </p:nvPr>
            </p:nvSpPr>
            <p:spPr>
              <a:xfrm>
                <a:off x="1638300" y="1600200"/>
                <a:ext cx="8915400" cy="4953000"/>
              </a:xfrm>
              <a:blipFill>
                <a:blip r:embed="rId2"/>
                <a:stretch>
                  <a:fillRect l="-1642" t="-1724" r="-137" b="-123"/>
                </a:stretch>
              </a:blipFill>
            </p:spPr>
            <p:txBody>
              <a:bodyPr/>
              <a:lstStyle/>
              <a:p>
                <a:r>
                  <a:rPr lang="en-US">
                    <a:noFill/>
                  </a:rPr>
                  <a:t> </a:t>
                </a:r>
              </a:p>
            </p:txBody>
          </p:sp>
        </mc:Fallback>
      </mc:AlternateContent>
    </p:spTree>
    <p:extLst>
      <p:ext uri="{BB962C8B-B14F-4D97-AF65-F5344CB8AC3E}">
        <p14:creationId xmlns:p14="http://schemas.microsoft.com/office/powerpoint/2010/main" val="395504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9FC0-5958-44B6-9368-4E4CCA5F9B60}"/>
              </a:ext>
            </a:extLst>
          </p:cNvPr>
          <p:cNvSpPr>
            <a:spLocks noGrp="1"/>
          </p:cNvSpPr>
          <p:nvPr>
            <p:ph type="title"/>
          </p:nvPr>
        </p:nvSpPr>
        <p:spPr/>
        <p:txBody>
          <a:bodyPr/>
          <a:lstStyle/>
          <a:p>
            <a:r>
              <a:rPr lang="en-US" dirty="0"/>
              <a:t>Value of PageRank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78666-F155-4461-AAC6-6E270AFC830C}"/>
                  </a:ext>
                </a:extLst>
              </p:cNvPr>
              <p:cNvSpPr>
                <a:spLocks noGrp="1"/>
              </p:cNvSpPr>
              <p:nvPr>
                <p:ph idx="1"/>
              </p:nvPr>
            </p:nvSpPr>
            <p:spPr>
              <a:xfrm>
                <a:off x="687388" y="1484792"/>
                <a:ext cx="5959072" cy="5173628"/>
              </a:xfrm>
              <a:solidFill>
                <a:schemeClr val="bg1">
                  <a:lumMod val="95000"/>
                </a:schemeClr>
              </a:solidFill>
            </p:spPr>
            <p:txBody>
              <a:bodyPr>
                <a:noAutofit/>
              </a:bodyPr>
              <a:lstStyle/>
              <a:p>
                <a:pPr marL="0" indent="0">
                  <a:buNone/>
                </a:pPr>
                <a:endParaRPr lang="en-US" altLang="en-US" sz="2000" b="1" dirty="0">
                  <a:solidFill>
                    <a:schemeClr val="tx1"/>
                  </a:solidFill>
                </a:endParaRPr>
              </a:p>
              <a:p>
                <a:r>
                  <a:rPr kumimoji="0" lang="en-US" altLang="en-US" sz="2000" b="1" i="0" u="none" strike="noStrike" cap="none" normalizeH="0" baseline="0" dirty="0">
                    <a:ln>
                      <a:noFill/>
                    </a:ln>
                    <a:solidFill>
                      <a:schemeClr val="tx1"/>
                    </a:solidFill>
                    <a:effectLst/>
                  </a:rPr>
                  <a:t>Consider matrix</a:t>
                </a:r>
                <a:endParaRPr lang="en-US" altLang="en-US" sz="2000" b="1" dirty="0">
                  <a:solidFill>
                    <a:schemeClr val="tx1"/>
                  </a:solidFill>
                </a:endParaRPr>
              </a:p>
              <a:p>
                <a:r>
                  <a:rPr lang="en-US" altLang="en-US" sz="2000" b="1" dirty="0" err="1">
                    <a:solidFill>
                      <a:schemeClr val="tx1"/>
                    </a:solidFill>
                  </a:rPr>
                  <a:t>xP</a:t>
                </a:r>
                <a:r>
                  <a:rPr lang="en-US" altLang="en-US" sz="2000" b="1" dirty="0">
                    <a:solidFill>
                      <a:schemeClr val="tx1"/>
                    </a:solidFill>
                  </a:rPr>
                  <a:t> gives new prob vector</a:t>
                </a:r>
              </a:p>
              <a:p>
                <a:r>
                  <a:rPr kumimoji="0" lang="en-US" altLang="en-US" sz="2000" b="1" i="0" u="none" strike="noStrike" cap="none" normalizeH="0" baseline="0" dirty="0" err="1">
                    <a:ln>
                      <a:noFill/>
                    </a:ln>
                    <a:solidFill>
                      <a:schemeClr val="tx1"/>
                    </a:solidFill>
                    <a:effectLst/>
                  </a:rPr>
                  <a:t>xP</a:t>
                </a:r>
                <a:r>
                  <a:rPr kumimoji="0" lang="en-US" altLang="en-US" sz="2000" b="1" i="0" u="none" strike="noStrike" cap="none" normalizeH="0" baseline="0" dirty="0">
                    <a:ln>
                      <a:noFill/>
                    </a:ln>
                    <a:solidFill>
                      <a:schemeClr val="tx1"/>
                    </a:solidFill>
                    <a:effectLst/>
                  </a:rPr>
                  <a:t>=P</a:t>
                </a:r>
              </a:p>
              <a:p>
                <a:r>
                  <a:rPr kumimoji="0" lang="en-US" altLang="en-US" sz="2000" b="1" i="0" u="none" strike="noStrike" cap="none" normalizeH="0" baseline="0" dirty="0">
                    <a:ln>
                      <a:noFill/>
                    </a:ln>
                    <a:solidFill>
                      <a:schemeClr val="tx1"/>
                    </a:solidFill>
                    <a:effectLst/>
                  </a:rPr>
                  <a:t>We know that                      </a:t>
                </a:r>
              </a:p>
              <a:p>
                <a:r>
                  <a:rPr lang="en-US" altLang="en-US" sz="2000" b="1" dirty="0">
                    <a:solidFill>
                      <a:schemeClr val="tx1"/>
                    </a:solidFill>
                  </a:rPr>
                  <a:t>We know that </a:t>
                </a:r>
                <a14:m>
                  <m:oMath xmlns:m="http://schemas.openxmlformats.org/officeDocument/2006/math">
                    <m:sSub>
                      <m:sSubPr>
                        <m:ctrlPr>
                          <a:rPr lang="en-US" altLang="en-US" sz="1900" b="1" i="1" dirty="0" smtClean="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𝟏</m:t>
                        </m:r>
                      </m:sub>
                    </m:sSub>
                    <m:r>
                      <a:rPr lang="en-US" altLang="en-US" sz="1900" b="1" i="0"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𝟐</m:t>
                        </m:r>
                      </m:sub>
                    </m:sSub>
                    <m:r>
                      <a:rPr lang="en-US" altLang="en-US" sz="1900" b="1" i="0"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𝟑</m:t>
                        </m:r>
                      </m:sub>
                    </m:sSub>
                    <m:r>
                      <a:rPr lang="en-US" altLang="en-US" sz="1900" b="1" i="0" dirty="0">
                        <a:solidFill>
                          <a:schemeClr val="tx1"/>
                        </a:solidFill>
                        <a:latin typeface="Cambria Math" panose="02040503050406030204" pitchFamily="18" charset="0"/>
                      </a:rPr>
                      <m:t>=</m:t>
                    </m:r>
                    <m:r>
                      <a:rPr lang="en-US" altLang="en-US" sz="1900" b="1" i="0" dirty="0">
                        <a:solidFill>
                          <a:schemeClr val="tx1"/>
                        </a:solidFill>
                        <a:latin typeface="Cambria Math" panose="02040503050406030204" pitchFamily="18" charset="0"/>
                      </a:rPr>
                      <m:t>𝟏</m:t>
                    </m:r>
                  </m:oMath>
                </a14:m>
                <a:r>
                  <a:rPr lang="en-US" altLang="en-US" sz="1900" b="1" dirty="0">
                    <a:solidFill>
                      <a:schemeClr val="tx1"/>
                    </a:solidFill>
                  </a:rPr>
                  <a:t>  AND </a:t>
                </a:r>
              </a:p>
              <a:p>
                <a:r>
                  <a:rPr lang="en-US" altLang="en-US" sz="1900" b="1" dirty="0">
                    <a:solidFill>
                      <a:schemeClr val="tx1"/>
                    </a:solidFill>
                  </a:rPr>
                  <a:t>So linear system can be modeled as</a:t>
                </a:r>
              </a:p>
              <a:p>
                <a:r>
                  <a:rPr lang="en-US" altLang="en-US" sz="1900" b="1" dirty="0">
                    <a:solidFill>
                      <a:schemeClr val="tx1"/>
                    </a:solidFill>
                  </a:rPr>
                  <a:t> </a:t>
                </a:r>
                <a14:m>
                  <m:oMath xmlns:m="http://schemas.openxmlformats.org/officeDocument/2006/math">
                    <m:sSub>
                      <m:sSubPr>
                        <m:ctrlPr>
                          <a:rPr lang="en-US" altLang="en-US" sz="1900" b="1" i="1" dirty="0" smtClean="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𝟏</m:t>
                        </m:r>
                      </m:sub>
                    </m:sSub>
                    <m:r>
                      <a:rPr lang="en-US" altLang="en-US" sz="1900" b="1" i="0"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𝟐</m:t>
                        </m:r>
                      </m:sub>
                    </m:sSub>
                    <m:r>
                      <a:rPr lang="en-US" altLang="en-US" sz="1900" b="1" i="0"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𝟑</m:t>
                        </m:r>
                      </m:sub>
                    </m:sSub>
                    <m:r>
                      <a:rPr lang="en-US" altLang="en-US" sz="1900" b="1" i="0" dirty="0">
                        <a:solidFill>
                          <a:schemeClr val="tx1"/>
                        </a:solidFill>
                        <a:latin typeface="Cambria Math" panose="02040503050406030204" pitchFamily="18" charset="0"/>
                      </a:rPr>
                      <m:t>=</m:t>
                    </m:r>
                    <m:r>
                      <a:rPr lang="en-US" altLang="en-US" sz="1900" b="1" i="0" dirty="0">
                        <a:solidFill>
                          <a:schemeClr val="tx1"/>
                        </a:solidFill>
                        <a:latin typeface="Cambria Math" panose="02040503050406030204" pitchFamily="18" charset="0"/>
                      </a:rPr>
                      <m:t>𝟏</m:t>
                    </m:r>
                  </m:oMath>
                </a14:m>
                <a:r>
                  <a:rPr lang="en-US" altLang="en-US" sz="1900" b="1" dirty="0">
                    <a:solidFill>
                      <a:schemeClr val="tx1"/>
                    </a:solidFill>
                  </a:rPr>
                  <a:t> </a:t>
                </a:r>
                <a14:m>
                  <m:oMath xmlns:m="http://schemas.openxmlformats.org/officeDocument/2006/math">
                    <m:r>
                      <a:rPr lang="en-US" altLang="en-US" sz="1900" b="1" i="0" dirty="0" smtClean="0">
                        <a:solidFill>
                          <a:schemeClr val="tx1"/>
                        </a:solidFill>
                        <a:latin typeface="Cambria Math" panose="02040503050406030204" pitchFamily="18" charset="0"/>
                      </a:rPr>
                      <m:t>         </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𝟏</m:t>
                        </m:r>
                      </m:sub>
                    </m:sSub>
                    <m:r>
                      <a:rPr lang="en-US" altLang="en-US" sz="1900" b="1"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𝟐</m:t>
                        </m:r>
                      </m:sub>
                    </m:sSub>
                    <m:r>
                      <a:rPr lang="en-US" altLang="en-US" sz="1900" b="1" dirty="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𝟑</m:t>
                        </m:r>
                      </m:sub>
                    </m:sSub>
                    <m:r>
                      <a:rPr lang="en-US" altLang="en-US" sz="1900" b="1" dirty="0">
                        <a:solidFill>
                          <a:schemeClr val="tx1"/>
                        </a:solidFill>
                        <a:latin typeface="Cambria Math" panose="02040503050406030204" pitchFamily="18" charset="0"/>
                      </a:rPr>
                      <m:t>=</m:t>
                    </m:r>
                    <m:r>
                      <a:rPr lang="en-US" altLang="en-US" sz="1900" b="1" i="0" dirty="0" smtClean="0">
                        <a:solidFill>
                          <a:schemeClr val="tx1"/>
                        </a:solidFill>
                        <a:latin typeface="Cambria Math" panose="02040503050406030204" pitchFamily="18" charset="0"/>
                      </a:rPr>
                      <m:t>   </m:t>
                    </m:r>
                    <m:r>
                      <a:rPr lang="en-US" altLang="en-US" sz="1900" b="1" dirty="0">
                        <a:solidFill>
                          <a:schemeClr val="tx1"/>
                        </a:solidFill>
                        <a:latin typeface="Cambria Math" panose="02040503050406030204" pitchFamily="18" charset="0"/>
                      </a:rPr>
                      <m:t>𝟏</m:t>
                    </m:r>
                  </m:oMath>
                </a14:m>
                <a:endParaRPr lang="en-US" altLang="en-US" sz="1900" b="1" dirty="0">
                  <a:solidFill>
                    <a:schemeClr val="tx1"/>
                  </a:solidFill>
                </a:endParaRPr>
              </a:p>
              <a:p>
                <a14:m>
                  <m:oMath xmlns:m="http://schemas.openxmlformats.org/officeDocument/2006/math">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smtClean="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𝟏</m:t>
                            </m:r>
                          </m:sub>
                        </m:sSub>
                      </m:num>
                      <m:den>
                        <m:r>
                          <a:rPr lang="en-US" altLang="en-US" sz="1900" b="1" i="1" dirty="0" smtClean="0">
                            <a:solidFill>
                              <a:schemeClr val="tx1"/>
                            </a:solidFill>
                            <a:latin typeface="Cambria Math" panose="02040503050406030204" pitchFamily="18" charset="0"/>
                          </a:rPr>
                          <m:t>𝟔</m:t>
                        </m:r>
                      </m:den>
                    </m:f>
                    <m:r>
                      <a:rPr lang="en-US" altLang="en-US" sz="1900" b="1" i="1" dirty="0" smtClean="0">
                        <a:solidFill>
                          <a:schemeClr val="tx1"/>
                        </a:solidFill>
                        <a:latin typeface="Cambria Math" panose="02040503050406030204" pitchFamily="18" charset="0"/>
                      </a:rPr>
                      <m:t>+</m:t>
                    </m:r>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𝟐</m:t>
                            </m:r>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𝟐</m:t>
                            </m:r>
                          </m:sub>
                        </m:sSub>
                      </m:num>
                      <m:den>
                        <m:r>
                          <a:rPr lang="en-US" altLang="en-US" sz="1900" b="1" i="1" dirty="0" smtClean="0">
                            <a:solidFill>
                              <a:schemeClr val="tx1"/>
                            </a:solidFill>
                            <a:latin typeface="Cambria Math" panose="02040503050406030204" pitchFamily="18" charset="0"/>
                          </a:rPr>
                          <m:t>𝟑</m:t>
                        </m:r>
                      </m:den>
                    </m:f>
                    <m:r>
                      <a:rPr lang="en-US" altLang="en-US" sz="1900" b="1" i="1" dirty="0" smtClean="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𝟑</m:t>
                            </m:r>
                          </m:sub>
                        </m:sSub>
                      </m:num>
                      <m:den>
                        <m:r>
                          <a:rPr lang="en-US" altLang="en-US" sz="1900" b="1" i="1" dirty="0">
                            <a:solidFill>
                              <a:schemeClr val="tx1"/>
                            </a:solidFill>
                            <a:latin typeface="Cambria Math" panose="02040503050406030204" pitchFamily="18" charset="0"/>
                          </a:rPr>
                          <m:t>𝟔</m:t>
                        </m:r>
                      </m:den>
                    </m:f>
                    <m:r>
                      <a:rPr lang="en-US" altLang="en-US" sz="1900" b="1" i="1" dirty="0" smtClean="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𝟏</m:t>
                        </m:r>
                      </m:sub>
                    </m:sSub>
                  </m:oMath>
                </a14:m>
                <a:r>
                  <a:rPr lang="en-US" altLang="en-US" sz="1900" b="1" dirty="0">
                    <a:solidFill>
                      <a:schemeClr val="tx1"/>
                    </a:solidFill>
                  </a:rPr>
                  <a:t>      </a:t>
                </a:r>
                <a14:m>
                  <m:oMath xmlns:m="http://schemas.openxmlformats.org/officeDocument/2006/math">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𝟏</m:t>
                            </m:r>
                          </m:sub>
                        </m:sSub>
                      </m:num>
                      <m:den>
                        <m:r>
                          <a:rPr lang="en-US" altLang="en-US" sz="1900" b="1" i="1" dirty="0">
                            <a:solidFill>
                              <a:schemeClr val="tx1"/>
                            </a:solidFill>
                            <a:latin typeface="Cambria Math" panose="02040503050406030204" pitchFamily="18" charset="0"/>
                          </a:rPr>
                          <m:t>𝟔</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𝟐</m:t>
                            </m:r>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𝟐</m:t>
                            </m:r>
                          </m:sub>
                        </m:sSub>
                      </m:num>
                      <m:den>
                        <m:r>
                          <a:rPr lang="en-US" altLang="en-US" sz="1900" b="1" i="1" dirty="0">
                            <a:solidFill>
                              <a:schemeClr val="tx1"/>
                            </a:solidFill>
                            <a:latin typeface="Cambria Math" panose="02040503050406030204" pitchFamily="18" charset="0"/>
                          </a:rPr>
                          <m:t>𝟑</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𝟑</m:t>
                            </m:r>
                          </m:sub>
                        </m:sSub>
                      </m:num>
                      <m:den>
                        <m:r>
                          <a:rPr lang="en-US" altLang="en-US" sz="1900" b="1" i="1" dirty="0">
                            <a:solidFill>
                              <a:schemeClr val="tx1"/>
                            </a:solidFill>
                            <a:latin typeface="Cambria Math" panose="02040503050406030204" pitchFamily="18" charset="0"/>
                          </a:rPr>
                          <m:t>𝟔</m:t>
                        </m:r>
                      </m:den>
                    </m:f>
                    <m:r>
                      <a:rPr lang="en-US" altLang="en-US" sz="1900" b="1" i="1" dirty="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   </m:t>
                    </m:r>
                    <m:r>
                      <a:rPr lang="en-US" altLang="en-US" sz="1900" b="1" i="1" dirty="0" smtClean="0">
                        <a:solidFill>
                          <a:schemeClr val="tx1"/>
                        </a:solidFill>
                        <a:latin typeface="Cambria Math" panose="02040503050406030204" pitchFamily="18" charset="0"/>
                      </a:rPr>
                      <m:t>𝟎</m:t>
                    </m:r>
                  </m:oMath>
                </a14:m>
                <a:endParaRPr lang="en-US" altLang="en-US" sz="1900" b="1" dirty="0">
                  <a:solidFill>
                    <a:schemeClr val="tx1"/>
                  </a:solidFill>
                </a:endParaRPr>
              </a:p>
              <a:p>
                <a14:m>
                  <m:oMath xmlns:m="http://schemas.openxmlformats.org/officeDocument/2006/math">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smtClean="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𝟏</m:t>
                            </m:r>
                          </m:sub>
                        </m:sSub>
                      </m:num>
                      <m:den>
                        <m:r>
                          <a:rPr lang="en-US" altLang="en-US" sz="1900" b="1" i="1" dirty="0" smtClean="0">
                            <a:solidFill>
                              <a:schemeClr val="tx1"/>
                            </a:solidFill>
                            <a:latin typeface="Cambria Math" panose="02040503050406030204" pitchFamily="18" charset="0"/>
                          </a:rPr>
                          <m:t>𝟏𝟐</m:t>
                        </m:r>
                      </m:den>
                    </m:f>
                    <m:r>
                      <a:rPr lang="en-US" altLang="en-US" sz="1900" b="1" i="1" dirty="0" smtClean="0">
                        <a:solidFill>
                          <a:schemeClr val="tx1"/>
                        </a:solidFill>
                        <a:latin typeface="Cambria Math" panose="02040503050406030204" pitchFamily="18" charset="0"/>
                      </a:rPr>
                      <m:t>+</m:t>
                    </m:r>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𝟏</m:t>
                            </m:r>
                            <m:r>
                              <a:rPr lang="en-US" altLang="en-US" sz="1900" b="1" i="1" dirty="0" smtClean="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𝟐</m:t>
                            </m:r>
                          </m:sub>
                        </m:sSub>
                      </m:num>
                      <m:den>
                        <m:r>
                          <a:rPr lang="en-US" altLang="en-US" sz="1900" b="1" i="1" dirty="0" smtClean="0">
                            <a:solidFill>
                              <a:schemeClr val="tx1"/>
                            </a:solidFill>
                            <a:latin typeface="Cambria Math" panose="02040503050406030204" pitchFamily="18" charset="0"/>
                          </a:rPr>
                          <m:t>𝟔</m:t>
                        </m:r>
                      </m:den>
                    </m:f>
                    <m:r>
                      <a:rPr lang="en-US" altLang="en-US" sz="1900" b="1" i="1" dirty="0" smtClean="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𝟑</m:t>
                            </m:r>
                          </m:sub>
                        </m:sSub>
                      </m:num>
                      <m:den>
                        <m:r>
                          <a:rPr lang="en-US" altLang="en-US" sz="1900" b="1" i="1" dirty="0" smtClean="0">
                            <a:solidFill>
                              <a:schemeClr val="tx1"/>
                            </a:solidFill>
                            <a:latin typeface="Cambria Math" panose="02040503050406030204" pitchFamily="18" charset="0"/>
                          </a:rPr>
                          <m:t>𝟏𝟐</m:t>
                        </m:r>
                      </m:den>
                    </m:f>
                    <m:r>
                      <a:rPr lang="en-US" altLang="en-US" sz="1900" b="1" i="1" dirty="0" smtClean="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𝟐</m:t>
                        </m:r>
                      </m:sub>
                    </m:sSub>
                  </m:oMath>
                </a14:m>
                <a:r>
                  <a:rPr lang="en-US" altLang="en-US" sz="1900" b="1" dirty="0">
                    <a:solidFill>
                      <a:schemeClr val="tx1"/>
                    </a:solidFill>
                  </a:rPr>
                  <a:t>    </a:t>
                </a:r>
                <a14:m>
                  <m:oMath xmlns:m="http://schemas.openxmlformats.org/officeDocument/2006/math">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𝟏</m:t>
                            </m:r>
                          </m:sub>
                        </m:sSub>
                      </m:num>
                      <m:den>
                        <m:r>
                          <a:rPr lang="en-US" altLang="en-US" sz="1900" b="1" i="1" dirty="0">
                            <a:solidFill>
                              <a:schemeClr val="tx1"/>
                            </a:solidFill>
                            <a:latin typeface="Cambria Math" panose="02040503050406030204" pitchFamily="18" charset="0"/>
                          </a:rPr>
                          <m:t>𝟏𝟐</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𝟐</m:t>
                            </m:r>
                          </m:sub>
                        </m:sSub>
                      </m:num>
                      <m:den>
                        <m:r>
                          <a:rPr lang="en-US" altLang="en-US" sz="1900" b="1" i="1" dirty="0">
                            <a:solidFill>
                              <a:schemeClr val="tx1"/>
                            </a:solidFill>
                            <a:latin typeface="Cambria Math" panose="02040503050406030204" pitchFamily="18" charset="0"/>
                          </a:rPr>
                          <m:t>𝟔</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𝟑</m:t>
                            </m:r>
                          </m:sub>
                        </m:sSub>
                      </m:num>
                      <m:den>
                        <m:r>
                          <a:rPr lang="en-US" altLang="en-US" sz="1900" b="1" i="1" dirty="0">
                            <a:solidFill>
                              <a:schemeClr val="tx1"/>
                            </a:solidFill>
                            <a:latin typeface="Cambria Math" panose="02040503050406030204" pitchFamily="18" charset="0"/>
                          </a:rPr>
                          <m:t>𝟏𝟐</m:t>
                        </m:r>
                      </m:den>
                    </m:f>
                    <m:r>
                      <a:rPr lang="en-US" altLang="en-US" sz="1900" b="1" i="1" dirty="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𝟎</m:t>
                    </m:r>
                  </m:oMath>
                </a14:m>
                <a:endParaRPr lang="en-US" altLang="en-US" sz="1900" b="1" dirty="0">
                  <a:solidFill>
                    <a:schemeClr val="tx1"/>
                  </a:solidFill>
                </a:endParaRPr>
              </a:p>
              <a:p>
                <a14:m>
                  <m:oMath xmlns:m="http://schemas.openxmlformats.org/officeDocument/2006/math">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smtClean="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0" dirty="0">
                                <a:solidFill>
                                  <a:schemeClr val="tx1"/>
                                </a:solidFill>
                                <a:latin typeface="Cambria Math" panose="02040503050406030204" pitchFamily="18" charset="0"/>
                              </a:rPr>
                              <m:t>𝟏</m:t>
                            </m:r>
                          </m:sub>
                        </m:sSub>
                      </m:num>
                      <m:den>
                        <m:r>
                          <a:rPr lang="en-US" altLang="en-US" sz="1900" b="1" i="1" dirty="0" smtClean="0">
                            <a:solidFill>
                              <a:schemeClr val="tx1"/>
                            </a:solidFill>
                            <a:latin typeface="Cambria Math" panose="02040503050406030204" pitchFamily="18" charset="0"/>
                          </a:rPr>
                          <m:t>𝟔</m:t>
                        </m:r>
                      </m:den>
                    </m:f>
                    <m:r>
                      <a:rPr lang="en-US" altLang="en-US" sz="1900" b="1" i="1" dirty="0" smtClean="0">
                        <a:solidFill>
                          <a:schemeClr val="tx1"/>
                        </a:solidFill>
                        <a:latin typeface="Cambria Math" panose="02040503050406030204" pitchFamily="18" charset="0"/>
                      </a:rPr>
                      <m:t>+</m:t>
                    </m:r>
                    <m:f>
                      <m:fPr>
                        <m:ctrlPr>
                          <a:rPr lang="en-US" altLang="en-US" sz="1900" b="1" i="1" dirty="0" smtClean="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𝟐</m:t>
                            </m:r>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𝟐</m:t>
                            </m:r>
                          </m:sub>
                        </m:sSub>
                      </m:num>
                      <m:den>
                        <m:r>
                          <a:rPr lang="en-US" altLang="en-US" sz="1900" b="1" i="1" dirty="0" smtClean="0">
                            <a:solidFill>
                              <a:schemeClr val="tx1"/>
                            </a:solidFill>
                            <a:latin typeface="Cambria Math" panose="02040503050406030204" pitchFamily="18" charset="0"/>
                          </a:rPr>
                          <m:t>𝟑</m:t>
                        </m:r>
                      </m:den>
                    </m:f>
                    <m:r>
                      <a:rPr lang="en-US" altLang="en-US" sz="1900" b="1" i="1" dirty="0" smtClean="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𝟑</m:t>
                            </m:r>
                          </m:sub>
                        </m:sSub>
                      </m:num>
                      <m:den>
                        <m:r>
                          <a:rPr lang="en-US" altLang="en-US" sz="1900" b="1" i="1" dirty="0">
                            <a:solidFill>
                              <a:schemeClr val="tx1"/>
                            </a:solidFill>
                            <a:latin typeface="Cambria Math" panose="02040503050406030204" pitchFamily="18" charset="0"/>
                          </a:rPr>
                          <m:t>𝟔</m:t>
                        </m:r>
                      </m:den>
                    </m:f>
                    <m:r>
                      <a:rPr lang="en-US" altLang="en-US" sz="1900" b="1" i="1" dirty="0" smtClean="0">
                        <a:solidFill>
                          <a:schemeClr val="tx1"/>
                        </a:solidFill>
                        <a:latin typeface="Cambria Math" panose="02040503050406030204" pitchFamily="18" charset="0"/>
                      </a:rPr>
                      <m:t>=</m:t>
                    </m:r>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i="1" dirty="0" smtClean="0">
                            <a:solidFill>
                              <a:schemeClr val="tx1"/>
                            </a:solidFill>
                            <a:latin typeface="Cambria Math" panose="02040503050406030204" pitchFamily="18" charset="0"/>
                          </a:rPr>
                          <m:t>𝟑</m:t>
                        </m:r>
                      </m:sub>
                    </m:sSub>
                  </m:oMath>
                </a14:m>
                <a:r>
                  <a:rPr lang="en-US" altLang="en-US" sz="1900" b="1" dirty="0">
                    <a:solidFill>
                      <a:schemeClr val="tx1"/>
                    </a:solidFill>
                  </a:rPr>
                  <a:t>        </a:t>
                </a:r>
                <a14:m>
                  <m:oMath xmlns:m="http://schemas.openxmlformats.org/officeDocument/2006/math">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𝒙</m:t>
                            </m:r>
                          </m:e>
                          <m:sub>
                            <m:r>
                              <a:rPr lang="en-US" altLang="en-US" sz="1900" b="1" dirty="0">
                                <a:solidFill>
                                  <a:schemeClr val="tx1"/>
                                </a:solidFill>
                                <a:latin typeface="Cambria Math" panose="02040503050406030204" pitchFamily="18" charset="0"/>
                              </a:rPr>
                              <m:t>𝟏</m:t>
                            </m:r>
                          </m:sub>
                        </m:sSub>
                      </m:num>
                      <m:den>
                        <m:r>
                          <a:rPr lang="en-US" altLang="en-US" sz="1900" b="1" i="1" dirty="0">
                            <a:solidFill>
                              <a:schemeClr val="tx1"/>
                            </a:solidFill>
                            <a:latin typeface="Cambria Math" panose="02040503050406030204" pitchFamily="18" charset="0"/>
                          </a:rPr>
                          <m:t>𝟔</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a:solidFill>
                                  <a:schemeClr val="tx1"/>
                                </a:solidFill>
                                <a:latin typeface="Cambria Math" panose="02040503050406030204" pitchFamily="18" charset="0"/>
                              </a:rPr>
                              <m:t>𝟐</m:t>
                            </m:r>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𝟐</m:t>
                            </m:r>
                          </m:sub>
                        </m:sSub>
                      </m:num>
                      <m:den>
                        <m:r>
                          <a:rPr lang="en-US" altLang="en-US" sz="1900" b="1" i="1" dirty="0">
                            <a:solidFill>
                              <a:schemeClr val="tx1"/>
                            </a:solidFill>
                            <a:latin typeface="Cambria Math" panose="02040503050406030204" pitchFamily="18" charset="0"/>
                          </a:rPr>
                          <m:t>𝟑</m:t>
                        </m:r>
                      </m:den>
                    </m:f>
                    <m:r>
                      <a:rPr lang="en-US" altLang="en-US" sz="1900" b="1" i="1" dirty="0">
                        <a:solidFill>
                          <a:schemeClr val="tx1"/>
                        </a:solidFill>
                        <a:latin typeface="Cambria Math" panose="02040503050406030204" pitchFamily="18" charset="0"/>
                      </a:rPr>
                      <m:t>+</m:t>
                    </m:r>
                    <m:f>
                      <m:fPr>
                        <m:ctrlPr>
                          <a:rPr lang="en-US" altLang="en-US" sz="1900" b="1" i="1" dirty="0">
                            <a:solidFill>
                              <a:schemeClr val="tx1"/>
                            </a:solidFill>
                            <a:latin typeface="Cambria Math" panose="02040503050406030204" pitchFamily="18" charset="0"/>
                          </a:rPr>
                        </m:ctrlPr>
                      </m:fPr>
                      <m:num>
                        <m:sSub>
                          <m:sSubPr>
                            <m:ctrlPr>
                              <a:rPr lang="en-US" altLang="en-US" sz="1900" b="1" i="1" dirty="0">
                                <a:solidFill>
                                  <a:schemeClr val="tx1"/>
                                </a:solidFill>
                                <a:latin typeface="Cambria Math" panose="02040503050406030204" pitchFamily="18" charset="0"/>
                              </a:rPr>
                            </m:ctrlPr>
                          </m:sSubPr>
                          <m:e>
                            <m:r>
                              <a:rPr lang="en-US" altLang="en-US" sz="1900" b="1" i="1" dirty="0" smtClean="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𝟓</m:t>
                            </m:r>
                            <m:r>
                              <a:rPr lang="en-US" altLang="en-US" sz="1900" b="1" i="1" dirty="0">
                                <a:solidFill>
                                  <a:schemeClr val="tx1"/>
                                </a:solidFill>
                                <a:latin typeface="Cambria Math" panose="02040503050406030204" pitchFamily="18" charset="0"/>
                              </a:rPr>
                              <m:t>𝒙</m:t>
                            </m:r>
                          </m:e>
                          <m:sub>
                            <m:r>
                              <a:rPr lang="en-US" altLang="en-US" sz="1900" b="1" i="1" dirty="0">
                                <a:solidFill>
                                  <a:schemeClr val="tx1"/>
                                </a:solidFill>
                                <a:latin typeface="Cambria Math" panose="02040503050406030204" pitchFamily="18" charset="0"/>
                              </a:rPr>
                              <m:t>𝟑</m:t>
                            </m:r>
                          </m:sub>
                        </m:sSub>
                      </m:num>
                      <m:den>
                        <m:r>
                          <a:rPr lang="en-US" altLang="en-US" sz="1900" b="1" i="1" dirty="0">
                            <a:solidFill>
                              <a:schemeClr val="tx1"/>
                            </a:solidFill>
                            <a:latin typeface="Cambria Math" panose="02040503050406030204" pitchFamily="18" charset="0"/>
                          </a:rPr>
                          <m:t>𝟔</m:t>
                        </m:r>
                      </m:den>
                    </m:f>
                    <m:r>
                      <a:rPr lang="en-US" altLang="en-US" sz="1900" b="1" i="1" dirty="0">
                        <a:solidFill>
                          <a:schemeClr val="tx1"/>
                        </a:solidFill>
                        <a:latin typeface="Cambria Math" panose="02040503050406030204" pitchFamily="18" charset="0"/>
                      </a:rPr>
                      <m:t>=</m:t>
                    </m:r>
                    <m:r>
                      <a:rPr lang="en-US" altLang="en-US" sz="1900" b="1" i="1" dirty="0" smtClean="0">
                        <a:solidFill>
                          <a:schemeClr val="tx1"/>
                        </a:solidFill>
                        <a:latin typeface="Cambria Math" panose="02040503050406030204" pitchFamily="18" charset="0"/>
                      </a:rPr>
                      <m:t> </m:t>
                    </m:r>
                    <m:r>
                      <a:rPr lang="en-US" altLang="en-US" sz="1900" b="1" i="1" dirty="0" smtClean="0">
                        <a:solidFill>
                          <a:schemeClr val="tx1"/>
                        </a:solidFill>
                        <a:latin typeface="Cambria Math" panose="02040503050406030204" pitchFamily="18" charset="0"/>
                      </a:rPr>
                      <m:t>𝟎</m:t>
                    </m:r>
                  </m:oMath>
                </a14:m>
                <a:endParaRPr lang="en-US" altLang="en-US" sz="1900" b="1" dirty="0">
                  <a:solidFill>
                    <a:schemeClr val="tx1"/>
                  </a:solidFill>
                </a:endParaRPr>
              </a:p>
              <a:p>
                <a:endParaRPr lang="en-US" altLang="en-US" sz="1900" b="1" dirty="0">
                  <a:solidFill>
                    <a:schemeClr val="tx1"/>
                  </a:solidFill>
                </a:endParaRPr>
              </a:p>
              <a:p>
                <a:endParaRPr lang="en-US" altLang="en-US" sz="1900" b="1" dirty="0">
                  <a:solidFill>
                    <a:schemeClr val="tx1"/>
                  </a:solidFill>
                </a:endParaRPr>
              </a:p>
              <a:p>
                <a:pPr marL="457200" lvl="1" indent="0">
                  <a:buNone/>
                </a:pPr>
                <a:endParaRPr lang="en-US" sz="1900" dirty="0"/>
              </a:p>
              <a:p>
                <a:endParaRPr lang="en-US" sz="1900" dirty="0"/>
              </a:p>
            </p:txBody>
          </p:sp>
        </mc:Choice>
        <mc:Fallback xmlns="">
          <p:sp>
            <p:nvSpPr>
              <p:cNvPr id="3" name="Content Placeholder 2">
                <a:extLst>
                  <a:ext uri="{FF2B5EF4-FFF2-40B4-BE49-F238E27FC236}">
                    <a16:creationId xmlns:a16="http://schemas.microsoft.com/office/drawing/2014/main" id="{1F378666-F155-4461-AAC6-6E270AFC830C}"/>
                  </a:ext>
                </a:extLst>
              </p:cNvPr>
              <p:cNvSpPr>
                <a:spLocks noGrp="1" noRot="1" noChangeAspect="1" noMove="1" noResize="1" noEditPoints="1" noAdjustHandles="1" noChangeArrowheads="1" noChangeShapeType="1" noTextEdit="1"/>
              </p:cNvSpPr>
              <p:nvPr>
                <p:ph idx="1"/>
              </p:nvPr>
            </p:nvSpPr>
            <p:spPr>
              <a:xfrm>
                <a:off x="687388" y="1484792"/>
                <a:ext cx="5959072" cy="5173628"/>
              </a:xfrm>
              <a:blipFill>
                <a:blip r:embed="rId2"/>
                <a:stretch>
                  <a:fillRect l="-102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D45E163-2180-4D34-99FD-87122F46CA65}"/>
              </a:ext>
            </a:extLst>
          </p:cNvPr>
          <p:cNvPicPr>
            <a:picLocks noChangeAspect="1"/>
          </p:cNvPicPr>
          <p:nvPr/>
        </p:nvPicPr>
        <p:blipFill rotWithShape="1">
          <a:blip r:embed="rId3">
            <a:extLst>
              <a:ext uri="{28A0092B-C50C-407E-A947-70E740481C1C}">
                <a14:useLocalDpi xmlns:a14="http://schemas.microsoft.com/office/drawing/2010/main" val="0"/>
              </a:ext>
            </a:extLst>
          </a:blip>
          <a:srcRect l="26649" t="62040" r="51631" b="18436"/>
          <a:stretch/>
        </p:blipFill>
        <p:spPr>
          <a:xfrm>
            <a:off x="4255273" y="1666658"/>
            <a:ext cx="2456524" cy="1421099"/>
          </a:xfrm>
          <a:prstGeom prst="rect">
            <a:avLst/>
          </a:prstGeom>
        </p:spPr>
      </p:pic>
      <p:pic>
        <p:nvPicPr>
          <p:cNvPr id="9" name="Picture 8">
            <a:extLst>
              <a:ext uri="{FF2B5EF4-FFF2-40B4-BE49-F238E27FC236}">
                <a16:creationId xmlns:a16="http://schemas.microsoft.com/office/drawing/2014/main" id="{362CB1D7-C0B9-4899-A05D-0809B8BEE2B9}"/>
              </a:ext>
            </a:extLst>
          </p:cNvPr>
          <p:cNvPicPr>
            <a:picLocks noChangeAspect="1"/>
          </p:cNvPicPr>
          <p:nvPr/>
        </p:nvPicPr>
        <p:blipFill>
          <a:blip r:embed="rId4"/>
          <a:stretch>
            <a:fillRect/>
          </a:stretch>
        </p:blipFill>
        <p:spPr>
          <a:xfrm>
            <a:off x="2957476" y="3269623"/>
            <a:ext cx="1418896" cy="35780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4B83A3-E08E-4431-9687-12E9B8B5980E}"/>
                  </a:ext>
                </a:extLst>
              </p:cNvPr>
              <p:cNvSpPr txBox="1"/>
              <p:nvPr/>
            </p:nvSpPr>
            <p:spPr>
              <a:xfrm>
                <a:off x="5387504" y="3627432"/>
                <a:ext cx="1258956" cy="400110"/>
              </a:xfrm>
              <a:prstGeom prst="rect">
                <a:avLst/>
              </a:prstGeom>
              <a:solidFill>
                <a:schemeClr val="bg1">
                  <a:lumMod val="8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en-US" sz="2000" b="1" i="1" dirty="0" smtClean="0">
                          <a:solidFill>
                            <a:schemeClr val="tx1"/>
                          </a:solidFill>
                          <a:latin typeface="Cambria Math" panose="02040503050406030204" pitchFamily="18" charset="0"/>
                        </a:rPr>
                        <m:t>𝒙𝑷</m:t>
                      </m:r>
                      <m:r>
                        <a:rPr lang="en-US" altLang="en-US" sz="2000" b="1" i="1" dirty="0" smtClean="0">
                          <a:solidFill>
                            <a:schemeClr val="tx1"/>
                          </a:solidFill>
                          <a:latin typeface="Cambria Math" panose="02040503050406030204" pitchFamily="18" charset="0"/>
                        </a:rPr>
                        <m:t>=</m:t>
                      </m:r>
                      <m:r>
                        <a:rPr lang="en-US" altLang="en-US" sz="2000" b="1" i="1" dirty="0" smtClean="0">
                          <a:solidFill>
                            <a:schemeClr val="tx1"/>
                          </a:solidFill>
                          <a:latin typeface="Cambria Math" panose="02040503050406030204" pitchFamily="18" charset="0"/>
                        </a:rPr>
                        <m:t>𝒙</m:t>
                      </m:r>
                    </m:oMath>
                  </m:oMathPara>
                </a14:m>
                <a:endParaRPr lang="en-US" sz="2000" dirty="0"/>
              </a:p>
            </p:txBody>
          </p:sp>
        </mc:Choice>
        <mc:Fallback xmlns="">
          <p:sp>
            <p:nvSpPr>
              <p:cNvPr id="4" name="TextBox 3">
                <a:extLst>
                  <a:ext uri="{FF2B5EF4-FFF2-40B4-BE49-F238E27FC236}">
                    <a16:creationId xmlns:a16="http://schemas.microsoft.com/office/drawing/2014/main" id="{3C4B83A3-E08E-4431-9687-12E9B8B5980E}"/>
                  </a:ext>
                </a:extLst>
              </p:cNvPr>
              <p:cNvSpPr txBox="1">
                <a:spLocks noRot="1" noChangeAspect="1" noMove="1" noResize="1" noEditPoints="1" noAdjustHandles="1" noChangeArrowheads="1" noChangeShapeType="1" noTextEdit="1"/>
              </p:cNvSpPr>
              <p:nvPr/>
            </p:nvSpPr>
            <p:spPr>
              <a:xfrm>
                <a:off x="5387504" y="3627432"/>
                <a:ext cx="1258956" cy="400110"/>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D7989FE-146B-48A9-9DC7-08F515A0B08E}"/>
              </a:ext>
            </a:extLst>
          </p:cNvPr>
          <p:cNvSpPr txBox="1"/>
          <p:nvPr/>
        </p:nvSpPr>
        <p:spPr>
          <a:xfrm>
            <a:off x="7301947" y="4258510"/>
            <a:ext cx="3604592" cy="1938992"/>
          </a:xfrm>
          <a:prstGeom prst="rect">
            <a:avLst/>
          </a:prstGeom>
          <a:solidFill>
            <a:schemeClr val="bg1">
              <a:lumMod val="85000"/>
            </a:schemeClr>
          </a:solidFill>
        </p:spPr>
        <p:txBody>
          <a:bodyPr wrap="square" rtlCol="0">
            <a:spAutoFit/>
          </a:bodyPr>
          <a:lstStyle/>
          <a:p>
            <a:r>
              <a:rPr lang="en-US" sz="2400" b="1" u="sng" dirty="0"/>
              <a:t>Solution of the system will contain PageRanks for the web pages represented as variables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DA2F947-3584-45EA-9EEE-A8701E1314CB}"/>
                  </a:ext>
                </a:extLst>
              </p:cNvPr>
              <p:cNvSpPr txBox="1"/>
              <p:nvPr/>
            </p:nvSpPr>
            <p:spPr>
              <a:xfrm>
                <a:off x="6891130" y="1484792"/>
                <a:ext cx="3323215" cy="1754326"/>
              </a:xfrm>
              <a:prstGeom prst="rect">
                <a:avLst/>
              </a:prstGeom>
              <a:solidFill>
                <a:schemeClr val="bg1">
                  <a:lumMod val="85000"/>
                </a:schemeClr>
              </a:solidFill>
            </p:spPr>
            <p:txBody>
              <a:bodyPr wrap="square" rtlCol="0">
                <a:spAutoFit/>
              </a:bodyPr>
              <a:lstStyle/>
              <a:p>
                <a:r>
                  <a:rPr lang="en-US" b="1" u="sng" dirty="0"/>
                  <a:t>The web pages have been modeled as variables of a linear system</a:t>
                </a:r>
              </a:p>
              <a:p>
                <a14:m>
                  <m:oMath xmlns:m="http://schemas.openxmlformats.org/officeDocument/2006/math">
                    <m:sSub>
                      <m:sSubPr>
                        <m:ctrlPr>
                          <a:rPr lang="en-US" altLang="en-US" sz="1800" b="1" i="1" u="sng" dirty="0" smtClean="0">
                            <a:solidFill>
                              <a:schemeClr val="tx1"/>
                            </a:solidFill>
                            <a:latin typeface="Cambria Math" panose="02040503050406030204" pitchFamily="18" charset="0"/>
                          </a:rPr>
                        </m:ctrlPr>
                      </m:sSubPr>
                      <m:e>
                        <m:r>
                          <a:rPr lang="en-US" altLang="en-US" sz="1800" b="1" i="1" u="sng" dirty="0" smtClean="0">
                            <a:solidFill>
                              <a:schemeClr val="tx1"/>
                            </a:solidFill>
                            <a:latin typeface="Cambria Math" panose="02040503050406030204" pitchFamily="18" charset="0"/>
                          </a:rPr>
                          <m:t>𝒙</m:t>
                        </m:r>
                      </m:e>
                      <m:sub>
                        <m:r>
                          <a:rPr lang="en-US" altLang="en-US" sz="1800" b="1" i="0" u="sng" dirty="0" smtClean="0">
                            <a:solidFill>
                              <a:schemeClr val="tx1"/>
                            </a:solidFill>
                            <a:latin typeface="Cambria Math" panose="02040503050406030204" pitchFamily="18" charset="0"/>
                          </a:rPr>
                          <m:t>𝟏</m:t>
                        </m:r>
                      </m:sub>
                    </m:sSub>
                  </m:oMath>
                </a14:m>
                <a:r>
                  <a:rPr lang="en-US" b="1" u="sng" dirty="0"/>
                  <a:t> represents page 1</a:t>
                </a:r>
              </a:p>
              <a:p>
                <a14:m>
                  <m:oMath xmlns:m="http://schemas.openxmlformats.org/officeDocument/2006/math">
                    <m:sSub>
                      <m:sSubPr>
                        <m:ctrlPr>
                          <a:rPr lang="en-US" altLang="en-US" sz="1800" b="1" i="1" u="sng" dirty="0" smtClean="0">
                            <a:solidFill>
                              <a:schemeClr val="tx1"/>
                            </a:solidFill>
                            <a:latin typeface="Cambria Math" panose="02040503050406030204" pitchFamily="18" charset="0"/>
                          </a:rPr>
                        </m:ctrlPr>
                      </m:sSubPr>
                      <m:e>
                        <m:r>
                          <a:rPr lang="en-US" altLang="en-US" sz="1800" b="1" i="1" u="sng" dirty="0" smtClean="0">
                            <a:solidFill>
                              <a:schemeClr val="tx1"/>
                            </a:solidFill>
                            <a:latin typeface="Cambria Math" panose="02040503050406030204" pitchFamily="18" charset="0"/>
                          </a:rPr>
                          <m:t>𝒙</m:t>
                        </m:r>
                      </m:e>
                      <m:sub>
                        <m:r>
                          <a:rPr lang="en-US" altLang="en-US" sz="1800" b="1" i="1" u="sng" dirty="0" smtClean="0">
                            <a:solidFill>
                              <a:schemeClr val="tx1"/>
                            </a:solidFill>
                            <a:latin typeface="Cambria Math" panose="02040503050406030204" pitchFamily="18" charset="0"/>
                          </a:rPr>
                          <m:t>𝟐</m:t>
                        </m:r>
                      </m:sub>
                    </m:sSub>
                  </m:oMath>
                </a14:m>
                <a:r>
                  <a:rPr lang="en-US" b="1" u="sng" dirty="0"/>
                  <a:t> represents page 2</a:t>
                </a:r>
              </a:p>
              <a:p>
                <a14:m>
                  <m:oMath xmlns:m="http://schemas.openxmlformats.org/officeDocument/2006/math">
                    <m:sSub>
                      <m:sSubPr>
                        <m:ctrlPr>
                          <a:rPr lang="en-US" altLang="en-US" sz="1800" b="1" i="1" u="sng" dirty="0" smtClean="0">
                            <a:solidFill>
                              <a:schemeClr val="tx1"/>
                            </a:solidFill>
                            <a:latin typeface="Cambria Math" panose="02040503050406030204" pitchFamily="18" charset="0"/>
                          </a:rPr>
                        </m:ctrlPr>
                      </m:sSubPr>
                      <m:e>
                        <m:r>
                          <a:rPr lang="en-US" altLang="en-US" sz="1800" b="1" i="1" u="sng" dirty="0" smtClean="0">
                            <a:solidFill>
                              <a:schemeClr val="tx1"/>
                            </a:solidFill>
                            <a:latin typeface="Cambria Math" panose="02040503050406030204" pitchFamily="18" charset="0"/>
                          </a:rPr>
                          <m:t>𝒙</m:t>
                        </m:r>
                      </m:e>
                      <m:sub>
                        <m:r>
                          <a:rPr lang="en-US" altLang="en-US" sz="1800" b="1" i="1" u="sng" dirty="0" smtClean="0">
                            <a:solidFill>
                              <a:schemeClr val="tx1"/>
                            </a:solidFill>
                            <a:latin typeface="Cambria Math" panose="02040503050406030204" pitchFamily="18" charset="0"/>
                          </a:rPr>
                          <m:t>𝟑</m:t>
                        </m:r>
                      </m:sub>
                    </m:sSub>
                  </m:oMath>
                </a14:m>
                <a:r>
                  <a:rPr lang="en-US" b="1" u="sng" dirty="0"/>
                  <a:t> represents page 3</a:t>
                </a:r>
              </a:p>
            </p:txBody>
          </p:sp>
        </mc:Choice>
        <mc:Fallback xmlns="">
          <p:sp>
            <p:nvSpPr>
              <p:cNvPr id="11" name="TextBox 10">
                <a:extLst>
                  <a:ext uri="{FF2B5EF4-FFF2-40B4-BE49-F238E27FC236}">
                    <a16:creationId xmlns:a16="http://schemas.microsoft.com/office/drawing/2014/main" id="{CDA2F947-3584-45EA-9EEE-A8701E1314CB}"/>
                  </a:ext>
                </a:extLst>
              </p:cNvPr>
              <p:cNvSpPr txBox="1">
                <a:spLocks noRot="1" noChangeAspect="1" noMove="1" noResize="1" noEditPoints="1" noAdjustHandles="1" noChangeArrowheads="1" noChangeShapeType="1" noTextEdit="1"/>
              </p:cNvSpPr>
              <p:nvPr/>
            </p:nvSpPr>
            <p:spPr>
              <a:xfrm>
                <a:off x="6891130" y="1484792"/>
                <a:ext cx="3323215" cy="1754326"/>
              </a:xfrm>
              <a:prstGeom prst="rect">
                <a:avLst/>
              </a:prstGeom>
              <a:blipFill>
                <a:blip r:embed="rId6"/>
                <a:stretch>
                  <a:fillRect l="-1465"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2656388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E079-FBF9-43D3-8386-3902A6E25B7A}"/>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F77C1EB0-7BD4-42E3-AAC5-A89C0B20F8CF}"/>
              </a:ext>
            </a:extLst>
          </p:cNvPr>
          <p:cNvSpPr>
            <a:spLocks noGrp="1"/>
          </p:cNvSpPr>
          <p:nvPr>
            <p:ph idx="1"/>
          </p:nvPr>
        </p:nvSpPr>
        <p:spPr>
          <a:xfrm>
            <a:off x="1638300" y="1540189"/>
            <a:ext cx="8915400" cy="3777622"/>
          </a:xfrm>
        </p:spPr>
        <p:txBody>
          <a:bodyPr/>
          <a:lstStyle/>
          <a:p>
            <a:r>
              <a:rPr lang="en-US" b="1" u="sng" dirty="0"/>
              <a:t>USING GAUSS JORDAN ELIMINATION:</a:t>
            </a:r>
          </a:p>
          <a:p>
            <a:endParaRPr lang="en-US" b="1" i="1" dirty="0"/>
          </a:p>
        </p:txBody>
      </p:sp>
      <p:pic>
        <p:nvPicPr>
          <p:cNvPr id="5" name="Picture 4">
            <a:extLst>
              <a:ext uri="{FF2B5EF4-FFF2-40B4-BE49-F238E27FC236}">
                <a16:creationId xmlns:a16="http://schemas.microsoft.com/office/drawing/2014/main" id="{663A578A-335D-4663-B12C-F27CB05F6371}"/>
              </a:ext>
            </a:extLst>
          </p:cNvPr>
          <p:cNvPicPr>
            <a:picLocks noChangeAspect="1"/>
          </p:cNvPicPr>
          <p:nvPr/>
        </p:nvPicPr>
        <p:blipFill rotWithShape="1">
          <a:blip r:embed="rId2">
            <a:extLst>
              <a:ext uri="{28A0092B-C50C-407E-A947-70E740481C1C}">
                <a14:useLocalDpi xmlns:a14="http://schemas.microsoft.com/office/drawing/2010/main" val="0"/>
              </a:ext>
            </a:extLst>
          </a:blip>
          <a:srcRect l="4864" t="14193" r="10318" b="4383"/>
          <a:stretch/>
        </p:blipFill>
        <p:spPr>
          <a:xfrm>
            <a:off x="6985622" y="719251"/>
            <a:ext cx="4518990" cy="5784310"/>
          </a:xfrm>
          <a:prstGeom prst="rect">
            <a:avLst/>
          </a:prstGeom>
        </p:spPr>
      </p:pic>
    </p:spTree>
    <p:extLst>
      <p:ext uri="{BB962C8B-B14F-4D97-AF65-F5344CB8AC3E}">
        <p14:creationId xmlns:p14="http://schemas.microsoft.com/office/powerpoint/2010/main" val="1388808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52050-34D8-4F22-B4F5-8D227AC8EB57}"/>
              </a:ext>
            </a:extLst>
          </p:cNvPr>
          <p:cNvPicPr>
            <a:picLocks noChangeAspect="1"/>
          </p:cNvPicPr>
          <p:nvPr/>
        </p:nvPicPr>
        <p:blipFill rotWithShape="1">
          <a:blip r:embed="rId2">
            <a:extLst>
              <a:ext uri="{28A0092B-C50C-407E-A947-70E740481C1C}">
                <a14:useLocalDpi xmlns:a14="http://schemas.microsoft.com/office/drawing/2010/main" val="0"/>
              </a:ext>
            </a:extLst>
          </a:blip>
          <a:srcRect l="21851" t="7874" r="42593" b="4396"/>
          <a:stretch/>
        </p:blipFill>
        <p:spPr>
          <a:xfrm rot="16200000">
            <a:off x="3816622" y="-947560"/>
            <a:ext cx="1934820" cy="6365277"/>
          </a:xfrm>
          <a:prstGeom prst="rect">
            <a:avLst/>
          </a:prstGeom>
        </p:spPr>
      </p:pic>
      <p:sp>
        <p:nvSpPr>
          <p:cNvPr id="6" name="TextBox 5">
            <a:extLst>
              <a:ext uri="{FF2B5EF4-FFF2-40B4-BE49-F238E27FC236}">
                <a16:creationId xmlns:a16="http://schemas.microsoft.com/office/drawing/2014/main" id="{CC68CDB7-CDB6-40DC-8D2D-364AC882D8A9}"/>
              </a:ext>
            </a:extLst>
          </p:cNvPr>
          <p:cNvSpPr txBox="1"/>
          <p:nvPr/>
        </p:nvSpPr>
        <p:spPr>
          <a:xfrm>
            <a:off x="1601393" y="3244334"/>
            <a:ext cx="67586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Step 3 and Step 4</a:t>
            </a:r>
          </a:p>
        </p:txBody>
      </p:sp>
      <p:pic>
        <p:nvPicPr>
          <p:cNvPr id="8" name="Picture 7">
            <a:extLst>
              <a:ext uri="{FF2B5EF4-FFF2-40B4-BE49-F238E27FC236}">
                <a16:creationId xmlns:a16="http://schemas.microsoft.com/office/drawing/2014/main" id="{51E55A41-AEA9-4FB5-ADAE-DB0293E76E97}"/>
              </a:ext>
            </a:extLst>
          </p:cNvPr>
          <p:cNvPicPr>
            <a:picLocks noChangeAspect="1"/>
          </p:cNvPicPr>
          <p:nvPr/>
        </p:nvPicPr>
        <p:blipFill rotWithShape="1">
          <a:blip r:embed="rId3">
            <a:extLst>
              <a:ext uri="{28A0092B-C50C-407E-A947-70E740481C1C}">
                <a14:useLocalDpi xmlns:a14="http://schemas.microsoft.com/office/drawing/2010/main" val="0"/>
              </a:ext>
            </a:extLst>
          </a:blip>
          <a:srcRect t="19474" b="12233"/>
          <a:stretch/>
        </p:blipFill>
        <p:spPr>
          <a:xfrm rot="10800000">
            <a:off x="1601394" y="3697355"/>
            <a:ext cx="5976731" cy="3061253"/>
          </a:xfrm>
          <a:prstGeom prst="rect">
            <a:avLst/>
          </a:prstGeom>
        </p:spPr>
      </p:pic>
      <p:sp>
        <p:nvSpPr>
          <p:cNvPr id="9" name="TextBox 8">
            <a:extLst>
              <a:ext uri="{FF2B5EF4-FFF2-40B4-BE49-F238E27FC236}">
                <a16:creationId xmlns:a16="http://schemas.microsoft.com/office/drawing/2014/main" id="{9AFA8513-5013-477F-AE34-2B17E67B33F3}"/>
              </a:ext>
            </a:extLst>
          </p:cNvPr>
          <p:cNvSpPr txBox="1"/>
          <p:nvPr/>
        </p:nvSpPr>
        <p:spPr>
          <a:xfrm>
            <a:off x="1753793" y="958404"/>
            <a:ext cx="67586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Step 2</a:t>
            </a:r>
          </a:p>
        </p:txBody>
      </p:sp>
    </p:spTree>
    <p:extLst>
      <p:ext uri="{BB962C8B-B14F-4D97-AF65-F5344CB8AC3E}">
        <p14:creationId xmlns:p14="http://schemas.microsoft.com/office/powerpoint/2010/main" val="16454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BE8E-6920-4251-9778-234C3A99186B}"/>
              </a:ext>
            </a:extLst>
          </p:cNvPr>
          <p:cNvSpPr>
            <a:spLocks noGrp="1"/>
          </p:cNvSpPr>
          <p:nvPr>
            <p:ph type="title"/>
          </p:nvPr>
        </p:nvSpPr>
        <p:spPr>
          <a:xfrm>
            <a:off x="2589212" y="306333"/>
            <a:ext cx="8911687" cy="1280890"/>
          </a:xfrm>
        </p:spPr>
        <p:txBody>
          <a:bodyPr anchor="ctr"/>
          <a:lstStyle/>
          <a:p>
            <a:r>
              <a:rPr lang="en-US" b="1" u="sng" dirty="0"/>
              <a:t>Web Search Basics</a:t>
            </a:r>
          </a:p>
        </p:txBody>
      </p:sp>
      <p:sp>
        <p:nvSpPr>
          <p:cNvPr id="3" name="Content Placeholder 2">
            <a:extLst>
              <a:ext uri="{FF2B5EF4-FFF2-40B4-BE49-F238E27FC236}">
                <a16:creationId xmlns:a16="http://schemas.microsoft.com/office/drawing/2014/main" id="{4C69947D-397C-45EB-9317-572B7F0E9F3D}"/>
              </a:ext>
            </a:extLst>
          </p:cNvPr>
          <p:cNvSpPr>
            <a:spLocks noGrp="1"/>
          </p:cNvSpPr>
          <p:nvPr>
            <p:ph idx="1"/>
          </p:nvPr>
        </p:nvSpPr>
        <p:spPr/>
        <p:txBody>
          <a:bodyPr>
            <a:normAutofit/>
          </a:bodyPr>
          <a:lstStyle/>
          <a:p>
            <a:pPr marL="0" indent="0">
              <a:buNone/>
            </a:pPr>
            <a:r>
              <a:rPr lang="en-US" sz="2800" dirty="0"/>
              <a:t>Web Search consists of three underlying components:</a:t>
            </a:r>
          </a:p>
          <a:p>
            <a:pPr>
              <a:buFont typeface="Arial" panose="020B0604020202020204" pitchFamily="34" charset="0"/>
              <a:buChar char="•"/>
            </a:pPr>
            <a:r>
              <a:rPr lang="en-US" sz="2800" dirty="0"/>
              <a:t>Crawling and data acquisition </a:t>
            </a:r>
          </a:p>
          <a:p>
            <a:pPr>
              <a:buFont typeface="Arial" panose="020B0604020202020204" pitchFamily="34" charset="0"/>
              <a:buChar char="•"/>
            </a:pPr>
            <a:r>
              <a:rPr lang="en-US" sz="2800" dirty="0"/>
              <a:t>Offline processing</a:t>
            </a:r>
          </a:p>
          <a:p>
            <a:pPr>
              <a:buFont typeface="Arial" panose="020B0604020202020204" pitchFamily="34" charset="0"/>
              <a:buChar char="•"/>
            </a:pPr>
            <a:r>
              <a:rPr lang="en-US" sz="2800" b="1" u="sng" dirty="0"/>
              <a:t>Online search and ranking</a:t>
            </a:r>
          </a:p>
        </p:txBody>
      </p:sp>
    </p:spTree>
    <p:extLst>
      <p:ext uri="{BB962C8B-B14F-4D97-AF65-F5344CB8AC3E}">
        <p14:creationId xmlns:p14="http://schemas.microsoft.com/office/powerpoint/2010/main" val="3026725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E31931-5C4D-4E75-BC2D-053A879CD62C}"/>
              </a:ext>
            </a:extLst>
          </p:cNvPr>
          <p:cNvPicPr>
            <a:picLocks noChangeAspect="1"/>
          </p:cNvPicPr>
          <p:nvPr/>
        </p:nvPicPr>
        <p:blipFill rotWithShape="1">
          <a:blip r:embed="rId2">
            <a:extLst>
              <a:ext uri="{28A0092B-C50C-407E-A947-70E740481C1C}">
                <a14:useLocalDpi xmlns:a14="http://schemas.microsoft.com/office/drawing/2010/main" val="0"/>
              </a:ext>
            </a:extLst>
          </a:blip>
          <a:srcRect t="13772" b="20958"/>
          <a:stretch/>
        </p:blipFill>
        <p:spPr>
          <a:xfrm rot="10800000">
            <a:off x="1696276" y="1630018"/>
            <a:ext cx="5901634" cy="2888973"/>
          </a:xfrm>
          <a:prstGeom prst="rect">
            <a:avLst/>
          </a:prstGeom>
        </p:spPr>
      </p:pic>
      <p:sp>
        <p:nvSpPr>
          <p:cNvPr id="6" name="TextBox 5">
            <a:extLst>
              <a:ext uri="{FF2B5EF4-FFF2-40B4-BE49-F238E27FC236}">
                <a16:creationId xmlns:a16="http://schemas.microsoft.com/office/drawing/2014/main" id="{8BA5E1B7-9983-4F14-9613-8D9EB40AAEDD}"/>
              </a:ext>
            </a:extLst>
          </p:cNvPr>
          <p:cNvSpPr txBox="1"/>
          <p:nvPr/>
        </p:nvSpPr>
        <p:spPr>
          <a:xfrm>
            <a:off x="1696275" y="1123986"/>
            <a:ext cx="67586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Step 5</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DDAF7A-73EC-462B-8B92-51FDDC049B60}"/>
                  </a:ext>
                </a:extLst>
              </p:cNvPr>
              <p:cNvSpPr txBox="1"/>
              <p:nvPr/>
            </p:nvSpPr>
            <p:spPr>
              <a:xfrm>
                <a:off x="1696275" y="4943061"/>
                <a:ext cx="6228525" cy="923330"/>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b="1" dirty="0"/>
                  <a:t>Successfully solved using RREF method</a:t>
                </a:r>
              </a:p>
              <a:p>
                <a:pPr marL="285750" indent="-285750">
                  <a:buFont typeface="Arial" panose="020B0604020202020204" pitchFamily="34" charset="0"/>
                  <a:buChar char="•"/>
                </a:pPr>
                <a:r>
                  <a:rPr lang="en-US" b="1" dirty="0"/>
                  <a:t>Final solution expressed as vector</a:t>
                </a:r>
                <a14:m>
                  <m:oMath xmlns:m="http://schemas.openxmlformats.org/officeDocument/2006/math">
                    <m:d>
                      <m:dPr>
                        <m:ctrlPr>
                          <a:rPr lang="en-US" b="1" i="1" dirty="0" smtClean="0">
                            <a:solidFill>
                              <a:srgbClr val="836967"/>
                            </a:solidFill>
                            <a:latin typeface="Cambria Math" panose="02040503050406030204" pitchFamily="18" charset="0"/>
                          </a:rPr>
                        </m:ctrlPr>
                      </m:dPr>
                      <m:e>
                        <m:sSub>
                          <m:sSubPr>
                            <m:ctrlPr>
                              <a:rPr lang="en-US" b="1" i="1" dirty="0">
                                <a:solidFill>
                                  <a:srgbClr val="836967"/>
                                </a:solidFill>
                                <a:latin typeface="Cambria Math" panose="02040503050406030204" pitchFamily="18" charset="0"/>
                              </a:rPr>
                            </m:ctrlPr>
                          </m:sSubPr>
                          <m:e>
                            <m:r>
                              <a:rPr lang="en-US" b="1" i="1" dirty="0" smtClean="0">
                                <a:latin typeface="Cambria Math" panose="02040503050406030204" pitchFamily="18" charset="0"/>
                              </a:rPr>
                              <m:t>𝒙</m:t>
                            </m:r>
                          </m:e>
                          <m:sub>
                            <m:r>
                              <a:rPr lang="en-US" b="1" i="0" dirty="0" smtClean="0">
                                <a:latin typeface="Cambria Math" panose="02040503050406030204" pitchFamily="18" charset="0"/>
                              </a:rPr>
                              <m:t>𝟏</m:t>
                            </m:r>
                          </m:sub>
                        </m:sSub>
                        <m:r>
                          <a:rPr lang="en-US" b="1" i="0" dirty="0" smtClean="0">
                            <a:latin typeface="Cambria Math" panose="02040503050406030204" pitchFamily="18" charset="0"/>
                          </a:rPr>
                          <m:t>,</m:t>
                        </m:r>
                        <m:sSub>
                          <m:sSubPr>
                            <m:ctrlPr>
                              <a:rPr lang="en-US" b="1" i="1" dirty="0">
                                <a:solidFill>
                                  <a:srgbClr val="836967"/>
                                </a:solidFill>
                                <a:latin typeface="Cambria Math" panose="02040503050406030204" pitchFamily="18" charset="0"/>
                              </a:rPr>
                            </m:ctrlPr>
                          </m:sSubPr>
                          <m:e>
                            <m:r>
                              <a:rPr lang="en-US" b="1" i="1" dirty="0" smtClean="0">
                                <a:latin typeface="Cambria Math" panose="02040503050406030204" pitchFamily="18" charset="0"/>
                              </a:rPr>
                              <m:t>𝒙</m:t>
                            </m:r>
                          </m:e>
                          <m:sub>
                            <m:r>
                              <a:rPr lang="en-US" b="1" i="0" dirty="0" smtClean="0">
                                <a:latin typeface="Cambria Math" panose="02040503050406030204" pitchFamily="18" charset="0"/>
                              </a:rPr>
                              <m:t>𝟐</m:t>
                            </m:r>
                          </m:sub>
                        </m:sSub>
                        <m:r>
                          <a:rPr lang="en-US" b="1" i="0" dirty="0" smtClean="0">
                            <a:latin typeface="Cambria Math" panose="02040503050406030204" pitchFamily="18" charset="0"/>
                          </a:rPr>
                          <m:t>,</m:t>
                        </m:r>
                        <m:sSub>
                          <m:sSubPr>
                            <m:ctrlPr>
                              <a:rPr lang="en-US" b="1" i="1" dirty="0">
                                <a:solidFill>
                                  <a:srgbClr val="836967"/>
                                </a:solidFill>
                                <a:latin typeface="Cambria Math" panose="02040503050406030204" pitchFamily="18" charset="0"/>
                              </a:rPr>
                            </m:ctrlPr>
                          </m:sSubPr>
                          <m:e>
                            <m:r>
                              <a:rPr lang="en-US" b="1" i="1" dirty="0" smtClean="0">
                                <a:latin typeface="Cambria Math" panose="02040503050406030204" pitchFamily="18" charset="0"/>
                              </a:rPr>
                              <m:t>𝒙</m:t>
                            </m:r>
                          </m:e>
                          <m:sub>
                            <m:r>
                              <a:rPr lang="en-US" b="1" i="0" dirty="0" smtClean="0">
                                <a:latin typeface="Cambria Math" panose="02040503050406030204" pitchFamily="18" charset="0"/>
                              </a:rPr>
                              <m:t>𝟑</m:t>
                            </m:r>
                          </m:sub>
                        </m:sSub>
                      </m:e>
                    </m:d>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oMath>
                </a14:m>
                <a:r>
                  <a:rPr lang="en-US" b="1" dirty="0"/>
                  <a:t> </a:t>
                </a:r>
              </a:p>
            </p:txBody>
          </p:sp>
        </mc:Choice>
        <mc:Fallback xmlns="">
          <p:sp>
            <p:nvSpPr>
              <p:cNvPr id="7" name="TextBox 6">
                <a:extLst>
                  <a:ext uri="{FF2B5EF4-FFF2-40B4-BE49-F238E27FC236}">
                    <a16:creationId xmlns:a16="http://schemas.microsoft.com/office/drawing/2014/main" id="{63DDAF7A-73EC-462B-8B92-51FDDC049B60}"/>
                  </a:ext>
                </a:extLst>
              </p:cNvPr>
              <p:cNvSpPr txBox="1">
                <a:spLocks noRot="1" noChangeAspect="1" noMove="1" noResize="1" noEditPoints="1" noAdjustHandles="1" noChangeArrowheads="1" noChangeShapeType="1" noTextEdit="1"/>
              </p:cNvSpPr>
              <p:nvPr/>
            </p:nvSpPr>
            <p:spPr>
              <a:xfrm>
                <a:off x="1696275" y="4943061"/>
                <a:ext cx="6228525" cy="923330"/>
              </a:xfrm>
              <a:prstGeom prst="rect">
                <a:avLst/>
              </a:prstGeom>
              <a:blipFill>
                <a:blip r:embed="rId3"/>
                <a:stretch>
                  <a:fillRect l="-587" t="-3974" b="-5960"/>
                </a:stretch>
              </a:blipFill>
            </p:spPr>
            <p:txBody>
              <a:bodyPr/>
              <a:lstStyle/>
              <a:p>
                <a:r>
                  <a:rPr lang="en-US">
                    <a:noFill/>
                  </a:rPr>
                  <a:t> </a:t>
                </a:r>
              </a:p>
            </p:txBody>
          </p:sp>
        </mc:Fallback>
      </mc:AlternateContent>
    </p:spTree>
    <p:extLst>
      <p:ext uri="{BB962C8B-B14F-4D97-AF65-F5344CB8AC3E}">
        <p14:creationId xmlns:p14="http://schemas.microsoft.com/office/powerpoint/2010/main" val="7999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FC73-E3C6-4AAB-BD04-2588099BEF8E}"/>
              </a:ext>
            </a:extLst>
          </p:cNvPr>
          <p:cNvSpPr>
            <a:spLocks noGrp="1"/>
          </p:cNvSpPr>
          <p:nvPr>
            <p:ph type="title"/>
          </p:nvPr>
        </p:nvSpPr>
        <p:spPr/>
        <p:txBody>
          <a:bodyPr/>
          <a:lstStyle/>
          <a:p>
            <a:r>
              <a:rPr lang="en-US" dirty="0"/>
              <a:t>Page Rank Conclusion</a:t>
            </a:r>
          </a:p>
        </p:txBody>
      </p:sp>
      <p:sp>
        <p:nvSpPr>
          <p:cNvPr id="4" name="Content Placeholder 3">
            <a:extLst>
              <a:ext uri="{FF2B5EF4-FFF2-40B4-BE49-F238E27FC236}">
                <a16:creationId xmlns:a16="http://schemas.microsoft.com/office/drawing/2014/main" id="{78E9C1BE-84F1-4D4B-939C-C6D5D07FEB46}"/>
              </a:ext>
            </a:extLst>
          </p:cNvPr>
          <p:cNvSpPr txBox="1">
            <a:spLocks noGrp="1"/>
          </p:cNvSpPr>
          <p:nvPr>
            <p:ph idx="1"/>
          </p:nvPr>
        </p:nvSpPr>
        <p:spPr>
          <a:xfrm>
            <a:off x="1886846" y="1264555"/>
            <a:ext cx="8915400" cy="5375831"/>
          </a:xfrm>
          <a:prstGeom prst="rect">
            <a:avLst/>
          </a:prstGeom>
          <a:solidFill>
            <a:schemeClr val="bg1">
              <a:lumMod val="95000"/>
            </a:schemeClr>
          </a:solidFill>
        </p:spPr>
        <p:txBody>
          <a:bodyPr wrap="square" rtlCol="0">
            <a:spAutoFit/>
          </a:bodyPr>
          <a:lstStyle/>
          <a:p>
            <a:pPr marL="0" indent="0">
              <a:buNone/>
            </a:pPr>
            <a:endParaRPr lang="en-US" sz="2000" dirty="0"/>
          </a:p>
          <a:p>
            <a:pPr marL="285750" indent="-285750">
              <a:buFont typeface="Arial" panose="020B0604020202020204" pitchFamily="34" charset="0"/>
              <a:buChar char="•"/>
            </a:pPr>
            <a:r>
              <a:rPr lang="en-US" sz="2000" dirty="0"/>
              <a:t>Node 1 Rank: 1/3</a:t>
            </a:r>
          </a:p>
          <a:p>
            <a:pPr marL="285750" indent="-285750">
              <a:buFont typeface="Arial" panose="020B0604020202020204" pitchFamily="34" charset="0"/>
              <a:buChar char="•"/>
            </a:pPr>
            <a:r>
              <a:rPr lang="en-US" sz="2000" dirty="0"/>
              <a:t>Node 2 Rank: 1/3</a:t>
            </a:r>
          </a:p>
          <a:p>
            <a:pPr marL="285750" indent="-285750">
              <a:buFont typeface="Arial" panose="020B0604020202020204" pitchFamily="34" charset="0"/>
              <a:buChar char="•"/>
            </a:pPr>
            <a:r>
              <a:rPr lang="en-US" sz="2000" dirty="0"/>
              <a:t>Node 3 Rank: 1/3</a:t>
            </a:r>
          </a:p>
          <a:p>
            <a:pPr marL="285750" indent="-285750">
              <a:buFont typeface="Arial" panose="020B0604020202020204" pitchFamily="34" charset="0"/>
              <a:buChar char="•"/>
            </a:pPr>
            <a:r>
              <a:rPr lang="en-US" sz="2000" dirty="0"/>
              <a:t>Thus </a:t>
            </a:r>
            <a:r>
              <a:rPr lang="en-US" sz="2000" b="1" dirty="0"/>
              <a:t>Nodes displayed with the same order/rank</a:t>
            </a:r>
          </a:p>
          <a:p>
            <a:pPr marL="285750" indent="-285750">
              <a:buFont typeface="Arial" panose="020B0604020202020204" pitchFamily="34" charset="0"/>
              <a:buChar char="•"/>
            </a:pPr>
            <a:r>
              <a:rPr lang="en-US" sz="2000" u="sng" dirty="0"/>
              <a:t>Order</a:t>
            </a:r>
            <a:r>
              <a:rPr lang="en-US" sz="2000" dirty="0"/>
              <a:t>: </a:t>
            </a:r>
          </a:p>
          <a:p>
            <a:pPr marL="742950" lvl="1" indent="-285750">
              <a:buFont typeface="Arial" panose="020B0604020202020204" pitchFamily="34" charset="0"/>
              <a:buChar char="•"/>
            </a:pPr>
            <a:r>
              <a:rPr lang="en-US" sz="2000" b="1" dirty="0"/>
              <a:t>Page 1 (1/3)</a:t>
            </a:r>
          </a:p>
          <a:p>
            <a:pPr marL="742950" lvl="1" indent="-285750">
              <a:buFont typeface="Arial" panose="020B0604020202020204" pitchFamily="34" charset="0"/>
              <a:buChar char="•"/>
            </a:pPr>
            <a:r>
              <a:rPr lang="en-US" sz="2000" b="1" dirty="0"/>
              <a:t>Page 2 (1/3)</a:t>
            </a:r>
          </a:p>
          <a:p>
            <a:pPr marL="742950" lvl="1" indent="-285750">
              <a:buFont typeface="Arial" panose="020B0604020202020204" pitchFamily="34" charset="0"/>
              <a:buChar char="•"/>
            </a:pPr>
            <a:r>
              <a:rPr lang="en-US" sz="2000" b="1" dirty="0"/>
              <a:t>Page 3 (1/3)</a:t>
            </a:r>
          </a:p>
          <a:p>
            <a:pPr marL="285750" indent="-285750">
              <a:buFont typeface="Arial" panose="020B0604020202020204" pitchFamily="34" charset="0"/>
              <a:buChar char="•"/>
            </a:pPr>
            <a:r>
              <a:rPr lang="en-US" sz="2000" dirty="0"/>
              <a:t>Order is always </a:t>
            </a:r>
            <a:r>
              <a:rPr lang="en-US" sz="2000" b="1" dirty="0"/>
              <a:t>query independent</a:t>
            </a:r>
          </a:p>
          <a:p>
            <a:pPr marL="285750" indent="-285750">
              <a:buFont typeface="Arial" panose="020B0604020202020204" pitchFamily="34" charset="0"/>
              <a:buChar char="•"/>
            </a:pPr>
            <a:r>
              <a:rPr lang="en-US" sz="2000" b="1" dirty="0"/>
              <a:t>Can be incorporated with information retrieval algorithms like those based on previously discussed vector space model (VSM) algorithms</a:t>
            </a:r>
          </a:p>
        </p:txBody>
      </p:sp>
    </p:spTree>
    <p:extLst>
      <p:ext uri="{BB962C8B-B14F-4D97-AF65-F5344CB8AC3E}">
        <p14:creationId xmlns:p14="http://schemas.microsoft.com/office/powerpoint/2010/main" val="386105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vector space model</a:t>
            </a:r>
          </a:p>
        </p:txBody>
      </p:sp>
      <p:sp>
        <p:nvSpPr>
          <p:cNvPr id="3" name="Content Placeholder 2"/>
          <p:cNvSpPr>
            <a:spLocks noGrp="1"/>
          </p:cNvSpPr>
          <p:nvPr>
            <p:ph idx="1"/>
          </p:nvPr>
        </p:nvSpPr>
        <p:spPr/>
        <p:txBody>
          <a:bodyPr>
            <a:normAutofit fontScale="92500"/>
          </a:bodyPr>
          <a:lstStyle/>
          <a:p>
            <a:r>
              <a:rPr lang="en-US" sz="2400" b="1" dirty="0"/>
              <a:t>Vector space models </a:t>
            </a:r>
            <a:r>
              <a:rPr lang="en-US" sz="2400" dirty="0"/>
              <a:t>are to consider the relationship between data that are represented by vectors. It is popular in information retrieval systems but also useful for other purposes. Generally, this allows us to compare the similarity of two vectors from a geometric perspective.</a:t>
            </a:r>
          </a:p>
          <a:p>
            <a:r>
              <a:rPr lang="en-US" sz="2400" dirty="0"/>
              <a:t>A vector space is a mathematical term that defines some vector operations. In layman’s term, we can imagine it is a n-dimensional metric space where each point is represented by a n-dimensional vector. In this space, we can do any vector addition or scalar-vector multiplications.</a:t>
            </a:r>
          </a:p>
        </p:txBody>
      </p:sp>
    </p:spTree>
    <p:extLst>
      <p:ext uri="{BB962C8B-B14F-4D97-AF65-F5344CB8AC3E}">
        <p14:creationId xmlns:p14="http://schemas.microsoft.com/office/powerpoint/2010/main" val="2468414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and uses</a:t>
            </a:r>
          </a:p>
        </p:txBody>
      </p:sp>
      <p:sp>
        <p:nvSpPr>
          <p:cNvPr id="3" name="Content Placeholder 2"/>
          <p:cNvSpPr>
            <a:spLocks noGrp="1"/>
          </p:cNvSpPr>
          <p:nvPr>
            <p:ph idx="1"/>
          </p:nvPr>
        </p:nvSpPr>
        <p:spPr>
          <a:xfrm>
            <a:off x="2589212" y="2133600"/>
            <a:ext cx="8915400" cy="4460383"/>
          </a:xfrm>
        </p:spPr>
        <p:txBody>
          <a:bodyPr>
            <a:noAutofit/>
          </a:bodyPr>
          <a:lstStyle/>
          <a:p>
            <a:r>
              <a:rPr lang="en-US" sz="2400" dirty="0"/>
              <a:t>The Vector-Space Model (VSM) for Information Retrieval represents documents and queries as vectors of weights. Each weight is a measure of the importance of an index term in a document or a query, respectively.</a:t>
            </a:r>
          </a:p>
          <a:p>
            <a:r>
              <a:rPr lang="en-US" sz="2400" b="1" u="sng" dirty="0"/>
              <a:t>USES </a:t>
            </a:r>
          </a:p>
          <a:p>
            <a:r>
              <a:rPr lang="en-US" sz="2400" dirty="0"/>
              <a:t>information filtering </a:t>
            </a:r>
          </a:p>
          <a:p>
            <a:r>
              <a:rPr lang="en-US" sz="2400" dirty="0"/>
              <a:t>information retrieval </a:t>
            </a:r>
          </a:p>
          <a:p>
            <a:r>
              <a:rPr lang="en-US" sz="2400" dirty="0"/>
              <a:t>indexing </a:t>
            </a:r>
          </a:p>
          <a:p>
            <a:r>
              <a:rPr lang="en-US" sz="2400" dirty="0"/>
              <a:t>relevancy rankings</a:t>
            </a:r>
          </a:p>
        </p:txBody>
      </p:sp>
    </p:spTree>
    <p:extLst>
      <p:ext uri="{BB962C8B-B14F-4D97-AF65-F5344CB8AC3E}">
        <p14:creationId xmlns:p14="http://schemas.microsoft.com/office/powerpoint/2010/main" val="2852353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VSM</a:t>
            </a:r>
          </a:p>
        </p:txBody>
      </p:sp>
      <p:sp>
        <p:nvSpPr>
          <p:cNvPr id="3" name="Content Placeholder 2"/>
          <p:cNvSpPr>
            <a:spLocks noGrp="1"/>
          </p:cNvSpPr>
          <p:nvPr>
            <p:ph idx="1"/>
          </p:nvPr>
        </p:nvSpPr>
        <p:spPr>
          <a:xfrm>
            <a:off x="1468750" y="1777285"/>
            <a:ext cx="6438878" cy="4095300"/>
          </a:xfrm>
        </p:spPr>
        <p:txBody>
          <a:bodyPr>
            <a:normAutofit/>
          </a:bodyPr>
          <a:lstStyle/>
          <a:p>
            <a:r>
              <a:rPr lang="en-US" sz="2400" dirty="0"/>
              <a:t>As it is used in information retrieval to determine which document </a:t>
            </a:r>
            <a:r>
              <a:rPr lang="en-US" sz="2400" b="1" dirty="0"/>
              <a:t>d1 </a:t>
            </a:r>
            <a:r>
              <a:rPr lang="en-US" sz="2400" dirty="0"/>
              <a:t>or </a:t>
            </a:r>
            <a:r>
              <a:rPr lang="en-US" sz="2400" b="1" dirty="0"/>
              <a:t>d2</a:t>
            </a:r>
            <a:r>
              <a:rPr lang="en-US" sz="2400" dirty="0"/>
              <a:t> is more similar to given query </a:t>
            </a:r>
            <a:r>
              <a:rPr lang="en-US" sz="2400" b="1" dirty="0"/>
              <a:t>q</a:t>
            </a:r>
            <a:r>
              <a:rPr lang="en-US" sz="2400" dirty="0"/>
              <a:t>.</a:t>
            </a:r>
          </a:p>
          <a:p>
            <a:r>
              <a:rPr lang="en-US" sz="2400" dirty="0"/>
              <a:t>Note that documents and queries are represented in the same space.</a:t>
            </a:r>
          </a:p>
          <a:p>
            <a:r>
              <a:rPr lang="en-US" sz="2400" dirty="0"/>
              <a:t>The angle between the two vectors (cosine similarity) is used as a proxy for the similarities of underlying documents.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055" y="1571224"/>
            <a:ext cx="3876540" cy="3734872"/>
          </a:xfrm>
          <a:prstGeom prst="rect">
            <a:avLst/>
          </a:prstGeom>
        </p:spPr>
      </p:pic>
    </p:spTree>
    <p:extLst>
      <p:ext uri="{BB962C8B-B14F-4D97-AF65-F5344CB8AC3E}">
        <p14:creationId xmlns:p14="http://schemas.microsoft.com/office/powerpoint/2010/main" val="2923081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3" name="Content Placeholder 2"/>
          <p:cNvSpPr>
            <a:spLocks noGrp="1"/>
          </p:cNvSpPr>
          <p:nvPr>
            <p:ph idx="1"/>
          </p:nvPr>
        </p:nvSpPr>
        <p:spPr/>
        <p:txBody>
          <a:bodyPr/>
          <a:lstStyle/>
          <a:p>
            <a:r>
              <a:rPr lang="en-US" dirty="0"/>
              <a:t>The cosine measured is computed as the normalized dot product of the two vectors:</a:t>
            </a:r>
          </a:p>
          <a:p>
            <a:endParaRPr lang="en-US" dirty="0"/>
          </a:p>
          <a:p>
            <a:endParaRPr lang="en-US" dirty="0"/>
          </a:p>
          <a:p>
            <a:endParaRPr lang="en-US" dirty="0"/>
          </a:p>
          <a:p>
            <a:r>
              <a:rPr lang="en-US" dirty="0"/>
              <a:t>A variant of cosine is the Jaccard coefficient:</a:t>
            </a:r>
          </a:p>
          <a:p>
            <a:pPr marL="0" indent="0">
              <a:buNone/>
            </a:pPr>
            <a:r>
              <a:rPr lang="en-US" dirty="0"/>
              <a:t>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839" y="2961495"/>
            <a:ext cx="3477110" cy="837773"/>
          </a:xfrm>
          <a:prstGeom prst="rect">
            <a:avLst/>
          </a:prstGeom>
        </p:spPr>
      </p:pic>
      <p:pic>
        <p:nvPicPr>
          <p:cNvPr id="5" name="Picture 4"/>
          <p:cNvPicPr>
            <a:picLocks noChangeAspect="1"/>
          </p:cNvPicPr>
          <p:nvPr/>
        </p:nvPicPr>
        <p:blipFill>
          <a:blip r:embed="rId3"/>
          <a:stretch>
            <a:fillRect/>
          </a:stretch>
        </p:blipFill>
        <p:spPr>
          <a:xfrm>
            <a:off x="5286551" y="4714136"/>
            <a:ext cx="2612398" cy="752475"/>
          </a:xfrm>
          <a:prstGeom prst="rect">
            <a:avLst/>
          </a:prstGeom>
        </p:spPr>
      </p:pic>
    </p:spTree>
    <p:extLst>
      <p:ext uri="{BB962C8B-B14F-4D97-AF65-F5344CB8AC3E}">
        <p14:creationId xmlns:p14="http://schemas.microsoft.com/office/powerpoint/2010/main" val="1751670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451257" y="2030568"/>
            <a:ext cx="8915400" cy="4318715"/>
          </a:xfrm>
        </p:spPr>
        <p:txBody>
          <a:bodyPr/>
          <a:lstStyle/>
          <a:p>
            <a:pPr marL="0" indent="0">
              <a:buNone/>
            </a:pPr>
            <a:r>
              <a:rPr lang="en-US" b="1" dirty="0"/>
              <a:t>Q) </a:t>
            </a:r>
            <a:r>
              <a:rPr lang="en-US" dirty="0"/>
              <a:t>What is cosine similarity between D={cat,dog,dog}= &lt;1,2,0&gt; and Q={cat,dog,mouse,mouse} =&lt;1,1,2&gt;</a:t>
            </a:r>
          </a:p>
          <a:p>
            <a:pPr marL="0" indent="0">
              <a:buNone/>
            </a:pPr>
            <a:endParaRPr lang="en-US" dirty="0"/>
          </a:p>
          <a:p>
            <a:pPr marL="0" indent="0">
              <a:buNone/>
            </a:pPr>
            <a:r>
              <a:rPr lang="en-US" b="1" dirty="0"/>
              <a:t>ANS:</a:t>
            </a:r>
          </a:p>
          <a:p>
            <a:pPr marL="0" indent="0">
              <a:buNone/>
            </a:pPr>
            <a:endParaRPr lang="en-US" b="1" dirty="0"/>
          </a:p>
          <a:p>
            <a:pPr marL="0" indent="0">
              <a:buNone/>
            </a:pPr>
            <a:r>
              <a:rPr lang="en-US" b="1" dirty="0"/>
              <a:t>COMPARISION:</a:t>
            </a:r>
          </a:p>
          <a:p>
            <a:pPr marL="0" indent="0">
              <a:buNone/>
            </a:pPr>
            <a:r>
              <a:rPr lang="en-US" b="1" dirty="0"/>
              <a:t>                   </a:t>
            </a:r>
          </a:p>
          <a:p>
            <a:pPr marL="0" indent="0">
              <a:buNone/>
            </a:pPr>
            <a:r>
              <a:rPr lang="en-US" dirty="0"/>
              <a:t>     </a:t>
            </a:r>
          </a:p>
          <a:p>
            <a:pPr marL="0" indent="0">
              <a:buNone/>
            </a:pPr>
            <a:endParaRPr lang="en-US" dirty="0"/>
          </a:p>
          <a:p>
            <a:pPr marL="0" indent="0">
              <a:buNone/>
            </a:pPr>
            <a:r>
              <a:rPr lang="en-US" dirty="0"/>
              <a:t>NOTE: In general the cosine function has range of [-1,1], however when vectors are in first quadrant the range is [0,1].</a:t>
            </a:r>
          </a:p>
          <a:p>
            <a:pPr marL="0" indent="0">
              <a:buNone/>
            </a:pPr>
            <a:endParaRPr lang="en-US" dirty="0"/>
          </a:p>
        </p:txBody>
      </p:sp>
      <p:pic>
        <p:nvPicPr>
          <p:cNvPr id="4" name="Picture 3"/>
          <p:cNvPicPr>
            <a:picLocks noChangeAspect="1"/>
          </p:cNvPicPr>
          <p:nvPr/>
        </p:nvPicPr>
        <p:blipFill>
          <a:blip r:embed="rId2"/>
          <a:stretch>
            <a:fillRect/>
          </a:stretch>
        </p:blipFill>
        <p:spPr>
          <a:xfrm>
            <a:off x="3738562" y="3167062"/>
            <a:ext cx="4714875" cy="523875"/>
          </a:xfrm>
          <a:prstGeom prst="rect">
            <a:avLst/>
          </a:prstGeom>
        </p:spPr>
      </p:pic>
      <p:pic>
        <p:nvPicPr>
          <p:cNvPr id="6" name="Picture 5"/>
          <p:cNvPicPr>
            <a:picLocks noChangeAspect="1"/>
          </p:cNvPicPr>
          <p:nvPr/>
        </p:nvPicPr>
        <p:blipFill>
          <a:blip r:embed="rId3"/>
          <a:stretch>
            <a:fillRect/>
          </a:stretch>
        </p:blipFill>
        <p:spPr>
          <a:xfrm>
            <a:off x="3794369" y="4609706"/>
            <a:ext cx="4676775" cy="552450"/>
          </a:xfrm>
          <a:prstGeom prst="rect">
            <a:avLst/>
          </a:prstGeom>
        </p:spPr>
      </p:pic>
    </p:spTree>
    <p:extLst>
      <p:ext uri="{BB962C8B-B14F-4D97-AF65-F5344CB8AC3E}">
        <p14:creationId xmlns:p14="http://schemas.microsoft.com/office/powerpoint/2010/main" val="2904106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example</a:t>
            </a:r>
          </a:p>
        </p:txBody>
      </p:sp>
      <p:sp>
        <p:nvSpPr>
          <p:cNvPr id="3" name="Content Placeholder 2"/>
          <p:cNvSpPr>
            <a:spLocks noGrp="1"/>
          </p:cNvSpPr>
          <p:nvPr>
            <p:ph idx="1"/>
          </p:nvPr>
        </p:nvSpPr>
        <p:spPr/>
        <p:txBody>
          <a:bodyPr/>
          <a:lstStyle/>
          <a:p>
            <a:r>
              <a:rPr lang="en-US" dirty="0"/>
              <a:t>A document entitled "Will Shaq's Free Throws Stop the Lakers" might designate </a:t>
            </a:r>
            <a:r>
              <a:rPr lang="en-US" b="1" dirty="0"/>
              <a:t>basketball</a:t>
            </a:r>
            <a:r>
              <a:rPr lang="en-US" dirty="0"/>
              <a:t>, </a:t>
            </a:r>
            <a:r>
              <a:rPr lang="en-US" b="1" dirty="0"/>
              <a:t>playoffs</a:t>
            </a:r>
            <a:r>
              <a:rPr lang="en-US" dirty="0"/>
              <a:t>, and </a:t>
            </a:r>
            <a:r>
              <a:rPr lang="en-US" b="1" dirty="0"/>
              <a:t>NBA</a:t>
            </a:r>
            <a:r>
              <a:rPr lang="en-US" dirty="0"/>
              <a:t> as its keywords. This document's vector contains three 1's in the positions corresponding to its three keywords and 0's elsewhere.</a:t>
            </a:r>
            <a:br>
              <a:rPr lang="en-US" dirty="0"/>
            </a:br>
            <a:br>
              <a:rPr lang="en-US" dirty="0"/>
            </a:br>
            <a:r>
              <a:rPr lang="en-US" dirty="0"/>
              <a:t>Search engines often apply weighting schemes to keywords. The scheme just described is </a:t>
            </a:r>
            <a:r>
              <a:rPr lang="en-US" i="1" dirty="0" err="1"/>
              <a:t>unweighted</a:t>
            </a:r>
            <a:r>
              <a:rPr lang="en-US" dirty="0"/>
              <a:t>, since each keyword gets the value 1 in the document vector. However, in a weighted scheme, the NBA playoff document might give more weight to </a:t>
            </a:r>
            <a:r>
              <a:rPr lang="en-US" b="1" dirty="0"/>
              <a:t>playoff</a:t>
            </a:r>
            <a:r>
              <a:rPr lang="en-US" dirty="0"/>
              <a:t> than </a:t>
            </a:r>
            <a:r>
              <a:rPr lang="en-US" b="1" dirty="0"/>
              <a:t>basketball</a:t>
            </a:r>
            <a:r>
              <a:rPr lang="en-US" dirty="0"/>
              <a:t>, and thus the entry corresponding to </a:t>
            </a:r>
            <a:r>
              <a:rPr lang="en-US" b="1" dirty="0"/>
              <a:t>playoff</a:t>
            </a:r>
            <a:r>
              <a:rPr lang="en-US" dirty="0"/>
              <a:t> might be 5 and the entry for </a:t>
            </a:r>
            <a:r>
              <a:rPr lang="en-US" b="1" dirty="0"/>
              <a:t>basketball</a:t>
            </a:r>
            <a:r>
              <a:rPr lang="en-US" dirty="0"/>
              <a:t> might be 2.</a:t>
            </a:r>
          </a:p>
        </p:txBody>
      </p:sp>
    </p:spTree>
    <p:extLst>
      <p:ext uri="{BB962C8B-B14F-4D97-AF65-F5344CB8AC3E}">
        <p14:creationId xmlns:p14="http://schemas.microsoft.com/office/powerpoint/2010/main" val="156444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Semantic Index</a:t>
            </a:r>
          </a:p>
        </p:txBody>
      </p:sp>
      <p:sp>
        <p:nvSpPr>
          <p:cNvPr id="3" name="Content Placeholder 2"/>
          <p:cNvSpPr>
            <a:spLocks noGrp="1"/>
          </p:cNvSpPr>
          <p:nvPr>
            <p:ph idx="1"/>
          </p:nvPr>
        </p:nvSpPr>
        <p:spPr>
          <a:xfrm>
            <a:off x="2589212" y="2133600"/>
            <a:ext cx="8915400" cy="3713408"/>
          </a:xfrm>
        </p:spPr>
        <p:txBody>
          <a:bodyPr/>
          <a:lstStyle/>
          <a:p>
            <a:r>
              <a:rPr lang="en-US" b="1" dirty="0"/>
              <a:t>Latent semantic analysis</a:t>
            </a:r>
            <a:r>
              <a:rPr lang="en-US" dirty="0"/>
              <a:t> (</a:t>
            </a:r>
            <a:r>
              <a:rPr lang="en-US" b="1" dirty="0"/>
              <a:t>LSA</a:t>
            </a:r>
            <a:r>
              <a:rPr lang="en-US" dirty="0"/>
              <a:t>) is a technique in natural language processing, in particular distributional semantics, of analyzing relationships between a set of documents and the terms they contain by producing a set of concepts related to the documents and terms.</a:t>
            </a:r>
          </a:p>
          <a:p>
            <a:r>
              <a:rPr lang="en-US" b="1" dirty="0"/>
              <a:t>Main Idea</a:t>
            </a:r>
          </a:p>
          <a:p>
            <a:pPr>
              <a:buFont typeface="Arial" panose="020B0604020202020204" pitchFamily="34" charset="0"/>
              <a:buChar char="•"/>
            </a:pPr>
            <a:r>
              <a:rPr lang="en-US" dirty="0"/>
              <a:t>Map each documents into some concepts.</a:t>
            </a:r>
          </a:p>
          <a:p>
            <a:pPr>
              <a:buFont typeface="Arial" panose="020B0604020202020204" pitchFamily="34" charset="0"/>
              <a:buChar char="•"/>
            </a:pPr>
            <a:r>
              <a:rPr lang="en-US" dirty="0"/>
              <a:t>Map each term into some concepts.</a:t>
            </a:r>
          </a:p>
          <a:p>
            <a:pPr marL="0" indent="0">
              <a:buNone/>
            </a:pPr>
            <a:endParaRPr lang="en-US" dirty="0"/>
          </a:p>
          <a:p>
            <a:r>
              <a:rPr lang="en-US" b="1" dirty="0"/>
              <a:t>Concept :- </a:t>
            </a:r>
            <a:r>
              <a:rPr lang="en-US" dirty="0"/>
              <a:t>A set of terms, with weight</a:t>
            </a:r>
          </a:p>
          <a:p>
            <a:pPr marL="0" indent="0">
              <a:buNone/>
            </a:pPr>
            <a:r>
              <a:rPr lang="en-US" b="1" dirty="0"/>
              <a:t> </a:t>
            </a:r>
          </a:p>
          <a:p>
            <a:pPr marL="0" indent="0">
              <a:buNone/>
            </a:pPr>
            <a:endParaRPr lang="en-US" dirty="0"/>
          </a:p>
          <a:p>
            <a:pPr marL="0" indent="0">
              <a:buNone/>
            </a:pPr>
            <a:endParaRPr lang="en-US" dirty="0"/>
          </a:p>
          <a:p>
            <a:pPr>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72216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Semantic Index</a:t>
            </a:r>
          </a:p>
        </p:txBody>
      </p:sp>
      <p:sp>
        <p:nvSpPr>
          <p:cNvPr id="3" name="Content Placeholder 2"/>
          <p:cNvSpPr>
            <a:spLocks noGrp="1"/>
          </p:cNvSpPr>
          <p:nvPr>
            <p:ph idx="1"/>
          </p:nvPr>
        </p:nvSpPr>
        <p:spPr>
          <a:xfrm>
            <a:off x="2292999" y="2123941"/>
            <a:ext cx="3850225" cy="3710189"/>
          </a:xfrm>
        </p:spPr>
        <p:txBody>
          <a:bodyPr>
            <a:normAutofit lnSpcReduction="10000"/>
          </a:bodyPr>
          <a:lstStyle/>
          <a:p>
            <a:r>
              <a:rPr lang="en-US" dirty="0"/>
              <a:t>LSI can decompose our initial matrix into two smaller matrix.</a:t>
            </a:r>
          </a:p>
          <a:p>
            <a:pPr marL="0" indent="0">
              <a:buNone/>
            </a:pPr>
            <a:endParaRPr lang="en-US" dirty="0"/>
          </a:p>
          <a:p>
            <a:r>
              <a:rPr lang="en-US" dirty="0"/>
              <a:t>Term-concept matrix</a:t>
            </a:r>
          </a:p>
          <a:p>
            <a:r>
              <a:rPr lang="en-US" dirty="0"/>
              <a:t>Document-concept matrix</a:t>
            </a:r>
          </a:p>
          <a:p>
            <a:endParaRPr lang="en-US" dirty="0"/>
          </a:p>
          <a:p>
            <a:r>
              <a:rPr lang="en-US" dirty="0"/>
              <a:t>The ‘1’s represent the weights of a concept in both the tables</a:t>
            </a:r>
          </a:p>
          <a:p>
            <a:pPr marL="0" indent="0">
              <a:buNone/>
            </a:pPr>
            <a:endParaRPr lang="en-US" dirty="0"/>
          </a:p>
          <a:p>
            <a:pPr marL="0" indent="0">
              <a:buNone/>
            </a:pPr>
            <a:r>
              <a:rPr lang="en-US" dirty="0"/>
              <a:t> </a:t>
            </a:r>
          </a:p>
          <a:p>
            <a:endParaRPr lang="en-US" dirty="0"/>
          </a:p>
        </p:txBody>
      </p:sp>
      <p:pic>
        <p:nvPicPr>
          <p:cNvPr id="4" name="Picture 3"/>
          <p:cNvPicPr>
            <a:picLocks noChangeAspect="1"/>
          </p:cNvPicPr>
          <p:nvPr/>
        </p:nvPicPr>
        <p:blipFill>
          <a:blip r:embed="rId2"/>
          <a:stretch>
            <a:fillRect/>
          </a:stretch>
        </p:blipFill>
        <p:spPr>
          <a:xfrm>
            <a:off x="6399212" y="2220936"/>
            <a:ext cx="5105400" cy="2647950"/>
          </a:xfrm>
          <a:prstGeom prst="rect">
            <a:avLst/>
          </a:prstGeom>
        </p:spPr>
      </p:pic>
    </p:spTree>
    <p:extLst>
      <p:ext uri="{BB962C8B-B14F-4D97-AF65-F5344CB8AC3E}">
        <p14:creationId xmlns:p14="http://schemas.microsoft.com/office/powerpoint/2010/main" val="311451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45A6-420B-42DB-B03D-D1D126B66C60}"/>
              </a:ext>
            </a:extLst>
          </p:cNvPr>
          <p:cNvSpPr>
            <a:spLocks noGrp="1"/>
          </p:cNvSpPr>
          <p:nvPr>
            <p:ph type="title"/>
          </p:nvPr>
        </p:nvSpPr>
        <p:spPr>
          <a:xfrm>
            <a:off x="2403681" y="2694600"/>
            <a:ext cx="8915399" cy="1468800"/>
          </a:xfrm>
        </p:spPr>
        <p:txBody>
          <a:bodyPr>
            <a:normAutofit/>
          </a:bodyPr>
          <a:lstStyle/>
          <a:p>
            <a:r>
              <a:rPr lang="en-US" sz="4400" b="1" dirty="0"/>
              <a:t>Representation of web and its documents</a:t>
            </a:r>
          </a:p>
        </p:txBody>
      </p:sp>
    </p:spTree>
    <p:extLst>
      <p:ext uri="{BB962C8B-B14F-4D97-AF65-F5344CB8AC3E}">
        <p14:creationId xmlns:p14="http://schemas.microsoft.com/office/powerpoint/2010/main" val="286603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Semantic Index</a:t>
            </a:r>
          </a:p>
        </p:txBody>
      </p:sp>
      <p:sp>
        <p:nvSpPr>
          <p:cNvPr id="3" name="Content Placeholder 2"/>
          <p:cNvSpPr>
            <a:spLocks noGrp="1"/>
          </p:cNvSpPr>
          <p:nvPr>
            <p:ph idx="1"/>
          </p:nvPr>
        </p:nvSpPr>
        <p:spPr/>
        <p:txBody>
          <a:bodyPr/>
          <a:lstStyle/>
          <a:p>
            <a:pPr marL="0" indent="0">
              <a:buNone/>
            </a:pPr>
            <a:r>
              <a:rPr lang="en-US" b="1" dirty="0"/>
              <a:t>Q: How to search, for eg for “system”?</a:t>
            </a:r>
          </a:p>
          <a:p>
            <a:pPr marL="0" indent="0">
              <a:buNone/>
            </a:pPr>
            <a:endParaRPr lang="en-US" b="1" dirty="0"/>
          </a:p>
          <a:p>
            <a:pPr marL="0" indent="0">
              <a:buNone/>
            </a:pPr>
            <a:r>
              <a:rPr lang="en-US" b="1" dirty="0"/>
              <a:t>ANS: Find the corresponding concepts and its documents .(works like an automatic constructed thesaurus).</a:t>
            </a:r>
          </a:p>
          <a:p>
            <a:pPr marL="0" indent="0">
              <a:buNone/>
            </a:pPr>
            <a:endParaRPr lang="en-US" b="1" dirty="0"/>
          </a:p>
        </p:txBody>
      </p:sp>
      <p:pic>
        <p:nvPicPr>
          <p:cNvPr id="4" name="Picture 3"/>
          <p:cNvPicPr>
            <a:picLocks noChangeAspect="1"/>
          </p:cNvPicPr>
          <p:nvPr/>
        </p:nvPicPr>
        <p:blipFill>
          <a:blip r:embed="rId2"/>
          <a:stretch>
            <a:fillRect/>
          </a:stretch>
        </p:blipFill>
        <p:spPr>
          <a:xfrm>
            <a:off x="3398681" y="3625222"/>
            <a:ext cx="5600700" cy="2286000"/>
          </a:xfrm>
          <a:prstGeom prst="rect">
            <a:avLst/>
          </a:prstGeom>
        </p:spPr>
      </p:pic>
    </p:spTree>
    <p:extLst>
      <p:ext uri="{BB962C8B-B14F-4D97-AF65-F5344CB8AC3E}">
        <p14:creationId xmlns:p14="http://schemas.microsoft.com/office/powerpoint/2010/main" val="860367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LSI</a:t>
            </a:r>
          </a:p>
        </p:txBody>
      </p:sp>
      <p:sp>
        <p:nvSpPr>
          <p:cNvPr id="3" name="Content Placeholder 2"/>
          <p:cNvSpPr>
            <a:spLocks noGrp="1"/>
          </p:cNvSpPr>
          <p:nvPr>
            <p:ph idx="1"/>
          </p:nvPr>
        </p:nvSpPr>
        <p:spPr>
          <a:xfrm>
            <a:off x="2589212" y="1455313"/>
            <a:ext cx="8915400" cy="5112911"/>
          </a:xfrm>
        </p:spPr>
        <p:txBody>
          <a:bodyPr>
            <a:normAutofit fontScale="85000" lnSpcReduction="10000"/>
          </a:bodyPr>
          <a:lstStyle/>
          <a:p>
            <a:endParaRPr lang="en-US" dirty="0"/>
          </a:p>
          <a:p>
            <a:r>
              <a:rPr lang="en-US" sz="1900" dirty="0"/>
              <a:t>To derive concepts from documents.</a:t>
            </a:r>
          </a:p>
          <a:p>
            <a:r>
              <a:rPr lang="en-US" sz="1900" dirty="0"/>
              <a:t>Works as an automatic thesaurus .</a:t>
            </a:r>
          </a:p>
          <a:p>
            <a:r>
              <a:rPr lang="en-US" sz="1900" dirty="0"/>
              <a:t>Reduce dimensionality down to fewer concepts.(matrix decomposition)</a:t>
            </a:r>
          </a:p>
          <a:p>
            <a:pPr marL="0" indent="0">
              <a:buNone/>
            </a:pPr>
            <a:endParaRPr lang="en-US" sz="1900" dirty="0"/>
          </a:p>
          <a:p>
            <a:pPr marL="0" indent="0">
              <a:buNone/>
            </a:pPr>
            <a:r>
              <a:rPr lang="en-US" sz="1900" b="1" dirty="0"/>
              <a:t>More benefits of LSI:-</a:t>
            </a:r>
          </a:p>
          <a:p>
            <a:r>
              <a:rPr lang="en-US" sz="1900" dirty="0"/>
              <a:t> LSI is not restricted to working only with words. It can also process arbitrary character strings. Any object that can be expressed as text can be represented in an LSI vector space. For example, tests with MEDLINE abstracts have shown that LSI is able to effectively classify genes based on conceptual modeling of the biological information contained in the titles and abstracts of the MEDLINE citations.</a:t>
            </a:r>
          </a:p>
          <a:p>
            <a:r>
              <a:rPr lang="en-US" sz="1900" dirty="0"/>
              <a:t>Text does not need to be in sentence form for LSI to be effective. It can work with lists, free-form notes, email, Web-based content, etc. As long as a collection of text contains multiple terms, LSI can be used to identify patterns in the relationships between the important terms and concepts contained in the text.</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267894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LSI work (SVD)</a:t>
            </a:r>
          </a:p>
        </p:txBody>
      </p:sp>
      <p:sp>
        <p:nvSpPr>
          <p:cNvPr id="3" name="Content Placeholder 2"/>
          <p:cNvSpPr>
            <a:spLocks noGrp="1"/>
          </p:cNvSpPr>
          <p:nvPr>
            <p:ph idx="1"/>
          </p:nvPr>
        </p:nvSpPr>
        <p:spPr/>
        <p:txBody>
          <a:bodyPr/>
          <a:lstStyle/>
          <a:p>
            <a:r>
              <a:rPr lang="en-US" dirty="0"/>
              <a:t>LSI uses SVD  (single value decomposition) which is mathematic tool. It finds concepts in matrices. Moreover, SVD can solve through finding these concepts we can ran these concepts and throw away the less important data, so that data is stored more efficiently.</a:t>
            </a:r>
          </a:p>
          <a:p>
            <a:endParaRPr lang="en-US" dirty="0"/>
          </a:p>
          <a:p>
            <a:r>
              <a:rPr lang="en-US" dirty="0"/>
              <a:t>It is a generalized technique and can manipulate any kind of data, All it takes is a matrix in rows and columns regardless of the content for eg:-Netflix/movies and grocery/items etc.</a:t>
            </a:r>
          </a:p>
        </p:txBody>
      </p:sp>
    </p:spTree>
    <p:extLst>
      <p:ext uri="{BB962C8B-B14F-4D97-AF65-F5344CB8AC3E}">
        <p14:creationId xmlns:p14="http://schemas.microsoft.com/office/powerpoint/2010/main" val="4094125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(Definition and formula)</a:t>
            </a:r>
          </a:p>
        </p:txBody>
      </p:sp>
      <p:sp>
        <p:nvSpPr>
          <p:cNvPr id="5" name="Content Placeholder 4"/>
          <p:cNvSpPr>
            <a:spLocks noGrp="1"/>
          </p:cNvSpPr>
          <p:nvPr>
            <p:ph idx="1"/>
          </p:nvPr>
        </p:nvSpPr>
        <p:spPr>
          <a:xfrm>
            <a:off x="2061177" y="1905000"/>
            <a:ext cx="4146439" cy="4395989"/>
          </a:xfrm>
        </p:spPr>
        <p:txBody>
          <a:bodyPr>
            <a:normAutofit/>
          </a:bodyPr>
          <a:lstStyle/>
          <a:p>
            <a:pPr marL="0" indent="0">
              <a:buNone/>
            </a:pPr>
            <a:r>
              <a:rPr lang="en-US" b="1" dirty="0"/>
              <a:t>A: n x m matrix </a:t>
            </a:r>
            <a:r>
              <a:rPr lang="en-US" dirty="0"/>
              <a:t>(n documents and m terms) </a:t>
            </a:r>
          </a:p>
          <a:p>
            <a:pPr marL="0" indent="0">
              <a:buNone/>
            </a:pPr>
            <a:endParaRPr lang="en-US" dirty="0"/>
          </a:p>
          <a:p>
            <a:pPr marL="0" indent="0">
              <a:buNone/>
            </a:pPr>
            <a:r>
              <a:rPr lang="en-US" b="1" dirty="0"/>
              <a:t>U: n x r matrix </a:t>
            </a:r>
            <a:r>
              <a:rPr lang="en-US" dirty="0"/>
              <a:t>(n documents and r concepts)</a:t>
            </a:r>
          </a:p>
          <a:p>
            <a:pPr marL="0" indent="0">
              <a:buNone/>
            </a:pPr>
            <a:endParaRPr lang="en-US" dirty="0"/>
          </a:p>
          <a:p>
            <a:pPr marL="0" indent="0">
              <a:buNone/>
            </a:pPr>
            <a:r>
              <a:rPr lang="en-US" b="1" dirty="0"/>
              <a:t>^: r x r diagonal matrix </a:t>
            </a:r>
            <a:r>
              <a:rPr lang="en-US" dirty="0"/>
              <a:t>(r ran of matrix and r strength of matrix)</a:t>
            </a:r>
          </a:p>
          <a:p>
            <a:pPr marL="0" indent="0">
              <a:buNone/>
            </a:pPr>
            <a:endParaRPr lang="en-US" dirty="0"/>
          </a:p>
          <a:p>
            <a:pPr marL="0" indent="0">
              <a:buNone/>
            </a:pPr>
            <a:r>
              <a:rPr lang="en-US" b="1" dirty="0"/>
              <a:t>V: m x r matrix</a:t>
            </a:r>
            <a:r>
              <a:rPr lang="en-US" dirty="0"/>
              <a:t> (m terms and r concepts)</a:t>
            </a:r>
          </a:p>
          <a:p>
            <a:pPr marL="0" indent="0">
              <a:buNone/>
            </a:pPr>
            <a:endParaRPr lang="en-US" dirty="0"/>
          </a:p>
        </p:txBody>
      </p:sp>
      <p:pic>
        <p:nvPicPr>
          <p:cNvPr id="6" name="Content Placeholder 3"/>
          <p:cNvPicPr>
            <a:picLocks noChangeAspect="1"/>
          </p:cNvPicPr>
          <p:nvPr/>
        </p:nvPicPr>
        <p:blipFill rotWithShape="1">
          <a:blip r:embed="rId2"/>
          <a:srcRect t="15775"/>
          <a:stretch/>
        </p:blipFill>
        <p:spPr>
          <a:xfrm>
            <a:off x="6735651" y="2431960"/>
            <a:ext cx="4799795" cy="3180901"/>
          </a:xfrm>
          <a:prstGeom prst="rect">
            <a:avLst/>
          </a:prstGeom>
        </p:spPr>
      </p:pic>
    </p:spTree>
    <p:extLst>
      <p:ext uri="{BB962C8B-B14F-4D97-AF65-F5344CB8AC3E}">
        <p14:creationId xmlns:p14="http://schemas.microsoft.com/office/powerpoint/2010/main" val="2768567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LINK ANALYSIS?</a:t>
            </a:r>
            <a:br>
              <a:rPr lang="en-US" dirty="0"/>
            </a:br>
            <a:endParaRPr lang="en-US" dirty="0"/>
          </a:p>
        </p:txBody>
      </p:sp>
      <p:sp>
        <p:nvSpPr>
          <p:cNvPr id="3" name="Content Placeholder 2"/>
          <p:cNvSpPr>
            <a:spLocks noGrp="1"/>
          </p:cNvSpPr>
          <p:nvPr>
            <p:ph idx="1"/>
          </p:nvPr>
        </p:nvSpPr>
        <p:spPr/>
        <p:txBody>
          <a:bodyPr/>
          <a:lstStyle/>
          <a:p>
            <a:r>
              <a:rPr lang="en-US" sz="2400" dirty="0">
                <a:solidFill>
                  <a:schemeClr val="tx1"/>
                </a:solidFill>
              </a:rPr>
              <a:t>link analysis is a data analysis technique used to evaluate relationships (connections) between nodes. Relationships may be identified among various types of nodes (objects), including organizations , people and transactions</a:t>
            </a:r>
          </a:p>
          <a:p>
            <a:r>
              <a:rPr lang="en-US" sz="2400" dirty="0">
                <a:solidFill>
                  <a:schemeClr val="tx1"/>
                </a:solidFill>
              </a:rPr>
              <a:t>Normally, the nodes represent specific data points, and the links represent the connections between them</a:t>
            </a:r>
          </a:p>
          <a:p>
            <a:endParaRPr lang="en-US" dirty="0"/>
          </a:p>
        </p:txBody>
      </p:sp>
    </p:spTree>
    <p:extLst>
      <p:ext uri="{BB962C8B-B14F-4D97-AF65-F5344CB8AC3E}">
        <p14:creationId xmlns:p14="http://schemas.microsoft.com/office/powerpoint/2010/main" val="345926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how link analysis is used data analysis</a:t>
            </a:r>
          </a:p>
        </p:txBody>
      </p:sp>
      <p:sp>
        <p:nvSpPr>
          <p:cNvPr id="5" name="Content Placeholder 4"/>
          <p:cNvSpPr>
            <a:spLocks noGrp="1"/>
          </p:cNvSpPr>
          <p:nvPr>
            <p:ph idx="1"/>
          </p:nvPr>
        </p:nvSpPr>
        <p:spPr/>
        <p:txBody>
          <a:bodyPr/>
          <a:lstStyle/>
          <a:p>
            <a:endParaRPr lang="en-US"/>
          </a:p>
        </p:txBody>
      </p:sp>
      <p:pic>
        <p:nvPicPr>
          <p:cNvPr id="1028" name="Picture 4" descr="Link Analysis For Intelligence Investigations: A Step-By-Ste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905000"/>
            <a:ext cx="8915400" cy="463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377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WHERE IS LINK ANALYSIS USED?</a:t>
            </a:r>
            <a:endParaRPr lang="en-US" dirty="0"/>
          </a:p>
        </p:txBody>
      </p:sp>
      <p:sp>
        <p:nvSpPr>
          <p:cNvPr id="3" name="Content Placeholder 2"/>
          <p:cNvSpPr>
            <a:spLocks noGrp="1"/>
          </p:cNvSpPr>
          <p:nvPr>
            <p:ph idx="1"/>
          </p:nvPr>
        </p:nvSpPr>
        <p:spPr/>
        <p:txBody>
          <a:bodyPr/>
          <a:lstStyle/>
          <a:p>
            <a:endParaRPr lang="en-US" dirty="0"/>
          </a:p>
          <a:p>
            <a:r>
              <a:rPr lang="en-US" dirty="0"/>
              <a:t>Main use of link analysis is for extracting or analyzing huge pieces of data/information . It is used in all professional organizations .</a:t>
            </a:r>
          </a:p>
          <a:p>
            <a:r>
              <a:rPr lang="en-US" dirty="0"/>
              <a:t>Some of the basic uses of link analysis are:</a:t>
            </a:r>
          </a:p>
          <a:p>
            <a:pPr algn="ctr">
              <a:buFont typeface="Wingdings" panose="05000000000000000000" pitchFamily="2" charset="2"/>
              <a:buChar char="§"/>
            </a:pPr>
            <a:r>
              <a:rPr lang="en-US" dirty="0"/>
              <a:t>To find matches in data for known patterns of interest</a:t>
            </a:r>
          </a:p>
          <a:p>
            <a:pPr algn="ctr">
              <a:buFont typeface="Wingdings" panose="05000000000000000000" pitchFamily="2" charset="2"/>
              <a:buChar char="§"/>
            </a:pPr>
            <a:r>
              <a:rPr lang="en-US" dirty="0"/>
              <a:t> Find anomalies where known patterns are violated</a:t>
            </a:r>
          </a:p>
          <a:p>
            <a:pPr algn="ctr">
              <a:buFont typeface="Wingdings" panose="05000000000000000000" pitchFamily="2" charset="2"/>
              <a:buChar char="§"/>
            </a:pPr>
            <a:r>
              <a:rPr lang="en-US" dirty="0"/>
              <a:t>Discover new patterns of interest.(used heavily for data mining)</a:t>
            </a:r>
          </a:p>
          <a:p>
            <a:endParaRPr lang="en-US" dirty="0"/>
          </a:p>
        </p:txBody>
      </p:sp>
    </p:spTree>
    <p:extLst>
      <p:ext uri="{BB962C8B-B14F-4D97-AF65-F5344CB8AC3E}">
        <p14:creationId xmlns:p14="http://schemas.microsoft.com/office/powerpoint/2010/main" val="774610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r>
              <a:rPr lang="en-US" sz="2000" dirty="0"/>
              <a:t>Link analysis has been used for investigation of criminal activity (fraud detection, counterterrorism, and intelligence) to help police know the previous history of criminals </a:t>
            </a:r>
            <a:r>
              <a:rPr lang="en-US" sz="2000" dirty="0" err="1"/>
              <a:t>etc</a:t>
            </a:r>
            <a:endParaRPr lang="en-US" sz="2000" dirty="0"/>
          </a:p>
          <a:p>
            <a:r>
              <a:rPr lang="en-US" sz="2000" dirty="0"/>
              <a:t>Its used in computer security analysis, search engine optimization (also used in google to provide user relevant information from huge chunks of data) market research(data mining),  medical research,  art etc</a:t>
            </a:r>
            <a:r>
              <a:rPr lang="en-US" dirty="0"/>
              <a:t>.</a:t>
            </a:r>
          </a:p>
          <a:p>
            <a:endParaRPr lang="en-US" dirty="0"/>
          </a:p>
        </p:txBody>
      </p:sp>
    </p:spTree>
    <p:extLst>
      <p:ext uri="{BB962C8B-B14F-4D97-AF65-F5344CB8AC3E}">
        <p14:creationId xmlns:p14="http://schemas.microsoft.com/office/powerpoint/2010/main" val="202898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0119" y="888642"/>
            <a:ext cx="8915400" cy="3777622"/>
          </a:xfrm>
        </p:spPr>
        <p:txBody>
          <a:bodyPr>
            <a:normAutofit/>
          </a:bodyPr>
          <a:lstStyle/>
          <a:p>
            <a:r>
              <a:rPr lang="en-US" sz="2400" dirty="0"/>
              <a:t>Link analysis is useful for analytical applications that rely on </a:t>
            </a:r>
            <a:r>
              <a:rPr lang="en-US" sz="2400" u="sng" dirty="0"/>
              <a:t>graph theory</a:t>
            </a:r>
            <a:r>
              <a:rPr lang="en-US" sz="2400" dirty="0"/>
              <a:t> for drawing conclusions. One example is looking for closely connected groups of people</a:t>
            </a:r>
          </a:p>
        </p:txBody>
      </p:sp>
      <p:pic>
        <p:nvPicPr>
          <p:cNvPr id="4" name="Picture 3" descr="Link Analysis Software with Data Visualization and Social Network Analysis  (SNA): Sentinel Visualizer for Big Data Analysis"/>
          <p:cNvPicPr/>
          <p:nvPr/>
        </p:nvPicPr>
        <p:blipFill rotWithShape="1">
          <a:blip r:embed="rId2">
            <a:extLst>
              <a:ext uri="{28A0092B-C50C-407E-A947-70E740481C1C}">
                <a14:useLocalDpi xmlns:a14="http://schemas.microsoft.com/office/drawing/2010/main" val="0"/>
              </a:ext>
            </a:extLst>
          </a:blip>
          <a:srcRect l="2245" t="3889" r="2553" b="2037"/>
          <a:stretch/>
        </p:blipFill>
        <p:spPr bwMode="auto">
          <a:xfrm>
            <a:off x="2537227" y="2425589"/>
            <a:ext cx="8401184" cy="41805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5205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Hyperlink Induced Topic Search (HITS) Algorithm</a:t>
            </a:r>
          </a:p>
        </p:txBody>
      </p:sp>
      <p:sp>
        <p:nvSpPr>
          <p:cNvPr id="3" name="Content Placeholder 2"/>
          <p:cNvSpPr>
            <a:spLocks noGrp="1"/>
          </p:cNvSpPr>
          <p:nvPr>
            <p:ph idx="1"/>
          </p:nvPr>
        </p:nvSpPr>
        <p:spPr/>
        <p:txBody>
          <a:bodyPr/>
          <a:lstStyle/>
          <a:p>
            <a:r>
              <a:rPr lang="en-US" b="1" dirty="0"/>
              <a:t>Hyperlink Induced Topic Search </a:t>
            </a:r>
            <a:r>
              <a:rPr lang="en-US" dirty="0"/>
              <a:t>(HITS) Algorithm is a Link Analysis Algorithm that rates webpages, developed by Jon Kleinberg. This algorithm is used to the web link-structures to discover and rank the webpages relevant for a particular search. </a:t>
            </a:r>
          </a:p>
          <a:p>
            <a:r>
              <a:rPr lang="en-US" dirty="0"/>
              <a:t>HITS uses hubs and authorities to define a recursive relationship between webpages. </a:t>
            </a:r>
          </a:p>
          <a:p>
            <a:pPr fontAlgn="base"/>
            <a:r>
              <a:rPr lang="en-US" dirty="0"/>
              <a:t>Given a query to a Search Engine, the set of highly relevant web pages are called </a:t>
            </a:r>
            <a:r>
              <a:rPr lang="en-US" b="1" dirty="0"/>
              <a:t>Roots</a:t>
            </a:r>
            <a:r>
              <a:rPr lang="en-US" dirty="0"/>
              <a:t>. They are potential </a:t>
            </a:r>
            <a:r>
              <a:rPr lang="en-US" b="1" dirty="0"/>
              <a:t>Authorities</a:t>
            </a:r>
            <a:r>
              <a:rPr lang="en-US" dirty="0"/>
              <a:t>.</a:t>
            </a:r>
          </a:p>
          <a:p>
            <a:pPr fontAlgn="base"/>
            <a:r>
              <a:rPr lang="en-US" dirty="0"/>
              <a:t>Pages that are not very relevant but point to pages in the Root are called </a:t>
            </a:r>
            <a:r>
              <a:rPr lang="en-US" b="1" dirty="0"/>
              <a:t>Hubs</a:t>
            </a:r>
            <a:r>
              <a:rPr lang="en-US" dirty="0"/>
              <a:t>. Thus, an Authority is a page that many hubs link to whereas a Hub is a page that links to many authorities.</a:t>
            </a:r>
          </a:p>
          <a:p>
            <a:endParaRPr lang="en-US" dirty="0"/>
          </a:p>
        </p:txBody>
      </p:sp>
    </p:spTree>
    <p:extLst>
      <p:ext uri="{BB962C8B-B14F-4D97-AF65-F5344CB8AC3E}">
        <p14:creationId xmlns:p14="http://schemas.microsoft.com/office/powerpoint/2010/main" val="323080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C99B-F440-4953-9494-885DEF37F226}"/>
              </a:ext>
            </a:extLst>
          </p:cNvPr>
          <p:cNvSpPr>
            <a:spLocks noGrp="1"/>
          </p:cNvSpPr>
          <p:nvPr>
            <p:ph type="title"/>
          </p:nvPr>
        </p:nvSpPr>
        <p:spPr/>
        <p:txBody>
          <a:bodyPr/>
          <a:lstStyle/>
          <a:p>
            <a:r>
              <a:rPr lang="en-US" b="1" u="sng" dirty="0"/>
              <a:t>Internet as a graph</a:t>
            </a:r>
          </a:p>
        </p:txBody>
      </p:sp>
      <p:sp>
        <p:nvSpPr>
          <p:cNvPr id="3" name="Content Placeholder 2">
            <a:extLst>
              <a:ext uri="{FF2B5EF4-FFF2-40B4-BE49-F238E27FC236}">
                <a16:creationId xmlns:a16="http://schemas.microsoft.com/office/drawing/2014/main" id="{2BB64A49-B824-4326-BB70-50149932AD89}"/>
              </a:ext>
            </a:extLst>
          </p:cNvPr>
          <p:cNvSpPr>
            <a:spLocks noGrp="1"/>
          </p:cNvSpPr>
          <p:nvPr>
            <p:ph idx="1"/>
          </p:nvPr>
        </p:nvSpPr>
        <p:spPr/>
        <p:txBody>
          <a:bodyPr>
            <a:noAutofit/>
          </a:bodyPr>
          <a:lstStyle/>
          <a:p>
            <a:pPr>
              <a:buFont typeface="Wingdings" panose="05000000000000000000" pitchFamily="2" charset="2"/>
              <a:buChar char="§"/>
            </a:pPr>
            <a:r>
              <a:rPr lang="en-US" sz="2400" dirty="0"/>
              <a:t>The internet can be considered a large collection of documents, called web pages</a:t>
            </a:r>
          </a:p>
          <a:p>
            <a:pPr>
              <a:buFont typeface="Wingdings" panose="05000000000000000000" pitchFamily="2" charset="2"/>
              <a:buChar char="§"/>
            </a:pPr>
            <a:r>
              <a:rPr lang="en-US" sz="2400" dirty="0"/>
              <a:t>In terms of graph theory, such web pages from individual nodes</a:t>
            </a:r>
          </a:p>
          <a:p>
            <a:pPr>
              <a:buFont typeface="Wingdings" panose="05000000000000000000" pitchFamily="2" charset="2"/>
              <a:buChar char="§"/>
            </a:pPr>
            <a:r>
              <a:rPr lang="en-US" sz="2400" dirty="0"/>
              <a:t>Nodes must contain at least one link to each other</a:t>
            </a:r>
          </a:p>
          <a:p>
            <a:pPr>
              <a:buFont typeface="Wingdings" panose="05000000000000000000" pitchFamily="2" charset="2"/>
              <a:buChar char="§"/>
            </a:pPr>
            <a:r>
              <a:rPr lang="en-US" sz="2400" dirty="0"/>
              <a:t>These links are represented by directional arrows, which shows how a web page links to one or more different pages</a:t>
            </a:r>
          </a:p>
          <a:p>
            <a:pPr>
              <a:buFont typeface="Wingdings" panose="05000000000000000000" pitchFamily="2" charset="2"/>
              <a:buChar char="§"/>
            </a:pPr>
            <a:r>
              <a:rPr lang="en-US" sz="2400" dirty="0"/>
              <a:t>Ultimately, the internet can be represented as a </a:t>
            </a:r>
            <a:r>
              <a:rPr lang="en-US" sz="2400" b="1" dirty="0"/>
              <a:t>directed graph</a:t>
            </a:r>
          </a:p>
        </p:txBody>
      </p:sp>
    </p:spTree>
    <p:extLst>
      <p:ext uri="{BB962C8B-B14F-4D97-AF65-F5344CB8AC3E}">
        <p14:creationId xmlns:p14="http://schemas.microsoft.com/office/powerpoint/2010/main" val="449344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age rank and hyper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45" y="1336764"/>
            <a:ext cx="5669281" cy="41757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Hubs &amp;amp; Atuhoritys.gif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1336764"/>
            <a:ext cx="6065520" cy="412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21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028" y="336728"/>
            <a:ext cx="8911687" cy="1034872"/>
          </a:xfrm>
        </p:spPr>
        <p:txBody>
          <a:bodyPr/>
          <a:lstStyle/>
          <a:p>
            <a:r>
              <a:rPr lang="en-US" b="1" u="sng" dirty="0"/>
              <a:t>Algorithm</a:t>
            </a:r>
          </a:p>
        </p:txBody>
      </p:sp>
      <p:sp>
        <p:nvSpPr>
          <p:cNvPr id="3" name="Content Placeholder 2"/>
          <p:cNvSpPr>
            <a:spLocks noGrp="1"/>
          </p:cNvSpPr>
          <p:nvPr>
            <p:ph idx="1"/>
          </p:nvPr>
        </p:nvSpPr>
        <p:spPr>
          <a:xfrm>
            <a:off x="1579607" y="1084390"/>
            <a:ext cx="9115108" cy="5133703"/>
          </a:xfrm>
        </p:spPr>
        <p:txBody>
          <a:bodyPr>
            <a:normAutofit/>
          </a:bodyPr>
          <a:lstStyle/>
          <a:p>
            <a:r>
              <a:rPr lang="en-US" dirty="0"/>
              <a:t>The algorithm performs a series of iterations, each consisting of two basic steps:</a:t>
            </a:r>
          </a:p>
          <a:p>
            <a:r>
              <a:rPr lang="en-US" b="1" dirty="0"/>
              <a:t>Authority update</a:t>
            </a:r>
            <a:r>
              <a:rPr lang="en-US" dirty="0"/>
              <a:t>: The new authority is the </a:t>
            </a:r>
            <a:r>
              <a:rPr lang="en-US" b="1" dirty="0"/>
              <a:t>sum of the hub</a:t>
            </a:r>
            <a:r>
              <a:rPr lang="en-US" dirty="0"/>
              <a:t> of its parents</a:t>
            </a:r>
          </a:p>
          <a:p>
            <a:r>
              <a:rPr lang="en-US" b="1" dirty="0"/>
              <a:t>Hub update</a:t>
            </a:r>
            <a:r>
              <a:rPr lang="en-US" dirty="0"/>
              <a:t>: The new hub is the </a:t>
            </a:r>
            <a:r>
              <a:rPr lang="en-US" b="1" dirty="0"/>
              <a:t>sum of the authority</a:t>
            </a:r>
            <a:r>
              <a:rPr lang="en-US" dirty="0"/>
              <a:t> of its children</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25" y="2795452"/>
            <a:ext cx="7458892" cy="3827590"/>
          </a:xfrm>
          <a:prstGeom prst="rect">
            <a:avLst/>
          </a:prstGeom>
        </p:spPr>
      </p:pic>
    </p:spTree>
    <p:extLst>
      <p:ext uri="{BB962C8B-B14F-4D97-AF65-F5344CB8AC3E}">
        <p14:creationId xmlns:p14="http://schemas.microsoft.com/office/powerpoint/2010/main" val="2245002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435" y="1828799"/>
            <a:ext cx="10081760" cy="4480559"/>
          </a:xfrm>
        </p:spPr>
        <p:txBody>
          <a:bodyPr/>
          <a:lstStyle/>
          <a:p>
            <a:pPr marL="0" indent="0">
              <a:buNone/>
            </a:pPr>
            <a:r>
              <a:rPr lang="en-US" dirty="0"/>
              <a:t>The Hub score and Authority score for a node is calculated with the following algorithm:</a:t>
            </a:r>
          </a:p>
          <a:p>
            <a:r>
              <a:rPr lang="en-US" dirty="0"/>
              <a:t>Start with each node having a hub score and authority score of 1.</a:t>
            </a:r>
          </a:p>
          <a:p>
            <a:r>
              <a:rPr lang="en-US" dirty="0"/>
              <a:t>Run the authority update rule</a:t>
            </a:r>
          </a:p>
          <a:p>
            <a:r>
              <a:rPr lang="en-US" dirty="0"/>
              <a:t>Run the hub update rule</a:t>
            </a:r>
          </a:p>
          <a:p>
            <a:r>
              <a:rPr lang="en-US" dirty="0"/>
              <a:t>Normalize the values by dividing each Hub score by square root of the sum of the squares of all Hub scores, and dividing each Authority score by square root of the sum of the squares of all Authority scores.</a:t>
            </a:r>
          </a:p>
          <a:p>
            <a:pPr marL="0" indent="0">
              <a:buNone/>
            </a:pPr>
            <a:endParaRPr lang="en-US" dirty="0"/>
          </a:p>
        </p:txBody>
      </p:sp>
    </p:spTree>
    <p:extLst>
      <p:ext uri="{BB962C8B-B14F-4D97-AF65-F5344CB8AC3E}">
        <p14:creationId xmlns:p14="http://schemas.microsoft.com/office/powerpoint/2010/main" val="2528749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20" y="435851"/>
            <a:ext cx="8911687" cy="1280890"/>
          </a:xfrm>
        </p:spPr>
        <p:txBody>
          <a:bodyPr/>
          <a:lstStyle/>
          <a:p>
            <a:pPr algn="ctr"/>
            <a:r>
              <a:rPr lang="en-US" dirty="0"/>
              <a:t>Example</a:t>
            </a:r>
          </a:p>
        </p:txBody>
      </p:sp>
      <p:pic>
        <p:nvPicPr>
          <p:cNvPr id="6" name="Picture 2" descr="https://miro.medium.com/max/640/1*dhlOiqb42FNVNtPTtj8EU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9889" y="1420253"/>
            <a:ext cx="5037666" cy="3778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325/1*SOM5JvjN2VvpH8HNTTIT6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328" y="2405389"/>
            <a:ext cx="4062345" cy="15749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74859" y="4531659"/>
            <a:ext cx="4477870"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 The authority of node 1 is 0</a:t>
            </a:r>
          </a:p>
          <a:p>
            <a:pPr marL="285750" indent="-285750">
              <a:buClr>
                <a:schemeClr val="accent1"/>
              </a:buClr>
              <a:buFont typeface="Wingdings" panose="05000000000000000000" pitchFamily="2" charset="2"/>
              <a:buChar char="Ø"/>
            </a:pPr>
            <a:r>
              <a:rPr lang="en-US" dirty="0"/>
              <a:t>The hub of node 6 is 0 </a:t>
            </a:r>
          </a:p>
          <a:p>
            <a:endParaRPr lang="en-US" dirty="0"/>
          </a:p>
        </p:txBody>
      </p:sp>
    </p:spTree>
    <p:extLst>
      <p:ext uri="{BB962C8B-B14F-4D97-AF65-F5344CB8AC3E}">
        <p14:creationId xmlns:p14="http://schemas.microsoft.com/office/powerpoint/2010/main" val="4294036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20" y="435851"/>
            <a:ext cx="8911687" cy="1280890"/>
          </a:xfrm>
        </p:spPr>
        <p:txBody>
          <a:bodyPr/>
          <a:lstStyle/>
          <a:p>
            <a:pPr algn="ctr"/>
            <a:r>
              <a:rPr lang="en-US" dirty="0"/>
              <a:t>Example</a:t>
            </a:r>
          </a:p>
        </p:txBody>
      </p:sp>
      <p:sp>
        <p:nvSpPr>
          <p:cNvPr id="7" name="TextBox 6"/>
          <p:cNvSpPr txBox="1"/>
          <p:nvPr/>
        </p:nvSpPr>
        <p:spPr>
          <a:xfrm>
            <a:off x="7209544" y="4165899"/>
            <a:ext cx="4477870"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 The nodes form a cycle</a:t>
            </a:r>
          </a:p>
          <a:p>
            <a:pPr marL="285750" indent="-285750">
              <a:buClr>
                <a:schemeClr val="accent1"/>
              </a:buClr>
              <a:buFont typeface="Wingdings" panose="05000000000000000000" pitchFamily="2" charset="2"/>
              <a:buChar char="Ø"/>
            </a:pPr>
            <a:r>
              <a:rPr lang="en-US" dirty="0"/>
              <a:t>They all have same authority and hub value</a:t>
            </a:r>
          </a:p>
          <a:p>
            <a:pPr marL="285750" indent="-285750">
              <a:buClr>
                <a:schemeClr val="accent1"/>
              </a:buClr>
              <a:buFont typeface="Wingdings" panose="05000000000000000000" pitchFamily="2" charset="2"/>
              <a:buChar char="Ø"/>
            </a:pPr>
            <a:endParaRPr lang="en-US" dirty="0"/>
          </a:p>
        </p:txBody>
      </p:sp>
      <p:pic>
        <p:nvPicPr>
          <p:cNvPr id="3074" name="Picture 2" descr="https://miro.medium.com/max/640/1*VWXEJ7Sa1gT0hpm9a9kl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17" y="1716741"/>
            <a:ext cx="5285731" cy="39642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275/1*njlGqc-z0v8laagv4EWW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4649" y="2058170"/>
            <a:ext cx="3665971" cy="158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73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043" y="900375"/>
            <a:ext cx="8926914" cy="5082413"/>
          </a:xfrm>
        </p:spPr>
      </p:pic>
    </p:spTree>
    <p:extLst>
      <p:ext uri="{BB962C8B-B14F-4D97-AF65-F5344CB8AC3E}">
        <p14:creationId xmlns:p14="http://schemas.microsoft.com/office/powerpoint/2010/main" val="643077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7EDA6-34B9-4454-B4EE-2A16EAE4358E}"/>
              </a:ext>
            </a:extLst>
          </p:cNvPr>
          <p:cNvSpPr>
            <a:spLocks noGrp="1"/>
          </p:cNvSpPr>
          <p:nvPr>
            <p:ph type="title"/>
          </p:nvPr>
        </p:nvSpPr>
        <p:spPr>
          <a:xfrm>
            <a:off x="2310917" y="2694600"/>
            <a:ext cx="8915399" cy="1468800"/>
          </a:xfrm>
          <a:prstGeom prst="roundRect">
            <a:avLst/>
          </a:prstGeom>
        </p:spPr>
        <p:style>
          <a:lnRef idx="1">
            <a:schemeClr val="accent2"/>
          </a:lnRef>
          <a:fillRef idx="2">
            <a:schemeClr val="accent2"/>
          </a:fillRef>
          <a:effectRef idx="1">
            <a:schemeClr val="accent2"/>
          </a:effectRef>
          <a:fontRef idx="minor">
            <a:schemeClr val="dk1"/>
          </a:fontRef>
        </p:style>
        <p:txBody>
          <a:bodyPr anchor="ctr">
            <a:normAutofit/>
          </a:bodyPr>
          <a:lstStyle/>
          <a:p>
            <a:pPr algn="ctr"/>
            <a:r>
              <a:rPr lang="en-US" sz="4800" b="1" dirty="0"/>
              <a:t>PAGERANK DEMONSTRATION</a:t>
            </a:r>
          </a:p>
        </p:txBody>
      </p:sp>
      <p:sp>
        <p:nvSpPr>
          <p:cNvPr id="5" name="Content Placeholder 4">
            <a:extLst>
              <a:ext uri="{FF2B5EF4-FFF2-40B4-BE49-F238E27FC236}">
                <a16:creationId xmlns:a16="http://schemas.microsoft.com/office/drawing/2014/main" id="{3F4FEC49-A292-4D45-A812-79C838845D5B}"/>
              </a:ext>
            </a:extLst>
          </p:cNvPr>
          <p:cNvSpPr>
            <a:spLocks noGrp="1"/>
          </p:cNvSpPr>
          <p:nvPr>
            <p:ph type="body" idx="1"/>
          </p:nvPr>
        </p:nvSpPr>
        <p:spPr>
          <a:xfrm>
            <a:off x="2310916" y="4378268"/>
            <a:ext cx="8915399" cy="860400"/>
          </a:xfrm>
        </p:spPr>
        <p:txBody>
          <a:bodyPr>
            <a:normAutofit fontScale="92500" lnSpcReduction="10000"/>
          </a:bodyPr>
          <a:lstStyle/>
          <a:p>
            <a:pPr marL="342900" indent="-342900">
              <a:buFont typeface="Arial" panose="020B0604020202020204" pitchFamily="34" charset="0"/>
              <a:buChar char="•"/>
            </a:pPr>
            <a:r>
              <a:rPr lang="en-US" sz="2400" b="1" dirty="0">
                <a:solidFill>
                  <a:schemeClr val="tx1">
                    <a:lumMod val="75000"/>
                    <a:lumOff val="25000"/>
                  </a:schemeClr>
                </a:solidFill>
                <a:latin typeface="Avenir Next LT Pro" panose="020B0504020202020204" pitchFamily="34" charset="0"/>
                <a:cs typeface="Arial" panose="020B0604020202020204" pitchFamily="34" charset="0"/>
              </a:rPr>
              <a:t>Demo attached in the project’s repository</a:t>
            </a:r>
          </a:p>
          <a:p>
            <a:pPr marL="342900" indent="-342900">
              <a:buFont typeface="Arial" panose="020B0604020202020204" pitchFamily="34" charset="0"/>
              <a:buChar char="•"/>
            </a:pPr>
            <a:r>
              <a:rPr lang="en-US" sz="2400" b="1" dirty="0">
                <a:solidFill>
                  <a:schemeClr val="tx1">
                    <a:lumMod val="75000"/>
                    <a:lumOff val="25000"/>
                  </a:schemeClr>
                </a:solidFill>
                <a:latin typeface="Avenir Next LT Pro" panose="020B0504020202020204" pitchFamily="34" charset="0"/>
                <a:cs typeface="Arial" panose="020B0604020202020204" pitchFamily="34" charset="0"/>
              </a:rPr>
              <a:t>Video explanation attached as well</a:t>
            </a:r>
          </a:p>
        </p:txBody>
      </p:sp>
    </p:spTree>
    <p:extLst>
      <p:ext uri="{BB962C8B-B14F-4D97-AF65-F5344CB8AC3E}">
        <p14:creationId xmlns:p14="http://schemas.microsoft.com/office/powerpoint/2010/main" val="63517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3B21-FD7D-493A-AB01-012E82E29393}"/>
              </a:ext>
            </a:extLst>
          </p:cNvPr>
          <p:cNvSpPr>
            <a:spLocks noGrp="1"/>
          </p:cNvSpPr>
          <p:nvPr>
            <p:ph type="title"/>
          </p:nvPr>
        </p:nvSpPr>
        <p:spPr>
          <a:xfrm>
            <a:off x="2509699" y="2416559"/>
            <a:ext cx="8915399" cy="1468800"/>
          </a:xfrm>
        </p:spPr>
        <p:txBody>
          <a:bodyPr>
            <a:normAutofit/>
          </a:bodyPr>
          <a:lstStyle/>
          <a:p>
            <a:r>
              <a:rPr lang="en-US" sz="6600" b="1" dirty="0"/>
              <a:t>References</a:t>
            </a:r>
          </a:p>
        </p:txBody>
      </p:sp>
    </p:spTree>
    <p:extLst>
      <p:ext uri="{BB962C8B-B14F-4D97-AF65-F5344CB8AC3E}">
        <p14:creationId xmlns:p14="http://schemas.microsoft.com/office/powerpoint/2010/main" val="242864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47E559C-6A9C-4271-8CD8-64B38B24FFD4}"/>
              </a:ext>
            </a:extLst>
          </p:cNvPr>
          <p:cNvSpPr>
            <a:spLocks noGrp="1"/>
          </p:cNvSpPr>
          <p:nvPr>
            <p:ph idx="1"/>
          </p:nvPr>
        </p:nvSpPr>
        <p:spPr>
          <a:xfrm>
            <a:off x="2125387" y="1685963"/>
            <a:ext cx="8915400" cy="3777622"/>
          </a:xfrm>
        </p:spPr>
        <p:txBody>
          <a:bodyPr>
            <a:normAutofit fontScale="92500" lnSpcReduction="10000"/>
          </a:bodyPr>
          <a:lstStyle/>
          <a:p>
            <a:r>
              <a:rPr lang="en-US" sz="2400" dirty="0">
                <a:hlinkClick r:id="rId2"/>
              </a:rPr>
              <a:t>linear algebra - Why is PageRank an eigenvector problem? - Mathematics Stack Exchange</a:t>
            </a:r>
            <a:endParaRPr lang="en-US" sz="2400" dirty="0"/>
          </a:p>
          <a:p>
            <a:r>
              <a:rPr lang="en-US" sz="2400" dirty="0">
                <a:hlinkClick r:id="rId3"/>
              </a:rPr>
              <a:t>The Linear Algebra Behind Search Engines - Introduction | Mathematical Association of America (maa.org)</a:t>
            </a:r>
            <a:endParaRPr lang="en-US" sz="2400" dirty="0"/>
          </a:p>
          <a:p>
            <a:r>
              <a:rPr lang="en-US" sz="2400" dirty="0">
                <a:hlinkClick r:id="rId4"/>
              </a:rPr>
              <a:t>Search engines and linear algebra - </a:t>
            </a:r>
            <a:r>
              <a:rPr lang="en-US" sz="2400" dirty="0" err="1">
                <a:hlinkClick r:id="rId4"/>
              </a:rPr>
              <a:t>Nibcode</a:t>
            </a:r>
            <a:r>
              <a:rPr lang="en-US" sz="2400" dirty="0">
                <a:hlinkClick r:id="rId4"/>
              </a:rPr>
              <a:t> Solutions</a:t>
            </a:r>
            <a:endParaRPr lang="en-US" sz="2400" dirty="0"/>
          </a:p>
          <a:p>
            <a:r>
              <a:rPr lang="en-US" sz="2400" dirty="0">
                <a:hlinkClick r:id="rId5"/>
              </a:rPr>
              <a:t>[PDF] The Use of the Linear Algebra by Web Search Engines | Semantic Scholar</a:t>
            </a:r>
            <a:endParaRPr lang="en-US" sz="2400" dirty="0"/>
          </a:p>
          <a:p>
            <a:r>
              <a:rPr lang="en-US" sz="2400" dirty="0">
                <a:hlinkClick r:id="rId6"/>
              </a:rPr>
              <a:t>Web Search Algorithms and PageRank (wlu.ca)</a:t>
            </a:r>
            <a:endParaRPr lang="en-US" sz="2400" dirty="0"/>
          </a:p>
          <a:p>
            <a:r>
              <a:rPr lang="en-US" sz="2400" dirty="0">
                <a:hlinkClick r:id="rId7"/>
              </a:rPr>
              <a:t>PageRank Algorithm - The Mathematics of Google Search (cornell.edu)</a:t>
            </a:r>
            <a:endParaRPr lang="en-US" sz="2400" dirty="0"/>
          </a:p>
        </p:txBody>
      </p:sp>
    </p:spTree>
    <p:extLst>
      <p:ext uri="{BB962C8B-B14F-4D97-AF65-F5344CB8AC3E}">
        <p14:creationId xmlns:p14="http://schemas.microsoft.com/office/powerpoint/2010/main" val="344922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FD0C-9EA0-46EB-9E6A-87ACA6B3B1DD}"/>
              </a:ext>
            </a:extLst>
          </p:cNvPr>
          <p:cNvSpPr>
            <a:spLocks noGrp="1"/>
          </p:cNvSpPr>
          <p:nvPr>
            <p:ph type="title"/>
          </p:nvPr>
        </p:nvSpPr>
        <p:spPr>
          <a:xfrm>
            <a:off x="1640156" y="2466162"/>
            <a:ext cx="8911687" cy="1280890"/>
          </a:xfrm>
        </p:spPr>
        <p:txBody>
          <a:bodyPr anchor="ctr">
            <a:normAutofit fontScale="90000"/>
          </a:bodyPr>
          <a:lstStyle/>
          <a:p>
            <a:pPr algn="ctr"/>
            <a:r>
              <a:rPr lang="en-US" sz="8000" b="1" dirty="0">
                <a:latin typeface="Bahnschrift SemiLight SemiConde" panose="020B0502040204020203" pitchFamily="34" charset="0"/>
              </a:rPr>
              <a:t>THANK YOU</a:t>
            </a:r>
          </a:p>
        </p:txBody>
      </p:sp>
    </p:spTree>
    <p:extLst>
      <p:ext uri="{BB962C8B-B14F-4D97-AF65-F5344CB8AC3E}">
        <p14:creationId xmlns:p14="http://schemas.microsoft.com/office/powerpoint/2010/main" val="146956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FFDA-1F11-4D11-9834-C0B007452A3D}"/>
              </a:ext>
            </a:extLst>
          </p:cNvPr>
          <p:cNvSpPr>
            <a:spLocks noGrp="1"/>
          </p:cNvSpPr>
          <p:nvPr>
            <p:ph type="title"/>
          </p:nvPr>
        </p:nvSpPr>
        <p:spPr/>
        <p:txBody>
          <a:bodyPr/>
          <a:lstStyle/>
          <a:p>
            <a:r>
              <a:rPr lang="en-US" b="1" u="sng" dirty="0"/>
              <a:t>Internet as a graph</a:t>
            </a:r>
            <a:endParaRPr lang="en-US" dirty="0"/>
          </a:p>
        </p:txBody>
      </p:sp>
      <p:sp>
        <p:nvSpPr>
          <p:cNvPr id="3" name="Content Placeholder 2">
            <a:extLst>
              <a:ext uri="{FF2B5EF4-FFF2-40B4-BE49-F238E27FC236}">
                <a16:creationId xmlns:a16="http://schemas.microsoft.com/office/drawing/2014/main" id="{D80BC671-A14E-4E95-BCFF-5DB34AC58D63}"/>
              </a:ext>
            </a:extLst>
          </p:cNvPr>
          <p:cNvSpPr>
            <a:spLocks noGrp="1"/>
          </p:cNvSpPr>
          <p:nvPr>
            <p:ph idx="1"/>
          </p:nvPr>
        </p:nvSpPr>
        <p:spPr/>
        <p:txBody>
          <a:bodyPr>
            <a:noAutofit/>
          </a:bodyPr>
          <a:lstStyle/>
          <a:p>
            <a:pPr>
              <a:buFont typeface="Wingdings" panose="05000000000000000000" pitchFamily="2" charset="2"/>
              <a:buChar char="§"/>
            </a:pPr>
            <a:r>
              <a:rPr lang="en-US" sz="2400" dirty="0"/>
              <a:t>A directed graph G = (V, E) consists of a finite set V, together with a subset E ⊆ V × V. The elements of V are the vertices of the graph, and the elements of E are the edges of the graph. An edge of a directed graph is an ordered pair [u, v] where u and v are the vertices of the graph. </a:t>
            </a:r>
          </a:p>
          <a:p>
            <a:pPr>
              <a:buFont typeface="Wingdings" panose="05000000000000000000" pitchFamily="2" charset="2"/>
              <a:buChar char="§"/>
            </a:pPr>
            <a:r>
              <a:rPr lang="en-US" sz="2400" dirty="0"/>
              <a:t>We say that the vertex v is adjacent from the vertex u, and the vertex u is adjacent to the vertex v.</a:t>
            </a:r>
          </a:p>
          <a:p>
            <a:pPr>
              <a:buFont typeface="Wingdings" panose="05000000000000000000" pitchFamily="2" charset="2"/>
              <a:buChar char="§"/>
            </a:pPr>
            <a:r>
              <a:rPr lang="en-US" sz="2400" dirty="0"/>
              <a:t>For simplification, let a web page not link to itself, thus forming a simple graph</a:t>
            </a:r>
          </a:p>
        </p:txBody>
      </p:sp>
    </p:spTree>
    <p:extLst>
      <p:ext uri="{BB962C8B-B14F-4D97-AF65-F5344CB8AC3E}">
        <p14:creationId xmlns:p14="http://schemas.microsoft.com/office/powerpoint/2010/main" val="282121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AB4E83-B079-410A-B442-7B176A3A76CD}"/>
              </a:ext>
            </a:extLst>
          </p:cNvPr>
          <p:cNvPicPr>
            <a:picLocks noGrp="1" noChangeAspect="1"/>
          </p:cNvPicPr>
          <p:nvPr>
            <p:ph idx="1"/>
          </p:nvPr>
        </p:nvPicPr>
        <p:blipFill>
          <a:blip r:embed="rId2"/>
          <a:stretch>
            <a:fillRect/>
          </a:stretch>
        </p:blipFill>
        <p:spPr>
          <a:xfrm>
            <a:off x="1941239" y="1616884"/>
            <a:ext cx="3706805" cy="2792366"/>
          </a:xfrm>
        </p:spPr>
      </p:pic>
      <p:pic>
        <p:nvPicPr>
          <p:cNvPr id="7" name="Picture 6">
            <a:extLst>
              <a:ext uri="{FF2B5EF4-FFF2-40B4-BE49-F238E27FC236}">
                <a16:creationId xmlns:a16="http://schemas.microsoft.com/office/drawing/2014/main" id="{6AEA6669-7CAB-4032-853D-77986561CD00}"/>
              </a:ext>
            </a:extLst>
          </p:cNvPr>
          <p:cNvPicPr>
            <a:picLocks noChangeAspect="1"/>
          </p:cNvPicPr>
          <p:nvPr/>
        </p:nvPicPr>
        <p:blipFill>
          <a:blip r:embed="rId3"/>
          <a:stretch>
            <a:fillRect/>
          </a:stretch>
        </p:blipFill>
        <p:spPr>
          <a:xfrm>
            <a:off x="6358631" y="1616884"/>
            <a:ext cx="4658063" cy="2792366"/>
          </a:xfrm>
          <a:prstGeom prst="rect">
            <a:avLst/>
          </a:prstGeom>
        </p:spPr>
      </p:pic>
      <p:sp>
        <p:nvSpPr>
          <p:cNvPr id="8" name="Title 1">
            <a:extLst>
              <a:ext uri="{FF2B5EF4-FFF2-40B4-BE49-F238E27FC236}">
                <a16:creationId xmlns:a16="http://schemas.microsoft.com/office/drawing/2014/main" id="{67D2B185-D087-471B-B7E2-4E17AFF164BC}"/>
              </a:ext>
            </a:extLst>
          </p:cNvPr>
          <p:cNvSpPr>
            <a:spLocks noGrp="1"/>
          </p:cNvSpPr>
          <p:nvPr>
            <p:ph type="title"/>
          </p:nvPr>
        </p:nvSpPr>
        <p:spPr>
          <a:xfrm>
            <a:off x="2592388" y="623888"/>
            <a:ext cx="8912225" cy="1281112"/>
          </a:xfrm>
        </p:spPr>
        <p:txBody>
          <a:bodyPr/>
          <a:lstStyle/>
          <a:p>
            <a:r>
              <a:rPr lang="en-US" b="1" u="sng" dirty="0"/>
              <a:t>Internet as a graph</a:t>
            </a:r>
            <a:endParaRPr lang="en-US" dirty="0"/>
          </a:p>
        </p:txBody>
      </p:sp>
      <p:sp>
        <p:nvSpPr>
          <p:cNvPr id="9" name="TextBox 8">
            <a:extLst>
              <a:ext uri="{FF2B5EF4-FFF2-40B4-BE49-F238E27FC236}">
                <a16:creationId xmlns:a16="http://schemas.microsoft.com/office/drawing/2014/main" id="{744159E4-2E4A-46F0-B3B6-BB37C82D2A96}"/>
              </a:ext>
            </a:extLst>
          </p:cNvPr>
          <p:cNvSpPr txBox="1"/>
          <p:nvPr/>
        </p:nvSpPr>
        <p:spPr>
          <a:xfrm>
            <a:off x="2126565" y="4518991"/>
            <a:ext cx="889012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Each node represents a page</a:t>
            </a:r>
          </a:p>
          <a:p>
            <a:pPr marL="285750" indent="-285750">
              <a:buFont typeface="Arial" panose="020B0604020202020204" pitchFamily="34" charset="0"/>
              <a:buChar char="•"/>
            </a:pPr>
            <a:r>
              <a:rPr lang="en-US" dirty="0"/>
              <a:t>Links represent ordered pair [</a:t>
            </a:r>
            <a:r>
              <a:rPr lang="en-US" dirty="0" err="1"/>
              <a:t>u,v</a:t>
            </a:r>
            <a:r>
              <a:rPr lang="en-US" dirty="0"/>
              <a:t>] where u and v are pages</a:t>
            </a:r>
          </a:p>
          <a:p>
            <a:pPr marL="285750" indent="-285750">
              <a:buFont typeface="Arial" panose="020B0604020202020204" pitchFamily="34" charset="0"/>
              <a:buChar char="•"/>
            </a:pPr>
            <a:r>
              <a:rPr lang="en-US" b="1" dirty="0"/>
              <a:t>Hyperlinks connect pages which forms basis for principles such as ordering, querying, and ranking for information retrieval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79216292-FE52-4BBB-A26A-52359E0C85E9}"/>
              </a:ext>
            </a:extLst>
          </p:cNvPr>
          <p:cNvSpPr txBox="1"/>
          <p:nvPr/>
        </p:nvSpPr>
        <p:spPr>
          <a:xfrm>
            <a:off x="4596911" y="1734667"/>
            <a:ext cx="1051133" cy="1477328"/>
          </a:xfrm>
          <a:prstGeom prst="rect">
            <a:avLst/>
          </a:prstGeom>
          <a:noFill/>
        </p:spPr>
        <p:txBody>
          <a:bodyPr wrap="square" rtlCol="0">
            <a:spAutoFit/>
          </a:bodyPr>
          <a:lstStyle/>
          <a:p>
            <a:r>
              <a:rPr lang="el-GR" b="0" i="0" dirty="0">
                <a:solidFill>
                  <a:srgbClr val="202122"/>
                </a:solidFill>
                <a:effectLst/>
                <a:latin typeface="Arial" panose="020B0604020202020204" pitchFamily="34" charset="0"/>
              </a:rPr>
              <a:t>ϵ</a:t>
            </a:r>
            <a:r>
              <a:rPr lang="en-US" b="0" i="0" dirty="0">
                <a:solidFill>
                  <a:srgbClr val="202122"/>
                </a:solidFill>
                <a:effectLst/>
                <a:latin typeface="Arial" panose="020B0604020202020204" pitchFamily="34" charset="0"/>
              </a:rPr>
              <a:t> V, where V is set of web</a:t>
            </a:r>
          </a:p>
          <a:p>
            <a:r>
              <a:rPr lang="en-US" b="0" i="0" dirty="0">
                <a:solidFill>
                  <a:srgbClr val="202122"/>
                </a:solidFill>
                <a:effectLst/>
                <a:latin typeface="Arial" panose="020B0604020202020204" pitchFamily="34" charset="0"/>
              </a:rPr>
              <a:t>pages</a:t>
            </a:r>
            <a:endParaRPr lang="en-US" dirty="0"/>
          </a:p>
        </p:txBody>
      </p:sp>
      <p:sp>
        <p:nvSpPr>
          <p:cNvPr id="13" name="TextBox 12">
            <a:extLst>
              <a:ext uri="{FF2B5EF4-FFF2-40B4-BE49-F238E27FC236}">
                <a16:creationId xmlns:a16="http://schemas.microsoft.com/office/drawing/2014/main" id="{71F366DB-63FC-4DC8-A925-7E5D8527F59C}"/>
              </a:ext>
            </a:extLst>
          </p:cNvPr>
          <p:cNvSpPr txBox="1"/>
          <p:nvPr/>
        </p:nvSpPr>
        <p:spPr>
          <a:xfrm>
            <a:off x="2126565" y="2551331"/>
            <a:ext cx="643139" cy="369332"/>
          </a:xfrm>
          <a:prstGeom prst="rect">
            <a:avLst/>
          </a:prstGeom>
          <a:noFill/>
        </p:spPr>
        <p:txBody>
          <a:bodyPr wrap="square" rtlCol="0">
            <a:spAutoFit/>
          </a:bodyPr>
          <a:lstStyle/>
          <a:p>
            <a:r>
              <a:rPr lang="en-US" b="1" dirty="0"/>
              <a:t>Link</a:t>
            </a:r>
          </a:p>
        </p:txBody>
      </p:sp>
    </p:spTree>
    <p:extLst>
      <p:ext uri="{BB962C8B-B14F-4D97-AF65-F5344CB8AC3E}">
        <p14:creationId xmlns:p14="http://schemas.microsoft.com/office/powerpoint/2010/main" val="195697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94AA-9878-40BD-BD9A-8FE7266F8A9D}"/>
              </a:ext>
            </a:extLst>
          </p:cNvPr>
          <p:cNvSpPr>
            <a:spLocks noGrp="1"/>
          </p:cNvSpPr>
          <p:nvPr>
            <p:ph type="title"/>
          </p:nvPr>
        </p:nvSpPr>
        <p:spPr/>
        <p:txBody>
          <a:bodyPr/>
          <a:lstStyle/>
          <a:p>
            <a:r>
              <a:rPr lang="en-US" dirty="0"/>
              <a:t>Modelling information as vectors</a:t>
            </a:r>
          </a:p>
        </p:txBody>
      </p:sp>
      <p:sp>
        <p:nvSpPr>
          <p:cNvPr id="3" name="Content Placeholder 2">
            <a:extLst>
              <a:ext uri="{FF2B5EF4-FFF2-40B4-BE49-F238E27FC236}">
                <a16:creationId xmlns:a16="http://schemas.microsoft.com/office/drawing/2014/main" id="{7C24A348-E6EE-45D1-B41A-3E6D4027C4CC}"/>
              </a:ext>
            </a:extLst>
          </p:cNvPr>
          <p:cNvSpPr>
            <a:spLocks noGrp="1"/>
          </p:cNvSpPr>
          <p:nvPr>
            <p:ph idx="1"/>
          </p:nvPr>
        </p:nvSpPr>
        <p:spPr/>
        <p:txBody>
          <a:bodyPr>
            <a:noAutofit/>
          </a:bodyPr>
          <a:lstStyle/>
          <a:p>
            <a:pPr>
              <a:buFont typeface="Wingdings" panose="05000000000000000000" pitchFamily="2" charset="2"/>
              <a:buChar char="§"/>
            </a:pPr>
            <a:r>
              <a:rPr lang="en-US" sz="2400" dirty="0"/>
              <a:t>Web search is entirely dependent on modelling textual data in the form of vectors and matrices consisting of numerical values</a:t>
            </a:r>
          </a:p>
          <a:p>
            <a:pPr>
              <a:buFont typeface="Wingdings" panose="05000000000000000000" pitchFamily="2" charset="2"/>
              <a:buChar char="§"/>
            </a:pPr>
            <a:r>
              <a:rPr lang="en-US" sz="2400" dirty="0"/>
              <a:t>Column vectors can be used to show what sort of content is contained in a particular document/page</a:t>
            </a:r>
          </a:p>
          <a:p>
            <a:pPr>
              <a:buFont typeface="Wingdings" panose="05000000000000000000" pitchFamily="2" charset="2"/>
              <a:buChar char="§"/>
            </a:pPr>
            <a:r>
              <a:rPr lang="en-US" sz="2400" dirty="0"/>
              <a:t>A column vector represents a web page, and the N rows of the Nx1 matrix represent various aspects of information that may be relevant to a query</a:t>
            </a:r>
          </a:p>
          <a:p>
            <a:pPr>
              <a:buFont typeface="Wingdings" panose="05000000000000000000" pitchFamily="2" charset="2"/>
              <a:buChar char="§"/>
            </a:pPr>
            <a:r>
              <a:rPr lang="en-US" sz="2400" dirty="0"/>
              <a:t>Also indicate the likelihood or probability of matching information to a search</a:t>
            </a:r>
          </a:p>
        </p:txBody>
      </p:sp>
    </p:spTree>
    <p:extLst>
      <p:ext uri="{BB962C8B-B14F-4D97-AF65-F5344CB8AC3E}">
        <p14:creationId xmlns:p14="http://schemas.microsoft.com/office/powerpoint/2010/main" val="31203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7E2CB-B071-4922-84A3-CCABB1B7B22A}"/>
                  </a:ext>
                </a:extLst>
              </p:cNvPr>
              <p:cNvSpPr>
                <a:spLocks noGrp="1"/>
              </p:cNvSpPr>
              <p:nvPr>
                <p:ph idx="1"/>
              </p:nvPr>
            </p:nvSpPr>
            <p:spPr>
              <a:xfrm>
                <a:off x="2589213" y="1749286"/>
                <a:ext cx="8915400" cy="3777622"/>
              </a:xfrm>
            </p:spPr>
            <p:txBody>
              <a:bodyPr>
                <a:noAutofit/>
              </a:bodyPr>
              <a:lstStyle/>
              <a:p>
                <a:pPr>
                  <a:buFont typeface="Wingdings" panose="05000000000000000000" pitchFamily="2" charset="2"/>
                  <a:buChar char="§"/>
                </a:pPr>
                <a:r>
                  <a:rPr lang="en-US" sz="2400" dirty="0"/>
                  <a:t>Let a vector represent a page P containing 3 key terms</a:t>
                </a:r>
              </a:p>
              <a:p>
                <a:pPr>
                  <a:buFont typeface="Wingdings" panose="05000000000000000000" pitchFamily="2" charset="2"/>
                  <a:buChar char="§"/>
                </a:pPr>
                <a:r>
                  <a:rPr lang="en-US" sz="2400" dirty="0"/>
                  <a:t>Each term constitutes a row of the column P</a:t>
                </a:r>
              </a:p>
              <a:p>
                <a:pPr>
                  <a:buFont typeface="Wingdings" panose="05000000000000000000" pitchFamily="2" charset="2"/>
                  <a:buChar char="§"/>
                </a:pPr>
                <a:r>
                  <a:rPr lang="en-US" sz="2400" dirty="0"/>
                  <a:t>The value of the row represents the composition of P in terms of a key word</a:t>
                </a:r>
              </a:p>
              <a:p>
                <a:pPr>
                  <a:buFont typeface="Wingdings" panose="05000000000000000000" pitchFamily="2" charset="2"/>
                  <a:buChar char="§"/>
                </a:pPr>
                <a:r>
                  <a:rPr lang="en-US" sz="2400" dirty="0"/>
                  <a:t>Value is always in the range 0&lt;v&lt;1</a:t>
                </a:r>
              </a:p>
              <a:p>
                <a:pPr>
                  <a:buFont typeface="Wingdings" panose="05000000000000000000" pitchFamily="2" charset="2"/>
                  <a:buChar char="§"/>
                </a:pPr>
                <a:r>
                  <a:rPr lang="en-US" sz="2400" dirty="0"/>
                  <a:t>Value is also known as the weighted percentage composition of the page P</a:t>
                </a:r>
              </a:p>
              <a:p>
                <a:pPr>
                  <a:buFont typeface="Wingdings" panose="05000000000000000000" pitchFamily="2" charset="2"/>
                  <a:buChar char="§"/>
                </a:pPr>
                <a14:m>
                  <m:oMath xmlns:m="http://schemas.openxmlformats.org/officeDocument/2006/math">
                    <m:r>
                      <a:rPr lang="en-US" sz="2800" b="1" i="0" dirty="0" smtClean="0">
                        <a:solidFill>
                          <a:srgbClr val="836967"/>
                        </a:solidFill>
                        <a:latin typeface="Cambria Math" panose="02040503050406030204" pitchFamily="18" charset="0"/>
                      </a:rPr>
                      <m:t>𝐏</m:t>
                    </m:r>
                    <m:r>
                      <a:rPr lang="en-US" sz="2800" b="0" i="0" dirty="0" smtClean="0">
                        <a:solidFill>
                          <a:srgbClr val="836967"/>
                        </a:solidFill>
                        <a:latin typeface="Cambria Math" panose="02040503050406030204" pitchFamily="18" charset="0"/>
                      </a:rPr>
                      <m:t>=</m:t>
                    </m:r>
                    <m:d>
                      <m:dPr>
                        <m:ctrlPr>
                          <a:rPr lang="en-US" sz="2800" i="1" dirty="0" smtClean="0">
                            <a:solidFill>
                              <a:srgbClr val="836967"/>
                            </a:solidFill>
                            <a:latin typeface="Cambria Math" panose="02040503050406030204" pitchFamily="18" charset="0"/>
                          </a:rPr>
                        </m:ctrlPr>
                      </m:dPr>
                      <m:e>
                        <m:m>
                          <m:mPr>
                            <m:plcHide m:val="on"/>
                            <m:mcs>
                              <m:mc>
                                <m:mcPr>
                                  <m:count m:val="1"/>
                                  <m:mcJc m:val="center"/>
                                </m:mcPr>
                              </m:mc>
                            </m:mcs>
                            <m:ctrlPr>
                              <a:rPr lang="en-US" sz="2800" i="1" dirty="0" smtClean="0">
                                <a:solidFill>
                                  <a:srgbClr val="836967"/>
                                </a:solidFill>
                                <a:latin typeface="Cambria Math" panose="02040503050406030204" pitchFamily="18" charset="0"/>
                              </a:rPr>
                            </m:ctrlPr>
                          </m:mPr>
                          <m:mr>
                            <m:e>
                              <m:r>
                                <a:rPr lang="en-US" sz="2800" dirty="0" smtClean="0">
                                  <a:latin typeface="Cambria Math" panose="02040503050406030204" pitchFamily="18" charset="0"/>
                                </a:rPr>
                                <m:t>1</m:t>
                              </m:r>
                            </m:e>
                          </m:mr>
                          <m:mr>
                            <m:e>
                              <m:r>
                                <a:rPr lang="en-US" sz="2800" i="0" dirty="0" smtClean="0">
                                  <a:latin typeface="Cambria Math" panose="02040503050406030204" pitchFamily="18" charset="0"/>
                                </a:rPr>
                                <m:t>0</m:t>
                              </m:r>
                            </m:e>
                          </m:mr>
                          <m:mr>
                            <m:e>
                              <m:r>
                                <a:rPr lang="en-US" sz="2800" i="0" dirty="0" smtClean="0">
                                  <a:latin typeface="Cambria Math" panose="02040503050406030204" pitchFamily="18" charset="0"/>
                                </a:rPr>
                                <m:t>0</m:t>
                              </m:r>
                            </m:e>
                          </m:mr>
                        </m:m>
                      </m:e>
                    </m:d>
                    <m:r>
                      <a:rPr lang="en-US" sz="2800" b="0" i="0" dirty="0" smtClean="0">
                        <a:latin typeface="Cambria Math" panose="02040503050406030204" pitchFamily="18" charset="0"/>
                      </a:rPr>
                      <m:t>,</m:t>
                    </m:r>
                  </m:oMath>
                </a14:m>
                <a:r>
                  <a:rPr lang="en-US" sz="2800" dirty="0"/>
                  <a:t> where P contains 100% weight/info on Key1, 0% about Key2, and 0% on Key3</a:t>
                </a:r>
              </a:p>
            </p:txBody>
          </p:sp>
        </mc:Choice>
        <mc:Fallback xmlns="">
          <p:sp>
            <p:nvSpPr>
              <p:cNvPr id="3" name="Content Placeholder 2">
                <a:extLst>
                  <a:ext uri="{FF2B5EF4-FFF2-40B4-BE49-F238E27FC236}">
                    <a16:creationId xmlns:a16="http://schemas.microsoft.com/office/drawing/2014/main" id="{A887E2CB-B071-4922-84A3-CCABB1B7B22A}"/>
                  </a:ext>
                </a:extLst>
              </p:cNvPr>
              <p:cNvSpPr>
                <a:spLocks noGrp="1" noRot="1" noChangeAspect="1" noMove="1" noResize="1" noEditPoints="1" noAdjustHandles="1" noChangeArrowheads="1" noChangeShapeType="1" noTextEdit="1"/>
              </p:cNvSpPr>
              <p:nvPr>
                <p:ph idx="1"/>
              </p:nvPr>
            </p:nvSpPr>
            <p:spPr>
              <a:xfrm>
                <a:off x="2589213" y="1749286"/>
                <a:ext cx="8915400" cy="3777622"/>
              </a:xfrm>
              <a:blipFill>
                <a:blip r:embed="rId2"/>
                <a:stretch>
                  <a:fillRect l="-958" t="-1290" b="-32581"/>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ADF42AA8-CF92-488C-BA5C-C4941F1D9296}"/>
              </a:ext>
            </a:extLst>
          </p:cNvPr>
          <p:cNvSpPr>
            <a:spLocks noGrp="1"/>
          </p:cNvSpPr>
          <p:nvPr>
            <p:ph type="title"/>
          </p:nvPr>
        </p:nvSpPr>
        <p:spPr>
          <a:xfrm>
            <a:off x="2592388" y="623888"/>
            <a:ext cx="8912225" cy="1281112"/>
          </a:xfrm>
        </p:spPr>
        <p:txBody>
          <a:bodyPr/>
          <a:lstStyle/>
          <a:p>
            <a:r>
              <a:rPr lang="en-US" dirty="0"/>
              <a:t>Modelling information as vectors</a:t>
            </a:r>
          </a:p>
        </p:txBody>
      </p:sp>
    </p:spTree>
    <p:extLst>
      <p:ext uri="{BB962C8B-B14F-4D97-AF65-F5344CB8AC3E}">
        <p14:creationId xmlns:p14="http://schemas.microsoft.com/office/powerpoint/2010/main" val="5204551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TM10001115[[fn=Parcel]]</Template>
  <TotalTime>966</TotalTime>
  <Words>3604</Words>
  <Application>Microsoft Office PowerPoint</Application>
  <PresentationFormat>Widescreen</PresentationFormat>
  <Paragraphs>329</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Avenir Next LT Pro</vt:lpstr>
      <vt:lpstr>Bahnschrift SemiLight SemiConde</vt:lpstr>
      <vt:lpstr>Cambria</vt:lpstr>
      <vt:lpstr>Cambria Math</vt:lpstr>
      <vt:lpstr>Century Gothic</vt:lpstr>
      <vt:lpstr>Courier New</vt:lpstr>
      <vt:lpstr>Wingdings</vt:lpstr>
      <vt:lpstr>Wingdings 3</vt:lpstr>
      <vt:lpstr>Wisp</vt:lpstr>
      <vt:lpstr>Linear Algebra and Web Search</vt:lpstr>
      <vt:lpstr>Contents:</vt:lpstr>
      <vt:lpstr>Web Search Basics</vt:lpstr>
      <vt:lpstr>Representation of web and its documents</vt:lpstr>
      <vt:lpstr>Internet as a graph</vt:lpstr>
      <vt:lpstr>Internet as a graph</vt:lpstr>
      <vt:lpstr>Internet as a graph</vt:lpstr>
      <vt:lpstr>Modelling information as vectors</vt:lpstr>
      <vt:lpstr>Modelling information as vectors</vt:lpstr>
      <vt:lpstr>Modelling information as vectors</vt:lpstr>
      <vt:lpstr>Modelling information as vectors</vt:lpstr>
      <vt:lpstr>Ranking Web Pages</vt:lpstr>
      <vt:lpstr>PowerPoint Presentation</vt:lpstr>
      <vt:lpstr>Original Adjacency Matrix</vt:lpstr>
      <vt:lpstr>PowerPoint Presentation</vt:lpstr>
      <vt:lpstr>Link/Weighted Adjacency Matrix</vt:lpstr>
      <vt:lpstr>The Weighted Adjacency Matrix</vt:lpstr>
      <vt:lpstr>Page Walks</vt:lpstr>
      <vt:lpstr>Ranking Intuition </vt:lpstr>
      <vt:lpstr>WHAT IF PAGES ARE UNLINKED? (DANGLING NODES)</vt:lpstr>
      <vt:lpstr>Dangling nodes</vt:lpstr>
      <vt:lpstr>Randomness</vt:lpstr>
      <vt:lpstr>Computing probability</vt:lpstr>
      <vt:lpstr>The Probability Vector</vt:lpstr>
      <vt:lpstr>Transformation</vt:lpstr>
      <vt:lpstr>Solving for PageRank</vt:lpstr>
      <vt:lpstr>Value of PageRank</vt:lpstr>
      <vt:lpstr>Solution </vt:lpstr>
      <vt:lpstr>PowerPoint Presentation</vt:lpstr>
      <vt:lpstr>PowerPoint Presentation</vt:lpstr>
      <vt:lpstr>Page Rank Conclusion</vt:lpstr>
      <vt:lpstr>Introduction to vector space model</vt:lpstr>
      <vt:lpstr>Definition and uses</vt:lpstr>
      <vt:lpstr>MORE ON VSM</vt:lpstr>
      <vt:lpstr>Cosine Similarity</vt:lpstr>
      <vt:lpstr>Example</vt:lpstr>
      <vt:lpstr>Practical example</vt:lpstr>
      <vt:lpstr>Latent Semantic Index</vt:lpstr>
      <vt:lpstr>Latent Semantic Index</vt:lpstr>
      <vt:lpstr>Latent Semantic Index</vt:lpstr>
      <vt:lpstr>Benefits of LSI</vt:lpstr>
      <vt:lpstr>How does LSI work (SVD)</vt:lpstr>
      <vt:lpstr>SVD (Definition and formula)</vt:lpstr>
      <vt:lpstr>WHAT IS LINK ANALYSIS? </vt:lpstr>
      <vt:lpstr>Example of how link analysis is used data analysis</vt:lpstr>
      <vt:lpstr>WHERE IS LINK ANALYSIS USED?</vt:lpstr>
      <vt:lpstr>PowerPoint Presentation</vt:lpstr>
      <vt:lpstr>PowerPoint Presentation</vt:lpstr>
      <vt:lpstr>Hyperlink Induced Topic Search (HITS) Algorithm</vt:lpstr>
      <vt:lpstr>PowerPoint Presentation</vt:lpstr>
      <vt:lpstr>Algorithm</vt:lpstr>
      <vt:lpstr>PowerPoint Presentation</vt:lpstr>
      <vt:lpstr>Example</vt:lpstr>
      <vt:lpstr>Example</vt:lpstr>
      <vt:lpstr>PowerPoint Presentation</vt:lpstr>
      <vt:lpstr>PAGERANK DEMONSTRATION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and Web Search</dc:title>
  <dc:creator>David John</dc:creator>
  <cp:lastModifiedBy>Su</cp:lastModifiedBy>
  <cp:revision>64</cp:revision>
  <dcterms:created xsi:type="dcterms:W3CDTF">2021-12-01T08:37:54Z</dcterms:created>
  <dcterms:modified xsi:type="dcterms:W3CDTF">2022-06-04T16:50:45Z</dcterms:modified>
</cp:coreProperties>
</file>