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668208C-6929-4910-8489-82877D799367}">
  <a:tblStyle styleId="{A668208C-6929-4910-8489-82877D7993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BF5"/>
          </a:solidFill>
        </a:fill>
      </a:tcStyle>
    </a:wholeTbl>
    <a:band1H>
      <a:tcStyle>
        <a:fill>
          <a:solidFill>
            <a:srgbClr val="CDD4EA"/>
          </a:solidFill>
        </a:fill>
      </a:tcStyle>
    </a:band1H>
    <a:band1V>
      <a:tcStyle>
        <a:fill>
          <a:solidFill>
            <a:srgbClr val="CDD4EA"/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E8EBF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Row>
  </a:tblStyle>
  <a:tblStyle styleId="{B05C07E4-3CF9-4DD5-AFFC-BD0A00DF73A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3F9FA"/>
          </a:solidFill>
        </a:fill>
      </a:tcStyle>
    </a:wholeTbl>
    <a:band1H>
      <a:tcStyle>
        <a:fill>
          <a:solidFill>
            <a:srgbClr val="E7F3F4"/>
          </a:solidFill>
        </a:fill>
      </a:tcStyle>
    </a:band1H>
    <a:band1V>
      <a:tcStyle>
        <a:fill>
          <a:solidFill>
            <a:srgbClr val="E7F3F4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B60E487F-B71F-4716-A6C3-182BBEAE81A6}" styleName="Table_2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5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Note: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to https://www.giocodigitale.it/it/account/money/deposit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account details    </a:t>
            </a:r>
            <a:b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    Techplazait@gmail.com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Pword    Test12345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https://www.giocodigitale.it/*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952500" y="381000"/>
            <a:ext cx="3432175" cy="2573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Note: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account details    ( previously deposited user)</a:t>
            </a:r>
            <a:b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Techplazait@gmail.com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Test12345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account details    ( previously not deposited user)</a:t>
            </a:r>
            <a:b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carlo.barchetti@hotmail.it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n0ngi0co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952500" y="381000"/>
            <a:ext cx="3432175" cy="2573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to https://www.giocodigitale.it/it/account/money/deposit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to https://www.giocodigitale.it/it/account/money/deposit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Picture with Captio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idx="2" type="pic"/>
          </p:nvPr>
        </p:nvSpPr>
        <p:spPr>
          <a:xfrm>
            <a:off x="398963" y="1524000"/>
            <a:ext cx="2606718" cy="30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98963" y="4701396"/>
            <a:ext cx="2606718" cy="1242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Oracle maxymiser logo - 2000mm x 1000mm.pdf" id="22" name="Shape 22"/>
          <p:cNvPicPr preferRelativeResize="0"/>
          <p:nvPr/>
        </p:nvPicPr>
        <p:blipFill rotWithShape="1">
          <a:blip r:embed="rId2">
            <a:alphaModFix/>
          </a:blip>
          <a:srcRect b="41999" l="4617" r="4573" t="41902"/>
          <a:stretch/>
        </p:blipFill>
        <p:spPr>
          <a:xfrm>
            <a:off x="7472232" y="277060"/>
            <a:ext cx="1431600" cy="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58775" y="303212"/>
            <a:ext cx="822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58775" y="303212"/>
            <a:ext cx="822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58775" y="1000125"/>
            <a:ext cx="8229600" cy="5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85750" marR="0" rtl="0" algn="l"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58775" y="303212"/>
            <a:ext cx="822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58775" y="303212"/>
            <a:ext cx="822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A500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58775" y="1000125"/>
            <a:ext cx="8229600" cy="5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85750" marR="0" rtl="0" algn="l"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>
            <a:off x="444500" y="815975"/>
            <a:ext cx="8234400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" name="Shape 96"/>
          <p:cNvGrpSpPr/>
          <p:nvPr/>
        </p:nvGrpSpPr>
        <p:grpSpPr>
          <a:xfrm>
            <a:off x="0" y="6403975"/>
            <a:ext cx="9048750" cy="577849"/>
            <a:chOff x="0" y="4034"/>
            <a:chExt cx="5700" cy="363"/>
          </a:xfrm>
        </p:grpSpPr>
        <p:sp>
          <p:nvSpPr>
            <p:cNvPr id="97" name="Shape 97"/>
            <p:cNvSpPr/>
            <p:nvPr/>
          </p:nvSpPr>
          <p:spPr>
            <a:xfrm>
              <a:off x="0" y="4034"/>
              <a:ext cx="5700" cy="300"/>
            </a:xfrm>
            <a:prstGeom prst="rect">
              <a:avLst/>
            </a:prstGeom>
            <a:gradFill>
              <a:gsLst>
                <a:gs pos="0">
                  <a:srgbClr val="ECECEC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6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Maxymiser_logo_simple" id="98" name="Shape 9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726" y="4098"/>
              <a:ext cx="900" cy="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.giocodigitale.i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444500" y="3140075"/>
            <a:ext cx="8234363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/>
        </p:nvSpPr>
        <p:spPr>
          <a:xfrm>
            <a:off x="358775" y="3568076"/>
            <a:ext cx="8320087" cy="2442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Party Gaming : T12_Desktop_Deposit_CTA_Text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400">
              <a:solidFill>
                <a:srgbClr val="A410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21</a:t>
            </a:r>
            <a:r>
              <a:rPr baseline="30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30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December 2016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400">
              <a:solidFill>
                <a:srgbClr val="798D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Campaign objective: 		As: 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Gioco Digitale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I want: 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test has an effect changing the text of the deposit button 				on deposit conversion 			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		So that: 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drives them to deposit more frequently and increase the 				deposit conversion </a:t>
            </a:r>
          </a:p>
        </p:txBody>
      </p:sp>
      <p:pic>
        <p:nvPicPr>
          <p:cNvPr descr="http://asplos11.cs.ucr.edu/figs/OracleLogo.jp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2547341"/>
            <a:ext cx="2562171" cy="32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2122" y="2410969"/>
            <a:ext cx="2076740" cy="62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326406" y="348297"/>
            <a:ext cx="83738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Variant – A4_Versa_CTA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358775" y="752177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06" y="1156058"/>
            <a:ext cx="7169405" cy="497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5055" y="1427138"/>
            <a:ext cx="529936" cy="25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26406" y="348297"/>
            <a:ext cx="83738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User Story </a:t>
            </a:r>
            <a:r>
              <a:rPr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: – A</a:t>
            </a:r>
            <a:r>
              <a:rPr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Deposita_CTA</a:t>
            </a:r>
          </a:p>
        </p:txBody>
      </p:sp>
      <p:sp>
        <p:nvSpPr>
          <p:cNvPr id="225" name="Shape 225"/>
          <p:cNvSpPr/>
          <p:nvPr/>
        </p:nvSpPr>
        <p:spPr>
          <a:xfrm>
            <a:off x="326406" y="944408"/>
            <a:ext cx="8457005" cy="523219"/>
          </a:xfrm>
          <a:prstGeom prst="rect">
            <a:avLst/>
          </a:prstGeom>
          <a:solidFill>
            <a:srgbClr val="FDEDED"/>
          </a:solidFill>
          <a:ln cap="flat" cmpd="sng" w="19050">
            <a:solidFill>
              <a:srgbClr val="A4101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I want to: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text for the deposit CTA</a:t>
            </a:r>
            <a:br>
              <a:rPr b="0" lang="en-US" sz="1400">
                <a:solidFill>
                  <a:srgbClr val="566B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So that: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encourage more customers to make a deposit 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291096" y="2142679"/>
            <a:ext cx="8444460" cy="1015663"/>
            <a:chOff x="300101" y="2037818"/>
            <a:chExt cx="8444460" cy="1015663"/>
          </a:xfrm>
        </p:grpSpPr>
        <p:sp>
          <p:nvSpPr>
            <p:cNvPr id="227" name="Shape 227"/>
            <p:cNvSpPr/>
            <p:nvPr/>
          </p:nvSpPr>
          <p:spPr>
            <a:xfrm>
              <a:off x="300101" y="2037818"/>
              <a:ext cx="8444460" cy="101566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Given: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generate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When: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am logged in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Then: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T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 ‘VERSAMENTI’ CTA is changed to ‘VERSA’ CTA</a:t>
              </a:r>
            </a:p>
          </p:txBody>
        </p:sp>
        <p:sp>
          <p:nvSpPr>
            <p:cNvPr id="228" name="Shape 228"/>
            <p:cNvSpPr/>
            <p:nvPr/>
          </p:nvSpPr>
          <p:spPr>
            <a:xfrm flipH="1" rot="-5400000">
              <a:off x="8184940" y="1999529"/>
              <a:ext cx="521331" cy="597911"/>
            </a:xfrm>
            <a:prstGeom prst="rtTriangl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 flipH="1">
              <a:off x="8495416" y="2081258"/>
              <a:ext cx="199303" cy="260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230" name="Shape 230"/>
          <p:cNvSpPr txBox="1"/>
          <p:nvPr/>
        </p:nvSpPr>
        <p:spPr>
          <a:xfrm>
            <a:off x="326406" y="1696731"/>
            <a:ext cx="624613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0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328200" y="816172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Shape 232"/>
          <p:cNvSpPr/>
          <p:nvPr/>
        </p:nvSpPr>
        <p:spPr>
          <a:xfrm rot="-5400000">
            <a:off x="3051675" y="4141148"/>
            <a:ext cx="285750" cy="5098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A262B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rotWithShape="0" algn="tl" dir="2700000" dist="38100">
              <a:schemeClr val="lt2"/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84848" l="10298" r="68234" t="0"/>
          <a:stretch/>
        </p:blipFill>
        <p:spPr>
          <a:xfrm>
            <a:off x="716972" y="3833394"/>
            <a:ext cx="1724891" cy="103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b="81633" l="8977" r="66932" t="0"/>
          <a:stretch/>
        </p:blipFill>
        <p:spPr>
          <a:xfrm>
            <a:off x="4707082" y="3902658"/>
            <a:ext cx="2202873" cy="116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3550" y="4267976"/>
            <a:ext cx="529936" cy="25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326406" y="348297"/>
            <a:ext cx="83738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User Story 5: – Deposit (Primary)</a:t>
            </a:r>
          </a:p>
        </p:txBody>
      </p:sp>
      <p:sp>
        <p:nvSpPr>
          <p:cNvPr id="241" name="Shape 241"/>
          <p:cNvSpPr/>
          <p:nvPr/>
        </p:nvSpPr>
        <p:spPr>
          <a:xfrm>
            <a:off x="330012" y="1049516"/>
            <a:ext cx="8483973" cy="523219"/>
          </a:xfrm>
          <a:prstGeom prst="rect">
            <a:avLst/>
          </a:prstGeom>
          <a:solidFill>
            <a:srgbClr val="FDEDED"/>
          </a:solidFill>
          <a:ln cap="flat" cmpd="sng" w="19050">
            <a:solidFill>
              <a:srgbClr val="A4101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I want to: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customers making a deposit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So that: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rgbClr val="566B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determine the impact of the campaign</a:t>
            </a:r>
          </a:p>
        </p:txBody>
      </p:sp>
      <p:grpSp>
        <p:nvGrpSpPr>
          <p:cNvPr id="242" name="Shape 242"/>
          <p:cNvGrpSpPr/>
          <p:nvPr/>
        </p:nvGrpSpPr>
        <p:grpSpPr>
          <a:xfrm>
            <a:off x="349769" y="2240845"/>
            <a:ext cx="8444460" cy="1754326"/>
            <a:chOff x="358775" y="2354642"/>
            <a:chExt cx="8444460" cy="1754326"/>
          </a:xfrm>
        </p:grpSpPr>
        <p:sp>
          <p:nvSpPr>
            <p:cNvPr id="243" name="Shape 243"/>
            <p:cNvSpPr/>
            <p:nvPr/>
          </p:nvSpPr>
          <p:spPr>
            <a:xfrm>
              <a:off x="358775" y="2354642"/>
              <a:ext cx="8444460" cy="175432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Given: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generate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When: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make a deposit with success by clicking through the ‘VERSAMENTY’/ “RICARICA”/ “DEPOSITA” CTA in the header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Then: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action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Deposit 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tracked 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AND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‘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CTA’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tracked as the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AND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The Deposit value is tracked as the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Value (in EUR)</a:t>
              </a:r>
            </a:p>
          </p:txBody>
        </p:sp>
        <p:sp>
          <p:nvSpPr>
            <p:cNvPr id="244" name="Shape 244"/>
            <p:cNvSpPr/>
            <p:nvPr/>
          </p:nvSpPr>
          <p:spPr>
            <a:xfrm flipH="1" rot="-5400000">
              <a:off x="8243613" y="2316353"/>
              <a:ext cx="521331" cy="597911"/>
            </a:xfrm>
            <a:prstGeom prst="rtTriangl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 flipH="1">
              <a:off x="8554091" y="2398083"/>
              <a:ext cx="199303" cy="260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246" name="Shape 246"/>
          <p:cNvSpPr txBox="1"/>
          <p:nvPr/>
        </p:nvSpPr>
        <p:spPr>
          <a:xfrm>
            <a:off x="349768" y="1840734"/>
            <a:ext cx="624613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0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349769" y="4175033"/>
            <a:ext cx="8444460" cy="1754325"/>
            <a:chOff x="339017" y="2323865"/>
            <a:chExt cx="8444460" cy="1754325"/>
          </a:xfrm>
        </p:grpSpPr>
        <p:sp>
          <p:nvSpPr>
            <p:cNvPr id="248" name="Shape 248"/>
            <p:cNvSpPr/>
            <p:nvPr/>
          </p:nvSpPr>
          <p:spPr>
            <a:xfrm>
              <a:off x="339017" y="2323865"/>
              <a:ext cx="8444460" cy="175432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Given: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generate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When: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make a deposit with success by clicking through the currency/balance indicator in the header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Then: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action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Deposit 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tracked 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AND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‘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Other’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tracked as the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AND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The Deposit value is tracked as the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Value (in EUR)</a:t>
              </a:r>
            </a:p>
          </p:txBody>
        </p:sp>
        <p:sp>
          <p:nvSpPr>
            <p:cNvPr id="249" name="Shape 249"/>
            <p:cNvSpPr/>
            <p:nvPr/>
          </p:nvSpPr>
          <p:spPr>
            <a:xfrm flipH="1" rot="-5400000">
              <a:off x="8223736" y="2296474"/>
              <a:ext cx="521331" cy="597911"/>
            </a:xfrm>
            <a:prstGeom prst="rtTriangl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 flipH="1">
              <a:off x="8534216" y="2378208"/>
              <a:ext cx="199303" cy="260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cxnSp>
        <p:nvCxnSpPr>
          <p:cNvPr id="251" name="Shape 251"/>
          <p:cNvCxnSpPr/>
          <p:nvPr/>
        </p:nvCxnSpPr>
        <p:spPr>
          <a:xfrm>
            <a:off x="326407" y="809962"/>
            <a:ext cx="8487580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326406" y="348297"/>
            <a:ext cx="83738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User Story 6: – Header Clicks </a:t>
            </a:r>
          </a:p>
        </p:txBody>
      </p:sp>
      <p:sp>
        <p:nvSpPr>
          <p:cNvPr id="257" name="Shape 257"/>
          <p:cNvSpPr/>
          <p:nvPr/>
        </p:nvSpPr>
        <p:spPr>
          <a:xfrm>
            <a:off x="330012" y="1049516"/>
            <a:ext cx="8483973" cy="523219"/>
          </a:xfrm>
          <a:prstGeom prst="rect">
            <a:avLst/>
          </a:prstGeom>
          <a:solidFill>
            <a:srgbClr val="FDEDED"/>
          </a:solidFill>
          <a:ln cap="flat" cmpd="sng" w="19050">
            <a:solidFill>
              <a:srgbClr val="A4101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I want to: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customers clicking to deposit within the header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So that: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determine the impact of the campaign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255786" y="2189172"/>
            <a:ext cx="8444460" cy="1754326"/>
            <a:chOff x="358775" y="2354642"/>
            <a:chExt cx="8444460" cy="1754326"/>
          </a:xfrm>
        </p:grpSpPr>
        <p:sp>
          <p:nvSpPr>
            <p:cNvPr id="259" name="Shape 259"/>
            <p:cNvSpPr/>
            <p:nvPr/>
          </p:nvSpPr>
          <p:spPr>
            <a:xfrm>
              <a:off x="358775" y="2354642"/>
              <a:ext cx="8444460" cy="175432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Given: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generate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When: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click  on the CTA within the header 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Then: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action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HeaderClick 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tracked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AND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‘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CTA’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tracked as the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260" name="Shape 260"/>
            <p:cNvSpPr/>
            <p:nvPr/>
          </p:nvSpPr>
          <p:spPr>
            <a:xfrm flipH="1" rot="-5400000">
              <a:off x="8243613" y="2316353"/>
              <a:ext cx="521331" cy="597911"/>
            </a:xfrm>
            <a:prstGeom prst="rtTriangl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 flipH="1">
              <a:off x="8554091" y="2398083"/>
              <a:ext cx="199303" cy="260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262" name="Shape 262"/>
          <p:cNvSpPr txBox="1"/>
          <p:nvPr/>
        </p:nvSpPr>
        <p:spPr>
          <a:xfrm>
            <a:off x="326406" y="1751617"/>
            <a:ext cx="624613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0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</p:txBody>
      </p:sp>
      <p:grpSp>
        <p:nvGrpSpPr>
          <p:cNvPr id="263" name="Shape 263"/>
          <p:cNvGrpSpPr/>
          <p:nvPr/>
        </p:nvGrpSpPr>
        <p:grpSpPr>
          <a:xfrm>
            <a:off x="255786" y="4089714"/>
            <a:ext cx="8444460" cy="1754326"/>
            <a:chOff x="358775" y="2354642"/>
            <a:chExt cx="8444460" cy="1754326"/>
          </a:xfrm>
        </p:grpSpPr>
        <p:sp>
          <p:nvSpPr>
            <p:cNvPr id="264" name="Shape 264"/>
            <p:cNvSpPr/>
            <p:nvPr/>
          </p:nvSpPr>
          <p:spPr>
            <a:xfrm>
              <a:off x="358775" y="2354642"/>
              <a:ext cx="8444460" cy="175432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Given: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generate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When: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click on currency/balance indicator within the header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Then: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action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HeaderClick 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tracked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AND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‘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Other’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tracked as the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265" name="Shape 265"/>
            <p:cNvSpPr/>
            <p:nvPr/>
          </p:nvSpPr>
          <p:spPr>
            <a:xfrm flipH="1" rot="-5400000">
              <a:off x="8243613" y="2316353"/>
              <a:ext cx="521331" cy="597911"/>
            </a:xfrm>
            <a:prstGeom prst="rtTriangl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 flipH="1">
              <a:off x="8554091" y="2398083"/>
              <a:ext cx="199303" cy="260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cxnSp>
        <p:nvCxnSpPr>
          <p:cNvPr id="267" name="Shape 267"/>
          <p:cNvCxnSpPr/>
          <p:nvPr/>
        </p:nvCxnSpPr>
        <p:spPr>
          <a:xfrm>
            <a:off x="328200" y="816172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326406" y="348297"/>
            <a:ext cx="837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Publish Instructions</a:t>
            </a:r>
          </a:p>
        </p:txBody>
      </p:sp>
      <p:graphicFrame>
        <p:nvGraphicFramePr>
          <p:cNvPr id="273" name="Shape 273"/>
          <p:cNvGraphicFramePr/>
          <p:nvPr/>
        </p:nvGraphicFramePr>
        <p:xfrm>
          <a:off x="84727" y="1342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{B05C07E4-3CF9-4DD5-AFFC-BD0A00DF73AF}</a:tableStyleId>
              </a:tblPr>
              <a:tblGrid>
                <a:gridCol w="2172700"/>
                <a:gridCol w="2657475"/>
                <a:gridCol w="1905000"/>
                <a:gridCol w="2238375"/>
              </a:tblGrid>
              <a:tr h="30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Campaign</a:t>
                      </a:r>
                    </a:p>
                  </a:txBody>
                  <a:tcPr marT="45725" marB="45725" marR="91450" marL="91450">
                    <a:solidFill>
                      <a:srgbClr val="C1111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Site Pages</a:t>
                      </a:r>
                    </a:p>
                  </a:txBody>
                  <a:tcPr marT="45725" marB="45725" marR="91450" marL="91450">
                    <a:solidFill>
                      <a:srgbClr val="C1111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Site Scripts</a:t>
                      </a:r>
                    </a:p>
                  </a:txBody>
                  <a:tcPr marT="45725" marB="45725" marR="91450" marL="91450">
                    <a:solidFill>
                      <a:srgbClr val="C1111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Actions</a:t>
                      </a:r>
                    </a:p>
                  </a:txBody>
                  <a:tcPr marT="45725" marB="45725" marR="91450" marL="91450">
                    <a:solidFill>
                      <a:srgbClr val="C11115"/>
                    </a:solidFill>
                  </a:tcPr>
                </a:tc>
              </a:tr>
              <a:tr h="135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br>
                        <a:rPr b="0" lang="en-US" sz="1200" u="none" cap="none" strike="noStrike"/>
                      </a:b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A1A1A"/>
                        </a:solidFill>
                        <a:highlight>
                          <a:srgbClr val="F2F6FC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rgbClr val="1A1A1A"/>
                          </a:solidFill>
                          <a:highlight>
                            <a:srgbClr val="F2F6FC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T12_GD_Deposit_CTA_Text</a:t>
                      </a:r>
                    </a:p>
                  </a:txBody>
                  <a:tcPr marT="45725" marB="45725" marR="91450" marL="91450">
                    <a:solidFill>
                      <a:srgbClr val="FCD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br>
                        <a:rPr lang="en-US" sz="1200" u="none" cap="none" strike="noStrike"/>
                      </a:b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rgbClr val="1A1A1A"/>
                          </a:solidFill>
                          <a:highlight>
                            <a:srgbClr val="F2F6FC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[D] Whole Site [IT]</a:t>
                      </a:r>
                    </a:p>
                    <a:p>
                      <a:pPr indent="-6985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1A1A1A"/>
                          </a:solidFill>
                          <a:highlight>
                            <a:srgbClr val="F2F6FC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[D] Deposit Process Pages [IT]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rgbClr val="1A1A1A"/>
                          </a:solidFill>
                          <a:highlight>
                            <a:srgbClr val="F2F6FC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[D] T12_GD_Deposit_CTA_Text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A1A1A"/>
                        </a:solidFill>
                        <a:highlight>
                          <a:srgbClr val="F2F6FC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A1A1A"/>
                        </a:solidFill>
                        <a:highlight>
                          <a:srgbClr val="F2F6FC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CD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91666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A1A1A"/>
                        </a:solidFill>
                        <a:highlight>
                          <a:srgbClr val="F2F6FC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91666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A1A1A"/>
                        </a:solidFill>
                        <a:highlight>
                          <a:srgbClr val="F2F6FC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1A1A1A"/>
                          </a:solidFill>
                          <a:highlight>
                            <a:srgbClr val="F2F6FC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T12_Header_Clicks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rgbClr val="1A1A1A"/>
                          </a:solidFill>
                          <a:highlight>
                            <a:srgbClr val="F2F6FC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T12_Deposit</a:t>
                      </a:r>
                    </a:p>
                  </a:txBody>
                  <a:tcPr marT="45725" marB="45725" marR="91450" marL="91450">
                    <a:solidFill>
                      <a:srgbClr val="FCD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A1A1A"/>
                        </a:solidFill>
                        <a:highlight>
                          <a:srgbClr val="F2F6FC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A1A1A"/>
                        </a:solidFill>
                        <a:highlight>
                          <a:srgbClr val="F2F6FC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rgbClr val="1A1A1A"/>
                          </a:solidFill>
                          <a:highlight>
                            <a:srgbClr val="F2F6FC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critUserState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rgbClr val="1A1A1A"/>
                          </a:solidFill>
                          <a:highlight>
                            <a:srgbClr val="F2F6FC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UserState</a:t>
                      </a:r>
                      <a:br>
                        <a:rPr lang="en-US" sz="1200" u="none" cap="none" strike="noStrike"/>
                      </a:br>
                    </a:p>
                  </a:txBody>
                  <a:tcPr marT="45725" marB="45725" marR="91450" marL="91450">
                    <a:solidFill>
                      <a:srgbClr val="FCD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326406" y="348297"/>
            <a:ext cx="837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Test Report</a:t>
            </a:r>
          </a:p>
        </p:txBody>
      </p:sp>
      <p:graphicFrame>
        <p:nvGraphicFramePr>
          <p:cNvPr id="280" name="Shape 280"/>
          <p:cNvGraphicFramePr/>
          <p:nvPr/>
        </p:nvGraphicFramePr>
        <p:xfrm>
          <a:off x="438618" y="86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{B60E487F-B71F-4716-A6C3-182BBEAE81A6}</a:tableStyleId>
              </a:tblPr>
              <a:tblGrid>
                <a:gridCol w="609150"/>
                <a:gridCol w="417175"/>
                <a:gridCol w="2248775"/>
              </a:tblGrid>
              <a:tr h="135550">
                <a:tc rowSpan="6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 TESTING LEGEND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Tested on physical device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5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Tested in emulated environment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11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Assumed to work based on the results of prior related tests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5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Tested on client’s staging environment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5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Tested using Fiddler captured session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5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Has not been checked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Shape 281"/>
          <p:cNvGraphicFramePr/>
          <p:nvPr/>
        </p:nvGraphicFramePr>
        <p:xfrm>
          <a:off x="438618" y="21955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{B60E487F-B71F-4716-A6C3-182BBEAE81A6}</a:tableStyleId>
              </a:tblPr>
              <a:tblGrid>
                <a:gridCol w="2470225"/>
                <a:gridCol w="702975"/>
                <a:gridCol w="823100"/>
                <a:gridCol w="475325"/>
                <a:gridCol w="662575"/>
                <a:gridCol w="604975"/>
                <a:gridCol w="662575"/>
                <a:gridCol w="1027700"/>
              </a:tblGrid>
              <a:tr h="44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DESKTOP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F3F3F"/>
                    </a:solidFill>
                  </a:tcPr>
                </a:tc>
              </a:tr>
              <a:tr h="30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 11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Firefox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(latest)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Chrome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Safari 10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53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Story Tab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Passed /Failed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Acceptance Criteria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F3F3F"/>
                    </a:solidFill>
                  </a:tcPr>
                </a:tc>
              </a:tr>
              <a:tr h="299225">
                <a:tc rowSpan="2">
                  <a:txBody>
                    <a:bodyPr>
                      <a:noAutofit/>
                    </a:bodyPr>
                    <a:lstStyle/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A4101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Personalization Criteria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0850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A4101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Generation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4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A4101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 Ricarica CTA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4200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A4101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A3_Deposita_CTA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0850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A4101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A4_Deposita_CTA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9475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A4101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Deposit (Primary)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7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5650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A4101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Header clicks 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7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58775" y="290512"/>
            <a:ext cx="624613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User Story 1: Personalization Criteria</a:t>
            </a:r>
          </a:p>
        </p:txBody>
      </p:sp>
      <p:sp>
        <p:nvSpPr>
          <p:cNvPr id="124" name="Shape 124"/>
          <p:cNvSpPr/>
          <p:nvPr/>
        </p:nvSpPr>
        <p:spPr>
          <a:xfrm>
            <a:off x="330012" y="890395"/>
            <a:ext cx="8483973" cy="523219"/>
          </a:xfrm>
          <a:prstGeom prst="rect">
            <a:avLst/>
          </a:prstGeom>
          <a:solidFill>
            <a:srgbClr val="FDEDED"/>
          </a:solidFill>
          <a:ln cap="flat" cmpd="sng" w="19050">
            <a:solidFill>
              <a:srgbClr val="A4101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I want to: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users behavior depending on they make deposit or not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So that: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filter reports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330013" y="2123389"/>
            <a:ext cx="8444460" cy="1754326"/>
            <a:chOff x="358775" y="2354642"/>
            <a:chExt cx="8444460" cy="1754326"/>
          </a:xfrm>
        </p:grpSpPr>
        <p:sp>
          <p:nvSpPr>
            <p:cNvPr id="126" name="Shape 126"/>
            <p:cNvSpPr/>
            <p:nvPr/>
          </p:nvSpPr>
          <p:spPr>
            <a:xfrm>
              <a:off x="358775" y="2354642"/>
              <a:ext cx="8444460" cy="175432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Given: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am logged in 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AND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I don’t previously make deposit (don’t have cookie “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mm-last-deposit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”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When: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land on whole site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Then: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PC ‘UserState’ tracks 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AND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The value is ‘NonDep’</a:t>
              </a:r>
            </a:p>
          </p:txBody>
        </p:sp>
        <p:sp>
          <p:nvSpPr>
            <p:cNvPr id="127" name="Shape 127"/>
            <p:cNvSpPr/>
            <p:nvPr/>
          </p:nvSpPr>
          <p:spPr>
            <a:xfrm flipH="1" rot="-5400000">
              <a:off x="8243613" y="2316353"/>
              <a:ext cx="521331" cy="597911"/>
            </a:xfrm>
            <a:prstGeom prst="rtTriangl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 flipH="1">
              <a:off x="8554091" y="2398083"/>
              <a:ext cx="199303" cy="260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129" name="Shape 129"/>
          <p:cNvSpPr txBox="1"/>
          <p:nvPr/>
        </p:nvSpPr>
        <p:spPr>
          <a:xfrm>
            <a:off x="244287" y="1638946"/>
            <a:ext cx="624613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0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358775" y="752177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Shape 131"/>
          <p:cNvSpPr/>
          <p:nvPr/>
        </p:nvSpPr>
        <p:spPr>
          <a:xfrm>
            <a:off x="330012" y="4042244"/>
            <a:ext cx="8444460" cy="175432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Given: </a:t>
            </a:r>
            <a:r>
              <a:rPr b="0" lang="en-US" sz="12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logged in </a:t>
            </a:r>
            <a:b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AND</a:t>
            </a:r>
            <a:b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 previously make deposit (have cookie “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mm-last-deposit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b="0"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2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When: </a:t>
            </a:r>
            <a:r>
              <a:rPr b="0" lang="en-US" sz="12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land on whole site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b="0"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2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Then: </a:t>
            </a:r>
            <a:r>
              <a:rPr b="0" lang="en-US" sz="12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PC ‘UserState’ tracks </a:t>
            </a:r>
            <a:b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AND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The value is ‘Dep’</a:t>
            </a:r>
          </a:p>
        </p:txBody>
      </p:sp>
      <p:sp>
        <p:nvSpPr>
          <p:cNvPr id="132" name="Shape 132"/>
          <p:cNvSpPr/>
          <p:nvPr/>
        </p:nvSpPr>
        <p:spPr>
          <a:xfrm flipH="1" rot="-5400000">
            <a:off x="8214851" y="4000371"/>
            <a:ext cx="521331" cy="597911"/>
          </a:xfrm>
          <a:prstGeom prst="rtTriangl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 flipH="1">
            <a:off x="8525341" y="4082083"/>
            <a:ext cx="199303" cy="260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358775" y="290512"/>
            <a:ext cx="624613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User Story 1: Generation</a:t>
            </a:r>
          </a:p>
        </p:txBody>
      </p:sp>
      <p:sp>
        <p:nvSpPr>
          <p:cNvPr id="140" name="Shape 140"/>
          <p:cNvSpPr/>
          <p:nvPr/>
        </p:nvSpPr>
        <p:spPr>
          <a:xfrm>
            <a:off x="330012" y="890395"/>
            <a:ext cx="8483973" cy="523219"/>
          </a:xfrm>
          <a:prstGeom prst="rect">
            <a:avLst/>
          </a:prstGeom>
          <a:solidFill>
            <a:srgbClr val="FDEDED"/>
          </a:solidFill>
          <a:ln cap="flat" cmpd="sng" w="19050">
            <a:solidFill>
              <a:srgbClr val="A4101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I want to: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logged in users on desktop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So that: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target this group of users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330013" y="2123389"/>
            <a:ext cx="8444460" cy="1384995"/>
            <a:chOff x="358775" y="2354642"/>
            <a:chExt cx="8444460" cy="1384995"/>
          </a:xfrm>
        </p:grpSpPr>
        <p:sp>
          <p:nvSpPr>
            <p:cNvPr id="142" name="Shape 142"/>
            <p:cNvSpPr/>
            <p:nvPr/>
          </p:nvSpPr>
          <p:spPr>
            <a:xfrm>
              <a:off x="358775" y="2354642"/>
              <a:ext cx="8444460" cy="138499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Given: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am on desctop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AND 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I am logged in 	</a:t>
              </a:r>
              <a:b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When: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land site wide ( ex. </a:t>
              </a:r>
              <a:r>
                <a:rPr b="0" lang="en-US" sz="12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3"/>
                </a:rPr>
                <a:t>https://giocodigitale.it/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)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Then: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generate</a:t>
              </a:r>
            </a:p>
          </p:txBody>
        </p:sp>
        <p:sp>
          <p:nvSpPr>
            <p:cNvPr id="143" name="Shape 143"/>
            <p:cNvSpPr/>
            <p:nvPr/>
          </p:nvSpPr>
          <p:spPr>
            <a:xfrm flipH="1" rot="-5400000">
              <a:off x="8243613" y="2316353"/>
              <a:ext cx="521331" cy="597911"/>
            </a:xfrm>
            <a:prstGeom prst="rtTriangl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 flipH="1">
              <a:off x="8554091" y="2398083"/>
              <a:ext cx="199303" cy="260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145" name="Shape 145"/>
          <p:cNvSpPr txBox="1"/>
          <p:nvPr/>
        </p:nvSpPr>
        <p:spPr>
          <a:xfrm>
            <a:off x="244287" y="1638946"/>
            <a:ext cx="624613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0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358775" y="752177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Shape 152"/>
          <p:cNvGraphicFramePr/>
          <p:nvPr/>
        </p:nvGraphicFramePr>
        <p:xfrm>
          <a:off x="510724" y="1480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{A668208C-6929-4910-8489-82877D799367}</a:tableStyleId>
              </a:tblPr>
              <a:tblGrid>
                <a:gridCol w="503600"/>
                <a:gridCol w="254575"/>
                <a:gridCol w="1132700"/>
                <a:gridCol w="1194000"/>
                <a:gridCol w="804350"/>
                <a:gridCol w="857550"/>
                <a:gridCol w="857550"/>
              </a:tblGrid>
              <a:tr h="1903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7C80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Variants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7C8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7C80"/>
                    </a:solidFill>
                  </a:tcPr>
                </a:tc>
              </a:tr>
              <a:tr h="3335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89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Elements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Deposit CTA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Default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(Campaign T06)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Ricarica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Deposita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Versa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8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Traffic weighting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3" name="Shape 153"/>
          <p:cNvSpPr txBox="1"/>
          <p:nvPr/>
        </p:nvSpPr>
        <p:spPr>
          <a:xfrm>
            <a:off x="358775" y="290512"/>
            <a:ext cx="624613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358775" y="752177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Shape 155"/>
          <p:cNvSpPr txBox="1"/>
          <p:nvPr/>
        </p:nvSpPr>
        <p:spPr>
          <a:xfrm>
            <a:off x="510724" y="4038600"/>
            <a:ext cx="61013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experience will be the T06 winner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326406" y="348297"/>
            <a:ext cx="83738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Variant – A1_Default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58775" y="752177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280" y="1156058"/>
            <a:ext cx="6172199" cy="526813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2379517" y="1371600"/>
            <a:ext cx="820882" cy="37407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326406" y="348297"/>
            <a:ext cx="83738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Variant – A2_Ricarica_CTA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358775" y="752177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825" y="1070263"/>
            <a:ext cx="6574348" cy="471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326406" y="348297"/>
            <a:ext cx="83738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User Story 2: – A2 Ricarica CTA</a:t>
            </a:r>
          </a:p>
        </p:txBody>
      </p:sp>
      <p:sp>
        <p:nvSpPr>
          <p:cNvPr id="178" name="Shape 178"/>
          <p:cNvSpPr/>
          <p:nvPr/>
        </p:nvSpPr>
        <p:spPr>
          <a:xfrm>
            <a:off x="326406" y="944408"/>
            <a:ext cx="8457005" cy="523219"/>
          </a:xfrm>
          <a:prstGeom prst="rect">
            <a:avLst/>
          </a:prstGeom>
          <a:solidFill>
            <a:srgbClr val="FDEDED"/>
          </a:solidFill>
          <a:ln cap="flat" cmpd="sng" w="19050">
            <a:solidFill>
              <a:srgbClr val="A4101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I want to: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text for the deposit CTA</a:t>
            </a:r>
            <a:br>
              <a:rPr b="0" lang="en-US" sz="1400">
                <a:solidFill>
                  <a:srgbClr val="566B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So that: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encourage more customers to make a deposit 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291096" y="2142679"/>
            <a:ext cx="8444460" cy="1015663"/>
            <a:chOff x="300101" y="2037818"/>
            <a:chExt cx="8444460" cy="1015663"/>
          </a:xfrm>
        </p:grpSpPr>
        <p:sp>
          <p:nvSpPr>
            <p:cNvPr id="180" name="Shape 180"/>
            <p:cNvSpPr/>
            <p:nvPr/>
          </p:nvSpPr>
          <p:spPr>
            <a:xfrm>
              <a:off x="300101" y="2037818"/>
              <a:ext cx="8444460" cy="101566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Given: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generate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When: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am logged in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Then: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T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 ‘VERSAMENTI’ CTA is changed to ‘Ricarica’ CTA</a:t>
              </a:r>
            </a:p>
          </p:txBody>
        </p:sp>
        <p:sp>
          <p:nvSpPr>
            <p:cNvPr id="181" name="Shape 181"/>
            <p:cNvSpPr/>
            <p:nvPr/>
          </p:nvSpPr>
          <p:spPr>
            <a:xfrm flipH="1" rot="-5400000">
              <a:off x="8184940" y="1999529"/>
              <a:ext cx="521331" cy="597911"/>
            </a:xfrm>
            <a:prstGeom prst="rtTriangl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 flipH="1">
              <a:off x="8495416" y="2081258"/>
              <a:ext cx="199303" cy="260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183" name="Shape 183"/>
          <p:cNvSpPr txBox="1"/>
          <p:nvPr/>
        </p:nvSpPr>
        <p:spPr>
          <a:xfrm>
            <a:off x="326406" y="1696731"/>
            <a:ext cx="624613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0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328200" y="816172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/>
          <p:nvPr/>
        </p:nvSpPr>
        <p:spPr>
          <a:xfrm rot="-5400000">
            <a:off x="3051675" y="4141148"/>
            <a:ext cx="285750" cy="5098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A262B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rotWithShape="0" algn="tl" dir="2700000" dist="38100">
              <a:schemeClr val="lt2"/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84848" l="10298" r="68234" t="0"/>
          <a:stretch/>
        </p:blipFill>
        <p:spPr>
          <a:xfrm>
            <a:off x="716972" y="3833394"/>
            <a:ext cx="1724891" cy="103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 b="81990" l="5909" r="69886" t="0"/>
          <a:stretch/>
        </p:blipFill>
        <p:spPr>
          <a:xfrm>
            <a:off x="4166753" y="3762085"/>
            <a:ext cx="2213263" cy="118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326406" y="348297"/>
            <a:ext cx="83738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Variant – A3_Deposita_CTA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358775" y="752177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06" y="1156058"/>
            <a:ext cx="7169405" cy="497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326406" y="348297"/>
            <a:ext cx="83738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User Story </a:t>
            </a:r>
            <a:r>
              <a:rPr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: – A3</a:t>
            </a:r>
            <a:r>
              <a:rPr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0" lang="en-US" sz="2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Deposita_CTA</a:t>
            </a:r>
          </a:p>
        </p:txBody>
      </p:sp>
      <p:sp>
        <p:nvSpPr>
          <p:cNvPr id="201" name="Shape 201"/>
          <p:cNvSpPr/>
          <p:nvPr/>
        </p:nvSpPr>
        <p:spPr>
          <a:xfrm>
            <a:off x="326406" y="944408"/>
            <a:ext cx="8457005" cy="523219"/>
          </a:xfrm>
          <a:prstGeom prst="rect">
            <a:avLst/>
          </a:prstGeom>
          <a:solidFill>
            <a:srgbClr val="FDEDED"/>
          </a:solidFill>
          <a:ln cap="flat" cmpd="sng" w="19050">
            <a:solidFill>
              <a:srgbClr val="A4101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I want to: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text for the deposit CTA</a:t>
            </a:r>
            <a:br>
              <a:rPr b="0" lang="en-US" sz="1400">
                <a:solidFill>
                  <a:srgbClr val="566B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So that: </a:t>
            </a:r>
            <a:r>
              <a:rPr b="0" lang="en-US" sz="14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encourage more customers to make a deposit 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291096" y="2142679"/>
            <a:ext cx="8444460" cy="1015663"/>
            <a:chOff x="300101" y="2037818"/>
            <a:chExt cx="8444460" cy="1015663"/>
          </a:xfrm>
        </p:grpSpPr>
        <p:sp>
          <p:nvSpPr>
            <p:cNvPr id="203" name="Shape 203"/>
            <p:cNvSpPr/>
            <p:nvPr/>
          </p:nvSpPr>
          <p:spPr>
            <a:xfrm>
              <a:off x="300101" y="2037818"/>
              <a:ext cx="8444460" cy="1015662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Given: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generate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When: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am logged in 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	</a:t>
              </a:r>
              <a:br>
                <a:rPr b="0" lang="en-US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Then: </a:t>
              </a:r>
              <a:r>
                <a:rPr b="0" lang="en-US" sz="1200">
                  <a:solidFill>
                    <a:srgbClr val="A41014"/>
                  </a:solidFill>
                  <a:latin typeface="Calibri"/>
                  <a:ea typeface="Calibri"/>
                  <a:cs typeface="Calibri"/>
                  <a:sym typeface="Calibri"/>
                </a:rPr>
                <a:t>	T</a:t>
              </a:r>
              <a:r>
                <a:rPr b="0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 ‘VERSAMENTI’ CTA is changed to ‘Deposita’ CTA</a:t>
              </a:r>
            </a:p>
          </p:txBody>
        </p:sp>
        <p:sp>
          <p:nvSpPr>
            <p:cNvPr id="204" name="Shape 204"/>
            <p:cNvSpPr/>
            <p:nvPr/>
          </p:nvSpPr>
          <p:spPr>
            <a:xfrm flipH="1" rot="-5400000">
              <a:off x="8184940" y="1999529"/>
              <a:ext cx="521331" cy="597911"/>
            </a:xfrm>
            <a:prstGeom prst="rtTriangl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 flipH="1">
              <a:off x="8495416" y="2081258"/>
              <a:ext cx="199303" cy="260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326406" y="1696731"/>
            <a:ext cx="624613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000">
                <a:solidFill>
                  <a:srgbClr val="A41014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328200" y="816172"/>
            <a:ext cx="8455211" cy="0"/>
          </a:xfrm>
          <a:prstGeom prst="straightConnector1">
            <a:avLst/>
          </a:prstGeom>
          <a:noFill/>
          <a:ln cap="flat" cmpd="sng" w="15875">
            <a:solidFill>
              <a:srgbClr val="A410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Shape 208"/>
          <p:cNvSpPr/>
          <p:nvPr/>
        </p:nvSpPr>
        <p:spPr>
          <a:xfrm rot="-5400000">
            <a:off x="3051675" y="4141148"/>
            <a:ext cx="285750" cy="5098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A262B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rotWithShape="0" algn="tl" dir="2700000" dist="38100">
              <a:schemeClr val="lt2"/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84848" l="10298" r="68234" t="0"/>
          <a:stretch/>
        </p:blipFill>
        <p:spPr>
          <a:xfrm>
            <a:off x="716972" y="3833394"/>
            <a:ext cx="1724891" cy="103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81633" l="8977" r="66932" t="0"/>
          <a:stretch/>
        </p:blipFill>
        <p:spPr>
          <a:xfrm>
            <a:off x="4707082" y="3902658"/>
            <a:ext cx="2202873" cy="116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M Presentation Template 3.0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