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7772400" cy="4571999"/>
          </a:xfrm>
        </p:spPr>
        <p:txBody>
          <a:bodyPr/>
          <a:lstStyle/>
          <a:p>
            <a:r>
              <a:rPr lang="uk-UA" sz="6600" dirty="0" smtClean="0"/>
              <a:t>Лекція </a:t>
            </a:r>
            <a:r>
              <a:rPr lang="en-US" sz="6600" dirty="0" smtClean="0"/>
              <a:t>#</a:t>
            </a:r>
            <a:r>
              <a:rPr lang="uk-UA" sz="6600" dirty="0" smtClean="0"/>
              <a:t>1 </a:t>
            </a:r>
            <a:r>
              <a:rPr lang="uk-UA" dirty="0" smtClean="0">
                <a:solidFill>
                  <a:srgbClr val="C00000"/>
                </a:solidFill>
              </a:rPr>
              <a:t>Система керування версіями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7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82801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Mercurial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0" y="1124744"/>
            <a:ext cx="5400600" cy="518457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2400" b="0" dirty="0" err="1" smtClean="0"/>
              <a:t>Ця</a:t>
            </a:r>
            <a:r>
              <a:rPr lang="ru-RU" sz="2400" b="0" dirty="0" smtClean="0"/>
              <a:t> </a:t>
            </a:r>
            <a:r>
              <a:rPr lang="ru-RU" sz="2400" b="0" dirty="0"/>
              <a:t>система </a:t>
            </a:r>
            <a:r>
              <a:rPr lang="ru-RU" sz="2400" b="0" dirty="0" err="1"/>
              <a:t>являє</a:t>
            </a:r>
            <a:r>
              <a:rPr lang="ru-RU" sz="2400" b="0" dirty="0"/>
              <a:t> собою </a:t>
            </a:r>
            <a:r>
              <a:rPr lang="ru-RU" sz="2400" b="0" dirty="0" err="1"/>
              <a:t>вільну</a:t>
            </a:r>
            <a:r>
              <a:rPr lang="ru-RU" sz="2400" b="0" dirty="0"/>
              <a:t> </a:t>
            </a:r>
            <a:r>
              <a:rPr lang="en-US" sz="2400" b="0" dirty="0"/>
              <a:t>DVCS, </a:t>
            </a:r>
            <a:r>
              <a:rPr lang="ru-RU" sz="2400" b="0" dirty="0"/>
              <a:t>яка </a:t>
            </a:r>
            <a:r>
              <a:rPr lang="ru-RU" sz="2400" b="0" dirty="0" err="1"/>
              <a:t>побудована</a:t>
            </a:r>
            <a:r>
              <a:rPr lang="ru-RU" sz="2400" b="0" dirty="0"/>
              <a:t> таким чином, </a:t>
            </a:r>
            <a:r>
              <a:rPr lang="ru-RU" sz="2400" b="0" dirty="0" err="1"/>
              <a:t>що</a:t>
            </a:r>
            <a:r>
              <a:rPr lang="ru-RU" sz="2400" b="0" dirty="0"/>
              <a:t> в </a:t>
            </a:r>
            <a:r>
              <a:rPr lang="ru-RU" sz="2400" b="0" dirty="0" err="1"/>
              <a:t>ній</a:t>
            </a:r>
            <a:r>
              <a:rPr lang="ru-RU" sz="2400" b="0" dirty="0"/>
              <a:t> </a:t>
            </a:r>
            <a:r>
              <a:rPr lang="ru-RU" sz="2400" b="0" dirty="0" err="1"/>
              <a:t>відсутнє</a:t>
            </a:r>
            <a:r>
              <a:rPr lang="ru-RU" sz="2400" b="0" dirty="0"/>
              <a:t> </a:t>
            </a:r>
            <a:r>
              <a:rPr lang="ru-RU" sz="2400" b="0" dirty="0" err="1"/>
              <a:t>поняття</a:t>
            </a:r>
            <a:r>
              <a:rPr lang="ru-RU" sz="2400" b="0" dirty="0"/>
              <a:t> центрального </a:t>
            </a:r>
            <a:r>
              <a:rPr lang="ru-RU" sz="2400" b="0" dirty="0" err="1"/>
              <a:t>сховища</a:t>
            </a:r>
            <a:r>
              <a:rPr lang="ru-RU" sz="2400" b="0" dirty="0"/>
              <a:t>, для </a:t>
            </a:r>
            <a:r>
              <a:rPr lang="ru-RU" sz="2400" b="0" dirty="0" err="1"/>
              <a:t>роботи</a:t>
            </a:r>
            <a:r>
              <a:rPr lang="ru-RU" sz="2400" b="0" dirty="0"/>
              <a:t> з </a:t>
            </a:r>
            <a:r>
              <a:rPr lang="ru-RU" sz="2400" b="0" dirty="0" err="1"/>
              <a:t>цією</a:t>
            </a:r>
            <a:r>
              <a:rPr lang="ru-RU" sz="2400" b="0" dirty="0"/>
              <a:t> </a:t>
            </a:r>
            <a:r>
              <a:rPr lang="en-US" sz="2400" b="0" dirty="0"/>
              <a:t>VCS </a:t>
            </a:r>
            <a:r>
              <a:rPr lang="ru-RU" sz="2400" b="0" dirty="0" err="1"/>
              <a:t>використовується</a:t>
            </a:r>
            <a:r>
              <a:rPr lang="ru-RU" sz="2400" b="0" dirty="0"/>
              <a:t> (як правило) </a:t>
            </a:r>
            <a:r>
              <a:rPr lang="ru-RU" sz="2400" b="0" dirty="0" err="1"/>
              <a:t>консольна</a:t>
            </a:r>
            <a:r>
              <a:rPr lang="ru-RU" sz="2400" b="0" dirty="0"/>
              <a:t> </a:t>
            </a:r>
            <a:r>
              <a:rPr lang="ru-RU" sz="2400" b="0" dirty="0" err="1"/>
              <a:t>утиліта</a:t>
            </a:r>
            <a:r>
              <a:rPr lang="ru-RU" sz="2400" b="0" dirty="0"/>
              <a:t> «</a:t>
            </a:r>
            <a:r>
              <a:rPr lang="en-US" sz="2400" b="0" dirty="0"/>
              <a:t>hg». </a:t>
            </a:r>
            <a:endParaRPr lang="uk-UA" sz="2400" b="0" dirty="0" smtClean="0"/>
          </a:p>
          <a:p>
            <a:pPr>
              <a:lnSpc>
                <a:spcPct val="130000"/>
              </a:lnSpc>
            </a:pPr>
            <a:r>
              <a:rPr lang="en-US" sz="2400" b="0" dirty="0" smtClean="0"/>
              <a:t>Mercurial </a:t>
            </a:r>
            <a:r>
              <a:rPr lang="ru-RU" sz="2400" b="0" dirty="0" err="1"/>
              <a:t>має</a:t>
            </a:r>
            <a:r>
              <a:rPr lang="ru-RU" sz="2400" b="0" dirty="0"/>
              <a:t> </a:t>
            </a:r>
            <a:r>
              <a:rPr lang="ru-RU" sz="2400" b="0" dirty="0" err="1"/>
              <a:t>всі</a:t>
            </a:r>
            <a:r>
              <a:rPr lang="ru-RU" sz="2400" b="0" dirty="0"/>
              <a:t> </a:t>
            </a:r>
            <a:r>
              <a:rPr lang="ru-RU" sz="2400" b="0" dirty="0" err="1"/>
              <a:t>можливості</a:t>
            </a:r>
            <a:r>
              <a:rPr lang="ru-RU" sz="2400" b="0" dirty="0"/>
              <a:t> </a:t>
            </a:r>
            <a:r>
              <a:rPr lang="ru-RU" sz="2400" b="0" dirty="0" err="1"/>
              <a:t>системи</a:t>
            </a:r>
            <a:r>
              <a:rPr lang="ru-RU" sz="2400" b="0" dirty="0"/>
              <a:t> контролю </a:t>
            </a:r>
            <a:r>
              <a:rPr lang="ru-RU" sz="2400" b="0" dirty="0" err="1"/>
              <a:t>версій</a:t>
            </a:r>
            <a:r>
              <a:rPr lang="ru-RU" sz="2400" b="0" dirty="0"/>
              <a:t>, такими як </a:t>
            </a:r>
            <a:r>
              <a:rPr lang="ru-RU" sz="2400" b="0" dirty="0" err="1"/>
              <a:t>розгалуження</a:t>
            </a:r>
            <a:r>
              <a:rPr lang="ru-RU" sz="2400" b="0" dirty="0"/>
              <a:t>, </a:t>
            </a:r>
            <a:r>
              <a:rPr lang="ru-RU" sz="2400" b="0" dirty="0" err="1"/>
              <a:t>злиття</a:t>
            </a:r>
            <a:r>
              <a:rPr lang="ru-RU" sz="2400" b="0" dirty="0"/>
              <a:t>, </a:t>
            </a:r>
            <a:r>
              <a:rPr lang="ru-RU" sz="2400" b="0" dirty="0" err="1"/>
              <a:t>синхронізація</a:t>
            </a:r>
            <a:r>
              <a:rPr lang="ru-RU" sz="2400" b="0" dirty="0"/>
              <a:t> з </a:t>
            </a:r>
            <a:r>
              <a:rPr lang="ru-RU" sz="2400" b="0" dirty="0" err="1"/>
              <a:t>іншими</a:t>
            </a:r>
            <a:r>
              <a:rPr lang="ru-RU" sz="2400" b="0" dirty="0"/>
              <a:t> </a:t>
            </a:r>
            <a:r>
              <a:rPr lang="ru-RU" sz="2400" b="0" dirty="0" err="1"/>
              <a:t>репозиторіями</a:t>
            </a:r>
            <a:r>
              <a:rPr lang="ru-RU" sz="2400" b="0" dirty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3" y="1772816"/>
            <a:ext cx="281099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9917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19256" cy="6336704"/>
          </a:xfrm>
        </p:spPr>
        <p:txBody>
          <a:bodyPr>
            <a:normAutofit fontScale="92500"/>
          </a:bodyPr>
          <a:lstStyle/>
          <a:p>
            <a:r>
              <a:rPr lang="ru-RU" sz="2800" dirty="0" err="1">
                <a:solidFill>
                  <a:schemeClr val="tx2"/>
                </a:solidFill>
              </a:rPr>
              <a:t>Переваги</a:t>
            </a:r>
            <a:r>
              <a:rPr lang="ru-RU" sz="2800" dirty="0">
                <a:solidFill>
                  <a:schemeClr val="tx2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Швидка</a:t>
            </a:r>
            <a:r>
              <a:rPr lang="ru-RU" sz="2800" b="0" dirty="0" smtClean="0"/>
              <a:t> </a:t>
            </a:r>
            <a:r>
              <a:rPr lang="ru-RU" sz="2800" b="0" dirty="0" err="1"/>
              <a:t>обробка</a:t>
            </a:r>
            <a:r>
              <a:rPr lang="ru-RU" sz="2800" b="0" dirty="0"/>
              <a:t> </a:t>
            </a:r>
            <a:r>
              <a:rPr lang="ru-RU" sz="2800" b="0" dirty="0" err="1"/>
              <a:t>даних</a:t>
            </a:r>
            <a:r>
              <a:rPr lang="ru-RU" sz="28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Кросплатформенна</a:t>
            </a:r>
            <a:r>
              <a:rPr lang="ru-RU" sz="2800" b="0" dirty="0" smtClean="0"/>
              <a:t> </a:t>
            </a:r>
            <a:r>
              <a:rPr lang="ru-RU" sz="2800" b="0" dirty="0" err="1"/>
              <a:t>підтримка</a:t>
            </a:r>
            <a:r>
              <a:rPr lang="ru-RU" sz="28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Можливість</a:t>
            </a:r>
            <a:r>
              <a:rPr lang="ru-RU" sz="2800" b="0" dirty="0" smtClean="0"/>
              <a:t> </a:t>
            </a:r>
            <a:r>
              <a:rPr lang="ru-RU" sz="2800" b="0" dirty="0" err="1"/>
              <a:t>роботи</a:t>
            </a:r>
            <a:r>
              <a:rPr lang="ru-RU" sz="2800" b="0" dirty="0"/>
              <a:t> з </a:t>
            </a:r>
            <a:r>
              <a:rPr lang="ru-RU" sz="2800" b="0" dirty="0" err="1"/>
              <a:t>декількома</a:t>
            </a:r>
            <a:r>
              <a:rPr lang="ru-RU" sz="2800" b="0" dirty="0"/>
              <a:t> </a:t>
            </a:r>
            <a:r>
              <a:rPr lang="ru-RU" sz="2800" b="0" dirty="0" err="1"/>
              <a:t>гілками</a:t>
            </a:r>
            <a:r>
              <a:rPr lang="ru-RU" sz="2800" b="0" dirty="0"/>
              <a:t> проекту.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smtClean="0"/>
              <a:t>Простота </a:t>
            </a:r>
            <a:r>
              <a:rPr lang="ru-RU" sz="2800" b="0" dirty="0"/>
              <a:t>в </a:t>
            </a:r>
            <a:r>
              <a:rPr lang="ru-RU" sz="2800" b="0" dirty="0" err="1"/>
              <a:t>обігу</a:t>
            </a:r>
            <a:r>
              <a:rPr lang="ru-RU" sz="28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Можливість</a:t>
            </a:r>
            <a:r>
              <a:rPr lang="ru-RU" sz="2800" b="0" dirty="0" smtClean="0"/>
              <a:t> </a:t>
            </a:r>
            <a:r>
              <a:rPr lang="ru-RU" sz="2800" b="0" dirty="0" err="1"/>
              <a:t>конвертації</a:t>
            </a:r>
            <a:r>
              <a:rPr lang="ru-RU" sz="2800" b="0" dirty="0"/>
              <a:t> </a:t>
            </a:r>
            <a:r>
              <a:rPr lang="ru-RU" sz="2800" b="0" dirty="0" err="1"/>
              <a:t>репозиторіїв</a:t>
            </a:r>
            <a:r>
              <a:rPr lang="ru-RU" sz="2800" b="0" dirty="0"/>
              <a:t> </a:t>
            </a:r>
            <a:r>
              <a:rPr lang="ru-RU" sz="2800" b="0" dirty="0" err="1"/>
              <a:t>інших</a:t>
            </a:r>
            <a:r>
              <a:rPr lang="ru-RU" sz="2800" b="0" dirty="0"/>
              <a:t> систем </a:t>
            </a:r>
            <a:r>
              <a:rPr lang="ru-RU" sz="2800" b="0" dirty="0" err="1"/>
              <a:t>підтримки</a:t>
            </a:r>
            <a:r>
              <a:rPr lang="ru-RU" sz="2800" b="0" dirty="0"/>
              <a:t> </a:t>
            </a:r>
            <a:r>
              <a:rPr lang="ru-RU" sz="2800" b="0" dirty="0" err="1"/>
              <a:t>версій</a:t>
            </a:r>
            <a:r>
              <a:rPr lang="ru-RU" sz="2800" b="0" dirty="0"/>
              <a:t>, таких як </a:t>
            </a:r>
            <a:r>
              <a:rPr lang="en-US" sz="2800" b="0" dirty="0"/>
              <a:t>CVS, Subversion, </a:t>
            </a:r>
            <a:r>
              <a:rPr lang="en-US" sz="2800" b="0" dirty="0" err="1"/>
              <a:t>Git</a:t>
            </a:r>
            <a:r>
              <a:rPr lang="en-US" sz="2800" b="0" dirty="0"/>
              <a:t>, </a:t>
            </a:r>
            <a:r>
              <a:rPr lang="en-US" sz="2800" b="0" dirty="0" err="1"/>
              <a:t>Darcs</a:t>
            </a:r>
            <a:r>
              <a:rPr lang="en-US" sz="2800" b="0" dirty="0"/>
              <a:t>, GNU Arch, Bazaar </a:t>
            </a:r>
            <a:r>
              <a:rPr lang="ru-RU" sz="2800" b="0" dirty="0"/>
              <a:t>і </a:t>
            </a:r>
            <a:r>
              <a:rPr lang="ru-RU" sz="2800" b="0" dirty="0" err="1"/>
              <a:t>ін</a:t>
            </a:r>
            <a:r>
              <a:rPr lang="ru-RU" sz="2800" b="0" dirty="0"/>
              <a:t>.</a:t>
            </a:r>
          </a:p>
          <a:p>
            <a:r>
              <a:rPr lang="ru-RU" sz="2800" dirty="0" err="1">
                <a:solidFill>
                  <a:schemeClr val="tx2"/>
                </a:solidFill>
              </a:rPr>
              <a:t>Недоліки</a:t>
            </a:r>
            <a:r>
              <a:rPr lang="ru-RU" sz="2800" dirty="0">
                <a:solidFill>
                  <a:schemeClr val="tx2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Можливі</a:t>
            </a:r>
            <a:r>
              <a:rPr lang="ru-RU" sz="2800" b="0" dirty="0" smtClean="0"/>
              <a:t> </a:t>
            </a:r>
            <a:r>
              <a:rPr lang="ru-RU" sz="2800" b="0" dirty="0"/>
              <a:t>(але </a:t>
            </a:r>
            <a:r>
              <a:rPr lang="ru-RU" sz="2800" b="0" dirty="0" err="1"/>
              <a:t>надзвичайно</a:t>
            </a:r>
            <a:r>
              <a:rPr lang="ru-RU" sz="2800" b="0" dirty="0"/>
              <a:t> </a:t>
            </a:r>
            <a:r>
              <a:rPr lang="ru-RU" sz="2800" b="0" dirty="0" err="1"/>
              <a:t>низькі</a:t>
            </a:r>
            <a:r>
              <a:rPr lang="ru-RU" sz="2800" b="0" dirty="0"/>
              <a:t>) </a:t>
            </a:r>
            <a:r>
              <a:rPr lang="ru-RU" sz="2800" b="0" dirty="0" err="1"/>
              <a:t>збіги</a:t>
            </a:r>
            <a:r>
              <a:rPr lang="ru-RU" sz="2800" b="0" dirty="0"/>
              <a:t> </a:t>
            </a:r>
            <a:r>
              <a:rPr lang="ru-RU" sz="2800" b="0" dirty="0" err="1"/>
              <a:t>хеш</a:t>
            </a:r>
            <a:r>
              <a:rPr lang="ru-RU" sz="2800" b="0" dirty="0"/>
              <a:t>-коду </a:t>
            </a:r>
            <a:r>
              <a:rPr lang="ru-RU" sz="2800" b="0" dirty="0" err="1"/>
              <a:t>відмінних</a:t>
            </a:r>
            <a:r>
              <a:rPr lang="ru-RU" sz="2800" b="0" dirty="0"/>
              <a:t> за </a:t>
            </a:r>
            <a:r>
              <a:rPr lang="ru-RU" sz="2800" b="0" dirty="0" err="1"/>
              <a:t>змістом</a:t>
            </a:r>
            <a:r>
              <a:rPr lang="ru-RU" sz="2800" b="0" dirty="0"/>
              <a:t> </a:t>
            </a:r>
            <a:r>
              <a:rPr lang="ru-RU" sz="2800" b="0" dirty="0" err="1"/>
              <a:t>ревізій</a:t>
            </a:r>
            <a:r>
              <a:rPr lang="ru-RU" sz="28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0" dirty="0" err="1" smtClean="0"/>
              <a:t>Орієнтований</a:t>
            </a:r>
            <a:r>
              <a:rPr lang="ru-RU" sz="2800" b="0" dirty="0" smtClean="0"/>
              <a:t> </a:t>
            </a:r>
            <a:r>
              <a:rPr lang="ru-RU" sz="2800" b="0" dirty="0"/>
              <a:t>на роботу в </a:t>
            </a:r>
            <a:r>
              <a:rPr lang="ru-RU" sz="2800" b="0" dirty="0" err="1" smtClean="0"/>
              <a:t>консолі</a:t>
            </a:r>
            <a:r>
              <a:rPr lang="ru-RU" sz="2800" b="0" dirty="0" smtClean="0"/>
              <a:t>.</a:t>
            </a:r>
            <a:endParaRPr lang="ru-RU" sz="2800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0562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82801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9912" y="1052736"/>
            <a:ext cx="5112568" cy="5400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2400" b="0" dirty="0" err="1" smtClean="0"/>
              <a:t>Розподілена</a:t>
            </a:r>
            <a:r>
              <a:rPr lang="ru-RU" sz="2400" b="0" dirty="0" smtClean="0"/>
              <a:t> </a:t>
            </a:r>
            <a:r>
              <a:rPr lang="ru-RU" sz="2400" b="0" dirty="0"/>
              <a:t>система контролю </a:t>
            </a:r>
            <a:r>
              <a:rPr lang="ru-RU" sz="2400" b="0" dirty="0" err="1"/>
              <a:t>версій</a:t>
            </a:r>
            <a:r>
              <a:rPr lang="ru-RU" sz="2400" b="0" dirty="0"/>
              <a:t>, </a:t>
            </a:r>
            <a:r>
              <a:rPr lang="ru-RU" sz="2400" b="0" dirty="0" err="1"/>
              <a:t>розроблена</a:t>
            </a:r>
            <a:r>
              <a:rPr lang="ru-RU" sz="2400" b="0" dirty="0"/>
              <a:t> </a:t>
            </a:r>
            <a:r>
              <a:rPr lang="ru-RU" sz="2400" b="0" dirty="0" err="1"/>
              <a:t>Лінус</a:t>
            </a:r>
            <a:r>
              <a:rPr lang="ru-RU" sz="2400" b="0" dirty="0"/>
              <a:t> </a:t>
            </a:r>
            <a:r>
              <a:rPr lang="ru-RU" sz="2400" b="0" dirty="0" err="1"/>
              <a:t>Торвальдс</a:t>
            </a:r>
            <a:r>
              <a:rPr lang="ru-RU" sz="2400" b="0" dirty="0"/>
              <a:t> для </a:t>
            </a:r>
            <a:r>
              <a:rPr lang="ru-RU" sz="2400" b="0" dirty="0" err="1"/>
              <a:t>роботи</a:t>
            </a:r>
            <a:r>
              <a:rPr lang="ru-RU" sz="2400" b="0" dirty="0"/>
              <a:t> над ядром </a:t>
            </a:r>
            <a:r>
              <a:rPr lang="ru-RU" sz="2400" b="0" dirty="0" err="1"/>
              <a:t>операційної</a:t>
            </a:r>
            <a:r>
              <a:rPr lang="ru-RU" sz="2400" b="0" dirty="0"/>
              <a:t> </a:t>
            </a:r>
            <a:r>
              <a:rPr lang="ru-RU" sz="2400" b="0" dirty="0" err="1"/>
              <a:t>системи</a:t>
            </a:r>
            <a:r>
              <a:rPr lang="ru-RU" sz="2400" b="0" dirty="0"/>
              <a:t> </a:t>
            </a:r>
            <a:r>
              <a:rPr lang="en-US" sz="2400" b="0" dirty="0"/>
              <a:t>Linux. </a:t>
            </a:r>
            <a:r>
              <a:rPr lang="ru-RU" sz="2400" b="0" dirty="0" err="1"/>
              <a:t>Серед</a:t>
            </a:r>
            <a:r>
              <a:rPr lang="ru-RU" sz="2400" b="0" dirty="0"/>
              <a:t> великих </a:t>
            </a:r>
            <a:r>
              <a:rPr lang="ru-RU" sz="2400" b="0" dirty="0" err="1"/>
              <a:t>проектів</a:t>
            </a:r>
            <a:r>
              <a:rPr lang="ru-RU" sz="2400" b="0" dirty="0"/>
              <a:t>, в рамках </a:t>
            </a:r>
            <a:r>
              <a:rPr lang="ru-RU" sz="2400" b="0" dirty="0" err="1"/>
              <a:t>яких</a:t>
            </a:r>
            <a:r>
              <a:rPr lang="ru-RU" sz="2400" b="0" dirty="0"/>
              <a:t> </a:t>
            </a:r>
            <a:r>
              <a:rPr lang="ru-RU" sz="2400" b="0" dirty="0" err="1"/>
              <a:t>використовується</a:t>
            </a:r>
            <a:r>
              <a:rPr lang="ru-RU" sz="2400" b="0" dirty="0"/>
              <a:t> </a:t>
            </a:r>
            <a:r>
              <a:rPr lang="en-US" sz="2400" b="0" dirty="0" err="1"/>
              <a:t>git</a:t>
            </a:r>
            <a:r>
              <a:rPr lang="en-US" sz="2400" b="0" dirty="0"/>
              <a:t>, </a:t>
            </a:r>
            <a:r>
              <a:rPr lang="ru-RU" sz="2400" b="0" dirty="0" err="1"/>
              <a:t>можна</a:t>
            </a:r>
            <a:r>
              <a:rPr lang="ru-RU" sz="2400" b="0" dirty="0"/>
              <a:t> </a:t>
            </a:r>
            <a:r>
              <a:rPr lang="ru-RU" sz="2400" b="0" dirty="0" err="1"/>
              <a:t>виділити</a:t>
            </a:r>
            <a:r>
              <a:rPr lang="ru-RU" sz="2400" b="0" dirty="0"/>
              <a:t> ядро </a:t>
            </a:r>
            <a:r>
              <a:rPr lang="en-US" sz="2400" b="0" dirty="0"/>
              <a:t>Linux, </a:t>
            </a:r>
            <a:r>
              <a:rPr lang="en-US" sz="2400" b="0" dirty="0" err="1"/>
              <a:t>Qt</a:t>
            </a:r>
            <a:r>
              <a:rPr lang="en-US" sz="2400" b="0" dirty="0"/>
              <a:t>, Android. </a:t>
            </a:r>
            <a:r>
              <a:rPr lang="en-US" sz="2400" b="0" dirty="0" err="1"/>
              <a:t>Git</a:t>
            </a:r>
            <a:r>
              <a:rPr lang="en-US" sz="2400" b="0" dirty="0"/>
              <a:t> </a:t>
            </a:r>
            <a:r>
              <a:rPr lang="ru-RU" sz="2400" b="0" dirty="0" err="1"/>
              <a:t>вільний</a:t>
            </a:r>
            <a:r>
              <a:rPr lang="ru-RU" sz="2400" b="0" dirty="0"/>
              <a:t> і </a:t>
            </a:r>
            <a:r>
              <a:rPr lang="ru-RU" sz="2400" b="0" dirty="0" err="1"/>
              <a:t>розповсюджується</a:t>
            </a:r>
            <a:r>
              <a:rPr lang="ru-RU" sz="2400" b="0" dirty="0"/>
              <a:t> </a:t>
            </a:r>
            <a:r>
              <a:rPr lang="ru-RU" sz="2400" b="0" dirty="0" err="1"/>
              <a:t>під</a:t>
            </a:r>
            <a:r>
              <a:rPr lang="ru-RU" sz="2400" b="0" dirty="0"/>
              <a:t> </a:t>
            </a:r>
            <a:r>
              <a:rPr lang="ru-RU" sz="2400" b="0" dirty="0" err="1"/>
              <a:t>ліцензією</a:t>
            </a:r>
            <a:r>
              <a:rPr lang="ru-RU" sz="2400" b="0" dirty="0"/>
              <a:t> </a:t>
            </a:r>
            <a:r>
              <a:rPr lang="en-US" sz="2400" b="0" dirty="0"/>
              <a:t>GNU GPL 2 </a:t>
            </a:r>
            <a:r>
              <a:rPr lang="ru-RU" sz="2400" b="0" dirty="0"/>
              <a:t>і, </a:t>
            </a:r>
            <a:r>
              <a:rPr lang="ru-RU" sz="2400" b="0" dirty="0" err="1"/>
              <a:t>також</a:t>
            </a:r>
            <a:r>
              <a:rPr lang="ru-RU" sz="2400" b="0" dirty="0"/>
              <a:t> як </a:t>
            </a:r>
            <a:r>
              <a:rPr lang="en-US" sz="2400" b="0" dirty="0"/>
              <a:t>Mercurial, </a:t>
            </a:r>
            <a:r>
              <a:rPr lang="ru-RU" sz="2400" b="0" dirty="0" err="1"/>
              <a:t>доступний</a:t>
            </a:r>
            <a:r>
              <a:rPr lang="ru-RU" sz="2400" b="0" dirty="0"/>
              <a:t> практично на </a:t>
            </a:r>
            <a:r>
              <a:rPr lang="ru-RU" sz="2400" b="0" dirty="0" err="1"/>
              <a:t>всіх</a:t>
            </a:r>
            <a:r>
              <a:rPr lang="ru-RU" sz="2400" b="0" dirty="0"/>
              <a:t> </a:t>
            </a:r>
            <a:r>
              <a:rPr lang="ru-RU" sz="2400" b="0" dirty="0" err="1"/>
              <a:t>операційних</a:t>
            </a:r>
            <a:r>
              <a:rPr lang="ru-RU" sz="2400" b="0" dirty="0"/>
              <a:t> системах.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0" y="2348880"/>
            <a:ext cx="3236969" cy="1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279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352928" cy="6480720"/>
          </a:xfrm>
        </p:spPr>
        <p:txBody>
          <a:bodyPr>
            <a:normAutofit lnSpcReduction="10000"/>
          </a:bodyPr>
          <a:lstStyle/>
          <a:p>
            <a:r>
              <a:rPr lang="ru-RU" sz="2200" dirty="0" err="1">
                <a:solidFill>
                  <a:schemeClr val="tx2"/>
                </a:solidFill>
              </a:rPr>
              <a:t>Переваги</a:t>
            </a:r>
            <a:r>
              <a:rPr lang="ru-RU" sz="2200" dirty="0">
                <a:solidFill>
                  <a:schemeClr val="tx2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Надійна</a:t>
            </a:r>
            <a:r>
              <a:rPr lang="ru-RU" sz="2200" b="0" dirty="0" smtClean="0"/>
              <a:t> </a:t>
            </a:r>
            <a:r>
              <a:rPr lang="ru-RU" sz="2200" b="0" dirty="0"/>
              <a:t>система </a:t>
            </a:r>
            <a:r>
              <a:rPr lang="ru-RU" sz="2200" b="0" dirty="0" err="1"/>
              <a:t>порівняння</a:t>
            </a:r>
            <a:r>
              <a:rPr lang="ru-RU" sz="2200" b="0" dirty="0"/>
              <a:t> </a:t>
            </a:r>
            <a:r>
              <a:rPr lang="ru-RU" sz="2200" b="0" dirty="0" err="1"/>
              <a:t>ревізій</a:t>
            </a:r>
            <a:r>
              <a:rPr lang="ru-RU" sz="2200" b="0" dirty="0"/>
              <a:t> і </a:t>
            </a:r>
            <a:r>
              <a:rPr lang="ru-RU" sz="2200" b="0" dirty="0" err="1"/>
              <a:t>перевірки</a:t>
            </a:r>
            <a:r>
              <a:rPr lang="ru-RU" sz="2200" b="0" dirty="0"/>
              <a:t> </a:t>
            </a:r>
            <a:r>
              <a:rPr lang="ru-RU" sz="2200" b="0" dirty="0" err="1"/>
              <a:t>коректності</a:t>
            </a:r>
            <a:r>
              <a:rPr lang="ru-RU" sz="2200" b="0" dirty="0"/>
              <a:t> </a:t>
            </a:r>
            <a:r>
              <a:rPr lang="ru-RU" sz="2200" b="0" dirty="0" err="1" smtClean="0"/>
              <a:t>даних</a:t>
            </a:r>
            <a:r>
              <a:rPr lang="en-US" sz="2200" b="0" dirty="0" smtClean="0"/>
              <a:t>.</a:t>
            </a:r>
            <a:endParaRPr lang="en-US" sz="2200" b="0" dirty="0"/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Гнучка</a:t>
            </a:r>
            <a:r>
              <a:rPr lang="ru-RU" sz="2200" b="0" dirty="0" smtClean="0"/>
              <a:t> </a:t>
            </a:r>
            <a:r>
              <a:rPr lang="ru-RU" sz="2200" b="0" dirty="0"/>
              <a:t>система </a:t>
            </a:r>
            <a:r>
              <a:rPr lang="ru-RU" sz="2200" b="0" dirty="0" err="1"/>
              <a:t>розгалуження</a:t>
            </a:r>
            <a:r>
              <a:rPr lang="ru-RU" sz="2200" b="0" dirty="0"/>
              <a:t> </a:t>
            </a:r>
            <a:r>
              <a:rPr lang="ru-RU" sz="2200" b="0" dirty="0" err="1"/>
              <a:t>проектів</a:t>
            </a:r>
            <a:r>
              <a:rPr lang="ru-RU" sz="2200" b="0" dirty="0"/>
              <a:t> і </a:t>
            </a:r>
            <a:r>
              <a:rPr lang="ru-RU" sz="2200" b="0" dirty="0" err="1"/>
              <a:t>злиття</a:t>
            </a:r>
            <a:r>
              <a:rPr lang="ru-RU" sz="2200" b="0" dirty="0"/>
              <a:t> </a:t>
            </a:r>
            <a:r>
              <a:rPr lang="ru-RU" sz="2200" b="0" dirty="0" err="1"/>
              <a:t>гілок</a:t>
            </a:r>
            <a:r>
              <a:rPr lang="ru-RU" sz="2200" b="0" dirty="0"/>
              <a:t> </a:t>
            </a:r>
            <a:r>
              <a:rPr lang="ru-RU" sz="2200" b="0" dirty="0" err="1"/>
              <a:t>між</a:t>
            </a:r>
            <a:r>
              <a:rPr lang="ru-RU" sz="2200" b="0" dirty="0"/>
              <a:t> собою.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Наявність</a:t>
            </a:r>
            <a:r>
              <a:rPr lang="ru-RU" sz="2200" b="0" dirty="0" smtClean="0"/>
              <a:t> </a:t>
            </a:r>
            <a:r>
              <a:rPr lang="ru-RU" sz="2200" b="0" dirty="0"/>
              <a:t>локального </a:t>
            </a:r>
            <a:r>
              <a:rPr lang="ru-RU" sz="2200" b="0" dirty="0" err="1" smtClean="0"/>
              <a:t>сховища</a:t>
            </a:r>
            <a:r>
              <a:rPr lang="ru-RU" sz="2200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Висока</a:t>
            </a:r>
            <a:r>
              <a:rPr lang="ru-RU" sz="2200" b="0" dirty="0" smtClean="0"/>
              <a:t> </a:t>
            </a:r>
            <a:r>
              <a:rPr lang="ru-RU" sz="2200" b="0" dirty="0" err="1"/>
              <a:t>продуктивність</a:t>
            </a:r>
            <a:r>
              <a:rPr lang="ru-RU" sz="2200" b="0" dirty="0"/>
              <a:t> і </a:t>
            </a:r>
            <a:r>
              <a:rPr lang="ru-RU" sz="2200" b="0" dirty="0" err="1"/>
              <a:t>швидкість</a:t>
            </a:r>
            <a:r>
              <a:rPr lang="ru-RU" sz="2200" b="0" dirty="0"/>
              <a:t> </a:t>
            </a:r>
            <a:r>
              <a:rPr lang="ru-RU" sz="2200" b="0" dirty="0" err="1"/>
              <a:t>роботи</a:t>
            </a:r>
            <a:r>
              <a:rPr lang="ru-RU" sz="22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Зручний</a:t>
            </a:r>
            <a:r>
              <a:rPr lang="ru-RU" sz="2200" b="0" dirty="0" smtClean="0"/>
              <a:t> </a:t>
            </a:r>
            <a:r>
              <a:rPr lang="ru-RU" sz="2200" b="0" dirty="0"/>
              <a:t>і </a:t>
            </a:r>
            <a:r>
              <a:rPr lang="ru-RU" sz="2200" b="0" dirty="0" err="1"/>
              <a:t>інтуїтивно</a:t>
            </a:r>
            <a:r>
              <a:rPr lang="ru-RU" sz="2200" b="0" dirty="0"/>
              <a:t> </a:t>
            </a:r>
            <a:r>
              <a:rPr lang="ru-RU" sz="2200" b="0" dirty="0" err="1"/>
              <a:t>зрозумілий</a:t>
            </a:r>
            <a:r>
              <a:rPr lang="ru-RU" sz="2200" b="0" dirty="0"/>
              <a:t> </a:t>
            </a:r>
            <a:r>
              <a:rPr lang="ru-RU" sz="2200" b="0" dirty="0" err="1"/>
              <a:t>набір</a:t>
            </a:r>
            <a:r>
              <a:rPr lang="ru-RU" sz="2200" b="0" dirty="0"/>
              <a:t> команд.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Безліч</a:t>
            </a:r>
            <a:r>
              <a:rPr lang="ru-RU" sz="2200" b="0" dirty="0" smtClean="0"/>
              <a:t> </a:t>
            </a:r>
            <a:r>
              <a:rPr lang="ru-RU" sz="2200" b="0" dirty="0" err="1"/>
              <a:t>графічних</a:t>
            </a:r>
            <a:r>
              <a:rPr lang="ru-RU" sz="2200" b="0" dirty="0"/>
              <a:t> </a:t>
            </a:r>
            <a:r>
              <a:rPr lang="ru-RU" sz="2200" b="0" dirty="0" err="1"/>
              <a:t>оболонок</a:t>
            </a:r>
            <a:r>
              <a:rPr lang="ru-RU" sz="2200" b="0" dirty="0"/>
              <a:t>, </a:t>
            </a:r>
            <a:r>
              <a:rPr lang="ru-RU" sz="2200" b="0" dirty="0" err="1"/>
              <a:t>що</a:t>
            </a:r>
            <a:r>
              <a:rPr lang="ru-RU" sz="2200" b="0" dirty="0"/>
              <a:t> </a:t>
            </a:r>
            <a:r>
              <a:rPr lang="ru-RU" sz="2200" b="0" dirty="0" err="1"/>
              <a:t>дозволяють</a:t>
            </a:r>
            <a:r>
              <a:rPr lang="ru-RU" sz="2200" b="0" dirty="0"/>
              <a:t> </a:t>
            </a:r>
            <a:r>
              <a:rPr lang="ru-RU" sz="2200" b="0" dirty="0" err="1"/>
              <a:t>швидко</a:t>
            </a:r>
            <a:r>
              <a:rPr lang="ru-RU" sz="2200" b="0" dirty="0"/>
              <a:t> і </a:t>
            </a:r>
            <a:r>
              <a:rPr lang="ru-RU" sz="2200" b="0" dirty="0" err="1"/>
              <a:t>якісно</a:t>
            </a:r>
            <a:r>
              <a:rPr lang="ru-RU" sz="2200" b="0" dirty="0"/>
              <a:t> вести </a:t>
            </a:r>
            <a:r>
              <a:rPr lang="ru-RU" sz="2200" b="0" dirty="0" err="1"/>
              <a:t>роботи</a:t>
            </a:r>
            <a:r>
              <a:rPr lang="ru-RU" sz="2200" b="0" dirty="0"/>
              <a:t> з </a:t>
            </a:r>
            <a:r>
              <a:rPr lang="en-US" sz="2200" b="0" dirty="0" err="1"/>
              <a:t>Git</a:t>
            </a:r>
            <a:r>
              <a:rPr lang="en-US" sz="2200" b="0" dirty="0"/>
              <a:t>'</a:t>
            </a:r>
            <a:r>
              <a:rPr lang="ru-RU" sz="2200" b="0" dirty="0"/>
              <a:t>ом.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Можливість</a:t>
            </a:r>
            <a:r>
              <a:rPr lang="ru-RU" sz="2200" b="0" dirty="0" smtClean="0"/>
              <a:t> </a:t>
            </a:r>
            <a:r>
              <a:rPr lang="ru-RU" sz="2200" b="0" dirty="0" err="1"/>
              <a:t>робити</a:t>
            </a:r>
            <a:r>
              <a:rPr lang="ru-RU" sz="2200" b="0" dirty="0"/>
              <a:t> </a:t>
            </a:r>
            <a:r>
              <a:rPr lang="ru-RU" sz="2200" b="0" dirty="0" err="1"/>
              <a:t>контрольні</a:t>
            </a:r>
            <a:r>
              <a:rPr lang="ru-RU" sz="2200" b="0" dirty="0"/>
              <a:t> </a:t>
            </a:r>
            <a:r>
              <a:rPr lang="ru-RU" sz="2200" b="0" dirty="0" smtClean="0"/>
              <a:t>точки.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smtClean="0"/>
              <a:t>Широка </a:t>
            </a:r>
            <a:r>
              <a:rPr lang="ru-RU" sz="2200" b="0" dirty="0" err="1"/>
              <a:t>поширеність</a:t>
            </a:r>
            <a:r>
              <a:rPr lang="ru-RU" sz="2200" b="0" dirty="0"/>
              <a:t>, легка </a:t>
            </a:r>
            <a:r>
              <a:rPr lang="ru-RU" sz="2200" b="0" dirty="0" err="1"/>
              <a:t>доступність</a:t>
            </a:r>
            <a:r>
              <a:rPr lang="ru-RU" sz="2200" b="0" dirty="0"/>
              <a:t> і </a:t>
            </a:r>
            <a:r>
              <a:rPr lang="ru-RU" sz="2200" b="0" dirty="0" err="1"/>
              <a:t>якісна</a:t>
            </a:r>
            <a:r>
              <a:rPr lang="ru-RU" sz="2200" b="0" dirty="0"/>
              <a:t> </a:t>
            </a:r>
            <a:r>
              <a:rPr lang="ru-RU" sz="2200" b="0" dirty="0" err="1"/>
              <a:t>документація</a:t>
            </a:r>
            <a:r>
              <a:rPr lang="ru-RU" sz="22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Гнучкість</a:t>
            </a:r>
            <a:r>
              <a:rPr lang="ru-RU" sz="2200" b="0" dirty="0" smtClean="0"/>
              <a:t> </a:t>
            </a:r>
            <a:r>
              <a:rPr lang="ru-RU" sz="2200" b="0" dirty="0" err="1" smtClean="0"/>
              <a:t>системи</a:t>
            </a:r>
            <a:r>
              <a:rPr lang="en-US" sz="2200" b="0" dirty="0" smtClean="0"/>
              <a:t>.</a:t>
            </a:r>
            <a:endParaRPr lang="en-US" sz="2200" b="0" dirty="0"/>
          </a:p>
          <a:p>
            <a:pPr marL="457200" indent="-457200">
              <a:buFont typeface="+mj-lt"/>
              <a:buAutoNum type="arabicPeriod"/>
            </a:pPr>
            <a:r>
              <a:rPr lang="ru-RU" sz="2200" b="0" dirty="0" err="1" smtClean="0"/>
              <a:t>Універсальний</a:t>
            </a:r>
            <a:r>
              <a:rPr lang="ru-RU" sz="2200" b="0" dirty="0" smtClean="0"/>
              <a:t> </a:t>
            </a:r>
            <a:r>
              <a:rPr lang="ru-RU" sz="2200" b="0" dirty="0" err="1"/>
              <a:t>мережевий</a:t>
            </a:r>
            <a:r>
              <a:rPr lang="ru-RU" sz="2200" b="0" dirty="0"/>
              <a:t> доступ з </a:t>
            </a:r>
            <a:r>
              <a:rPr lang="ru-RU" sz="2200" b="0" dirty="0" err="1"/>
              <a:t>використанням</a:t>
            </a:r>
            <a:r>
              <a:rPr lang="ru-RU" sz="2200" b="0" dirty="0"/>
              <a:t> </a:t>
            </a:r>
            <a:r>
              <a:rPr lang="ru-RU" sz="2200" b="0" dirty="0" err="1"/>
              <a:t>протоколів</a:t>
            </a:r>
            <a:r>
              <a:rPr lang="ru-RU" sz="2200" b="0" dirty="0"/>
              <a:t> </a:t>
            </a:r>
            <a:r>
              <a:rPr lang="en-US" sz="2200" b="0" dirty="0"/>
              <a:t>http, ftp, </a:t>
            </a:r>
            <a:r>
              <a:rPr lang="en-US" sz="2200" b="0" dirty="0" err="1"/>
              <a:t>rsync</a:t>
            </a:r>
            <a:r>
              <a:rPr lang="en-US" sz="2200" b="0" dirty="0"/>
              <a:t>, </a:t>
            </a:r>
            <a:r>
              <a:rPr lang="en-US" sz="2200" b="0" dirty="0" err="1"/>
              <a:t>ssh</a:t>
            </a:r>
            <a:r>
              <a:rPr lang="en-US" sz="2200" b="0" dirty="0"/>
              <a:t> </a:t>
            </a:r>
            <a:r>
              <a:rPr lang="ru-RU" sz="2200" b="0" dirty="0"/>
              <a:t>і </a:t>
            </a:r>
            <a:r>
              <a:rPr lang="ru-RU" sz="2200" b="0" dirty="0" err="1"/>
              <a:t>ін</a:t>
            </a:r>
            <a:r>
              <a:rPr lang="ru-RU" sz="2200" b="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7935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217443"/>
          </a:xfrm>
        </p:spPr>
        <p:txBody>
          <a:bodyPr/>
          <a:lstStyle/>
          <a:p>
            <a:r>
              <a:rPr lang="ru-RU" sz="2400" dirty="0" err="1">
                <a:solidFill>
                  <a:schemeClr val="tx2"/>
                </a:solidFill>
              </a:rPr>
              <a:t>Недоліки</a:t>
            </a:r>
            <a:r>
              <a:rPr lang="ru-RU" sz="2400" dirty="0">
                <a:solidFill>
                  <a:schemeClr val="tx2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/>
              <a:t>Unix </a:t>
            </a:r>
            <a:r>
              <a:rPr lang="en-US" sz="2400" b="0" dirty="0"/>
              <a:t>- </a:t>
            </a:r>
            <a:r>
              <a:rPr lang="ru-RU" sz="2400" b="0" dirty="0" err="1"/>
              <a:t>орієнтованість</a:t>
            </a:r>
            <a:r>
              <a:rPr lang="ru-RU" sz="2400" b="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0" dirty="0" err="1" smtClean="0"/>
              <a:t>Можливі</a:t>
            </a:r>
            <a:r>
              <a:rPr lang="ru-RU" sz="2400" b="0" dirty="0" smtClean="0"/>
              <a:t> </a:t>
            </a:r>
            <a:r>
              <a:rPr lang="ru-RU" sz="2400" b="0" dirty="0" err="1" smtClean="0"/>
              <a:t>збіги</a:t>
            </a:r>
            <a:r>
              <a:rPr lang="ru-RU" sz="2400" b="0" dirty="0" smtClean="0"/>
              <a:t> </a:t>
            </a:r>
            <a:r>
              <a:rPr lang="ru-RU" sz="2400" b="0" dirty="0" err="1"/>
              <a:t>хеш</a:t>
            </a:r>
            <a:r>
              <a:rPr lang="ru-RU" sz="2400" b="0" dirty="0"/>
              <a:t>-коду </a:t>
            </a:r>
            <a:r>
              <a:rPr lang="ru-RU" sz="2400" b="0" dirty="0" err="1"/>
              <a:t>відмінних</a:t>
            </a:r>
            <a:r>
              <a:rPr lang="ru-RU" sz="2400" b="0" dirty="0"/>
              <a:t> за </a:t>
            </a:r>
            <a:r>
              <a:rPr lang="ru-RU" sz="2400" b="0" dirty="0" err="1"/>
              <a:t>змістом</a:t>
            </a:r>
            <a:r>
              <a:rPr lang="ru-RU" sz="2400" b="0" dirty="0"/>
              <a:t> </a:t>
            </a:r>
            <a:r>
              <a:rPr lang="ru-RU" sz="2400" b="0" dirty="0" err="1"/>
              <a:t>ревізій</a:t>
            </a:r>
            <a:r>
              <a:rPr lang="ru-RU" sz="24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0" dirty="0" smtClean="0"/>
              <a:t>Не </a:t>
            </a:r>
            <a:r>
              <a:rPr lang="ru-RU" sz="2400" b="0" dirty="0" err="1"/>
              <a:t>відстежується</a:t>
            </a:r>
            <a:r>
              <a:rPr lang="ru-RU" sz="2400" b="0" dirty="0"/>
              <a:t> </a:t>
            </a:r>
            <a:r>
              <a:rPr lang="ru-RU" sz="2400" b="0" dirty="0" err="1"/>
              <a:t>зміна</a:t>
            </a:r>
            <a:r>
              <a:rPr lang="ru-RU" sz="2400" b="0" dirty="0"/>
              <a:t> </a:t>
            </a:r>
            <a:r>
              <a:rPr lang="ru-RU" sz="2400" b="0" dirty="0" err="1"/>
              <a:t>окремих</a:t>
            </a:r>
            <a:r>
              <a:rPr lang="ru-RU" sz="2400" b="0" dirty="0"/>
              <a:t> </a:t>
            </a:r>
            <a:r>
              <a:rPr lang="ru-RU" sz="2400" b="0" dirty="0" err="1"/>
              <a:t>файлів</a:t>
            </a:r>
            <a:r>
              <a:rPr lang="ru-RU" sz="2400" b="0" dirty="0"/>
              <a:t>, а </a:t>
            </a:r>
            <a:r>
              <a:rPr lang="ru-RU" sz="2400" b="0" dirty="0" err="1"/>
              <a:t>тільки</a:t>
            </a:r>
            <a:r>
              <a:rPr lang="ru-RU" sz="2400" b="0" dirty="0"/>
              <a:t> </a:t>
            </a:r>
            <a:r>
              <a:rPr lang="ru-RU" sz="2400" b="0" dirty="0" err="1"/>
              <a:t>всього</a:t>
            </a:r>
            <a:r>
              <a:rPr lang="ru-RU" sz="2400" b="0" dirty="0"/>
              <a:t> проекту </a:t>
            </a:r>
            <a:r>
              <a:rPr lang="ru-RU" sz="2400" b="0" dirty="0" err="1"/>
              <a:t>цілком</a:t>
            </a:r>
            <a:r>
              <a:rPr lang="ru-RU" sz="2400" b="0" dirty="0"/>
              <a:t>, </a:t>
            </a:r>
            <a:r>
              <a:rPr lang="ru-RU" sz="2400" b="0" dirty="0" err="1"/>
              <a:t>що</a:t>
            </a:r>
            <a:r>
              <a:rPr lang="ru-RU" sz="2400" b="0" dirty="0"/>
              <a:t> </a:t>
            </a:r>
            <a:r>
              <a:rPr lang="ru-RU" sz="2400" b="0" dirty="0" err="1"/>
              <a:t>може</a:t>
            </a:r>
            <a:r>
              <a:rPr lang="ru-RU" sz="2400" b="0" dirty="0"/>
              <a:t> бути </a:t>
            </a:r>
            <a:r>
              <a:rPr lang="ru-RU" sz="2400" b="0" dirty="0" err="1"/>
              <a:t>незручно</a:t>
            </a:r>
            <a:r>
              <a:rPr lang="ru-RU" sz="2400" b="0" dirty="0"/>
              <a:t> при </a:t>
            </a:r>
            <a:r>
              <a:rPr lang="ru-RU" sz="2400" b="0" dirty="0" err="1"/>
              <a:t>роботі</a:t>
            </a:r>
            <a:r>
              <a:rPr lang="ru-RU" sz="2400" b="0" dirty="0"/>
              <a:t> з великими проектами, </a:t>
            </a:r>
            <a:r>
              <a:rPr lang="ru-RU" sz="2400" b="0" dirty="0" err="1"/>
              <a:t>що</a:t>
            </a:r>
            <a:r>
              <a:rPr lang="ru-RU" sz="2400" b="0" dirty="0"/>
              <a:t> </a:t>
            </a:r>
            <a:r>
              <a:rPr lang="ru-RU" sz="2400" b="0" dirty="0" err="1"/>
              <a:t>містять</a:t>
            </a:r>
            <a:r>
              <a:rPr lang="ru-RU" sz="2400" b="0" dirty="0"/>
              <a:t> </a:t>
            </a:r>
            <a:r>
              <a:rPr lang="ru-RU" sz="2400" b="0" dirty="0" err="1"/>
              <a:t>безліч</a:t>
            </a:r>
            <a:r>
              <a:rPr lang="ru-RU" sz="2400" b="0" dirty="0"/>
              <a:t> </a:t>
            </a:r>
            <a:r>
              <a:rPr lang="ru-RU" sz="2400" b="0" dirty="0" err="1"/>
              <a:t>незв'язаних</a:t>
            </a:r>
            <a:r>
              <a:rPr lang="ru-RU" sz="2400" b="0" dirty="0"/>
              <a:t> </a:t>
            </a:r>
            <a:r>
              <a:rPr lang="ru-RU" sz="2400" b="0" dirty="0" err="1"/>
              <a:t>файлів</a:t>
            </a:r>
            <a:r>
              <a:rPr lang="ru-RU" sz="2400" b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0" dirty="0" err="1" smtClean="0"/>
              <a:t>Тривалий</a:t>
            </a:r>
            <a:r>
              <a:rPr lang="ru-RU" sz="2400" b="0" dirty="0" smtClean="0"/>
              <a:t> </a:t>
            </a:r>
            <a:r>
              <a:rPr lang="ru-RU" sz="2400" b="0" dirty="0"/>
              <a:t>час для </a:t>
            </a:r>
            <a:r>
              <a:rPr lang="ru-RU" sz="2400" b="0" dirty="0" err="1"/>
              <a:t>скачування</a:t>
            </a:r>
            <a:r>
              <a:rPr lang="ru-RU" sz="2400" b="0" dirty="0"/>
              <a:t> </a:t>
            </a:r>
            <a:r>
              <a:rPr lang="ru-RU" sz="2400" b="0" dirty="0" err="1" smtClean="0"/>
              <a:t>даних</a:t>
            </a:r>
            <a:r>
              <a:rPr lang="ru-RU" sz="2400" b="0" dirty="0" smtClean="0"/>
              <a:t>. </a:t>
            </a:r>
            <a:endParaRPr lang="ru-RU" sz="2400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169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47248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Установка </a:t>
            </a:r>
            <a:r>
              <a:rPr lang="en-US" dirty="0" smtClean="0"/>
              <a:t>GIT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ru-RU" dirty="0"/>
              <a:t> </a:t>
            </a:r>
            <a:r>
              <a:rPr lang="uk-UA" u="sng" dirty="0">
                <a:hlinkClick r:id="rId2"/>
              </a:rPr>
              <a:t>https://git-scm.com/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 r="12283" b="4781"/>
          <a:stretch/>
        </p:blipFill>
        <p:spPr bwMode="auto">
          <a:xfrm>
            <a:off x="152935" y="1556792"/>
            <a:ext cx="8746570" cy="51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750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6696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7171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29944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0033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29944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0515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7572"/>
            <a:ext cx="777686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800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683994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https://git-scm.com/book</a:t>
            </a:r>
            <a:r>
              <a:rPr lang="en-US" sz="2400" b="0" dirty="0" smtClean="0"/>
              <a:t>/</a:t>
            </a:r>
            <a:endParaRPr lang="uk-UA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http://</a:t>
            </a:r>
            <a:r>
              <a:rPr lang="en-US" sz="2400" b="0" dirty="0" smtClean="0"/>
              <a:t>kissarat.blogspot.com/2013/03/blog-post.html</a:t>
            </a:r>
            <a:endParaRPr lang="uk-UA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https://devpractice.ru/git-for-beginners-part-1-what-is-vcs</a:t>
            </a:r>
            <a:r>
              <a:rPr lang="en-US" sz="2400" b="0" dirty="0" smtClean="0"/>
              <a:t>/</a:t>
            </a:r>
            <a:endParaRPr lang="uk-UA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https://eax.me/vcs-practice</a:t>
            </a:r>
            <a:r>
              <a:rPr lang="en-US" sz="2400" b="0" dirty="0" smtClean="0"/>
              <a:t>/</a:t>
            </a:r>
            <a:endParaRPr lang="uk-UA" sz="24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https://webformyself.com/category/premium/javascript-premium/gitpremium</a:t>
            </a:r>
            <a:r>
              <a:rPr lang="en-US" sz="2400" b="0" dirty="0" smtClean="0"/>
              <a:t>/</a:t>
            </a:r>
            <a:endParaRPr lang="uk-UA" sz="2400" b="0" dirty="0" smtClean="0"/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1488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095161" cy="552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065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416824" cy="578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099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20688"/>
            <a:ext cx="6947091" cy="540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328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4544" y="670597"/>
            <a:ext cx="9793088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uk-UA" sz="2800" b="1" dirty="0">
                <a:solidFill>
                  <a:schemeClr val="tx2"/>
                </a:solidFill>
              </a:rPr>
              <a:t>Встановлюємо ім'я та адресу електронної пошти</a:t>
            </a:r>
            <a:endParaRPr lang="ru-RU" sz="28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uk-UA" sz="2800" dirty="0" smtClean="0"/>
          </a:p>
          <a:p>
            <a:pPr algn="ctr">
              <a:lnSpc>
                <a:spcPct val="130000"/>
              </a:lnSpc>
            </a:pPr>
            <a:r>
              <a:rPr lang="uk-UA" sz="2400" dirty="0" err="1" smtClean="0"/>
              <a:t>git</a:t>
            </a:r>
            <a:r>
              <a:rPr lang="uk-UA" sz="2400" dirty="0" smtClean="0"/>
              <a:t> </a:t>
            </a:r>
            <a:r>
              <a:rPr lang="uk-UA" sz="2400" dirty="0" err="1"/>
              <a:t>config</a:t>
            </a:r>
            <a:r>
              <a:rPr lang="uk-UA" sz="2400" dirty="0"/>
              <a:t> --</a:t>
            </a:r>
            <a:r>
              <a:rPr lang="uk-UA" sz="2400" dirty="0" err="1"/>
              <a:t>global</a:t>
            </a:r>
            <a:r>
              <a:rPr lang="uk-UA" sz="2400" dirty="0"/>
              <a:t> user.name "</a:t>
            </a:r>
            <a:r>
              <a:rPr lang="uk-UA" sz="2400" dirty="0" err="1"/>
              <a:t>Your</a:t>
            </a:r>
            <a:r>
              <a:rPr lang="uk-UA" sz="2400" dirty="0"/>
              <a:t> </a:t>
            </a:r>
            <a:r>
              <a:rPr lang="uk-UA" sz="2400" dirty="0" err="1"/>
              <a:t>Name</a:t>
            </a:r>
            <a:r>
              <a:rPr lang="uk-UA" sz="2400" dirty="0"/>
              <a:t>"</a:t>
            </a:r>
            <a:endParaRPr lang="ru-RU" sz="2400" dirty="0"/>
          </a:p>
          <a:p>
            <a:pPr algn="ctr">
              <a:lnSpc>
                <a:spcPct val="130000"/>
              </a:lnSpc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"your_email@whatever.com"</a:t>
            </a:r>
            <a:endParaRPr lang="ru-RU" sz="2400" dirty="0"/>
          </a:p>
          <a:p>
            <a:pPr>
              <a:lnSpc>
                <a:spcPct val="130000"/>
              </a:lnSpc>
            </a:pPr>
            <a:endParaRPr lang="uk-UA" sz="2800" b="1" dirty="0" smtClean="0">
              <a:solidFill>
                <a:schemeClr val="tx2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uk-UA" sz="2800" b="1" dirty="0" smtClean="0">
                <a:solidFill>
                  <a:schemeClr val="tx2"/>
                </a:solidFill>
              </a:rPr>
              <a:t>Параметри </a:t>
            </a:r>
            <a:r>
              <a:rPr lang="uk-UA" sz="2800" b="1" dirty="0">
                <a:solidFill>
                  <a:schemeClr val="tx2"/>
                </a:solidFill>
              </a:rPr>
              <a:t>установки закінчень рядків</a:t>
            </a:r>
            <a:endParaRPr lang="ru-RU" sz="2800" dirty="0">
              <a:solidFill>
                <a:schemeClr val="tx2"/>
              </a:solidFill>
            </a:endParaRPr>
          </a:p>
          <a:p>
            <a:pPr algn="ctr">
              <a:lnSpc>
                <a:spcPct val="130000"/>
              </a:lnSpc>
            </a:pPr>
            <a:endParaRPr lang="ru-RU" sz="2800" dirty="0" smtClean="0"/>
          </a:p>
          <a:p>
            <a:pPr algn="ctr">
              <a:lnSpc>
                <a:spcPct val="130000"/>
              </a:lnSpc>
            </a:pPr>
            <a:r>
              <a:rPr lang="ru-RU" sz="2400" dirty="0" err="1" smtClean="0"/>
              <a:t>git</a:t>
            </a:r>
            <a:r>
              <a:rPr lang="ru-RU" sz="2400" dirty="0" smtClean="0"/>
              <a:t> </a:t>
            </a:r>
            <a:r>
              <a:rPr lang="ru-RU" sz="2400" dirty="0" err="1"/>
              <a:t>config</a:t>
            </a:r>
            <a:r>
              <a:rPr lang="uk-UA" sz="2400" dirty="0"/>
              <a:t> --</a:t>
            </a:r>
            <a:r>
              <a:rPr lang="ru-RU" sz="2400" dirty="0" err="1"/>
              <a:t>global</a:t>
            </a:r>
            <a:r>
              <a:rPr lang="ru-RU" sz="2400" dirty="0"/>
              <a:t> </a:t>
            </a:r>
            <a:r>
              <a:rPr lang="ru-RU" sz="2400" dirty="0" err="1"/>
              <a:t>core</a:t>
            </a:r>
            <a:r>
              <a:rPr lang="uk-UA" sz="2400" dirty="0"/>
              <a:t>.</a:t>
            </a:r>
            <a:r>
              <a:rPr lang="ru-RU" sz="2400" dirty="0" err="1"/>
              <a:t>autocrlf</a:t>
            </a:r>
            <a:r>
              <a:rPr lang="ru-RU" sz="2400" dirty="0"/>
              <a:t> </a:t>
            </a:r>
            <a:r>
              <a:rPr lang="ru-RU" sz="2400" dirty="0" err="1"/>
              <a:t>true</a:t>
            </a:r>
            <a:endParaRPr lang="ru-RU" sz="2400" dirty="0"/>
          </a:p>
          <a:p>
            <a:pPr algn="ctr">
              <a:lnSpc>
                <a:spcPct val="130000"/>
              </a:lnSpc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core.safecrlf</a:t>
            </a:r>
            <a:r>
              <a:rPr lang="en-US" sz="2400" dirty="0"/>
              <a:t> true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95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116042"/>
          </a:xfrm>
        </p:spPr>
        <p:txBody>
          <a:bodyPr>
            <a:normAutofit/>
          </a:bodyPr>
          <a:lstStyle/>
          <a:p>
            <a:pPr algn="ctr"/>
            <a:r>
              <a:rPr lang="uk-UA" sz="4400" dirty="0" smtClean="0"/>
              <a:t>Домашнє завдання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52600"/>
            <a:ext cx="8496944" cy="43735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uk-UA" sz="3200" b="0" dirty="0"/>
              <a:t>В</a:t>
            </a:r>
            <a:r>
              <a:rPr lang="uk-UA" sz="3200" b="0" dirty="0" smtClean="0"/>
              <a:t>становити </a:t>
            </a:r>
            <a:r>
              <a:rPr lang="en-US" sz="3200" b="0" dirty="0" err="1" smtClean="0"/>
              <a:t>Git</a:t>
            </a:r>
            <a:r>
              <a:rPr lang="uk-UA" sz="3200" b="0" dirty="0" smtClean="0"/>
              <a:t> на власний комп’ютер.</a:t>
            </a:r>
          </a:p>
          <a:p>
            <a:pPr algn="ctr">
              <a:lnSpc>
                <a:spcPct val="130000"/>
              </a:lnSpc>
            </a:pPr>
            <a:r>
              <a:rPr lang="uk-UA" sz="3200" u="sng" dirty="0">
                <a:hlinkClick r:id="rId2"/>
              </a:rPr>
              <a:t>https://git-scm.com/</a:t>
            </a:r>
            <a:endParaRPr lang="uk-UA" sz="32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 startAt="2"/>
            </a:pPr>
            <a:r>
              <a:rPr lang="uk-UA" sz="3200" b="0" dirty="0" smtClean="0"/>
              <a:t>Зареєструватися на сайті </a:t>
            </a:r>
            <a:r>
              <a:rPr lang="en-US" sz="3200" b="0" dirty="0" smtClean="0"/>
              <a:t>GitHub.</a:t>
            </a:r>
            <a:endParaRPr lang="uk-UA" sz="3200" b="0" dirty="0" smtClean="0"/>
          </a:p>
          <a:p>
            <a:pPr algn="ctr">
              <a:lnSpc>
                <a:spcPct val="130000"/>
              </a:lnSpc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</a:t>
            </a:r>
            <a:endParaRPr lang="uk-UA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771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370833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/>
              <a:t>Які залишилися питання?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624935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91264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C00000"/>
                </a:solidFill>
              </a:rPr>
              <a:t>C</a:t>
            </a:r>
            <a:r>
              <a:rPr lang="ru-RU" sz="3600" dirty="0" err="1">
                <a:solidFill>
                  <a:srgbClr val="C00000"/>
                </a:solidFill>
              </a:rPr>
              <a:t>истема</a:t>
            </a:r>
            <a:r>
              <a:rPr lang="ru-RU" sz="3600" dirty="0">
                <a:solidFill>
                  <a:srgbClr val="C00000"/>
                </a:solidFill>
              </a:rPr>
              <a:t> </a:t>
            </a:r>
            <a:r>
              <a:rPr lang="ru-RU" sz="3600" dirty="0" err="1">
                <a:solidFill>
                  <a:srgbClr val="C00000"/>
                </a:solidFill>
              </a:rPr>
              <a:t>управління</a:t>
            </a:r>
            <a:r>
              <a:rPr lang="ru-RU" sz="3600" dirty="0">
                <a:solidFill>
                  <a:srgbClr val="C00000"/>
                </a:solidFill>
              </a:rPr>
              <a:t> </a:t>
            </a:r>
            <a:r>
              <a:rPr lang="ru-RU" sz="3600" dirty="0" err="1">
                <a:solidFill>
                  <a:srgbClr val="C00000"/>
                </a:solidFill>
              </a:rPr>
              <a:t>версіями</a:t>
            </a:r>
            <a:r>
              <a:rPr lang="ru-RU" sz="3600" dirty="0">
                <a:solidFill>
                  <a:srgbClr val="C00000"/>
                </a:solidFill>
              </a:rPr>
              <a:t> </a:t>
            </a:r>
            <a:r>
              <a:rPr lang="ru-RU" sz="3600" b="0" dirty="0"/>
              <a:t>(</a:t>
            </a:r>
            <a:r>
              <a:rPr lang="en-US" sz="3600" b="0" dirty="0"/>
              <a:t>Version Control System, </a:t>
            </a:r>
            <a:r>
              <a:rPr lang="en-US" sz="3600" b="0" dirty="0" smtClean="0"/>
              <a:t>VCS), </a:t>
            </a:r>
            <a:r>
              <a:rPr lang="ru-RU" sz="3600" b="0" dirty="0" err="1"/>
              <a:t>або</a:t>
            </a:r>
            <a:r>
              <a:rPr lang="ru-RU" sz="3600" b="0" dirty="0"/>
              <a:t> контролю </a:t>
            </a:r>
            <a:r>
              <a:rPr lang="ru-RU" sz="3600" b="0" dirty="0" err="1" smtClean="0"/>
              <a:t>версій</a:t>
            </a:r>
            <a:r>
              <a:rPr lang="ru-RU" sz="3600" b="0" dirty="0" smtClean="0"/>
              <a:t> (СКВ), </a:t>
            </a:r>
            <a:r>
              <a:rPr lang="ru-RU" sz="3600" b="0" dirty="0" err="1"/>
              <a:t>записує</a:t>
            </a:r>
            <a:r>
              <a:rPr lang="ru-RU" sz="3600" b="0" dirty="0"/>
              <a:t> </a:t>
            </a:r>
            <a:r>
              <a:rPr lang="ru-RU" sz="3600" b="0" dirty="0" err="1"/>
              <a:t>історію</a:t>
            </a:r>
            <a:r>
              <a:rPr lang="ru-RU" sz="3600" b="0" dirty="0"/>
              <a:t> </a:t>
            </a:r>
            <a:r>
              <a:rPr lang="ru-RU" sz="3600" b="0" dirty="0" err="1"/>
              <a:t>зміни</a:t>
            </a:r>
            <a:r>
              <a:rPr lang="ru-RU" sz="3600" b="0" dirty="0"/>
              <a:t> файлу </a:t>
            </a:r>
            <a:r>
              <a:rPr lang="ru-RU" sz="3600" b="0" dirty="0" err="1"/>
              <a:t>або</a:t>
            </a:r>
            <a:r>
              <a:rPr lang="ru-RU" sz="3600" b="0" dirty="0"/>
              <a:t> набору </a:t>
            </a:r>
            <a:r>
              <a:rPr lang="ru-RU" sz="3600" b="0" dirty="0" err="1"/>
              <a:t>файлів</a:t>
            </a:r>
            <a:r>
              <a:rPr lang="ru-RU" sz="3600" b="0" dirty="0"/>
              <a:t>, </a:t>
            </a:r>
            <a:r>
              <a:rPr lang="ru-RU" sz="3600" b="0" dirty="0" err="1"/>
              <a:t>щоб</a:t>
            </a:r>
            <a:r>
              <a:rPr lang="ru-RU" sz="3600" b="0" dirty="0"/>
              <a:t> в </a:t>
            </a:r>
            <a:r>
              <a:rPr lang="ru-RU" sz="3600" b="0" dirty="0" err="1"/>
              <a:t>майбутньому</a:t>
            </a:r>
            <a:r>
              <a:rPr lang="ru-RU" sz="3600" b="0" dirty="0"/>
              <a:t> </a:t>
            </a:r>
            <a:r>
              <a:rPr lang="ru-RU" sz="3600" b="0" dirty="0" err="1"/>
              <a:t>була</a:t>
            </a:r>
            <a:r>
              <a:rPr lang="ru-RU" sz="3600" b="0" dirty="0"/>
              <a:t> </a:t>
            </a:r>
            <a:r>
              <a:rPr lang="ru-RU" sz="3600" b="0" dirty="0" err="1"/>
              <a:t>можливість</a:t>
            </a:r>
            <a:r>
              <a:rPr lang="ru-RU" sz="3600" b="0" dirty="0"/>
              <a:t> </a:t>
            </a:r>
            <a:r>
              <a:rPr lang="ru-RU" sz="3600" b="0" dirty="0" err="1"/>
              <a:t>повернутися</a:t>
            </a:r>
            <a:r>
              <a:rPr lang="ru-RU" sz="3600" b="0" dirty="0"/>
              <a:t> до </a:t>
            </a:r>
            <a:r>
              <a:rPr lang="ru-RU" sz="3600" b="0" dirty="0" err="1"/>
              <a:t>конкретної</a:t>
            </a:r>
            <a:r>
              <a:rPr lang="ru-RU" sz="3600" b="0" dirty="0"/>
              <a:t> </a:t>
            </a:r>
            <a:r>
              <a:rPr lang="ru-RU" sz="3600" b="0" dirty="0" err="1"/>
              <a:t>версії</a:t>
            </a:r>
            <a:r>
              <a:rPr lang="ru-RU" sz="36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80804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21"/>
            <a:ext cx="6419056" cy="1047646"/>
          </a:xfrm>
        </p:spPr>
        <p:txBody>
          <a:bodyPr>
            <a:noAutofit/>
          </a:bodyPr>
          <a:lstStyle/>
          <a:p>
            <a:r>
              <a:rPr lang="uk-UA" sz="4400" dirty="0" smtClean="0"/>
              <a:t>Можливості СКВ: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43735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b="0" dirty="0" err="1" smtClean="0"/>
              <a:t>Відстежує</a:t>
            </a:r>
            <a:r>
              <a:rPr lang="ru-RU" sz="3200" b="0" dirty="0" smtClean="0"/>
              <a:t> </a:t>
            </a:r>
            <a:r>
              <a:rPr lang="ru-RU" sz="3200" b="0" dirty="0" err="1"/>
              <a:t>зміни</a:t>
            </a:r>
            <a:r>
              <a:rPr lang="ru-RU" sz="3200" b="0" dirty="0"/>
              <a:t> в </a:t>
            </a:r>
            <a:r>
              <a:rPr lang="ru-RU" sz="3200" b="0" dirty="0" smtClean="0"/>
              <a:t>файлах</a:t>
            </a:r>
            <a:r>
              <a:rPr lang="ru-RU" sz="3200" b="0" dirty="0"/>
              <a:t>.</a:t>
            </a:r>
            <a:endParaRPr lang="ru-RU" sz="3200" b="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3200" b="0" dirty="0" err="1"/>
              <a:t>Н</a:t>
            </a:r>
            <a:r>
              <a:rPr lang="ru-RU" sz="3200" b="0" dirty="0" err="1" smtClean="0"/>
              <a:t>адає</a:t>
            </a:r>
            <a:r>
              <a:rPr lang="ru-RU" sz="3200" b="0" dirty="0" smtClean="0"/>
              <a:t> </a:t>
            </a:r>
            <a:r>
              <a:rPr lang="ru-RU" sz="3200" b="0" dirty="0" err="1"/>
              <a:t>можливості</a:t>
            </a:r>
            <a:r>
              <a:rPr lang="ru-RU" sz="3200" b="0" dirty="0"/>
              <a:t> для </a:t>
            </a:r>
            <a:r>
              <a:rPr lang="ru-RU" sz="3200" b="0" dirty="0" err="1"/>
              <a:t>створення</a:t>
            </a:r>
            <a:r>
              <a:rPr lang="ru-RU" sz="3200" b="0" dirty="0"/>
              <a:t> </a:t>
            </a:r>
            <a:r>
              <a:rPr lang="ru-RU" sz="3200" b="0" dirty="0" err="1"/>
              <a:t>нових</a:t>
            </a:r>
            <a:r>
              <a:rPr lang="ru-RU" sz="3200" b="0" dirty="0"/>
              <a:t> і </a:t>
            </a:r>
            <a:r>
              <a:rPr lang="ru-RU" sz="3200" b="0" dirty="0" err="1"/>
              <a:t>злиття</a:t>
            </a:r>
            <a:r>
              <a:rPr lang="ru-RU" sz="3200" b="0" dirty="0"/>
              <a:t> </a:t>
            </a:r>
            <a:r>
              <a:rPr lang="ru-RU" sz="3200" b="0" dirty="0" err="1"/>
              <a:t>існуючих</a:t>
            </a:r>
            <a:r>
              <a:rPr lang="ru-RU" sz="3200" b="0" dirty="0"/>
              <a:t> </a:t>
            </a:r>
            <a:r>
              <a:rPr lang="ru-RU" sz="3200" b="0" dirty="0" err="1"/>
              <a:t>гілок</a:t>
            </a:r>
            <a:r>
              <a:rPr lang="ru-RU" sz="3200" b="0" dirty="0"/>
              <a:t> </a:t>
            </a:r>
            <a:r>
              <a:rPr lang="ru-RU" sz="3200" b="0" dirty="0" smtClean="0"/>
              <a:t>проекту</a:t>
            </a:r>
            <a:r>
              <a:rPr lang="ru-RU" sz="3200" b="0" dirty="0"/>
              <a:t>.</a:t>
            </a:r>
            <a:endParaRPr lang="ru-RU" sz="3200" b="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3200" b="0" dirty="0" err="1"/>
              <a:t>В</a:t>
            </a:r>
            <a:r>
              <a:rPr lang="ru-RU" sz="3200" b="0" dirty="0" err="1" smtClean="0"/>
              <a:t>иробляє</a:t>
            </a:r>
            <a:r>
              <a:rPr lang="ru-RU" sz="3200" b="0" dirty="0" smtClean="0"/>
              <a:t> </a:t>
            </a:r>
            <a:r>
              <a:rPr lang="ru-RU" sz="3200" b="0" dirty="0"/>
              <a:t>контроль доступу </a:t>
            </a:r>
            <a:r>
              <a:rPr lang="ru-RU" sz="3200" b="0" dirty="0" err="1"/>
              <a:t>користувачів</a:t>
            </a:r>
            <a:r>
              <a:rPr lang="ru-RU" sz="3200" b="0" dirty="0"/>
              <a:t> до </a:t>
            </a:r>
            <a:r>
              <a:rPr lang="ru-RU" sz="3200" b="0" dirty="0" smtClean="0"/>
              <a:t>проекту.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b="0" dirty="0" err="1"/>
              <a:t>Д</a:t>
            </a:r>
            <a:r>
              <a:rPr lang="ru-RU" sz="3200" b="0" dirty="0" err="1" smtClean="0"/>
              <a:t>озволяє</a:t>
            </a:r>
            <a:r>
              <a:rPr lang="ru-RU" sz="3200" b="0" dirty="0" smtClean="0"/>
              <a:t> </a:t>
            </a:r>
            <a:r>
              <a:rPr lang="ru-RU" sz="3200" b="0" dirty="0" err="1"/>
              <a:t>відкочувати</a:t>
            </a:r>
            <a:r>
              <a:rPr lang="ru-RU" sz="3200" b="0" dirty="0"/>
              <a:t> </a:t>
            </a:r>
            <a:r>
              <a:rPr lang="ru-RU" sz="3200" b="0" dirty="0" err="1"/>
              <a:t>виправлення</a:t>
            </a:r>
            <a:r>
              <a:rPr lang="ru-RU" sz="3200" b="0" dirty="0"/>
              <a:t> і </a:t>
            </a:r>
            <a:r>
              <a:rPr lang="ru-RU" sz="3200" b="0" dirty="0" err="1"/>
              <a:t>визначати</a:t>
            </a:r>
            <a:r>
              <a:rPr lang="ru-RU" sz="3200" b="0" dirty="0"/>
              <a:t> </a:t>
            </a:r>
            <a:r>
              <a:rPr lang="ru-RU" sz="3200" b="0" dirty="0" err="1"/>
              <a:t>хто</a:t>
            </a:r>
            <a:r>
              <a:rPr lang="ru-RU" sz="3200" b="0" dirty="0"/>
              <a:t>, коли і </a:t>
            </a:r>
            <a:r>
              <a:rPr lang="ru-RU" sz="3200" b="0" dirty="0" err="1"/>
              <a:t>які</a:t>
            </a:r>
            <a:r>
              <a:rPr lang="ru-RU" sz="3200" b="0" dirty="0"/>
              <a:t> </a:t>
            </a:r>
            <a:r>
              <a:rPr lang="ru-RU" sz="3200" b="0" dirty="0" err="1"/>
              <a:t>зміни</a:t>
            </a:r>
            <a:r>
              <a:rPr lang="ru-RU" sz="3200" b="0" dirty="0"/>
              <a:t> вносив в проект. </a:t>
            </a:r>
          </a:p>
        </p:txBody>
      </p:sp>
    </p:spTree>
    <p:extLst>
      <p:ext uri="{BB962C8B-B14F-4D97-AF65-F5344CB8AC3E}">
        <p14:creationId xmlns:p14="http://schemas.microsoft.com/office/powerpoint/2010/main" val="17484262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7"/>
            <a:ext cx="8435280" cy="30243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uk-UA" sz="3600" i="1" dirty="0" err="1">
                <a:solidFill>
                  <a:srgbClr val="FF0000"/>
                </a:solidFill>
              </a:rPr>
              <a:t>Р</a:t>
            </a:r>
            <a:r>
              <a:rPr lang="ru-RU" sz="3600" i="1" dirty="0" err="1" smtClean="0">
                <a:solidFill>
                  <a:srgbClr val="FF0000"/>
                </a:solidFill>
              </a:rPr>
              <a:t>епозиторій</a:t>
            </a:r>
            <a:r>
              <a:rPr lang="ru-RU" sz="3600" i="1" dirty="0" smtClean="0">
                <a:solidFill>
                  <a:srgbClr val="FF0000"/>
                </a:solidFill>
              </a:rPr>
              <a:t> </a:t>
            </a:r>
            <a:r>
              <a:rPr lang="ru-RU" sz="3600" i="1" dirty="0">
                <a:solidFill>
                  <a:srgbClr val="FF0000"/>
                </a:solidFill>
              </a:rPr>
              <a:t>(</a:t>
            </a:r>
            <a:r>
              <a:rPr lang="en-US" sz="3600" i="1" dirty="0">
                <a:solidFill>
                  <a:srgbClr val="FF0000"/>
                </a:solidFill>
              </a:rPr>
              <a:t>repository) </a:t>
            </a:r>
            <a:r>
              <a:rPr lang="en-US" sz="3600" dirty="0"/>
              <a:t>– </a:t>
            </a:r>
            <a:r>
              <a:rPr lang="ru-RU" sz="3600" b="0" dirty="0" err="1"/>
              <a:t>спеціальне</a:t>
            </a:r>
            <a:r>
              <a:rPr lang="ru-RU" sz="3600" b="0" dirty="0"/>
              <a:t> </a:t>
            </a:r>
            <a:r>
              <a:rPr lang="ru-RU" sz="3600" b="0" dirty="0" err="1"/>
              <a:t>сховище</a:t>
            </a:r>
            <a:r>
              <a:rPr lang="ru-RU" sz="3600" b="0" dirty="0"/>
              <a:t> </a:t>
            </a:r>
            <a:r>
              <a:rPr lang="ru-RU" sz="3600" b="0" dirty="0" err="1"/>
              <a:t>файлів</a:t>
            </a:r>
            <a:r>
              <a:rPr lang="ru-RU" sz="3600" b="0" dirty="0"/>
              <a:t> і папок проекту, </a:t>
            </a:r>
            <a:r>
              <a:rPr lang="ru-RU" sz="3600" b="0" dirty="0" err="1"/>
              <a:t>зміни</a:t>
            </a:r>
            <a:r>
              <a:rPr lang="ru-RU" sz="3600" b="0" dirty="0"/>
              <a:t> в </a:t>
            </a:r>
            <a:r>
              <a:rPr lang="ru-RU" sz="3600" b="0" dirty="0" err="1"/>
              <a:t>яких</a:t>
            </a:r>
            <a:r>
              <a:rPr lang="ru-RU" sz="3600" b="0" dirty="0"/>
              <a:t> </a:t>
            </a:r>
            <a:r>
              <a:rPr lang="ru-RU" sz="3600" b="0" dirty="0" err="1"/>
              <a:t>відстежуються</a:t>
            </a:r>
            <a:r>
              <a:rPr lang="ru-RU" sz="36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92194"/>
            <a:ext cx="6058644" cy="30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8054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31224" cy="975638"/>
          </a:xfrm>
        </p:spPr>
        <p:txBody>
          <a:bodyPr>
            <a:normAutofit/>
          </a:bodyPr>
          <a:lstStyle/>
          <a:p>
            <a:pPr algn="ctr"/>
            <a:r>
              <a:rPr lang="uk-UA" sz="4400" dirty="0" smtClean="0"/>
              <a:t>Централізовані СКВ</a:t>
            </a:r>
            <a:endParaRPr lang="ru-RU" sz="4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624736" cy="505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8925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9144000" cy="154809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CVS </a:t>
            </a: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en-US" sz="3200" dirty="0" smtClean="0"/>
              <a:t>(</a:t>
            </a:r>
            <a:r>
              <a:rPr lang="ru-RU" sz="3200" dirty="0"/>
              <a:t>Система </a:t>
            </a:r>
            <a:r>
              <a:rPr lang="ru-RU" sz="3200" dirty="0" err="1"/>
              <a:t>Паралельних</a:t>
            </a:r>
            <a:r>
              <a:rPr lang="ru-RU" sz="3200" dirty="0"/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err="1" smtClean="0"/>
              <a:t>Версій</a:t>
            </a:r>
            <a:r>
              <a:rPr lang="ru-RU" sz="3200" dirty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75669"/>
            <a:ext cx="200384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98934" y="1844824"/>
            <a:ext cx="55930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 smtClean="0"/>
              <a:t>Одна </a:t>
            </a:r>
            <a:r>
              <a:rPr lang="ru-RU" sz="2400" dirty="0"/>
              <a:t>з перших систем </a:t>
            </a:r>
            <a:r>
              <a:rPr lang="ru-RU" sz="2400" dirty="0" err="1" smtClean="0"/>
              <a:t>котра</a:t>
            </a:r>
            <a:r>
              <a:rPr lang="ru-RU" sz="2400" dirty="0" smtClean="0"/>
              <a:t> </a:t>
            </a:r>
            <a:r>
              <a:rPr lang="ru-RU" sz="2400" dirty="0" err="1" smtClean="0"/>
              <a:t>набула</a:t>
            </a:r>
            <a:r>
              <a:rPr lang="ru-RU" sz="2400" dirty="0" smtClean="0"/>
              <a:t> широкого </a:t>
            </a:r>
            <a:r>
              <a:rPr lang="ru-RU" sz="2400" dirty="0" err="1"/>
              <a:t>поширення</a:t>
            </a:r>
            <a:r>
              <a:rPr lang="ru-RU" sz="2400" dirty="0"/>
              <a:t> </a:t>
            </a:r>
            <a:r>
              <a:rPr lang="ru-RU" sz="2400" dirty="0" err="1"/>
              <a:t>серед</a:t>
            </a:r>
            <a:r>
              <a:rPr lang="ru-RU" sz="2400" dirty="0"/>
              <a:t> </a:t>
            </a:r>
            <a:r>
              <a:rPr lang="ru-RU" sz="2400" dirty="0" err="1"/>
              <a:t>розробників</a:t>
            </a:r>
            <a:r>
              <a:rPr lang="ru-RU" sz="2400" dirty="0"/>
              <a:t>, вона </a:t>
            </a:r>
            <a:r>
              <a:rPr lang="ru-RU" sz="2400" dirty="0" err="1"/>
              <a:t>виникла</a:t>
            </a:r>
            <a:r>
              <a:rPr lang="ru-RU" sz="2400" dirty="0"/>
              <a:t> в </a:t>
            </a:r>
            <a:r>
              <a:rPr lang="ru-RU" sz="2400" dirty="0" err="1"/>
              <a:t>кінці</a:t>
            </a:r>
            <a:r>
              <a:rPr lang="ru-RU" sz="2400" dirty="0"/>
              <a:t> 80-х </a:t>
            </a:r>
            <a:r>
              <a:rPr lang="ru-RU" sz="2400" dirty="0" err="1"/>
              <a:t>років</a:t>
            </a:r>
            <a:r>
              <a:rPr lang="ru-RU" sz="2400" dirty="0"/>
              <a:t> </a:t>
            </a:r>
            <a:r>
              <a:rPr lang="ru-RU" sz="2400" dirty="0" err="1"/>
              <a:t>минулого</a:t>
            </a:r>
            <a:r>
              <a:rPr lang="ru-RU" sz="2400" dirty="0"/>
              <a:t> </a:t>
            </a:r>
            <a:r>
              <a:rPr lang="ru-RU" sz="2400" dirty="0" err="1"/>
              <a:t>століття</a:t>
            </a:r>
            <a:r>
              <a:rPr lang="ru-RU" sz="24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69" y="4084344"/>
            <a:ext cx="813690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/>
              <a:t>В </a:t>
            </a:r>
            <a:r>
              <a:rPr lang="ru-RU" sz="2400" dirty="0" err="1"/>
              <a:t>даний</a:t>
            </a:r>
            <a:r>
              <a:rPr lang="ru-RU" sz="2400" dirty="0"/>
              <a:t> час </a:t>
            </a:r>
            <a:r>
              <a:rPr lang="ru-RU" sz="2400" dirty="0" err="1"/>
              <a:t>цей</a:t>
            </a:r>
            <a:r>
              <a:rPr lang="ru-RU" sz="2400" dirty="0"/>
              <a:t> продукт не </a:t>
            </a:r>
            <a:r>
              <a:rPr lang="ru-RU" sz="2400" dirty="0" err="1"/>
              <a:t>розвивається</a:t>
            </a:r>
            <a:r>
              <a:rPr lang="ru-RU" sz="2400" dirty="0"/>
              <a:t>, </a:t>
            </a:r>
            <a:r>
              <a:rPr lang="ru-RU" sz="2400" dirty="0" err="1"/>
              <a:t>це</a:t>
            </a:r>
            <a:r>
              <a:rPr lang="ru-RU" sz="2400" dirty="0"/>
              <a:t> в першу </a:t>
            </a:r>
            <a:r>
              <a:rPr lang="ru-RU" sz="2400" dirty="0" err="1"/>
              <a:t>чергу</a:t>
            </a:r>
            <a:r>
              <a:rPr lang="ru-RU" sz="2400" dirty="0"/>
              <a:t> </a:t>
            </a:r>
            <a:r>
              <a:rPr lang="ru-RU" sz="2400" dirty="0" err="1"/>
              <a:t>пов'язано</a:t>
            </a:r>
            <a:r>
              <a:rPr lang="ru-RU" sz="2400" dirty="0"/>
              <a:t> з низкою </a:t>
            </a:r>
            <a:r>
              <a:rPr lang="ru-RU" sz="2400" dirty="0" err="1"/>
              <a:t>ключових</a:t>
            </a:r>
            <a:r>
              <a:rPr lang="ru-RU" sz="2400" dirty="0"/>
              <a:t> </a:t>
            </a:r>
            <a:r>
              <a:rPr lang="ru-RU" sz="2400" dirty="0" err="1"/>
              <a:t>недоліків</a:t>
            </a:r>
            <a:r>
              <a:rPr lang="ru-RU" sz="2400" dirty="0"/>
              <a:t>, таких як </a:t>
            </a:r>
            <a:r>
              <a:rPr lang="ru-RU" sz="2400" dirty="0" err="1"/>
              <a:t>неможливість</a:t>
            </a:r>
            <a:r>
              <a:rPr lang="ru-RU" sz="2400" dirty="0"/>
              <a:t> </a:t>
            </a:r>
            <a:r>
              <a:rPr lang="ru-RU" sz="2400" dirty="0" err="1"/>
              <a:t>перейменування</a:t>
            </a:r>
            <a:r>
              <a:rPr lang="ru-RU" sz="2400" dirty="0"/>
              <a:t> </a:t>
            </a:r>
            <a:r>
              <a:rPr lang="ru-RU" sz="2400" dirty="0" err="1"/>
              <a:t>файлів</a:t>
            </a:r>
            <a:r>
              <a:rPr lang="ru-RU" sz="2400" dirty="0"/>
              <a:t>, </a:t>
            </a:r>
            <a:r>
              <a:rPr lang="ru-RU" sz="2400" dirty="0" err="1"/>
              <a:t>неефективне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зберігання</a:t>
            </a:r>
            <a:r>
              <a:rPr lang="ru-RU" sz="2400" dirty="0"/>
              <a:t>, практично </a:t>
            </a:r>
            <a:r>
              <a:rPr lang="ru-RU" sz="2400" dirty="0" err="1"/>
              <a:t>повна</a:t>
            </a:r>
            <a:r>
              <a:rPr lang="ru-RU" sz="2400" dirty="0"/>
              <a:t> </a:t>
            </a:r>
            <a:r>
              <a:rPr lang="ru-RU" sz="2400" dirty="0" err="1"/>
              <a:t>відсутність</a:t>
            </a:r>
            <a:r>
              <a:rPr lang="ru-RU" sz="2400" dirty="0"/>
              <a:t> контролю </a:t>
            </a:r>
            <a:r>
              <a:rPr lang="ru-RU" sz="2400" dirty="0" err="1"/>
              <a:t>цілісності</a:t>
            </a:r>
            <a:r>
              <a:rPr lang="ru-RU" sz="2400" dirty="0"/>
              <a:t>.</a:t>
            </a:r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25093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31224" cy="90363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Subversion</a:t>
            </a:r>
            <a:r>
              <a:rPr lang="uk-UA" sz="4400" dirty="0" smtClean="0"/>
              <a:t> </a:t>
            </a:r>
            <a:r>
              <a:rPr lang="en-US" sz="4400" dirty="0" smtClean="0"/>
              <a:t>(</a:t>
            </a:r>
            <a:r>
              <a:rPr lang="en-US" sz="4400" dirty="0"/>
              <a:t>SVN) 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9870" y="1196752"/>
            <a:ext cx="5268594" cy="273630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ru-RU" sz="2400" b="0" dirty="0" smtClean="0"/>
              <a:t>Система </a:t>
            </a:r>
            <a:r>
              <a:rPr lang="ru-RU" sz="2400" b="0" dirty="0"/>
              <a:t>контролю </a:t>
            </a:r>
            <a:r>
              <a:rPr lang="ru-RU" sz="2400" b="0" dirty="0" err="1"/>
              <a:t>версій</a:t>
            </a:r>
            <a:r>
              <a:rPr lang="ru-RU" sz="2400" b="0" dirty="0"/>
              <a:t>, створена на </a:t>
            </a:r>
            <a:r>
              <a:rPr lang="ru-RU" sz="2400" b="0" dirty="0" err="1"/>
              <a:t>заміну</a:t>
            </a:r>
            <a:r>
              <a:rPr lang="ru-RU" sz="2400" b="0" dirty="0"/>
              <a:t> </a:t>
            </a:r>
            <a:r>
              <a:rPr lang="en-US" sz="2400" b="0" dirty="0"/>
              <a:t>CVS. SVN </a:t>
            </a:r>
            <a:r>
              <a:rPr lang="ru-RU" sz="2400" b="0" dirty="0" err="1"/>
              <a:t>була</a:t>
            </a:r>
            <a:r>
              <a:rPr lang="ru-RU" sz="2400" b="0" dirty="0"/>
              <a:t> </a:t>
            </a:r>
            <a:r>
              <a:rPr lang="ru-RU" sz="2400" b="0" dirty="0" err="1"/>
              <a:t>розроблена</a:t>
            </a:r>
            <a:r>
              <a:rPr lang="ru-RU" sz="2400" b="0" dirty="0"/>
              <a:t> в 2004 </a:t>
            </a:r>
            <a:r>
              <a:rPr lang="ru-RU" sz="2400" b="0" dirty="0" err="1"/>
              <a:t>році</a:t>
            </a:r>
            <a:r>
              <a:rPr lang="ru-RU" sz="2400" b="0" dirty="0"/>
              <a:t> і до </a:t>
            </a:r>
            <a:r>
              <a:rPr lang="ru-RU" sz="2400" b="0" dirty="0" err="1"/>
              <a:t>цих</a:t>
            </a:r>
            <a:r>
              <a:rPr lang="ru-RU" sz="2400" b="0" dirty="0"/>
              <a:t> </a:t>
            </a:r>
            <a:r>
              <a:rPr lang="ru-RU" sz="2400" b="0" dirty="0" err="1"/>
              <a:t>пір</a:t>
            </a:r>
            <a:r>
              <a:rPr lang="ru-RU" sz="2400" b="0" dirty="0"/>
              <a:t> </a:t>
            </a:r>
            <a:r>
              <a:rPr lang="ru-RU" sz="2400" b="0" dirty="0" err="1"/>
              <a:t>використовується</a:t>
            </a:r>
            <a:r>
              <a:rPr lang="ru-RU" sz="2400" b="0" dirty="0"/>
              <a:t>. </a:t>
            </a:r>
            <a:r>
              <a:rPr lang="ru-RU" sz="2400" b="0" dirty="0" err="1"/>
              <a:t>Незважаючи</a:t>
            </a:r>
            <a:r>
              <a:rPr lang="ru-RU" sz="2400" b="0" dirty="0"/>
              <a:t> на </a:t>
            </a:r>
            <a:r>
              <a:rPr lang="ru-RU" sz="2400" b="0" dirty="0" err="1"/>
              <a:t>багато</a:t>
            </a:r>
            <a:r>
              <a:rPr lang="ru-RU" sz="2400" b="0" dirty="0"/>
              <a:t> </a:t>
            </a:r>
            <a:r>
              <a:rPr lang="ru-RU" sz="2400" b="0" dirty="0" err="1"/>
              <a:t>переваг</a:t>
            </a:r>
            <a:r>
              <a:rPr lang="ru-RU" sz="2400" b="0" dirty="0"/>
              <a:t> у </a:t>
            </a:r>
            <a:r>
              <a:rPr lang="ru-RU" sz="2400" b="0" dirty="0" err="1"/>
              <a:t>порівнянні</a:t>
            </a:r>
            <a:r>
              <a:rPr lang="ru-RU" sz="2400" b="0" dirty="0"/>
              <a:t> з </a:t>
            </a:r>
            <a:r>
              <a:rPr lang="en-US" sz="2400" b="0" dirty="0"/>
              <a:t>CVS </a:t>
            </a:r>
            <a:r>
              <a:rPr lang="ru-RU" sz="2400" b="0" dirty="0"/>
              <a:t>у </a:t>
            </a:r>
            <a:r>
              <a:rPr lang="en-US" sz="2400" b="0" dirty="0"/>
              <a:t>SVN </a:t>
            </a:r>
            <a:r>
              <a:rPr lang="ru-RU" sz="2400" b="0" dirty="0"/>
              <a:t>все-таки є </a:t>
            </a:r>
            <a:r>
              <a:rPr lang="ru-RU" sz="2400" b="0" dirty="0" err="1"/>
              <a:t>недоліки</a:t>
            </a:r>
            <a:r>
              <a:rPr lang="ru-RU" sz="2400" b="0" dirty="0"/>
              <a:t>, </a:t>
            </a:r>
            <a:r>
              <a:rPr lang="ru-RU" sz="2400" b="0" dirty="0" err="1"/>
              <a:t>такі</a:t>
            </a:r>
            <a:r>
              <a:rPr lang="ru-RU" sz="2400" b="0" dirty="0"/>
              <a:t> як </a:t>
            </a:r>
            <a:r>
              <a:rPr lang="ru-RU" sz="2400" b="0" dirty="0" err="1"/>
              <a:t>проблеми</a:t>
            </a:r>
            <a:r>
              <a:rPr lang="ru-RU" sz="2400" b="0" dirty="0"/>
              <a:t> з </a:t>
            </a:r>
            <a:r>
              <a:rPr lang="ru-RU" sz="2400" b="0" dirty="0" err="1"/>
              <a:t>перейменуванням</a:t>
            </a:r>
            <a:r>
              <a:rPr lang="ru-RU" sz="2400" b="0" dirty="0"/>
              <a:t>,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4" y="1484784"/>
            <a:ext cx="3168352" cy="273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694" y="4590567"/>
            <a:ext cx="8342762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 err="1"/>
              <a:t>неможливість</a:t>
            </a:r>
            <a:r>
              <a:rPr lang="ru-RU" sz="2400" dirty="0"/>
              <a:t> </a:t>
            </a:r>
            <a:r>
              <a:rPr lang="ru-RU" sz="2400" dirty="0" err="1"/>
              <a:t>видалення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сховища</a:t>
            </a:r>
            <a:r>
              <a:rPr lang="ru-RU" sz="2400" dirty="0"/>
              <a:t>, </a:t>
            </a:r>
            <a:r>
              <a:rPr lang="ru-RU" sz="2400" dirty="0" err="1"/>
              <a:t>проблеми</a:t>
            </a:r>
            <a:r>
              <a:rPr lang="ru-RU" sz="2400" dirty="0"/>
              <a:t> в </a:t>
            </a:r>
            <a:r>
              <a:rPr lang="ru-RU" sz="2400" dirty="0" err="1"/>
              <a:t>операції</a:t>
            </a:r>
            <a:r>
              <a:rPr lang="ru-RU" sz="2400" dirty="0"/>
              <a:t> </a:t>
            </a:r>
            <a:r>
              <a:rPr lang="ru-RU" sz="2400" dirty="0" err="1"/>
              <a:t>злиття</a:t>
            </a:r>
            <a:r>
              <a:rPr lang="ru-RU" sz="2400" dirty="0"/>
              <a:t> </a:t>
            </a:r>
            <a:r>
              <a:rPr lang="ru-RU" sz="2400" dirty="0" err="1"/>
              <a:t>гілок</a:t>
            </a:r>
            <a:r>
              <a:rPr lang="ru-RU" sz="2400" dirty="0"/>
              <a:t> і т.д. В </a:t>
            </a:r>
            <a:r>
              <a:rPr lang="ru-RU" sz="2400" dirty="0" err="1"/>
              <a:t>цілому</a:t>
            </a:r>
            <a:r>
              <a:rPr lang="ru-RU" sz="2400" dirty="0"/>
              <a:t> </a:t>
            </a:r>
            <a:r>
              <a:rPr lang="en-US" sz="2400" dirty="0"/>
              <a:t>SVN </a:t>
            </a:r>
            <a:r>
              <a:rPr lang="ru-RU" sz="2400" dirty="0" err="1"/>
              <a:t>був</a:t>
            </a:r>
            <a:r>
              <a:rPr lang="ru-RU" sz="2400" dirty="0"/>
              <a:t> (і </a:t>
            </a:r>
            <a:r>
              <a:rPr lang="ru-RU" sz="2400" dirty="0" err="1"/>
              <a:t>залишається</a:t>
            </a:r>
            <a:r>
              <a:rPr lang="ru-RU" sz="2400" dirty="0"/>
              <a:t>) </a:t>
            </a:r>
            <a:r>
              <a:rPr lang="ru-RU" sz="2400" dirty="0" err="1"/>
              <a:t>значному</a:t>
            </a:r>
            <a:r>
              <a:rPr lang="ru-RU" sz="2400" dirty="0"/>
              <a:t> </a:t>
            </a:r>
            <a:r>
              <a:rPr lang="ru-RU" sz="2400" dirty="0" err="1"/>
              <a:t>кроком</a:t>
            </a:r>
            <a:r>
              <a:rPr lang="ru-RU" sz="2400" dirty="0"/>
              <a:t> вперед в </a:t>
            </a:r>
            <a:r>
              <a:rPr lang="ru-RU" sz="2400" dirty="0" err="1"/>
              <a:t>порівнянні</a:t>
            </a:r>
            <a:r>
              <a:rPr lang="ru-RU" sz="2400" dirty="0"/>
              <a:t> з </a:t>
            </a:r>
            <a:r>
              <a:rPr lang="en-US" sz="2400" dirty="0"/>
              <a:t>CVS.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507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548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Розподілені</a:t>
            </a:r>
            <a:r>
              <a:rPr lang="en-US" dirty="0"/>
              <a:t> </a:t>
            </a:r>
            <a:r>
              <a:rPr lang="en-US" dirty="0" err="1"/>
              <a:t>системи</a:t>
            </a:r>
            <a:r>
              <a:rPr lang="en-US" dirty="0"/>
              <a:t> </a:t>
            </a:r>
            <a:r>
              <a:rPr lang="en-US" dirty="0" err="1"/>
              <a:t>контролю</a:t>
            </a:r>
            <a:r>
              <a:rPr lang="en-US" dirty="0"/>
              <a:t> </a:t>
            </a:r>
            <a:r>
              <a:rPr lang="en-US" dirty="0" err="1"/>
              <a:t>версій</a:t>
            </a:r>
            <a:r>
              <a:rPr lang="en-US" dirty="0"/>
              <a:t> (Distributed Version Control System, DVCS)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3892453" cy="484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759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171</TotalTime>
  <Words>644</Words>
  <Application>Microsoft Office PowerPoint</Application>
  <PresentationFormat>Экран 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Главная</vt:lpstr>
      <vt:lpstr>Лекція #1 Система керування версіями</vt:lpstr>
      <vt:lpstr>Література</vt:lpstr>
      <vt:lpstr>Презентация PowerPoint</vt:lpstr>
      <vt:lpstr>Можливості СКВ:</vt:lpstr>
      <vt:lpstr>Презентация PowerPoint</vt:lpstr>
      <vt:lpstr>Централізовані СКВ</vt:lpstr>
      <vt:lpstr>CVS  (Система Паралельних  Версій)</vt:lpstr>
      <vt:lpstr>Subversion (SVN) </vt:lpstr>
      <vt:lpstr>Розподілені системи контролю версій (Distributed Version Control System, DVCS)</vt:lpstr>
      <vt:lpstr>Mercurial</vt:lpstr>
      <vt:lpstr>Презентация PowerPoint</vt:lpstr>
      <vt:lpstr>Git </vt:lpstr>
      <vt:lpstr>Презентация PowerPoint</vt:lpstr>
      <vt:lpstr>Презентация PowerPoint</vt:lpstr>
      <vt:lpstr>Установка GIT  https://git-scm.com/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Домашнє завдання</vt:lpstr>
      <vt:lpstr>Які залишилися питання?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LUDKA</dc:creator>
  <cp:lastModifiedBy>Пользователь Windows</cp:lastModifiedBy>
  <cp:revision>66</cp:revision>
  <dcterms:created xsi:type="dcterms:W3CDTF">2019-03-12T20:28:58Z</dcterms:created>
  <dcterms:modified xsi:type="dcterms:W3CDTF">2019-03-26T07:31:36Z</dcterms:modified>
</cp:coreProperties>
</file>