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1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7" r:id="rId3"/>
    <p:sldId id="372" r:id="rId4"/>
    <p:sldId id="380" r:id="rId5"/>
    <p:sldId id="394" r:id="rId6"/>
    <p:sldId id="268" r:id="rId7"/>
    <p:sldId id="353" r:id="rId8"/>
    <p:sldId id="524" r:id="rId9"/>
    <p:sldId id="370" r:id="rId10"/>
    <p:sldId id="435" r:id="rId11"/>
    <p:sldId id="479" r:id="rId12"/>
    <p:sldId id="442" r:id="rId13"/>
    <p:sldId id="456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526" r:id="rId22"/>
    <p:sldId id="468" r:id="rId23"/>
    <p:sldId id="472" r:id="rId24"/>
    <p:sldId id="466" r:id="rId25"/>
    <p:sldId id="467" r:id="rId26"/>
    <p:sldId id="480" r:id="rId27"/>
    <p:sldId id="521" r:id="rId28"/>
    <p:sldId id="522" r:id="rId29"/>
    <p:sldId id="523" r:id="rId30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inématique globale" id="{6471EA67-D629-4800-B6B9-D91E95A0CE25}">
          <p14:sldIdLst>
            <p14:sldId id="256"/>
            <p14:sldId id="297"/>
            <p14:sldId id="372"/>
            <p14:sldId id="380"/>
            <p14:sldId id="394"/>
          </p14:sldIdLst>
        </p14:section>
        <p14:section name="Accueil/Lancement" id="{F0C284F5-57EA-4441-9D9F-A3C5AC9CC0FC}">
          <p14:sldIdLst>
            <p14:sldId id="268"/>
            <p14:sldId id="353"/>
            <p14:sldId id="524"/>
            <p14:sldId id="370"/>
          </p14:sldIdLst>
        </p14:section>
        <p14:section name="Profil" id="{64A694B6-D244-D44B-BF5A-5442751E4FCA}">
          <p14:sldIdLst>
            <p14:sldId id="435"/>
          </p14:sldIdLst>
        </p14:section>
        <p14:section name="Mes Factures" id="{84765434-952E-4348-ADDF-86C361DBC420}">
          <p14:sldIdLst>
            <p14:sldId id="479"/>
            <p14:sldId id="442"/>
            <p14:sldId id="456"/>
            <p14:sldId id="443"/>
            <p14:sldId id="444"/>
            <p14:sldId id="445"/>
            <p14:sldId id="446"/>
            <p14:sldId id="447"/>
            <p14:sldId id="448"/>
            <p14:sldId id="449"/>
          </p14:sldIdLst>
        </p14:section>
        <p14:section name="Ecran d'erreurs fonctionnelles" id="{78D9FCEC-C1F3-4F28-BD28-60CC52BF233B}">
          <p14:sldIdLst>
            <p14:sldId id="526"/>
            <p14:sldId id="468"/>
            <p14:sldId id="472"/>
            <p14:sldId id="466"/>
            <p14:sldId id="467"/>
            <p14:sldId id="480"/>
          </p14:sldIdLst>
        </p14:section>
        <p14:section name="Autres écrans" id="{B07211DB-56A2-8041-A027-29618D9D68EE}">
          <p14:sldIdLst>
            <p14:sldId id="521"/>
            <p14:sldId id="522"/>
            <p14:sldId id="52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551953" initials="5" lastIdx="20" clrIdx="0"/>
  <p:cmAuthor id="1" name="Goutay Olivier" initials="GO" lastIdx="3" clrIdx="1"/>
  <p:cmAuthor id="2" name="Legrand Jérémie" initials="LJ" lastIdx="2" clrIdx="2"/>
  <p:cmAuthor id="3" name="494395" initials="4" lastIdx="4" clrIdx="3"/>
  <p:cmAuthor id="4" name="931836" initials="9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3366"/>
    <a:srgbClr val="FF3399"/>
    <a:srgbClr val="5AAEEE"/>
    <a:srgbClr val="0066FF"/>
    <a:srgbClr val="FF9900"/>
    <a:srgbClr val="F6F0FA"/>
    <a:srgbClr val="F3EBF9"/>
    <a:srgbClr val="3366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6" autoAdjust="0"/>
    <p:restoredTop sz="93612" autoAdjust="0"/>
  </p:normalViewPr>
  <p:slideViewPr>
    <p:cSldViewPr snapToGrid="0" snapToObjects="1">
      <p:cViewPr>
        <p:scale>
          <a:sx n="100" d="100"/>
          <a:sy n="100" d="100"/>
        </p:scale>
        <p:origin x="-1152" y="-29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3315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1" d="100"/>
          <a:sy n="51" d="100"/>
        </p:scale>
        <p:origin x="-299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E:\PPT potx\New Logos\A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5" y="107950"/>
            <a:ext cx="1295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6116638" y="8632825"/>
            <a:ext cx="63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90647" bIns="0" anchor="b"/>
          <a:lstStyle>
            <a:lvl1pPr defTabSz="906463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defTabSz="906463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defTabSz="906463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defTabSz="906463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defTabSz="906463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algn="r">
              <a:lnSpc>
                <a:spcPct val="89000"/>
              </a:lnSpc>
              <a:defRPr/>
            </a:pPr>
            <a:fld id="{DDAF9297-8DD4-4666-AF25-30D99A2554CA}" type="slidenum">
              <a:rPr lang="en-US" sz="1000" smtClean="0">
                <a:cs typeface="Arial" pitchFamily="34" charset="0"/>
              </a:rPr>
              <a:pPr algn="r">
                <a:lnSpc>
                  <a:spcPct val="89000"/>
                </a:lnSpc>
                <a:defRPr/>
              </a:pPr>
              <a:t>‹N°›</a:t>
            </a:fld>
            <a:endParaRPr lang="en-US" sz="1000" smtClean="0">
              <a:cs typeface="Arial" pitchFamily="34" charset="0"/>
            </a:endParaRPr>
          </a:p>
        </p:txBody>
      </p:sp>
      <p:sp>
        <p:nvSpPr>
          <p:cNvPr id="10" name="AddNotifier#2"/>
          <p:cNvSpPr txBox="1">
            <a:spLocks noChangeArrowheads="1"/>
          </p:cNvSpPr>
          <p:nvPr/>
        </p:nvSpPr>
        <p:spPr bwMode="auto">
          <a:xfrm>
            <a:off x="185738" y="8632825"/>
            <a:ext cx="596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500" smtClean="0">
                <a:solidFill>
                  <a:srgbClr val="000000"/>
                </a:solidFill>
                <a:cs typeface="Arial" pitchFamily="34" charset="0"/>
              </a:rPr>
              <a:t>Atos, the Atos logo, Atos Consulting, Atos Worldline, Atos Sphere, Atos Cloud and Atos WorldGrid</a:t>
            </a:r>
          </a:p>
          <a:p>
            <a:pPr eaLnBrk="1" hangingPunct="1">
              <a:defRPr/>
            </a:pPr>
            <a:r>
              <a:rPr lang="en-US" sz="500" smtClean="0">
                <a:solidFill>
                  <a:srgbClr val="000000"/>
                </a:solidFill>
                <a:cs typeface="Arial" pitchFamily="34" charset="0"/>
              </a:rPr>
              <a:t>are registered trademarks of Atos SA. June 2011</a:t>
            </a:r>
          </a:p>
          <a:p>
            <a:pPr eaLnBrk="1" hangingPunct="1">
              <a:defRPr/>
            </a:pPr>
            <a:r>
              <a:rPr lang="en-US" sz="500" smtClean="0">
                <a:solidFill>
                  <a:srgbClr val="000000"/>
                </a:solidFill>
                <a:cs typeface="Arial" pitchFamily="34" charset="0"/>
              </a:rPr>
              <a:t>© 2011 Atos. Confidential information owned by Atos, to be used by the recipient only. This document, or any part of it, </a:t>
            </a:r>
          </a:p>
          <a:p>
            <a:pPr eaLnBrk="1" hangingPunct="1">
              <a:defRPr/>
            </a:pPr>
            <a:r>
              <a:rPr lang="en-US" sz="500" smtClean="0">
                <a:solidFill>
                  <a:srgbClr val="000000"/>
                </a:solidFill>
                <a:cs typeface="Arial" pitchFamily="34" charset="0"/>
              </a:rPr>
              <a:t>may not be reproduced, copied, circulated and/or distributed nor quoted without prior written approval from Atos.</a:t>
            </a:r>
          </a:p>
        </p:txBody>
      </p:sp>
    </p:spTree>
    <p:extLst>
      <p:ext uri="{BB962C8B-B14F-4D97-AF65-F5344CB8AC3E}">
        <p14:creationId xmlns:p14="http://schemas.microsoft.com/office/powerpoint/2010/main" val="2462007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16638" y="8604250"/>
            <a:ext cx="63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0647" bIns="0" numCol="1" anchor="b" anchorCtr="0" compatLnSpc="1">
            <a:prstTxWarp prst="textNoShape">
              <a:avLst/>
            </a:prstTxWarp>
          </a:bodyPr>
          <a:lstStyle>
            <a:lvl1pPr algn="r" defTabSz="906463" eaLnBrk="0" hangingPunct="0">
              <a:lnSpc>
                <a:spcPct val="89000"/>
              </a:lnSpc>
              <a:defRPr sz="1000">
                <a:cs typeface="Arial" pitchFamily="34" charset="0"/>
              </a:defRPr>
            </a:lvl1pPr>
          </a:lstStyle>
          <a:p>
            <a:pPr>
              <a:defRPr/>
            </a:pPr>
            <a:fld id="{E442DBE7-3C7C-4CD9-A8A9-8563879C1F2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pic>
        <p:nvPicPr>
          <p:cNvPr id="11269" name="Picture 2" descr="E:\PPT potx\New Logos\At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107950"/>
            <a:ext cx="1295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ddNotifier#3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5738" y="8604250"/>
            <a:ext cx="5970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Atos, the Atos logo, Atos Consulting, Atos Worldline, Atos Sphere, Atos Cloud and Atos WorldGrid</a:t>
            </a:r>
          </a:p>
          <a:p>
            <a:pPr>
              <a:defRPr/>
            </a:pPr>
            <a:r>
              <a:rPr lang="en-US"/>
              <a:t>are registered trademarks of Atos SA. June 2011</a:t>
            </a:r>
          </a:p>
          <a:p>
            <a:pPr>
              <a:defRPr/>
            </a:pPr>
            <a:r>
              <a:rPr lang="en-US"/>
              <a:t>© 2011 Atos. Confidential information owned by Atos, to be used by the recipient only. This document, or any part of it, </a:t>
            </a:r>
          </a:p>
          <a:p>
            <a:pPr>
              <a:defRPr/>
            </a:pPr>
            <a:r>
              <a:rPr lang="en-US"/>
              <a:t>may not be reproduced, copied, circulated and/or distributed nor quoted without prior written approval from Atos.</a:t>
            </a:r>
          </a:p>
        </p:txBody>
      </p:sp>
    </p:spTree>
    <p:extLst>
      <p:ext uri="{BB962C8B-B14F-4D97-AF65-F5344CB8AC3E}">
        <p14:creationId xmlns:p14="http://schemas.microsoft.com/office/powerpoint/2010/main" val="8719966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1395413"/>
            <a:ext cx="4732337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 smtClean="0"/>
              <a:t>Cliquez pour modifier le style du titre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2954338"/>
            <a:ext cx="4732337" cy="1485900"/>
          </a:xfrm>
        </p:spPr>
        <p:txBody>
          <a:bodyPr/>
          <a:lstStyle>
            <a:lvl1pPr marL="0" indent="0">
              <a:buFont typeface="Lucida Sans Unicode" charset="0"/>
              <a:buNone/>
              <a:defRPr/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64491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044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0838" y="376238"/>
            <a:ext cx="2185987" cy="57118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9700" y="376238"/>
            <a:ext cx="6408738" cy="5711825"/>
          </a:xfrm>
        </p:spPr>
        <p:txBody>
          <a:bodyPr vert="eaVert"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756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2050" name="Picture 2" descr="R:\BFI-BU\Direction Commerciale\Marketing\04 - Banque d'images BFA\Rebranding\2. Logos\Banques\BNP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716" y="674468"/>
            <a:ext cx="1579742" cy="44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9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3613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9700" y="1455738"/>
            <a:ext cx="4297363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latin typeface="Verdana"/>
                <a:cs typeface="Verdana"/>
              </a:defRPr>
            </a:lvl3pPr>
            <a:lvl4pPr>
              <a:defRPr sz="1800">
                <a:latin typeface="Verdana"/>
                <a:cs typeface="Verdana"/>
              </a:defRPr>
            </a:lvl4pPr>
            <a:lvl5pPr>
              <a:defRPr sz="1800">
                <a:latin typeface="Verdana"/>
                <a:cs typeface="Verdan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89463" y="1455738"/>
            <a:ext cx="4297362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latin typeface="Verdana"/>
                <a:cs typeface="Verdana"/>
              </a:defRPr>
            </a:lvl3pPr>
            <a:lvl4pPr>
              <a:defRPr sz="1800">
                <a:latin typeface="Verdana"/>
                <a:cs typeface="Verdana"/>
              </a:defRPr>
            </a:lvl4pPr>
            <a:lvl5pPr>
              <a:defRPr sz="1800">
                <a:latin typeface="Verdana"/>
                <a:cs typeface="Verdan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116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Verdana"/>
                <a:cs typeface="Verdana"/>
              </a:defRPr>
            </a:lvl1pPr>
            <a:lvl2pPr>
              <a:defRPr sz="2000">
                <a:latin typeface="Verdana"/>
                <a:cs typeface="Verdana"/>
              </a:defRPr>
            </a:lvl2pPr>
            <a:lvl3pPr>
              <a:defRPr sz="1800">
                <a:latin typeface="Verdana"/>
                <a:cs typeface="Verdana"/>
              </a:defRPr>
            </a:lvl3pPr>
            <a:lvl4pPr>
              <a:defRPr sz="1600">
                <a:latin typeface="Verdana"/>
                <a:cs typeface="Verdana"/>
              </a:defRPr>
            </a:lvl4pPr>
            <a:lvl5pPr>
              <a:defRPr sz="1600">
                <a:latin typeface="Verdana"/>
                <a:cs typeface="Verdan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Verdana"/>
                <a:cs typeface="Verdana"/>
              </a:defRPr>
            </a:lvl1pPr>
            <a:lvl2pPr>
              <a:defRPr sz="2000">
                <a:latin typeface="Verdana"/>
                <a:cs typeface="Verdana"/>
              </a:defRPr>
            </a:lvl2pPr>
            <a:lvl3pPr>
              <a:defRPr sz="1800">
                <a:latin typeface="Verdana"/>
                <a:cs typeface="Verdana"/>
              </a:defRPr>
            </a:lvl3pPr>
            <a:lvl4pPr>
              <a:defRPr sz="1600">
                <a:latin typeface="Verdana"/>
                <a:cs typeface="Verdana"/>
              </a:defRPr>
            </a:lvl4pPr>
            <a:lvl5pPr>
              <a:defRPr sz="1600">
                <a:latin typeface="Verdana"/>
                <a:cs typeface="Verdan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129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651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00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9694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2000">
                <a:latin typeface="Verdana"/>
                <a:cs typeface="Verdana"/>
              </a:defRPr>
            </a:lvl2pPr>
            <a:lvl3pPr>
              <a:defRPr sz="2000">
                <a:latin typeface="Verdana"/>
                <a:cs typeface="Verdana"/>
              </a:defRPr>
            </a:lvl3pPr>
            <a:lvl4pPr>
              <a:defRPr sz="2000">
                <a:latin typeface="Verdana"/>
                <a:cs typeface="Verdana"/>
              </a:defRPr>
            </a:lvl4pPr>
            <a:lvl5pPr>
              <a:defRPr sz="2000">
                <a:latin typeface="Verdana"/>
                <a:cs typeface="Verdan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950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0909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76238"/>
            <a:ext cx="6184900" cy="76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9700" y="1455738"/>
            <a:ext cx="8747125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4802188" y="6534150"/>
            <a:ext cx="6191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34" tIns="50019" rIns="100034" bIns="50019" anchor="ctr">
            <a:spAutoFit/>
          </a:bodyPr>
          <a:lstStyle>
            <a:lvl1pPr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4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fld id="{E38C3504-EB88-40A3-A033-E348360BAD97}" type="slidenum">
              <a:rPr lang="en-US" sz="900" smtClean="0">
                <a:solidFill>
                  <a:srgbClr val="818181"/>
                </a:solidFill>
                <a:latin typeface="Lucida Sans" pitchFamily="34" charset="0"/>
              </a:rPr>
              <a:pPr algn="ctr" eaLnBrk="1" hangingPunct="1">
                <a:spcBef>
                  <a:spcPts val="463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‹N°›</a:t>
            </a:fld>
            <a:endParaRPr lang="en-US" sz="900" smtClean="0">
              <a:solidFill>
                <a:srgbClr val="818181"/>
              </a:solidFill>
              <a:latin typeface="Lucida Sans" pitchFamily="34" charset="0"/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 userDrawn="1"/>
        </p:nvSpPr>
        <p:spPr bwMode="auto">
          <a:xfrm>
            <a:off x="7344410" y="376238"/>
            <a:ext cx="11272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fr-FR" sz="1200" dirty="0" smtClean="0"/>
              <a:t>05/01/2015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/>
          <a:ea typeface="MS PGothic" pitchFamily="34" charset="-128"/>
          <a:cs typeface="Verdan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Lucida Sans Unicode" pitchFamily="34" charset="0"/>
        <a:buChar char="▶"/>
        <a:defRPr sz="1600">
          <a:solidFill>
            <a:srgbClr val="000000"/>
          </a:solidFill>
          <a:latin typeface="Verdana"/>
          <a:ea typeface="MS PGothic" pitchFamily="34" charset="-128"/>
          <a:cs typeface="Verdana"/>
        </a:defRPr>
      </a:lvl1pPr>
      <a:lvl2pPr marL="539750" indent="-269875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Arial" charset="0"/>
        <a:buChar char="–"/>
        <a:defRPr sz="1600">
          <a:solidFill>
            <a:srgbClr val="000000"/>
          </a:solidFill>
          <a:latin typeface="Verdana"/>
          <a:ea typeface="Arial" charset="0"/>
          <a:cs typeface="Verdana"/>
        </a:defRPr>
      </a:lvl2pPr>
      <a:lvl3pPr marL="809625" indent="-268288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Arial" charset="0"/>
        <a:buChar char="•"/>
        <a:defRPr sz="1600">
          <a:solidFill>
            <a:srgbClr val="000000"/>
          </a:solidFill>
          <a:latin typeface="Verdana"/>
          <a:ea typeface="Arial" charset="0"/>
          <a:cs typeface="Verdana"/>
        </a:defRPr>
      </a:lvl3pPr>
      <a:lvl4pPr marL="1081088" indent="-269875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–"/>
        <a:defRPr sz="1600">
          <a:solidFill>
            <a:srgbClr val="000000"/>
          </a:solidFill>
          <a:latin typeface="+mn-lt"/>
          <a:ea typeface="Arial" charset="0"/>
          <a:cs typeface="+mn-cs"/>
        </a:defRPr>
      </a:lvl4pPr>
      <a:lvl5pPr marL="1349375" indent="-268288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5pPr>
      <a:lvl6pPr marL="18065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6pPr>
      <a:lvl7pPr marL="22637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7pPr>
      <a:lvl8pPr marL="27209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8pPr>
      <a:lvl9pPr marL="31781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2609" y="1960565"/>
            <a:ext cx="8549640" cy="592136"/>
          </a:xfrm>
        </p:spPr>
        <p:txBody>
          <a:bodyPr/>
          <a:lstStyle/>
          <a:p>
            <a:pPr algn="ctr" eaLnBrk="1" hangingPunct="1">
              <a:defRPr/>
            </a:pPr>
            <a:r>
              <a:rPr lang="fr-FR" sz="3100" dirty="0">
                <a:solidFill>
                  <a:schemeClr val="tx1"/>
                </a:solidFill>
              </a:rPr>
              <a:t>Application </a:t>
            </a:r>
            <a:r>
              <a:rPr lang="fr-FR" sz="3100" dirty="0" smtClean="0">
                <a:solidFill>
                  <a:schemeClr val="tx1"/>
                </a:solidFill>
                <a:ea typeface="+mj-ea"/>
              </a:rPr>
              <a:t>Mon portefeuille</a:t>
            </a:r>
            <a:r>
              <a:rPr lang="fr-FR" sz="3100" dirty="0" smtClean="0">
                <a:ea typeface="+mj-ea"/>
              </a:rPr>
              <a:t/>
            </a:r>
            <a:br>
              <a:rPr lang="fr-FR" sz="3100" dirty="0" smtClean="0">
                <a:ea typeface="+mj-ea"/>
              </a:rPr>
            </a:br>
            <a:endParaRPr lang="fr-FR" sz="3100" dirty="0" smtClean="0">
              <a:ea typeface="+mj-ea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algn="ctr"/>
            <a:r>
              <a:rPr lang="fr-FR" dirty="0" smtClean="0"/>
              <a:t>Document d’ergonomie - Storyboard</a:t>
            </a:r>
            <a:endParaRPr lang="fr-FR" dirty="0"/>
          </a:p>
        </p:txBody>
      </p:sp>
      <p:pic>
        <p:nvPicPr>
          <p:cNvPr id="1026" name="Picture 2" descr="R:\BFI-BU\Direction Commerciale\Marketing\04 - Banque d'images BFA\Rebranding\2. Logos\Banques\BNP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840" y="3476450"/>
            <a:ext cx="3429952" cy="96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76238"/>
            <a:ext cx="7483434" cy="760412"/>
          </a:xfrm>
        </p:spPr>
        <p:txBody>
          <a:bodyPr/>
          <a:lstStyle/>
          <a:p>
            <a:pPr eaLnBrk="1" hangingPunct="1">
              <a:defRPr/>
            </a:pPr>
            <a:r>
              <a:rPr lang="fr-FR" b="0" dirty="0" smtClean="0">
                <a:ea typeface="+mj-ea"/>
              </a:rPr>
              <a:t>Mon profil : modifier mon compte MF</a:t>
            </a:r>
            <a:br>
              <a:rPr lang="fr-FR" b="0" dirty="0" smtClean="0">
                <a:ea typeface="+mj-ea"/>
              </a:rPr>
            </a:br>
            <a:r>
              <a:rPr lang="fr-FR" sz="1800" b="0" dirty="0" smtClean="0">
                <a:solidFill>
                  <a:srgbClr val="0066A1"/>
                </a:solidFill>
                <a:ea typeface="+mj-ea"/>
              </a:rPr>
              <a:t>MOD-01</a:t>
            </a:r>
            <a:endParaRPr lang="fr-FR" b="0" dirty="0" smtClean="0">
              <a:solidFill>
                <a:srgbClr val="0066A1"/>
              </a:solidFill>
              <a:ea typeface="+mj-ea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37066" y="1647854"/>
            <a:ext cx="5358384" cy="1169551"/>
          </a:xfrm>
          <a:prstGeom prst="rect">
            <a:avLst/>
          </a:prstGeom>
          <a:noFill/>
          <a:ln w="19050">
            <a:solidFill>
              <a:srgbClr val="0099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Cet écran permet de modifier le compte actuellement utilisé pour payer les factures enregistrées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La zone « Sélection du compte à utiliser » permet à l’utilisateur de choisir le compte associé au paiement de ses factures. Un seul compte peut-être choisi.</a:t>
            </a:r>
            <a:r>
              <a:rPr lang="fr-FR" sz="1000" dirty="0">
                <a:solidFill>
                  <a:srgbClr val="00B050"/>
                </a:solidFill>
                <a:latin typeface="Verdana"/>
                <a:cs typeface="Verdana"/>
              </a:rPr>
              <a:t>	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Bouton </a:t>
            </a:r>
            <a:r>
              <a:rPr lang="fr-FR" sz="1000" dirty="0">
                <a:latin typeface="Verdana"/>
                <a:cs typeface="Verdana"/>
              </a:rPr>
              <a:t>« Valider » : fait un appel au service WS-MODIF puis redirige l’utilisateur vers </a:t>
            </a:r>
            <a:r>
              <a:rPr lang="fr-FR" sz="1000" dirty="0" smtClean="0">
                <a:latin typeface="Verdana"/>
                <a:cs typeface="Verdana"/>
              </a:rPr>
              <a:t>FAC-00. </a:t>
            </a:r>
            <a:endParaRPr lang="fr-FR" sz="1000" dirty="0">
              <a:latin typeface="Verdana"/>
              <a:cs typeface="Verdana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537066" y="3197271"/>
            <a:ext cx="5358384" cy="1323439"/>
          </a:xfrm>
          <a:prstGeom prst="rect">
            <a:avLst/>
          </a:prstGeom>
          <a:noFill/>
          <a:ln w="19050">
            <a:solidFill>
              <a:srgbClr val="0066A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000" u="sng" dirty="0" smtClean="0">
                <a:latin typeface="Verdana"/>
                <a:cs typeface="Verdana"/>
              </a:rPr>
              <a:t>RG-01-MOD-01</a:t>
            </a:r>
            <a:r>
              <a:rPr lang="fr-FR" sz="1000" dirty="0" smtClean="0">
                <a:latin typeface="Verdana"/>
                <a:cs typeface="Verdana"/>
              </a:rPr>
              <a:t> </a:t>
            </a:r>
            <a:r>
              <a:rPr lang="fr-FR" sz="1000" dirty="0">
                <a:latin typeface="Verdana"/>
                <a:cs typeface="Verdana"/>
              </a:rPr>
              <a:t>: </a:t>
            </a:r>
            <a:r>
              <a:rPr lang="fr-FR" sz="1000" dirty="0" smtClean="0">
                <a:latin typeface="Verdana"/>
                <a:cs typeface="Verdana"/>
              </a:rPr>
              <a:t>Lorsque la liste de compte apparaît, le compte actuel est sélectionné par défaut et apparaît en premier.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u="sng" dirty="0" smtClean="0">
                <a:latin typeface="Verdana"/>
                <a:cs typeface="Verdana"/>
              </a:rPr>
              <a:t>RG-02-MOD-01</a:t>
            </a:r>
            <a:r>
              <a:rPr lang="fr-FR" sz="1000" dirty="0" smtClean="0">
                <a:latin typeface="Verdana"/>
                <a:cs typeface="Verdana"/>
              </a:rPr>
              <a:t> </a:t>
            </a:r>
            <a:r>
              <a:rPr lang="fr-FR" sz="1000" dirty="0">
                <a:latin typeface="Verdana"/>
                <a:cs typeface="Verdana"/>
              </a:rPr>
              <a:t>: le bouton « Valider » devient cliquable si et seulement si </a:t>
            </a:r>
            <a:r>
              <a:rPr lang="fr-FR" sz="1000" dirty="0" smtClean="0">
                <a:latin typeface="Verdana"/>
                <a:cs typeface="Verdana"/>
              </a:rPr>
              <a:t>l’utilisateur a sélectionné un compte différent de celui actuellement utilisé.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u="sng" dirty="0" smtClean="0">
                <a:latin typeface="Verdana"/>
                <a:cs typeface="Verdana"/>
              </a:rPr>
              <a:t>RG-03-MOD-01</a:t>
            </a:r>
            <a:r>
              <a:rPr lang="fr-FR" sz="1000" dirty="0" smtClean="0">
                <a:latin typeface="Verdana"/>
                <a:cs typeface="Verdana"/>
              </a:rPr>
              <a:t> </a:t>
            </a:r>
            <a:r>
              <a:rPr lang="fr-FR" sz="1000" dirty="0" smtClean="0">
                <a:latin typeface="Verdana"/>
                <a:cs typeface="Verdana"/>
              </a:rPr>
              <a:t>: en </a:t>
            </a:r>
            <a:r>
              <a:rPr lang="fr-FR" sz="1000" dirty="0">
                <a:latin typeface="Verdana"/>
                <a:cs typeface="Verdana"/>
              </a:rPr>
              <a:t>cas d’erreur fonctionnelle retournée par le service </a:t>
            </a:r>
            <a:r>
              <a:rPr lang="fr-FR" sz="1000" dirty="0" smtClean="0">
                <a:latin typeface="Verdana"/>
                <a:cs typeface="Verdana"/>
              </a:rPr>
              <a:t>WS-MODIF, </a:t>
            </a:r>
            <a:r>
              <a:rPr lang="fr-FR" sz="1000" dirty="0">
                <a:latin typeface="Verdana"/>
                <a:cs typeface="Verdana"/>
              </a:rPr>
              <a:t>l’utilisateur est redirigé vers la page d’erreur fonctionnelle </a:t>
            </a:r>
            <a:r>
              <a:rPr lang="fr-FR" sz="1000" dirty="0" smtClean="0">
                <a:latin typeface="Verdana"/>
                <a:cs typeface="Verdana"/>
              </a:rPr>
              <a:t>ERRF-01</a:t>
            </a:r>
            <a:endParaRPr lang="fr-FR" sz="1000" dirty="0">
              <a:latin typeface="Verdana"/>
              <a:cs typeface="Verdana"/>
            </a:endParaRPr>
          </a:p>
        </p:txBody>
      </p:sp>
      <p:pic>
        <p:nvPicPr>
          <p:cNvPr id="18" name="Picture 1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12" y="1363758"/>
            <a:ext cx="27638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43" y="2537518"/>
            <a:ext cx="166687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24"/>
          <p:cNvSpPr txBox="1"/>
          <p:nvPr/>
        </p:nvSpPr>
        <p:spPr bwMode="auto">
          <a:xfrm>
            <a:off x="748219" y="2489038"/>
            <a:ext cx="15652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dirty="0">
                <a:solidFill>
                  <a:srgbClr val="FFFFFF"/>
                </a:solidFill>
                <a:latin typeface="BNPP Sans Light" pitchFamily="2" charset="0"/>
              </a:rPr>
              <a:t>MON PORTEFEUILLE</a:t>
            </a:r>
          </a:p>
        </p:txBody>
      </p:sp>
      <p:sp>
        <p:nvSpPr>
          <p:cNvPr id="26" name="Rectangle à coins arrondis 118"/>
          <p:cNvSpPr/>
          <p:nvPr/>
        </p:nvSpPr>
        <p:spPr bwMode="auto">
          <a:xfrm>
            <a:off x="489607" y="2925181"/>
            <a:ext cx="2239963" cy="307777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fr-FR" sz="1000" dirty="0">
                <a:solidFill>
                  <a:srgbClr val="666666"/>
                </a:solidFill>
                <a:ea typeface="MS PGothic" pitchFamily="34" charset="-128"/>
                <a:cs typeface="Arial" pitchFamily="34" charset="0"/>
              </a:rPr>
              <a:t>Vous souhaitez </a:t>
            </a:r>
            <a:r>
              <a:rPr lang="fr-FR" sz="1000" b="1" dirty="0">
                <a:solidFill>
                  <a:srgbClr val="666666"/>
                </a:solidFill>
                <a:ea typeface="MS PGothic" pitchFamily="34" charset="-128"/>
                <a:cs typeface="Arial" pitchFamily="34" charset="0"/>
              </a:rPr>
              <a:t>modifier</a:t>
            </a:r>
            <a:r>
              <a:rPr lang="fr-FR" sz="1000" dirty="0">
                <a:solidFill>
                  <a:srgbClr val="666666"/>
                </a:solidFill>
                <a:ea typeface="MS PGothic" pitchFamily="34" charset="-128"/>
                <a:cs typeface="Arial" pitchFamily="34" charset="0"/>
              </a:rPr>
              <a:t> </a:t>
            </a:r>
            <a:r>
              <a:rPr lang="fr-FR" sz="1000" b="1" dirty="0">
                <a:solidFill>
                  <a:srgbClr val="666666"/>
                </a:solidFill>
                <a:ea typeface="MS PGothic" pitchFamily="34" charset="-128"/>
                <a:cs typeface="Arial" pitchFamily="34" charset="0"/>
              </a:rPr>
              <a:t>le compte utilisé </a:t>
            </a:r>
            <a:r>
              <a:rPr lang="fr-FR" sz="1000" dirty="0">
                <a:solidFill>
                  <a:srgbClr val="666666"/>
                </a:solidFill>
                <a:ea typeface="MS PGothic" pitchFamily="34" charset="-128"/>
                <a:cs typeface="Arial" pitchFamily="34" charset="0"/>
              </a:rPr>
              <a:t>par l</a:t>
            </a:r>
            <a:r>
              <a:rPr lang="fr-FR" altLang="en-US" sz="1000" dirty="0">
                <a:solidFill>
                  <a:srgbClr val="666666"/>
                </a:solidFill>
                <a:ea typeface="MS PGothic" pitchFamily="34" charset="-128"/>
                <a:cs typeface="Arial" pitchFamily="34" charset="0"/>
              </a:rPr>
              <a:t>’</a:t>
            </a:r>
            <a:r>
              <a:rPr lang="fr-FR" sz="1000" dirty="0">
                <a:solidFill>
                  <a:srgbClr val="666666"/>
                </a:solidFill>
                <a:ea typeface="MS PGothic" pitchFamily="34" charset="-128"/>
                <a:cs typeface="Arial" pitchFamily="34" charset="0"/>
              </a:rPr>
              <a:t>application.</a:t>
            </a:r>
          </a:p>
        </p:txBody>
      </p:sp>
      <p:sp>
        <p:nvSpPr>
          <p:cNvPr id="38" name="Rectangle à coins arrondis 126"/>
          <p:cNvSpPr>
            <a:spLocks noChangeArrowheads="1"/>
          </p:cNvSpPr>
          <p:nvPr/>
        </p:nvSpPr>
        <p:spPr bwMode="auto">
          <a:xfrm>
            <a:off x="953640" y="5439431"/>
            <a:ext cx="987620" cy="2472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47474A"/>
              </a:gs>
              <a:gs pos="20000">
                <a:srgbClr val="47474A"/>
              </a:gs>
              <a:gs pos="100000">
                <a:srgbClr val="343436"/>
              </a:gs>
            </a:gsLst>
            <a:lin ang="5400000"/>
          </a:gradFill>
          <a:ln w="9525">
            <a:solidFill>
              <a:srgbClr val="48484A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fr-FR" sz="1000" dirty="0">
                <a:solidFill>
                  <a:schemeClr val="lt1"/>
                </a:solidFill>
                <a:latin typeface="Arial"/>
                <a:ea typeface="+mn-ea"/>
                <a:cs typeface="Arial"/>
              </a:rPr>
              <a:t>VALIDER</a:t>
            </a:r>
          </a:p>
        </p:txBody>
      </p:sp>
      <p:grpSp>
        <p:nvGrpSpPr>
          <p:cNvPr id="40" name="Group 164"/>
          <p:cNvGrpSpPr>
            <a:grpSpLocks/>
          </p:cNvGrpSpPr>
          <p:nvPr/>
        </p:nvGrpSpPr>
        <p:grpSpPr bwMode="auto">
          <a:xfrm>
            <a:off x="464599" y="3305297"/>
            <a:ext cx="2143965" cy="539627"/>
            <a:chOff x="5442691" y="2823347"/>
            <a:chExt cx="2339975" cy="741054"/>
          </a:xfrm>
        </p:grpSpPr>
        <p:sp>
          <p:nvSpPr>
            <p:cNvPr id="41" name="Rectangle à coins arrondis 60"/>
            <p:cNvSpPr/>
            <p:nvPr/>
          </p:nvSpPr>
          <p:spPr bwMode="auto">
            <a:xfrm>
              <a:off x="5442691" y="2823347"/>
              <a:ext cx="2339975" cy="741054"/>
            </a:xfrm>
            <a:prstGeom prst="roundRect">
              <a:avLst>
                <a:gd name="adj" fmla="val 5897"/>
              </a:avLst>
            </a:prstGeom>
            <a:solidFill>
              <a:srgbClr val="FFFFFF"/>
            </a:solidFill>
            <a:ln w="12700" cap="flat" cmpd="sng" algn="ctr">
              <a:solidFill>
                <a:srgbClr val="C0C0C0"/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900" kern="0" dirty="0">
                <a:solidFill>
                  <a:srgbClr val="FFFFFF">
                    <a:lumMod val="50000"/>
                  </a:srgbClr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42" name="Rectangle à coins arrondis 118"/>
            <p:cNvSpPr/>
            <p:nvPr/>
          </p:nvSpPr>
          <p:spPr bwMode="auto">
            <a:xfrm>
              <a:off x="5507779" y="2851311"/>
              <a:ext cx="2160587" cy="1538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000" dirty="0">
                  <a:solidFill>
                    <a:schemeClr val="tx1">
                      <a:lumMod val="60000"/>
                      <a:lumOff val="40000"/>
                    </a:schemeClr>
                  </a:solidFill>
                  <a:cs typeface="Arial"/>
                </a:rPr>
                <a:t>COMPTE ACTUEL</a:t>
              </a:r>
            </a:p>
          </p:txBody>
        </p:sp>
      </p:grpSp>
      <p:sp>
        <p:nvSpPr>
          <p:cNvPr id="43" name="Rectangle à coins arrondis 118"/>
          <p:cNvSpPr/>
          <p:nvPr/>
        </p:nvSpPr>
        <p:spPr bwMode="auto">
          <a:xfrm>
            <a:off x="531274" y="3519071"/>
            <a:ext cx="1979604" cy="261610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fr-FR" sz="800" b="1" dirty="0">
                <a:solidFill>
                  <a:srgbClr val="666666"/>
                </a:solidFill>
                <a:ea typeface="MS PGothic" pitchFamily="34" charset="-128"/>
                <a:cs typeface="Arial" pitchFamily="34" charset="0"/>
              </a:rPr>
              <a:t>COMPTE COURANT</a:t>
            </a:r>
          </a:p>
          <a:p>
            <a:pPr>
              <a:defRPr/>
            </a:pPr>
            <a:r>
              <a:rPr lang="fr-FR" sz="900" dirty="0">
                <a:solidFill>
                  <a:srgbClr val="666666"/>
                </a:solidFill>
                <a:latin typeface="Calibri" pitchFamily="34" charset="0"/>
                <a:ea typeface="MS PGothic" pitchFamily="34" charset="-128"/>
                <a:cs typeface="Arial" pitchFamily="34" charset="0"/>
              </a:rPr>
              <a:t>N° **** **** **** 4792</a:t>
            </a:r>
          </a:p>
        </p:txBody>
      </p:sp>
      <p:sp>
        <p:nvSpPr>
          <p:cNvPr id="20" name="Rectangle à coins arrondis 12"/>
          <p:cNvSpPr/>
          <p:nvPr/>
        </p:nvSpPr>
        <p:spPr bwMode="auto">
          <a:xfrm>
            <a:off x="457733" y="4027576"/>
            <a:ext cx="2112608" cy="126247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700" b="1" kern="0" dirty="0">
              <a:solidFill>
                <a:srgbClr val="58585A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1" name="Rectangle à coins arrondis 118"/>
          <p:cNvSpPr/>
          <p:nvPr/>
        </p:nvSpPr>
        <p:spPr bwMode="auto">
          <a:xfrm>
            <a:off x="509050" y="4069737"/>
            <a:ext cx="1876801" cy="1231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fr-FR" sz="800" dirty="0">
                <a:solidFill>
                  <a:srgbClr val="666666"/>
                </a:solidFill>
                <a:ea typeface="ＭＳ Ｐゴシック" charset="0"/>
                <a:cs typeface="Arial" charset="0"/>
              </a:rPr>
              <a:t>SELECTION DU COMPTE A UTILISER</a:t>
            </a:r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476784" y="4219413"/>
            <a:ext cx="2078134" cy="467477"/>
            <a:chOff x="1349375" y="3292475"/>
            <a:chExt cx="2392363" cy="538163"/>
          </a:xfrm>
        </p:grpSpPr>
        <p:grpSp>
          <p:nvGrpSpPr>
            <p:cNvPr id="23" name="Group 2"/>
            <p:cNvGrpSpPr>
              <a:grpSpLocks/>
            </p:cNvGrpSpPr>
            <p:nvPr/>
          </p:nvGrpSpPr>
          <p:grpSpPr bwMode="auto">
            <a:xfrm>
              <a:off x="1349375" y="3292475"/>
              <a:ext cx="2392363" cy="538163"/>
              <a:chOff x="1370013" y="2892425"/>
              <a:chExt cx="2392362" cy="537550"/>
            </a:xfrm>
          </p:grpSpPr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1370013" y="2892425"/>
                <a:ext cx="2392362" cy="537550"/>
              </a:xfrm>
              <a:prstGeom prst="rect">
                <a:avLst/>
              </a:prstGeom>
              <a:solidFill>
                <a:srgbClr val="F2F2F2"/>
              </a:solidFill>
              <a:ln w="9525">
                <a:solidFill>
                  <a:srgbClr val="A6A6A6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Rectangle à coins arrondis 118"/>
              <p:cNvSpPr/>
              <p:nvPr/>
            </p:nvSpPr>
            <p:spPr bwMode="auto">
              <a:xfrm>
                <a:off x="1576388" y="3006595"/>
                <a:ext cx="2160587" cy="309210"/>
              </a:xfrm>
              <a:prstGeom prst="roundRect">
                <a:avLst>
                  <a:gd name="adj" fmla="val 0"/>
                </a:avLst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fr-FR" sz="1000" dirty="0">
                    <a:solidFill>
                      <a:srgbClr val="666666"/>
                    </a:solidFill>
                    <a:ea typeface="MS PGothic" pitchFamily="34" charset="-128"/>
                    <a:cs typeface="Arial" pitchFamily="34" charset="0"/>
                  </a:rPr>
                  <a:t>COMPTE COURANT</a:t>
                </a:r>
              </a:p>
              <a:p>
                <a:pPr>
                  <a:defRPr/>
                </a:pPr>
                <a:r>
                  <a:rPr lang="fr-FR" sz="1000" dirty="0">
                    <a:solidFill>
                      <a:srgbClr val="666666"/>
                    </a:solidFill>
                    <a:ea typeface="MS PGothic" pitchFamily="34" charset="-128"/>
                    <a:cs typeface="Arial" pitchFamily="34" charset="0"/>
                  </a:rPr>
                  <a:t>N° **** **** **** 4792</a:t>
                </a:r>
              </a:p>
            </p:txBody>
          </p:sp>
        </p:grpSp>
        <p:sp>
          <p:nvSpPr>
            <p:cNvPr id="27" name="Oval 1"/>
            <p:cNvSpPr>
              <a:spLocks noChangeArrowheads="1"/>
            </p:cNvSpPr>
            <p:nvPr/>
          </p:nvSpPr>
          <p:spPr bwMode="auto">
            <a:xfrm>
              <a:off x="1389063" y="3508375"/>
              <a:ext cx="96837" cy="96838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rgbClr val="7F7F7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0" name="Group 3"/>
          <p:cNvGrpSpPr>
            <a:grpSpLocks/>
          </p:cNvGrpSpPr>
          <p:nvPr/>
        </p:nvGrpSpPr>
        <p:grpSpPr bwMode="auto">
          <a:xfrm>
            <a:off x="476784" y="4745883"/>
            <a:ext cx="2078134" cy="467477"/>
            <a:chOff x="1349375" y="3902075"/>
            <a:chExt cx="2392363" cy="538163"/>
          </a:xfrm>
        </p:grpSpPr>
        <p:grpSp>
          <p:nvGrpSpPr>
            <p:cNvPr id="31" name="Group 3"/>
            <p:cNvGrpSpPr>
              <a:grpSpLocks/>
            </p:cNvGrpSpPr>
            <p:nvPr/>
          </p:nvGrpSpPr>
          <p:grpSpPr bwMode="auto">
            <a:xfrm>
              <a:off x="1349375" y="3902075"/>
              <a:ext cx="2392363" cy="538163"/>
              <a:chOff x="1370013" y="3657599"/>
              <a:chExt cx="2392362" cy="537550"/>
            </a:xfrm>
          </p:grpSpPr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1370013" y="3657599"/>
                <a:ext cx="2392362" cy="537550"/>
              </a:xfrm>
              <a:prstGeom prst="rect">
                <a:avLst/>
              </a:prstGeom>
              <a:solidFill>
                <a:srgbClr val="F2F2F2"/>
              </a:solidFill>
              <a:ln w="9525">
                <a:solidFill>
                  <a:srgbClr val="A6A6A6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Rectangle à coins arrondis 118"/>
              <p:cNvSpPr/>
              <p:nvPr/>
            </p:nvSpPr>
            <p:spPr bwMode="auto">
              <a:xfrm>
                <a:off x="1576388" y="3771769"/>
                <a:ext cx="2160587" cy="309210"/>
              </a:xfrm>
              <a:prstGeom prst="roundRect">
                <a:avLst>
                  <a:gd name="adj" fmla="val 0"/>
                </a:avLst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fr-FR" sz="1000" dirty="0">
                    <a:solidFill>
                      <a:srgbClr val="666666"/>
                    </a:solidFill>
                    <a:ea typeface="MS PGothic" pitchFamily="34" charset="-128"/>
                    <a:cs typeface="Arial" pitchFamily="34" charset="0"/>
                  </a:rPr>
                  <a:t>COMPTE CHEQUES</a:t>
                </a:r>
              </a:p>
              <a:p>
                <a:pPr>
                  <a:defRPr/>
                </a:pPr>
                <a:r>
                  <a:rPr lang="fr-FR" sz="1000" dirty="0">
                    <a:solidFill>
                      <a:srgbClr val="666666"/>
                    </a:solidFill>
                    <a:ea typeface="MS PGothic" pitchFamily="34" charset="-128"/>
                    <a:cs typeface="Arial" pitchFamily="34" charset="0"/>
                  </a:rPr>
                  <a:t>N° **** **** **** 7394</a:t>
                </a:r>
              </a:p>
            </p:txBody>
          </p:sp>
        </p:grpSp>
        <p:sp>
          <p:nvSpPr>
            <p:cNvPr id="33" name="Oval 77"/>
            <p:cNvSpPr>
              <a:spLocks noChangeArrowheads="1"/>
            </p:cNvSpPr>
            <p:nvPr/>
          </p:nvSpPr>
          <p:spPr bwMode="auto">
            <a:xfrm>
              <a:off x="1389063" y="4122738"/>
              <a:ext cx="96837" cy="9683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F7F7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99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0" dirty="0" smtClean="0">
                <a:ea typeface="+mj-ea"/>
              </a:rPr>
              <a:t>Mes Factures</a:t>
            </a:r>
            <a:br>
              <a:rPr lang="fr-FR" b="0" dirty="0" smtClean="0">
                <a:ea typeface="+mj-ea"/>
              </a:rPr>
            </a:br>
            <a:r>
              <a:rPr lang="fr-FR" sz="1800" b="0" dirty="0" err="1" smtClean="0">
                <a:solidFill>
                  <a:srgbClr val="0066A1"/>
                </a:solidFill>
                <a:ea typeface="+mj-ea"/>
              </a:rPr>
              <a:t>Workflow</a:t>
            </a:r>
            <a:r>
              <a:rPr lang="fr-FR" sz="1800" b="0" dirty="0" smtClean="0">
                <a:solidFill>
                  <a:srgbClr val="0066A1"/>
                </a:solidFill>
                <a:ea typeface="+mj-ea"/>
              </a:rPr>
              <a:t> : statut des DDR</a:t>
            </a:r>
            <a:endParaRPr lang="fr-FR" b="0" dirty="0" smtClean="0">
              <a:solidFill>
                <a:srgbClr val="0066A1"/>
              </a:solidFill>
              <a:ea typeface="+mj-ea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495924" y="1307383"/>
            <a:ext cx="3392044" cy="707886"/>
          </a:xfrm>
          <a:prstGeom prst="rect">
            <a:avLst/>
          </a:prstGeom>
          <a:solidFill>
            <a:schemeClr val="bg1"/>
          </a:solidFill>
          <a:ln w="19050">
            <a:solidFill>
              <a:srgbClr val="0066A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000" u="sng" dirty="0" smtClean="0">
                <a:latin typeface="Verdana"/>
                <a:cs typeface="Verdana"/>
              </a:rPr>
              <a:t>RG-01-WKF-DDR </a:t>
            </a:r>
            <a:r>
              <a:rPr lang="fr-FR" sz="1000" dirty="0" smtClean="0">
                <a:latin typeface="Verdana"/>
                <a:cs typeface="Verdana"/>
              </a:rPr>
              <a:t>: Une DDR au statut « Nouvelle » passe au statut « En cours » si et seulement si elle a été consultée (vue dans le détail)</a:t>
            </a:r>
            <a:endParaRPr lang="fr-FR" sz="1000" b="1" strike="sngStrike" dirty="0" smtClean="0">
              <a:latin typeface="Verdana"/>
              <a:cs typeface="Verdana"/>
            </a:endParaRPr>
          </a:p>
        </p:txBody>
      </p:sp>
      <p:sp>
        <p:nvSpPr>
          <p:cNvPr id="26" name="Organigramme : Alternative 25"/>
          <p:cNvSpPr/>
          <p:nvPr/>
        </p:nvSpPr>
        <p:spPr>
          <a:xfrm>
            <a:off x="3746982" y="1693848"/>
            <a:ext cx="1429417" cy="504056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Nouvelle</a:t>
            </a:r>
            <a:endParaRPr lang="fr-FR" dirty="0"/>
          </a:p>
        </p:txBody>
      </p:sp>
      <p:sp>
        <p:nvSpPr>
          <p:cNvPr id="27" name="Organigramme : Alternative 26"/>
          <p:cNvSpPr/>
          <p:nvPr/>
        </p:nvSpPr>
        <p:spPr>
          <a:xfrm>
            <a:off x="3746982" y="2678866"/>
            <a:ext cx="1429417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 cours</a:t>
            </a:r>
            <a:endParaRPr lang="fr-FR" dirty="0"/>
          </a:p>
        </p:txBody>
      </p:sp>
      <p:sp>
        <p:nvSpPr>
          <p:cNvPr id="29" name="Organigramme : Alternative 28"/>
          <p:cNvSpPr/>
          <p:nvPr/>
        </p:nvSpPr>
        <p:spPr>
          <a:xfrm>
            <a:off x="2882886" y="3879349"/>
            <a:ext cx="1429417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Refusée</a:t>
            </a:r>
            <a:endParaRPr lang="fr-FR" dirty="0"/>
          </a:p>
        </p:txBody>
      </p:sp>
      <p:cxnSp>
        <p:nvCxnSpPr>
          <p:cNvPr id="30" name="Connecteur en angle 29"/>
          <p:cNvCxnSpPr>
            <a:stCxn id="27" idx="2"/>
          </p:cNvCxnSpPr>
          <p:nvPr/>
        </p:nvCxnSpPr>
        <p:spPr>
          <a:xfrm rot="16200000" flipH="1">
            <a:off x="4545526" y="3099087"/>
            <a:ext cx="696427" cy="8640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30"/>
          <p:cNvCxnSpPr>
            <a:stCxn id="27" idx="2"/>
            <a:endCxn id="29" idx="0"/>
          </p:cNvCxnSpPr>
          <p:nvPr/>
        </p:nvCxnSpPr>
        <p:spPr>
          <a:xfrm rot="5400000">
            <a:off x="3681430" y="3099087"/>
            <a:ext cx="696427" cy="8640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rganigramme : Alternative 31"/>
          <p:cNvSpPr/>
          <p:nvPr/>
        </p:nvSpPr>
        <p:spPr>
          <a:xfrm>
            <a:off x="462170" y="5582280"/>
            <a:ext cx="1429417" cy="504056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Retirée</a:t>
            </a:r>
            <a:endParaRPr lang="fr-FR" dirty="0"/>
          </a:p>
        </p:txBody>
      </p:sp>
      <p:cxnSp>
        <p:nvCxnSpPr>
          <p:cNvPr id="34" name="Connecteur en angle 33"/>
          <p:cNvCxnSpPr>
            <a:endCxn id="27" idx="3"/>
          </p:cNvCxnSpPr>
          <p:nvPr/>
        </p:nvCxnSpPr>
        <p:spPr>
          <a:xfrm flipH="1" flipV="1">
            <a:off x="5176399" y="2930894"/>
            <a:ext cx="864096" cy="1200483"/>
          </a:xfrm>
          <a:prstGeom prst="bentConnector3">
            <a:avLst>
              <a:gd name="adj1" fmla="val -692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6150804" y="3828827"/>
            <a:ext cx="418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KO</a:t>
            </a: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Connecteur droit avec flèche 36"/>
          <p:cNvCxnSpPr>
            <a:stCxn id="26" idx="2"/>
            <a:endCxn id="27" idx="0"/>
          </p:cNvCxnSpPr>
          <p:nvPr/>
        </p:nvCxnSpPr>
        <p:spPr>
          <a:xfrm>
            <a:off x="4461691" y="2197904"/>
            <a:ext cx="0" cy="480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rganigramme : Alternative 37"/>
          <p:cNvSpPr/>
          <p:nvPr/>
        </p:nvSpPr>
        <p:spPr>
          <a:xfrm>
            <a:off x="4602866" y="3891246"/>
            <a:ext cx="1429417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Payée</a:t>
            </a:r>
            <a:endParaRPr lang="fr-FR" dirty="0"/>
          </a:p>
        </p:txBody>
      </p:sp>
      <p:sp>
        <p:nvSpPr>
          <p:cNvPr id="39" name="Organigramme : Alternative 38"/>
          <p:cNvSpPr/>
          <p:nvPr/>
        </p:nvSpPr>
        <p:spPr>
          <a:xfrm>
            <a:off x="462172" y="2678866"/>
            <a:ext cx="1429417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Expirée</a:t>
            </a:r>
            <a:endParaRPr lang="fr-FR" dirty="0"/>
          </a:p>
        </p:txBody>
      </p:sp>
      <p:cxnSp>
        <p:nvCxnSpPr>
          <p:cNvPr id="40" name="Connecteur droit avec flèche 39"/>
          <p:cNvCxnSpPr>
            <a:stCxn id="27" idx="1"/>
            <a:endCxn id="39" idx="3"/>
          </p:cNvCxnSpPr>
          <p:nvPr/>
        </p:nvCxnSpPr>
        <p:spPr>
          <a:xfrm flipH="1">
            <a:off x="1891589" y="2930894"/>
            <a:ext cx="18553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2415033" y="2604691"/>
            <a:ext cx="854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30 jours</a:t>
            </a: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Connecteur droit avec flèche 41"/>
          <p:cNvCxnSpPr>
            <a:stCxn id="26" idx="1"/>
            <a:endCxn id="39" idx="3"/>
          </p:cNvCxnSpPr>
          <p:nvPr/>
        </p:nvCxnSpPr>
        <p:spPr>
          <a:xfrm flipH="1">
            <a:off x="1891589" y="1945876"/>
            <a:ext cx="1855393" cy="985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2415033" y="1836467"/>
            <a:ext cx="854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30 jours</a:t>
            </a: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Connecteur en angle 43"/>
          <p:cNvCxnSpPr>
            <a:stCxn id="38" idx="2"/>
            <a:endCxn id="32" idx="0"/>
          </p:cNvCxnSpPr>
          <p:nvPr/>
        </p:nvCxnSpPr>
        <p:spPr>
          <a:xfrm rot="5400000">
            <a:off x="2653738" y="2918443"/>
            <a:ext cx="1186978" cy="41406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39" idx="2"/>
            <a:endCxn id="32" idx="0"/>
          </p:cNvCxnSpPr>
          <p:nvPr/>
        </p:nvCxnSpPr>
        <p:spPr>
          <a:xfrm flipH="1">
            <a:off x="1176879" y="3182922"/>
            <a:ext cx="2" cy="2399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/>
          <p:cNvCxnSpPr>
            <a:stCxn id="29" idx="1"/>
            <a:endCxn id="32" idx="0"/>
          </p:cNvCxnSpPr>
          <p:nvPr/>
        </p:nvCxnSpPr>
        <p:spPr>
          <a:xfrm rot="10800000" flipV="1">
            <a:off x="1176880" y="4131376"/>
            <a:ext cx="1706007" cy="14509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endCxn id="26" idx="0"/>
          </p:cNvCxnSpPr>
          <p:nvPr/>
        </p:nvCxnSpPr>
        <p:spPr>
          <a:xfrm>
            <a:off x="4461690" y="1405816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53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0" dirty="0" smtClean="0">
                <a:ea typeface="+mj-ea"/>
              </a:rPr>
              <a:t>Mes Factures</a:t>
            </a:r>
            <a:br>
              <a:rPr lang="fr-FR" b="0" dirty="0" smtClean="0">
                <a:ea typeface="+mj-ea"/>
              </a:rPr>
            </a:br>
            <a:r>
              <a:rPr lang="fr-FR" sz="1800" b="0" dirty="0" smtClean="0">
                <a:solidFill>
                  <a:srgbClr val="0066A1"/>
                </a:solidFill>
                <a:ea typeface="+mj-ea"/>
              </a:rPr>
              <a:t>FAC-00</a:t>
            </a:r>
            <a:endParaRPr lang="fr-FR" b="0" dirty="0" smtClean="0">
              <a:solidFill>
                <a:srgbClr val="0066A1"/>
              </a:solidFill>
              <a:ea typeface="+mj-ea"/>
            </a:endParaRPr>
          </a:p>
        </p:txBody>
      </p:sp>
      <p:pic>
        <p:nvPicPr>
          <p:cNvPr id="16" name="Picture 2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" y="1362506"/>
            <a:ext cx="2764800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53"/>
          <p:cNvSpPr txBox="1"/>
          <p:nvPr/>
        </p:nvSpPr>
        <p:spPr bwMode="auto">
          <a:xfrm>
            <a:off x="763335" y="2515166"/>
            <a:ext cx="1551017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dirty="0">
                <a:solidFill>
                  <a:srgbClr val="FFFFFF"/>
                </a:solidFill>
                <a:latin typeface="BNPP Sans Light" pitchFamily="2" charset="0"/>
              </a:rPr>
              <a:t>MES </a:t>
            </a:r>
            <a:r>
              <a:rPr lang="fr-FR" sz="1050" dirty="0" smtClean="0">
                <a:solidFill>
                  <a:srgbClr val="FFFFFF"/>
                </a:solidFill>
                <a:latin typeface="BNPP Sans Light" pitchFamily="2" charset="0"/>
              </a:rPr>
              <a:t>FACTURES</a:t>
            </a:r>
            <a:endParaRPr lang="fr-FR" sz="1050" dirty="0">
              <a:solidFill>
                <a:srgbClr val="FFFFFF"/>
              </a:solidFill>
              <a:latin typeface="BNPP Sans Light" pitchFamily="2" charset="0"/>
            </a:endParaRPr>
          </a:p>
        </p:txBody>
      </p:sp>
      <p:pic>
        <p:nvPicPr>
          <p:cNvPr id="49" name="Picture 5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362" y="2515166"/>
            <a:ext cx="1841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à coins arrondis 118"/>
          <p:cNvSpPr/>
          <p:nvPr/>
        </p:nvSpPr>
        <p:spPr bwMode="auto">
          <a:xfrm>
            <a:off x="389266" y="2864870"/>
            <a:ext cx="2261625" cy="153888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fr-FR" sz="1000" dirty="0">
                <a:solidFill>
                  <a:srgbClr val="666666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Demandes de règlement reçues :</a:t>
            </a:r>
          </a:p>
        </p:txBody>
      </p:sp>
      <p:grpSp>
        <p:nvGrpSpPr>
          <p:cNvPr id="36" name="Group 1"/>
          <p:cNvGrpSpPr>
            <a:grpSpLocks/>
          </p:cNvGrpSpPr>
          <p:nvPr/>
        </p:nvGrpSpPr>
        <p:grpSpPr bwMode="auto">
          <a:xfrm>
            <a:off x="382329" y="3702097"/>
            <a:ext cx="2286485" cy="1702822"/>
            <a:chOff x="1270000" y="3262313"/>
            <a:chExt cx="2562225" cy="1908175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270000" y="3573463"/>
              <a:ext cx="2562225" cy="319087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30/03/12  </a:t>
              </a:r>
            </a:p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Facture Lyonnaise des Eaux 88,12 €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270000" y="3892550"/>
              <a:ext cx="2562225" cy="320675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28/03/12  </a:t>
              </a:r>
            </a:p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Facture Orange 39,99 €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270000" y="4213225"/>
              <a:ext cx="2562225" cy="317500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27/03/12  </a:t>
              </a:r>
            </a:p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Facture Mairie de Champagnole </a:t>
              </a:r>
              <a:r>
                <a:rPr lang="fr-FR" sz="800" dirty="0" smtClean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12,22 </a:t>
              </a: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€</a:t>
              </a:r>
            </a:p>
          </p:txBody>
        </p:sp>
        <p:sp>
          <p:nvSpPr>
            <p:cNvPr id="40" name="ZoneTexte 81"/>
            <p:cNvSpPr txBox="1">
              <a:spLocks noChangeArrowheads="1"/>
            </p:cNvSpPr>
            <p:nvPr/>
          </p:nvSpPr>
          <p:spPr bwMode="auto">
            <a:xfrm>
              <a:off x="3286380" y="3591535"/>
              <a:ext cx="539998" cy="219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36000" bIns="3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r" eaLnBrk="1" hangingPunct="1"/>
              <a:r>
                <a:rPr lang="fr-FR" altLang="fr-FR" sz="800" b="1" dirty="0" smtClean="0">
                  <a:solidFill>
                    <a:srgbClr val="660033"/>
                  </a:solidFill>
                </a:rPr>
                <a:t>A traiter</a:t>
              </a:r>
              <a:endParaRPr lang="fr-FR" altLang="fr-FR" sz="800" b="1" dirty="0">
                <a:solidFill>
                  <a:srgbClr val="660033"/>
                </a:solidFill>
              </a:endParaRPr>
            </a:p>
          </p:txBody>
        </p:sp>
        <p:sp>
          <p:nvSpPr>
            <p:cNvPr id="41" name="ZoneTexte 82"/>
            <p:cNvSpPr txBox="1">
              <a:spLocks noChangeArrowheads="1"/>
            </p:cNvSpPr>
            <p:nvPr/>
          </p:nvSpPr>
          <p:spPr bwMode="auto">
            <a:xfrm>
              <a:off x="3286380" y="3911269"/>
              <a:ext cx="539998" cy="195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36000" bIns="3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r" eaLnBrk="1" hangingPunct="1"/>
              <a:r>
                <a:rPr lang="fr-FR" altLang="fr-FR" sz="800" b="1">
                  <a:solidFill>
                    <a:srgbClr val="00B050"/>
                  </a:solidFill>
                </a:rPr>
                <a:t>Payée</a:t>
              </a:r>
            </a:p>
          </p:txBody>
        </p:sp>
        <p:sp>
          <p:nvSpPr>
            <p:cNvPr id="42" name="ZoneTexte 83"/>
            <p:cNvSpPr txBox="1">
              <a:spLocks noChangeArrowheads="1"/>
            </p:cNvSpPr>
            <p:nvPr/>
          </p:nvSpPr>
          <p:spPr bwMode="auto">
            <a:xfrm>
              <a:off x="3277929" y="4231004"/>
              <a:ext cx="539998" cy="195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36000" bIns="3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r" eaLnBrk="1" hangingPunct="1"/>
              <a:r>
                <a:rPr lang="fr-FR" altLang="fr-FR" sz="800" b="1">
                  <a:solidFill>
                    <a:srgbClr val="00B050"/>
                  </a:solidFill>
                </a:rPr>
                <a:t>Payée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270000" y="4530725"/>
              <a:ext cx="2562225" cy="320675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26/03/12  </a:t>
              </a:r>
            </a:p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Facture de x€</a:t>
              </a:r>
            </a:p>
          </p:txBody>
        </p:sp>
        <p:sp>
          <p:nvSpPr>
            <p:cNvPr id="44" name="ZoneTexte 85"/>
            <p:cNvSpPr txBox="1">
              <a:spLocks noChangeArrowheads="1"/>
            </p:cNvSpPr>
            <p:nvPr/>
          </p:nvSpPr>
          <p:spPr bwMode="auto">
            <a:xfrm>
              <a:off x="3286380" y="4550738"/>
              <a:ext cx="539998" cy="195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36000" bIns="3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r" eaLnBrk="1" hangingPunct="1"/>
              <a:r>
                <a:rPr lang="fr-FR" altLang="fr-FR" sz="800" b="1">
                  <a:solidFill>
                    <a:srgbClr val="FF0000"/>
                  </a:solidFill>
                </a:rPr>
                <a:t>Rejetée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1270000" y="4851400"/>
              <a:ext cx="2562225" cy="319088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24/03/12  </a:t>
              </a:r>
            </a:p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Facture de x€</a:t>
              </a:r>
            </a:p>
          </p:txBody>
        </p:sp>
        <p:sp>
          <p:nvSpPr>
            <p:cNvPr id="51" name="ZoneTexte 83"/>
            <p:cNvSpPr txBox="1">
              <a:spLocks noChangeArrowheads="1"/>
            </p:cNvSpPr>
            <p:nvPr/>
          </p:nvSpPr>
          <p:spPr bwMode="auto">
            <a:xfrm>
              <a:off x="3286380" y="4869064"/>
              <a:ext cx="539998" cy="195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36000" bIns="3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r" eaLnBrk="1" hangingPunct="1"/>
              <a:r>
                <a:rPr lang="fr-FR" altLang="fr-FR" sz="800" b="1">
                  <a:solidFill>
                    <a:srgbClr val="00B050"/>
                  </a:solidFill>
                </a:rPr>
                <a:t>Payée</a:t>
              </a:r>
            </a:p>
          </p:txBody>
        </p:sp>
        <p:sp>
          <p:nvSpPr>
            <p:cNvPr id="52" name="Rectangle 69"/>
            <p:cNvSpPr>
              <a:spLocks noChangeArrowheads="1"/>
            </p:cNvSpPr>
            <p:nvPr/>
          </p:nvSpPr>
          <p:spPr bwMode="auto">
            <a:xfrm>
              <a:off x="1271588" y="3262313"/>
              <a:ext cx="2560637" cy="319087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31/03/12  </a:t>
              </a:r>
            </a:p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Facture EDF </a:t>
              </a:r>
              <a:r>
                <a:rPr lang="fr-FR" sz="800" dirty="0" smtClean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 </a:t>
              </a: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109,67 €</a:t>
              </a:r>
            </a:p>
          </p:txBody>
        </p:sp>
        <p:sp>
          <p:nvSpPr>
            <p:cNvPr id="53" name="ZoneTexte 81"/>
            <p:cNvSpPr txBox="1">
              <a:spLocks noChangeArrowheads="1"/>
            </p:cNvSpPr>
            <p:nvPr/>
          </p:nvSpPr>
          <p:spPr bwMode="auto">
            <a:xfrm>
              <a:off x="3287788" y="3280251"/>
              <a:ext cx="539998" cy="219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36000" bIns="3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r" eaLnBrk="1" hangingPunct="1"/>
              <a:r>
                <a:rPr lang="fr-FR" altLang="fr-FR" sz="800" b="1" dirty="0" smtClean="0">
                  <a:solidFill>
                    <a:srgbClr val="0000FF"/>
                  </a:solidFill>
                </a:rPr>
                <a:t>Nouvelle</a:t>
              </a:r>
              <a:endParaRPr lang="fr-FR" altLang="fr-FR" sz="8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4" name="Group 11"/>
          <p:cNvGrpSpPr>
            <a:grpSpLocks/>
          </p:cNvGrpSpPr>
          <p:nvPr/>
        </p:nvGrpSpPr>
        <p:grpSpPr bwMode="auto">
          <a:xfrm>
            <a:off x="403163" y="3122527"/>
            <a:ext cx="2232252" cy="350129"/>
            <a:chOff x="1310422" y="2670094"/>
            <a:chExt cx="2478411" cy="389758"/>
          </a:xfrm>
        </p:grpSpPr>
        <p:sp>
          <p:nvSpPr>
            <p:cNvPr id="55" name="Rectangular Callout 6"/>
            <p:cNvSpPr>
              <a:spLocks noChangeArrowheads="1"/>
            </p:cNvSpPr>
            <p:nvPr/>
          </p:nvSpPr>
          <p:spPr bwMode="auto">
            <a:xfrm>
              <a:off x="1310422" y="2670094"/>
              <a:ext cx="603029" cy="179766"/>
            </a:xfrm>
            <a:prstGeom prst="wedgeRectCallout">
              <a:avLst>
                <a:gd name="adj1" fmla="val -21815"/>
                <a:gd name="adj2" fmla="val 97778"/>
              </a:avLst>
            </a:prstGeom>
            <a:solidFill>
              <a:srgbClr val="FFFFFF"/>
            </a:solidFill>
            <a:ln w="9525">
              <a:solidFill>
                <a:srgbClr val="7F7F7F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+mn-ea"/>
                  <a:cs typeface="Arial"/>
                </a:rPr>
                <a:t>Nouvelles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endParaRPr>
            </a:p>
          </p:txBody>
        </p:sp>
        <p:grpSp>
          <p:nvGrpSpPr>
            <p:cNvPr id="56" name="Group 10"/>
            <p:cNvGrpSpPr>
              <a:grpSpLocks/>
            </p:cNvGrpSpPr>
            <p:nvPr/>
          </p:nvGrpSpPr>
          <p:grpSpPr bwMode="auto">
            <a:xfrm>
              <a:off x="1328209" y="2924385"/>
              <a:ext cx="2460624" cy="135467"/>
              <a:chOff x="1328209" y="2924385"/>
              <a:chExt cx="2460624" cy="135467"/>
            </a:xfrm>
          </p:grpSpPr>
          <p:grpSp>
            <p:nvGrpSpPr>
              <p:cNvPr id="57" name="Group 5"/>
              <p:cNvGrpSpPr>
                <a:grpSpLocks/>
              </p:cNvGrpSpPr>
              <p:nvPr/>
            </p:nvGrpSpPr>
            <p:grpSpPr bwMode="auto">
              <a:xfrm>
                <a:off x="1328209" y="2924385"/>
                <a:ext cx="2460624" cy="135467"/>
                <a:chOff x="1301751" y="2614083"/>
                <a:chExt cx="2460624" cy="135467"/>
              </a:xfrm>
            </p:grpSpPr>
            <p:sp>
              <p:nvSpPr>
                <p:cNvPr id="67" name="Rounded Rectangle 2"/>
                <p:cNvSpPr>
                  <a:spLocks noChangeArrowheads="1"/>
                </p:cNvSpPr>
                <p:nvPr/>
              </p:nvSpPr>
              <p:spPr bwMode="auto">
                <a:xfrm>
                  <a:off x="1301417" y="2646144"/>
                  <a:ext cx="2460958" cy="71589"/>
                </a:xfrm>
                <a:prstGeom prst="roundRect">
                  <a:avLst>
                    <a:gd name="adj" fmla="val 47597"/>
                  </a:avLst>
                </a:prstGeom>
                <a:solidFill>
                  <a:srgbClr val="FFFFFF"/>
                </a:solidFill>
                <a:ln w="9525">
                  <a:solidFill>
                    <a:srgbClr val="404040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8" name="Oval 3"/>
                <p:cNvSpPr>
                  <a:spLocks noChangeArrowheads="1"/>
                </p:cNvSpPr>
                <p:nvPr/>
              </p:nvSpPr>
              <p:spPr bwMode="auto">
                <a:xfrm>
                  <a:off x="1344258" y="2614328"/>
                  <a:ext cx="134868" cy="13522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CC746"/>
                    </a:gs>
                    <a:gs pos="20000">
                      <a:srgbClr val="9BC348"/>
                    </a:gs>
                    <a:gs pos="100000">
                      <a:srgbClr val="769535"/>
                    </a:gs>
                  </a:gsLst>
                  <a:lin ang="5400000"/>
                </a:gradFill>
                <a:ln w="9525">
                  <a:solidFill>
                    <a:srgbClr val="98B954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63" name="Straight Connector 60"/>
              <p:cNvCxnSpPr>
                <a:cxnSpLocks noChangeShapeType="1"/>
              </p:cNvCxnSpPr>
              <p:nvPr/>
            </p:nvCxnSpPr>
            <p:spPr bwMode="auto">
              <a:xfrm>
                <a:off x="2016499" y="2935766"/>
                <a:ext cx="0" cy="106586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" name="Straight Connector 62"/>
              <p:cNvCxnSpPr>
                <a:cxnSpLocks noChangeShapeType="1"/>
              </p:cNvCxnSpPr>
              <p:nvPr/>
            </p:nvCxnSpPr>
            <p:spPr bwMode="auto">
              <a:xfrm>
                <a:off x="2584534" y="2935766"/>
                <a:ext cx="0" cy="106586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" name="Straight Connector 63"/>
              <p:cNvCxnSpPr>
                <a:cxnSpLocks noChangeShapeType="1"/>
              </p:cNvCxnSpPr>
              <p:nvPr/>
            </p:nvCxnSpPr>
            <p:spPr bwMode="auto">
              <a:xfrm>
                <a:off x="3154157" y="2935766"/>
                <a:ext cx="0" cy="106586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Straight Connector 69"/>
              <p:cNvCxnSpPr>
                <a:cxnSpLocks noChangeShapeType="1"/>
              </p:cNvCxnSpPr>
              <p:nvPr/>
            </p:nvCxnSpPr>
            <p:spPr bwMode="auto">
              <a:xfrm>
                <a:off x="3722192" y="2935766"/>
                <a:ext cx="0" cy="106586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0" name="ZoneTexte 29"/>
          <p:cNvSpPr txBox="1"/>
          <p:nvPr/>
        </p:nvSpPr>
        <p:spPr>
          <a:xfrm>
            <a:off x="3136392" y="718763"/>
            <a:ext cx="6007608" cy="2708434"/>
          </a:xfrm>
          <a:prstGeom prst="rect">
            <a:avLst/>
          </a:prstGeom>
          <a:solidFill>
            <a:schemeClr val="bg1"/>
          </a:solidFill>
          <a:ln w="19050">
            <a:solidFill>
              <a:srgbClr val="0099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Cet écran se présente sous la forme d’une liste dynamique: l’affichage des différentes factures est fonction de la position du </a:t>
            </a:r>
            <a:r>
              <a:rPr lang="fr-FR" sz="1000" dirty="0" err="1" smtClean="0">
                <a:latin typeface="Verdana"/>
                <a:cs typeface="Verdana"/>
              </a:rPr>
              <a:t>slider</a:t>
            </a:r>
            <a:r>
              <a:rPr lang="fr-FR" sz="1000" dirty="0" smtClean="0">
                <a:latin typeface="Verdana"/>
                <a:cs typeface="Verdana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Au lancement, une requête vers le service WS-DDRLIST (mode 1) est effectué pour récupérer la liste des demandes de règlement</a:t>
            </a:r>
            <a:r>
              <a:rPr lang="fr-FR" sz="1000" dirty="0" smtClean="0">
                <a:latin typeface="Verdana"/>
                <a:cs typeface="Verdana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Le </a:t>
            </a:r>
            <a:r>
              <a:rPr lang="fr-FR" sz="1000" dirty="0" err="1">
                <a:latin typeface="Verdana"/>
                <a:cs typeface="Verdana"/>
              </a:rPr>
              <a:t>slider</a:t>
            </a:r>
            <a:r>
              <a:rPr lang="fr-FR" sz="1000" dirty="0">
                <a:latin typeface="Verdana"/>
                <a:cs typeface="Verdana"/>
              </a:rPr>
              <a:t> a 5 états qui sont de la gauche vers la droite:</a:t>
            </a:r>
          </a:p>
          <a:p>
            <a:r>
              <a:rPr lang="fr-FR" sz="1000" dirty="0">
                <a:latin typeface="Verdana"/>
                <a:cs typeface="Verdana"/>
              </a:rPr>
              <a:t>    « Nouvelles » - « A traiter » -« Payées » - « Refusées » - « Expirées »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fr-FR" sz="10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La cellule d’une facture </a:t>
            </a:r>
            <a:r>
              <a:rPr lang="fr-FR" sz="1000" dirty="0">
                <a:latin typeface="Verdana"/>
                <a:cs typeface="Verdana"/>
              </a:rPr>
              <a:t>fait apparaitre les </a:t>
            </a:r>
            <a:r>
              <a:rPr lang="fr-FR" sz="1000" dirty="0" smtClean="0">
                <a:latin typeface="Verdana"/>
                <a:cs typeface="Verdana"/>
              </a:rPr>
              <a:t>informations suivantes alignées :</a:t>
            </a:r>
            <a:endParaRPr lang="fr-FR" sz="1000" dirty="0">
              <a:latin typeface="Verdana"/>
              <a:cs typeface="Verdan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La </a:t>
            </a:r>
            <a:r>
              <a:rPr lang="fr-FR" sz="1000" dirty="0" smtClean="0">
                <a:latin typeface="Verdana"/>
                <a:cs typeface="Verdana"/>
              </a:rPr>
              <a:t>date </a:t>
            </a:r>
            <a:r>
              <a:rPr lang="fr-FR" sz="1000" dirty="0">
                <a:latin typeface="Verdana"/>
                <a:cs typeface="Verdana"/>
              </a:rPr>
              <a:t>d’émission de la DDR au </a:t>
            </a:r>
            <a:r>
              <a:rPr lang="fr-FR" sz="1000" dirty="0" smtClean="0">
                <a:latin typeface="Verdana"/>
                <a:cs typeface="Verdana"/>
              </a:rPr>
              <a:t>format </a:t>
            </a:r>
            <a:r>
              <a:rPr lang="fr-FR" sz="1000" dirty="0" err="1" smtClean="0">
                <a:latin typeface="Verdana"/>
                <a:cs typeface="Verdana"/>
              </a:rPr>
              <a:t>jj</a:t>
            </a:r>
            <a:r>
              <a:rPr lang="fr-FR" sz="1000" dirty="0" smtClean="0">
                <a:latin typeface="Verdana"/>
                <a:cs typeface="Verdana"/>
              </a:rPr>
              <a:t>/mm/</a:t>
            </a:r>
            <a:r>
              <a:rPr lang="fr-FR" sz="1000" dirty="0" err="1" smtClean="0">
                <a:latin typeface="Verdana"/>
                <a:cs typeface="Verdana"/>
              </a:rPr>
              <a:t>aaaa</a:t>
            </a:r>
            <a:endParaRPr lang="fr-FR" sz="1000" dirty="0">
              <a:latin typeface="Verdana"/>
              <a:cs typeface="Verdan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Le libellé de la </a:t>
            </a:r>
            <a:r>
              <a:rPr lang="fr-FR" sz="1000" dirty="0" smtClean="0">
                <a:latin typeface="Verdana"/>
                <a:cs typeface="Verdana"/>
              </a:rPr>
              <a:t>facture. Si trop long : passage à la ligne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Le </a:t>
            </a:r>
            <a:r>
              <a:rPr lang="fr-FR" sz="1000" dirty="0">
                <a:latin typeface="Verdana"/>
                <a:cs typeface="Verdana"/>
              </a:rPr>
              <a:t>montant </a:t>
            </a:r>
            <a:r>
              <a:rPr lang="fr-FR" sz="1000" dirty="0" smtClean="0">
                <a:latin typeface="Verdana"/>
                <a:cs typeface="Verdana"/>
              </a:rPr>
              <a:t>associé en Euros (€)</a:t>
            </a:r>
            <a:endParaRPr lang="fr-FR" sz="1000" dirty="0">
              <a:latin typeface="Verdana"/>
              <a:cs typeface="Verdan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Le statut de la </a:t>
            </a:r>
            <a:r>
              <a:rPr lang="fr-FR" sz="1000" dirty="0" smtClean="0">
                <a:latin typeface="Verdana"/>
                <a:cs typeface="Verdana"/>
              </a:rPr>
              <a:t>facture</a:t>
            </a:r>
            <a:endParaRPr lang="fr-FR" sz="1000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endParaRPr lang="fr-FR" sz="10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C</a:t>
            </a:r>
            <a:r>
              <a:rPr lang="fr-FR" sz="1000" dirty="0" smtClean="0">
                <a:latin typeface="Verdana"/>
                <a:cs typeface="Verdana"/>
              </a:rPr>
              <a:t>lic sur une facture : Lance une requête au service WS-DDRLIST (mode 0) pour télécharger le détail de la facture. Voir </a:t>
            </a:r>
            <a:r>
              <a:rPr lang="fr-FR" sz="1000" dirty="0" smtClean="0">
                <a:solidFill>
                  <a:srgbClr val="00B0F0"/>
                </a:solidFill>
                <a:latin typeface="Verdana"/>
                <a:cs typeface="Verdana"/>
              </a:rPr>
              <a:t>FAC-00 (</a:t>
            </a:r>
            <a:r>
              <a:rPr lang="fr-FR" sz="1000" dirty="0">
                <a:solidFill>
                  <a:srgbClr val="00B0F0"/>
                </a:solidFill>
                <a:latin typeface="Verdana"/>
                <a:cs typeface="Verdana"/>
              </a:rPr>
              <a:t>chargement du détail d’une facture</a:t>
            </a:r>
            <a:r>
              <a:rPr lang="fr-FR" sz="1000" dirty="0" smtClean="0">
                <a:solidFill>
                  <a:srgbClr val="00B0F0"/>
                </a:solidFill>
                <a:latin typeface="Verdana"/>
                <a:cs typeface="Verdana"/>
              </a:rPr>
              <a:t>)</a:t>
            </a:r>
            <a:endParaRPr lang="fr-FR" sz="1000" dirty="0">
              <a:solidFill>
                <a:srgbClr val="00B0F0"/>
              </a:solidFill>
              <a:latin typeface="Verdana"/>
              <a:cs typeface="Verdana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136392" y="3636772"/>
            <a:ext cx="6007608" cy="2554545"/>
          </a:xfrm>
          <a:prstGeom prst="rect">
            <a:avLst/>
          </a:prstGeom>
          <a:solidFill>
            <a:schemeClr val="bg1"/>
          </a:solidFill>
          <a:ln w="19050">
            <a:solidFill>
              <a:srgbClr val="0066A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000" u="sng" dirty="0" smtClean="0">
                <a:latin typeface="Verdana"/>
                <a:cs typeface="Verdana"/>
              </a:rPr>
              <a:t>RG-01-FAC-00:</a:t>
            </a:r>
            <a:r>
              <a:rPr lang="fr-FR" sz="1000" dirty="0" smtClean="0">
                <a:latin typeface="Verdana"/>
                <a:cs typeface="Verdana"/>
              </a:rPr>
              <a:t> Le </a:t>
            </a:r>
            <a:r>
              <a:rPr lang="fr-FR" sz="1000" dirty="0" err="1" smtClean="0">
                <a:latin typeface="Verdana"/>
                <a:cs typeface="Verdana"/>
              </a:rPr>
              <a:t>slider</a:t>
            </a:r>
            <a:r>
              <a:rPr lang="fr-FR" sz="1000" dirty="0" smtClean="0">
                <a:latin typeface="Verdana"/>
                <a:cs typeface="Verdana"/>
              </a:rPr>
              <a:t> a 5 positions possibles et uniques (fixe sur chaque segment vertical). A chaque changement de position un appel réseau est effectué.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u="sng" dirty="0" smtClean="0">
                <a:latin typeface="Verdana"/>
                <a:cs typeface="Verdana"/>
              </a:rPr>
              <a:t>RG-02-FAC-00 :</a:t>
            </a:r>
            <a:r>
              <a:rPr lang="fr-FR" sz="1000" dirty="0" smtClean="0">
                <a:latin typeface="Verdana"/>
                <a:cs typeface="Verdana"/>
              </a:rPr>
              <a:t> A chaque changement d’état du </a:t>
            </a:r>
            <a:r>
              <a:rPr lang="fr-FR" sz="1000" dirty="0" err="1" smtClean="0">
                <a:latin typeface="Verdana"/>
                <a:cs typeface="Verdana"/>
              </a:rPr>
              <a:t>slider</a:t>
            </a:r>
            <a:r>
              <a:rPr lang="fr-FR" sz="1000" dirty="0" smtClean="0">
                <a:latin typeface="Verdana"/>
                <a:cs typeface="Verdana"/>
              </a:rPr>
              <a:t>, la liste présentant les factures se met à jour en fonction des résultats obtenus lors de l’appel au service WS-DDRLIST</a:t>
            </a:r>
            <a:endParaRPr lang="fr-FR" sz="1000" strike="sngStrike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endParaRPr lang="fr-FR" sz="10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u="sng" dirty="0" smtClean="0">
                <a:latin typeface="Verdana"/>
                <a:cs typeface="Verdana"/>
              </a:rPr>
              <a:t>RG-03-FAC-00</a:t>
            </a:r>
            <a:r>
              <a:rPr lang="fr-FR" sz="1000" dirty="0" smtClean="0">
                <a:latin typeface="Verdana"/>
                <a:cs typeface="Verdana"/>
              </a:rPr>
              <a:t> </a:t>
            </a:r>
            <a:r>
              <a:rPr lang="fr-FR" sz="1000" dirty="0">
                <a:latin typeface="Verdana"/>
                <a:cs typeface="Verdana"/>
              </a:rPr>
              <a:t>: </a:t>
            </a:r>
            <a:r>
              <a:rPr lang="fr-FR" sz="1000" dirty="0" smtClean="0">
                <a:latin typeface="Verdana"/>
                <a:cs typeface="Verdana"/>
              </a:rPr>
              <a:t>Gestion du chargement des factures plus anciennes  (WS-DDRLIST mode 2 + paramètres) 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Au premier chargement : les 80 dernières (les plus récentes) DDR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Puis à chaque scroll chargement par lots des 80 DDR suivantes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13 mois étant la durée max d'historique des transactions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u="sng" dirty="0" smtClean="0">
                <a:latin typeface="Verdana"/>
                <a:cs typeface="Verdana"/>
              </a:rPr>
              <a:t>RG-03Bis-FAC-00</a:t>
            </a:r>
            <a:r>
              <a:rPr lang="fr-FR" sz="1000" dirty="0" smtClean="0">
                <a:latin typeface="Verdana"/>
                <a:cs typeface="Verdana"/>
              </a:rPr>
              <a:t> : Affichage dans le cas où aucune facture n’est disponible pour une position du </a:t>
            </a:r>
            <a:r>
              <a:rPr lang="fr-FR" sz="1000" dirty="0" err="1" smtClean="0">
                <a:latin typeface="Verdana"/>
                <a:cs typeface="Verdana"/>
              </a:rPr>
              <a:t>slider</a:t>
            </a:r>
            <a:r>
              <a:rPr lang="fr-FR" sz="1000" dirty="0" smtClean="0">
                <a:latin typeface="Verdana"/>
                <a:cs typeface="Verdana"/>
              </a:rPr>
              <a:t> : « Aucune facture </a:t>
            </a:r>
            <a:r>
              <a:rPr lang="fr-FR" sz="1000" i="1" dirty="0" smtClean="0">
                <a:latin typeface="Verdana"/>
                <a:cs typeface="Verdana"/>
              </a:rPr>
              <a:t>&lt;statut de la facture&gt; </a:t>
            </a:r>
            <a:r>
              <a:rPr lang="fr-FR" sz="1000" dirty="0" smtClean="0">
                <a:latin typeface="Verdana"/>
                <a:cs typeface="Verdana"/>
              </a:rPr>
              <a:t>&lt;</a:t>
            </a:r>
            <a:r>
              <a:rPr lang="fr-FR" sz="1000" dirty="0" err="1" smtClean="0">
                <a:latin typeface="Verdana"/>
                <a:cs typeface="Verdana"/>
              </a:rPr>
              <a:t>br</a:t>
            </a:r>
            <a:r>
              <a:rPr lang="fr-FR" sz="1000" dirty="0" smtClean="0">
                <a:latin typeface="Verdana"/>
                <a:cs typeface="Verdana"/>
              </a:rPr>
              <a:t>&gt; Aucun résultat trouvé »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528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0" dirty="0" smtClean="0">
                <a:ea typeface="+mj-ea"/>
              </a:rPr>
              <a:t>Mes Factures</a:t>
            </a:r>
            <a:br>
              <a:rPr lang="fr-FR" b="0" dirty="0" smtClean="0">
                <a:ea typeface="+mj-ea"/>
              </a:rPr>
            </a:br>
            <a:r>
              <a:rPr lang="fr-FR" sz="1800" b="0" dirty="0" smtClean="0">
                <a:solidFill>
                  <a:srgbClr val="0066A1"/>
                </a:solidFill>
                <a:ea typeface="+mj-ea"/>
              </a:rPr>
              <a:t>FAC-00 (chargement du détail d’une facture)</a:t>
            </a:r>
            <a:endParaRPr lang="fr-FR" b="0" dirty="0" smtClean="0">
              <a:solidFill>
                <a:srgbClr val="0066A1"/>
              </a:solidFill>
              <a:ea typeface="+mj-ea"/>
            </a:endParaRPr>
          </a:p>
        </p:txBody>
      </p:sp>
      <p:pic>
        <p:nvPicPr>
          <p:cNvPr id="16" name="Picture 2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" y="1362506"/>
            <a:ext cx="2764800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53"/>
          <p:cNvSpPr txBox="1"/>
          <p:nvPr/>
        </p:nvSpPr>
        <p:spPr bwMode="auto">
          <a:xfrm>
            <a:off x="763335" y="2515166"/>
            <a:ext cx="1551017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dirty="0">
                <a:solidFill>
                  <a:srgbClr val="FFFFFF"/>
                </a:solidFill>
                <a:latin typeface="BNPP Sans Light" pitchFamily="2" charset="0"/>
              </a:rPr>
              <a:t>MES FACTURES</a:t>
            </a:r>
          </a:p>
        </p:txBody>
      </p:sp>
      <p:pic>
        <p:nvPicPr>
          <p:cNvPr id="49" name="Picture 5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362" y="2515166"/>
            <a:ext cx="1841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à coins arrondis 118"/>
          <p:cNvSpPr/>
          <p:nvPr/>
        </p:nvSpPr>
        <p:spPr bwMode="auto">
          <a:xfrm>
            <a:off x="389266" y="2864870"/>
            <a:ext cx="2261625" cy="153888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fr-FR" sz="1000" dirty="0">
                <a:solidFill>
                  <a:srgbClr val="666666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Demandes de règlement reçues :</a:t>
            </a:r>
          </a:p>
        </p:txBody>
      </p:sp>
      <p:grpSp>
        <p:nvGrpSpPr>
          <p:cNvPr id="36" name="Group 1"/>
          <p:cNvGrpSpPr>
            <a:grpSpLocks/>
          </p:cNvGrpSpPr>
          <p:nvPr/>
        </p:nvGrpSpPr>
        <p:grpSpPr bwMode="auto">
          <a:xfrm>
            <a:off x="382329" y="3702097"/>
            <a:ext cx="2286485" cy="1702822"/>
            <a:chOff x="1270000" y="3262313"/>
            <a:chExt cx="2562225" cy="1908175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270000" y="3573463"/>
              <a:ext cx="2562225" cy="319087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30/03/12  </a:t>
              </a:r>
            </a:p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Facture Lyonnaise des Eaux 88,12 €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270000" y="3892550"/>
              <a:ext cx="2562225" cy="320675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28/03/12  </a:t>
              </a:r>
            </a:p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Facture Orange 39,99 €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270000" y="4213225"/>
              <a:ext cx="2562225" cy="317500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27/03/12  </a:t>
              </a:r>
            </a:p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Facture Mairie de Champagnole 12,22 €</a:t>
              </a:r>
            </a:p>
          </p:txBody>
        </p:sp>
        <p:sp>
          <p:nvSpPr>
            <p:cNvPr id="40" name="ZoneTexte 81"/>
            <p:cNvSpPr txBox="1">
              <a:spLocks noChangeArrowheads="1"/>
            </p:cNvSpPr>
            <p:nvPr/>
          </p:nvSpPr>
          <p:spPr bwMode="auto">
            <a:xfrm>
              <a:off x="3286380" y="3591535"/>
              <a:ext cx="539998" cy="219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36000" bIns="3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r" eaLnBrk="1" hangingPunct="1"/>
              <a:r>
                <a:rPr lang="fr-FR" altLang="fr-FR" sz="800" b="1" dirty="0" smtClean="0">
                  <a:solidFill>
                    <a:srgbClr val="660033"/>
                  </a:solidFill>
                </a:rPr>
                <a:t>A traiter</a:t>
              </a:r>
              <a:endParaRPr lang="fr-FR" altLang="fr-FR" sz="800" b="1" dirty="0">
                <a:solidFill>
                  <a:srgbClr val="660033"/>
                </a:solidFill>
              </a:endParaRPr>
            </a:p>
          </p:txBody>
        </p:sp>
        <p:sp>
          <p:nvSpPr>
            <p:cNvPr id="41" name="ZoneTexte 82"/>
            <p:cNvSpPr txBox="1">
              <a:spLocks noChangeArrowheads="1"/>
            </p:cNvSpPr>
            <p:nvPr/>
          </p:nvSpPr>
          <p:spPr bwMode="auto">
            <a:xfrm>
              <a:off x="3286380" y="3911269"/>
              <a:ext cx="539998" cy="195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36000" bIns="3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r" eaLnBrk="1" hangingPunct="1"/>
              <a:r>
                <a:rPr lang="fr-FR" altLang="fr-FR" sz="800" b="1">
                  <a:solidFill>
                    <a:srgbClr val="00B050"/>
                  </a:solidFill>
                </a:rPr>
                <a:t>Payée</a:t>
              </a:r>
            </a:p>
          </p:txBody>
        </p:sp>
        <p:sp>
          <p:nvSpPr>
            <p:cNvPr id="42" name="ZoneTexte 83"/>
            <p:cNvSpPr txBox="1">
              <a:spLocks noChangeArrowheads="1"/>
            </p:cNvSpPr>
            <p:nvPr/>
          </p:nvSpPr>
          <p:spPr bwMode="auto">
            <a:xfrm>
              <a:off x="3277929" y="4231004"/>
              <a:ext cx="539998" cy="195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36000" bIns="3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r" eaLnBrk="1" hangingPunct="1"/>
              <a:r>
                <a:rPr lang="fr-FR" altLang="fr-FR" sz="800" b="1">
                  <a:solidFill>
                    <a:srgbClr val="00B050"/>
                  </a:solidFill>
                </a:rPr>
                <a:t>Payée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270000" y="4530725"/>
              <a:ext cx="2562225" cy="320675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26/03/12  </a:t>
              </a:r>
            </a:p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Facture de x€</a:t>
              </a:r>
            </a:p>
          </p:txBody>
        </p:sp>
        <p:sp>
          <p:nvSpPr>
            <p:cNvPr id="44" name="ZoneTexte 85"/>
            <p:cNvSpPr txBox="1">
              <a:spLocks noChangeArrowheads="1"/>
            </p:cNvSpPr>
            <p:nvPr/>
          </p:nvSpPr>
          <p:spPr bwMode="auto">
            <a:xfrm>
              <a:off x="3286380" y="4550738"/>
              <a:ext cx="539998" cy="195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36000" bIns="3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r" eaLnBrk="1" hangingPunct="1"/>
              <a:r>
                <a:rPr lang="fr-FR" altLang="fr-FR" sz="800" b="1">
                  <a:solidFill>
                    <a:srgbClr val="FF0000"/>
                  </a:solidFill>
                </a:rPr>
                <a:t>Rejetée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1270000" y="4851400"/>
              <a:ext cx="2562225" cy="319088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24/03/12  </a:t>
              </a:r>
            </a:p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Facture de x€</a:t>
              </a:r>
            </a:p>
          </p:txBody>
        </p:sp>
        <p:sp>
          <p:nvSpPr>
            <p:cNvPr id="51" name="ZoneTexte 83"/>
            <p:cNvSpPr txBox="1">
              <a:spLocks noChangeArrowheads="1"/>
            </p:cNvSpPr>
            <p:nvPr/>
          </p:nvSpPr>
          <p:spPr bwMode="auto">
            <a:xfrm>
              <a:off x="3286380" y="4869064"/>
              <a:ext cx="539998" cy="195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36000" bIns="3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r" eaLnBrk="1" hangingPunct="1"/>
              <a:r>
                <a:rPr lang="fr-FR" altLang="fr-FR" sz="800" b="1">
                  <a:solidFill>
                    <a:srgbClr val="00B050"/>
                  </a:solidFill>
                </a:rPr>
                <a:t>Payée</a:t>
              </a:r>
            </a:p>
          </p:txBody>
        </p:sp>
        <p:sp>
          <p:nvSpPr>
            <p:cNvPr id="52" name="Rectangle 69"/>
            <p:cNvSpPr>
              <a:spLocks noChangeArrowheads="1"/>
            </p:cNvSpPr>
            <p:nvPr/>
          </p:nvSpPr>
          <p:spPr bwMode="auto">
            <a:xfrm>
              <a:off x="1271588" y="3262313"/>
              <a:ext cx="2560637" cy="319087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31/03/12  </a:t>
              </a:r>
            </a:p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Facture EDF  109,67 €</a:t>
              </a:r>
            </a:p>
          </p:txBody>
        </p:sp>
      </p:grpSp>
      <p:grpSp>
        <p:nvGrpSpPr>
          <p:cNvPr id="54" name="Group 11"/>
          <p:cNvGrpSpPr>
            <a:grpSpLocks/>
          </p:cNvGrpSpPr>
          <p:nvPr/>
        </p:nvGrpSpPr>
        <p:grpSpPr bwMode="auto">
          <a:xfrm>
            <a:off x="403163" y="3122527"/>
            <a:ext cx="2232252" cy="350129"/>
            <a:chOff x="1310422" y="2670094"/>
            <a:chExt cx="2478411" cy="389758"/>
          </a:xfrm>
        </p:grpSpPr>
        <p:sp>
          <p:nvSpPr>
            <p:cNvPr id="55" name="Rectangular Callout 6"/>
            <p:cNvSpPr>
              <a:spLocks noChangeArrowheads="1"/>
            </p:cNvSpPr>
            <p:nvPr/>
          </p:nvSpPr>
          <p:spPr bwMode="auto">
            <a:xfrm>
              <a:off x="1310422" y="2670094"/>
              <a:ext cx="614833" cy="179766"/>
            </a:xfrm>
            <a:prstGeom prst="wedgeRectCallout">
              <a:avLst>
                <a:gd name="adj1" fmla="val -21815"/>
                <a:gd name="adj2" fmla="val 97778"/>
              </a:avLst>
            </a:prstGeom>
            <a:solidFill>
              <a:srgbClr val="FFFFFF"/>
            </a:solidFill>
            <a:ln w="9525">
              <a:solidFill>
                <a:srgbClr val="7F7F7F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+mn-ea"/>
                  <a:cs typeface="Arial"/>
                </a:rPr>
                <a:t>Nouvelles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endParaRPr>
            </a:p>
          </p:txBody>
        </p:sp>
        <p:grpSp>
          <p:nvGrpSpPr>
            <p:cNvPr id="56" name="Group 10"/>
            <p:cNvGrpSpPr>
              <a:grpSpLocks/>
            </p:cNvGrpSpPr>
            <p:nvPr/>
          </p:nvGrpSpPr>
          <p:grpSpPr bwMode="auto">
            <a:xfrm>
              <a:off x="1328209" y="2924385"/>
              <a:ext cx="2460624" cy="135467"/>
              <a:chOff x="1328209" y="2924385"/>
              <a:chExt cx="2460624" cy="135467"/>
            </a:xfrm>
          </p:grpSpPr>
          <p:grpSp>
            <p:nvGrpSpPr>
              <p:cNvPr id="57" name="Group 5"/>
              <p:cNvGrpSpPr>
                <a:grpSpLocks/>
              </p:cNvGrpSpPr>
              <p:nvPr/>
            </p:nvGrpSpPr>
            <p:grpSpPr bwMode="auto">
              <a:xfrm>
                <a:off x="1328209" y="2924385"/>
                <a:ext cx="2460624" cy="135467"/>
                <a:chOff x="1301751" y="2614083"/>
                <a:chExt cx="2460624" cy="135467"/>
              </a:xfrm>
            </p:grpSpPr>
            <p:sp>
              <p:nvSpPr>
                <p:cNvPr id="67" name="Rounded Rectangle 2"/>
                <p:cNvSpPr>
                  <a:spLocks noChangeArrowheads="1"/>
                </p:cNvSpPr>
                <p:nvPr/>
              </p:nvSpPr>
              <p:spPr bwMode="auto">
                <a:xfrm>
                  <a:off x="1301417" y="2646144"/>
                  <a:ext cx="2460958" cy="71589"/>
                </a:xfrm>
                <a:prstGeom prst="roundRect">
                  <a:avLst>
                    <a:gd name="adj" fmla="val 47597"/>
                  </a:avLst>
                </a:prstGeom>
                <a:solidFill>
                  <a:srgbClr val="FFFFFF"/>
                </a:solidFill>
                <a:ln w="9525">
                  <a:solidFill>
                    <a:srgbClr val="404040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8" name="Oval 3"/>
                <p:cNvSpPr>
                  <a:spLocks noChangeArrowheads="1"/>
                </p:cNvSpPr>
                <p:nvPr/>
              </p:nvSpPr>
              <p:spPr bwMode="auto">
                <a:xfrm>
                  <a:off x="1344258" y="2614328"/>
                  <a:ext cx="134868" cy="13522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CC746"/>
                    </a:gs>
                    <a:gs pos="20000">
                      <a:srgbClr val="9BC348"/>
                    </a:gs>
                    <a:gs pos="100000">
                      <a:srgbClr val="769535"/>
                    </a:gs>
                  </a:gsLst>
                  <a:lin ang="5400000"/>
                </a:gradFill>
                <a:ln w="9525">
                  <a:solidFill>
                    <a:srgbClr val="98B954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63" name="Straight Connector 60"/>
              <p:cNvCxnSpPr>
                <a:cxnSpLocks noChangeShapeType="1"/>
              </p:cNvCxnSpPr>
              <p:nvPr/>
            </p:nvCxnSpPr>
            <p:spPr bwMode="auto">
              <a:xfrm>
                <a:off x="2016499" y="2935766"/>
                <a:ext cx="0" cy="106586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" name="Straight Connector 62"/>
              <p:cNvCxnSpPr>
                <a:cxnSpLocks noChangeShapeType="1"/>
              </p:cNvCxnSpPr>
              <p:nvPr/>
            </p:nvCxnSpPr>
            <p:spPr bwMode="auto">
              <a:xfrm>
                <a:off x="2584534" y="2935766"/>
                <a:ext cx="0" cy="106586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" name="Straight Connector 63"/>
              <p:cNvCxnSpPr>
                <a:cxnSpLocks noChangeShapeType="1"/>
              </p:cNvCxnSpPr>
              <p:nvPr/>
            </p:nvCxnSpPr>
            <p:spPr bwMode="auto">
              <a:xfrm>
                <a:off x="3154157" y="2935766"/>
                <a:ext cx="0" cy="106586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Straight Connector 69"/>
              <p:cNvCxnSpPr>
                <a:cxnSpLocks noChangeShapeType="1"/>
              </p:cNvCxnSpPr>
              <p:nvPr/>
            </p:nvCxnSpPr>
            <p:spPr bwMode="auto">
              <a:xfrm>
                <a:off x="3722192" y="2935766"/>
                <a:ext cx="0" cy="106586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pic>
        <p:nvPicPr>
          <p:cNvPr id="32" name="Picture 2" descr="D:\Utilisateurs\a526588\Desktop\spinnerLarge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427" y="3746918"/>
            <a:ext cx="207996" cy="20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386328" y="1486869"/>
            <a:ext cx="5358384" cy="553998"/>
          </a:xfrm>
          <a:prstGeom prst="rect">
            <a:avLst/>
          </a:prstGeom>
          <a:ln w="19050">
            <a:solidFill>
              <a:srgbClr val="00990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Loader (roue) localisé signifiant </a:t>
            </a:r>
            <a:r>
              <a:rPr lang="fr-FR" sz="1000" dirty="0">
                <a:latin typeface="Verdana"/>
                <a:cs typeface="Verdana"/>
              </a:rPr>
              <a:t>à l’utilisateur que les </a:t>
            </a:r>
            <a:r>
              <a:rPr lang="fr-FR" sz="1000" dirty="0" smtClean="0">
                <a:latin typeface="Verdana"/>
                <a:cs typeface="Verdana"/>
              </a:rPr>
              <a:t>détails de la facture sélectionnée </a:t>
            </a:r>
            <a:r>
              <a:rPr lang="fr-FR" sz="1000" dirty="0">
                <a:latin typeface="Verdana"/>
                <a:cs typeface="Verdana"/>
              </a:rPr>
              <a:t>sont en cours de </a:t>
            </a:r>
            <a:r>
              <a:rPr lang="fr-FR" sz="1000" dirty="0" smtClean="0">
                <a:latin typeface="Verdana"/>
                <a:cs typeface="Verdana"/>
              </a:rPr>
              <a:t>chargement.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>
              <a:latin typeface="Verdana"/>
              <a:cs typeface="Verdan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86328" y="2336366"/>
            <a:ext cx="5358384" cy="3631763"/>
          </a:xfrm>
          <a:prstGeom prst="rect">
            <a:avLst/>
          </a:prstGeom>
          <a:ln w="19050">
            <a:solidFill>
              <a:srgbClr val="003399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000" u="sng" dirty="0" smtClean="0">
                <a:latin typeface="Verdana"/>
                <a:cs typeface="Verdana"/>
              </a:rPr>
              <a:t>RG-04-FAC-00</a:t>
            </a:r>
            <a:r>
              <a:rPr lang="fr-FR" sz="1000" dirty="0" smtClean="0">
                <a:latin typeface="Verdana"/>
                <a:cs typeface="Verdana"/>
              </a:rPr>
              <a:t> </a:t>
            </a:r>
            <a:r>
              <a:rPr lang="fr-FR" sz="1000" dirty="0">
                <a:latin typeface="Verdana"/>
                <a:cs typeface="Verdana"/>
              </a:rPr>
              <a:t>: si l’utilisateur clique sur une autre </a:t>
            </a:r>
            <a:r>
              <a:rPr lang="fr-FR" sz="1000" dirty="0" smtClean="0">
                <a:latin typeface="Verdana"/>
                <a:cs typeface="Verdana"/>
              </a:rPr>
              <a:t>facture durant </a:t>
            </a:r>
            <a:r>
              <a:rPr lang="fr-FR" sz="1000" dirty="0">
                <a:latin typeface="Verdana"/>
                <a:cs typeface="Verdana"/>
              </a:rPr>
              <a:t>un chargement, alors le chargement </a:t>
            </a:r>
            <a:r>
              <a:rPr lang="fr-FR" sz="1000" dirty="0" smtClean="0">
                <a:latin typeface="Verdana"/>
                <a:cs typeface="Verdana"/>
              </a:rPr>
              <a:t>du détail facture courant est interrompu </a:t>
            </a:r>
            <a:r>
              <a:rPr lang="fr-FR" sz="1000" dirty="0">
                <a:latin typeface="Verdana"/>
                <a:cs typeface="Verdana"/>
              </a:rPr>
              <a:t>et la nouvelle </a:t>
            </a:r>
            <a:r>
              <a:rPr lang="fr-FR" sz="1000" dirty="0" smtClean="0">
                <a:latin typeface="Verdana"/>
                <a:cs typeface="Verdana"/>
              </a:rPr>
              <a:t>facture </a:t>
            </a:r>
            <a:r>
              <a:rPr lang="fr-FR" sz="1000" dirty="0">
                <a:latin typeface="Verdana"/>
                <a:cs typeface="Verdana"/>
              </a:rPr>
              <a:t>sélectionnée </a:t>
            </a:r>
            <a:r>
              <a:rPr lang="fr-FR" sz="1000" dirty="0" smtClean="0">
                <a:latin typeface="Verdana"/>
                <a:cs typeface="Verdana"/>
              </a:rPr>
              <a:t>commence </a:t>
            </a:r>
            <a:r>
              <a:rPr lang="fr-FR" sz="1000" dirty="0">
                <a:latin typeface="Verdana"/>
                <a:cs typeface="Verdana"/>
              </a:rPr>
              <a:t>à </a:t>
            </a:r>
            <a:r>
              <a:rPr lang="fr-FR" sz="1000" dirty="0" smtClean="0">
                <a:latin typeface="Verdana"/>
                <a:cs typeface="Verdana"/>
              </a:rPr>
              <a:t>se charger.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 smtClean="0">
              <a:solidFill>
                <a:srgbClr val="FF0000"/>
              </a:solidFill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u="sng" dirty="0" smtClean="0">
                <a:latin typeface="Verdana"/>
                <a:cs typeface="Verdana"/>
              </a:rPr>
              <a:t>RG-05-FAC-00</a:t>
            </a:r>
            <a:r>
              <a:rPr lang="fr-FR" sz="1000" dirty="0" smtClean="0">
                <a:latin typeface="Verdana"/>
                <a:cs typeface="Verdana"/>
              </a:rPr>
              <a:t> : les détails de la facture sélectionnée sont récupérés </a:t>
            </a:r>
            <a:r>
              <a:rPr lang="fr-FR" sz="1000" dirty="0">
                <a:latin typeface="Verdana"/>
                <a:cs typeface="Verdana"/>
              </a:rPr>
              <a:t>par un appel au service </a:t>
            </a:r>
            <a:r>
              <a:rPr lang="fr-FR" sz="1000" dirty="0" smtClean="0">
                <a:latin typeface="Verdana"/>
                <a:cs typeface="Verdana"/>
              </a:rPr>
              <a:t>WS-DDRLIST </a:t>
            </a:r>
            <a:r>
              <a:rPr lang="fr-FR" sz="1000" dirty="0">
                <a:latin typeface="Verdana"/>
                <a:cs typeface="Verdana"/>
              </a:rPr>
              <a:t>(mode </a:t>
            </a:r>
            <a:r>
              <a:rPr lang="fr-FR" sz="1000" dirty="0" smtClean="0">
                <a:latin typeface="Verdana"/>
                <a:cs typeface="Verdana"/>
              </a:rPr>
              <a:t>0)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u="sng" dirty="0" smtClean="0">
                <a:latin typeface="Verdana"/>
                <a:cs typeface="Verdana"/>
              </a:rPr>
              <a:t>RG-06-FAC-00</a:t>
            </a:r>
            <a:r>
              <a:rPr lang="fr-FR" sz="1000" dirty="0" smtClean="0">
                <a:latin typeface="Verdana"/>
                <a:cs typeface="Verdana"/>
              </a:rPr>
              <a:t> </a:t>
            </a:r>
            <a:r>
              <a:rPr lang="fr-FR" sz="1000" dirty="0">
                <a:latin typeface="Verdana"/>
                <a:cs typeface="Verdana"/>
              </a:rPr>
              <a:t>: Pendant le chargement </a:t>
            </a:r>
            <a:r>
              <a:rPr lang="fr-FR" sz="1000" dirty="0" smtClean="0">
                <a:latin typeface="Verdana"/>
                <a:cs typeface="Verdana"/>
              </a:rPr>
              <a:t>du détail facture une </a:t>
            </a:r>
            <a:r>
              <a:rPr lang="fr-FR" sz="1000" dirty="0">
                <a:latin typeface="Verdana"/>
                <a:cs typeface="Verdana"/>
              </a:rPr>
              <a:t>roue apparaît à droite de la </a:t>
            </a:r>
            <a:r>
              <a:rPr lang="fr-FR" sz="1000" dirty="0" smtClean="0">
                <a:latin typeface="Verdana"/>
                <a:cs typeface="Verdana"/>
              </a:rPr>
              <a:t>facture sélectionnée</a:t>
            </a:r>
            <a:r>
              <a:rPr lang="fr-FR" sz="1000" dirty="0">
                <a:latin typeface="Verdana"/>
                <a:cs typeface="Verdana"/>
              </a:rPr>
              <a:t>. </a:t>
            </a:r>
            <a:r>
              <a:rPr lang="fr-FR" sz="1000" dirty="0" smtClean="0">
                <a:latin typeface="Verdana"/>
                <a:cs typeface="Verdana"/>
              </a:rPr>
              <a:t>Le détail de la facture est affiché à </a:t>
            </a:r>
            <a:r>
              <a:rPr lang="fr-FR" sz="1000" dirty="0">
                <a:latin typeface="Verdana"/>
                <a:cs typeface="Verdana"/>
              </a:rPr>
              <a:t>la fin du téléchargement.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u="sng" dirty="0" smtClean="0">
                <a:latin typeface="Verdana"/>
                <a:cs typeface="Verdana"/>
              </a:rPr>
              <a:t>RG-07-FAC-00</a:t>
            </a:r>
            <a:r>
              <a:rPr lang="fr-FR" sz="1000" dirty="0" smtClean="0">
                <a:latin typeface="Verdana"/>
                <a:cs typeface="Verdana"/>
              </a:rPr>
              <a:t> </a:t>
            </a:r>
            <a:r>
              <a:rPr lang="fr-FR" sz="1000" dirty="0">
                <a:latin typeface="Verdana"/>
                <a:cs typeface="Verdana"/>
              </a:rPr>
              <a:t>: </a:t>
            </a:r>
            <a:r>
              <a:rPr lang="fr-FR" sz="1000" dirty="0" smtClean="0">
                <a:latin typeface="Verdana"/>
                <a:cs typeface="Verdana"/>
              </a:rPr>
              <a:t>Un détail facture déjà chargé une </a:t>
            </a:r>
            <a:r>
              <a:rPr lang="fr-FR" sz="1000" dirty="0">
                <a:latin typeface="Verdana"/>
                <a:cs typeface="Verdana"/>
              </a:rPr>
              <a:t>première fois est </a:t>
            </a:r>
            <a:r>
              <a:rPr lang="fr-FR" sz="1000" dirty="0" smtClean="0">
                <a:latin typeface="Verdana"/>
                <a:cs typeface="Verdana"/>
              </a:rPr>
              <a:t>conservé </a:t>
            </a:r>
            <a:r>
              <a:rPr lang="fr-FR" sz="1000" dirty="0">
                <a:latin typeface="Verdana"/>
                <a:cs typeface="Verdana"/>
              </a:rPr>
              <a:t>en cache afin de ne pas refaire un appel réseau lors d’une nouvelle consultation </a:t>
            </a:r>
            <a:r>
              <a:rPr lang="fr-FR" sz="1000" dirty="0" smtClean="0">
                <a:latin typeface="Verdana"/>
                <a:cs typeface="Verdana"/>
              </a:rPr>
              <a:t>du détail de cette facture.  </a:t>
            </a:r>
            <a:r>
              <a:rPr lang="fr-FR" sz="1000" dirty="0">
                <a:latin typeface="Verdana"/>
                <a:cs typeface="Verdana"/>
              </a:rPr>
              <a:t>Le cache est conservé tant que l’utilisateur se trouve </a:t>
            </a:r>
            <a:r>
              <a:rPr lang="fr-FR" sz="1000" dirty="0" smtClean="0">
                <a:latin typeface="Verdana"/>
                <a:cs typeface="Verdana"/>
              </a:rPr>
              <a:t>sur l’écran FAC-00.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u="sng" dirty="0" smtClean="0">
                <a:latin typeface="Verdana"/>
                <a:cs typeface="Verdana"/>
              </a:rPr>
              <a:t>RG-08-FAC-00</a:t>
            </a:r>
            <a:r>
              <a:rPr lang="fr-FR" sz="1000" dirty="0" smtClean="0">
                <a:latin typeface="Verdana"/>
                <a:cs typeface="Verdana"/>
              </a:rPr>
              <a:t> </a:t>
            </a:r>
            <a:r>
              <a:rPr lang="fr-FR" sz="1000" dirty="0">
                <a:latin typeface="Verdana"/>
                <a:cs typeface="Verdana"/>
              </a:rPr>
              <a:t>: </a:t>
            </a:r>
            <a:r>
              <a:rPr lang="fr-FR" sz="1000" dirty="0" smtClean="0">
                <a:latin typeface="Verdana"/>
                <a:cs typeface="Verdana"/>
              </a:rPr>
              <a:t>A la suite du chargement du détail d’une facture et dans le cas où le statut de la facture est « Nouveau », un appel vers le service WS-DDRSTAT (mode M) est effectué pour mettre à jour le statut de la facture vers « En Cours ». Le statut de la facture passe également à « En Cours » dans l’écran de liste des factures.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endParaRPr lang="fr-FR" sz="1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8843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0" dirty="0" smtClean="0">
                <a:ea typeface="+mj-ea"/>
              </a:rPr>
              <a:t>Mes Factures</a:t>
            </a:r>
            <a:br>
              <a:rPr lang="fr-FR" b="0" dirty="0" smtClean="0">
                <a:ea typeface="+mj-ea"/>
              </a:rPr>
            </a:br>
            <a:r>
              <a:rPr lang="fr-FR" sz="1800" b="0" dirty="0" smtClean="0">
                <a:solidFill>
                  <a:srgbClr val="0066A1"/>
                </a:solidFill>
                <a:ea typeface="+mj-ea"/>
              </a:rPr>
              <a:t>FAC-00-A1 (facture dépliée)</a:t>
            </a:r>
            <a:endParaRPr lang="fr-FR" b="0" dirty="0" smtClean="0">
              <a:solidFill>
                <a:srgbClr val="0066A1"/>
              </a:solidFill>
              <a:ea typeface="+mj-ea"/>
            </a:endParaRPr>
          </a:p>
        </p:txBody>
      </p:sp>
      <p:pic>
        <p:nvPicPr>
          <p:cNvPr id="16" name="Picture 2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" y="1362506"/>
            <a:ext cx="2764800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53"/>
          <p:cNvSpPr txBox="1"/>
          <p:nvPr/>
        </p:nvSpPr>
        <p:spPr bwMode="auto">
          <a:xfrm>
            <a:off x="763335" y="2515166"/>
            <a:ext cx="1551017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dirty="0">
                <a:solidFill>
                  <a:srgbClr val="FFFFFF"/>
                </a:solidFill>
                <a:latin typeface="BNPP Sans Light" pitchFamily="2" charset="0"/>
              </a:rPr>
              <a:t>MES FACTURES</a:t>
            </a:r>
          </a:p>
        </p:txBody>
      </p:sp>
      <p:pic>
        <p:nvPicPr>
          <p:cNvPr id="49" name="Picture 5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362" y="2515166"/>
            <a:ext cx="1841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à coins arrondis 118"/>
          <p:cNvSpPr/>
          <p:nvPr/>
        </p:nvSpPr>
        <p:spPr bwMode="auto">
          <a:xfrm>
            <a:off x="463306" y="2871196"/>
            <a:ext cx="2161206" cy="153888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fr-FR" sz="1000" dirty="0">
                <a:solidFill>
                  <a:srgbClr val="666666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Demandes de règlement reçues :</a:t>
            </a:r>
          </a:p>
        </p:txBody>
      </p:sp>
      <p:grpSp>
        <p:nvGrpSpPr>
          <p:cNvPr id="31" name="Group 2"/>
          <p:cNvGrpSpPr>
            <a:grpSpLocks/>
          </p:cNvGrpSpPr>
          <p:nvPr/>
        </p:nvGrpSpPr>
        <p:grpSpPr bwMode="auto">
          <a:xfrm>
            <a:off x="409332" y="5650059"/>
            <a:ext cx="2265056" cy="208475"/>
            <a:chOff x="5343790" y="5461141"/>
            <a:chExt cx="2561962" cy="301576"/>
          </a:xfrm>
        </p:grpSpPr>
        <p:sp>
          <p:nvSpPr>
            <p:cNvPr id="32" name="Rectangle 31"/>
            <p:cNvSpPr/>
            <p:nvPr/>
          </p:nvSpPr>
          <p:spPr>
            <a:xfrm>
              <a:off x="5343790" y="5461141"/>
              <a:ext cx="2561962" cy="227372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charset="0"/>
                  <a:ea typeface="MS PGothic" charset="0"/>
                  <a:cs typeface="MS PGothic" charset="0"/>
                </a:rPr>
                <a:t>30/03/12  </a:t>
              </a:r>
            </a:p>
          </p:txBody>
        </p:sp>
        <p:sp>
          <p:nvSpPr>
            <p:cNvPr id="33" name="ZoneTexte 81"/>
            <p:cNvSpPr txBox="1">
              <a:spLocks noChangeArrowheads="1"/>
            </p:cNvSpPr>
            <p:nvPr/>
          </p:nvSpPr>
          <p:spPr bwMode="auto">
            <a:xfrm>
              <a:off x="7360175" y="5479456"/>
              <a:ext cx="539998" cy="28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36000" bIns="3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r" eaLnBrk="1" hangingPunct="1"/>
              <a:r>
                <a:rPr lang="fr-FR" altLang="fr-FR" sz="800" b="1" dirty="0" smtClean="0">
                  <a:solidFill>
                    <a:srgbClr val="660033"/>
                  </a:solidFill>
                </a:rPr>
                <a:t>A traiter</a:t>
              </a:r>
              <a:endParaRPr lang="fr-FR" altLang="fr-FR" sz="800" b="1" dirty="0">
                <a:solidFill>
                  <a:srgbClr val="660033"/>
                </a:solidFill>
              </a:endParaRPr>
            </a:p>
          </p:txBody>
        </p:sp>
      </p:grpSp>
      <p:sp>
        <p:nvSpPr>
          <p:cNvPr id="34" name="Rectangle 53"/>
          <p:cNvSpPr>
            <a:spLocks noChangeArrowheads="1"/>
          </p:cNvSpPr>
          <p:nvPr/>
        </p:nvSpPr>
        <p:spPr bwMode="auto">
          <a:xfrm>
            <a:off x="447431" y="3991580"/>
            <a:ext cx="2203307" cy="1591433"/>
          </a:xfrm>
          <a:prstGeom prst="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fr-FR" sz="80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5" name="Text Box 103"/>
          <p:cNvSpPr txBox="1">
            <a:spLocks noChangeArrowheads="1"/>
          </p:cNvSpPr>
          <p:nvPr/>
        </p:nvSpPr>
        <p:spPr bwMode="auto">
          <a:xfrm>
            <a:off x="531570" y="4018710"/>
            <a:ext cx="2100860" cy="116955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fr-FR" sz="700" dirty="0" smtClean="0"/>
              <a:t>Créancier : EDF     ICQX ; XXXXXXXXXXXX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fr-FR" sz="700" dirty="0" smtClean="0"/>
              <a:t>Numéro Client : 5463945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fr-FR" sz="700" dirty="0" smtClean="0"/>
              <a:t>Référence de facture : V05949ZOJ455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fr-FR" sz="700" dirty="0" smtClean="0"/>
              <a:t>Libellé : Votre facture du 27/03/2012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fr-FR" sz="700" dirty="0" smtClean="0"/>
              <a:t>Montant : 109,67 €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fr-FR" sz="700" dirty="0" smtClean="0"/>
              <a:t>Date d</a:t>
            </a:r>
            <a:r>
              <a:rPr lang="ja-JP" altLang="fr-FR" sz="700" dirty="0" smtClean="0"/>
              <a:t>’</a:t>
            </a:r>
            <a:r>
              <a:rPr lang="fr-FR" altLang="ja-JP" sz="700" dirty="0" smtClean="0"/>
              <a:t>exigibilité : 10/04/2013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fr-FR" sz="700" dirty="0" smtClean="0"/>
              <a:t>Votre facture dématérialisée jointe :             PDF</a:t>
            </a:r>
          </a:p>
        </p:txBody>
      </p:sp>
      <p:graphicFrame>
        <p:nvGraphicFramePr>
          <p:cNvPr id="4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46272"/>
              </p:ext>
            </p:extLst>
          </p:nvPr>
        </p:nvGraphicFramePr>
        <p:xfrm>
          <a:off x="2080273" y="4935653"/>
          <a:ext cx="252608" cy="25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6" name="Bitmap Image" r:id="rId6" imgW="409632" imgH="409632" progId="Paint.Picture">
                  <p:embed/>
                </p:oleObj>
              </mc:Choice>
              <mc:Fallback>
                <p:oleObj name="Bitmap Image" r:id="rId6" imgW="409632" imgH="40963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273" y="4935653"/>
                        <a:ext cx="252608" cy="252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à coins arrondis 9"/>
          <p:cNvSpPr>
            <a:spLocks noChangeArrowheads="1"/>
          </p:cNvSpPr>
          <p:nvPr/>
        </p:nvSpPr>
        <p:spPr bwMode="auto">
          <a:xfrm>
            <a:off x="1593073" y="5319128"/>
            <a:ext cx="954299" cy="19086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43436"/>
              </a:gs>
              <a:gs pos="80000">
                <a:srgbClr val="47474A"/>
              </a:gs>
              <a:gs pos="100000">
                <a:srgbClr val="47474A"/>
              </a:gs>
            </a:gsLst>
            <a:lin ang="16200000"/>
          </a:gradFill>
          <a:ln w="9525">
            <a:solidFill>
              <a:srgbClr val="48484A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fr-FR" sz="800" dirty="0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</a:rPr>
              <a:t>PAYER</a:t>
            </a:r>
            <a:endParaRPr lang="fr-FR" sz="800" dirty="0">
              <a:solidFill>
                <a:srgbClr val="FFFFFF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0" name="Rectangle à coins arrondis 80"/>
          <p:cNvSpPr/>
          <p:nvPr/>
        </p:nvSpPr>
        <p:spPr bwMode="auto">
          <a:xfrm>
            <a:off x="528395" y="5319128"/>
            <a:ext cx="957106" cy="1908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800" b="1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REFUSER</a:t>
            </a:r>
          </a:p>
        </p:txBody>
      </p:sp>
      <p:grpSp>
        <p:nvGrpSpPr>
          <p:cNvPr id="58" name="Group 76"/>
          <p:cNvGrpSpPr>
            <a:grpSpLocks/>
          </p:cNvGrpSpPr>
          <p:nvPr/>
        </p:nvGrpSpPr>
        <p:grpSpPr bwMode="auto">
          <a:xfrm>
            <a:off x="439494" y="3128827"/>
            <a:ext cx="2192081" cy="343829"/>
            <a:chOff x="1310421" y="2670094"/>
            <a:chExt cx="2478412" cy="389758"/>
          </a:xfrm>
        </p:grpSpPr>
        <p:sp>
          <p:nvSpPr>
            <p:cNvPr id="59" name="Rectangular Callout 77"/>
            <p:cNvSpPr>
              <a:spLocks noChangeArrowheads="1"/>
            </p:cNvSpPr>
            <p:nvPr/>
          </p:nvSpPr>
          <p:spPr bwMode="auto">
            <a:xfrm>
              <a:off x="1310421" y="2670094"/>
              <a:ext cx="641574" cy="179766"/>
            </a:xfrm>
            <a:prstGeom prst="wedgeRectCallout">
              <a:avLst>
                <a:gd name="adj1" fmla="val -21815"/>
                <a:gd name="adj2" fmla="val 97778"/>
              </a:avLst>
            </a:prstGeom>
            <a:solidFill>
              <a:srgbClr val="FFFFFF"/>
            </a:solidFill>
            <a:ln w="9525">
              <a:solidFill>
                <a:srgbClr val="7F7F7F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+mn-ea"/>
                  <a:cs typeface="Arial"/>
                </a:rPr>
                <a:t>Nouvelles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endParaRPr>
            </a:p>
          </p:txBody>
        </p:sp>
        <p:grpSp>
          <p:nvGrpSpPr>
            <p:cNvPr id="60" name="Group 78"/>
            <p:cNvGrpSpPr>
              <a:grpSpLocks/>
            </p:cNvGrpSpPr>
            <p:nvPr/>
          </p:nvGrpSpPr>
          <p:grpSpPr bwMode="auto">
            <a:xfrm>
              <a:off x="1328209" y="2924385"/>
              <a:ext cx="2460624" cy="135467"/>
              <a:chOff x="1328209" y="2924385"/>
              <a:chExt cx="2460624" cy="135467"/>
            </a:xfrm>
          </p:grpSpPr>
          <p:grpSp>
            <p:nvGrpSpPr>
              <p:cNvPr id="61" name="Group 79"/>
              <p:cNvGrpSpPr>
                <a:grpSpLocks/>
              </p:cNvGrpSpPr>
              <p:nvPr/>
            </p:nvGrpSpPr>
            <p:grpSpPr bwMode="auto">
              <a:xfrm>
                <a:off x="1328209" y="2924385"/>
                <a:ext cx="2460624" cy="135467"/>
                <a:chOff x="1301751" y="2614083"/>
                <a:chExt cx="2460624" cy="135467"/>
              </a:xfrm>
            </p:grpSpPr>
            <p:sp>
              <p:nvSpPr>
                <p:cNvPr id="72" name="Rounded Rectangle 91"/>
                <p:cNvSpPr>
                  <a:spLocks noChangeArrowheads="1"/>
                </p:cNvSpPr>
                <p:nvPr/>
              </p:nvSpPr>
              <p:spPr bwMode="auto">
                <a:xfrm>
                  <a:off x="1301417" y="2646144"/>
                  <a:ext cx="2460958" cy="71589"/>
                </a:xfrm>
                <a:prstGeom prst="roundRect">
                  <a:avLst>
                    <a:gd name="adj" fmla="val 47597"/>
                  </a:avLst>
                </a:prstGeom>
                <a:solidFill>
                  <a:srgbClr val="FFFFFF"/>
                </a:solidFill>
                <a:ln w="9525">
                  <a:solidFill>
                    <a:srgbClr val="404040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3" name="Oval 93"/>
                <p:cNvSpPr>
                  <a:spLocks noChangeArrowheads="1"/>
                </p:cNvSpPr>
                <p:nvPr/>
              </p:nvSpPr>
              <p:spPr bwMode="auto">
                <a:xfrm>
                  <a:off x="1344258" y="2614328"/>
                  <a:ext cx="134868" cy="13522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CC746"/>
                    </a:gs>
                    <a:gs pos="20000">
                      <a:srgbClr val="9BC348"/>
                    </a:gs>
                    <a:gs pos="100000">
                      <a:srgbClr val="769535"/>
                    </a:gs>
                  </a:gsLst>
                  <a:lin ang="5400000"/>
                </a:gradFill>
                <a:ln w="9525">
                  <a:solidFill>
                    <a:srgbClr val="98B954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62" name="Straight Connector 80"/>
              <p:cNvCxnSpPr>
                <a:cxnSpLocks noChangeShapeType="1"/>
              </p:cNvCxnSpPr>
              <p:nvPr/>
            </p:nvCxnSpPr>
            <p:spPr bwMode="auto">
              <a:xfrm>
                <a:off x="2016499" y="2935766"/>
                <a:ext cx="0" cy="106586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Straight Connector 81"/>
              <p:cNvCxnSpPr>
                <a:cxnSpLocks noChangeShapeType="1"/>
              </p:cNvCxnSpPr>
              <p:nvPr/>
            </p:nvCxnSpPr>
            <p:spPr bwMode="auto">
              <a:xfrm>
                <a:off x="2584534" y="2935766"/>
                <a:ext cx="0" cy="106586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" name="Straight Connector 83"/>
              <p:cNvCxnSpPr>
                <a:cxnSpLocks noChangeShapeType="1"/>
              </p:cNvCxnSpPr>
              <p:nvPr/>
            </p:nvCxnSpPr>
            <p:spPr bwMode="auto">
              <a:xfrm>
                <a:off x="3154157" y="2935766"/>
                <a:ext cx="0" cy="106586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" name="Straight Connector 90"/>
              <p:cNvCxnSpPr>
                <a:cxnSpLocks noChangeShapeType="1"/>
              </p:cNvCxnSpPr>
              <p:nvPr/>
            </p:nvCxnSpPr>
            <p:spPr bwMode="auto">
              <a:xfrm>
                <a:off x="3722192" y="2935766"/>
                <a:ext cx="0" cy="106586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74" name="Group 12"/>
          <p:cNvGrpSpPr>
            <a:grpSpLocks/>
          </p:cNvGrpSpPr>
          <p:nvPr/>
        </p:nvGrpSpPr>
        <p:grpSpPr bwMode="auto">
          <a:xfrm>
            <a:off x="399806" y="3712865"/>
            <a:ext cx="2263653" cy="282079"/>
            <a:chOff x="5334000" y="3262313"/>
            <a:chExt cx="2560638" cy="319087"/>
          </a:xfrm>
        </p:grpSpPr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5334000" y="3262313"/>
              <a:ext cx="2560638" cy="319087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31/03/12  </a:t>
              </a:r>
            </a:p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Facture EDF  109,67 €</a:t>
              </a:r>
            </a:p>
          </p:txBody>
        </p:sp>
        <p:sp>
          <p:nvSpPr>
            <p:cNvPr id="76" name="ZoneTexte 81"/>
            <p:cNvSpPr txBox="1">
              <a:spLocks noChangeArrowheads="1"/>
            </p:cNvSpPr>
            <p:nvPr/>
          </p:nvSpPr>
          <p:spPr bwMode="auto">
            <a:xfrm>
              <a:off x="7351713" y="3279775"/>
              <a:ext cx="539750" cy="221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36000" bIns="3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r" eaLnBrk="1" hangingPunct="1"/>
              <a:r>
                <a:rPr lang="fr-FR" altLang="fr-FR" sz="800" b="1" dirty="0">
                  <a:solidFill>
                    <a:srgbClr val="0000FF"/>
                  </a:solidFill>
                </a:rPr>
                <a:t>Nouvelle</a:t>
              </a:r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3386328" y="1371231"/>
            <a:ext cx="5358384" cy="3016210"/>
          </a:xfrm>
          <a:prstGeom prst="rect">
            <a:avLst/>
          </a:prstGeom>
          <a:solidFill>
            <a:schemeClr val="bg1"/>
          </a:solidFill>
          <a:ln w="19050">
            <a:solidFill>
              <a:srgbClr val="0099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Cet écran affiche les informations supplémentaires de la facture, à savoir 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Le créancier et son identifiant ICQX</a:t>
            </a:r>
            <a:endParaRPr lang="fr-FR" sz="1000" b="1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Le numéro client</a:t>
            </a:r>
            <a:endParaRPr lang="fr-FR" sz="1000" dirty="0">
              <a:latin typeface="Verdana"/>
              <a:cs typeface="Verdan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La référence de la facture</a:t>
            </a:r>
            <a:endParaRPr lang="fr-FR" sz="1000" dirty="0">
              <a:latin typeface="Verdana"/>
              <a:cs typeface="Verdan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Le libellé de la facture</a:t>
            </a:r>
            <a:endParaRPr lang="fr-FR" sz="1000" dirty="0">
              <a:latin typeface="Verdana"/>
              <a:cs typeface="Verdan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Le montant associé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La date d’exigibilité </a:t>
            </a:r>
            <a:r>
              <a:rPr lang="fr-FR" sz="1000" dirty="0">
                <a:latin typeface="Verdana"/>
                <a:cs typeface="Verdana"/>
              </a:rPr>
              <a:t>au format </a:t>
            </a:r>
            <a:r>
              <a:rPr lang="fr-FR" sz="1000" dirty="0" err="1">
                <a:latin typeface="Verdana"/>
                <a:cs typeface="Verdana"/>
              </a:rPr>
              <a:t>jj</a:t>
            </a:r>
            <a:r>
              <a:rPr lang="fr-FR" sz="1000" dirty="0">
                <a:latin typeface="Verdana"/>
                <a:cs typeface="Verdana"/>
              </a:rPr>
              <a:t>/mm/</a:t>
            </a:r>
            <a:r>
              <a:rPr lang="fr-FR" sz="1000" dirty="0" err="1">
                <a:latin typeface="Verdana"/>
                <a:cs typeface="Verdana"/>
              </a:rPr>
              <a:t>aaaa</a:t>
            </a:r>
            <a:endParaRPr lang="fr-FR" sz="10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endParaRPr lang="fr-FR" sz="10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Clic sur le bouton PDF : appel vers le service WS-DOCNUM puis ouverture de la facture au format PDF dans </a:t>
            </a:r>
            <a:r>
              <a:rPr lang="fr-FR" sz="1000" dirty="0">
                <a:latin typeface="Verdana"/>
                <a:cs typeface="Verdana"/>
              </a:rPr>
              <a:t>l’application dédiée à cet effet sur le </a:t>
            </a:r>
            <a:r>
              <a:rPr lang="fr-FR" sz="1000" dirty="0" err="1">
                <a:latin typeface="Verdana"/>
                <a:cs typeface="Verdana"/>
              </a:rPr>
              <a:t>smartphone</a:t>
            </a:r>
            <a:r>
              <a:rPr lang="fr-FR" sz="1000" dirty="0">
                <a:latin typeface="Verdana"/>
                <a:cs typeface="Verdana"/>
              </a:rPr>
              <a:t> de l’utilisateur</a:t>
            </a:r>
            <a:r>
              <a:rPr lang="fr-FR" sz="1000" dirty="0" smtClean="0">
                <a:latin typeface="Verdana"/>
                <a:cs typeface="Verdana"/>
              </a:rPr>
              <a:t>. 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Si l’état de la facture est « Nouvelle » </a:t>
            </a:r>
            <a:r>
              <a:rPr lang="fr-FR" sz="1000" dirty="0">
                <a:latin typeface="Verdana"/>
                <a:cs typeface="Verdana"/>
              </a:rPr>
              <a:t>ou « </a:t>
            </a:r>
            <a:r>
              <a:rPr lang="fr-FR" sz="1000" dirty="0" smtClean="0">
                <a:latin typeface="Verdana"/>
                <a:cs typeface="Verdana"/>
              </a:rPr>
              <a:t>A traiter</a:t>
            </a:r>
            <a:r>
              <a:rPr lang="fr-FR" sz="1000" dirty="0">
                <a:latin typeface="Verdana"/>
                <a:cs typeface="Verdana"/>
              </a:rPr>
              <a:t> </a:t>
            </a:r>
            <a:r>
              <a:rPr lang="fr-FR" sz="1000" dirty="0" smtClean="0">
                <a:latin typeface="Verdana"/>
                <a:cs typeface="Verdana"/>
              </a:rPr>
              <a:t>», 2 boutons payer et refuser s’affichent: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Le bouton refuser fait apparaitre FAC-04 (annulation)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Le bouton </a:t>
            </a:r>
            <a:r>
              <a:rPr lang="fr-FR" sz="1000" dirty="0">
                <a:latin typeface="Verdana"/>
                <a:cs typeface="Verdana"/>
              </a:rPr>
              <a:t>p</a:t>
            </a:r>
            <a:r>
              <a:rPr lang="fr-FR" sz="1000" dirty="0" smtClean="0">
                <a:latin typeface="Verdana"/>
                <a:cs typeface="Verdana"/>
              </a:rPr>
              <a:t>ayer fait apparaitre FAC-01 (règlement)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fr-FR" sz="10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Si l’état de la facture est « Payée », </a:t>
            </a:r>
            <a:r>
              <a:rPr lang="fr-FR" sz="1000" dirty="0" smtClean="0">
                <a:latin typeface="Verdana"/>
                <a:cs typeface="Verdana"/>
              </a:rPr>
              <a:t>«</a:t>
            </a:r>
            <a:r>
              <a:rPr lang="fr-FR" sz="1000" dirty="0">
                <a:latin typeface="Verdana"/>
                <a:cs typeface="Verdana"/>
              </a:rPr>
              <a:t> Refusée », ou « Expirée » : bouton Supprimer uniquement (Voir FAC-00 (suppression) </a:t>
            </a:r>
            <a:r>
              <a:rPr lang="fr-FR" sz="1000" dirty="0" smtClean="0">
                <a:latin typeface="Verdana"/>
                <a:cs typeface="Verdana"/>
              </a:rPr>
              <a:t>)</a:t>
            </a:r>
            <a:endParaRPr lang="fr-FR" sz="1000" dirty="0">
              <a:latin typeface="Verdana"/>
              <a:cs typeface="Verdana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386328" y="4455012"/>
            <a:ext cx="5358384" cy="1323439"/>
          </a:xfrm>
          <a:prstGeom prst="rect">
            <a:avLst/>
          </a:prstGeom>
          <a:solidFill>
            <a:schemeClr val="bg1"/>
          </a:solidFill>
          <a:ln w="19050">
            <a:solidFill>
              <a:srgbClr val="0066A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000" u="sng" dirty="0" smtClean="0">
                <a:latin typeface="Verdana"/>
                <a:cs typeface="Verdana"/>
              </a:rPr>
              <a:t>RG-09-FAC-00 :</a:t>
            </a:r>
            <a:r>
              <a:rPr lang="fr-FR" sz="1000" dirty="0" smtClean="0">
                <a:latin typeface="Verdana"/>
                <a:cs typeface="Verdana"/>
              </a:rPr>
              <a:t> Au moment de l’affichage du dépliant, la cellule associée est automatiquement remontée afin d’être au dessous du </a:t>
            </a:r>
            <a:r>
              <a:rPr lang="fr-FR" sz="1000" dirty="0" err="1" smtClean="0">
                <a:latin typeface="Verdana"/>
                <a:cs typeface="Verdana"/>
              </a:rPr>
              <a:t>slider</a:t>
            </a:r>
            <a:r>
              <a:rPr lang="fr-FR" sz="1000" dirty="0" smtClean="0">
                <a:latin typeface="Verdana"/>
                <a:cs typeface="Verdana"/>
              </a:rPr>
              <a:t> de sélection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u="sng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u="sng" dirty="0" smtClean="0">
                <a:latin typeface="Verdana"/>
                <a:cs typeface="Verdana"/>
              </a:rPr>
              <a:t>RG-10-FAC-00 :</a:t>
            </a:r>
            <a:r>
              <a:rPr lang="fr-FR" sz="1000" dirty="0" smtClean="0">
                <a:latin typeface="Verdana"/>
                <a:cs typeface="Verdana"/>
              </a:rPr>
              <a:t> Si une facture est dépliée, un nouveau </a:t>
            </a:r>
            <a:r>
              <a:rPr lang="fr-FR" sz="1000" dirty="0" err="1" smtClean="0">
                <a:latin typeface="Verdana"/>
                <a:cs typeface="Verdana"/>
              </a:rPr>
              <a:t>tap</a:t>
            </a:r>
            <a:r>
              <a:rPr lang="fr-FR" sz="1000" dirty="0" smtClean="0">
                <a:latin typeface="Verdana"/>
                <a:cs typeface="Verdana"/>
              </a:rPr>
              <a:t> sur sa cellule titre replie les informations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b="1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u="sng" dirty="0" smtClean="0">
                <a:latin typeface="Verdana"/>
                <a:cs typeface="Verdana"/>
              </a:rPr>
              <a:t>RG-11-FAC-00 :</a:t>
            </a:r>
            <a:r>
              <a:rPr lang="fr-FR" sz="1000" dirty="0" smtClean="0">
                <a:latin typeface="Verdana"/>
                <a:cs typeface="Verdana"/>
              </a:rPr>
              <a:t> Au clic sur le bouton « Payer  », l’utilisateur est dirigé vers FAC-01</a:t>
            </a:r>
          </a:p>
        </p:txBody>
      </p:sp>
    </p:spTree>
    <p:extLst>
      <p:ext uri="{BB962C8B-B14F-4D97-AF65-F5344CB8AC3E}">
        <p14:creationId xmlns:p14="http://schemas.microsoft.com/office/powerpoint/2010/main" val="219429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0" dirty="0" smtClean="0">
                <a:ea typeface="+mj-ea"/>
              </a:rPr>
              <a:t>Mes Factures</a:t>
            </a:r>
            <a:br>
              <a:rPr lang="fr-FR" b="0" dirty="0" smtClean="0">
                <a:ea typeface="+mj-ea"/>
              </a:rPr>
            </a:br>
            <a:r>
              <a:rPr lang="fr-FR" sz="1800" b="0" dirty="0" smtClean="0">
                <a:solidFill>
                  <a:srgbClr val="0066A1"/>
                </a:solidFill>
                <a:ea typeface="+mj-ea"/>
              </a:rPr>
              <a:t>FAC-01 (règlement)</a:t>
            </a:r>
            <a:endParaRPr lang="fr-FR" b="0" dirty="0" smtClean="0">
              <a:solidFill>
                <a:srgbClr val="0066A1"/>
              </a:solidFill>
              <a:ea typeface="+mj-ea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43256" y="1362506"/>
            <a:ext cx="2764800" cy="5399087"/>
            <a:chOff x="143256" y="1362506"/>
            <a:chExt cx="2764800" cy="5399087"/>
          </a:xfrm>
        </p:grpSpPr>
        <p:pic>
          <p:nvPicPr>
            <p:cNvPr id="16" name="Picture 2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56" y="1362506"/>
              <a:ext cx="2764800" cy="539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53"/>
            <p:cNvSpPr txBox="1"/>
            <p:nvPr/>
          </p:nvSpPr>
          <p:spPr bwMode="auto">
            <a:xfrm>
              <a:off x="763335" y="2515166"/>
              <a:ext cx="1551017" cy="2539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050" dirty="0">
                  <a:solidFill>
                    <a:srgbClr val="FFFFFF"/>
                  </a:solidFill>
                  <a:latin typeface="BNPP Sans Light" pitchFamily="2" charset="0"/>
                </a:rPr>
                <a:t>MES FACTURES</a:t>
              </a:r>
            </a:p>
          </p:txBody>
        </p:sp>
        <p:pic>
          <p:nvPicPr>
            <p:cNvPr id="49" name="Picture 5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0362" y="2515166"/>
              <a:ext cx="1841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Rectangle à coins arrondis 118"/>
            <p:cNvSpPr/>
            <p:nvPr/>
          </p:nvSpPr>
          <p:spPr bwMode="auto">
            <a:xfrm>
              <a:off x="463306" y="2871196"/>
              <a:ext cx="2161206" cy="153888"/>
            </a:xfrm>
            <a:prstGeom prst="roundRect">
              <a:avLst>
                <a:gd name="adj" fmla="val 0"/>
              </a:avLst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fr-FR" sz="1000" dirty="0">
                  <a:solidFill>
                    <a:srgbClr val="666666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Demandes de règlement reçues :</a:t>
              </a:r>
            </a:p>
          </p:txBody>
        </p:sp>
        <p:grpSp>
          <p:nvGrpSpPr>
            <p:cNvPr id="31" name="Group 2"/>
            <p:cNvGrpSpPr>
              <a:grpSpLocks/>
            </p:cNvGrpSpPr>
            <p:nvPr/>
          </p:nvGrpSpPr>
          <p:grpSpPr bwMode="auto">
            <a:xfrm>
              <a:off x="409332" y="5650059"/>
              <a:ext cx="2265056" cy="208475"/>
              <a:chOff x="5343790" y="5461141"/>
              <a:chExt cx="2561962" cy="30157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343790" y="5461141"/>
                <a:ext cx="2561962" cy="227372"/>
              </a:xfrm>
              <a:prstGeom prst="rect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fr-FR" sz="800" dirty="0">
                    <a:solidFill>
                      <a:srgbClr val="000000"/>
                    </a:solidFill>
                    <a:latin typeface="Lucida Sans" charset="0"/>
                    <a:ea typeface="MS PGothic" charset="0"/>
                    <a:cs typeface="MS PGothic" charset="0"/>
                  </a:rPr>
                  <a:t>30/03/12  </a:t>
                </a:r>
              </a:p>
            </p:txBody>
          </p:sp>
          <p:sp>
            <p:nvSpPr>
              <p:cNvPr id="33" name="ZoneTexte 81"/>
              <p:cNvSpPr txBox="1">
                <a:spLocks noChangeArrowheads="1"/>
              </p:cNvSpPr>
              <p:nvPr/>
            </p:nvSpPr>
            <p:spPr bwMode="auto">
              <a:xfrm>
                <a:off x="7360175" y="5479456"/>
                <a:ext cx="539998" cy="283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36000" bIns="36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r" eaLnBrk="1" hangingPunct="1"/>
                <a:r>
                  <a:rPr lang="fr-FR" altLang="fr-FR" sz="800" b="1" dirty="0" smtClean="0">
                    <a:solidFill>
                      <a:srgbClr val="660033"/>
                    </a:solidFill>
                  </a:rPr>
                  <a:t>A traiter</a:t>
                </a:r>
                <a:endParaRPr lang="fr-FR" altLang="fr-FR" sz="800" b="1" dirty="0">
                  <a:solidFill>
                    <a:srgbClr val="660033"/>
                  </a:solidFill>
                </a:endParaRPr>
              </a:p>
            </p:txBody>
          </p:sp>
        </p:grpSp>
        <p:sp>
          <p:nvSpPr>
            <p:cNvPr id="34" name="Rectangle 53"/>
            <p:cNvSpPr>
              <a:spLocks noChangeArrowheads="1"/>
            </p:cNvSpPr>
            <p:nvPr/>
          </p:nvSpPr>
          <p:spPr bwMode="auto">
            <a:xfrm>
              <a:off x="447431" y="3991580"/>
              <a:ext cx="2203307" cy="159143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333333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fr-FR" sz="800">
                <a:solidFill>
                  <a:srgbClr val="000000"/>
                </a:solidFill>
                <a:latin typeface="Lucida Sans" pitchFamily="34" charset="0"/>
              </a:endParaRPr>
            </a:p>
          </p:txBody>
        </p:sp>
        <p:sp>
          <p:nvSpPr>
            <p:cNvPr id="35" name="Text Box 103"/>
            <p:cNvSpPr txBox="1">
              <a:spLocks noChangeArrowheads="1"/>
            </p:cNvSpPr>
            <p:nvPr/>
          </p:nvSpPr>
          <p:spPr bwMode="auto">
            <a:xfrm>
              <a:off x="531570" y="4018710"/>
              <a:ext cx="2100860" cy="1169551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Créancier : EDF     ICQX ; XXXXXXXXXXXX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Numéro Client : 5463945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Référence de facture : V05949ZOJ455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Libellé : Votre facture du 27/03/2012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Montant : 109,67 €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Date d</a:t>
              </a:r>
              <a:r>
                <a:rPr lang="ja-JP" altLang="fr-FR" sz="700" dirty="0" smtClean="0"/>
                <a:t>’</a:t>
              </a:r>
              <a:r>
                <a:rPr lang="fr-FR" altLang="ja-JP" sz="700" dirty="0" smtClean="0"/>
                <a:t>exigibilité : 10/04/2013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Votre facture dématérialisée jointe :             PDF</a:t>
              </a:r>
            </a:p>
          </p:txBody>
        </p:sp>
        <p:graphicFrame>
          <p:nvGraphicFramePr>
            <p:cNvPr id="45" name="Object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7095766"/>
                </p:ext>
              </p:extLst>
            </p:nvPr>
          </p:nvGraphicFramePr>
          <p:xfrm>
            <a:off x="2108266" y="4935653"/>
            <a:ext cx="252608" cy="252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7" name="Bitmap Image" r:id="rId6" imgW="409632" imgH="409632" progId="Paint.Picture">
                    <p:embed/>
                  </p:oleObj>
                </mc:Choice>
                <mc:Fallback>
                  <p:oleObj name="Bitmap Image" r:id="rId6" imgW="409632" imgH="40963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8266" y="4935653"/>
                          <a:ext cx="252608" cy="252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Rectangle à coins arrondis 9"/>
            <p:cNvSpPr>
              <a:spLocks noChangeArrowheads="1"/>
            </p:cNvSpPr>
            <p:nvPr/>
          </p:nvSpPr>
          <p:spPr bwMode="auto">
            <a:xfrm>
              <a:off x="1593073" y="5319128"/>
              <a:ext cx="954299" cy="19086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43436"/>
                </a:gs>
                <a:gs pos="80000">
                  <a:srgbClr val="47474A"/>
                </a:gs>
                <a:gs pos="100000">
                  <a:srgbClr val="47474A"/>
                </a:gs>
              </a:gsLst>
              <a:lin ang="16200000"/>
            </a:gradFill>
            <a:ln w="9525">
              <a:solidFill>
                <a:srgbClr val="48484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VALIDER</a:t>
              </a:r>
            </a:p>
          </p:txBody>
        </p:sp>
        <p:sp>
          <p:nvSpPr>
            <p:cNvPr id="50" name="Rectangle à coins arrondis 80"/>
            <p:cNvSpPr/>
            <p:nvPr/>
          </p:nvSpPr>
          <p:spPr bwMode="auto">
            <a:xfrm>
              <a:off x="528395" y="5319128"/>
              <a:ext cx="957106" cy="1908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b="1" dirty="0">
                  <a:solidFill>
                    <a:schemeClr val="tx1">
                      <a:lumMod val="75000"/>
                    </a:schemeClr>
                  </a:solidFill>
                  <a:latin typeface="Arial"/>
                  <a:cs typeface="Arial"/>
                </a:rPr>
                <a:t>REFUSER</a:t>
              </a:r>
            </a:p>
          </p:txBody>
        </p:sp>
        <p:grpSp>
          <p:nvGrpSpPr>
            <p:cNvPr id="58" name="Group 76"/>
            <p:cNvGrpSpPr>
              <a:grpSpLocks/>
            </p:cNvGrpSpPr>
            <p:nvPr/>
          </p:nvGrpSpPr>
          <p:grpSpPr bwMode="auto">
            <a:xfrm>
              <a:off x="439494" y="3128827"/>
              <a:ext cx="2192081" cy="343829"/>
              <a:chOff x="1310421" y="2670094"/>
              <a:chExt cx="2478412" cy="389758"/>
            </a:xfrm>
          </p:grpSpPr>
          <p:sp>
            <p:nvSpPr>
              <p:cNvPr id="59" name="Rectangular Callout 77"/>
              <p:cNvSpPr>
                <a:spLocks noChangeArrowheads="1"/>
              </p:cNvSpPr>
              <p:nvPr/>
            </p:nvSpPr>
            <p:spPr bwMode="auto">
              <a:xfrm>
                <a:off x="1310421" y="2670094"/>
                <a:ext cx="648120" cy="179766"/>
              </a:xfrm>
              <a:prstGeom prst="wedgeRectCallout">
                <a:avLst>
                  <a:gd name="adj1" fmla="val -21815"/>
                  <a:gd name="adj2" fmla="val 97778"/>
                </a:avLst>
              </a:prstGeom>
              <a:solidFill>
                <a:srgbClr val="FFFFFF"/>
              </a:solidFill>
              <a:ln w="9525">
                <a:solidFill>
                  <a:srgbClr val="7F7F7F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+mn-ea"/>
                    <a:cs typeface="Arial"/>
                  </a:rPr>
                  <a:t>Nouvelles</a:t>
                </a:r>
                <a:endPara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+mn-ea"/>
                  <a:cs typeface="Arial"/>
                </a:endParaRPr>
              </a:p>
            </p:txBody>
          </p:sp>
          <p:grpSp>
            <p:nvGrpSpPr>
              <p:cNvPr id="60" name="Group 78"/>
              <p:cNvGrpSpPr>
                <a:grpSpLocks/>
              </p:cNvGrpSpPr>
              <p:nvPr/>
            </p:nvGrpSpPr>
            <p:grpSpPr bwMode="auto">
              <a:xfrm>
                <a:off x="1328209" y="2924385"/>
                <a:ext cx="2460624" cy="135467"/>
                <a:chOff x="1328209" y="2924385"/>
                <a:chExt cx="2460624" cy="135467"/>
              </a:xfrm>
            </p:grpSpPr>
            <p:grpSp>
              <p:nvGrpSpPr>
                <p:cNvPr id="61" name="Group 79"/>
                <p:cNvGrpSpPr>
                  <a:grpSpLocks/>
                </p:cNvGrpSpPr>
                <p:nvPr/>
              </p:nvGrpSpPr>
              <p:grpSpPr bwMode="auto">
                <a:xfrm>
                  <a:off x="1328209" y="2924385"/>
                  <a:ext cx="2460624" cy="135467"/>
                  <a:chOff x="1301751" y="2614083"/>
                  <a:chExt cx="2460624" cy="135467"/>
                </a:xfrm>
              </p:grpSpPr>
              <p:sp>
                <p:nvSpPr>
                  <p:cNvPr id="72" name="Rounded 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301417" y="2646144"/>
                    <a:ext cx="2460958" cy="71589"/>
                  </a:xfrm>
                  <a:prstGeom prst="roundRect">
                    <a:avLst>
                      <a:gd name="adj" fmla="val 47597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404040"/>
                    </a:solidFill>
                    <a:round/>
                    <a:headEnd/>
                    <a:tailEnd/>
                  </a:ln>
                  <a:effectLst>
                    <a:outerShdw dist="23000" dir="5400000" rotWithShape="0">
                      <a:srgbClr val="808080">
                        <a:alpha val="34998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chemeClr val="lt1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3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1344258" y="2614328"/>
                    <a:ext cx="134868" cy="135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CC746"/>
                      </a:gs>
                      <a:gs pos="20000">
                        <a:srgbClr val="9BC348"/>
                      </a:gs>
                      <a:gs pos="100000">
                        <a:srgbClr val="769535"/>
                      </a:gs>
                    </a:gsLst>
                    <a:lin ang="5400000"/>
                  </a:gradFill>
                  <a:ln w="9525">
                    <a:solidFill>
                      <a:srgbClr val="98B954"/>
                    </a:solidFill>
                    <a:round/>
                    <a:headEnd/>
                    <a:tailEnd/>
                  </a:ln>
                  <a:effectLst>
                    <a:outerShdw dist="23000" dir="5400000" rotWithShape="0">
                      <a:srgbClr val="808080">
                        <a:alpha val="34998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chemeClr val="lt1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  <p:cxnSp>
              <p:nvCxnSpPr>
                <p:cNvPr id="62" name="Straight Connector 80"/>
                <p:cNvCxnSpPr>
                  <a:cxnSpLocks noChangeShapeType="1"/>
                </p:cNvCxnSpPr>
                <p:nvPr/>
              </p:nvCxnSpPr>
              <p:spPr bwMode="auto">
                <a:xfrm>
                  <a:off x="2016499" y="2935766"/>
                  <a:ext cx="0" cy="106586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9" name="Straight Connector 81"/>
                <p:cNvCxnSpPr>
                  <a:cxnSpLocks noChangeShapeType="1"/>
                </p:cNvCxnSpPr>
                <p:nvPr/>
              </p:nvCxnSpPr>
              <p:spPr bwMode="auto">
                <a:xfrm>
                  <a:off x="2584534" y="2935766"/>
                  <a:ext cx="0" cy="106586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0" name="Straight Connector 83"/>
                <p:cNvCxnSpPr>
                  <a:cxnSpLocks noChangeShapeType="1"/>
                </p:cNvCxnSpPr>
                <p:nvPr/>
              </p:nvCxnSpPr>
              <p:spPr bwMode="auto">
                <a:xfrm>
                  <a:off x="3154157" y="2935766"/>
                  <a:ext cx="0" cy="106586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1" name="Straight Connector 90"/>
                <p:cNvCxnSpPr>
                  <a:cxnSpLocks noChangeShapeType="1"/>
                </p:cNvCxnSpPr>
                <p:nvPr/>
              </p:nvCxnSpPr>
              <p:spPr bwMode="auto">
                <a:xfrm>
                  <a:off x="3722192" y="2935766"/>
                  <a:ext cx="0" cy="106586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74" name="Group 12"/>
            <p:cNvGrpSpPr>
              <a:grpSpLocks/>
            </p:cNvGrpSpPr>
            <p:nvPr/>
          </p:nvGrpSpPr>
          <p:grpSpPr bwMode="auto">
            <a:xfrm>
              <a:off x="399806" y="3712865"/>
              <a:ext cx="2263653" cy="282079"/>
              <a:chOff x="5334000" y="3262313"/>
              <a:chExt cx="2560638" cy="319087"/>
            </a:xfrm>
          </p:grpSpPr>
          <p:sp>
            <p:nvSpPr>
              <p:cNvPr id="75" name="Rectangle 69"/>
              <p:cNvSpPr>
                <a:spLocks noChangeArrowheads="1"/>
              </p:cNvSpPr>
              <p:nvPr/>
            </p:nvSpPr>
            <p:spPr bwMode="auto">
              <a:xfrm>
                <a:off x="5334000" y="3262313"/>
                <a:ext cx="2560638" cy="319087"/>
              </a:xfrm>
              <a:prstGeom prst="rect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fr-FR" sz="800" dirty="0">
                    <a:solidFill>
                      <a:srgbClr val="000000"/>
                    </a:solidFill>
                    <a:latin typeface="Lucida Sans" pitchFamily="34" charset="0"/>
                    <a:ea typeface="MS PGothic" pitchFamily="34" charset="-128"/>
                  </a:rPr>
                  <a:t>31/03/12  </a:t>
                </a:r>
              </a:p>
              <a:p>
                <a:pPr>
                  <a:defRPr/>
                </a:pPr>
                <a:r>
                  <a:rPr lang="fr-FR" sz="800" dirty="0">
                    <a:solidFill>
                      <a:srgbClr val="000000"/>
                    </a:solidFill>
                    <a:latin typeface="Lucida Sans" pitchFamily="34" charset="0"/>
                    <a:ea typeface="MS PGothic" pitchFamily="34" charset="-128"/>
                  </a:rPr>
                  <a:t>Facture EDF  109,67 €</a:t>
                </a:r>
              </a:p>
            </p:txBody>
          </p:sp>
          <p:sp>
            <p:nvSpPr>
              <p:cNvPr id="76" name="ZoneTexte 81"/>
              <p:cNvSpPr txBox="1">
                <a:spLocks noChangeArrowheads="1"/>
              </p:cNvSpPr>
              <p:nvPr/>
            </p:nvSpPr>
            <p:spPr bwMode="auto">
              <a:xfrm>
                <a:off x="7351713" y="3279775"/>
                <a:ext cx="539750" cy="195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36000" bIns="36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r" eaLnBrk="1" hangingPunct="1"/>
                <a:r>
                  <a:rPr lang="fr-FR" altLang="fr-FR" sz="800" b="1">
                    <a:solidFill>
                      <a:srgbClr val="0000FF"/>
                    </a:solidFill>
                  </a:rPr>
                  <a:t>nouveau</a:t>
                </a:r>
              </a:p>
            </p:txBody>
          </p:sp>
        </p:grpSp>
      </p:grp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69998" y="2476842"/>
            <a:ext cx="2343723" cy="3330396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66" name="Group 5"/>
          <p:cNvGrpSpPr>
            <a:grpSpLocks/>
          </p:cNvGrpSpPr>
          <p:nvPr/>
        </p:nvGrpSpPr>
        <p:grpSpPr bwMode="auto">
          <a:xfrm>
            <a:off x="504963" y="3417822"/>
            <a:ext cx="2041385" cy="1304790"/>
            <a:chOff x="1295931" y="3041115"/>
            <a:chExt cx="2520950" cy="1611314"/>
          </a:xfrm>
        </p:grpSpPr>
        <p:grpSp>
          <p:nvGrpSpPr>
            <p:cNvPr id="67" name="Group 195"/>
            <p:cNvGrpSpPr>
              <a:grpSpLocks/>
            </p:cNvGrpSpPr>
            <p:nvPr/>
          </p:nvGrpSpPr>
          <p:grpSpPr bwMode="auto">
            <a:xfrm>
              <a:off x="1295931" y="3041115"/>
              <a:ext cx="2520950" cy="1611314"/>
              <a:chOff x="5371043" y="2871788"/>
              <a:chExt cx="2520000" cy="1610924"/>
            </a:xfrm>
          </p:grpSpPr>
          <p:grpSp>
            <p:nvGrpSpPr>
              <p:cNvPr id="78" name="Group 203"/>
              <p:cNvGrpSpPr>
                <a:grpSpLocks/>
              </p:cNvGrpSpPr>
              <p:nvPr/>
            </p:nvGrpSpPr>
            <p:grpSpPr bwMode="auto">
              <a:xfrm>
                <a:off x="5371043" y="2871788"/>
                <a:ext cx="2520000" cy="1610924"/>
                <a:chOff x="1359959" y="3365501"/>
                <a:chExt cx="2402417" cy="1610924"/>
              </a:xfrm>
            </p:grpSpPr>
            <p:sp>
              <p:nvSpPr>
                <p:cNvPr id="80" name="Rectangle 79"/>
                <p:cNvSpPr>
                  <a:spLocks noChangeArrowheads="1"/>
                </p:cNvSpPr>
                <p:nvPr/>
              </p:nvSpPr>
              <p:spPr bwMode="auto">
                <a:xfrm>
                  <a:off x="1359959" y="3379786"/>
                  <a:ext cx="2402417" cy="15966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>
                  <a:outerShdw dist="23000" dir="5400000" rotWithShape="0">
                    <a:srgbClr val="80808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grpSp>
              <p:nvGrpSpPr>
                <p:cNvPr id="81" name="Group 206"/>
                <p:cNvGrpSpPr>
                  <a:grpSpLocks/>
                </p:cNvGrpSpPr>
                <p:nvPr/>
              </p:nvGrpSpPr>
              <p:grpSpPr bwMode="auto">
                <a:xfrm>
                  <a:off x="1365251" y="3365501"/>
                  <a:ext cx="2391833" cy="251998"/>
                  <a:chOff x="1365251" y="3365501"/>
                  <a:chExt cx="2391833" cy="251998"/>
                </a:xfrm>
              </p:grpSpPr>
              <p:sp>
                <p:nvSpPr>
                  <p:cNvPr id="82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1364498" y="3365501"/>
                    <a:ext cx="2393340" cy="252352"/>
                  </a:xfrm>
                  <a:prstGeom prst="rect">
                    <a:avLst/>
                  </a:prstGeom>
                  <a:solidFill>
                    <a:srgbClr val="942A5B"/>
                  </a:solidFill>
                  <a:ln>
                    <a:noFill/>
                  </a:ln>
                  <a:effectLst>
                    <a:outerShdw dist="23000" dir="5400000" rotWithShape="0">
                      <a:srgbClr val="808080">
                        <a:alpha val="34998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>
                      <a:defRPr/>
                    </a:pPr>
                    <a:r>
                      <a:rPr lang="en-US" sz="800" dirty="0">
                        <a:solidFill>
                          <a:schemeClr val="lt1"/>
                        </a:solidFill>
                        <a:latin typeface="Arial"/>
                        <a:ea typeface="+mn-ea"/>
                        <a:cs typeface="Arial"/>
                      </a:rPr>
                      <a:t>REGLEMENT FACTURE</a:t>
                    </a:r>
                  </a:p>
                </p:txBody>
              </p:sp>
              <p:sp>
                <p:nvSpPr>
                  <p:cNvPr id="83" name="TextBox 2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3085" y="3407556"/>
                    <a:ext cx="191030" cy="1384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9pPr>
                  </a:lstStyle>
                  <a:p>
                    <a:pPr algn="r" eaLnBrk="1" hangingPunct="1"/>
                    <a:r>
                      <a:rPr lang="en-US" altLang="fr-FR" sz="900">
                        <a:solidFill>
                          <a:srgbClr val="FFFFFF"/>
                        </a:solidFill>
                      </a:rPr>
                      <a:t>X</a:t>
                    </a:r>
                  </a:p>
                </p:txBody>
              </p:sp>
            </p:grpSp>
          </p:grpSp>
          <p:sp>
            <p:nvSpPr>
              <p:cNvPr id="79" name="Rectangle à coins arrondis 118"/>
              <p:cNvSpPr/>
              <p:nvPr/>
            </p:nvSpPr>
            <p:spPr bwMode="auto">
              <a:xfrm>
                <a:off x="5428171" y="3259045"/>
                <a:ext cx="2445415" cy="759976"/>
              </a:xfrm>
              <a:prstGeom prst="roundRect">
                <a:avLst>
                  <a:gd name="adj" fmla="val 0"/>
                </a:avLst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fr-FR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Vous souhaitez valider le paiement de votre facture  n°V05949ZOJ455 du 27/03/2012 d</a:t>
                </a:r>
                <a:r>
                  <a:rPr lang="fr-FR" altLang="en-US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’</a:t>
                </a:r>
                <a:r>
                  <a:rPr lang="fr-FR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un montant de 109,67 € au profit d</a:t>
                </a:r>
                <a:r>
                  <a:rPr lang="fr-FR" altLang="en-US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’</a:t>
                </a:r>
                <a:r>
                  <a:rPr lang="fr-FR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EDF.</a:t>
                </a:r>
              </a:p>
              <a:p>
                <a:pPr>
                  <a:defRPr/>
                </a:pPr>
                <a:r>
                  <a:rPr lang="fr-FR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Date d</a:t>
                </a:r>
                <a:r>
                  <a:rPr lang="fr-FR" altLang="en-US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’</a:t>
                </a:r>
                <a:r>
                  <a:rPr lang="fr-FR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exigibilité : 10/04/2013</a:t>
                </a:r>
              </a:p>
            </p:txBody>
          </p:sp>
        </p:grpSp>
        <p:sp>
          <p:nvSpPr>
            <p:cNvPr id="68" name="Rectangle à coins arrondis 9"/>
            <p:cNvSpPr>
              <a:spLocks noChangeArrowheads="1"/>
            </p:cNvSpPr>
            <p:nvPr/>
          </p:nvSpPr>
          <p:spPr bwMode="auto">
            <a:xfrm>
              <a:off x="2635781" y="4313233"/>
              <a:ext cx="1079500" cy="2159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43436"/>
                </a:gs>
                <a:gs pos="80000">
                  <a:srgbClr val="47474A"/>
                </a:gs>
                <a:gs pos="100000">
                  <a:srgbClr val="47474A"/>
                </a:gs>
              </a:gsLst>
              <a:lin ang="16200000"/>
            </a:gradFill>
            <a:ln w="9525">
              <a:solidFill>
                <a:srgbClr val="48484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CONFIRMER</a:t>
              </a:r>
            </a:p>
          </p:txBody>
        </p:sp>
        <p:sp>
          <p:nvSpPr>
            <p:cNvPr id="77" name="Rectangle à coins arrondis 80"/>
            <p:cNvSpPr/>
            <p:nvPr/>
          </p:nvSpPr>
          <p:spPr bwMode="auto">
            <a:xfrm>
              <a:off x="1381656" y="4313233"/>
              <a:ext cx="1082675" cy="2159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b="1" dirty="0">
                  <a:solidFill>
                    <a:schemeClr val="tx1">
                      <a:lumMod val="75000"/>
                    </a:schemeClr>
                  </a:solidFill>
                  <a:latin typeface="Arial"/>
                  <a:cs typeface="Arial"/>
                </a:rPr>
                <a:t>ANNULER</a:t>
              </a:r>
            </a:p>
          </p:txBody>
        </p:sp>
      </p:grpSp>
      <p:sp>
        <p:nvSpPr>
          <p:cNvPr id="40" name="ZoneTexte 39"/>
          <p:cNvSpPr txBox="1"/>
          <p:nvPr/>
        </p:nvSpPr>
        <p:spPr>
          <a:xfrm>
            <a:off x="3386328" y="1348004"/>
            <a:ext cx="5358384" cy="4708981"/>
          </a:xfrm>
          <a:prstGeom prst="rect">
            <a:avLst/>
          </a:prstGeom>
          <a:noFill/>
          <a:ln w="19050">
            <a:solidFill>
              <a:srgbClr val="0099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Cette pop-up apparait lorsque le client clique sur Valider dans le détail de la facture associée et que le service faisabilité virement a indiqué que le règlement est possible.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Elle fait apparaitre les </a:t>
            </a:r>
            <a:r>
              <a:rPr lang="fr-FR" sz="1000" dirty="0" smtClean="0">
                <a:latin typeface="Verdana"/>
                <a:cs typeface="Verdana"/>
              </a:rPr>
              <a:t>informations </a:t>
            </a:r>
            <a:r>
              <a:rPr lang="fr-FR" sz="1000" dirty="0">
                <a:latin typeface="Verdana"/>
                <a:cs typeface="Verdana"/>
              </a:rPr>
              <a:t>suivantes: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Le numéro de facture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La </a:t>
            </a:r>
            <a:r>
              <a:rPr lang="fr-FR" sz="1000" dirty="0" smtClean="0">
                <a:latin typeface="Verdana"/>
                <a:cs typeface="Verdana"/>
              </a:rPr>
              <a:t>date </a:t>
            </a:r>
            <a:r>
              <a:rPr lang="fr-FR" sz="1000" dirty="0">
                <a:latin typeface="Verdana"/>
                <a:cs typeface="Verdana"/>
              </a:rPr>
              <a:t>d’émission de la DDR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Le montant en euros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Le créancier associé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La date </a:t>
            </a:r>
            <a:r>
              <a:rPr lang="fr-FR" sz="1000" dirty="0" smtClean="0">
                <a:latin typeface="Verdana"/>
                <a:cs typeface="Verdana"/>
              </a:rPr>
              <a:t>d’exigibilité </a:t>
            </a:r>
            <a:r>
              <a:rPr lang="fr-FR" sz="1000" dirty="0">
                <a:latin typeface="Verdana"/>
                <a:cs typeface="Verdana"/>
              </a:rPr>
              <a:t>au format </a:t>
            </a:r>
            <a:r>
              <a:rPr lang="fr-FR" sz="1000" dirty="0" err="1">
                <a:latin typeface="Verdana"/>
                <a:cs typeface="Verdana"/>
              </a:rPr>
              <a:t>jj</a:t>
            </a:r>
            <a:r>
              <a:rPr lang="fr-FR" sz="1000" dirty="0">
                <a:latin typeface="Verdana"/>
                <a:cs typeface="Verdana"/>
              </a:rPr>
              <a:t>/mm/</a:t>
            </a:r>
            <a:r>
              <a:rPr lang="fr-FR" sz="1000" dirty="0" err="1">
                <a:latin typeface="Verdana"/>
                <a:cs typeface="Verdana"/>
              </a:rPr>
              <a:t>aaaa</a:t>
            </a:r>
            <a:endParaRPr lang="fr-FR" sz="1000" dirty="0">
              <a:latin typeface="Verdana"/>
              <a:cs typeface="Verdana"/>
            </a:endParaRPr>
          </a:p>
          <a:p>
            <a:endParaRPr lang="fr-FR" sz="10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B</a:t>
            </a:r>
            <a:r>
              <a:rPr lang="fr-FR" sz="1000" dirty="0" smtClean="0">
                <a:latin typeface="Verdana"/>
                <a:cs typeface="Verdana"/>
              </a:rPr>
              <a:t>outon annuler et croix de fermeture : quitte </a:t>
            </a:r>
            <a:r>
              <a:rPr lang="fr-FR" sz="1000" dirty="0">
                <a:latin typeface="Verdana"/>
                <a:cs typeface="Verdana"/>
              </a:rPr>
              <a:t>la pop-up et renvoie sur FAC-00 sans changement de position du </a:t>
            </a:r>
            <a:r>
              <a:rPr lang="fr-FR" sz="1000" dirty="0" err="1">
                <a:latin typeface="Verdana"/>
                <a:cs typeface="Verdana"/>
              </a:rPr>
              <a:t>slider</a:t>
            </a:r>
            <a:r>
              <a:rPr lang="fr-FR" sz="1000" dirty="0">
                <a:latin typeface="Verdana"/>
                <a:cs typeface="Verdana"/>
              </a:rPr>
              <a:t> et avec mise à jour de la liste des factures.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Bouton </a:t>
            </a:r>
            <a:r>
              <a:rPr lang="fr-FR" sz="1000" dirty="0">
                <a:latin typeface="Verdana"/>
                <a:cs typeface="Verdana"/>
              </a:rPr>
              <a:t>« </a:t>
            </a:r>
            <a:r>
              <a:rPr lang="fr-FR" sz="1000" dirty="0" smtClean="0">
                <a:latin typeface="Verdana"/>
                <a:cs typeface="Verdana"/>
              </a:rPr>
              <a:t>Confirmer</a:t>
            </a:r>
            <a:r>
              <a:rPr lang="fr-FR" sz="1000" dirty="0">
                <a:latin typeface="Verdana"/>
                <a:cs typeface="Verdana"/>
              </a:rPr>
              <a:t> » </a:t>
            </a:r>
            <a:r>
              <a:rPr lang="fr-FR" sz="1000" dirty="0" smtClean="0">
                <a:latin typeface="Verdana"/>
                <a:cs typeface="Verdana"/>
              </a:rPr>
              <a:t>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un appel au Web service Faisabilité virement (WS-FEASABILITY) </a:t>
            </a:r>
            <a:r>
              <a:rPr lang="fr-FR" sz="1000" dirty="0" smtClean="0">
                <a:latin typeface="Verdana"/>
                <a:cs typeface="Verdana"/>
              </a:rPr>
              <a:t>est effectué pour vérifier </a:t>
            </a:r>
            <a:r>
              <a:rPr lang="fr-FR" sz="1000" dirty="0">
                <a:latin typeface="Verdana"/>
                <a:cs typeface="Verdana"/>
              </a:rPr>
              <a:t>la solvabilité du client.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Si code retour = 0, alors envoi du message </a:t>
            </a:r>
            <a:r>
              <a:rPr lang="fr-FR" sz="1000" dirty="0" err="1">
                <a:latin typeface="Verdana"/>
                <a:cs typeface="Verdana"/>
              </a:rPr>
              <a:t>SEPAmail</a:t>
            </a:r>
            <a:r>
              <a:rPr lang="fr-FR" sz="1000" dirty="0">
                <a:latin typeface="Verdana"/>
                <a:cs typeface="Verdana"/>
              </a:rPr>
              <a:t> au créancier + demande d’exécution du virement CRETE </a:t>
            </a:r>
            <a:r>
              <a:rPr lang="fr-FR" sz="1000" dirty="0" smtClean="0">
                <a:latin typeface="Verdana"/>
                <a:cs typeface="Verdana"/>
              </a:rPr>
              <a:t>et appel </a:t>
            </a:r>
            <a:r>
              <a:rPr lang="fr-FR" sz="1000" dirty="0">
                <a:latin typeface="Verdana"/>
                <a:cs typeface="Verdana"/>
              </a:rPr>
              <a:t>du service WS-DDRSTAT (mode A) pour valider le paiement de la </a:t>
            </a:r>
            <a:r>
              <a:rPr lang="fr-FR" sz="1000" dirty="0" smtClean="0">
                <a:latin typeface="Verdana"/>
                <a:cs typeface="Verdana"/>
              </a:rPr>
              <a:t>facture :</a:t>
            </a:r>
            <a:endParaRPr lang="fr-FR" sz="1000" dirty="0">
              <a:latin typeface="Verdana"/>
              <a:cs typeface="Verdana"/>
            </a:endParaRPr>
          </a:p>
          <a:p>
            <a:pPr marL="1543050" lvl="3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Si retour OK, fermeture de la pop-up et affichage de FAC-02</a:t>
            </a:r>
          </a:p>
          <a:p>
            <a:pPr marL="1543050" lvl="3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Si retour KO, redirection vers ERRF-FAC-04</a:t>
            </a:r>
            <a:endParaRPr lang="fr-FR" sz="1000" b="1" dirty="0">
              <a:latin typeface="Verdana"/>
              <a:cs typeface="Verdana"/>
            </a:endParaRPr>
          </a:p>
          <a:p>
            <a:pPr marL="1543050" lvl="3" indent="-171450">
              <a:buFont typeface="Arial" pitchFamily="34" charset="0"/>
              <a:buChar char="•"/>
            </a:pPr>
            <a:endParaRPr lang="fr-FR" sz="1000" dirty="0" smtClean="0">
              <a:latin typeface="Verdana"/>
              <a:cs typeface="Verdana"/>
            </a:endParaRPr>
          </a:p>
          <a:p>
            <a:pPr marL="1085850" lvl="2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Si </a:t>
            </a:r>
            <a:r>
              <a:rPr lang="fr-FR" sz="1000" dirty="0">
                <a:latin typeface="Verdana"/>
                <a:cs typeface="Verdana"/>
              </a:rPr>
              <a:t>code retour différent de 0, alors affichage de ERRF-FAC-08 indiquant que le virement ne peut être exécuté. La DDR reste au statut « </a:t>
            </a:r>
            <a:r>
              <a:rPr lang="fr-FR" sz="1000" dirty="0" smtClean="0">
                <a:latin typeface="Verdana"/>
                <a:cs typeface="Verdana"/>
              </a:rPr>
              <a:t>A traiter</a:t>
            </a:r>
            <a:r>
              <a:rPr lang="fr-FR" sz="1000" dirty="0">
                <a:latin typeface="Verdana"/>
                <a:cs typeface="Verdana"/>
              </a:rPr>
              <a:t> » afin que le client puisse réessayer </a:t>
            </a:r>
            <a:r>
              <a:rPr lang="fr-FR" sz="1000" dirty="0" smtClean="0">
                <a:latin typeface="Verdana"/>
                <a:cs typeface="Verdana"/>
              </a:rPr>
              <a:t>ultérieurement</a:t>
            </a:r>
            <a:r>
              <a:rPr lang="fr-FR" sz="1000" dirty="0">
                <a:latin typeface="Verdana"/>
                <a:cs typeface="Verdan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523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0" dirty="0" smtClean="0">
                <a:ea typeface="+mj-ea"/>
              </a:rPr>
              <a:t>Mes Factures</a:t>
            </a:r>
            <a:br>
              <a:rPr lang="fr-FR" b="0" dirty="0" smtClean="0">
                <a:ea typeface="+mj-ea"/>
              </a:rPr>
            </a:br>
            <a:r>
              <a:rPr lang="fr-FR" sz="1800" b="0" dirty="0">
                <a:solidFill>
                  <a:srgbClr val="0066A1"/>
                </a:solidFill>
                <a:ea typeface="+mj-ea"/>
              </a:rPr>
              <a:t>FAC-02 (</a:t>
            </a:r>
            <a:r>
              <a:rPr lang="fr-FR" sz="1800" b="0" dirty="0" smtClean="0">
                <a:solidFill>
                  <a:srgbClr val="0066A1"/>
                </a:solidFill>
                <a:ea typeface="+mj-ea"/>
              </a:rPr>
              <a:t>règlement - validation)</a:t>
            </a:r>
            <a:endParaRPr lang="fr-FR" b="0" dirty="0" smtClean="0">
              <a:solidFill>
                <a:srgbClr val="0066A1"/>
              </a:solidFill>
              <a:ea typeface="+mj-ea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43256" y="1362506"/>
            <a:ext cx="2764800" cy="5399087"/>
            <a:chOff x="143256" y="1362506"/>
            <a:chExt cx="2764800" cy="5399087"/>
          </a:xfrm>
        </p:grpSpPr>
        <p:pic>
          <p:nvPicPr>
            <p:cNvPr id="16" name="Picture 2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56" y="1362506"/>
              <a:ext cx="2764800" cy="539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53"/>
            <p:cNvSpPr txBox="1"/>
            <p:nvPr/>
          </p:nvSpPr>
          <p:spPr bwMode="auto">
            <a:xfrm>
              <a:off x="763335" y="2515166"/>
              <a:ext cx="1551017" cy="2539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050" dirty="0">
                  <a:solidFill>
                    <a:srgbClr val="FFFFFF"/>
                  </a:solidFill>
                  <a:latin typeface="BNPP Sans Light" pitchFamily="2" charset="0"/>
                </a:rPr>
                <a:t>MES FACTURES</a:t>
              </a:r>
            </a:p>
          </p:txBody>
        </p:sp>
        <p:pic>
          <p:nvPicPr>
            <p:cNvPr id="49" name="Picture 5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0362" y="2515166"/>
              <a:ext cx="1841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Rectangle à coins arrondis 118"/>
            <p:cNvSpPr/>
            <p:nvPr/>
          </p:nvSpPr>
          <p:spPr bwMode="auto">
            <a:xfrm>
              <a:off x="463306" y="2871196"/>
              <a:ext cx="2161206" cy="153888"/>
            </a:xfrm>
            <a:prstGeom prst="roundRect">
              <a:avLst>
                <a:gd name="adj" fmla="val 0"/>
              </a:avLst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fr-FR" sz="1000" dirty="0">
                  <a:solidFill>
                    <a:srgbClr val="666666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Demandes de règlement reçues :</a:t>
              </a:r>
            </a:p>
          </p:txBody>
        </p:sp>
        <p:grpSp>
          <p:nvGrpSpPr>
            <p:cNvPr id="31" name="Group 2"/>
            <p:cNvGrpSpPr>
              <a:grpSpLocks/>
            </p:cNvGrpSpPr>
            <p:nvPr/>
          </p:nvGrpSpPr>
          <p:grpSpPr bwMode="auto">
            <a:xfrm>
              <a:off x="409332" y="5650059"/>
              <a:ext cx="2265056" cy="208475"/>
              <a:chOff x="5343790" y="5461141"/>
              <a:chExt cx="2561962" cy="30157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343790" y="5461141"/>
                <a:ext cx="2561962" cy="227372"/>
              </a:xfrm>
              <a:prstGeom prst="rect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fr-FR" sz="800" dirty="0">
                    <a:solidFill>
                      <a:srgbClr val="000000"/>
                    </a:solidFill>
                    <a:latin typeface="Lucida Sans" charset="0"/>
                    <a:ea typeface="MS PGothic" charset="0"/>
                    <a:cs typeface="MS PGothic" charset="0"/>
                  </a:rPr>
                  <a:t>30/03/12  </a:t>
                </a:r>
              </a:p>
            </p:txBody>
          </p:sp>
          <p:sp>
            <p:nvSpPr>
              <p:cNvPr id="33" name="ZoneTexte 81"/>
              <p:cNvSpPr txBox="1">
                <a:spLocks noChangeArrowheads="1"/>
              </p:cNvSpPr>
              <p:nvPr/>
            </p:nvSpPr>
            <p:spPr bwMode="auto">
              <a:xfrm>
                <a:off x="7360175" y="5479456"/>
                <a:ext cx="539998" cy="283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36000" bIns="36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r" eaLnBrk="1" hangingPunct="1"/>
                <a:r>
                  <a:rPr lang="fr-FR" altLang="fr-FR" sz="800" b="1" dirty="0" smtClean="0">
                    <a:solidFill>
                      <a:srgbClr val="660033"/>
                    </a:solidFill>
                  </a:rPr>
                  <a:t>A traiter</a:t>
                </a:r>
                <a:endParaRPr lang="fr-FR" altLang="fr-FR" sz="800" b="1" dirty="0">
                  <a:solidFill>
                    <a:srgbClr val="660033"/>
                  </a:solidFill>
                </a:endParaRPr>
              </a:p>
            </p:txBody>
          </p:sp>
        </p:grpSp>
        <p:sp>
          <p:nvSpPr>
            <p:cNvPr id="34" name="Rectangle 53"/>
            <p:cNvSpPr>
              <a:spLocks noChangeArrowheads="1"/>
            </p:cNvSpPr>
            <p:nvPr/>
          </p:nvSpPr>
          <p:spPr bwMode="auto">
            <a:xfrm>
              <a:off x="447431" y="3991580"/>
              <a:ext cx="2203307" cy="159143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333333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fr-FR" sz="800">
                <a:solidFill>
                  <a:srgbClr val="000000"/>
                </a:solidFill>
                <a:latin typeface="Lucida Sans" pitchFamily="34" charset="0"/>
              </a:endParaRPr>
            </a:p>
          </p:txBody>
        </p:sp>
        <p:sp>
          <p:nvSpPr>
            <p:cNvPr id="35" name="Text Box 103"/>
            <p:cNvSpPr txBox="1">
              <a:spLocks noChangeArrowheads="1"/>
            </p:cNvSpPr>
            <p:nvPr/>
          </p:nvSpPr>
          <p:spPr bwMode="auto">
            <a:xfrm>
              <a:off x="531570" y="4018710"/>
              <a:ext cx="2100860" cy="1169551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Créancier : EDF     ICQX ; XXXXXXXXXXXX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Numéro Client : 5463945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Référence de facture : V05949ZOJ455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Libellé : Votre facture du 27/03/2012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Montant : 109,67 €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Date d</a:t>
              </a:r>
              <a:r>
                <a:rPr lang="ja-JP" altLang="fr-FR" sz="700" dirty="0" smtClean="0"/>
                <a:t>’</a:t>
              </a:r>
              <a:r>
                <a:rPr lang="fr-FR" altLang="ja-JP" sz="700" dirty="0" smtClean="0"/>
                <a:t>exigibilité : 10/04/2013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Votre facture dématérialisée jointe :             PDF</a:t>
              </a:r>
            </a:p>
          </p:txBody>
        </p:sp>
        <p:graphicFrame>
          <p:nvGraphicFramePr>
            <p:cNvPr id="45" name="Object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4175996"/>
                </p:ext>
              </p:extLst>
            </p:nvPr>
          </p:nvGraphicFramePr>
          <p:xfrm>
            <a:off x="2108266" y="4935653"/>
            <a:ext cx="252608" cy="252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6" name="Bitmap Image" r:id="rId6" imgW="409632" imgH="409632" progId="Paint.Picture">
                    <p:embed/>
                  </p:oleObj>
                </mc:Choice>
                <mc:Fallback>
                  <p:oleObj name="Bitmap Image" r:id="rId6" imgW="409632" imgH="40963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8266" y="4935653"/>
                          <a:ext cx="252608" cy="252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Rectangle à coins arrondis 9"/>
            <p:cNvSpPr>
              <a:spLocks noChangeArrowheads="1"/>
            </p:cNvSpPr>
            <p:nvPr/>
          </p:nvSpPr>
          <p:spPr bwMode="auto">
            <a:xfrm>
              <a:off x="1593073" y="5319128"/>
              <a:ext cx="954299" cy="19086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43436"/>
                </a:gs>
                <a:gs pos="80000">
                  <a:srgbClr val="47474A"/>
                </a:gs>
                <a:gs pos="100000">
                  <a:srgbClr val="47474A"/>
                </a:gs>
              </a:gsLst>
              <a:lin ang="16200000"/>
            </a:gradFill>
            <a:ln w="9525">
              <a:solidFill>
                <a:srgbClr val="48484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VALIDER</a:t>
              </a:r>
            </a:p>
          </p:txBody>
        </p:sp>
        <p:sp>
          <p:nvSpPr>
            <p:cNvPr id="50" name="Rectangle à coins arrondis 80"/>
            <p:cNvSpPr/>
            <p:nvPr/>
          </p:nvSpPr>
          <p:spPr bwMode="auto">
            <a:xfrm>
              <a:off x="528395" y="5319128"/>
              <a:ext cx="957106" cy="1908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b="1" dirty="0">
                  <a:solidFill>
                    <a:schemeClr val="tx1">
                      <a:lumMod val="75000"/>
                    </a:schemeClr>
                  </a:solidFill>
                  <a:latin typeface="Arial"/>
                  <a:cs typeface="Arial"/>
                </a:rPr>
                <a:t>REFUSER</a:t>
              </a:r>
            </a:p>
          </p:txBody>
        </p:sp>
        <p:grpSp>
          <p:nvGrpSpPr>
            <p:cNvPr id="58" name="Group 76"/>
            <p:cNvGrpSpPr>
              <a:grpSpLocks/>
            </p:cNvGrpSpPr>
            <p:nvPr/>
          </p:nvGrpSpPr>
          <p:grpSpPr bwMode="auto">
            <a:xfrm>
              <a:off x="439494" y="3128827"/>
              <a:ext cx="2192081" cy="343829"/>
              <a:chOff x="1310421" y="2670094"/>
              <a:chExt cx="2478412" cy="389758"/>
            </a:xfrm>
          </p:grpSpPr>
          <p:sp>
            <p:nvSpPr>
              <p:cNvPr id="59" name="Rectangular Callout 77"/>
              <p:cNvSpPr>
                <a:spLocks noChangeArrowheads="1"/>
              </p:cNvSpPr>
              <p:nvPr/>
            </p:nvSpPr>
            <p:spPr bwMode="auto">
              <a:xfrm>
                <a:off x="1310421" y="2670094"/>
                <a:ext cx="641574" cy="149493"/>
              </a:xfrm>
              <a:prstGeom prst="wedgeRectCallout">
                <a:avLst>
                  <a:gd name="adj1" fmla="val -21815"/>
                  <a:gd name="adj2" fmla="val 97778"/>
                </a:avLst>
              </a:prstGeom>
              <a:solidFill>
                <a:srgbClr val="FFFFFF"/>
              </a:solidFill>
              <a:ln w="9525">
                <a:solidFill>
                  <a:srgbClr val="7F7F7F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+mn-ea"/>
                    <a:cs typeface="Arial"/>
                  </a:rPr>
                  <a:t>Nouvelles</a:t>
                </a:r>
                <a:endPara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+mn-ea"/>
                  <a:cs typeface="Arial"/>
                </a:endParaRPr>
              </a:p>
            </p:txBody>
          </p:sp>
          <p:grpSp>
            <p:nvGrpSpPr>
              <p:cNvPr id="60" name="Group 78"/>
              <p:cNvGrpSpPr>
                <a:grpSpLocks/>
              </p:cNvGrpSpPr>
              <p:nvPr/>
            </p:nvGrpSpPr>
            <p:grpSpPr bwMode="auto">
              <a:xfrm>
                <a:off x="1328209" y="2924385"/>
                <a:ext cx="2460624" cy="135467"/>
                <a:chOff x="1328209" y="2924385"/>
                <a:chExt cx="2460624" cy="135467"/>
              </a:xfrm>
            </p:grpSpPr>
            <p:grpSp>
              <p:nvGrpSpPr>
                <p:cNvPr id="61" name="Group 79"/>
                <p:cNvGrpSpPr>
                  <a:grpSpLocks/>
                </p:cNvGrpSpPr>
                <p:nvPr/>
              </p:nvGrpSpPr>
              <p:grpSpPr bwMode="auto">
                <a:xfrm>
                  <a:off x="1328209" y="2924385"/>
                  <a:ext cx="2460624" cy="135467"/>
                  <a:chOff x="1301751" y="2614083"/>
                  <a:chExt cx="2460624" cy="135467"/>
                </a:xfrm>
              </p:grpSpPr>
              <p:sp>
                <p:nvSpPr>
                  <p:cNvPr id="72" name="Rounded 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301417" y="2646144"/>
                    <a:ext cx="2460958" cy="71589"/>
                  </a:xfrm>
                  <a:prstGeom prst="roundRect">
                    <a:avLst>
                      <a:gd name="adj" fmla="val 47597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404040"/>
                    </a:solidFill>
                    <a:round/>
                    <a:headEnd/>
                    <a:tailEnd/>
                  </a:ln>
                  <a:effectLst>
                    <a:outerShdw dist="23000" dir="5400000" rotWithShape="0">
                      <a:srgbClr val="808080">
                        <a:alpha val="34998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chemeClr val="lt1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3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1344258" y="2614328"/>
                    <a:ext cx="134868" cy="135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CC746"/>
                      </a:gs>
                      <a:gs pos="20000">
                        <a:srgbClr val="9BC348"/>
                      </a:gs>
                      <a:gs pos="100000">
                        <a:srgbClr val="769535"/>
                      </a:gs>
                    </a:gsLst>
                    <a:lin ang="5400000"/>
                  </a:gradFill>
                  <a:ln w="9525">
                    <a:solidFill>
                      <a:srgbClr val="98B954"/>
                    </a:solidFill>
                    <a:round/>
                    <a:headEnd/>
                    <a:tailEnd/>
                  </a:ln>
                  <a:effectLst>
                    <a:outerShdw dist="23000" dir="5400000" rotWithShape="0">
                      <a:srgbClr val="808080">
                        <a:alpha val="34998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chemeClr val="lt1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  <p:cxnSp>
              <p:nvCxnSpPr>
                <p:cNvPr id="62" name="Straight Connector 80"/>
                <p:cNvCxnSpPr>
                  <a:cxnSpLocks noChangeShapeType="1"/>
                </p:cNvCxnSpPr>
                <p:nvPr/>
              </p:nvCxnSpPr>
              <p:spPr bwMode="auto">
                <a:xfrm>
                  <a:off x="2016499" y="2935766"/>
                  <a:ext cx="0" cy="106586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9" name="Straight Connector 81"/>
                <p:cNvCxnSpPr>
                  <a:cxnSpLocks noChangeShapeType="1"/>
                </p:cNvCxnSpPr>
                <p:nvPr/>
              </p:nvCxnSpPr>
              <p:spPr bwMode="auto">
                <a:xfrm>
                  <a:off x="2584534" y="2935766"/>
                  <a:ext cx="0" cy="106586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0" name="Straight Connector 83"/>
                <p:cNvCxnSpPr>
                  <a:cxnSpLocks noChangeShapeType="1"/>
                </p:cNvCxnSpPr>
                <p:nvPr/>
              </p:nvCxnSpPr>
              <p:spPr bwMode="auto">
                <a:xfrm>
                  <a:off x="3154157" y="2935766"/>
                  <a:ext cx="0" cy="106586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1" name="Straight Connector 90"/>
                <p:cNvCxnSpPr>
                  <a:cxnSpLocks noChangeShapeType="1"/>
                </p:cNvCxnSpPr>
                <p:nvPr/>
              </p:nvCxnSpPr>
              <p:spPr bwMode="auto">
                <a:xfrm>
                  <a:off x="3722192" y="2935766"/>
                  <a:ext cx="0" cy="106586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74" name="Group 12"/>
            <p:cNvGrpSpPr>
              <a:grpSpLocks/>
            </p:cNvGrpSpPr>
            <p:nvPr/>
          </p:nvGrpSpPr>
          <p:grpSpPr bwMode="auto">
            <a:xfrm>
              <a:off x="399806" y="3712865"/>
              <a:ext cx="2263653" cy="282079"/>
              <a:chOff x="5334000" y="3262313"/>
              <a:chExt cx="2560638" cy="319087"/>
            </a:xfrm>
          </p:grpSpPr>
          <p:sp>
            <p:nvSpPr>
              <p:cNvPr id="75" name="Rectangle 69"/>
              <p:cNvSpPr>
                <a:spLocks noChangeArrowheads="1"/>
              </p:cNvSpPr>
              <p:nvPr/>
            </p:nvSpPr>
            <p:spPr bwMode="auto">
              <a:xfrm>
                <a:off x="5334000" y="3262313"/>
                <a:ext cx="2560638" cy="319087"/>
              </a:xfrm>
              <a:prstGeom prst="rect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fr-FR" sz="800" dirty="0">
                    <a:solidFill>
                      <a:srgbClr val="000000"/>
                    </a:solidFill>
                    <a:latin typeface="Lucida Sans" pitchFamily="34" charset="0"/>
                    <a:ea typeface="MS PGothic" pitchFamily="34" charset="-128"/>
                  </a:rPr>
                  <a:t>31/03/12  </a:t>
                </a:r>
              </a:p>
              <a:p>
                <a:pPr>
                  <a:defRPr/>
                </a:pPr>
                <a:r>
                  <a:rPr lang="fr-FR" sz="800" dirty="0">
                    <a:solidFill>
                      <a:srgbClr val="000000"/>
                    </a:solidFill>
                    <a:latin typeface="Lucida Sans" pitchFamily="34" charset="0"/>
                    <a:ea typeface="MS PGothic" pitchFamily="34" charset="-128"/>
                  </a:rPr>
                  <a:t>Facture EDF  109,67 €</a:t>
                </a:r>
              </a:p>
            </p:txBody>
          </p:sp>
          <p:sp>
            <p:nvSpPr>
              <p:cNvPr id="76" name="ZoneTexte 81"/>
              <p:cNvSpPr txBox="1">
                <a:spLocks noChangeArrowheads="1"/>
              </p:cNvSpPr>
              <p:nvPr/>
            </p:nvSpPr>
            <p:spPr bwMode="auto">
              <a:xfrm>
                <a:off x="7351713" y="3279775"/>
                <a:ext cx="539750" cy="195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36000" bIns="36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r" eaLnBrk="1" hangingPunct="1"/>
                <a:r>
                  <a:rPr lang="fr-FR" altLang="fr-FR" sz="800" b="1">
                    <a:solidFill>
                      <a:srgbClr val="0000FF"/>
                    </a:solidFill>
                  </a:rPr>
                  <a:t>nouveau</a:t>
                </a:r>
              </a:p>
            </p:txBody>
          </p:sp>
        </p:grpSp>
      </p:grp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369060" y="2457580"/>
            <a:ext cx="2373432" cy="3365699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1" name="Group 3"/>
          <p:cNvGrpSpPr>
            <a:grpSpLocks/>
          </p:cNvGrpSpPr>
          <p:nvPr/>
        </p:nvGrpSpPr>
        <p:grpSpPr bwMode="auto">
          <a:xfrm>
            <a:off x="434738" y="3278491"/>
            <a:ext cx="2197692" cy="1731306"/>
            <a:chOff x="5370513" y="3041114"/>
            <a:chExt cx="2520950" cy="1985969"/>
          </a:xfrm>
        </p:grpSpPr>
        <p:grpSp>
          <p:nvGrpSpPr>
            <p:cNvPr id="92" name="Group 195"/>
            <p:cNvGrpSpPr>
              <a:grpSpLocks/>
            </p:cNvGrpSpPr>
            <p:nvPr/>
          </p:nvGrpSpPr>
          <p:grpSpPr bwMode="auto">
            <a:xfrm>
              <a:off x="5370513" y="3041114"/>
              <a:ext cx="2520950" cy="1985969"/>
              <a:chOff x="5371043" y="2871787"/>
              <a:chExt cx="2520000" cy="1781845"/>
            </a:xfrm>
          </p:grpSpPr>
          <p:grpSp>
            <p:nvGrpSpPr>
              <p:cNvPr id="95" name="Group 203"/>
              <p:cNvGrpSpPr>
                <a:grpSpLocks/>
              </p:cNvGrpSpPr>
              <p:nvPr/>
            </p:nvGrpSpPr>
            <p:grpSpPr bwMode="auto">
              <a:xfrm>
                <a:off x="5371043" y="2871787"/>
                <a:ext cx="2520000" cy="1781845"/>
                <a:chOff x="1359959" y="3365500"/>
                <a:chExt cx="2402417" cy="1781845"/>
              </a:xfrm>
            </p:grpSpPr>
            <p:sp>
              <p:nvSpPr>
                <p:cNvPr id="97" name="Rectangle 96"/>
                <p:cNvSpPr>
                  <a:spLocks noChangeArrowheads="1"/>
                </p:cNvSpPr>
                <p:nvPr/>
              </p:nvSpPr>
              <p:spPr bwMode="auto">
                <a:xfrm>
                  <a:off x="1359959" y="3379743"/>
                  <a:ext cx="2402417" cy="17676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>
                  <a:outerShdw dist="23000" dir="5400000" rotWithShape="0">
                    <a:srgbClr val="80808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grpSp>
              <p:nvGrpSpPr>
                <p:cNvPr id="98" name="Group 206"/>
                <p:cNvGrpSpPr>
                  <a:grpSpLocks/>
                </p:cNvGrpSpPr>
                <p:nvPr/>
              </p:nvGrpSpPr>
              <p:grpSpPr bwMode="auto">
                <a:xfrm>
                  <a:off x="1364497" y="3365500"/>
                  <a:ext cx="2393340" cy="226098"/>
                  <a:chOff x="1364497" y="3365500"/>
                  <a:chExt cx="2393340" cy="226098"/>
                </a:xfrm>
              </p:grpSpPr>
              <p:sp>
                <p:nvSpPr>
                  <p:cNvPr id="99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1364498" y="3365500"/>
                    <a:ext cx="2393340" cy="226470"/>
                  </a:xfrm>
                  <a:prstGeom prst="rect">
                    <a:avLst/>
                  </a:prstGeom>
                  <a:solidFill>
                    <a:srgbClr val="942A5B"/>
                  </a:solidFill>
                  <a:ln>
                    <a:noFill/>
                  </a:ln>
                  <a:effectLst>
                    <a:outerShdw dist="23000" dir="5400000" rotWithShape="0">
                      <a:srgbClr val="808080">
                        <a:alpha val="34998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>
                      <a:defRPr/>
                    </a:pPr>
                    <a:r>
                      <a:rPr lang="en-US" sz="800" dirty="0">
                        <a:solidFill>
                          <a:schemeClr val="lt1"/>
                        </a:solidFill>
                        <a:latin typeface="Arial"/>
                        <a:ea typeface="+mn-ea"/>
                        <a:cs typeface="Arial"/>
                      </a:rPr>
                      <a:t>REGLEMENT FACTURE</a:t>
                    </a:r>
                  </a:p>
                </p:txBody>
              </p:sp>
              <p:sp>
                <p:nvSpPr>
                  <p:cNvPr id="100" name="TextBox 2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3085" y="3407556"/>
                    <a:ext cx="191030" cy="1384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9pPr>
                  </a:lstStyle>
                  <a:p>
                    <a:pPr algn="r" eaLnBrk="1" hangingPunct="1"/>
                    <a:r>
                      <a:rPr lang="en-US" altLang="fr-FR" sz="900">
                        <a:solidFill>
                          <a:srgbClr val="FFFFFF"/>
                        </a:solidFill>
                      </a:rPr>
                      <a:t>X</a:t>
                    </a:r>
                  </a:p>
                </p:txBody>
              </p:sp>
            </p:grpSp>
          </p:grpSp>
          <p:sp>
            <p:nvSpPr>
              <p:cNvPr id="96" name="Rectangle à coins arrondis 118"/>
              <p:cNvSpPr/>
              <p:nvPr/>
            </p:nvSpPr>
            <p:spPr bwMode="auto">
              <a:xfrm>
                <a:off x="5438980" y="3594898"/>
                <a:ext cx="2445416" cy="633522"/>
              </a:xfrm>
              <a:prstGeom prst="roundRect">
                <a:avLst>
                  <a:gd name="adj" fmla="val 0"/>
                </a:avLst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fr-FR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Votre demande a bien été effectuée</a:t>
                </a:r>
              </a:p>
              <a:p>
                <a:pPr>
                  <a:defRPr/>
                </a:pPr>
                <a:endParaRPr lang="fr-FR" sz="800" dirty="0">
                  <a:solidFill>
                    <a:srgbClr val="666666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endParaRPr>
              </a:p>
              <a:p>
                <a:pPr>
                  <a:defRPr/>
                </a:pPr>
                <a:r>
                  <a:rPr lang="fr-FR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Un paiement de 109,67 € à destination d</a:t>
                </a:r>
                <a:r>
                  <a:rPr lang="fr-FR" altLang="en-US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’</a:t>
                </a:r>
                <a:r>
                  <a:rPr lang="fr-FR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EDF pour le règlement de la facture n° V05949ZOJ455 a bien été </a:t>
                </a:r>
                <a:r>
                  <a:rPr lang="fr-FR" sz="800" b="1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opéré</a:t>
                </a:r>
                <a:r>
                  <a:rPr lang="fr-FR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.</a:t>
                </a:r>
              </a:p>
            </p:txBody>
          </p:sp>
        </p:grpSp>
        <p:sp>
          <p:nvSpPr>
            <p:cNvPr id="93" name="Rectangle à coins arrondis 9"/>
            <p:cNvSpPr>
              <a:spLocks noChangeArrowheads="1"/>
            </p:cNvSpPr>
            <p:nvPr/>
          </p:nvSpPr>
          <p:spPr bwMode="auto">
            <a:xfrm>
              <a:off x="6075363" y="4668307"/>
              <a:ext cx="1079500" cy="2174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43436"/>
                </a:gs>
                <a:gs pos="80000">
                  <a:srgbClr val="47474A"/>
                </a:gs>
                <a:gs pos="100000">
                  <a:srgbClr val="47474A"/>
                </a:gs>
              </a:gsLst>
              <a:lin ang="16200000"/>
            </a:gradFill>
            <a:ln w="9525">
              <a:solidFill>
                <a:srgbClr val="48484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FERMER</a:t>
              </a:r>
            </a:p>
          </p:txBody>
        </p:sp>
        <p:sp>
          <p:nvSpPr>
            <p:cNvPr id="94" name="Half Frame 124"/>
            <p:cNvSpPr>
              <a:spLocks/>
            </p:cNvSpPr>
            <p:nvPr/>
          </p:nvSpPr>
          <p:spPr bwMode="auto">
            <a:xfrm rot="13239235">
              <a:off x="6469063" y="3291342"/>
              <a:ext cx="284163" cy="363539"/>
            </a:xfrm>
            <a:custGeom>
              <a:avLst/>
              <a:gdLst>
                <a:gd name="T0" fmla="*/ 0 w 284163"/>
                <a:gd name="T1" fmla="*/ 0 h 363539"/>
                <a:gd name="T2" fmla="*/ 284163 w 284163"/>
                <a:gd name="T3" fmla="*/ 0 h 363539"/>
                <a:gd name="T4" fmla="*/ 233558 w 284163"/>
                <a:gd name="T5" fmla="*/ 64741 h 363539"/>
                <a:gd name="T6" fmla="*/ 94720 w 284163"/>
                <a:gd name="T7" fmla="*/ 64741 h 363539"/>
                <a:gd name="T8" fmla="*/ 94720 w 284163"/>
                <a:gd name="T9" fmla="*/ 242361 h 363539"/>
                <a:gd name="T10" fmla="*/ 0 w 284163"/>
                <a:gd name="T11" fmla="*/ 363539 h 363539"/>
                <a:gd name="T12" fmla="*/ 0 w 284163"/>
                <a:gd name="T13" fmla="*/ 0 h 3635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4163"/>
                <a:gd name="T22" fmla="*/ 0 h 363539"/>
                <a:gd name="T23" fmla="*/ 284163 w 284163"/>
                <a:gd name="T24" fmla="*/ 363539 h 3635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4163" h="363539">
                  <a:moveTo>
                    <a:pt x="0" y="0"/>
                  </a:moveTo>
                  <a:lnTo>
                    <a:pt x="284163" y="0"/>
                  </a:lnTo>
                  <a:lnTo>
                    <a:pt x="233558" y="64741"/>
                  </a:lnTo>
                  <a:lnTo>
                    <a:pt x="94720" y="64741"/>
                  </a:lnTo>
                  <a:lnTo>
                    <a:pt x="94720" y="242361"/>
                  </a:lnTo>
                  <a:lnTo>
                    <a:pt x="0" y="363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9525" cap="flat" cmpd="sng">
              <a:solidFill>
                <a:srgbClr val="008000"/>
              </a:solidFill>
              <a:prstDash val="solid"/>
              <a:round/>
              <a:headEnd/>
              <a:tailEnd/>
            </a:ln>
            <a:effectLst>
              <a:outerShdw blurRad="63500" dist="38100" dir="10800000" algn="r" rotWithShape="0">
                <a:srgbClr val="000000">
                  <a:alpha val="39998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40" name="ZoneTexte 39"/>
          <p:cNvSpPr txBox="1"/>
          <p:nvPr/>
        </p:nvSpPr>
        <p:spPr>
          <a:xfrm>
            <a:off x="3386328" y="1475600"/>
            <a:ext cx="5358384" cy="1785104"/>
          </a:xfrm>
          <a:prstGeom prst="rect">
            <a:avLst/>
          </a:prstGeom>
          <a:noFill/>
          <a:ln w="19050">
            <a:solidFill>
              <a:srgbClr val="0099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Cette pop-up s’affiche si la confirmation du règlement de la facture est ok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Elle fait apparaitre les infos suivantes: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Le montant en euros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La créancier associé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Le numéro de facture</a:t>
            </a:r>
          </a:p>
          <a:p>
            <a:endParaRPr lang="fr-FR" sz="10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Bouton « Fermer » et croix de fermeture :  quitte la pop-up et renvoie sur FAC-00 sans changement de position du </a:t>
            </a:r>
            <a:r>
              <a:rPr lang="fr-FR" sz="1000" dirty="0" err="1" smtClean="0">
                <a:latin typeface="Verdana"/>
                <a:cs typeface="Verdana"/>
              </a:rPr>
              <a:t>slider</a:t>
            </a:r>
            <a:r>
              <a:rPr lang="fr-FR" sz="1000" dirty="0" smtClean="0">
                <a:latin typeface="Verdana"/>
                <a:cs typeface="Verdana"/>
              </a:rPr>
              <a:t> et avec mise à jour de la liste des factures.</a:t>
            </a:r>
            <a:endParaRPr lang="fr-FR" sz="1000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endParaRPr lang="fr-FR" sz="10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9874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0" dirty="0" smtClean="0">
                <a:ea typeface="+mj-ea"/>
              </a:rPr>
              <a:t>Mes Factures</a:t>
            </a:r>
            <a:br>
              <a:rPr lang="fr-FR" b="0" dirty="0" smtClean="0">
                <a:ea typeface="+mj-ea"/>
              </a:rPr>
            </a:br>
            <a:r>
              <a:rPr lang="fr-FR" sz="1800" b="0" dirty="0">
                <a:solidFill>
                  <a:srgbClr val="0066A1"/>
                </a:solidFill>
                <a:ea typeface="+mj-ea"/>
              </a:rPr>
              <a:t>FAC-03 (</a:t>
            </a:r>
            <a:r>
              <a:rPr lang="fr-FR" sz="1800" b="0" dirty="0" smtClean="0">
                <a:solidFill>
                  <a:srgbClr val="0066A1"/>
                </a:solidFill>
                <a:ea typeface="+mj-ea"/>
              </a:rPr>
              <a:t>annulation)</a:t>
            </a:r>
            <a:endParaRPr lang="fr-FR" b="0" dirty="0" smtClean="0">
              <a:solidFill>
                <a:srgbClr val="0066A1"/>
              </a:solidFill>
              <a:ea typeface="+mj-ea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43256" y="1362506"/>
            <a:ext cx="2764800" cy="5399087"/>
            <a:chOff x="143256" y="1362506"/>
            <a:chExt cx="2764800" cy="5399087"/>
          </a:xfrm>
        </p:grpSpPr>
        <p:pic>
          <p:nvPicPr>
            <p:cNvPr id="16" name="Picture 2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56" y="1362506"/>
              <a:ext cx="2764800" cy="539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53"/>
            <p:cNvSpPr txBox="1"/>
            <p:nvPr/>
          </p:nvSpPr>
          <p:spPr bwMode="auto">
            <a:xfrm>
              <a:off x="763335" y="2515166"/>
              <a:ext cx="1551017" cy="2539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050" dirty="0">
                  <a:solidFill>
                    <a:srgbClr val="FFFFFF"/>
                  </a:solidFill>
                  <a:latin typeface="BNPP Sans Light" pitchFamily="2" charset="0"/>
                </a:rPr>
                <a:t>MES FACTURES</a:t>
              </a:r>
            </a:p>
          </p:txBody>
        </p:sp>
        <p:pic>
          <p:nvPicPr>
            <p:cNvPr id="49" name="Picture 5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0362" y="2515166"/>
              <a:ext cx="1841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Rectangle à coins arrondis 118"/>
            <p:cNvSpPr/>
            <p:nvPr/>
          </p:nvSpPr>
          <p:spPr bwMode="auto">
            <a:xfrm>
              <a:off x="463306" y="2871196"/>
              <a:ext cx="2161206" cy="153888"/>
            </a:xfrm>
            <a:prstGeom prst="roundRect">
              <a:avLst>
                <a:gd name="adj" fmla="val 0"/>
              </a:avLst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fr-FR" sz="1000" dirty="0">
                  <a:solidFill>
                    <a:srgbClr val="666666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Demandes de règlement reçues :</a:t>
              </a:r>
            </a:p>
          </p:txBody>
        </p:sp>
        <p:grpSp>
          <p:nvGrpSpPr>
            <p:cNvPr id="31" name="Group 2"/>
            <p:cNvGrpSpPr>
              <a:grpSpLocks/>
            </p:cNvGrpSpPr>
            <p:nvPr/>
          </p:nvGrpSpPr>
          <p:grpSpPr bwMode="auto">
            <a:xfrm>
              <a:off x="409332" y="5650059"/>
              <a:ext cx="2265056" cy="208475"/>
              <a:chOff x="5343790" y="5461141"/>
              <a:chExt cx="2561962" cy="30157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343790" y="5461141"/>
                <a:ext cx="2561962" cy="227372"/>
              </a:xfrm>
              <a:prstGeom prst="rect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fr-FR" sz="800" dirty="0">
                    <a:solidFill>
                      <a:srgbClr val="000000"/>
                    </a:solidFill>
                    <a:latin typeface="Lucida Sans" charset="0"/>
                    <a:ea typeface="MS PGothic" charset="0"/>
                    <a:cs typeface="MS PGothic" charset="0"/>
                  </a:rPr>
                  <a:t>30/03/12  </a:t>
                </a:r>
              </a:p>
            </p:txBody>
          </p:sp>
          <p:sp>
            <p:nvSpPr>
              <p:cNvPr id="33" name="ZoneTexte 81"/>
              <p:cNvSpPr txBox="1">
                <a:spLocks noChangeArrowheads="1"/>
              </p:cNvSpPr>
              <p:nvPr/>
            </p:nvSpPr>
            <p:spPr bwMode="auto">
              <a:xfrm>
                <a:off x="7360175" y="5479456"/>
                <a:ext cx="539998" cy="283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36000" bIns="36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r" eaLnBrk="1" hangingPunct="1"/>
                <a:r>
                  <a:rPr lang="fr-FR" altLang="fr-FR" sz="800" b="1" dirty="0" smtClean="0">
                    <a:solidFill>
                      <a:srgbClr val="660033"/>
                    </a:solidFill>
                  </a:rPr>
                  <a:t>A traiter</a:t>
                </a:r>
                <a:endParaRPr lang="fr-FR" altLang="fr-FR" sz="800" b="1" dirty="0">
                  <a:solidFill>
                    <a:srgbClr val="660033"/>
                  </a:solidFill>
                </a:endParaRPr>
              </a:p>
            </p:txBody>
          </p:sp>
        </p:grpSp>
        <p:sp>
          <p:nvSpPr>
            <p:cNvPr id="34" name="Rectangle 53"/>
            <p:cNvSpPr>
              <a:spLocks noChangeArrowheads="1"/>
            </p:cNvSpPr>
            <p:nvPr/>
          </p:nvSpPr>
          <p:spPr bwMode="auto">
            <a:xfrm>
              <a:off x="447431" y="3991580"/>
              <a:ext cx="2203307" cy="159143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333333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fr-FR" sz="800">
                <a:solidFill>
                  <a:srgbClr val="000000"/>
                </a:solidFill>
                <a:latin typeface="Lucida Sans" pitchFamily="34" charset="0"/>
              </a:endParaRPr>
            </a:p>
          </p:txBody>
        </p:sp>
        <p:sp>
          <p:nvSpPr>
            <p:cNvPr id="35" name="Text Box 103"/>
            <p:cNvSpPr txBox="1">
              <a:spLocks noChangeArrowheads="1"/>
            </p:cNvSpPr>
            <p:nvPr/>
          </p:nvSpPr>
          <p:spPr bwMode="auto">
            <a:xfrm>
              <a:off x="531570" y="4018710"/>
              <a:ext cx="2100860" cy="1169551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Créancier : EDF     ICQX ; XXXXXXXXXXXX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Numéro Client : 5463945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Référence de facture : V05949ZOJ455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Libellé : Votre facture du 27/03/2012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Montant : 109,67 €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Date d</a:t>
              </a:r>
              <a:r>
                <a:rPr lang="ja-JP" altLang="fr-FR" sz="700" dirty="0" smtClean="0"/>
                <a:t>’</a:t>
              </a:r>
              <a:r>
                <a:rPr lang="fr-FR" altLang="ja-JP" sz="700" dirty="0" smtClean="0"/>
                <a:t>exigibilité : 10/04/2013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Votre facture dématérialisée jointe :             PDF</a:t>
              </a:r>
            </a:p>
          </p:txBody>
        </p:sp>
        <p:graphicFrame>
          <p:nvGraphicFramePr>
            <p:cNvPr id="45" name="Object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9249982"/>
                </p:ext>
              </p:extLst>
            </p:nvPr>
          </p:nvGraphicFramePr>
          <p:xfrm>
            <a:off x="2108266" y="4935653"/>
            <a:ext cx="252608" cy="252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1" name="Bitmap Image" r:id="rId6" imgW="409632" imgH="409632" progId="Paint.Picture">
                    <p:embed/>
                  </p:oleObj>
                </mc:Choice>
                <mc:Fallback>
                  <p:oleObj name="Bitmap Image" r:id="rId6" imgW="409632" imgH="40963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8266" y="4935653"/>
                          <a:ext cx="252608" cy="252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Rectangle à coins arrondis 9"/>
            <p:cNvSpPr>
              <a:spLocks noChangeArrowheads="1"/>
            </p:cNvSpPr>
            <p:nvPr/>
          </p:nvSpPr>
          <p:spPr bwMode="auto">
            <a:xfrm>
              <a:off x="1593073" y="5319128"/>
              <a:ext cx="954299" cy="19086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43436"/>
                </a:gs>
                <a:gs pos="80000">
                  <a:srgbClr val="47474A"/>
                </a:gs>
                <a:gs pos="100000">
                  <a:srgbClr val="47474A"/>
                </a:gs>
              </a:gsLst>
              <a:lin ang="16200000"/>
            </a:gradFill>
            <a:ln w="9525">
              <a:solidFill>
                <a:srgbClr val="48484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VALIDER</a:t>
              </a:r>
            </a:p>
          </p:txBody>
        </p:sp>
        <p:sp>
          <p:nvSpPr>
            <p:cNvPr id="50" name="Rectangle à coins arrondis 80"/>
            <p:cNvSpPr/>
            <p:nvPr/>
          </p:nvSpPr>
          <p:spPr bwMode="auto">
            <a:xfrm>
              <a:off x="528395" y="5319128"/>
              <a:ext cx="957106" cy="1908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b="1" dirty="0">
                  <a:solidFill>
                    <a:schemeClr val="tx1">
                      <a:lumMod val="75000"/>
                    </a:schemeClr>
                  </a:solidFill>
                  <a:latin typeface="Arial"/>
                  <a:cs typeface="Arial"/>
                </a:rPr>
                <a:t>REFUSER</a:t>
              </a:r>
            </a:p>
          </p:txBody>
        </p:sp>
        <p:grpSp>
          <p:nvGrpSpPr>
            <p:cNvPr id="58" name="Group 76"/>
            <p:cNvGrpSpPr>
              <a:grpSpLocks/>
            </p:cNvGrpSpPr>
            <p:nvPr/>
          </p:nvGrpSpPr>
          <p:grpSpPr bwMode="auto">
            <a:xfrm>
              <a:off x="439494" y="3128827"/>
              <a:ext cx="2192081" cy="343829"/>
              <a:chOff x="1310421" y="2670094"/>
              <a:chExt cx="2478412" cy="389758"/>
            </a:xfrm>
          </p:grpSpPr>
          <p:sp>
            <p:nvSpPr>
              <p:cNvPr id="59" name="Rectangular Callout 77"/>
              <p:cNvSpPr>
                <a:spLocks noChangeArrowheads="1"/>
              </p:cNvSpPr>
              <p:nvPr/>
            </p:nvSpPr>
            <p:spPr bwMode="auto">
              <a:xfrm>
                <a:off x="1310421" y="2670094"/>
                <a:ext cx="641574" cy="179766"/>
              </a:xfrm>
              <a:prstGeom prst="wedgeRectCallout">
                <a:avLst>
                  <a:gd name="adj1" fmla="val -21815"/>
                  <a:gd name="adj2" fmla="val 97778"/>
                </a:avLst>
              </a:prstGeom>
              <a:solidFill>
                <a:srgbClr val="FFFFFF"/>
              </a:solidFill>
              <a:ln w="9525">
                <a:solidFill>
                  <a:srgbClr val="7F7F7F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+mn-ea"/>
                    <a:cs typeface="Arial"/>
                  </a:rPr>
                  <a:t>Nouvelles</a:t>
                </a:r>
                <a:endPara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+mn-ea"/>
                  <a:cs typeface="Arial"/>
                </a:endParaRPr>
              </a:p>
            </p:txBody>
          </p:sp>
          <p:grpSp>
            <p:nvGrpSpPr>
              <p:cNvPr id="60" name="Group 78"/>
              <p:cNvGrpSpPr>
                <a:grpSpLocks/>
              </p:cNvGrpSpPr>
              <p:nvPr/>
            </p:nvGrpSpPr>
            <p:grpSpPr bwMode="auto">
              <a:xfrm>
                <a:off x="1328209" y="2924385"/>
                <a:ext cx="2460624" cy="135467"/>
                <a:chOff x="1328209" y="2924385"/>
                <a:chExt cx="2460624" cy="135467"/>
              </a:xfrm>
            </p:grpSpPr>
            <p:grpSp>
              <p:nvGrpSpPr>
                <p:cNvPr id="61" name="Group 79"/>
                <p:cNvGrpSpPr>
                  <a:grpSpLocks/>
                </p:cNvGrpSpPr>
                <p:nvPr/>
              </p:nvGrpSpPr>
              <p:grpSpPr bwMode="auto">
                <a:xfrm>
                  <a:off x="1328209" y="2924385"/>
                  <a:ext cx="2460624" cy="135467"/>
                  <a:chOff x="1301751" y="2614083"/>
                  <a:chExt cx="2460624" cy="135467"/>
                </a:xfrm>
              </p:grpSpPr>
              <p:sp>
                <p:nvSpPr>
                  <p:cNvPr id="72" name="Rounded 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301417" y="2646144"/>
                    <a:ext cx="2460958" cy="71589"/>
                  </a:xfrm>
                  <a:prstGeom prst="roundRect">
                    <a:avLst>
                      <a:gd name="adj" fmla="val 47597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404040"/>
                    </a:solidFill>
                    <a:round/>
                    <a:headEnd/>
                    <a:tailEnd/>
                  </a:ln>
                  <a:effectLst>
                    <a:outerShdw dist="23000" dir="5400000" rotWithShape="0">
                      <a:srgbClr val="808080">
                        <a:alpha val="34998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chemeClr val="lt1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3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1344258" y="2614328"/>
                    <a:ext cx="134868" cy="135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CC746"/>
                      </a:gs>
                      <a:gs pos="20000">
                        <a:srgbClr val="9BC348"/>
                      </a:gs>
                      <a:gs pos="100000">
                        <a:srgbClr val="769535"/>
                      </a:gs>
                    </a:gsLst>
                    <a:lin ang="5400000"/>
                  </a:gradFill>
                  <a:ln w="9525">
                    <a:solidFill>
                      <a:srgbClr val="98B954"/>
                    </a:solidFill>
                    <a:round/>
                    <a:headEnd/>
                    <a:tailEnd/>
                  </a:ln>
                  <a:effectLst>
                    <a:outerShdw dist="23000" dir="5400000" rotWithShape="0">
                      <a:srgbClr val="808080">
                        <a:alpha val="34998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chemeClr val="lt1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  <p:cxnSp>
              <p:nvCxnSpPr>
                <p:cNvPr id="62" name="Straight Connector 80"/>
                <p:cNvCxnSpPr>
                  <a:cxnSpLocks noChangeShapeType="1"/>
                </p:cNvCxnSpPr>
                <p:nvPr/>
              </p:nvCxnSpPr>
              <p:spPr bwMode="auto">
                <a:xfrm>
                  <a:off x="2016499" y="2935766"/>
                  <a:ext cx="0" cy="106586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9" name="Straight Connector 81"/>
                <p:cNvCxnSpPr>
                  <a:cxnSpLocks noChangeShapeType="1"/>
                </p:cNvCxnSpPr>
                <p:nvPr/>
              </p:nvCxnSpPr>
              <p:spPr bwMode="auto">
                <a:xfrm>
                  <a:off x="2584534" y="2935766"/>
                  <a:ext cx="0" cy="106586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0" name="Straight Connector 83"/>
                <p:cNvCxnSpPr>
                  <a:cxnSpLocks noChangeShapeType="1"/>
                </p:cNvCxnSpPr>
                <p:nvPr/>
              </p:nvCxnSpPr>
              <p:spPr bwMode="auto">
                <a:xfrm>
                  <a:off x="3154157" y="2935766"/>
                  <a:ext cx="0" cy="106586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1" name="Straight Connector 90"/>
                <p:cNvCxnSpPr>
                  <a:cxnSpLocks noChangeShapeType="1"/>
                </p:cNvCxnSpPr>
                <p:nvPr/>
              </p:nvCxnSpPr>
              <p:spPr bwMode="auto">
                <a:xfrm>
                  <a:off x="3722192" y="2935766"/>
                  <a:ext cx="0" cy="106586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74" name="Group 12"/>
            <p:cNvGrpSpPr>
              <a:grpSpLocks/>
            </p:cNvGrpSpPr>
            <p:nvPr/>
          </p:nvGrpSpPr>
          <p:grpSpPr bwMode="auto">
            <a:xfrm>
              <a:off x="399806" y="3712865"/>
              <a:ext cx="2263653" cy="282079"/>
              <a:chOff x="5334000" y="3262313"/>
              <a:chExt cx="2560638" cy="319087"/>
            </a:xfrm>
          </p:grpSpPr>
          <p:sp>
            <p:nvSpPr>
              <p:cNvPr id="75" name="Rectangle 69"/>
              <p:cNvSpPr>
                <a:spLocks noChangeArrowheads="1"/>
              </p:cNvSpPr>
              <p:nvPr/>
            </p:nvSpPr>
            <p:spPr bwMode="auto">
              <a:xfrm>
                <a:off x="5334000" y="3262313"/>
                <a:ext cx="2560638" cy="319087"/>
              </a:xfrm>
              <a:prstGeom prst="rect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fr-FR" sz="800" dirty="0">
                    <a:solidFill>
                      <a:srgbClr val="000000"/>
                    </a:solidFill>
                    <a:latin typeface="Lucida Sans" pitchFamily="34" charset="0"/>
                    <a:ea typeface="MS PGothic" pitchFamily="34" charset="-128"/>
                  </a:rPr>
                  <a:t>31/03/12  </a:t>
                </a:r>
              </a:p>
              <a:p>
                <a:pPr>
                  <a:defRPr/>
                </a:pPr>
                <a:r>
                  <a:rPr lang="fr-FR" sz="800" dirty="0">
                    <a:solidFill>
                      <a:srgbClr val="000000"/>
                    </a:solidFill>
                    <a:latin typeface="Lucida Sans" pitchFamily="34" charset="0"/>
                    <a:ea typeface="MS PGothic" pitchFamily="34" charset="-128"/>
                  </a:rPr>
                  <a:t>Facture EDF  109,67 €</a:t>
                </a:r>
              </a:p>
            </p:txBody>
          </p:sp>
          <p:sp>
            <p:nvSpPr>
              <p:cNvPr id="76" name="ZoneTexte 81"/>
              <p:cNvSpPr txBox="1">
                <a:spLocks noChangeArrowheads="1"/>
              </p:cNvSpPr>
              <p:nvPr/>
            </p:nvSpPr>
            <p:spPr bwMode="auto">
              <a:xfrm>
                <a:off x="7351713" y="3279775"/>
                <a:ext cx="539750" cy="195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36000" bIns="36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r" eaLnBrk="1" hangingPunct="1"/>
                <a:r>
                  <a:rPr lang="fr-FR" altLang="fr-FR" sz="800" b="1">
                    <a:solidFill>
                      <a:srgbClr val="0000FF"/>
                    </a:solidFill>
                  </a:rPr>
                  <a:t>nouveau</a:t>
                </a:r>
              </a:p>
            </p:txBody>
          </p:sp>
        </p:grpSp>
      </p:grp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355724" y="2484927"/>
            <a:ext cx="2372272" cy="337360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01" name="Group 5"/>
          <p:cNvGrpSpPr>
            <a:grpSpLocks/>
          </p:cNvGrpSpPr>
          <p:nvPr/>
        </p:nvGrpSpPr>
        <p:grpSpPr bwMode="auto">
          <a:xfrm>
            <a:off x="504963" y="3417822"/>
            <a:ext cx="2041385" cy="1304790"/>
            <a:chOff x="1295931" y="3041115"/>
            <a:chExt cx="2520950" cy="1611314"/>
          </a:xfrm>
        </p:grpSpPr>
        <p:grpSp>
          <p:nvGrpSpPr>
            <p:cNvPr id="102" name="Group 195"/>
            <p:cNvGrpSpPr>
              <a:grpSpLocks/>
            </p:cNvGrpSpPr>
            <p:nvPr/>
          </p:nvGrpSpPr>
          <p:grpSpPr bwMode="auto">
            <a:xfrm>
              <a:off x="1295931" y="3041115"/>
              <a:ext cx="2520950" cy="1611314"/>
              <a:chOff x="5371043" y="2871788"/>
              <a:chExt cx="2520000" cy="1610924"/>
            </a:xfrm>
          </p:grpSpPr>
          <p:grpSp>
            <p:nvGrpSpPr>
              <p:cNvPr id="105" name="Group 203"/>
              <p:cNvGrpSpPr>
                <a:grpSpLocks/>
              </p:cNvGrpSpPr>
              <p:nvPr/>
            </p:nvGrpSpPr>
            <p:grpSpPr bwMode="auto">
              <a:xfrm>
                <a:off x="5371043" y="2871788"/>
                <a:ext cx="2520000" cy="1610924"/>
                <a:chOff x="1359959" y="3365501"/>
                <a:chExt cx="2402417" cy="1610924"/>
              </a:xfrm>
            </p:grpSpPr>
            <p:sp>
              <p:nvSpPr>
                <p:cNvPr id="107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59959" y="3379786"/>
                  <a:ext cx="2402417" cy="15966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>
                  <a:outerShdw dist="23000" dir="5400000" rotWithShape="0">
                    <a:srgbClr val="80808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grpSp>
              <p:nvGrpSpPr>
                <p:cNvPr id="108" name="Group 206"/>
                <p:cNvGrpSpPr>
                  <a:grpSpLocks/>
                </p:cNvGrpSpPr>
                <p:nvPr/>
              </p:nvGrpSpPr>
              <p:grpSpPr bwMode="auto">
                <a:xfrm>
                  <a:off x="1365251" y="3365501"/>
                  <a:ext cx="2391833" cy="251998"/>
                  <a:chOff x="1365251" y="3365501"/>
                  <a:chExt cx="2391833" cy="251998"/>
                </a:xfrm>
              </p:grpSpPr>
              <p:sp>
                <p:nvSpPr>
                  <p:cNvPr id="109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1364498" y="3365501"/>
                    <a:ext cx="2393340" cy="252352"/>
                  </a:xfrm>
                  <a:prstGeom prst="rect">
                    <a:avLst/>
                  </a:prstGeom>
                  <a:solidFill>
                    <a:srgbClr val="942A5B"/>
                  </a:solidFill>
                  <a:ln>
                    <a:noFill/>
                  </a:ln>
                  <a:effectLst>
                    <a:outerShdw dist="23000" dir="5400000" rotWithShape="0">
                      <a:srgbClr val="808080">
                        <a:alpha val="34998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>
                      <a:defRPr/>
                    </a:pPr>
                    <a:r>
                      <a:rPr lang="en-US" sz="800" dirty="0">
                        <a:solidFill>
                          <a:schemeClr val="lt1"/>
                        </a:solidFill>
                        <a:latin typeface="Arial"/>
                      </a:rPr>
                      <a:t>REFUS </a:t>
                    </a:r>
                    <a:r>
                      <a:rPr lang="en-US" sz="800" dirty="0" smtClean="0">
                        <a:solidFill>
                          <a:schemeClr val="lt1"/>
                        </a:solidFill>
                        <a:latin typeface="Arial"/>
                        <a:ea typeface="+mn-ea"/>
                        <a:cs typeface="Arial"/>
                      </a:rPr>
                      <a:t>FACTURE</a:t>
                    </a:r>
                    <a:endParaRPr lang="en-US" sz="800" dirty="0">
                      <a:solidFill>
                        <a:schemeClr val="lt1"/>
                      </a:solidFill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110" name="TextBox 2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3085" y="3407556"/>
                    <a:ext cx="191030" cy="1384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9pPr>
                  </a:lstStyle>
                  <a:p>
                    <a:pPr algn="r" eaLnBrk="1" hangingPunct="1"/>
                    <a:r>
                      <a:rPr lang="en-US" altLang="fr-FR" sz="900">
                        <a:solidFill>
                          <a:srgbClr val="FFFFFF"/>
                        </a:solidFill>
                      </a:rPr>
                      <a:t>X</a:t>
                    </a:r>
                  </a:p>
                </p:txBody>
              </p:sp>
            </p:grpSp>
          </p:grpSp>
          <p:sp>
            <p:nvSpPr>
              <p:cNvPr id="106" name="Rectangle à coins arrondis 118"/>
              <p:cNvSpPr/>
              <p:nvPr/>
            </p:nvSpPr>
            <p:spPr bwMode="auto">
              <a:xfrm>
                <a:off x="5428171" y="3259045"/>
                <a:ext cx="2445415" cy="759976"/>
              </a:xfrm>
              <a:prstGeom prst="roundRect">
                <a:avLst>
                  <a:gd name="adj" fmla="val 0"/>
                </a:avLst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fr-FR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Vous souhaitez refuser le paiement de votre facture  n°V05949ZOJ455 du 27/03/2012 d</a:t>
                </a:r>
                <a:r>
                  <a:rPr lang="fr-FR" altLang="en-US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’</a:t>
                </a:r>
                <a:r>
                  <a:rPr lang="fr-FR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un montant de 109,67 € au profit d</a:t>
                </a:r>
                <a:r>
                  <a:rPr lang="fr-FR" altLang="en-US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’</a:t>
                </a:r>
                <a:r>
                  <a:rPr lang="fr-FR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EDF.</a:t>
                </a:r>
              </a:p>
              <a:p>
                <a:pPr>
                  <a:defRPr/>
                </a:pPr>
                <a:r>
                  <a:rPr lang="fr-FR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Date d</a:t>
                </a:r>
                <a:r>
                  <a:rPr lang="fr-FR" altLang="en-US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’</a:t>
                </a:r>
                <a:r>
                  <a:rPr lang="fr-FR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exigibilité : 10/04/2013</a:t>
                </a:r>
              </a:p>
            </p:txBody>
          </p:sp>
        </p:grpSp>
        <p:sp>
          <p:nvSpPr>
            <p:cNvPr id="103" name="Rectangle à coins arrondis 9"/>
            <p:cNvSpPr>
              <a:spLocks noChangeArrowheads="1"/>
            </p:cNvSpPr>
            <p:nvPr/>
          </p:nvSpPr>
          <p:spPr bwMode="auto">
            <a:xfrm>
              <a:off x="2635781" y="4313233"/>
              <a:ext cx="1079500" cy="2159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43436"/>
                </a:gs>
                <a:gs pos="80000">
                  <a:srgbClr val="47474A"/>
                </a:gs>
                <a:gs pos="100000">
                  <a:srgbClr val="47474A"/>
                </a:gs>
              </a:gsLst>
              <a:lin ang="16200000"/>
            </a:gradFill>
            <a:ln w="9525">
              <a:solidFill>
                <a:srgbClr val="48484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CONFIRMER</a:t>
              </a:r>
            </a:p>
          </p:txBody>
        </p:sp>
        <p:sp>
          <p:nvSpPr>
            <p:cNvPr id="104" name="Rectangle à coins arrondis 80"/>
            <p:cNvSpPr/>
            <p:nvPr/>
          </p:nvSpPr>
          <p:spPr bwMode="auto">
            <a:xfrm>
              <a:off x="1381656" y="4313233"/>
              <a:ext cx="1082675" cy="2159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b="1" dirty="0">
                  <a:solidFill>
                    <a:schemeClr val="tx1">
                      <a:lumMod val="75000"/>
                    </a:schemeClr>
                  </a:solidFill>
                  <a:latin typeface="Arial"/>
                  <a:cs typeface="Arial"/>
                </a:rPr>
                <a:t>ANNULER</a:t>
              </a:r>
            </a:p>
          </p:txBody>
        </p:sp>
      </p:grpSp>
      <p:sp>
        <p:nvSpPr>
          <p:cNvPr id="40" name="ZoneTexte 39"/>
          <p:cNvSpPr txBox="1"/>
          <p:nvPr/>
        </p:nvSpPr>
        <p:spPr>
          <a:xfrm>
            <a:off x="3386328" y="1475600"/>
            <a:ext cx="5358384" cy="3016210"/>
          </a:xfrm>
          <a:prstGeom prst="rect">
            <a:avLst/>
          </a:prstGeom>
          <a:noFill/>
          <a:ln w="19050">
            <a:solidFill>
              <a:srgbClr val="0099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Cette pop-up de confirmation s’affiche si le client veut refuser une facture.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Elle fait apparaitre les infos suivantes: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Le numéro de facture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La </a:t>
            </a:r>
            <a:r>
              <a:rPr lang="fr-FR" sz="1000" dirty="0" smtClean="0">
                <a:latin typeface="Verdana"/>
                <a:cs typeface="Verdana"/>
              </a:rPr>
              <a:t>date</a:t>
            </a:r>
            <a:r>
              <a:rPr lang="fr-FR" sz="1000" dirty="0">
                <a:latin typeface="Verdana"/>
                <a:cs typeface="Verdana"/>
              </a:rPr>
              <a:t> d’émission de la </a:t>
            </a:r>
            <a:r>
              <a:rPr lang="fr-FR" sz="1000" dirty="0" smtClean="0">
                <a:latin typeface="Verdana"/>
                <a:cs typeface="Verdana"/>
              </a:rPr>
              <a:t>DDR </a:t>
            </a:r>
            <a:r>
              <a:rPr lang="fr-FR" sz="1000" dirty="0">
                <a:latin typeface="Verdana"/>
                <a:cs typeface="Verdana"/>
              </a:rPr>
              <a:t>au format </a:t>
            </a:r>
            <a:r>
              <a:rPr lang="fr-FR" sz="1000" dirty="0" err="1">
                <a:latin typeface="Verdana"/>
                <a:cs typeface="Verdana"/>
              </a:rPr>
              <a:t>jj</a:t>
            </a:r>
            <a:r>
              <a:rPr lang="fr-FR" sz="1000" dirty="0">
                <a:latin typeface="Verdana"/>
                <a:cs typeface="Verdana"/>
              </a:rPr>
              <a:t>/mm/</a:t>
            </a:r>
            <a:r>
              <a:rPr lang="fr-FR" sz="1000" dirty="0" err="1">
                <a:latin typeface="Verdana"/>
                <a:cs typeface="Verdana"/>
              </a:rPr>
              <a:t>aaaa</a:t>
            </a:r>
            <a:endParaRPr lang="fr-FR" sz="1000" dirty="0">
              <a:latin typeface="Verdana"/>
              <a:cs typeface="Verdan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Le montant en euros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Le créancier associé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La date </a:t>
            </a:r>
            <a:r>
              <a:rPr lang="fr-FR" sz="1000" dirty="0" smtClean="0">
                <a:latin typeface="Verdana"/>
                <a:cs typeface="Verdana"/>
              </a:rPr>
              <a:t>d’exigibilité </a:t>
            </a:r>
            <a:r>
              <a:rPr lang="fr-FR" sz="1000" dirty="0">
                <a:latin typeface="Verdana"/>
                <a:cs typeface="Verdana"/>
              </a:rPr>
              <a:t>au format </a:t>
            </a:r>
            <a:r>
              <a:rPr lang="fr-FR" sz="1000" dirty="0" err="1">
                <a:latin typeface="Verdana"/>
                <a:cs typeface="Verdana"/>
              </a:rPr>
              <a:t>jj</a:t>
            </a:r>
            <a:r>
              <a:rPr lang="fr-FR" sz="1000" dirty="0">
                <a:latin typeface="Verdana"/>
                <a:cs typeface="Verdana"/>
              </a:rPr>
              <a:t>/mm/</a:t>
            </a:r>
            <a:r>
              <a:rPr lang="fr-FR" sz="1000" dirty="0" err="1">
                <a:latin typeface="Verdana"/>
                <a:cs typeface="Verdana"/>
              </a:rPr>
              <a:t>aaaa</a:t>
            </a:r>
            <a:endParaRPr lang="fr-FR" sz="1000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endParaRPr lang="fr-FR" sz="1000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Bouton annuler et croix de fermeture : fait </a:t>
            </a:r>
            <a:r>
              <a:rPr lang="fr-FR" sz="1000" dirty="0">
                <a:latin typeface="Verdana"/>
                <a:cs typeface="Verdana"/>
              </a:rPr>
              <a:t>disparaitre </a:t>
            </a:r>
            <a:r>
              <a:rPr lang="fr-FR" sz="1000" dirty="0" smtClean="0">
                <a:latin typeface="Verdana"/>
                <a:cs typeface="Verdana"/>
              </a:rPr>
              <a:t>la pop-up </a:t>
            </a:r>
            <a:r>
              <a:rPr lang="fr-FR" sz="1000" dirty="0">
                <a:latin typeface="Verdana"/>
                <a:cs typeface="Verdana"/>
              </a:rPr>
              <a:t>et </a:t>
            </a:r>
            <a:r>
              <a:rPr lang="fr-FR" sz="1000" dirty="0" smtClean="0">
                <a:latin typeface="Verdana"/>
                <a:cs typeface="Verdana"/>
              </a:rPr>
              <a:t>retour sur FAC-00 sans changement de position du </a:t>
            </a:r>
            <a:r>
              <a:rPr lang="fr-FR" sz="1000" dirty="0" err="1" smtClean="0">
                <a:latin typeface="Verdana"/>
                <a:cs typeface="Verdana"/>
              </a:rPr>
              <a:t>slider</a:t>
            </a:r>
            <a:endParaRPr lang="fr-FR" sz="1000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endParaRPr lang="fr-FR" sz="1000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Bouton </a:t>
            </a:r>
            <a:r>
              <a:rPr lang="fr-FR" sz="1000" dirty="0">
                <a:latin typeface="Verdana"/>
                <a:cs typeface="Verdana"/>
              </a:rPr>
              <a:t>« </a:t>
            </a:r>
            <a:r>
              <a:rPr lang="fr-FR" sz="1000" dirty="0" smtClean="0">
                <a:latin typeface="Verdana"/>
                <a:cs typeface="Verdana"/>
              </a:rPr>
              <a:t>Confirmer</a:t>
            </a:r>
            <a:r>
              <a:rPr lang="fr-FR" sz="1000" dirty="0">
                <a:latin typeface="Verdana"/>
                <a:cs typeface="Verdana"/>
              </a:rPr>
              <a:t> » 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Appel du service </a:t>
            </a:r>
            <a:r>
              <a:rPr lang="fr-FR" sz="1000" dirty="0" smtClean="0">
                <a:latin typeface="Verdana"/>
                <a:cs typeface="Verdana"/>
              </a:rPr>
              <a:t>WS-DDRSTAT (mode R) </a:t>
            </a:r>
            <a:r>
              <a:rPr lang="fr-FR" sz="1000" dirty="0">
                <a:latin typeface="Verdana"/>
                <a:cs typeface="Verdana"/>
              </a:rPr>
              <a:t>pour valider le refus de la facture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Si retour OK, fermeture de la pop-up et affichage de </a:t>
            </a:r>
            <a:r>
              <a:rPr lang="fr-FR" sz="1000" dirty="0" smtClean="0">
                <a:latin typeface="Verdana"/>
                <a:cs typeface="Verdana"/>
              </a:rPr>
              <a:t>FAC-04</a:t>
            </a:r>
            <a:endParaRPr lang="fr-FR" sz="1000" dirty="0">
              <a:latin typeface="Verdana"/>
              <a:cs typeface="Verdan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Si retour KO, redirection vers </a:t>
            </a:r>
            <a:r>
              <a:rPr lang="fr-FR" sz="1000" dirty="0" smtClean="0">
                <a:latin typeface="Verdana"/>
                <a:cs typeface="Verdana"/>
              </a:rPr>
              <a:t>ERRF-FAC-05</a:t>
            </a:r>
            <a:endParaRPr lang="fr-FR" sz="1000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endParaRPr lang="fr-FR" sz="1000" dirty="0" smtClean="0">
              <a:solidFill>
                <a:srgbClr val="FF0000"/>
              </a:solidFill>
              <a:latin typeface="Verdana"/>
              <a:cs typeface="Verdana"/>
            </a:endParaRPr>
          </a:p>
          <a:p>
            <a:endParaRPr lang="fr-FR" sz="1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5481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0" dirty="0" smtClean="0">
                <a:ea typeface="+mj-ea"/>
              </a:rPr>
              <a:t>Mes Factures</a:t>
            </a:r>
            <a:br>
              <a:rPr lang="fr-FR" b="0" dirty="0" smtClean="0">
                <a:ea typeface="+mj-ea"/>
              </a:rPr>
            </a:br>
            <a:r>
              <a:rPr lang="fr-FR" sz="1800" b="0" dirty="0">
                <a:solidFill>
                  <a:srgbClr val="0066A1"/>
                </a:solidFill>
                <a:ea typeface="+mj-ea"/>
              </a:rPr>
              <a:t>FAC-04 (a</a:t>
            </a:r>
            <a:r>
              <a:rPr lang="fr-FR" sz="1800" b="0" dirty="0" smtClean="0">
                <a:solidFill>
                  <a:srgbClr val="0066A1"/>
                </a:solidFill>
                <a:ea typeface="+mj-ea"/>
              </a:rPr>
              <a:t>nnulation - validation)</a:t>
            </a:r>
            <a:endParaRPr lang="fr-FR" b="0" dirty="0" smtClean="0">
              <a:solidFill>
                <a:srgbClr val="0066A1"/>
              </a:solidFill>
              <a:ea typeface="+mj-ea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43256" y="1362506"/>
            <a:ext cx="2764800" cy="5399087"/>
            <a:chOff x="143256" y="1362506"/>
            <a:chExt cx="2764800" cy="5399087"/>
          </a:xfrm>
        </p:grpSpPr>
        <p:pic>
          <p:nvPicPr>
            <p:cNvPr id="16" name="Picture 2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56" y="1362506"/>
              <a:ext cx="2764800" cy="539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53"/>
            <p:cNvSpPr txBox="1"/>
            <p:nvPr/>
          </p:nvSpPr>
          <p:spPr bwMode="auto">
            <a:xfrm>
              <a:off x="763335" y="2515166"/>
              <a:ext cx="1551017" cy="2539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050" dirty="0">
                  <a:solidFill>
                    <a:srgbClr val="FFFFFF"/>
                  </a:solidFill>
                  <a:latin typeface="BNPP Sans Light" pitchFamily="2" charset="0"/>
                </a:rPr>
                <a:t>MES FACTURES</a:t>
              </a:r>
            </a:p>
          </p:txBody>
        </p:sp>
        <p:pic>
          <p:nvPicPr>
            <p:cNvPr id="49" name="Picture 5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0362" y="2515166"/>
              <a:ext cx="1841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Rectangle à coins arrondis 118"/>
            <p:cNvSpPr/>
            <p:nvPr/>
          </p:nvSpPr>
          <p:spPr bwMode="auto">
            <a:xfrm>
              <a:off x="463306" y="2871196"/>
              <a:ext cx="2161206" cy="153888"/>
            </a:xfrm>
            <a:prstGeom prst="roundRect">
              <a:avLst>
                <a:gd name="adj" fmla="val 0"/>
              </a:avLst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fr-FR" sz="1000" dirty="0">
                  <a:solidFill>
                    <a:srgbClr val="666666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Demandes de règlement reçues :</a:t>
              </a:r>
            </a:p>
          </p:txBody>
        </p:sp>
        <p:grpSp>
          <p:nvGrpSpPr>
            <p:cNvPr id="31" name="Group 2"/>
            <p:cNvGrpSpPr>
              <a:grpSpLocks/>
            </p:cNvGrpSpPr>
            <p:nvPr/>
          </p:nvGrpSpPr>
          <p:grpSpPr bwMode="auto">
            <a:xfrm>
              <a:off x="409332" y="5650059"/>
              <a:ext cx="2265056" cy="208475"/>
              <a:chOff x="5343790" y="5461141"/>
              <a:chExt cx="2561962" cy="30157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343790" y="5461141"/>
                <a:ext cx="2561962" cy="227372"/>
              </a:xfrm>
              <a:prstGeom prst="rect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fr-FR" sz="800" dirty="0">
                    <a:solidFill>
                      <a:srgbClr val="000000"/>
                    </a:solidFill>
                    <a:latin typeface="Lucida Sans" charset="0"/>
                    <a:ea typeface="MS PGothic" charset="0"/>
                    <a:cs typeface="MS PGothic" charset="0"/>
                  </a:rPr>
                  <a:t>30/03/12  </a:t>
                </a:r>
              </a:p>
            </p:txBody>
          </p:sp>
          <p:sp>
            <p:nvSpPr>
              <p:cNvPr id="33" name="ZoneTexte 81"/>
              <p:cNvSpPr txBox="1">
                <a:spLocks noChangeArrowheads="1"/>
              </p:cNvSpPr>
              <p:nvPr/>
            </p:nvSpPr>
            <p:spPr bwMode="auto">
              <a:xfrm>
                <a:off x="7360175" y="5479456"/>
                <a:ext cx="539998" cy="283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36000" bIns="36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r" eaLnBrk="1" hangingPunct="1"/>
                <a:r>
                  <a:rPr lang="fr-FR" altLang="fr-FR" sz="800" b="1" dirty="0" smtClean="0">
                    <a:solidFill>
                      <a:srgbClr val="660033"/>
                    </a:solidFill>
                  </a:rPr>
                  <a:t>A traiter</a:t>
                </a:r>
                <a:endParaRPr lang="fr-FR" altLang="fr-FR" sz="800" b="1" dirty="0">
                  <a:solidFill>
                    <a:srgbClr val="660033"/>
                  </a:solidFill>
                </a:endParaRPr>
              </a:p>
            </p:txBody>
          </p:sp>
        </p:grpSp>
        <p:sp>
          <p:nvSpPr>
            <p:cNvPr id="34" name="Rectangle 53"/>
            <p:cNvSpPr>
              <a:spLocks noChangeArrowheads="1"/>
            </p:cNvSpPr>
            <p:nvPr/>
          </p:nvSpPr>
          <p:spPr bwMode="auto">
            <a:xfrm>
              <a:off x="447431" y="3991580"/>
              <a:ext cx="2203307" cy="159143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333333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fr-FR" sz="800">
                <a:solidFill>
                  <a:srgbClr val="000000"/>
                </a:solidFill>
                <a:latin typeface="Lucida Sans" pitchFamily="34" charset="0"/>
              </a:endParaRPr>
            </a:p>
          </p:txBody>
        </p:sp>
        <p:sp>
          <p:nvSpPr>
            <p:cNvPr id="35" name="Text Box 103"/>
            <p:cNvSpPr txBox="1">
              <a:spLocks noChangeArrowheads="1"/>
            </p:cNvSpPr>
            <p:nvPr/>
          </p:nvSpPr>
          <p:spPr bwMode="auto">
            <a:xfrm>
              <a:off x="531570" y="4018710"/>
              <a:ext cx="2100860" cy="1169551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Créancier : EDF     ICQX ; XXXXXXXXXXXX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Numéro Client : 5463945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Référence de facture : V05949ZOJ455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Libellé : Votre facture du 27/03/2012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Montant : 109,67 €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Date d</a:t>
              </a:r>
              <a:r>
                <a:rPr lang="ja-JP" altLang="fr-FR" sz="700" dirty="0" smtClean="0"/>
                <a:t>’</a:t>
              </a:r>
              <a:r>
                <a:rPr lang="fr-FR" altLang="ja-JP" sz="700" dirty="0" smtClean="0"/>
                <a:t>exigibilité : 10/04/2013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Votre facture dématérialisée jointe :             PDF</a:t>
              </a:r>
            </a:p>
          </p:txBody>
        </p:sp>
        <p:graphicFrame>
          <p:nvGraphicFramePr>
            <p:cNvPr id="45" name="Object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9403923"/>
                </p:ext>
              </p:extLst>
            </p:nvPr>
          </p:nvGraphicFramePr>
          <p:xfrm>
            <a:off x="2108266" y="4935653"/>
            <a:ext cx="252608" cy="252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3" name="Bitmap Image" r:id="rId6" imgW="409632" imgH="409632" progId="Paint.Picture">
                    <p:embed/>
                  </p:oleObj>
                </mc:Choice>
                <mc:Fallback>
                  <p:oleObj name="Bitmap Image" r:id="rId6" imgW="409632" imgH="40963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8266" y="4935653"/>
                          <a:ext cx="252608" cy="252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Rectangle à coins arrondis 9"/>
            <p:cNvSpPr>
              <a:spLocks noChangeArrowheads="1"/>
            </p:cNvSpPr>
            <p:nvPr/>
          </p:nvSpPr>
          <p:spPr bwMode="auto">
            <a:xfrm>
              <a:off x="1593073" y="5319128"/>
              <a:ext cx="954299" cy="19086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43436"/>
                </a:gs>
                <a:gs pos="80000">
                  <a:srgbClr val="47474A"/>
                </a:gs>
                <a:gs pos="100000">
                  <a:srgbClr val="47474A"/>
                </a:gs>
              </a:gsLst>
              <a:lin ang="16200000"/>
            </a:gradFill>
            <a:ln w="9525">
              <a:solidFill>
                <a:srgbClr val="48484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VALIDER</a:t>
              </a:r>
            </a:p>
          </p:txBody>
        </p:sp>
        <p:sp>
          <p:nvSpPr>
            <p:cNvPr id="50" name="Rectangle à coins arrondis 80"/>
            <p:cNvSpPr/>
            <p:nvPr/>
          </p:nvSpPr>
          <p:spPr bwMode="auto">
            <a:xfrm>
              <a:off x="528395" y="5319128"/>
              <a:ext cx="957106" cy="1908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b="1" dirty="0">
                  <a:solidFill>
                    <a:schemeClr val="tx1">
                      <a:lumMod val="75000"/>
                    </a:schemeClr>
                  </a:solidFill>
                  <a:latin typeface="Arial"/>
                  <a:cs typeface="Arial"/>
                </a:rPr>
                <a:t>REFUSER</a:t>
              </a:r>
            </a:p>
          </p:txBody>
        </p:sp>
        <p:grpSp>
          <p:nvGrpSpPr>
            <p:cNvPr id="58" name="Group 76"/>
            <p:cNvGrpSpPr>
              <a:grpSpLocks/>
            </p:cNvGrpSpPr>
            <p:nvPr/>
          </p:nvGrpSpPr>
          <p:grpSpPr bwMode="auto">
            <a:xfrm>
              <a:off x="439494" y="3128827"/>
              <a:ext cx="2192081" cy="343830"/>
              <a:chOff x="1310421" y="2670093"/>
              <a:chExt cx="2478412" cy="389759"/>
            </a:xfrm>
          </p:grpSpPr>
          <p:sp>
            <p:nvSpPr>
              <p:cNvPr id="59" name="Rectangular Callout 77"/>
              <p:cNvSpPr>
                <a:spLocks noChangeArrowheads="1"/>
              </p:cNvSpPr>
              <p:nvPr/>
            </p:nvSpPr>
            <p:spPr bwMode="auto">
              <a:xfrm>
                <a:off x="1310421" y="2670093"/>
                <a:ext cx="641574" cy="215978"/>
              </a:xfrm>
              <a:prstGeom prst="wedgeRectCallout">
                <a:avLst>
                  <a:gd name="adj1" fmla="val -21815"/>
                  <a:gd name="adj2" fmla="val 97778"/>
                </a:avLst>
              </a:prstGeom>
              <a:solidFill>
                <a:srgbClr val="FFFFFF"/>
              </a:solidFill>
              <a:ln w="9525">
                <a:solidFill>
                  <a:srgbClr val="7F7F7F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+mn-ea"/>
                    <a:cs typeface="Arial"/>
                  </a:rPr>
                  <a:t>Nouvelles</a:t>
                </a:r>
                <a:endPara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+mn-ea"/>
                  <a:cs typeface="Arial"/>
                </a:endParaRPr>
              </a:p>
            </p:txBody>
          </p:sp>
          <p:grpSp>
            <p:nvGrpSpPr>
              <p:cNvPr id="60" name="Group 78"/>
              <p:cNvGrpSpPr>
                <a:grpSpLocks/>
              </p:cNvGrpSpPr>
              <p:nvPr/>
            </p:nvGrpSpPr>
            <p:grpSpPr bwMode="auto">
              <a:xfrm>
                <a:off x="1328209" y="2924385"/>
                <a:ext cx="2460624" cy="135467"/>
                <a:chOff x="1328209" y="2924385"/>
                <a:chExt cx="2460624" cy="135467"/>
              </a:xfrm>
            </p:grpSpPr>
            <p:grpSp>
              <p:nvGrpSpPr>
                <p:cNvPr id="61" name="Group 79"/>
                <p:cNvGrpSpPr>
                  <a:grpSpLocks/>
                </p:cNvGrpSpPr>
                <p:nvPr/>
              </p:nvGrpSpPr>
              <p:grpSpPr bwMode="auto">
                <a:xfrm>
                  <a:off x="1328209" y="2924385"/>
                  <a:ext cx="2460624" cy="135467"/>
                  <a:chOff x="1301751" y="2614083"/>
                  <a:chExt cx="2460624" cy="135467"/>
                </a:xfrm>
              </p:grpSpPr>
              <p:sp>
                <p:nvSpPr>
                  <p:cNvPr id="72" name="Rounded 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301417" y="2646144"/>
                    <a:ext cx="2460958" cy="71589"/>
                  </a:xfrm>
                  <a:prstGeom prst="roundRect">
                    <a:avLst>
                      <a:gd name="adj" fmla="val 47597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404040"/>
                    </a:solidFill>
                    <a:round/>
                    <a:headEnd/>
                    <a:tailEnd/>
                  </a:ln>
                  <a:effectLst>
                    <a:outerShdw dist="23000" dir="5400000" rotWithShape="0">
                      <a:srgbClr val="808080">
                        <a:alpha val="34998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chemeClr val="lt1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3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1344258" y="2614328"/>
                    <a:ext cx="134868" cy="135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CC746"/>
                      </a:gs>
                      <a:gs pos="20000">
                        <a:srgbClr val="9BC348"/>
                      </a:gs>
                      <a:gs pos="100000">
                        <a:srgbClr val="769535"/>
                      </a:gs>
                    </a:gsLst>
                    <a:lin ang="5400000"/>
                  </a:gradFill>
                  <a:ln w="9525">
                    <a:solidFill>
                      <a:srgbClr val="98B954"/>
                    </a:solidFill>
                    <a:round/>
                    <a:headEnd/>
                    <a:tailEnd/>
                  </a:ln>
                  <a:effectLst>
                    <a:outerShdw dist="23000" dir="5400000" rotWithShape="0">
                      <a:srgbClr val="808080">
                        <a:alpha val="34998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chemeClr val="lt1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  <p:cxnSp>
              <p:nvCxnSpPr>
                <p:cNvPr id="62" name="Straight Connector 80"/>
                <p:cNvCxnSpPr>
                  <a:cxnSpLocks noChangeShapeType="1"/>
                </p:cNvCxnSpPr>
                <p:nvPr/>
              </p:nvCxnSpPr>
              <p:spPr bwMode="auto">
                <a:xfrm>
                  <a:off x="2016499" y="2935766"/>
                  <a:ext cx="0" cy="106586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9" name="Straight Connector 81"/>
                <p:cNvCxnSpPr>
                  <a:cxnSpLocks noChangeShapeType="1"/>
                </p:cNvCxnSpPr>
                <p:nvPr/>
              </p:nvCxnSpPr>
              <p:spPr bwMode="auto">
                <a:xfrm>
                  <a:off x="2584534" y="2935766"/>
                  <a:ext cx="0" cy="106586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0" name="Straight Connector 83"/>
                <p:cNvCxnSpPr>
                  <a:cxnSpLocks noChangeShapeType="1"/>
                </p:cNvCxnSpPr>
                <p:nvPr/>
              </p:nvCxnSpPr>
              <p:spPr bwMode="auto">
                <a:xfrm>
                  <a:off x="3154157" y="2935766"/>
                  <a:ext cx="0" cy="106586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1" name="Straight Connector 90"/>
                <p:cNvCxnSpPr>
                  <a:cxnSpLocks noChangeShapeType="1"/>
                </p:cNvCxnSpPr>
                <p:nvPr/>
              </p:nvCxnSpPr>
              <p:spPr bwMode="auto">
                <a:xfrm>
                  <a:off x="3722192" y="2935766"/>
                  <a:ext cx="0" cy="106586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74" name="Group 12"/>
            <p:cNvGrpSpPr>
              <a:grpSpLocks/>
            </p:cNvGrpSpPr>
            <p:nvPr/>
          </p:nvGrpSpPr>
          <p:grpSpPr bwMode="auto">
            <a:xfrm>
              <a:off x="399806" y="3712865"/>
              <a:ext cx="2263653" cy="282079"/>
              <a:chOff x="5334000" y="3262313"/>
              <a:chExt cx="2560638" cy="319087"/>
            </a:xfrm>
          </p:grpSpPr>
          <p:sp>
            <p:nvSpPr>
              <p:cNvPr id="75" name="Rectangle 69"/>
              <p:cNvSpPr>
                <a:spLocks noChangeArrowheads="1"/>
              </p:cNvSpPr>
              <p:nvPr/>
            </p:nvSpPr>
            <p:spPr bwMode="auto">
              <a:xfrm>
                <a:off x="5334000" y="3262313"/>
                <a:ext cx="2560638" cy="319087"/>
              </a:xfrm>
              <a:prstGeom prst="rect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fr-FR" sz="800" dirty="0">
                    <a:solidFill>
                      <a:srgbClr val="000000"/>
                    </a:solidFill>
                    <a:latin typeface="Lucida Sans" pitchFamily="34" charset="0"/>
                    <a:ea typeface="MS PGothic" pitchFamily="34" charset="-128"/>
                  </a:rPr>
                  <a:t>31/03/12  </a:t>
                </a:r>
              </a:p>
              <a:p>
                <a:pPr>
                  <a:defRPr/>
                </a:pPr>
                <a:r>
                  <a:rPr lang="fr-FR" sz="800" dirty="0">
                    <a:solidFill>
                      <a:srgbClr val="000000"/>
                    </a:solidFill>
                    <a:latin typeface="Lucida Sans" pitchFamily="34" charset="0"/>
                    <a:ea typeface="MS PGothic" pitchFamily="34" charset="-128"/>
                  </a:rPr>
                  <a:t>Facture EDF  109,67 €</a:t>
                </a:r>
              </a:p>
            </p:txBody>
          </p:sp>
          <p:sp>
            <p:nvSpPr>
              <p:cNvPr id="76" name="ZoneTexte 81"/>
              <p:cNvSpPr txBox="1">
                <a:spLocks noChangeArrowheads="1"/>
              </p:cNvSpPr>
              <p:nvPr/>
            </p:nvSpPr>
            <p:spPr bwMode="auto">
              <a:xfrm>
                <a:off x="7351713" y="3279775"/>
                <a:ext cx="539750" cy="195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36000" bIns="36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r" eaLnBrk="1" hangingPunct="1"/>
                <a:r>
                  <a:rPr lang="fr-FR" altLang="fr-FR" sz="800" b="1">
                    <a:solidFill>
                      <a:srgbClr val="0000FF"/>
                    </a:solidFill>
                  </a:rPr>
                  <a:t>nouveau</a:t>
                </a:r>
              </a:p>
            </p:txBody>
          </p:sp>
        </p:grpSp>
      </p:grp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338940" y="2468213"/>
            <a:ext cx="2373432" cy="3365699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1" name="Group 3"/>
          <p:cNvGrpSpPr>
            <a:grpSpLocks/>
          </p:cNvGrpSpPr>
          <p:nvPr/>
        </p:nvGrpSpPr>
        <p:grpSpPr bwMode="auto">
          <a:xfrm>
            <a:off x="434738" y="3278491"/>
            <a:ext cx="2197692" cy="1731306"/>
            <a:chOff x="5370513" y="3041114"/>
            <a:chExt cx="2520950" cy="1985969"/>
          </a:xfrm>
        </p:grpSpPr>
        <p:grpSp>
          <p:nvGrpSpPr>
            <p:cNvPr id="92" name="Group 195"/>
            <p:cNvGrpSpPr>
              <a:grpSpLocks/>
            </p:cNvGrpSpPr>
            <p:nvPr/>
          </p:nvGrpSpPr>
          <p:grpSpPr bwMode="auto">
            <a:xfrm>
              <a:off x="5370513" y="3041114"/>
              <a:ext cx="2520950" cy="1985969"/>
              <a:chOff x="5371043" y="2871787"/>
              <a:chExt cx="2520000" cy="1781845"/>
            </a:xfrm>
          </p:grpSpPr>
          <p:grpSp>
            <p:nvGrpSpPr>
              <p:cNvPr id="95" name="Group 203"/>
              <p:cNvGrpSpPr>
                <a:grpSpLocks/>
              </p:cNvGrpSpPr>
              <p:nvPr/>
            </p:nvGrpSpPr>
            <p:grpSpPr bwMode="auto">
              <a:xfrm>
                <a:off x="5371043" y="2871787"/>
                <a:ext cx="2520000" cy="1781845"/>
                <a:chOff x="1359959" y="3365500"/>
                <a:chExt cx="2402417" cy="1781845"/>
              </a:xfrm>
            </p:grpSpPr>
            <p:sp>
              <p:nvSpPr>
                <p:cNvPr id="97" name="Rectangle 96"/>
                <p:cNvSpPr>
                  <a:spLocks noChangeArrowheads="1"/>
                </p:cNvSpPr>
                <p:nvPr/>
              </p:nvSpPr>
              <p:spPr bwMode="auto">
                <a:xfrm>
                  <a:off x="1359959" y="3379743"/>
                  <a:ext cx="2402417" cy="17676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>
                  <a:outerShdw dist="23000" dir="5400000" rotWithShape="0">
                    <a:srgbClr val="80808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grpSp>
              <p:nvGrpSpPr>
                <p:cNvPr id="98" name="Group 206"/>
                <p:cNvGrpSpPr>
                  <a:grpSpLocks/>
                </p:cNvGrpSpPr>
                <p:nvPr/>
              </p:nvGrpSpPr>
              <p:grpSpPr bwMode="auto">
                <a:xfrm>
                  <a:off x="1364497" y="3365500"/>
                  <a:ext cx="2393340" cy="226098"/>
                  <a:chOff x="1364497" y="3365500"/>
                  <a:chExt cx="2393340" cy="226098"/>
                </a:xfrm>
              </p:grpSpPr>
              <p:sp>
                <p:nvSpPr>
                  <p:cNvPr id="99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1364498" y="3365500"/>
                    <a:ext cx="2393340" cy="226470"/>
                  </a:xfrm>
                  <a:prstGeom prst="rect">
                    <a:avLst/>
                  </a:prstGeom>
                  <a:solidFill>
                    <a:srgbClr val="942A5B"/>
                  </a:solidFill>
                  <a:ln>
                    <a:noFill/>
                  </a:ln>
                  <a:effectLst>
                    <a:outerShdw dist="23000" dir="5400000" rotWithShape="0">
                      <a:srgbClr val="808080">
                        <a:alpha val="34998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>
                      <a:defRPr/>
                    </a:pPr>
                    <a:r>
                      <a:rPr lang="en-US" sz="800" dirty="0" smtClean="0">
                        <a:solidFill>
                          <a:schemeClr val="lt1"/>
                        </a:solidFill>
                        <a:latin typeface="Arial"/>
                        <a:ea typeface="+mn-ea"/>
                        <a:cs typeface="Arial"/>
                      </a:rPr>
                      <a:t>REFUS FACTURE</a:t>
                    </a:r>
                    <a:endParaRPr lang="en-US" sz="800" dirty="0">
                      <a:solidFill>
                        <a:schemeClr val="lt1"/>
                      </a:solidFill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100" name="TextBox 2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3085" y="3407556"/>
                    <a:ext cx="191030" cy="1384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9pPr>
                  </a:lstStyle>
                  <a:p>
                    <a:pPr algn="r" eaLnBrk="1" hangingPunct="1"/>
                    <a:r>
                      <a:rPr lang="en-US" altLang="fr-FR" sz="900">
                        <a:solidFill>
                          <a:srgbClr val="FFFFFF"/>
                        </a:solidFill>
                      </a:rPr>
                      <a:t>X</a:t>
                    </a:r>
                  </a:p>
                </p:txBody>
              </p:sp>
            </p:grpSp>
          </p:grpSp>
          <p:sp>
            <p:nvSpPr>
              <p:cNvPr id="96" name="Rectangle à coins arrondis 118"/>
              <p:cNvSpPr/>
              <p:nvPr/>
            </p:nvSpPr>
            <p:spPr bwMode="auto">
              <a:xfrm>
                <a:off x="5438980" y="3594898"/>
                <a:ext cx="2445416" cy="633522"/>
              </a:xfrm>
              <a:prstGeom prst="roundRect">
                <a:avLst>
                  <a:gd name="adj" fmla="val 0"/>
                </a:avLst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fr-FR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Votre demande a bien été prise en compte.</a:t>
                </a:r>
              </a:p>
              <a:p>
                <a:pPr>
                  <a:defRPr/>
                </a:pPr>
                <a:endParaRPr lang="fr-FR" sz="800" dirty="0">
                  <a:solidFill>
                    <a:srgbClr val="666666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endParaRPr>
              </a:p>
              <a:p>
                <a:pPr>
                  <a:defRPr/>
                </a:pPr>
                <a:r>
                  <a:rPr lang="fr-FR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Le  paiement de 109,67 € à destination d</a:t>
                </a:r>
                <a:r>
                  <a:rPr lang="fr-FR" altLang="en-US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’</a:t>
                </a:r>
                <a:r>
                  <a:rPr lang="fr-FR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EDF pour le règlement de la facture n° V05949ZOJ455 a bien été </a:t>
                </a:r>
                <a:r>
                  <a:rPr lang="fr-FR" sz="800" b="1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refusé</a:t>
                </a:r>
                <a:r>
                  <a:rPr lang="fr-FR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.</a:t>
                </a:r>
              </a:p>
            </p:txBody>
          </p:sp>
        </p:grpSp>
        <p:sp>
          <p:nvSpPr>
            <p:cNvPr id="93" name="Rectangle à coins arrondis 9"/>
            <p:cNvSpPr>
              <a:spLocks noChangeArrowheads="1"/>
            </p:cNvSpPr>
            <p:nvPr/>
          </p:nvSpPr>
          <p:spPr bwMode="auto">
            <a:xfrm>
              <a:off x="6075363" y="4668307"/>
              <a:ext cx="1079500" cy="2174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43436"/>
                </a:gs>
                <a:gs pos="80000">
                  <a:srgbClr val="47474A"/>
                </a:gs>
                <a:gs pos="100000">
                  <a:srgbClr val="47474A"/>
                </a:gs>
              </a:gsLst>
              <a:lin ang="16200000"/>
            </a:gradFill>
            <a:ln w="9525">
              <a:solidFill>
                <a:srgbClr val="48484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FERMER</a:t>
              </a:r>
            </a:p>
          </p:txBody>
        </p:sp>
      </p:grpSp>
      <p:pic>
        <p:nvPicPr>
          <p:cNvPr id="41" name="Picture 1" descr="pictoMainStop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98" y="3542095"/>
            <a:ext cx="372413" cy="37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ZoneTexte 41"/>
          <p:cNvSpPr txBox="1"/>
          <p:nvPr/>
        </p:nvSpPr>
        <p:spPr>
          <a:xfrm>
            <a:off x="3386328" y="1475600"/>
            <a:ext cx="5358384" cy="1785104"/>
          </a:xfrm>
          <a:prstGeom prst="rect">
            <a:avLst/>
          </a:prstGeom>
          <a:noFill/>
          <a:ln w="19050">
            <a:solidFill>
              <a:srgbClr val="0099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Cette pop-up s’affiche si la confirmation du refus de la facture est OK.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Elle fait apparaitre les infos suivantes: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Le </a:t>
            </a:r>
            <a:r>
              <a:rPr lang="fr-FR" sz="1000" dirty="0" smtClean="0">
                <a:latin typeface="Verdana"/>
                <a:cs typeface="Verdana"/>
              </a:rPr>
              <a:t>montant en euros</a:t>
            </a:r>
            <a:endParaRPr lang="fr-FR" sz="1000" dirty="0">
              <a:latin typeface="Verdana"/>
              <a:cs typeface="Verdan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La </a:t>
            </a:r>
            <a:r>
              <a:rPr lang="fr-FR" sz="1000" dirty="0" smtClean="0">
                <a:latin typeface="Verdana"/>
                <a:cs typeface="Verdana"/>
              </a:rPr>
              <a:t>créancier associé</a:t>
            </a:r>
            <a:endParaRPr lang="fr-FR" sz="1000" dirty="0">
              <a:latin typeface="Verdana"/>
              <a:cs typeface="Verdan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Le </a:t>
            </a:r>
            <a:r>
              <a:rPr lang="fr-FR" sz="1000" dirty="0" smtClean="0">
                <a:latin typeface="Verdana"/>
                <a:cs typeface="Verdana"/>
              </a:rPr>
              <a:t>numéro de facture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b="1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Le bouton fermer quitte la pop-up, renvoie sur FAC-00 sans changement de position du </a:t>
            </a:r>
            <a:r>
              <a:rPr lang="fr-FR" sz="1000" dirty="0" err="1" smtClean="0">
                <a:latin typeface="Verdana"/>
                <a:cs typeface="Verdana"/>
              </a:rPr>
              <a:t>slider</a:t>
            </a:r>
            <a:r>
              <a:rPr lang="fr-FR" sz="1000" dirty="0" smtClean="0">
                <a:latin typeface="Verdana"/>
                <a:cs typeface="Verdana"/>
              </a:rPr>
              <a:t> et avec </a:t>
            </a:r>
            <a:r>
              <a:rPr lang="fr-FR" sz="1000" dirty="0">
                <a:latin typeface="Verdana"/>
                <a:cs typeface="Verdana"/>
              </a:rPr>
              <a:t>mise à jour de la liste des factures.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endParaRPr lang="fr-FR" sz="1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6599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0" dirty="0" smtClean="0">
                <a:ea typeface="+mj-ea"/>
              </a:rPr>
              <a:t>Mes Factures</a:t>
            </a:r>
            <a:br>
              <a:rPr lang="fr-FR" b="0" dirty="0" smtClean="0">
                <a:ea typeface="+mj-ea"/>
              </a:rPr>
            </a:br>
            <a:r>
              <a:rPr lang="fr-FR" sz="1800" b="0" dirty="0" smtClean="0">
                <a:solidFill>
                  <a:srgbClr val="0066A1"/>
                </a:solidFill>
                <a:ea typeface="+mj-ea"/>
              </a:rPr>
              <a:t>FAC-00-A2 </a:t>
            </a:r>
            <a:r>
              <a:rPr lang="fr-FR" sz="1800" b="0" dirty="0">
                <a:solidFill>
                  <a:srgbClr val="0066A1"/>
                </a:solidFill>
                <a:ea typeface="+mj-ea"/>
              </a:rPr>
              <a:t>(effacement de DDR)</a:t>
            </a:r>
          </a:p>
        </p:txBody>
      </p:sp>
      <p:pic>
        <p:nvPicPr>
          <p:cNvPr id="16" name="Picture 2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" y="1398718"/>
            <a:ext cx="2764800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53"/>
          <p:cNvSpPr txBox="1"/>
          <p:nvPr/>
        </p:nvSpPr>
        <p:spPr bwMode="auto">
          <a:xfrm>
            <a:off x="763335" y="2551378"/>
            <a:ext cx="1551017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dirty="0">
                <a:solidFill>
                  <a:srgbClr val="FFFFFF"/>
                </a:solidFill>
                <a:latin typeface="BNPP Sans Light" pitchFamily="2" charset="0"/>
              </a:rPr>
              <a:t>MES FACTURES</a:t>
            </a:r>
          </a:p>
        </p:txBody>
      </p:sp>
      <p:pic>
        <p:nvPicPr>
          <p:cNvPr id="49" name="Picture 5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362" y="2551378"/>
            <a:ext cx="1841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à coins arrondis 118"/>
          <p:cNvSpPr/>
          <p:nvPr/>
        </p:nvSpPr>
        <p:spPr bwMode="auto">
          <a:xfrm>
            <a:off x="452055" y="2887187"/>
            <a:ext cx="2182895" cy="153888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fr-FR" sz="1000">
                <a:solidFill>
                  <a:srgbClr val="666666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Demandes de règlement reçues :</a:t>
            </a:r>
          </a:p>
        </p:txBody>
      </p:sp>
      <p:sp>
        <p:nvSpPr>
          <p:cNvPr id="36" name="Rectangle 53"/>
          <p:cNvSpPr>
            <a:spLocks noChangeArrowheads="1"/>
          </p:cNvSpPr>
          <p:nvPr/>
        </p:nvSpPr>
        <p:spPr bwMode="auto">
          <a:xfrm>
            <a:off x="426655" y="4340297"/>
            <a:ext cx="2224002" cy="1584651"/>
          </a:xfrm>
          <a:prstGeom prst="rect">
            <a:avLst/>
          </a:prstGeom>
          <a:solidFill>
            <a:schemeClr val="bg1"/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fr-FR" sz="80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7" name="Text Box 103"/>
          <p:cNvSpPr txBox="1">
            <a:spLocks noChangeArrowheads="1"/>
          </p:cNvSpPr>
          <p:nvPr/>
        </p:nvSpPr>
        <p:spPr bwMode="auto">
          <a:xfrm>
            <a:off x="500363" y="4397236"/>
            <a:ext cx="2121944" cy="121763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fr-FR" sz="700" dirty="0" smtClean="0"/>
              <a:t>Créancier : Orange     ICQX ; XXXXXXXXXXXX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fr-FR" sz="700" dirty="0" smtClean="0"/>
              <a:t>Numéro Client : 95941565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fr-FR" sz="700" dirty="0" smtClean="0"/>
              <a:t>Référence de facture : Z0M45600J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fr-FR" sz="700" dirty="0" smtClean="0"/>
              <a:t>Libellé : Votre facture du 30/03/2012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fr-FR" sz="700" dirty="0" smtClean="0"/>
              <a:t>Montant : 39,99 €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fr-FR" sz="700" dirty="0" smtClean="0"/>
              <a:t>Date d</a:t>
            </a:r>
            <a:r>
              <a:rPr lang="ja-JP" altLang="fr-FR" sz="700" dirty="0" smtClean="0"/>
              <a:t>’</a:t>
            </a:r>
            <a:r>
              <a:rPr lang="fr-FR" altLang="ja-JP" sz="700" dirty="0" smtClean="0"/>
              <a:t>exigibilité : 10/04/2013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fr-FR" sz="700" dirty="0" smtClean="0"/>
              <a:t>Votre facture dématérialisée jointe :             PDF</a:t>
            </a:r>
          </a:p>
        </p:txBody>
      </p:sp>
      <p:graphicFrame>
        <p:nvGraphicFramePr>
          <p:cNvPr id="38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573135"/>
              </p:ext>
            </p:extLst>
          </p:nvPr>
        </p:nvGraphicFramePr>
        <p:xfrm>
          <a:off x="2055101" y="5298813"/>
          <a:ext cx="255035" cy="262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9" name="Bitmap Image" r:id="rId6" imgW="409632" imgH="409632" progId="Paint.Picture">
                  <p:embed/>
                </p:oleObj>
              </mc:Choice>
              <mc:Fallback>
                <p:oleObj name="Bitmap Image" r:id="rId6" imgW="409632" imgH="40963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101" y="5298813"/>
                        <a:ext cx="255035" cy="262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2F4D71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à coins arrondis 9"/>
          <p:cNvSpPr>
            <a:spLocks noChangeArrowheads="1"/>
          </p:cNvSpPr>
          <p:nvPr/>
        </p:nvSpPr>
        <p:spPr bwMode="auto">
          <a:xfrm>
            <a:off x="1570190" y="5646373"/>
            <a:ext cx="963876" cy="20002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43436"/>
              </a:gs>
              <a:gs pos="80000">
                <a:srgbClr val="47474A"/>
              </a:gs>
              <a:gs pos="100000">
                <a:srgbClr val="47474A"/>
              </a:gs>
            </a:gsLst>
            <a:lin ang="16200000"/>
          </a:gradFill>
          <a:ln w="9525">
            <a:solidFill>
              <a:srgbClr val="48484A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fr-FR" sz="800" dirty="0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</a:rPr>
              <a:t>EFFACER</a:t>
            </a:r>
            <a:endParaRPr lang="fr-FR" sz="800" dirty="0">
              <a:solidFill>
                <a:srgbClr val="FFFFFF"/>
              </a:solidFill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41" name="Group 63"/>
          <p:cNvGrpSpPr>
            <a:grpSpLocks/>
          </p:cNvGrpSpPr>
          <p:nvPr/>
        </p:nvGrpSpPr>
        <p:grpSpPr bwMode="auto">
          <a:xfrm>
            <a:off x="428243" y="3086173"/>
            <a:ext cx="2214079" cy="347279"/>
            <a:chOff x="1310422" y="2670094"/>
            <a:chExt cx="2478411" cy="389758"/>
          </a:xfrm>
        </p:grpSpPr>
        <p:sp>
          <p:nvSpPr>
            <p:cNvPr id="42" name="Rectangular Callout 69"/>
            <p:cNvSpPr>
              <a:spLocks noChangeArrowheads="1"/>
            </p:cNvSpPr>
            <p:nvPr/>
          </p:nvSpPr>
          <p:spPr bwMode="auto">
            <a:xfrm>
              <a:off x="1310422" y="2670094"/>
              <a:ext cx="603708" cy="179766"/>
            </a:xfrm>
            <a:prstGeom prst="wedgeRectCallout">
              <a:avLst>
                <a:gd name="adj1" fmla="val -21815"/>
                <a:gd name="adj2" fmla="val 97778"/>
              </a:avLst>
            </a:prstGeom>
            <a:solidFill>
              <a:srgbClr val="FFFFFF"/>
            </a:solidFill>
            <a:ln w="9525">
              <a:solidFill>
                <a:srgbClr val="7F7F7F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+mn-ea"/>
                  <a:cs typeface="Arial"/>
                </a:rPr>
                <a:t>Nouvelles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endParaRPr>
            </a:p>
          </p:txBody>
        </p:sp>
        <p:grpSp>
          <p:nvGrpSpPr>
            <p:cNvPr id="43" name="Group 70"/>
            <p:cNvGrpSpPr>
              <a:grpSpLocks/>
            </p:cNvGrpSpPr>
            <p:nvPr/>
          </p:nvGrpSpPr>
          <p:grpSpPr bwMode="auto">
            <a:xfrm>
              <a:off x="1328209" y="2924385"/>
              <a:ext cx="2460624" cy="135467"/>
              <a:chOff x="1328209" y="2924385"/>
              <a:chExt cx="2460624" cy="135467"/>
            </a:xfrm>
          </p:grpSpPr>
          <p:grpSp>
            <p:nvGrpSpPr>
              <p:cNvPr id="44" name="Group 72"/>
              <p:cNvGrpSpPr>
                <a:grpSpLocks/>
              </p:cNvGrpSpPr>
              <p:nvPr/>
            </p:nvGrpSpPr>
            <p:grpSpPr bwMode="auto">
              <a:xfrm>
                <a:off x="1328209" y="2924385"/>
                <a:ext cx="2460624" cy="135467"/>
                <a:chOff x="1301751" y="2614083"/>
                <a:chExt cx="2460624" cy="135467"/>
              </a:xfrm>
            </p:grpSpPr>
            <p:sp>
              <p:nvSpPr>
                <p:cNvPr id="54" name="Rounded Rectangle 78"/>
                <p:cNvSpPr>
                  <a:spLocks noChangeArrowheads="1"/>
                </p:cNvSpPr>
                <p:nvPr/>
              </p:nvSpPr>
              <p:spPr bwMode="auto">
                <a:xfrm>
                  <a:off x="1301417" y="2646144"/>
                  <a:ext cx="2460958" cy="71589"/>
                </a:xfrm>
                <a:prstGeom prst="roundRect">
                  <a:avLst>
                    <a:gd name="adj" fmla="val 47597"/>
                  </a:avLst>
                </a:prstGeom>
                <a:solidFill>
                  <a:srgbClr val="FFFFFF"/>
                </a:solidFill>
                <a:ln w="9525">
                  <a:solidFill>
                    <a:srgbClr val="404040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5" name="Oval 79"/>
                <p:cNvSpPr>
                  <a:spLocks noChangeArrowheads="1"/>
                </p:cNvSpPr>
                <p:nvPr/>
              </p:nvSpPr>
              <p:spPr bwMode="auto">
                <a:xfrm>
                  <a:off x="1344258" y="2614328"/>
                  <a:ext cx="134868" cy="13522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CC746"/>
                    </a:gs>
                    <a:gs pos="20000">
                      <a:srgbClr val="9BC348"/>
                    </a:gs>
                    <a:gs pos="100000">
                      <a:srgbClr val="769535"/>
                    </a:gs>
                  </a:gsLst>
                  <a:lin ang="5400000"/>
                </a:gradFill>
                <a:ln w="9525">
                  <a:solidFill>
                    <a:srgbClr val="98B954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47" name="Straight Connector 73"/>
              <p:cNvCxnSpPr>
                <a:cxnSpLocks noChangeShapeType="1"/>
              </p:cNvCxnSpPr>
              <p:nvPr/>
            </p:nvCxnSpPr>
            <p:spPr bwMode="auto">
              <a:xfrm>
                <a:off x="2016499" y="2935766"/>
                <a:ext cx="0" cy="106586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Straight Connector 75"/>
              <p:cNvCxnSpPr>
                <a:cxnSpLocks noChangeShapeType="1"/>
              </p:cNvCxnSpPr>
              <p:nvPr/>
            </p:nvCxnSpPr>
            <p:spPr bwMode="auto">
              <a:xfrm>
                <a:off x="2584534" y="2935766"/>
                <a:ext cx="0" cy="106586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" name="Straight Connector 76"/>
              <p:cNvCxnSpPr>
                <a:cxnSpLocks noChangeShapeType="1"/>
              </p:cNvCxnSpPr>
              <p:nvPr/>
            </p:nvCxnSpPr>
            <p:spPr bwMode="auto">
              <a:xfrm>
                <a:off x="3154157" y="2935766"/>
                <a:ext cx="0" cy="106586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" name="Straight Connector 77"/>
              <p:cNvCxnSpPr>
                <a:cxnSpLocks noChangeShapeType="1"/>
              </p:cNvCxnSpPr>
              <p:nvPr/>
            </p:nvCxnSpPr>
            <p:spPr bwMode="auto">
              <a:xfrm>
                <a:off x="3722192" y="2935766"/>
                <a:ext cx="0" cy="106586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56" name="Group 1"/>
          <p:cNvGrpSpPr>
            <a:grpSpLocks/>
          </p:cNvGrpSpPr>
          <p:nvPr/>
        </p:nvGrpSpPr>
        <p:grpSpPr bwMode="auto">
          <a:xfrm>
            <a:off x="388555" y="3494533"/>
            <a:ext cx="2287787" cy="849061"/>
            <a:chOff x="376238" y="3129178"/>
            <a:chExt cx="2887114" cy="1071347"/>
          </a:xfrm>
        </p:grpSpPr>
        <p:sp>
          <p:nvSpPr>
            <p:cNvPr id="57" name="Rectangle 56"/>
            <p:cNvSpPr/>
            <p:nvPr/>
          </p:nvSpPr>
          <p:spPr>
            <a:xfrm>
              <a:off x="376238" y="3479736"/>
              <a:ext cx="2887114" cy="361289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30/03/12  </a:t>
              </a:r>
            </a:p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Facture Lyonnaise des Eaux 88,12 €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76238" y="3841025"/>
              <a:ext cx="2887114" cy="359500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28/03/12  </a:t>
              </a:r>
            </a:p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Facture Orange 39,99 €</a:t>
              </a:r>
            </a:p>
          </p:txBody>
        </p:sp>
        <p:sp>
          <p:nvSpPr>
            <p:cNvPr id="64" name="ZoneTexte 81"/>
            <p:cNvSpPr txBox="1">
              <a:spLocks noChangeArrowheads="1"/>
            </p:cNvSpPr>
            <p:nvPr/>
          </p:nvSpPr>
          <p:spPr bwMode="auto">
            <a:xfrm>
              <a:off x="2648294" y="3500438"/>
              <a:ext cx="608469" cy="247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36000" bIns="3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r" eaLnBrk="1" hangingPunct="1"/>
              <a:r>
                <a:rPr lang="fr-FR" altLang="fr-FR" sz="800" b="1" dirty="0" smtClean="0">
                  <a:solidFill>
                    <a:srgbClr val="660033"/>
                  </a:solidFill>
                </a:rPr>
                <a:t>A traiter</a:t>
              </a:r>
              <a:endParaRPr lang="fr-FR" altLang="fr-FR" sz="800" b="1" dirty="0">
                <a:solidFill>
                  <a:srgbClr val="660033"/>
                </a:solidFill>
              </a:endParaRPr>
            </a:p>
          </p:txBody>
        </p:sp>
        <p:sp>
          <p:nvSpPr>
            <p:cNvPr id="65" name="ZoneTexte 82"/>
            <p:cNvSpPr txBox="1">
              <a:spLocks noChangeArrowheads="1"/>
            </p:cNvSpPr>
            <p:nvPr/>
          </p:nvSpPr>
          <p:spPr bwMode="auto">
            <a:xfrm>
              <a:off x="2648294" y="3860800"/>
              <a:ext cx="608469" cy="220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36000" bIns="3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r" eaLnBrk="1" hangingPunct="1"/>
              <a:r>
                <a:rPr lang="fr-FR" altLang="fr-FR" sz="800" b="1" dirty="0">
                  <a:solidFill>
                    <a:srgbClr val="00B050"/>
                  </a:solidFill>
                </a:rPr>
                <a:t>Validée</a:t>
              </a:r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378027" y="3129178"/>
              <a:ext cx="2885325" cy="359500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31/03/12  </a:t>
              </a:r>
            </a:p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Facture EDF  109,67 €</a:t>
              </a:r>
            </a:p>
          </p:txBody>
        </p:sp>
        <p:sp>
          <p:nvSpPr>
            <p:cNvPr id="67" name="ZoneTexte 81"/>
            <p:cNvSpPr txBox="1">
              <a:spLocks noChangeArrowheads="1"/>
            </p:cNvSpPr>
            <p:nvPr/>
          </p:nvSpPr>
          <p:spPr bwMode="auto">
            <a:xfrm>
              <a:off x="2649882" y="3149600"/>
              <a:ext cx="608469" cy="247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36000" bIns="3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r" eaLnBrk="1" hangingPunct="1"/>
              <a:r>
                <a:rPr lang="fr-FR" altLang="fr-FR" sz="800" b="1" dirty="0">
                  <a:solidFill>
                    <a:srgbClr val="0000FF"/>
                  </a:solidFill>
                </a:rPr>
                <a:t>Nouvelle</a:t>
              </a:r>
            </a:p>
          </p:txBody>
        </p:sp>
      </p:grpSp>
      <p:sp>
        <p:nvSpPr>
          <p:cNvPr id="68" name="Text Box 41"/>
          <p:cNvSpPr txBox="1">
            <a:spLocks noChangeArrowheads="1"/>
          </p:cNvSpPr>
          <p:nvPr/>
        </p:nvSpPr>
        <p:spPr bwMode="auto">
          <a:xfrm>
            <a:off x="585206" y="5588430"/>
            <a:ext cx="1092200" cy="2462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fr-FR" sz="800" dirty="0" smtClean="0">
                <a:solidFill>
                  <a:srgbClr val="008000"/>
                </a:solidFill>
              </a:rPr>
              <a:t>Paiement validé le 01/04/2012 à 17h32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3386328" y="1478007"/>
            <a:ext cx="5522282" cy="1938992"/>
          </a:xfrm>
          <a:prstGeom prst="rect">
            <a:avLst/>
          </a:prstGeom>
          <a:noFill/>
          <a:ln w="19050">
            <a:solidFill>
              <a:srgbClr val="0099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Cette fonctionnalité est possible seulement pour les factures au statut 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« Validée »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« Refusée »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« Expirée »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Le bouton </a:t>
            </a:r>
            <a:r>
              <a:rPr lang="fr-FR" sz="1000" b="1" dirty="0" smtClean="0">
                <a:latin typeface="Verdana"/>
                <a:cs typeface="Verdana"/>
              </a:rPr>
              <a:t>Effacer</a:t>
            </a:r>
            <a:r>
              <a:rPr lang="fr-FR" sz="1000" dirty="0" smtClean="0">
                <a:latin typeface="Verdana"/>
                <a:cs typeface="Verdana"/>
              </a:rPr>
              <a:t> fait afficher la pop-up FAC-05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Pour </a:t>
            </a:r>
            <a:r>
              <a:rPr lang="fr-FR" sz="1000" dirty="0" err="1">
                <a:latin typeface="Verdana"/>
                <a:cs typeface="Verdana"/>
              </a:rPr>
              <a:t>iOs</a:t>
            </a:r>
            <a:r>
              <a:rPr lang="fr-FR" sz="1000" dirty="0">
                <a:latin typeface="Verdana"/>
                <a:cs typeface="Verdana"/>
              </a:rPr>
              <a:t>, </a:t>
            </a:r>
            <a:r>
              <a:rPr lang="fr-FR" sz="1000" dirty="0" smtClean="0">
                <a:latin typeface="Verdana"/>
                <a:cs typeface="Verdana"/>
              </a:rPr>
              <a:t>l’effacement d’une DDR (suite à la confirmation </a:t>
            </a:r>
            <a:r>
              <a:rPr lang="fr-FR" sz="1000" dirty="0">
                <a:latin typeface="Verdana"/>
                <a:cs typeface="Verdana"/>
              </a:rPr>
              <a:t>sur </a:t>
            </a:r>
            <a:r>
              <a:rPr lang="fr-FR" sz="1000" dirty="0" smtClean="0">
                <a:latin typeface="Verdana"/>
                <a:cs typeface="Verdana"/>
              </a:rPr>
              <a:t>FAC-05) i.e. la disparition de la ligne correspondante provoque la transition visuelle suivante 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Ligne supprimée, disparaissant rapidement vers la gauche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remontée d’un cran vers le haut des lignes suivantes</a:t>
            </a:r>
            <a:r>
              <a:rPr lang="fr-FR" sz="1000" dirty="0">
                <a:latin typeface="Verdana"/>
                <a:cs typeface="Verdana"/>
              </a:rPr>
              <a:t> </a:t>
            </a:r>
            <a:r>
              <a:rPr lang="fr-FR" sz="1000" dirty="0" smtClean="0">
                <a:latin typeface="Verdana"/>
                <a:cs typeface="Verdana"/>
              </a:rPr>
              <a:t>(cf. comportement du journal d’appels sous iOS</a:t>
            </a:r>
            <a:r>
              <a:rPr lang="fr-FR" sz="1000" dirty="0" smtClean="0">
                <a:latin typeface="Verdana"/>
                <a:cs typeface="Verdana"/>
              </a:rPr>
              <a:t>)</a:t>
            </a:r>
            <a:endParaRPr lang="fr-FR" sz="1000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2999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0" smtClean="0">
                <a:ea typeface="+mj-ea"/>
              </a:rPr>
              <a:t>Historique du document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710828"/>
              </p:ext>
            </p:extLst>
          </p:nvPr>
        </p:nvGraphicFramePr>
        <p:xfrm>
          <a:off x="238125" y="1225550"/>
          <a:ext cx="8683626" cy="75503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00550"/>
                <a:gridCol w="996696"/>
                <a:gridCol w="2286380"/>
              </a:tblGrid>
              <a:tr h="22483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Action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Date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Responsable(s)</a:t>
                      </a:r>
                      <a:endParaRPr lang="fr-FR" sz="1100" dirty="0"/>
                    </a:p>
                  </a:txBody>
                  <a:tcPr/>
                </a:tc>
              </a:tr>
              <a:tr h="495956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Version 1.0</a:t>
                      </a:r>
                      <a:r>
                        <a:rPr lang="fr-FR" sz="1050" baseline="0" dirty="0" smtClean="0"/>
                        <a:t> 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fr-FR" sz="1050" dirty="0" smtClean="0"/>
                        <a:t>Initialisation du</a:t>
                      </a:r>
                      <a:r>
                        <a:rPr lang="fr-FR" sz="1050" baseline="0" dirty="0" smtClean="0"/>
                        <a:t> </a:t>
                      </a:r>
                      <a:r>
                        <a:rPr lang="fr-FR" sz="1050" baseline="0" dirty="0" smtClean="0"/>
                        <a:t>document</a:t>
                      </a:r>
                      <a:endParaRPr lang="fr-FR" sz="105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27/11/2015</a:t>
                      </a:r>
                      <a:endParaRPr lang="fr-FR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/>
                      </a:r>
                      <a:br>
                        <a:rPr lang="fr-FR" sz="1050" dirty="0" smtClean="0"/>
                      </a:br>
                      <a:r>
                        <a:rPr lang="fr-FR" sz="1050" dirty="0" smtClean="0"/>
                        <a:t>Jérémie Legrand</a:t>
                      </a:r>
                      <a:endParaRPr lang="fr-FR" sz="105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70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0" dirty="0" smtClean="0">
                <a:ea typeface="+mj-ea"/>
              </a:rPr>
              <a:t>Mes Factures</a:t>
            </a:r>
            <a:br>
              <a:rPr lang="fr-FR" b="0" dirty="0" smtClean="0">
                <a:ea typeface="+mj-ea"/>
              </a:rPr>
            </a:br>
            <a:r>
              <a:rPr lang="fr-FR" sz="1800" b="0" dirty="0">
                <a:solidFill>
                  <a:srgbClr val="0066A1"/>
                </a:solidFill>
                <a:ea typeface="+mj-ea"/>
              </a:rPr>
              <a:t>FAC-05 (confirmation effacement de DDR)</a:t>
            </a:r>
          </a:p>
        </p:txBody>
      </p:sp>
      <p:pic>
        <p:nvPicPr>
          <p:cNvPr id="16" name="Picture 2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" y="1362506"/>
            <a:ext cx="2764800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53"/>
          <p:cNvSpPr txBox="1"/>
          <p:nvPr/>
        </p:nvSpPr>
        <p:spPr bwMode="auto">
          <a:xfrm>
            <a:off x="763335" y="2515166"/>
            <a:ext cx="1551017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dirty="0">
                <a:solidFill>
                  <a:srgbClr val="FFFFFF"/>
                </a:solidFill>
                <a:latin typeface="BNPP Sans Light" pitchFamily="2" charset="0"/>
              </a:rPr>
              <a:t>MES FACTURES</a:t>
            </a:r>
          </a:p>
        </p:txBody>
      </p:sp>
      <p:pic>
        <p:nvPicPr>
          <p:cNvPr id="49" name="Picture 5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362" y="2515166"/>
            <a:ext cx="1841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à coins arrondis 118"/>
          <p:cNvSpPr/>
          <p:nvPr/>
        </p:nvSpPr>
        <p:spPr bwMode="auto">
          <a:xfrm>
            <a:off x="452055" y="2850975"/>
            <a:ext cx="2182895" cy="153888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fr-FR" sz="1000">
                <a:solidFill>
                  <a:srgbClr val="666666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Demandes de règlement reçues :</a:t>
            </a:r>
          </a:p>
        </p:txBody>
      </p:sp>
      <p:grpSp>
        <p:nvGrpSpPr>
          <p:cNvPr id="29" name="Group 63"/>
          <p:cNvGrpSpPr>
            <a:grpSpLocks/>
          </p:cNvGrpSpPr>
          <p:nvPr/>
        </p:nvGrpSpPr>
        <p:grpSpPr bwMode="auto">
          <a:xfrm>
            <a:off x="426655" y="4368093"/>
            <a:ext cx="2224002" cy="1655632"/>
            <a:chOff x="5382154" y="3596748"/>
            <a:chExt cx="2491847" cy="1799998"/>
          </a:xfrm>
        </p:grpSpPr>
        <p:sp>
          <p:nvSpPr>
            <p:cNvPr id="36" name="Rectangle 53"/>
            <p:cNvSpPr>
              <a:spLocks noChangeArrowheads="1"/>
            </p:cNvSpPr>
            <p:nvPr/>
          </p:nvSpPr>
          <p:spPr bwMode="auto">
            <a:xfrm>
              <a:off x="5382154" y="3596748"/>
              <a:ext cx="2491847" cy="17999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333333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fr-FR" sz="800">
                <a:solidFill>
                  <a:srgbClr val="000000"/>
                </a:solidFill>
                <a:latin typeface="Lucida Sans" pitchFamily="34" charset="0"/>
              </a:endParaRPr>
            </a:p>
          </p:txBody>
        </p:sp>
        <p:sp>
          <p:nvSpPr>
            <p:cNvPr id="37" name="Text Box 103"/>
            <p:cNvSpPr txBox="1">
              <a:spLocks noChangeArrowheads="1"/>
            </p:cNvSpPr>
            <p:nvPr/>
          </p:nvSpPr>
          <p:spPr bwMode="auto">
            <a:xfrm>
              <a:off x="5464739" y="3658652"/>
              <a:ext cx="2377498" cy="132380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Créancier : Orange     ICQX ; XXXXXXXXXXXX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Numéro Client : 95941565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Référence de facture : Z0M45600J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Libellé : Votre facture du 30/03/2012 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Montant : 39,99 €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Date d</a:t>
              </a:r>
              <a:r>
                <a:rPr lang="ja-JP" altLang="fr-FR" sz="700" dirty="0" smtClean="0"/>
                <a:t>’</a:t>
              </a:r>
              <a:r>
                <a:rPr lang="fr-FR" altLang="ja-JP" sz="700" dirty="0" smtClean="0"/>
                <a:t>exigibilité : 10/04/2013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Votre facture dématérialisée jointe :             PDF</a:t>
              </a:r>
            </a:p>
          </p:txBody>
        </p:sp>
        <p:graphicFrame>
          <p:nvGraphicFramePr>
            <p:cNvPr id="38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574249"/>
                </p:ext>
              </p:extLst>
            </p:nvPr>
          </p:nvGraphicFramePr>
          <p:xfrm>
            <a:off x="7206720" y="4638844"/>
            <a:ext cx="28575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4" name="Bitmap Image" r:id="rId6" imgW="409632" imgH="409632" progId="Paint.Picture">
                    <p:embed/>
                  </p:oleObj>
                </mc:Choice>
                <mc:Fallback>
                  <p:oleObj name="Bitmap Image" r:id="rId6" imgW="409632" imgH="40963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6720" y="4638844"/>
                          <a:ext cx="285750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rgbClr val="2F4D71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Rectangle à coins arrondis 9"/>
            <p:cNvSpPr>
              <a:spLocks noChangeArrowheads="1"/>
            </p:cNvSpPr>
            <p:nvPr/>
          </p:nvSpPr>
          <p:spPr bwMode="auto">
            <a:xfrm>
              <a:off x="6663409" y="5056475"/>
              <a:ext cx="1079959" cy="21746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43436"/>
                </a:gs>
                <a:gs pos="80000">
                  <a:srgbClr val="47474A"/>
                </a:gs>
                <a:gs pos="100000">
                  <a:srgbClr val="47474A"/>
                </a:gs>
              </a:gsLst>
              <a:lin ang="16200000"/>
            </a:gradFill>
            <a:ln w="9525">
              <a:solidFill>
                <a:srgbClr val="48484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RETIRER</a:t>
              </a:r>
            </a:p>
          </p:txBody>
        </p:sp>
      </p:grpSp>
      <p:grpSp>
        <p:nvGrpSpPr>
          <p:cNvPr id="41" name="Group 63"/>
          <p:cNvGrpSpPr>
            <a:grpSpLocks/>
          </p:cNvGrpSpPr>
          <p:nvPr/>
        </p:nvGrpSpPr>
        <p:grpSpPr bwMode="auto">
          <a:xfrm>
            <a:off x="428243" y="3049961"/>
            <a:ext cx="2214079" cy="347279"/>
            <a:chOff x="1310422" y="2670094"/>
            <a:chExt cx="2478411" cy="389758"/>
          </a:xfrm>
        </p:grpSpPr>
        <p:sp>
          <p:nvSpPr>
            <p:cNvPr id="42" name="Rectangular Callout 69"/>
            <p:cNvSpPr>
              <a:spLocks noChangeArrowheads="1"/>
            </p:cNvSpPr>
            <p:nvPr/>
          </p:nvSpPr>
          <p:spPr bwMode="auto">
            <a:xfrm>
              <a:off x="1310422" y="2670094"/>
              <a:ext cx="490287" cy="179766"/>
            </a:xfrm>
            <a:prstGeom prst="wedgeRectCallout">
              <a:avLst>
                <a:gd name="adj1" fmla="val -21815"/>
                <a:gd name="adj2" fmla="val 97778"/>
              </a:avLst>
            </a:prstGeom>
            <a:solidFill>
              <a:srgbClr val="FFFFFF"/>
            </a:solidFill>
            <a:ln w="9525">
              <a:solidFill>
                <a:srgbClr val="7F7F7F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+mn-ea"/>
                  <a:cs typeface="Arial"/>
                </a:rPr>
                <a:t>Toutes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endParaRPr>
            </a:p>
          </p:txBody>
        </p:sp>
        <p:grpSp>
          <p:nvGrpSpPr>
            <p:cNvPr id="43" name="Group 70"/>
            <p:cNvGrpSpPr>
              <a:grpSpLocks/>
            </p:cNvGrpSpPr>
            <p:nvPr/>
          </p:nvGrpSpPr>
          <p:grpSpPr bwMode="auto">
            <a:xfrm>
              <a:off x="1328209" y="2924385"/>
              <a:ext cx="2460624" cy="135467"/>
              <a:chOff x="1328209" y="2924385"/>
              <a:chExt cx="2460624" cy="135467"/>
            </a:xfrm>
          </p:grpSpPr>
          <p:grpSp>
            <p:nvGrpSpPr>
              <p:cNvPr id="44" name="Group 72"/>
              <p:cNvGrpSpPr>
                <a:grpSpLocks/>
              </p:cNvGrpSpPr>
              <p:nvPr/>
            </p:nvGrpSpPr>
            <p:grpSpPr bwMode="auto">
              <a:xfrm>
                <a:off x="1328209" y="2924385"/>
                <a:ext cx="2460624" cy="135467"/>
                <a:chOff x="1301751" y="2614083"/>
                <a:chExt cx="2460624" cy="135467"/>
              </a:xfrm>
            </p:grpSpPr>
            <p:sp>
              <p:nvSpPr>
                <p:cNvPr id="54" name="Rounded Rectangle 78"/>
                <p:cNvSpPr>
                  <a:spLocks noChangeArrowheads="1"/>
                </p:cNvSpPr>
                <p:nvPr/>
              </p:nvSpPr>
              <p:spPr bwMode="auto">
                <a:xfrm>
                  <a:off x="1301417" y="2646144"/>
                  <a:ext cx="2460958" cy="71589"/>
                </a:xfrm>
                <a:prstGeom prst="roundRect">
                  <a:avLst>
                    <a:gd name="adj" fmla="val 47597"/>
                  </a:avLst>
                </a:prstGeom>
                <a:solidFill>
                  <a:srgbClr val="FFFFFF"/>
                </a:solidFill>
                <a:ln w="9525">
                  <a:solidFill>
                    <a:srgbClr val="404040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5" name="Oval 79"/>
                <p:cNvSpPr>
                  <a:spLocks noChangeArrowheads="1"/>
                </p:cNvSpPr>
                <p:nvPr/>
              </p:nvSpPr>
              <p:spPr bwMode="auto">
                <a:xfrm>
                  <a:off x="1344258" y="2614328"/>
                  <a:ext cx="134868" cy="13522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CC746"/>
                    </a:gs>
                    <a:gs pos="20000">
                      <a:srgbClr val="9BC348"/>
                    </a:gs>
                    <a:gs pos="100000">
                      <a:srgbClr val="769535"/>
                    </a:gs>
                  </a:gsLst>
                  <a:lin ang="5400000"/>
                </a:gradFill>
                <a:ln w="9525">
                  <a:solidFill>
                    <a:srgbClr val="98B954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47" name="Straight Connector 73"/>
              <p:cNvCxnSpPr>
                <a:cxnSpLocks noChangeShapeType="1"/>
              </p:cNvCxnSpPr>
              <p:nvPr/>
            </p:nvCxnSpPr>
            <p:spPr bwMode="auto">
              <a:xfrm>
                <a:off x="2016499" y="2935766"/>
                <a:ext cx="0" cy="106586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Straight Connector 75"/>
              <p:cNvCxnSpPr>
                <a:cxnSpLocks noChangeShapeType="1"/>
              </p:cNvCxnSpPr>
              <p:nvPr/>
            </p:nvCxnSpPr>
            <p:spPr bwMode="auto">
              <a:xfrm>
                <a:off x="2584534" y="2935766"/>
                <a:ext cx="0" cy="106586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" name="Straight Connector 76"/>
              <p:cNvCxnSpPr>
                <a:cxnSpLocks noChangeShapeType="1"/>
              </p:cNvCxnSpPr>
              <p:nvPr/>
            </p:nvCxnSpPr>
            <p:spPr bwMode="auto">
              <a:xfrm>
                <a:off x="3154157" y="2935766"/>
                <a:ext cx="0" cy="106586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" name="Straight Connector 77"/>
              <p:cNvCxnSpPr>
                <a:cxnSpLocks noChangeShapeType="1"/>
              </p:cNvCxnSpPr>
              <p:nvPr/>
            </p:nvCxnSpPr>
            <p:spPr bwMode="auto">
              <a:xfrm>
                <a:off x="3722192" y="2935766"/>
                <a:ext cx="0" cy="106586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56" name="Group 1"/>
          <p:cNvGrpSpPr>
            <a:grpSpLocks/>
          </p:cNvGrpSpPr>
          <p:nvPr/>
        </p:nvGrpSpPr>
        <p:grpSpPr bwMode="auto">
          <a:xfrm>
            <a:off x="388555" y="3494897"/>
            <a:ext cx="2287787" cy="849061"/>
            <a:chOff x="376238" y="3129178"/>
            <a:chExt cx="2887114" cy="1071347"/>
          </a:xfrm>
        </p:grpSpPr>
        <p:sp>
          <p:nvSpPr>
            <p:cNvPr id="57" name="Rectangle 56"/>
            <p:cNvSpPr/>
            <p:nvPr/>
          </p:nvSpPr>
          <p:spPr>
            <a:xfrm>
              <a:off x="376238" y="3479736"/>
              <a:ext cx="2887114" cy="361289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30/03/12  </a:t>
              </a:r>
            </a:p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Facture Lyonnaise des Eaux 88,12 €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76238" y="3841025"/>
              <a:ext cx="2887114" cy="359500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28/03/12  </a:t>
              </a:r>
            </a:p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Facture Orange 39,99 €</a:t>
              </a:r>
            </a:p>
          </p:txBody>
        </p:sp>
        <p:sp>
          <p:nvSpPr>
            <p:cNvPr id="64" name="ZoneTexte 81"/>
            <p:cNvSpPr txBox="1">
              <a:spLocks noChangeArrowheads="1"/>
            </p:cNvSpPr>
            <p:nvPr/>
          </p:nvSpPr>
          <p:spPr bwMode="auto">
            <a:xfrm>
              <a:off x="2648294" y="3500438"/>
              <a:ext cx="608469" cy="220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36000" bIns="3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r" eaLnBrk="1" hangingPunct="1"/>
              <a:r>
                <a:rPr lang="fr-FR" altLang="fr-FR" sz="800" b="1">
                  <a:solidFill>
                    <a:srgbClr val="660033"/>
                  </a:solidFill>
                </a:rPr>
                <a:t>En cours</a:t>
              </a:r>
            </a:p>
          </p:txBody>
        </p:sp>
        <p:sp>
          <p:nvSpPr>
            <p:cNvPr id="65" name="ZoneTexte 82"/>
            <p:cNvSpPr txBox="1">
              <a:spLocks noChangeArrowheads="1"/>
            </p:cNvSpPr>
            <p:nvPr/>
          </p:nvSpPr>
          <p:spPr bwMode="auto">
            <a:xfrm>
              <a:off x="2648294" y="3860800"/>
              <a:ext cx="608469" cy="220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36000" bIns="3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r" eaLnBrk="1" hangingPunct="1"/>
              <a:r>
                <a:rPr lang="fr-FR" altLang="fr-FR" sz="800" b="1">
                  <a:solidFill>
                    <a:srgbClr val="00B050"/>
                  </a:solidFill>
                </a:rPr>
                <a:t>Validée</a:t>
              </a:r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378027" y="3129178"/>
              <a:ext cx="2885325" cy="359500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31/03/12  </a:t>
              </a:r>
            </a:p>
            <a:p>
              <a:pPr>
                <a:defRPr/>
              </a:pPr>
              <a:r>
                <a:rPr lang="fr-FR" sz="800" dirty="0">
                  <a:solidFill>
                    <a:srgbClr val="000000"/>
                  </a:solidFill>
                  <a:latin typeface="Lucida Sans" pitchFamily="34" charset="0"/>
                  <a:ea typeface="MS PGothic" pitchFamily="34" charset="-128"/>
                </a:rPr>
                <a:t>Facture EDF  109,67 €</a:t>
              </a:r>
            </a:p>
          </p:txBody>
        </p:sp>
        <p:sp>
          <p:nvSpPr>
            <p:cNvPr id="67" name="ZoneTexte 81"/>
            <p:cNvSpPr txBox="1">
              <a:spLocks noChangeArrowheads="1"/>
            </p:cNvSpPr>
            <p:nvPr/>
          </p:nvSpPr>
          <p:spPr bwMode="auto">
            <a:xfrm>
              <a:off x="2649881" y="3149600"/>
              <a:ext cx="608469" cy="220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36000" bIns="3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r" eaLnBrk="1" hangingPunct="1"/>
              <a:r>
                <a:rPr lang="fr-FR" altLang="fr-FR" sz="800" b="1">
                  <a:solidFill>
                    <a:srgbClr val="0000FF"/>
                  </a:solidFill>
                </a:rPr>
                <a:t>nouveau</a:t>
              </a:r>
            </a:p>
          </p:txBody>
        </p:sp>
      </p:grpSp>
      <p:sp>
        <p:nvSpPr>
          <p:cNvPr id="68" name="Text Box 41"/>
          <p:cNvSpPr txBox="1">
            <a:spLocks noChangeArrowheads="1"/>
          </p:cNvSpPr>
          <p:nvPr/>
        </p:nvSpPr>
        <p:spPr bwMode="auto">
          <a:xfrm>
            <a:off x="585206" y="5698522"/>
            <a:ext cx="1092200" cy="2462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fr-FR" sz="800" dirty="0" smtClean="0">
                <a:solidFill>
                  <a:srgbClr val="008000"/>
                </a:solidFill>
              </a:rPr>
              <a:t>Paiement validé le 01/04/2012 à 17h32</a:t>
            </a: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376223" y="2469003"/>
            <a:ext cx="2370224" cy="3554722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12" name="Group 116"/>
          <p:cNvGrpSpPr>
            <a:grpSpLocks/>
          </p:cNvGrpSpPr>
          <p:nvPr/>
        </p:nvGrpSpPr>
        <p:grpSpPr bwMode="auto">
          <a:xfrm>
            <a:off x="462103" y="3470864"/>
            <a:ext cx="2163082" cy="1382574"/>
            <a:chOff x="5359930" y="2871788"/>
            <a:chExt cx="2520950" cy="1611312"/>
          </a:xfrm>
        </p:grpSpPr>
        <p:grpSp>
          <p:nvGrpSpPr>
            <p:cNvPr id="113" name="Group 195"/>
            <p:cNvGrpSpPr>
              <a:grpSpLocks/>
            </p:cNvGrpSpPr>
            <p:nvPr/>
          </p:nvGrpSpPr>
          <p:grpSpPr bwMode="auto">
            <a:xfrm>
              <a:off x="5359930" y="2871788"/>
              <a:ext cx="2520950" cy="1611312"/>
              <a:chOff x="5371043" y="2871788"/>
              <a:chExt cx="2520000" cy="1610922"/>
            </a:xfrm>
          </p:grpSpPr>
          <p:grpSp>
            <p:nvGrpSpPr>
              <p:cNvPr id="116" name="Group 203"/>
              <p:cNvGrpSpPr>
                <a:grpSpLocks/>
              </p:cNvGrpSpPr>
              <p:nvPr/>
            </p:nvGrpSpPr>
            <p:grpSpPr bwMode="auto">
              <a:xfrm>
                <a:off x="5371043" y="2871788"/>
                <a:ext cx="2520000" cy="1610922"/>
                <a:chOff x="1359959" y="3365501"/>
                <a:chExt cx="2402417" cy="1610922"/>
              </a:xfrm>
            </p:grpSpPr>
            <p:sp>
              <p:nvSpPr>
                <p:cNvPr id="118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59454" y="3379785"/>
                  <a:ext cx="2402417" cy="15966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>
                  <a:outerShdw dist="23000" dir="5400000" rotWithShape="0">
                    <a:srgbClr val="80808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grpSp>
              <p:nvGrpSpPr>
                <p:cNvPr id="119" name="Group 206"/>
                <p:cNvGrpSpPr>
                  <a:grpSpLocks/>
                </p:cNvGrpSpPr>
                <p:nvPr/>
              </p:nvGrpSpPr>
              <p:grpSpPr bwMode="auto">
                <a:xfrm>
                  <a:off x="1365251" y="3365501"/>
                  <a:ext cx="2391833" cy="251998"/>
                  <a:chOff x="1365251" y="3365501"/>
                  <a:chExt cx="2391833" cy="251998"/>
                </a:xfrm>
              </p:grpSpPr>
              <p:sp>
                <p:nvSpPr>
                  <p:cNvPr id="120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1345839" y="3365501"/>
                    <a:ext cx="2411494" cy="252351"/>
                  </a:xfrm>
                  <a:prstGeom prst="rect">
                    <a:avLst/>
                  </a:prstGeom>
                  <a:solidFill>
                    <a:srgbClr val="942A5B"/>
                  </a:solidFill>
                  <a:ln>
                    <a:noFill/>
                  </a:ln>
                  <a:effectLst>
                    <a:outerShdw dist="23000" dir="5400000" rotWithShape="0">
                      <a:srgbClr val="808080">
                        <a:alpha val="34998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>
                      <a:defRPr/>
                    </a:pPr>
                    <a:r>
                      <a:rPr lang="en-US" sz="800" dirty="0">
                        <a:solidFill>
                          <a:schemeClr val="lt1"/>
                        </a:solidFill>
                        <a:latin typeface="Arial"/>
                        <a:ea typeface="+mn-ea"/>
                        <a:cs typeface="Arial"/>
                      </a:rPr>
                      <a:t>ALLIANZ</a:t>
                    </a:r>
                  </a:p>
                </p:txBody>
              </p:sp>
              <p:sp>
                <p:nvSpPr>
                  <p:cNvPr id="121" name="TextBox 2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3085" y="3407556"/>
                    <a:ext cx="191030" cy="1384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9pPr>
                  </a:lstStyle>
                  <a:p>
                    <a:pPr algn="r" eaLnBrk="1" hangingPunct="1"/>
                    <a:r>
                      <a:rPr lang="en-US" altLang="fr-FR" sz="900">
                        <a:solidFill>
                          <a:srgbClr val="FFFFFF"/>
                        </a:solidFill>
                      </a:rPr>
                      <a:t>X</a:t>
                    </a:r>
                  </a:p>
                </p:txBody>
              </p:sp>
            </p:grpSp>
          </p:grpSp>
          <p:sp>
            <p:nvSpPr>
              <p:cNvPr id="117" name="Rectangle à coins arrondis 118"/>
              <p:cNvSpPr/>
              <p:nvPr/>
            </p:nvSpPr>
            <p:spPr bwMode="auto">
              <a:xfrm>
                <a:off x="5438750" y="3268064"/>
                <a:ext cx="2445415" cy="717219"/>
              </a:xfrm>
              <a:prstGeom prst="roundRect">
                <a:avLst>
                  <a:gd name="adj" fmla="val 0"/>
                </a:avLst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fr-FR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Vous souhaitez retirer de votre historique la facture  n° V05949ZOJ455 du 27/03/2012 d</a:t>
                </a:r>
                <a:r>
                  <a:rPr lang="fr-FR" altLang="en-US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’</a:t>
                </a:r>
                <a:r>
                  <a:rPr lang="fr-FR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un montant de 109,67 € au profit d</a:t>
                </a:r>
                <a:r>
                  <a:rPr lang="fr-FR" altLang="en-US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’</a:t>
                </a:r>
                <a:r>
                  <a:rPr lang="fr-FR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EDF.</a:t>
                </a:r>
              </a:p>
              <a:p>
                <a:pPr>
                  <a:defRPr/>
                </a:pPr>
                <a:endParaRPr lang="fr-FR" sz="800" dirty="0">
                  <a:solidFill>
                    <a:srgbClr val="666666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endParaRPr>
              </a:p>
              <a:p>
                <a:pPr>
                  <a:defRPr/>
                </a:pPr>
                <a:r>
                  <a:rPr lang="fr-FR" sz="800" dirty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Date </a:t>
                </a:r>
                <a:r>
                  <a:rPr lang="fr-FR" sz="800" dirty="0" smtClean="0">
                    <a:solidFill>
                      <a:srgbClr val="7030A0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d’exigibilité </a:t>
                </a:r>
                <a:r>
                  <a:rPr lang="fr-FR" sz="800" dirty="0" smtClean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: 10/04/2013</a:t>
                </a:r>
                <a:endParaRPr lang="fr-FR" sz="800" dirty="0">
                  <a:solidFill>
                    <a:srgbClr val="666666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endParaRPr>
              </a:p>
            </p:txBody>
          </p:sp>
        </p:grpSp>
        <p:sp>
          <p:nvSpPr>
            <p:cNvPr id="114" name="Rectangle à coins arrondis 9"/>
            <p:cNvSpPr>
              <a:spLocks noChangeArrowheads="1"/>
            </p:cNvSpPr>
            <p:nvPr/>
          </p:nvSpPr>
          <p:spPr bwMode="auto">
            <a:xfrm>
              <a:off x="6719888" y="4138613"/>
              <a:ext cx="1081087" cy="21748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43436"/>
                </a:gs>
                <a:gs pos="80000">
                  <a:srgbClr val="47474A"/>
                </a:gs>
                <a:gs pos="100000">
                  <a:srgbClr val="47474A"/>
                </a:gs>
              </a:gsLst>
              <a:lin ang="16200000"/>
            </a:gradFill>
            <a:ln w="9525">
              <a:solidFill>
                <a:srgbClr val="48484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CONFIRMER</a:t>
              </a:r>
            </a:p>
          </p:txBody>
        </p:sp>
        <p:sp>
          <p:nvSpPr>
            <p:cNvPr id="115" name="Rectangle à coins arrondis 80"/>
            <p:cNvSpPr/>
            <p:nvPr/>
          </p:nvSpPr>
          <p:spPr bwMode="auto">
            <a:xfrm>
              <a:off x="5467350" y="4138613"/>
              <a:ext cx="1082675" cy="2159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b="1" dirty="0">
                  <a:solidFill>
                    <a:schemeClr val="tx1">
                      <a:lumMod val="75000"/>
                    </a:schemeClr>
                  </a:solidFill>
                  <a:latin typeface="Arial"/>
                  <a:cs typeface="Arial"/>
                </a:rPr>
                <a:t>ANNULER</a:t>
              </a:r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3386328" y="1475600"/>
            <a:ext cx="5358384" cy="2554545"/>
          </a:xfrm>
          <a:prstGeom prst="rect">
            <a:avLst/>
          </a:prstGeom>
          <a:noFill/>
          <a:ln w="19050">
            <a:solidFill>
              <a:srgbClr val="0099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Cette pop-up de confirmation fait suite à </a:t>
            </a:r>
            <a:r>
              <a:rPr lang="fr-FR" sz="1000" dirty="0"/>
              <a:t>FAC-00-A2</a:t>
            </a:r>
            <a:r>
              <a:rPr lang="fr-FR" sz="1000" dirty="0" smtClean="0">
                <a:latin typeface="Verdana"/>
                <a:cs typeface="Verdana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Elle fait apparaitre les infos suivantes: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Le numéro de facture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La date d’émission de </a:t>
            </a:r>
            <a:r>
              <a:rPr lang="fr-FR" sz="1000" dirty="0">
                <a:latin typeface="Verdana"/>
                <a:cs typeface="Verdana"/>
              </a:rPr>
              <a:t>la DDR au format </a:t>
            </a:r>
            <a:r>
              <a:rPr lang="fr-FR" sz="1000" dirty="0" err="1">
                <a:latin typeface="Verdana"/>
                <a:cs typeface="Verdana"/>
              </a:rPr>
              <a:t>jj</a:t>
            </a:r>
            <a:r>
              <a:rPr lang="fr-FR" sz="1000" dirty="0">
                <a:latin typeface="Verdana"/>
                <a:cs typeface="Verdana"/>
              </a:rPr>
              <a:t>/mm/</a:t>
            </a:r>
            <a:r>
              <a:rPr lang="fr-FR" sz="1000" dirty="0" err="1">
                <a:latin typeface="Verdana"/>
                <a:cs typeface="Verdana"/>
              </a:rPr>
              <a:t>aaaa</a:t>
            </a:r>
            <a:endParaRPr lang="fr-FR" sz="1000" dirty="0" smtClean="0">
              <a:latin typeface="Verdana"/>
              <a:cs typeface="Verdan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Le montant en euros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Le créancier associé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La date </a:t>
            </a:r>
            <a:r>
              <a:rPr lang="fr-FR" sz="1000" dirty="0">
                <a:latin typeface="Verdana"/>
                <a:cs typeface="Verdana"/>
              </a:rPr>
              <a:t>d’exigibilité au format </a:t>
            </a:r>
            <a:r>
              <a:rPr lang="fr-FR" sz="1000" dirty="0" err="1">
                <a:latin typeface="Verdana"/>
                <a:cs typeface="Verdana"/>
              </a:rPr>
              <a:t>jj</a:t>
            </a:r>
            <a:r>
              <a:rPr lang="fr-FR" sz="1000" dirty="0">
                <a:latin typeface="Verdana"/>
                <a:cs typeface="Verdana"/>
              </a:rPr>
              <a:t>/mm/</a:t>
            </a:r>
            <a:r>
              <a:rPr lang="fr-FR" sz="1000" dirty="0" err="1">
                <a:latin typeface="Verdana"/>
                <a:cs typeface="Verdana"/>
              </a:rPr>
              <a:t>aaaa</a:t>
            </a:r>
            <a:endParaRPr lang="fr-FR" sz="1000" dirty="0" smtClean="0">
              <a:latin typeface="Verdana"/>
              <a:cs typeface="Verdana"/>
            </a:endParaRPr>
          </a:p>
          <a:p>
            <a:r>
              <a:rPr lang="fr-FR" sz="1000" dirty="0" smtClean="0">
                <a:latin typeface="Verdana"/>
                <a:cs typeface="Verdana"/>
              </a:rPr>
              <a:t> </a:t>
            </a:r>
            <a:endParaRPr lang="fr-FR" sz="1000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Le bouton annuler </a:t>
            </a:r>
            <a:r>
              <a:rPr lang="fr-FR" sz="1000" dirty="0" smtClean="0">
                <a:latin typeface="Verdana"/>
                <a:cs typeface="Verdana"/>
              </a:rPr>
              <a:t>et la croix de fermeture font </a:t>
            </a:r>
            <a:r>
              <a:rPr lang="fr-FR" sz="1000" dirty="0">
                <a:latin typeface="Verdana"/>
                <a:cs typeface="Verdana"/>
              </a:rPr>
              <a:t>disparaitre </a:t>
            </a:r>
            <a:r>
              <a:rPr lang="fr-FR" sz="1000" dirty="0" smtClean="0">
                <a:latin typeface="Verdana"/>
                <a:cs typeface="Verdana"/>
              </a:rPr>
              <a:t>la pop-up </a:t>
            </a:r>
            <a:r>
              <a:rPr lang="fr-FR" sz="1000" dirty="0">
                <a:latin typeface="Verdana"/>
                <a:cs typeface="Verdana"/>
              </a:rPr>
              <a:t>et le client revient sur </a:t>
            </a:r>
            <a:r>
              <a:rPr lang="fr-FR" sz="1000" dirty="0" smtClean="0">
                <a:latin typeface="Verdana"/>
                <a:cs typeface="Verdana"/>
              </a:rPr>
              <a:t>FAC-00.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Le </a:t>
            </a:r>
            <a:r>
              <a:rPr lang="fr-FR" sz="1000" dirty="0">
                <a:latin typeface="Verdana"/>
                <a:cs typeface="Verdana"/>
              </a:rPr>
              <a:t>bouton confirmer fait appel à </a:t>
            </a:r>
            <a:r>
              <a:rPr lang="fr-FR" sz="1000" dirty="0" smtClean="0"/>
              <a:t>WS-DDRSTAT (mode S)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Si </a:t>
            </a:r>
            <a:r>
              <a:rPr lang="fr-FR" sz="1000" dirty="0">
                <a:latin typeface="Verdana"/>
                <a:cs typeface="Verdana"/>
              </a:rPr>
              <a:t>le retour est ok, redirection vers </a:t>
            </a:r>
            <a:r>
              <a:rPr lang="fr-FR" sz="1000" dirty="0" smtClean="0">
                <a:latin typeface="Verdana"/>
                <a:cs typeface="Verdana"/>
              </a:rPr>
              <a:t>FAC-00 sans changement de position du </a:t>
            </a:r>
            <a:r>
              <a:rPr lang="fr-FR" sz="1000" dirty="0" err="1" smtClean="0">
                <a:latin typeface="Verdana"/>
                <a:cs typeface="Verdana"/>
              </a:rPr>
              <a:t>slider</a:t>
            </a:r>
            <a:r>
              <a:rPr lang="fr-FR" sz="1000" dirty="0" smtClean="0">
                <a:latin typeface="Verdana"/>
                <a:cs typeface="Verdana"/>
              </a:rPr>
              <a:t> avec la transition </a:t>
            </a:r>
            <a:r>
              <a:rPr lang="fr-FR" sz="1000" dirty="0">
                <a:latin typeface="Verdana"/>
                <a:cs typeface="Verdana"/>
              </a:rPr>
              <a:t>visuelle décrite sur </a:t>
            </a:r>
            <a:r>
              <a:rPr lang="fr-FR" sz="1000" dirty="0" smtClean="0">
                <a:latin typeface="Verdana"/>
                <a:cs typeface="Verdana"/>
              </a:rPr>
              <a:t>FAC-00-A2</a:t>
            </a:r>
            <a:endParaRPr lang="fr-FR" sz="1000" b="1" dirty="0" smtClean="0">
              <a:latin typeface="Verdana"/>
              <a:cs typeface="Verdan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Si </a:t>
            </a:r>
            <a:r>
              <a:rPr lang="fr-FR" sz="1000" dirty="0">
                <a:latin typeface="Verdana"/>
                <a:cs typeface="Verdana"/>
              </a:rPr>
              <a:t>le retour est ko, redirection </a:t>
            </a:r>
            <a:r>
              <a:rPr lang="fr-FR" sz="1000" dirty="0" smtClean="0">
                <a:latin typeface="Verdana"/>
                <a:cs typeface="Verdana"/>
              </a:rPr>
              <a:t>vers ERRT-GEN</a:t>
            </a:r>
            <a:endParaRPr lang="fr-FR" sz="1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457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76238"/>
            <a:ext cx="6614160" cy="760412"/>
          </a:xfrm>
        </p:spPr>
        <p:txBody>
          <a:bodyPr/>
          <a:lstStyle/>
          <a:p>
            <a:pPr eaLnBrk="1" hangingPunct="1">
              <a:defRPr/>
            </a:pPr>
            <a:r>
              <a:rPr lang="fr-FR" b="0" dirty="0" smtClean="0">
                <a:ea typeface="+mj-ea"/>
              </a:rPr>
              <a:t>Erreur : modification KO</a:t>
            </a:r>
            <a:br>
              <a:rPr lang="fr-FR" b="0" dirty="0" smtClean="0">
                <a:ea typeface="+mj-ea"/>
              </a:rPr>
            </a:br>
            <a:r>
              <a:rPr lang="fr-FR" sz="1800" b="0" dirty="0" smtClean="0">
                <a:solidFill>
                  <a:srgbClr val="0066A1"/>
                </a:solidFill>
                <a:ea typeface="+mj-ea"/>
              </a:rPr>
              <a:t>ERRF-01</a:t>
            </a:r>
            <a:endParaRPr lang="fr-FR" b="0" dirty="0" smtClean="0">
              <a:solidFill>
                <a:srgbClr val="0066A1"/>
              </a:solidFill>
              <a:ea typeface="+mj-ea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03320" y="1457354"/>
            <a:ext cx="5358384" cy="553998"/>
          </a:xfrm>
          <a:prstGeom prst="rect">
            <a:avLst/>
          </a:prstGeom>
          <a:noFill/>
          <a:ln w="19050">
            <a:solidFill>
              <a:srgbClr val="0099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Cet écran s’affiche après avoir demandé la modification </a:t>
            </a:r>
            <a:r>
              <a:rPr lang="fr-FR" sz="1000" dirty="0" smtClean="0">
                <a:latin typeface="Verdana"/>
                <a:cs typeface="Verdana"/>
              </a:rPr>
              <a:t>du compte Mes Factures, </a:t>
            </a:r>
            <a:r>
              <a:rPr lang="fr-FR" sz="1000" dirty="0" smtClean="0">
                <a:latin typeface="Verdana"/>
                <a:cs typeface="Verdana"/>
              </a:rPr>
              <a:t>lorsque le webservice WS-MODIFY retourne le statut « KO ».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Bouton « Terminer » : </a:t>
            </a:r>
            <a:r>
              <a:rPr lang="fr-FR" sz="1000" dirty="0" smtClean="0">
                <a:latin typeface="Verdana"/>
                <a:cs typeface="Verdana"/>
              </a:rPr>
              <a:t>redirige l’utilisateur vers </a:t>
            </a:r>
            <a:r>
              <a:rPr lang="fr-FR" sz="1000" dirty="0" smtClean="0">
                <a:latin typeface="Verdana"/>
                <a:cs typeface="Verdana"/>
              </a:rPr>
              <a:t>MOD-01. </a:t>
            </a:r>
            <a:endParaRPr lang="fr-FR" sz="1000" dirty="0">
              <a:latin typeface="Verdana"/>
              <a:cs typeface="Verdana"/>
            </a:endParaRPr>
          </a:p>
        </p:txBody>
      </p:sp>
      <p:grpSp>
        <p:nvGrpSpPr>
          <p:cNvPr id="13" name="Group 28"/>
          <p:cNvGrpSpPr>
            <a:grpSpLocks/>
          </p:cNvGrpSpPr>
          <p:nvPr/>
        </p:nvGrpSpPr>
        <p:grpSpPr bwMode="auto">
          <a:xfrm>
            <a:off x="134334" y="1359599"/>
            <a:ext cx="2763837" cy="5399087"/>
            <a:chOff x="839" y="891"/>
            <a:chExt cx="1741" cy="3401"/>
          </a:xfrm>
        </p:grpSpPr>
        <p:pic>
          <p:nvPicPr>
            <p:cNvPr id="21" name="Picture 1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891"/>
              <a:ext cx="1741" cy="3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Oval 2"/>
            <p:cNvSpPr>
              <a:spLocks noChangeAspect="1"/>
            </p:cNvSpPr>
            <p:nvPr/>
          </p:nvSpPr>
          <p:spPr bwMode="auto">
            <a:xfrm>
              <a:off x="1030" y="1957"/>
              <a:ext cx="143" cy="144"/>
            </a:xfrm>
            <a:prstGeom prst="ellipse">
              <a:avLst/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28575">
              <a:solidFill>
                <a:srgbClr val="104E36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46800" anchor="ctr"/>
            <a:lstStyle/>
            <a:p>
              <a:pPr algn="ctr" eaLnBrk="1" hangingPunct="1">
                <a:defRPr/>
              </a:pPr>
              <a:r>
                <a:rPr lang="en-US" sz="1200" b="0" dirty="0" err="1">
                  <a:solidFill>
                    <a:srgbClr val="104E36"/>
                  </a:solidFill>
                  <a:latin typeface="Apple Chancery"/>
                  <a:ea typeface="+mn-ea"/>
                  <a:cs typeface="Apple Chancery"/>
                </a:rPr>
                <a:t>i</a:t>
              </a:r>
              <a:endParaRPr lang="en-US" sz="1200" b="0" dirty="0">
                <a:solidFill>
                  <a:srgbClr val="104E36"/>
                </a:solidFill>
                <a:latin typeface="Apple Chancery"/>
                <a:ea typeface="+mn-ea"/>
                <a:cs typeface="Apple Chancery"/>
              </a:endParaRPr>
            </a:p>
          </p:txBody>
        </p:sp>
      </p:grpSp>
      <p:pic>
        <p:nvPicPr>
          <p:cNvPr id="12" name="Picture 5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43" y="2537518"/>
            <a:ext cx="166687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24"/>
          <p:cNvSpPr txBox="1"/>
          <p:nvPr/>
        </p:nvSpPr>
        <p:spPr bwMode="auto">
          <a:xfrm>
            <a:off x="748219" y="2489038"/>
            <a:ext cx="15652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0" dirty="0" smtClean="0">
                <a:solidFill>
                  <a:schemeClr val="bg1"/>
                </a:solidFill>
                <a:latin typeface="+mn-lt"/>
                <a:ea typeface="+mn-ea"/>
              </a:rPr>
              <a:t>MON PORTEFEUILLE</a:t>
            </a:r>
            <a:endParaRPr lang="fr-FR" sz="1050" b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4" name="Rectangle à coins arrondis 126"/>
          <p:cNvSpPr>
            <a:spLocks noChangeArrowheads="1"/>
          </p:cNvSpPr>
          <p:nvPr/>
        </p:nvSpPr>
        <p:spPr bwMode="auto">
          <a:xfrm>
            <a:off x="716947" y="5504563"/>
            <a:ext cx="1654175" cy="225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43436"/>
              </a:gs>
              <a:gs pos="80000">
                <a:srgbClr val="47474A"/>
              </a:gs>
              <a:gs pos="100000">
                <a:srgbClr val="47474A"/>
              </a:gs>
            </a:gsLst>
            <a:lin ang="16200000"/>
          </a:gradFill>
          <a:ln w="9525">
            <a:solidFill>
              <a:srgbClr val="48484A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lIns="36000" tIns="18000" rIns="36000" bIns="360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0" dirty="0" smtClean="0">
                <a:solidFill>
                  <a:schemeClr val="lt1"/>
                </a:solidFill>
                <a:latin typeface="+mn-lt"/>
                <a:ea typeface="+mn-ea"/>
              </a:rPr>
              <a:t>TERMINER</a:t>
            </a:r>
            <a:endParaRPr lang="fr-FR" sz="1000" b="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TextBox 209"/>
          <p:cNvSpPr txBox="1">
            <a:spLocks noChangeAspect="1" noChangeArrowheads="1"/>
          </p:cNvSpPr>
          <p:nvPr/>
        </p:nvSpPr>
        <p:spPr bwMode="auto">
          <a:xfrm>
            <a:off x="654050" y="2905125"/>
            <a:ext cx="2043112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fr-FR" sz="1300" dirty="0">
                <a:solidFill>
                  <a:srgbClr val="595959"/>
                </a:solidFill>
                <a:latin typeface="BNPP Sans" pitchFamily="50" charset="0"/>
              </a:rPr>
              <a:t>Une erreur est survenue lors de la modification de votre </a:t>
            </a:r>
            <a:r>
              <a:rPr lang="fr-FR" sz="1300" dirty="0" smtClean="0">
                <a:solidFill>
                  <a:srgbClr val="595959"/>
                </a:solidFill>
                <a:latin typeface="BNPP Sans" pitchFamily="50" charset="0"/>
              </a:rPr>
              <a:t>compte</a:t>
            </a:r>
            <a:r>
              <a:rPr lang="fr-FR" sz="1300" dirty="0">
                <a:solidFill>
                  <a:srgbClr val="595959"/>
                </a:solidFill>
                <a:latin typeface="BNPP Sans" pitchFamily="50" charset="0"/>
              </a:rPr>
              <a:t>. </a:t>
            </a:r>
          </a:p>
        </p:txBody>
      </p:sp>
      <p:sp>
        <p:nvSpPr>
          <p:cNvPr id="20" name="TextBox 210"/>
          <p:cNvSpPr txBox="1">
            <a:spLocks noChangeAspect="1" noChangeArrowheads="1"/>
          </p:cNvSpPr>
          <p:nvPr/>
        </p:nvSpPr>
        <p:spPr bwMode="auto">
          <a:xfrm>
            <a:off x="393700" y="3576638"/>
            <a:ext cx="2292350" cy="130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72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fr-FR" sz="1000" dirty="0">
                <a:solidFill>
                  <a:srgbClr val="595959"/>
                </a:solidFill>
                <a:latin typeface="BNPP Sans" pitchFamily="50" charset="0"/>
              </a:rPr>
              <a:t>Nous vous prions de nous excuser pour ce désagrément et de renouveler votre demande ultérieurement.</a:t>
            </a:r>
          </a:p>
          <a:p>
            <a:pPr algn="ctr" eaLnBrk="1" hangingPunct="1"/>
            <a:endParaRPr lang="fr-FR" sz="1000" dirty="0">
              <a:solidFill>
                <a:srgbClr val="595959"/>
              </a:solidFill>
              <a:latin typeface="BNPP Sans" pitchFamily="50" charset="0"/>
            </a:endParaRPr>
          </a:p>
          <a:p>
            <a:pPr algn="ctr" eaLnBrk="1" hangingPunct="1"/>
            <a:r>
              <a:rPr lang="fr-FR" sz="1000" dirty="0">
                <a:solidFill>
                  <a:srgbClr val="595959"/>
                </a:solidFill>
                <a:latin typeface="BNPP Sans" pitchFamily="50" charset="0"/>
              </a:rPr>
              <a:t>Si ce problème persiste, veuillez contacter votre conseiller</a:t>
            </a:r>
            <a:r>
              <a:rPr lang="fr-FR" sz="1000" dirty="0" smtClean="0">
                <a:solidFill>
                  <a:srgbClr val="595959"/>
                </a:solidFill>
                <a:latin typeface="BNPP Sans" pitchFamily="50" charset="0"/>
              </a:rPr>
              <a:t>.</a:t>
            </a:r>
          </a:p>
          <a:p>
            <a:pPr algn="ctr" eaLnBrk="1" hangingPunct="1"/>
            <a:endParaRPr lang="fr-FR" sz="1000" dirty="0" smtClean="0">
              <a:solidFill>
                <a:srgbClr val="595959"/>
              </a:solidFill>
              <a:latin typeface="BNPP Sans" pitchFamily="50" charset="0"/>
            </a:endParaRPr>
          </a:p>
          <a:p>
            <a:pPr algn="ctr" eaLnBrk="1" hangingPunct="1"/>
            <a:r>
              <a:rPr lang="fr-FR" sz="1000" dirty="0">
                <a:solidFill>
                  <a:srgbClr val="595959"/>
                </a:solidFill>
                <a:latin typeface="BNPP Sans" pitchFamily="50" charset="0"/>
              </a:rPr>
              <a:t>(ERR-</a:t>
            </a:r>
            <a:r>
              <a:rPr lang="fr-FR" sz="1000" dirty="0" err="1">
                <a:solidFill>
                  <a:srgbClr val="595959"/>
                </a:solidFill>
                <a:latin typeface="BNPP Sans" pitchFamily="50" charset="0"/>
              </a:rPr>
              <a:t>xx_nn</a:t>
            </a:r>
            <a:r>
              <a:rPr lang="fr-FR" sz="1000" dirty="0" smtClean="0">
                <a:solidFill>
                  <a:srgbClr val="595959"/>
                </a:solidFill>
                <a:latin typeface="BNPP Sans" pitchFamily="50" charset="0"/>
              </a:rPr>
              <a:t>)</a:t>
            </a:r>
            <a:endParaRPr lang="fr-FR" sz="1000" dirty="0">
              <a:solidFill>
                <a:srgbClr val="595959"/>
              </a:solidFill>
              <a:latin typeface="BNPP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4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76238"/>
            <a:ext cx="6614160" cy="760412"/>
          </a:xfrm>
        </p:spPr>
        <p:txBody>
          <a:bodyPr/>
          <a:lstStyle/>
          <a:p>
            <a:pPr eaLnBrk="1" hangingPunct="1">
              <a:defRPr/>
            </a:pPr>
            <a:r>
              <a:rPr lang="fr-FR" b="0" dirty="0" smtClean="0">
                <a:ea typeface="+mj-ea"/>
              </a:rPr>
              <a:t>Erreur technique : message générique</a:t>
            </a:r>
            <a:br>
              <a:rPr lang="fr-FR" b="0" dirty="0" smtClean="0">
                <a:ea typeface="+mj-ea"/>
              </a:rPr>
            </a:br>
            <a:r>
              <a:rPr lang="fr-FR" sz="1800" b="0" dirty="0" smtClean="0">
                <a:solidFill>
                  <a:srgbClr val="0066A1"/>
                </a:solidFill>
                <a:ea typeface="+mj-ea"/>
              </a:rPr>
              <a:t>ERRT-GEN (pop-up erreur générique)</a:t>
            </a:r>
            <a:endParaRPr lang="fr-FR" b="0" dirty="0" smtClean="0">
              <a:solidFill>
                <a:srgbClr val="0066A1"/>
              </a:solidFill>
              <a:ea typeface="+mj-ea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03320" y="1457354"/>
            <a:ext cx="5358384" cy="1015663"/>
          </a:xfrm>
          <a:prstGeom prst="rect">
            <a:avLst/>
          </a:prstGeom>
          <a:noFill/>
          <a:ln w="19050">
            <a:solidFill>
              <a:srgbClr val="0099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Bouton « OK » ou la croix : ferme la pop-up</a:t>
            </a:r>
            <a:r>
              <a:rPr lang="fr-FR" sz="1000" dirty="0">
                <a:latin typeface="Verdana"/>
                <a:cs typeface="Verdana"/>
              </a:rPr>
              <a:t> </a:t>
            </a:r>
            <a:r>
              <a:rPr lang="fr-FR" sz="1000" dirty="0" smtClean="0">
                <a:latin typeface="Verdana"/>
                <a:cs typeface="Verdana"/>
              </a:rPr>
              <a:t>et retourne vers la page </a:t>
            </a:r>
            <a:r>
              <a:rPr lang="fr-FR" sz="1000" dirty="0" smtClean="0">
                <a:latin typeface="Verdana"/>
                <a:cs typeface="Verdana"/>
              </a:rPr>
              <a:t>précédente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En dessous du message entre parenthèses est précisé le service incriminé par l’erreur et le code retour de cette dernière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 smtClean="0">
              <a:latin typeface="Verdana"/>
              <a:cs typeface="Verdana"/>
            </a:endParaRPr>
          </a:p>
        </p:txBody>
      </p:sp>
      <p:pic>
        <p:nvPicPr>
          <p:cNvPr id="21" name="Picture 1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4" y="1359599"/>
            <a:ext cx="2763837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43" y="2537518"/>
            <a:ext cx="166687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24"/>
          <p:cNvSpPr txBox="1"/>
          <p:nvPr/>
        </p:nvSpPr>
        <p:spPr bwMode="auto">
          <a:xfrm>
            <a:off x="748219" y="2489038"/>
            <a:ext cx="15652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dirty="0" smtClean="0">
                <a:solidFill>
                  <a:schemeClr val="bg1"/>
                </a:solidFill>
                <a:latin typeface="+mn-lt"/>
                <a:ea typeface="+mn-ea"/>
              </a:rPr>
              <a:t>MES FACTURES</a:t>
            </a:r>
            <a:endParaRPr lang="fr-FR" sz="1050" b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1" y="2313218"/>
            <a:ext cx="2367685" cy="350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7" t="41508" r="38889" b="56683"/>
          <a:stretch/>
        </p:blipFill>
        <p:spPr bwMode="auto">
          <a:xfrm>
            <a:off x="971600" y="3573016"/>
            <a:ext cx="887241" cy="22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99924" y="3573016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  <a:latin typeface="BNPP Sans Light" pitchFamily="2" charset="0"/>
                <a:cs typeface="Verdana"/>
              </a:rPr>
              <a:t>MES FACTURES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75" b="35224"/>
          <a:stretch/>
        </p:blipFill>
        <p:spPr bwMode="auto">
          <a:xfrm>
            <a:off x="337960" y="4360648"/>
            <a:ext cx="2367685" cy="434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57" b="57338"/>
          <a:stretch/>
        </p:blipFill>
        <p:spPr bwMode="auto">
          <a:xfrm>
            <a:off x="337960" y="4188524"/>
            <a:ext cx="2367685" cy="172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915140" y="4188524"/>
            <a:ext cx="1231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>
                <a:latin typeface="Verdana"/>
                <a:cs typeface="Verdana"/>
              </a:rPr>
              <a:t>(WS-DDRSTART 99)</a:t>
            </a:r>
          </a:p>
        </p:txBody>
      </p:sp>
    </p:spTree>
    <p:extLst>
      <p:ext uri="{BB962C8B-B14F-4D97-AF65-F5344CB8AC3E}">
        <p14:creationId xmlns:p14="http://schemas.microsoft.com/office/powerpoint/2010/main" val="386000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76238"/>
            <a:ext cx="6614160" cy="760412"/>
          </a:xfrm>
        </p:spPr>
        <p:txBody>
          <a:bodyPr/>
          <a:lstStyle/>
          <a:p>
            <a:pPr eaLnBrk="1" hangingPunct="1">
              <a:defRPr/>
            </a:pPr>
            <a:r>
              <a:rPr lang="fr-FR" b="0" dirty="0" smtClean="0">
                <a:ea typeface="+mj-ea"/>
              </a:rPr>
              <a:t>Erreur technique : message générique</a:t>
            </a:r>
            <a:br>
              <a:rPr lang="fr-FR" b="0" dirty="0" smtClean="0">
                <a:ea typeface="+mj-ea"/>
              </a:rPr>
            </a:br>
            <a:r>
              <a:rPr lang="fr-FR" sz="1800" b="0" dirty="0" smtClean="0">
                <a:solidFill>
                  <a:srgbClr val="0066A1"/>
                </a:solidFill>
                <a:ea typeface="+mj-ea"/>
              </a:rPr>
              <a:t>ERRT-TO (pop-up erreur </a:t>
            </a:r>
            <a:r>
              <a:rPr lang="fr-FR" sz="1800" b="0" i="1" dirty="0" smtClean="0">
                <a:solidFill>
                  <a:srgbClr val="0066A1"/>
                </a:solidFill>
                <a:ea typeface="+mj-ea"/>
              </a:rPr>
              <a:t>time out </a:t>
            </a:r>
            <a:r>
              <a:rPr lang="fr-FR" sz="1800" b="0" dirty="0" smtClean="0">
                <a:solidFill>
                  <a:srgbClr val="0066A1"/>
                </a:solidFill>
                <a:ea typeface="+mj-ea"/>
              </a:rPr>
              <a:t>générique)</a:t>
            </a:r>
            <a:endParaRPr lang="fr-FR" b="0" dirty="0" smtClean="0">
              <a:solidFill>
                <a:srgbClr val="0066A1"/>
              </a:solidFill>
              <a:ea typeface="+mj-ea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03320" y="1457354"/>
            <a:ext cx="5358384" cy="1015663"/>
          </a:xfrm>
          <a:prstGeom prst="rect">
            <a:avLst/>
          </a:prstGeom>
          <a:noFill/>
          <a:ln w="19050">
            <a:solidFill>
              <a:srgbClr val="0099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Bouton « OK » ou la croix : ferme la pop-up</a:t>
            </a:r>
            <a:r>
              <a:rPr lang="fr-FR" sz="1000" dirty="0">
                <a:latin typeface="Verdana"/>
                <a:cs typeface="Verdana"/>
              </a:rPr>
              <a:t> </a:t>
            </a:r>
            <a:r>
              <a:rPr lang="fr-FR" sz="1000" dirty="0" smtClean="0">
                <a:latin typeface="Verdana"/>
                <a:cs typeface="Verdana"/>
              </a:rPr>
              <a:t>et retourne vers la page </a:t>
            </a:r>
            <a:r>
              <a:rPr lang="fr-FR" sz="1000" dirty="0" smtClean="0">
                <a:latin typeface="Verdana"/>
                <a:cs typeface="Verdana"/>
              </a:rPr>
              <a:t>précédente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En dessous du message entre parenthèses est précisé le service incriminé par l’erreur et le code retour de cette dernière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 smtClean="0">
              <a:solidFill>
                <a:srgbClr val="7030A0"/>
              </a:solidFill>
              <a:latin typeface="Verdana"/>
              <a:cs typeface="Verdana"/>
            </a:endParaRPr>
          </a:p>
        </p:txBody>
      </p:sp>
      <p:pic>
        <p:nvPicPr>
          <p:cNvPr id="21" name="Picture 1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4" y="1359599"/>
            <a:ext cx="2763837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43" y="2537518"/>
            <a:ext cx="166687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24"/>
          <p:cNvSpPr txBox="1"/>
          <p:nvPr/>
        </p:nvSpPr>
        <p:spPr bwMode="auto">
          <a:xfrm>
            <a:off x="748219" y="2489038"/>
            <a:ext cx="15652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dirty="0" smtClean="0">
                <a:solidFill>
                  <a:schemeClr val="bg1"/>
                </a:solidFill>
                <a:latin typeface="+mn-lt"/>
                <a:ea typeface="+mn-ea"/>
              </a:rPr>
              <a:t>MES FACTURES</a:t>
            </a:r>
            <a:endParaRPr lang="fr-FR" sz="1050" b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1" y="2313218"/>
            <a:ext cx="2367685" cy="350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7" t="41508" r="38889" b="56683"/>
          <a:stretch/>
        </p:blipFill>
        <p:spPr bwMode="auto">
          <a:xfrm>
            <a:off x="971600" y="3573016"/>
            <a:ext cx="887241" cy="22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99924" y="3573016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accent5">
                    <a:lumMod val="50000"/>
                  </a:schemeClr>
                </a:solidFill>
                <a:latin typeface="BNPP Sans Light" pitchFamily="2" charset="0"/>
                <a:cs typeface="Verdana"/>
              </a:rPr>
              <a:t>MES FACTURES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75" b="35224"/>
          <a:stretch/>
        </p:blipFill>
        <p:spPr bwMode="auto">
          <a:xfrm>
            <a:off x="337960" y="4360648"/>
            <a:ext cx="2367685" cy="434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57" b="57338"/>
          <a:stretch/>
        </p:blipFill>
        <p:spPr bwMode="auto">
          <a:xfrm>
            <a:off x="337960" y="3819237"/>
            <a:ext cx="2367685" cy="54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756267" y="3832254"/>
            <a:ext cx="1519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rPr>
              <a:t>Votre session est expirée.</a:t>
            </a:r>
          </a:p>
          <a:p>
            <a:pPr algn="ctr"/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rPr>
              <a:t>Veuillez vous identifier.</a:t>
            </a:r>
          </a:p>
          <a:p>
            <a:pPr algn="ctr"/>
            <a:endParaRPr lang="fr-F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/>
              <a:cs typeface="Verdana"/>
            </a:endParaRPr>
          </a:p>
          <a:p>
            <a:pPr algn="ctr"/>
            <a:r>
              <a:rPr lang="fr-FR" sz="800" dirty="0" smtClean="0">
                <a:latin typeface="Verdana"/>
                <a:cs typeface="Verdana"/>
              </a:rPr>
              <a:t>(WS-DDRSTART 95)</a:t>
            </a:r>
          </a:p>
        </p:txBody>
      </p:sp>
    </p:spTree>
    <p:extLst>
      <p:ext uri="{BB962C8B-B14F-4D97-AF65-F5344CB8AC3E}">
        <p14:creationId xmlns:p14="http://schemas.microsoft.com/office/powerpoint/2010/main" val="121917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0" dirty="0" smtClean="0">
                <a:ea typeface="+mj-ea"/>
              </a:rPr>
              <a:t>Erreur : Mes Factures</a:t>
            </a:r>
            <a:br>
              <a:rPr lang="fr-FR" b="0" dirty="0" smtClean="0">
                <a:ea typeface="+mj-ea"/>
              </a:rPr>
            </a:br>
            <a:r>
              <a:rPr lang="fr-FR" sz="1800" b="0" dirty="0">
                <a:solidFill>
                  <a:srgbClr val="0066A1"/>
                </a:solidFill>
                <a:ea typeface="+mj-ea"/>
              </a:rPr>
              <a:t>ERRF-FAC-04 </a:t>
            </a:r>
            <a:r>
              <a:rPr lang="fr-FR" sz="1800" b="0" dirty="0" smtClean="0">
                <a:solidFill>
                  <a:srgbClr val="0066A1"/>
                </a:solidFill>
                <a:ea typeface="+mj-ea"/>
              </a:rPr>
              <a:t>(règlement KO)</a:t>
            </a:r>
            <a:endParaRPr lang="fr-FR" b="0" dirty="0" smtClean="0">
              <a:solidFill>
                <a:srgbClr val="0066A1"/>
              </a:solidFill>
              <a:ea typeface="+mj-ea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43256" y="1362506"/>
            <a:ext cx="2764800" cy="5399087"/>
            <a:chOff x="143256" y="1362506"/>
            <a:chExt cx="2764800" cy="5399087"/>
          </a:xfrm>
        </p:grpSpPr>
        <p:pic>
          <p:nvPicPr>
            <p:cNvPr id="16" name="Picture 2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56" y="1362506"/>
              <a:ext cx="2764800" cy="539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53"/>
            <p:cNvSpPr txBox="1"/>
            <p:nvPr/>
          </p:nvSpPr>
          <p:spPr bwMode="auto">
            <a:xfrm>
              <a:off x="763335" y="2515166"/>
              <a:ext cx="1551017" cy="2539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050" dirty="0" smtClean="0">
                  <a:solidFill>
                    <a:schemeClr val="bg1"/>
                  </a:solidFill>
                  <a:latin typeface="Arial"/>
                  <a:ea typeface="+mn-ea"/>
                  <a:cs typeface="Arial"/>
                </a:rPr>
                <a:t>Mes factures</a:t>
              </a:r>
              <a:endParaRPr lang="fr-FR" sz="1050" dirty="0">
                <a:solidFill>
                  <a:schemeClr val="bg1"/>
                </a:solidFill>
                <a:latin typeface="Arial"/>
                <a:ea typeface="+mn-ea"/>
                <a:cs typeface="Arial"/>
              </a:endParaRPr>
            </a:p>
          </p:txBody>
        </p:sp>
        <p:pic>
          <p:nvPicPr>
            <p:cNvPr id="49" name="Picture 5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0362" y="2515166"/>
              <a:ext cx="1841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Rectangle à coins arrondis 118"/>
            <p:cNvSpPr/>
            <p:nvPr/>
          </p:nvSpPr>
          <p:spPr bwMode="auto">
            <a:xfrm>
              <a:off x="463306" y="2871196"/>
              <a:ext cx="2161206" cy="153888"/>
            </a:xfrm>
            <a:prstGeom prst="roundRect">
              <a:avLst>
                <a:gd name="adj" fmla="val 0"/>
              </a:avLst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fr-FR" sz="1000" dirty="0">
                  <a:solidFill>
                    <a:srgbClr val="666666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Demandes de règlement reçues :</a:t>
              </a:r>
            </a:p>
          </p:txBody>
        </p:sp>
        <p:grpSp>
          <p:nvGrpSpPr>
            <p:cNvPr id="31" name="Group 2"/>
            <p:cNvGrpSpPr>
              <a:grpSpLocks/>
            </p:cNvGrpSpPr>
            <p:nvPr/>
          </p:nvGrpSpPr>
          <p:grpSpPr bwMode="auto">
            <a:xfrm>
              <a:off x="409332" y="5650062"/>
              <a:ext cx="2265056" cy="157179"/>
              <a:chOff x="5343790" y="5461141"/>
              <a:chExt cx="2561962" cy="22737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343790" y="5461141"/>
                <a:ext cx="2561962" cy="227372"/>
              </a:xfrm>
              <a:prstGeom prst="rect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fr-FR" sz="800" dirty="0">
                    <a:solidFill>
                      <a:srgbClr val="000000"/>
                    </a:solidFill>
                    <a:latin typeface="Lucida Sans" charset="0"/>
                    <a:ea typeface="MS PGothic" charset="0"/>
                    <a:cs typeface="MS PGothic" charset="0"/>
                  </a:rPr>
                  <a:t>30/03/12  </a:t>
                </a:r>
              </a:p>
            </p:txBody>
          </p:sp>
          <p:sp>
            <p:nvSpPr>
              <p:cNvPr id="33" name="ZoneTexte 81"/>
              <p:cNvSpPr txBox="1">
                <a:spLocks noChangeArrowheads="1"/>
              </p:cNvSpPr>
              <p:nvPr/>
            </p:nvSpPr>
            <p:spPr bwMode="auto">
              <a:xfrm>
                <a:off x="7360175" y="5479456"/>
                <a:ext cx="539999" cy="1958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36000" bIns="36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r" eaLnBrk="1" hangingPunct="1"/>
                <a:r>
                  <a:rPr lang="fr-FR" altLang="fr-FR" sz="800" b="1">
                    <a:solidFill>
                      <a:srgbClr val="660033"/>
                    </a:solidFill>
                  </a:rPr>
                  <a:t>En cours</a:t>
                </a:r>
              </a:p>
            </p:txBody>
          </p:sp>
        </p:grpSp>
        <p:sp>
          <p:nvSpPr>
            <p:cNvPr id="34" name="Rectangle 53"/>
            <p:cNvSpPr>
              <a:spLocks noChangeArrowheads="1"/>
            </p:cNvSpPr>
            <p:nvPr/>
          </p:nvSpPr>
          <p:spPr bwMode="auto">
            <a:xfrm>
              <a:off x="447431" y="3991580"/>
              <a:ext cx="2203307" cy="159143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333333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fr-FR" sz="800">
                <a:solidFill>
                  <a:srgbClr val="000000"/>
                </a:solidFill>
                <a:latin typeface="Lucida Sans" pitchFamily="34" charset="0"/>
              </a:endParaRPr>
            </a:p>
          </p:txBody>
        </p:sp>
        <p:sp>
          <p:nvSpPr>
            <p:cNvPr id="35" name="Text Box 103"/>
            <p:cNvSpPr txBox="1">
              <a:spLocks noChangeArrowheads="1"/>
            </p:cNvSpPr>
            <p:nvPr/>
          </p:nvSpPr>
          <p:spPr bwMode="auto">
            <a:xfrm>
              <a:off x="531570" y="4018710"/>
              <a:ext cx="2100860" cy="1169551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Créancier : EDF     ICQX ; XXXXXXXXXXXX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Numéro Client : 5463945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Référence de facture : V05949ZOJ455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Libellé : Votre facture du 27/03/2012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Montant : 109,67 €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Date d</a:t>
              </a:r>
              <a:r>
                <a:rPr lang="ja-JP" altLang="fr-FR" sz="700" dirty="0" smtClean="0"/>
                <a:t>’</a:t>
              </a:r>
              <a:r>
                <a:rPr lang="fr-FR" altLang="ja-JP" sz="700" dirty="0" smtClean="0"/>
                <a:t>exigibilité : 10/04/2013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Votre facture dématérialisée jointe :             PDF</a:t>
              </a:r>
            </a:p>
          </p:txBody>
        </p:sp>
        <p:graphicFrame>
          <p:nvGraphicFramePr>
            <p:cNvPr id="45" name="Object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4089881"/>
                </p:ext>
              </p:extLst>
            </p:nvPr>
          </p:nvGraphicFramePr>
          <p:xfrm>
            <a:off x="2108266" y="4935653"/>
            <a:ext cx="252608" cy="252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4" name="Bitmap Image" r:id="rId6" imgW="409632" imgH="409632" progId="Paint.Picture">
                    <p:embed/>
                  </p:oleObj>
                </mc:Choice>
                <mc:Fallback>
                  <p:oleObj name="Bitmap Image" r:id="rId6" imgW="409632" imgH="40963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8266" y="4935653"/>
                          <a:ext cx="252608" cy="252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Rectangle à coins arrondis 9"/>
            <p:cNvSpPr>
              <a:spLocks noChangeArrowheads="1"/>
            </p:cNvSpPr>
            <p:nvPr/>
          </p:nvSpPr>
          <p:spPr bwMode="auto">
            <a:xfrm>
              <a:off x="1593073" y="5319128"/>
              <a:ext cx="954299" cy="19086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43436"/>
                </a:gs>
                <a:gs pos="80000">
                  <a:srgbClr val="47474A"/>
                </a:gs>
                <a:gs pos="100000">
                  <a:srgbClr val="47474A"/>
                </a:gs>
              </a:gsLst>
              <a:lin ang="16200000"/>
            </a:gradFill>
            <a:ln w="9525">
              <a:solidFill>
                <a:srgbClr val="48484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VALIDER</a:t>
              </a:r>
            </a:p>
          </p:txBody>
        </p:sp>
        <p:sp>
          <p:nvSpPr>
            <p:cNvPr id="50" name="Rectangle à coins arrondis 80"/>
            <p:cNvSpPr/>
            <p:nvPr/>
          </p:nvSpPr>
          <p:spPr bwMode="auto">
            <a:xfrm>
              <a:off x="528395" y="5319128"/>
              <a:ext cx="957106" cy="1908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b="1" dirty="0">
                  <a:solidFill>
                    <a:schemeClr val="tx1">
                      <a:lumMod val="75000"/>
                    </a:schemeClr>
                  </a:solidFill>
                  <a:latin typeface="Arial"/>
                  <a:cs typeface="Arial"/>
                </a:rPr>
                <a:t>REFUSER</a:t>
              </a:r>
            </a:p>
          </p:txBody>
        </p:sp>
        <p:grpSp>
          <p:nvGrpSpPr>
            <p:cNvPr id="58" name="Group 76"/>
            <p:cNvGrpSpPr>
              <a:grpSpLocks/>
            </p:cNvGrpSpPr>
            <p:nvPr/>
          </p:nvGrpSpPr>
          <p:grpSpPr bwMode="auto">
            <a:xfrm>
              <a:off x="439495" y="3128827"/>
              <a:ext cx="2192080" cy="343829"/>
              <a:chOff x="1310422" y="2670094"/>
              <a:chExt cx="2478411" cy="389758"/>
            </a:xfrm>
          </p:grpSpPr>
          <p:sp>
            <p:nvSpPr>
              <p:cNvPr id="59" name="Rectangular Callout 77"/>
              <p:cNvSpPr>
                <a:spLocks noChangeArrowheads="1"/>
              </p:cNvSpPr>
              <p:nvPr/>
            </p:nvSpPr>
            <p:spPr bwMode="auto">
              <a:xfrm>
                <a:off x="1310422" y="2670094"/>
                <a:ext cx="490287" cy="179766"/>
              </a:xfrm>
              <a:prstGeom prst="wedgeRectCallout">
                <a:avLst>
                  <a:gd name="adj1" fmla="val -21815"/>
                  <a:gd name="adj2" fmla="val 97778"/>
                </a:avLst>
              </a:prstGeom>
              <a:solidFill>
                <a:srgbClr val="FFFFFF"/>
              </a:solidFill>
              <a:ln w="9525">
                <a:solidFill>
                  <a:srgbClr val="7F7F7F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+mn-ea"/>
                    <a:cs typeface="Arial"/>
                  </a:rPr>
                  <a:t>Toutes</a:t>
                </a:r>
                <a:endPara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+mn-ea"/>
                  <a:cs typeface="Arial"/>
                </a:endParaRPr>
              </a:p>
            </p:txBody>
          </p:sp>
          <p:grpSp>
            <p:nvGrpSpPr>
              <p:cNvPr id="60" name="Group 78"/>
              <p:cNvGrpSpPr>
                <a:grpSpLocks/>
              </p:cNvGrpSpPr>
              <p:nvPr/>
            </p:nvGrpSpPr>
            <p:grpSpPr bwMode="auto">
              <a:xfrm>
                <a:off x="1328209" y="2924385"/>
                <a:ext cx="2460624" cy="135467"/>
                <a:chOff x="1328209" y="2924385"/>
                <a:chExt cx="2460624" cy="135467"/>
              </a:xfrm>
            </p:grpSpPr>
            <p:grpSp>
              <p:nvGrpSpPr>
                <p:cNvPr id="61" name="Group 79"/>
                <p:cNvGrpSpPr>
                  <a:grpSpLocks/>
                </p:cNvGrpSpPr>
                <p:nvPr/>
              </p:nvGrpSpPr>
              <p:grpSpPr bwMode="auto">
                <a:xfrm>
                  <a:off x="1328209" y="2924385"/>
                  <a:ext cx="2460624" cy="135467"/>
                  <a:chOff x="1301751" y="2614083"/>
                  <a:chExt cx="2460624" cy="135467"/>
                </a:xfrm>
              </p:grpSpPr>
              <p:sp>
                <p:nvSpPr>
                  <p:cNvPr id="72" name="Rounded 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301417" y="2646144"/>
                    <a:ext cx="2460958" cy="71589"/>
                  </a:xfrm>
                  <a:prstGeom prst="roundRect">
                    <a:avLst>
                      <a:gd name="adj" fmla="val 47597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404040"/>
                    </a:solidFill>
                    <a:round/>
                    <a:headEnd/>
                    <a:tailEnd/>
                  </a:ln>
                  <a:effectLst>
                    <a:outerShdw dist="23000" dir="5400000" rotWithShape="0">
                      <a:srgbClr val="808080">
                        <a:alpha val="34998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chemeClr val="lt1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3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1344258" y="2614328"/>
                    <a:ext cx="134868" cy="135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CC746"/>
                      </a:gs>
                      <a:gs pos="20000">
                        <a:srgbClr val="9BC348"/>
                      </a:gs>
                      <a:gs pos="100000">
                        <a:srgbClr val="769535"/>
                      </a:gs>
                    </a:gsLst>
                    <a:lin ang="5400000"/>
                  </a:gradFill>
                  <a:ln w="9525">
                    <a:solidFill>
                      <a:srgbClr val="98B954"/>
                    </a:solidFill>
                    <a:round/>
                    <a:headEnd/>
                    <a:tailEnd/>
                  </a:ln>
                  <a:effectLst>
                    <a:outerShdw dist="23000" dir="5400000" rotWithShape="0">
                      <a:srgbClr val="808080">
                        <a:alpha val="34998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chemeClr val="lt1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  <p:cxnSp>
              <p:nvCxnSpPr>
                <p:cNvPr id="62" name="Straight Connector 80"/>
                <p:cNvCxnSpPr>
                  <a:cxnSpLocks noChangeShapeType="1"/>
                </p:cNvCxnSpPr>
                <p:nvPr/>
              </p:nvCxnSpPr>
              <p:spPr bwMode="auto">
                <a:xfrm>
                  <a:off x="2016499" y="2935766"/>
                  <a:ext cx="0" cy="106586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9" name="Straight Connector 81"/>
                <p:cNvCxnSpPr>
                  <a:cxnSpLocks noChangeShapeType="1"/>
                </p:cNvCxnSpPr>
                <p:nvPr/>
              </p:nvCxnSpPr>
              <p:spPr bwMode="auto">
                <a:xfrm>
                  <a:off x="2584534" y="2935766"/>
                  <a:ext cx="0" cy="106586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0" name="Straight Connector 83"/>
                <p:cNvCxnSpPr>
                  <a:cxnSpLocks noChangeShapeType="1"/>
                </p:cNvCxnSpPr>
                <p:nvPr/>
              </p:nvCxnSpPr>
              <p:spPr bwMode="auto">
                <a:xfrm>
                  <a:off x="3154157" y="2935766"/>
                  <a:ext cx="0" cy="106586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1" name="Straight Connector 90"/>
                <p:cNvCxnSpPr>
                  <a:cxnSpLocks noChangeShapeType="1"/>
                </p:cNvCxnSpPr>
                <p:nvPr/>
              </p:nvCxnSpPr>
              <p:spPr bwMode="auto">
                <a:xfrm>
                  <a:off x="3722192" y="2935766"/>
                  <a:ext cx="0" cy="106586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74" name="Group 12"/>
            <p:cNvGrpSpPr>
              <a:grpSpLocks/>
            </p:cNvGrpSpPr>
            <p:nvPr/>
          </p:nvGrpSpPr>
          <p:grpSpPr bwMode="auto">
            <a:xfrm>
              <a:off x="399806" y="3712865"/>
              <a:ext cx="2263653" cy="282079"/>
              <a:chOff x="5334000" y="3262313"/>
              <a:chExt cx="2560638" cy="319087"/>
            </a:xfrm>
          </p:grpSpPr>
          <p:sp>
            <p:nvSpPr>
              <p:cNvPr id="75" name="Rectangle 69"/>
              <p:cNvSpPr>
                <a:spLocks noChangeArrowheads="1"/>
              </p:cNvSpPr>
              <p:nvPr/>
            </p:nvSpPr>
            <p:spPr bwMode="auto">
              <a:xfrm>
                <a:off x="5334000" y="3262313"/>
                <a:ext cx="2560638" cy="319087"/>
              </a:xfrm>
              <a:prstGeom prst="rect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fr-FR" sz="800" dirty="0">
                    <a:solidFill>
                      <a:srgbClr val="000000"/>
                    </a:solidFill>
                    <a:latin typeface="Lucida Sans" pitchFamily="34" charset="0"/>
                    <a:ea typeface="MS PGothic" pitchFamily="34" charset="-128"/>
                  </a:rPr>
                  <a:t>31/03/12  </a:t>
                </a:r>
              </a:p>
              <a:p>
                <a:pPr>
                  <a:defRPr/>
                </a:pPr>
                <a:r>
                  <a:rPr lang="fr-FR" sz="800" dirty="0">
                    <a:solidFill>
                      <a:srgbClr val="000000"/>
                    </a:solidFill>
                    <a:latin typeface="Lucida Sans" pitchFamily="34" charset="0"/>
                    <a:ea typeface="MS PGothic" pitchFamily="34" charset="-128"/>
                  </a:rPr>
                  <a:t>Facture EDF  109,67 €</a:t>
                </a:r>
              </a:p>
            </p:txBody>
          </p:sp>
          <p:sp>
            <p:nvSpPr>
              <p:cNvPr id="76" name="ZoneTexte 81"/>
              <p:cNvSpPr txBox="1">
                <a:spLocks noChangeArrowheads="1"/>
              </p:cNvSpPr>
              <p:nvPr/>
            </p:nvSpPr>
            <p:spPr bwMode="auto">
              <a:xfrm>
                <a:off x="7351713" y="3279775"/>
                <a:ext cx="539750" cy="195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36000" bIns="36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r" eaLnBrk="1" hangingPunct="1"/>
                <a:r>
                  <a:rPr lang="fr-FR" altLang="fr-FR" sz="800" b="1">
                    <a:solidFill>
                      <a:srgbClr val="0000FF"/>
                    </a:solidFill>
                  </a:rPr>
                  <a:t>nouveau</a:t>
                </a:r>
              </a:p>
            </p:txBody>
          </p:sp>
        </p:grpSp>
      </p:grp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358532" y="2441542"/>
            <a:ext cx="2373432" cy="3365699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1" name="Group 3"/>
          <p:cNvGrpSpPr>
            <a:grpSpLocks/>
          </p:cNvGrpSpPr>
          <p:nvPr/>
        </p:nvGrpSpPr>
        <p:grpSpPr bwMode="auto">
          <a:xfrm>
            <a:off x="434738" y="3278491"/>
            <a:ext cx="2197692" cy="1731306"/>
            <a:chOff x="5370513" y="3041114"/>
            <a:chExt cx="2520950" cy="1985969"/>
          </a:xfrm>
        </p:grpSpPr>
        <p:grpSp>
          <p:nvGrpSpPr>
            <p:cNvPr id="92" name="Group 195"/>
            <p:cNvGrpSpPr>
              <a:grpSpLocks/>
            </p:cNvGrpSpPr>
            <p:nvPr/>
          </p:nvGrpSpPr>
          <p:grpSpPr bwMode="auto">
            <a:xfrm>
              <a:off x="5370513" y="3041114"/>
              <a:ext cx="2520950" cy="1985969"/>
              <a:chOff x="5371043" y="2871787"/>
              <a:chExt cx="2520000" cy="1781845"/>
            </a:xfrm>
          </p:grpSpPr>
          <p:grpSp>
            <p:nvGrpSpPr>
              <p:cNvPr id="95" name="Group 203"/>
              <p:cNvGrpSpPr>
                <a:grpSpLocks/>
              </p:cNvGrpSpPr>
              <p:nvPr/>
            </p:nvGrpSpPr>
            <p:grpSpPr bwMode="auto">
              <a:xfrm>
                <a:off x="5371043" y="2871787"/>
                <a:ext cx="2520000" cy="1781845"/>
                <a:chOff x="1359959" y="3365500"/>
                <a:chExt cx="2402417" cy="1781845"/>
              </a:xfrm>
            </p:grpSpPr>
            <p:sp>
              <p:nvSpPr>
                <p:cNvPr id="97" name="Rectangle 96"/>
                <p:cNvSpPr>
                  <a:spLocks noChangeArrowheads="1"/>
                </p:cNvSpPr>
                <p:nvPr/>
              </p:nvSpPr>
              <p:spPr bwMode="auto">
                <a:xfrm>
                  <a:off x="1359959" y="3379743"/>
                  <a:ext cx="2402417" cy="17676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>
                  <a:outerShdw dist="23000" dir="5400000" rotWithShape="0">
                    <a:srgbClr val="80808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grpSp>
              <p:nvGrpSpPr>
                <p:cNvPr id="98" name="Group 206"/>
                <p:cNvGrpSpPr>
                  <a:grpSpLocks/>
                </p:cNvGrpSpPr>
                <p:nvPr/>
              </p:nvGrpSpPr>
              <p:grpSpPr bwMode="auto">
                <a:xfrm>
                  <a:off x="1364497" y="3365500"/>
                  <a:ext cx="2393340" cy="226098"/>
                  <a:chOff x="1364497" y="3365500"/>
                  <a:chExt cx="2393340" cy="226098"/>
                </a:xfrm>
              </p:grpSpPr>
              <p:sp>
                <p:nvSpPr>
                  <p:cNvPr id="99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1364498" y="3365500"/>
                    <a:ext cx="2393340" cy="226470"/>
                  </a:xfrm>
                  <a:prstGeom prst="rect">
                    <a:avLst/>
                  </a:prstGeom>
                  <a:solidFill>
                    <a:srgbClr val="942A5B"/>
                  </a:solidFill>
                  <a:ln>
                    <a:noFill/>
                  </a:ln>
                  <a:effectLst>
                    <a:outerShdw dist="23000" dir="5400000" rotWithShape="0">
                      <a:srgbClr val="808080">
                        <a:alpha val="34998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>
                      <a:defRPr/>
                    </a:pPr>
                    <a:r>
                      <a:rPr lang="en-US" sz="800" dirty="0" err="1" smtClean="0">
                        <a:solidFill>
                          <a:schemeClr val="lt1"/>
                        </a:solidFill>
                        <a:latin typeface="Arial"/>
                        <a:ea typeface="+mn-ea"/>
                        <a:cs typeface="Arial"/>
                      </a:rPr>
                      <a:t>Mes</a:t>
                    </a:r>
                    <a:r>
                      <a:rPr lang="en-US" sz="800" dirty="0" smtClean="0">
                        <a:solidFill>
                          <a:schemeClr val="lt1"/>
                        </a:solidFill>
                        <a:latin typeface="Arial"/>
                        <a:ea typeface="+mn-ea"/>
                        <a:cs typeface="Arial"/>
                      </a:rPr>
                      <a:t> factures</a:t>
                    </a:r>
                    <a:endParaRPr lang="en-US" sz="800" dirty="0">
                      <a:solidFill>
                        <a:schemeClr val="lt1"/>
                      </a:solidFill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100" name="TextBox 2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3085" y="3407556"/>
                    <a:ext cx="191030" cy="1384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9pPr>
                  </a:lstStyle>
                  <a:p>
                    <a:pPr algn="r" eaLnBrk="1" hangingPunct="1"/>
                    <a:r>
                      <a:rPr lang="en-US" altLang="fr-FR" sz="900">
                        <a:solidFill>
                          <a:srgbClr val="FFFFFF"/>
                        </a:solidFill>
                      </a:rPr>
                      <a:t>X</a:t>
                    </a:r>
                  </a:p>
                </p:txBody>
              </p:sp>
            </p:grpSp>
          </p:grpSp>
          <p:sp>
            <p:nvSpPr>
              <p:cNvPr id="96" name="Rectangle à coins arrondis 118"/>
              <p:cNvSpPr/>
              <p:nvPr/>
            </p:nvSpPr>
            <p:spPr bwMode="auto">
              <a:xfrm>
                <a:off x="5438980" y="3679596"/>
                <a:ext cx="2445416" cy="633522"/>
              </a:xfrm>
              <a:prstGeom prst="roundRect">
                <a:avLst>
                  <a:gd name="adj" fmla="val 0"/>
                </a:avLst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fr-FR" sz="800" dirty="0" smtClean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Votre paiement n’a pas pu être pris en compte.</a:t>
                </a:r>
              </a:p>
              <a:p>
                <a:pPr algn="ctr">
                  <a:defRPr/>
                </a:pPr>
                <a:endParaRPr lang="fr-FR" sz="800" dirty="0">
                  <a:solidFill>
                    <a:srgbClr val="666666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endParaRPr>
              </a:p>
              <a:p>
                <a:pPr algn="ctr">
                  <a:defRPr/>
                </a:pPr>
                <a:r>
                  <a:rPr lang="fr-FR" sz="800" dirty="0" smtClean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Pour de plus amples informations, veuillez contacter votre conseiller.</a:t>
                </a:r>
              </a:p>
              <a:p>
                <a:pPr algn="ctr" eaLnBrk="1" hangingPunct="1"/>
                <a:r>
                  <a:rPr lang="fr-FR" sz="800" dirty="0" smtClean="0">
                    <a:solidFill>
                      <a:srgbClr val="00B050"/>
                    </a:solidFill>
                    <a:latin typeface="BNPP Sans" pitchFamily="50" charset="0"/>
                  </a:rPr>
                  <a:t>(</a:t>
                </a:r>
                <a:r>
                  <a:rPr lang="fr-FR" sz="800" dirty="0" smtClean="0">
                    <a:solidFill>
                      <a:schemeClr val="tx1"/>
                    </a:solidFill>
                    <a:latin typeface="BNPP Sans" pitchFamily="50" charset="0"/>
                  </a:rPr>
                  <a:t>ERRF-FAC-04 </a:t>
                </a:r>
                <a:r>
                  <a:rPr lang="fr-FR" sz="800" dirty="0">
                    <a:solidFill>
                      <a:schemeClr val="tx1"/>
                    </a:solidFill>
                    <a:latin typeface="BNPP Sans" pitchFamily="50" charset="0"/>
                  </a:rPr>
                  <a:t>- WS-XXX </a:t>
                </a:r>
                <a:r>
                  <a:rPr lang="fr-FR" sz="800" dirty="0" smtClean="0">
                    <a:solidFill>
                      <a:schemeClr val="tx1"/>
                    </a:solidFill>
                    <a:latin typeface="BNPP Sans" pitchFamily="50" charset="0"/>
                  </a:rPr>
                  <a:t>– </a:t>
                </a:r>
                <a:r>
                  <a:rPr lang="fr-FR" sz="800" dirty="0" err="1" smtClean="0">
                    <a:solidFill>
                      <a:schemeClr val="tx1"/>
                    </a:solidFill>
                    <a:latin typeface="BNPP Sans" pitchFamily="50" charset="0"/>
                  </a:rPr>
                  <a:t>nn</a:t>
                </a:r>
                <a:r>
                  <a:rPr lang="fr-FR" sz="800" dirty="0" smtClean="0">
                    <a:solidFill>
                      <a:schemeClr val="tx1"/>
                    </a:solidFill>
                    <a:latin typeface="BNPP Sans" pitchFamily="50" charset="0"/>
                  </a:rPr>
                  <a:t>)</a:t>
                </a:r>
                <a:endParaRPr lang="fr-FR" sz="800" dirty="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endParaRPr>
              </a:p>
            </p:txBody>
          </p:sp>
        </p:grpSp>
        <p:sp>
          <p:nvSpPr>
            <p:cNvPr id="93" name="Rectangle à coins arrondis 9"/>
            <p:cNvSpPr>
              <a:spLocks noChangeArrowheads="1"/>
            </p:cNvSpPr>
            <p:nvPr/>
          </p:nvSpPr>
          <p:spPr bwMode="auto">
            <a:xfrm>
              <a:off x="6075363" y="4668307"/>
              <a:ext cx="1079500" cy="2174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43436"/>
                </a:gs>
                <a:gs pos="80000">
                  <a:srgbClr val="47474A"/>
                </a:gs>
                <a:gs pos="100000">
                  <a:srgbClr val="47474A"/>
                </a:gs>
              </a:gsLst>
              <a:lin ang="16200000"/>
            </a:gradFill>
            <a:ln w="9525">
              <a:solidFill>
                <a:srgbClr val="48484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FERMER</a:t>
              </a:r>
            </a:p>
          </p:txBody>
        </p:sp>
      </p:grpSp>
      <p:sp>
        <p:nvSpPr>
          <p:cNvPr id="40" name="ZoneTexte 39"/>
          <p:cNvSpPr txBox="1"/>
          <p:nvPr/>
        </p:nvSpPr>
        <p:spPr>
          <a:xfrm>
            <a:off x="3386328" y="1475600"/>
            <a:ext cx="5358384" cy="1323439"/>
          </a:xfrm>
          <a:prstGeom prst="rect">
            <a:avLst/>
          </a:prstGeom>
          <a:noFill/>
          <a:ln w="19050">
            <a:solidFill>
              <a:srgbClr val="0099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Cette pop-up s’affiche si la confirmation du règlement de la facture est KO.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Bouton « Fermer » et croix de fermeture :  quitte la pop-up et renvoie sur FAC-00 </a:t>
            </a:r>
            <a:r>
              <a:rPr lang="fr-FR" sz="1000" dirty="0">
                <a:latin typeface="Verdana"/>
                <a:cs typeface="Verdana"/>
              </a:rPr>
              <a:t>sans changement de position du </a:t>
            </a:r>
            <a:r>
              <a:rPr lang="fr-FR" sz="1000" dirty="0" err="1">
                <a:latin typeface="Verdana"/>
                <a:cs typeface="Verdana"/>
              </a:rPr>
              <a:t>slider</a:t>
            </a:r>
            <a:r>
              <a:rPr lang="fr-FR" sz="1000" dirty="0">
                <a:latin typeface="Verdana"/>
                <a:cs typeface="Verdana"/>
              </a:rPr>
              <a:t> et avec mise à jour de la liste des factures.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Entre </a:t>
            </a:r>
            <a:r>
              <a:rPr lang="fr-FR" sz="1000" dirty="0">
                <a:latin typeface="Verdana"/>
                <a:cs typeface="Verdana"/>
              </a:rPr>
              <a:t>parenthèses, en dessous du message d’erreur sont indiqués le nom de la page d’erreur, le web service remontant l’erreur et le code retour.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>
              <a:latin typeface="Verdana"/>
              <a:cs typeface="Verdana"/>
            </a:endParaRPr>
          </a:p>
        </p:txBody>
      </p:sp>
      <p:sp>
        <p:nvSpPr>
          <p:cNvPr id="4" name="Triangle isocèle 3"/>
          <p:cNvSpPr/>
          <p:nvPr/>
        </p:nvSpPr>
        <p:spPr>
          <a:xfrm>
            <a:off x="1270042" y="3573826"/>
            <a:ext cx="402336" cy="381248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1331452" y="3554647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  <a:latin typeface="Verdana"/>
                <a:cs typeface="Verdan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3319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0" dirty="0" smtClean="0">
                <a:ea typeface="+mj-ea"/>
              </a:rPr>
              <a:t>Mes Factures</a:t>
            </a:r>
            <a:br>
              <a:rPr lang="fr-FR" b="0" dirty="0" smtClean="0">
                <a:ea typeface="+mj-ea"/>
              </a:rPr>
            </a:br>
            <a:r>
              <a:rPr lang="fr-FR" sz="1800" b="0" dirty="0">
                <a:solidFill>
                  <a:srgbClr val="0066A1"/>
                </a:solidFill>
                <a:ea typeface="+mj-ea"/>
              </a:rPr>
              <a:t>ERRF-FAC-05 </a:t>
            </a:r>
            <a:r>
              <a:rPr lang="fr-FR" sz="1800" b="0" dirty="0" smtClean="0">
                <a:solidFill>
                  <a:srgbClr val="0066A1"/>
                </a:solidFill>
                <a:ea typeface="+mj-ea"/>
              </a:rPr>
              <a:t>(refus de règlement KO)</a:t>
            </a:r>
            <a:endParaRPr lang="fr-FR" b="0" dirty="0" smtClean="0">
              <a:solidFill>
                <a:srgbClr val="0066A1"/>
              </a:solidFill>
              <a:ea typeface="+mj-ea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43256" y="1362506"/>
            <a:ext cx="2764800" cy="5399087"/>
            <a:chOff x="143256" y="1362506"/>
            <a:chExt cx="2764800" cy="5399087"/>
          </a:xfrm>
        </p:grpSpPr>
        <p:pic>
          <p:nvPicPr>
            <p:cNvPr id="16" name="Picture 2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56" y="1362506"/>
              <a:ext cx="2764800" cy="539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53"/>
            <p:cNvSpPr txBox="1"/>
            <p:nvPr/>
          </p:nvSpPr>
          <p:spPr bwMode="auto">
            <a:xfrm>
              <a:off x="763335" y="2515166"/>
              <a:ext cx="1551017" cy="2539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050" dirty="0" smtClean="0">
                  <a:solidFill>
                    <a:schemeClr val="bg1"/>
                  </a:solidFill>
                  <a:latin typeface="Arial"/>
                  <a:ea typeface="+mn-ea"/>
                  <a:cs typeface="Arial"/>
                </a:rPr>
                <a:t>Mes factures</a:t>
              </a:r>
              <a:endParaRPr lang="fr-FR" sz="1050" dirty="0">
                <a:solidFill>
                  <a:schemeClr val="bg1"/>
                </a:solidFill>
                <a:latin typeface="Arial"/>
                <a:ea typeface="+mn-ea"/>
                <a:cs typeface="Arial"/>
              </a:endParaRPr>
            </a:p>
          </p:txBody>
        </p:sp>
        <p:pic>
          <p:nvPicPr>
            <p:cNvPr id="49" name="Picture 5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0362" y="2515166"/>
              <a:ext cx="1841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Rectangle à coins arrondis 118"/>
            <p:cNvSpPr/>
            <p:nvPr/>
          </p:nvSpPr>
          <p:spPr bwMode="auto">
            <a:xfrm>
              <a:off x="463306" y="2871196"/>
              <a:ext cx="2161206" cy="153888"/>
            </a:xfrm>
            <a:prstGeom prst="roundRect">
              <a:avLst>
                <a:gd name="adj" fmla="val 0"/>
              </a:avLst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fr-FR" sz="1000" dirty="0">
                  <a:solidFill>
                    <a:srgbClr val="666666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Demandes de règlement reçues :</a:t>
              </a:r>
            </a:p>
          </p:txBody>
        </p:sp>
        <p:grpSp>
          <p:nvGrpSpPr>
            <p:cNvPr id="31" name="Group 2"/>
            <p:cNvGrpSpPr>
              <a:grpSpLocks/>
            </p:cNvGrpSpPr>
            <p:nvPr/>
          </p:nvGrpSpPr>
          <p:grpSpPr bwMode="auto">
            <a:xfrm>
              <a:off x="409332" y="5650062"/>
              <a:ext cx="2265056" cy="157179"/>
              <a:chOff x="5343790" y="5461141"/>
              <a:chExt cx="2561962" cy="22737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343790" y="5461141"/>
                <a:ext cx="2561962" cy="227372"/>
              </a:xfrm>
              <a:prstGeom prst="rect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fr-FR" sz="800" dirty="0">
                    <a:solidFill>
                      <a:srgbClr val="000000"/>
                    </a:solidFill>
                    <a:latin typeface="Lucida Sans" charset="0"/>
                    <a:ea typeface="MS PGothic" charset="0"/>
                    <a:cs typeface="MS PGothic" charset="0"/>
                  </a:rPr>
                  <a:t>30/03/12  </a:t>
                </a:r>
              </a:p>
            </p:txBody>
          </p:sp>
          <p:sp>
            <p:nvSpPr>
              <p:cNvPr id="33" name="ZoneTexte 81"/>
              <p:cNvSpPr txBox="1">
                <a:spLocks noChangeArrowheads="1"/>
              </p:cNvSpPr>
              <p:nvPr/>
            </p:nvSpPr>
            <p:spPr bwMode="auto">
              <a:xfrm>
                <a:off x="7360175" y="5479456"/>
                <a:ext cx="539999" cy="1958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36000" bIns="36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r" eaLnBrk="1" hangingPunct="1"/>
                <a:r>
                  <a:rPr lang="fr-FR" altLang="fr-FR" sz="800" b="1">
                    <a:solidFill>
                      <a:srgbClr val="660033"/>
                    </a:solidFill>
                  </a:rPr>
                  <a:t>En cours</a:t>
                </a:r>
              </a:p>
            </p:txBody>
          </p:sp>
        </p:grpSp>
        <p:sp>
          <p:nvSpPr>
            <p:cNvPr id="34" name="Rectangle 53"/>
            <p:cNvSpPr>
              <a:spLocks noChangeArrowheads="1"/>
            </p:cNvSpPr>
            <p:nvPr/>
          </p:nvSpPr>
          <p:spPr bwMode="auto">
            <a:xfrm>
              <a:off x="447431" y="3991580"/>
              <a:ext cx="2203307" cy="159143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333333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fr-FR" sz="800">
                <a:solidFill>
                  <a:srgbClr val="000000"/>
                </a:solidFill>
                <a:latin typeface="Lucida Sans" pitchFamily="34" charset="0"/>
              </a:endParaRPr>
            </a:p>
          </p:txBody>
        </p:sp>
        <p:sp>
          <p:nvSpPr>
            <p:cNvPr id="35" name="Text Box 103"/>
            <p:cNvSpPr txBox="1">
              <a:spLocks noChangeArrowheads="1"/>
            </p:cNvSpPr>
            <p:nvPr/>
          </p:nvSpPr>
          <p:spPr bwMode="auto">
            <a:xfrm>
              <a:off x="531570" y="4018710"/>
              <a:ext cx="2100860" cy="1169551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Créancier : EDF     ICQX ; XXXXXXXXXXXX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Numéro Client : 5463945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Référence de facture : V05949ZOJ455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Libellé : Votre facture du 27/03/2012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Montant : 109,67 €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Date d</a:t>
              </a:r>
              <a:r>
                <a:rPr lang="ja-JP" altLang="fr-FR" sz="700" dirty="0" smtClean="0"/>
                <a:t>’</a:t>
              </a:r>
              <a:r>
                <a:rPr lang="fr-FR" altLang="ja-JP" sz="700" dirty="0" smtClean="0"/>
                <a:t>exigibilité : 10/04/2013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fr-FR" sz="700" dirty="0" smtClean="0"/>
                <a:t>Votre facture dématérialisée jointe :             PDF</a:t>
              </a:r>
            </a:p>
          </p:txBody>
        </p:sp>
        <p:graphicFrame>
          <p:nvGraphicFramePr>
            <p:cNvPr id="45" name="Object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2208905"/>
                </p:ext>
              </p:extLst>
            </p:nvPr>
          </p:nvGraphicFramePr>
          <p:xfrm>
            <a:off x="2108266" y="4935653"/>
            <a:ext cx="252608" cy="252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2" name="Bitmap Image" r:id="rId6" imgW="409632" imgH="409632" progId="Paint.Picture">
                    <p:embed/>
                  </p:oleObj>
                </mc:Choice>
                <mc:Fallback>
                  <p:oleObj name="Bitmap Image" r:id="rId6" imgW="409632" imgH="40963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8266" y="4935653"/>
                          <a:ext cx="252608" cy="252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Rectangle à coins arrondis 9"/>
            <p:cNvSpPr>
              <a:spLocks noChangeArrowheads="1"/>
            </p:cNvSpPr>
            <p:nvPr/>
          </p:nvSpPr>
          <p:spPr bwMode="auto">
            <a:xfrm>
              <a:off x="1593073" y="5319128"/>
              <a:ext cx="954299" cy="19086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43436"/>
                </a:gs>
                <a:gs pos="80000">
                  <a:srgbClr val="47474A"/>
                </a:gs>
                <a:gs pos="100000">
                  <a:srgbClr val="47474A"/>
                </a:gs>
              </a:gsLst>
              <a:lin ang="16200000"/>
            </a:gradFill>
            <a:ln w="9525">
              <a:solidFill>
                <a:srgbClr val="48484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VALIDER</a:t>
              </a:r>
            </a:p>
          </p:txBody>
        </p:sp>
        <p:sp>
          <p:nvSpPr>
            <p:cNvPr id="50" name="Rectangle à coins arrondis 80"/>
            <p:cNvSpPr/>
            <p:nvPr/>
          </p:nvSpPr>
          <p:spPr bwMode="auto">
            <a:xfrm>
              <a:off x="528395" y="5319128"/>
              <a:ext cx="957106" cy="1908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b="1" dirty="0">
                  <a:solidFill>
                    <a:schemeClr val="tx1">
                      <a:lumMod val="75000"/>
                    </a:schemeClr>
                  </a:solidFill>
                  <a:latin typeface="Arial"/>
                  <a:cs typeface="Arial"/>
                </a:rPr>
                <a:t>REFUSER</a:t>
              </a:r>
            </a:p>
          </p:txBody>
        </p:sp>
        <p:grpSp>
          <p:nvGrpSpPr>
            <p:cNvPr id="58" name="Group 76"/>
            <p:cNvGrpSpPr>
              <a:grpSpLocks/>
            </p:cNvGrpSpPr>
            <p:nvPr/>
          </p:nvGrpSpPr>
          <p:grpSpPr bwMode="auto">
            <a:xfrm>
              <a:off x="439495" y="3128827"/>
              <a:ext cx="2192080" cy="343829"/>
              <a:chOff x="1310422" y="2670094"/>
              <a:chExt cx="2478411" cy="389758"/>
            </a:xfrm>
          </p:grpSpPr>
          <p:sp>
            <p:nvSpPr>
              <p:cNvPr id="59" name="Rectangular Callout 77"/>
              <p:cNvSpPr>
                <a:spLocks noChangeArrowheads="1"/>
              </p:cNvSpPr>
              <p:nvPr/>
            </p:nvSpPr>
            <p:spPr bwMode="auto">
              <a:xfrm>
                <a:off x="1310422" y="2670094"/>
                <a:ext cx="490287" cy="179766"/>
              </a:xfrm>
              <a:prstGeom prst="wedgeRectCallout">
                <a:avLst>
                  <a:gd name="adj1" fmla="val -21815"/>
                  <a:gd name="adj2" fmla="val 97778"/>
                </a:avLst>
              </a:prstGeom>
              <a:solidFill>
                <a:srgbClr val="FFFFFF"/>
              </a:solidFill>
              <a:ln w="9525">
                <a:solidFill>
                  <a:srgbClr val="7F7F7F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+mn-ea"/>
                    <a:cs typeface="Arial"/>
                  </a:rPr>
                  <a:t>Toutes</a:t>
                </a:r>
                <a:endPara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+mn-ea"/>
                  <a:cs typeface="Arial"/>
                </a:endParaRPr>
              </a:p>
            </p:txBody>
          </p:sp>
          <p:grpSp>
            <p:nvGrpSpPr>
              <p:cNvPr id="60" name="Group 78"/>
              <p:cNvGrpSpPr>
                <a:grpSpLocks/>
              </p:cNvGrpSpPr>
              <p:nvPr/>
            </p:nvGrpSpPr>
            <p:grpSpPr bwMode="auto">
              <a:xfrm>
                <a:off x="1328209" y="2924385"/>
                <a:ext cx="2460624" cy="135467"/>
                <a:chOff x="1328209" y="2924385"/>
                <a:chExt cx="2460624" cy="135467"/>
              </a:xfrm>
            </p:grpSpPr>
            <p:grpSp>
              <p:nvGrpSpPr>
                <p:cNvPr id="61" name="Group 79"/>
                <p:cNvGrpSpPr>
                  <a:grpSpLocks/>
                </p:cNvGrpSpPr>
                <p:nvPr/>
              </p:nvGrpSpPr>
              <p:grpSpPr bwMode="auto">
                <a:xfrm>
                  <a:off x="1328209" y="2924385"/>
                  <a:ext cx="2460624" cy="135467"/>
                  <a:chOff x="1301751" y="2614083"/>
                  <a:chExt cx="2460624" cy="135467"/>
                </a:xfrm>
              </p:grpSpPr>
              <p:sp>
                <p:nvSpPr>
                  <p:cNvPr id="72" name="Rounded 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301417" y="2646144"/>
                    <a:ext cx="2460958" cy="71589"/>
                  </a:xfrm>
                  <a:prstGeom prst="roundRect">
                    <a:avLst>
                      <a:gd name="adj" fmla="val 47597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404040"/>
                    </a:solidFill>
                    <a:round/>
                    <a:headEnd/>
                    <a:tailEnd/>
                  </a:ln>
                  <a:effectLst>
                    <a:outerShdw dist="23000" dir="5400000" rotWithShape="0">
                      <a:srgbClr val="808080">
                        <a:alpha val="34998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chemeClr val="lt1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3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1344258" y="2614328"/>
                    <a:ext cx="134868" cy="135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CC746"/>
                      </a:gs>
                      <a:gs pos="20000">
                        <a:srgbClr val="9BC348"/>
                      </a:gs>
                      <a:gs pos="100000">
                        <a:srgbClr val="769535"/>
                      </a:gs>
                    </a:gsLst>
                    <a:lin ang="5400000"/>
                  </a:gradFill>
                  <a:ln w="9525">
                    <a:solidFill>
                      <a:srgbClr val="98B954"/>
                    </a:solidFill>
                    <a:round/>
                    <a:headEnd/>
                    <a:tailEnd/>
                  </a:ln>
                  <a:effectLst>
                    <a:outerShdw dist="23000" dir="5400000" rotWithShape="0">
                      <a:srgbClr val="808080">
                        <a:alpha val="34998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chemeClr val="lt1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  <p:cxnSp>
              <p:nvCxnSpPr>
                <p:cNvPr id="62" name="Straight Connector 80"/>
                <p:cNvCxnSpPr>
                  <a:cxnSpLocks noChangeShapeType="1"/>
                </p:cNvCxnSpPr>
                <p:nvPr/>
              </p:nvCxnSpPr>
              <p:spPr bwMode="auto">
                <a:xfrm>
                  <a:off x="2016499" y="2935766"/>
                  <a:ext cx="0" cy="106586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9" name="Straight Connector 81"/>
                <p:cNvCxnSpPr>
                  <a:cxnSpLocks noChangeShapeType="1"/>
                </p:cNvCxnSpPr>
                <p:nvPr/>
              </p:nvCxnSpPr>
              <p:spPr bwMode="auto">
                <a:xfrm>
                  <a:off x="2584534" y="2935766"/>
                  <a:ext cx="0" cy="106586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0" name="Straight Connector 83"/>
                <p:cNvCxnSpPr>
                  <a:cxnSpLocks noChangeShapeType="1"/>
                </p:cNvCxnSpPr>
                <p:nvPr/>
              </p:nvCxnSpPr>
              <p:spPr bwMode="auto">
                <a:xfrm>
                  <a:off x="3154157" y="2935766"/>
                  <a:ext cx="0" cy="106586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1" name="Straight Connector 90"/>
                <p:cNvCxnSpPr>
                  <a:cxnSpLocks noChangeShapeType="1"/>
                </p:cNvCxnSpPr>
                <p:nvPr/>
              </p:nvCxnSpPr>
              <p:spPr bwMode="auto">
                <a:xfrm>
                  <a:off x="3722192" y="2935766"/>
                  <a:ext cx="0" cy="106586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74" name="Group 12"/>
            <p:cNvGrpSpPr>
              <a:grpSpLocks/>
            </p:cNvGrpSpPr>
            <p:nvPr/>
          </p:nvGrpSpPr>
          <p:grpSpPr bwMode="auto">
            <a:xfrm>
              <a:off x="399806" y="3712865"/>
              <a:ext cx="2263653" cy="282079"/>
              <a:chOff x="5334000" y="3262313"/>
              <a:chExt cx="2560638" cy="319087"/>
            </a:xfrm>
          </p:grpSpPr>
          <p:sp>
            <p:nvSpPr>
              <p:cNvPr id="75" name="Rectangle 69"/>
              <p:cNvSpPr>
                <a:spLocks noChangeArrowheads="1"/>
              </p:cNvSpPr>
              <p:nvPr/>
            </p:nvSpPr>
            <p:spPr bwMode="auto">
              <a:xfrm>
                <a:off x="5334000" y="3262313"/>
                <a:ext cx="2560638" cy="319087"/>
              </a:xfrm>
              <a:prstGeom prst="rect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fr-FR" sz="800" dirty="0">
                    <a:solidFill>
                      <a:srgbClr val="000000"/>
                    </a:solidFill>
                    <a:latin typeface="Lucida Sans" pitchFamily="34" charset="0"/>
                    <a:ea typeface="MS PGothic" pitchFamily="34" charset="-128"/>
                  </a:rPr>
                  <a:t>31/03/12  </a:t>
                </a:r>
              </a:p>
              <a:p>
                <a:pPr>
                  <a:defRPr/>
                </a:pPr>
                <a:r>
                  <a:rPr lang="fr-FR" sz="800" dirty="0">
                    <a:solidFill>
                      <a:srgbClr val="000000"/>
                    </a:solidFill>
                    <a:latin typeface="Lucida Sans" pitchFamily="34" charset="0"/>
                    <a:ea typeface="MS PGothic" pitchFamily="34" charset="-128"/>
                  </a:rPr>
                  <a:t>Facture EDF  109,67 €</a:t>
                </a:r>
              </a:p>
            </p:txBody>
          </p:sp>
          <p:sp>
            <p:nvSpPr>
              <p:cNvPr id="76" name="ZoneTexte 81"/>
              <p:cNvSpPr txBox="1">
                <a:spLocks noChangeArrowheads="1"/>
              </p:cNvSpPr>
              <p:nvPr/>
            </p:nvSpPr>
            <p:spPr bwMode="auto">
              <a:xfrm>
                <a:off x="7351713" y="3279775"/>
                <a:ext cx="539750" cy="195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36000" bIns="36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r" eaLnBrk="1" hangingPunct="1"/>
                <a:r>
                  <a:rPr lang="fr-FR" altLang="fr-FR" sz="800" b="1">
                    <a:solidFill>
                      <a:srgbClr val="0000FF"/>
                    </a:solidFill>
                  </a:rPr>
                  <a:t>nouveau</a:t>
                </a:r>
              </a:p>
            </p:txBody>
          </p:sp>
        </p:grpSp>
      </p:grp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358532" y="2441542"/>
            <a:ext cx="2373432" cy="3365699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1" name="Group 3"/>
          <p:cNvGrpSpPr>
            <a:grpSpLocks/>
          </p:cNvGrpSpPr>
          <p:nvPr/>
        </p:nvGrpSpPr>
        <p:grpSpPr bwMode="auto">
          <a:xfrm>
            <a:off x="434738" y="3278491"/>
            <a:ext cx="2197692" cy="1814504"/>
            <a:chOff x="5370513" y="3041114"/>
            <a:chExt cx="2520950" cy="2081405"/>
          </a:xfrm>
        </p:grpSpPr>
        <p:grpSp>
          <p:nvGrpSpPr>
            <p:cNvPr id="92" name="Group 195"/>
            <p:cNvGrpSpPr>
              <a:grpSpLocks/>
            </p:cNvGrpSpPr>
            <p:nvPr/>
          </p:nvGrpSpPr>
          <p:grpSpPr bwMode="auto">
            <a:xfrm>
              <a:off x="5370513" y="3041114"/>
              <a:ext cx="2520950" cy="2081405"/>
              <a:chOff x="5371043" y="2871787"/>
              <a:chExt cx="2520000" cy="1867472"/>
            </a:xfrm>
          </p:grpSpPr>
          <p:grpSp>
            <p:nvGrpSpPr>
              <p:cNvPr id="95" name="Group 203"/>
              <p:cNvGrpSpPr>
                <a:grpSpLocks/>
              </p:cNvGrpSpPr>
              <p:nvPr/>
            </p:nvGrpSpPr>
            <p:grpSpPr bwMode="auto">
              <a:xfrm>
                <a:off x="5371043" y="2871787"/>
                <a:ext cx="2520000" cy="1867472"/>
                <a:chOff x="1359959" y="3365500"/>
                <a:chExt cx="2402417" cy="1867472"/>
              </a:xfrm>
            </p:grpSpPr>
            <p:sp>
              <p:nvSpPr>
                <p:cNvPr id="97" name="Rectangle 96"/>
                <p:cNvSpPr>
                  <a:spLocks noChangeArrowheads="1"/>
                </p:cNvSpPr>
                <p:nvPr/>
              </p:nvSpPr>
              <p:spPr bwMode="auto">
                <a:xfrm>
                  <a:off x="1359959" y="3379743"/>
                  <a:ext cx="2402417" cy="185322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>
                  <a:outerShdw dist="23000" dir="5400000" rotWithShape="0">
                    <a:srgbClr val="80808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grpSp>
              <p:nvGrpSpPr>
                <p:cNvPr id="98" name="Group 206"/>
                <p:cNvGrpSpPr>
                  <a:grpSpLocks/>
                </p:cNvGrpSpPr>
                <p:nvPr/>
              </p:nvGrpSpPr>
              <p:grpSpPr bwMode="auto">
                <a:xfrm>
                  <a:off x="1364497" y="3365500"/>
                  <a:ext cx="2393340" cy="226098"/>
                  <a:chOff x="1364497" y="3365500"/>
                  <a:chExt cx="2393340" cy="226098"/>
                </a:xfrm>
              </p:grpSpPr>
              <p:sp>
                <p:nvSpPr>
                  <p:cNvPr id="99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1364498" y="3365500"/>
                    <a:ext cx="2393340" cy="226470"/>
                  </a:xfrm>
                  <a:prstGeom prst="rect">
                    <a:avLst/>
                  </a:prstGeom>
                  <a:solidFill>
                    <a:srgbClr val="942A5B"/>
                  </a:solidFill>
                  <a:ln>
                    <a:noFill/>
                  </a:ln>
                  <a:effectLst>
                    <a:outerShdw dist="23000" dir="5400000" rotWithShape="0">
                      <a:srgbClr val="808080">
                        <a:alpha val="34998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>
                      <a:defRPr/>
                    </a:pPr>
                    <a:r>
                      <a:rPr lang="en-US" sz="800" dirty="0" err="1" smtClean="0">
                        <a:solidFill>
                          <a:schemeClr val="lt1"/>
                        </a:solidFill>
                        <a:latin typeface="Arial"/>
                        <a:ea typeface="+mn-ea"/>
                        <a:cs typeface="Arial"/>
                      </a:rPr>
                      <a:t>Mes</a:t>
                    </a:r>
                    <a:r>
                      <a:rPr lang="en-US" sz="800" dirty="0" smtClean="0">
                        <a:solidFill>
                          <a:schemeClr val="lt1"/>
                        </a:solidFill>
                        <a:latin typeface="Arial"/>
                        <a:ea typeface="+mn-ea"/>
                        <a:cs typeface="Arial"/>
                      </a:rPr>
                      <a:t> factures</a:t>
                    </a:r>
                    <a:endParaRPr lang="en-US" sz="800" dirty="0">
                      <a:solidFill>
                        <a:schemeClr val="lt1"/>
                      </a:solidFill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100" name="TextBox 2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3085" y="3407556"/>
                    <a:ext cx="191030" cy="1384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9pPr>
                  </a:lstStyle>
                  <a:p>
                    <a:pPr algn="r" eaLnBrk="1" hangingPunct="1"/>
                    <a:r>
                      <a:rPr lang="en-US" altLang="fr-FR" sz="900">
                        <a:solidFill>
                          <a:srgbClr val="FFFFFF"/>
                        </a:solidFill>
                      </a:rPr>
                      <a:t>X</a:t>
                    </a:r>
                  </a:p>
                </p:txBody>
              </p:sp>
            </p:grpSp>
          </p:grpSp>
          <p:sp>
            <p:nvSpPr>
              <p:cNvPr id="96" name="Rectangle à coins arrondis 118"/>
              <p:cNvSpPr/>
              <p:nvPr/>
            </p:nvSpPr>
            <p:spPr bwMode="auto">
              <a:xfrm>
                <a:off x="5438980" y="3679596"/>
                <a:ext cx="2445416" cy="760227"/>
              </a:xfrm>
              <a:prstGeom prst="roundRect">
                <a:avLst>
                  <a:gd name="adj" fmla="val 0"/>
                </a:avLst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fr-FR" sz="800" dirty="0" smtClean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Votre refus de règlement n’a pas pu être pris en compte.</a:t>
                </a:r>
              </a:p>
              <a:p>
                <a:pPr algn="ctr">
                  <a:defRPr/>
                </a:pPr>
                <a:endParaRPr lang="fr-FR" sz="800" dirty="0">
                  <a:solidFill>
                    <a:srgbClr val="666666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endParaRPr>
              </a:p>
              <a:p>
                <a:pPr algn="ctr">
                  <a:defRPr/>
                </a:pPr>
                <a:r>
                  <a:rPr lang="fr-FR" sz="800" dirty="0" smtClean="0">
                    <a:solidFill>
                      <a:srgbClr val="666666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rPr>
                  <a:t>Pour de plus amples informations, veuillez contacter votre conseiller.</a:t>
                </a:r>
              </a:p>
              <a:p>
                <a:pPr algn="ctr" eaLnBrk="1" hangingPunct="1"/>
                <a:r>
                  <a:rPr lang="fr-FR" sz="800" dirty="0" smtClean="0">
                    <a:solidFill>
                      <a:schemeClr val="tx1"/>
                    </a:solidFill>
                    <a:latin typeface="BNPP Sans" pitchFamily="50" charset="0"/>
                  </a:rPr>
                  <a:t>(ERRF-FAC-05 </a:t>
                </a:r>
                <a:r>
                  <a:rPr lang="fr-FR" sz="800" dirty="0">
                    <a:solidFill>
                      <a:schemeClr val="tx1"/>
                    </a:solidFill>
                    <a:latin typeface="BNPP Sans" pitchFamily="50" charset="0"/>
                  </a:rPr>
                  <a:t>- WS-XXX </a:t>
                </a:r>
                <a:r>
                  <a:rPr lang="fr-FR" sz="800" dirty="0" smtClean="0">
                    <a:solidFill>
                      <a:schemeClr val="tx1"/>
                    </a:solidFill>
                    <a:latin typeface="BNPP Sans" pitchFamily="50" charset="0"/>
                  </a:rPr>
                  <a:t>– </a:t>
                </a:r>
                <a:r>
                  <a:rPr lang="fr-FR" sz="800" dirty="0" err="1" smtClean="0">
                    <a:solidFill>
                      <a:schemeClr val="tx1"/>
                    </a:solidFill>
                    <a:latin typeface="BNPP Sans" pitchFamily="50" charset="0"/>
                  </a:rPr>
                  <a:t>nn</a:t>
                </a:r>
                <a:r>
                  <a:rPr lang="fr-FR" sz="800" dirty="0" smtClean="0">
                    <a:solidFill>
                      <a:schemeClr val="tx1"/>
                    </a:solidFill>
                    <a:latin typeface="BNPP Sans" pitchFamily="50" charset="0"/>
                  </a:rPr>
                  <a:t>)</a:t>
                </a:r>
                <a:endParaRPr lang="fr-FR" sz="800" dirty="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endParaRPr>
              </a:p>
            </p:txBody>
          </p:sp>
        </p:grpSp>
        <p:sp>
          <p:nvSpPr>
            <p:cNvPr id="93" name="Rectangle à coins arrondis 9"/>
            <p:cNvSpPr>
              <a:spLocks noChangeArrowheads="1"/>
            </p:cNvSpPr>
            <p:nvPr/>
          </p:nvSpPr>
          <p:spPr bwMode="auto">
            <a:xfrm>
              <a:off x="6075363" y="4833289"/>
              <a:ext cx="1079500" cy="2174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43436"/>
                </a:gs>
                <a:gs pos="80000">
                  <a:srgbClr val="47474A"/>
                </a:gs>
                <a:gs pos="100000">
                  <a:srgbClr val="47474A"/>
                </a:gs>
              </a:gsLst>
              <a:lin ang="16200000"/>
            </a:gradFill>
            <a:ln w="9525">
              <a:solidFill>
                <a:srgbClr val="48484A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FERMER</a:t>
              </a:r>
            </a:p>
          </p:txBody>
        </p:sp>
      </p:grpSp>
      <p:sp>
        <p:nvSpPr>
          <p:cNvPr id="40" name="ZoneTexte 39"/>
          <p:cNvSpPr txBox="1"/>
          <p:nvPr/>
        </p:nvSpPr>
        <p:spPr>
          <a:xfrm>
            <a:off x="3386328" y="1475600"/>
            <a:ext cx="5358384" cy="1631216"/>
          </a:xfrm>
          <a:prstGeom prst="rect">
            <a:avLst/>
          </a:prstGeom>
          <a:noFill/>
          <a:ln w="19050">
            <a:solidFill>
              <a:srgbClr val="0099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Cette pop-up s’affiche si la confirmation du refus de règlement de la facture est KO.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Bouton « Fermer » et croix de fermeture :  quitte la pop-up et renvoie sur FAC-00 </a:t>
            </a:r>
            <a:r>
              <a:rPr lang="fr-FR" sz="1000" dirty="0">
                <a:latin typeface="Verdana"/>
                <a:cs typeface="Verdana"/>
              </a:rPr>
              <a:t>sans changement de position du </a:t>
            </a:r>
            <a:r>
              <a:rPr lang="fr-FR" sz="1000" dirty="0" err="1">
                <a:latin typeface="Verdana"/>
                <a:cs typeface="Verdana"/>
              </a:rPr>
              <a:t>slider</a:t>
            </a:r>
            <a:r>
              <a:rPr lang="fr-FR" sz="1000" dirty="0">
                <a:latin typeface="Verdana"/>
                <a:cs typeface="Verdana"/>
              </a:rPr>
              <a:t> et avec mise à jour de la liste des factures</a:t>
            </a:r>
            <a:r>
              <a:rPr lang="fr-FR" sz="1000" dirty="0" smtClean="0">
                <a:latin typeface="Verdana"/>
                <a:cs typeface="Verdana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Entre </a:t>
            </a:r>
            <a:r>
              <a:rPr lang="fr-FR" sz="1000" dirty="0">
                <a:latin typeface="Verdana"/>
                <a:cs typeface="Verdana"/>
              </a:rPr>
              <a:t>parenthèses, en dessous du message d’erreur sont indiqués le nom de la page d’erreur, le web service remontant l’erreur et le code retour.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>
              <a:latin typeface="Verdana"/>
              <a:cs typeface="Verdana"/>
            </a:endParaRPr>
          </a:p>
        </p:txBody>
      </p:sp>
      <p:sp>
        <p:nvSpPr>
          <p:cNvPr id="4" name="Triangle isocèle 3"/>
          <p:cNvSpPr/>
          <p:nvPr/>
        </p:nvSpPr>
        <p:spPr>
          <a:xfrm>
            <a:off x="1270042" y="3573826"/>
            <a:ext cx="402336" cy="381248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1331452" y="3554647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  <a:latin typeface="Verdana"/>
                <a:cs typeface="Verdan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1067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376238"/>
            <a:ext cx="7174675" cy="760412"/>
          </a:xfrm>
        </p:spPr>
        <p:txBody>
          <a:bodyPr/>
          <a:lstStyle/>
          <a:p>
            <a:pPr eaLnBrk="1" hangingPunct="1">
              <a:defRPr/>
            </a:pPr>
            <a:r>
              <a:rPr lang="fr-FR" sz="2000" b="0" dirty="0" smtClean="0">
                <a:ea typeface="+mj-ea"/>
              </a:rPr>
              <a:t>Erreur : virement non autorisé</a:t>
            </a:r>
            <a:r>
              <a:rPr lang="fr-FR" b="0" dirty="0" smtClean="0">
                <a:ea typeface="+mj-ea"/>
              </a:rPr>
              <a:t/>
            </a:r>
            <a:br>
              <a:rPr lang="fr-FR" b="0" dirty="0" smtClean="0">
                <a:ea typeface="+mj-ea"/>
              </a:rPr>
            </a:br>
            <a:r>
              <a:rPr lang="fr-FR" sz="1800" b="0" dirty="0" smtClean="0">
                <a:solidFill>
                  <a:srgbClr val="0066A1"/>
                </a:solidFill>
                <a:ea typeface="+mj-ea"/>
              </a:rPr>
              <a:t>ERRF-FAC-08</a:t>
            </a:r>
            <a:endParaRPr lang="fr-FR" sz="1800" b="0" dirty="0">
              <a:solidFill>
                <a:srgbClr val="0066A1"/>
              </a:solidFill>
              <a:ea typeface="+mj-ea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03320" y="1457354"/>
            <a:ext cx="5358384" cy="1631216"/>
          </a:xfrm>
          <a:prstGeom prst="rect">
            <a:avLst/>
          </a:prstGeom>
          <a:noFill/>
          <a:ln w="19050">
            <a:solidFill>
              <a:srgbClr val="0099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Cet écran s’affiche cas d’erreur lorsque </a:t>
            </a:r>
            <a:r>
              <a:rPr lang="fr-FR" sz="1000" dirty="0">
                <a:latin typeface="Verdana"/>
                <a:cs typeface="Verdana"/>
              </a:rPr>
              <a:t>le service </a:t>
            </a:r>
            <a:r>
              <a:rPr lang="fr-FR" sz="1000" dirty="0" smtClean="0">
                <a:latin typeface="Verdana"/>
                <a:cs typeface="Verdana"/>
              </a:rPr>
              <a:t>WS-FESABILITY remonte une erreur fonctionnelle.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Bouton </a:t>
            </a:r>
            <a:r>
              <a:rPr lang="fr-FR" sz="1000" dirty="0">
                <a:latin typeface="Verdana"/>
                <a:cs typeface="Verdana"/>
              </a:rPr>
              <a:t>« Terminer » : </a:t>
            </a:r>
            <a:r>
              <a:rPr lang="fr-FR" sz="1000" dirty="0" smtClean="0">
                <a:latin typeface="Verdana"/>
                <a:cs typeface="Verdana"/>
              </a:rPr>
              <a:t>redirige l’utilisateur vers FAC-00 </a:t>
            </a:r>
            <a:r>
              <a:rPr lang="fr-FR" sz="1000" dirty="0">
                <a:latin typeface="Verdana"/>
                <a:cs typeface="Verdana"/>
              </a:rPr>
              <a:t>sans changement de position du </a:t>
            </a:r>
            <a:r>
              <a:rPr lang="fr-FR" sz="1000" dirty="0" err="1">
                <a:latin typeface="Verdana"/>
                <a:cs typeface="Verdana"/>
              </a:rPr>
              <a:t>slider</a:t>
            </a:r>
            <a:r>
              <a:rPr lang="fr-FR" sz="1000" dirty="0">
                <a:latin typeface="Verdana"/>
                <a:cs typeface="Verdana"/>
              </a:rPr>
              <a:t> et avec mise à jour de la liste des factures.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endParaRPr lang="fr-FR" sz="1000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Entre parenthèses, en dessous du message d’erreur sont indiqués le nom de la page d’erreur, le web service remontant l’erreur et le code retour.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>
              <a:latin typeface="Verdana"/>
              <a:cs typeface="Verdana"/>
            </a:endParaRPr>
          </a:p>
        </p:txBody>
      </p:sp>
      <p:grpSp>
        <p:nvGrpSpPr>
          <p:cNvPr id="13" name="Group 28"/>
          <p:cNvGrpSpPr>
            <a:grpSpLocks/>
          </p:cNvGrpSpPr>
          <p:nvPr/>
        </p:nvGrpSpPr>
        <p:grpSpPr bwMode="auto">
          <a:xfrm>
            <a:off x="134334" y="1359599"/>
            <a:ext cx="2763837" cy="5399087"/>
            <a:chOff x="839" y="891"/>
            <a:chExt cx="1741" cy="3401"/>
          </a:xfrm>
        </p:grpSpPr>
        <p:pic>
          <p:nvPicPr>
            <p:cNvPr id="21" name="Picture 1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891"/>
              <a:ext cx="1741" cy="3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Oval 2"/>
            <p:cNvSpPr>
              <a:spLocks noChangeAspect="1"/>
            </p:cNvSpPr>
            <p:nvPr/>
          </p:nvSpPr>
          <p:spPr bwMode="auto">
            <a:xfrm>
              <a:off x="1030" y="1957"/>
              <a:ext cx="143" cy="144"/>
            </a:xfrm>
            <a:prstGeom prst="ellipse">
              <a:avLst/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28575">
              <a:solidFill>
                <a:srgbClr val="104E36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46800" anchor="ctr"/>
            <a:lstStyle/>
            <a:p>
              <a:pPr algn="ctr" eaLnBrk="1" hangingPunct="1">
                <a:defRPr/>
              </a:pPr>
              <a:r>
                <a:rPr lang="en-US" sz="1200" b="0" dirty="0" err="1">
                  <a:solidFill>
                    <a:srgbClr val="104E36"/>
                  </a:solidFill>
                  <a:latin typeface="Apple Chancery"/>
                  <a:ea typeface="+mn-ea"/>
                  <a:cs typeface="Apple Chancery"/>
                </a:rPr>
                <a:t>i</a:t>
              </a:r>
              <a:endParaRPr lang="en-US" sz="1200" b="0" dirty="0">
                <a:solidFill>
                  <a:srgbClr val="104E36"/>
                </a:solidFill>
                <a:latin typeface="Apple Chancery"/>
                <a:ea typeface="+mn-ea"/>
                <a:cs typeface="Apple Chancery"/>
              </a:endParaRPr>
            </a:p>
          </p:txBody>
        </p:sp>
      </p:grpSp>
      <p:pic>
        <p:nvPicPr>
          <p:cNvPr id="12" name="Picture 5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43" y="2537518"/>
            <a:ext cx="166687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24"/>
          <p:cNvSpPr txBox="1"/>
          <p:nvPr/>
        </p:nvSpPr>
        <p:spPr bwMode="auto">
          <a:xfrm>
            <a:off x="748219" y="2489038"/>
            <a:ext cx="15652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0" dirty="0" smtClean="0">
                <a:solidFill>
                  <a:schemeClr val="bg1"/>
                </a:solidFill>
                <a:latin typeface="+mn-lt"/>
                <a:ea typeface="+mn-ea"/>
              </a:rPr>
              <a:t>MES FACTURES</a:t>
            </a:r>
            <a:endParaRPr lang="fr-FR" sz="1050" b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4" name="Rectangle à coins arrondis 126"/>
          <p:cNvSpPr>
            <a:spLocks noChangeArrowheads="1"/>
          </p:cNvSpPr>
          <p:nvPr/>
        </p:nvSpPr>
        <p:spPr bwMode="auto">
          <a:xfrm>
            <a:off x="716947" y="5504563"/>
            <a:ext cx="1654175" cy="225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43436"/>
              </a:gs>
              <a:gs pos="80000">
                <a:srgbClr val="47474A"/>
              </a:gs>
              <a:gs pos="100000">
                <a:srgbClr val="47474A"/>
              </a:gs>
            </a:gsLst>
            <a:lin ang="16200000"/>
          </a:gradFill>
          <a:ln w="9525">
            <a:solidFill>
              <a:srgbClr val="48484A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lIns="36000" tIns="18000" rIns="36000" bIns="360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0" dirty="0" smtClean="0">
                <a:solidFill>
                  <a:schemeClr val="lt1"/>
                </a:solidFill>
                <a:latin typeface="+mn-lt"/>
                <a:ea typeface="+mn-ea"/>
              </a:rPr>
              <a:t>TERMINER</a:t>
            </a:r>
            <a:endParaRPr lang="fr-FR" sz="1000" b="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TextBox 209"/>
          <p:cNvSpPr txBox="1">
            <a:spLocks noChangeAspect="1" noChangeArrowheads="1"/>
          </p:cNvSpPr>
          <p:nvPr/>
        </p:nvSpPr>
        <p:spPr bwMode="auto">
          <a:xfrm>
            <a:off x="644525" y="2867025"/>
            <a:ext cx="2043112" cy="47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fr-FR" sz="1300" dirty="0">
                <a:solidFill>
                  <a:srgbClr val="595959"/>
                </a:solidFill>
                <a:latin typeface="BNPP Sans" pitchFamily="50" charset="0"/>
              </a:rPr>
              <a:t>Votre virement n'a pas été </a:t>
            </a:r>
            <a:r>
              <a:rPr lang="fr-FR" sz="1300" dirty="0" smtClean="0">
                <a:solidFill>
                  <a:srgbClr val="595959"/>
                </a:solidFill>
                <a:latin typeface="BNPP Sans" pitchFamily="50" charset="0"/>
              </a:rPr>
              <a:t>enregistré</a:t>
            </a:r>
            <a:endParaRPr lang="fr-FR" sz="1300" dirty="0">
              <a:solidFill>
                <a:srgbClr val="595959"/>
              </a:solidFill>
              <a:latin typeface="BNPP Sans" pitchFamily="50" charset="0"/>
            </a:endParaRPr>
          </a:p>
        </p:txBody>
      </p:sp>
      <p:sp>
        <p:nvSpPr>
          <p:cNvPr id="20" name="TextBox 210"/>
          <p:cNvSpPr txBox="1">
            <a:spLocks noChangeAspect="1" noChangeArrowheads="1"/>
          </p:cNvSpPr>
          <p:nvPr/>
        </p:nvSpPr>
        <p:spPr bwMode="auto">
          <a:xfrm>
            <a:off x="393700" y="3576638"/>
            <a:ext cx="2292350" cy="1149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72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fr-FR" sz="1000" dirty="0" smtClean="0">
                <a:solidFill>
                  <a:srgbClr val="595959"/>
                </a:solidFill>
                <a:latin typeface="BNPP Sans" pitchFamily="50" charset="0"/>
              </a:rPr>
              <a:t>Veuillez renouveler </a:t>
            </a:r>
            <a:r>
              <a:rPr lang="fr-FR" sz="1000" dirty="0">
                <a:solidFill>
                  <a:srgbClr val="595959"/>
                </a:solidFill>
                <a:latin typeface="BNPP Sans" pitchFamily="50" charset="0"/>
              </a:rPr>
              <a:t>votre demande ultérieurement</a:t>
            </a:r>
            <a:r>
              <a:rPr lang="fr-FR" sz="1000" dirty="0" smtClean="0">
                <a:solidFill>
                  <a:srgbClr val="595959"/>
                </a:solidFill>
                <a:latin typeface="BNPP Sans" pitchFamily="50" charset="0"/>
              </a:rPr>
              <a:t>.</a:t>
            </a:r>
          </a:p>
          <a:p>
            <a:pPr algn="ctr" eaLnBrk="1" hangingPunct="1"/>
            <a:endParaRPr lang="fr-FR" sz="1000" dirty="0">
              <a:solidFill>
                <a:srgbClr val="595959"/>
              </a:solidFill>
              <a:latin typeface="BNPP Sans" pitchFamily="50" charset="0"/>
            </a:endParaRPr>
          </a:p>
          <a:p>
            <a:pPr algn="ctr" eaLnBrk="1" hangingPunct="1"/>
            <a:r>
              <a:rPr lang="fr-FR" sz="1000" dirty="0" smtClean="0">
                <a:solidFill>
                  <a:srgbClr val="595959"/>
                </a:solidFill>
                <a:latin typeface="BNPP Sans" pitchFamily="50" charset="0"/>
              </a:rPr>
              <a:t>Si </a:t>
            </a:r>
            <a:r>
              <a:rPr lang="fr-FR" sz="1000" dirty="0">
                <a:solidFill>
                  <a:srgbClr val="595959"/>
                </a:solidFill>
                <a:latin typeface="BNPP Sans" pitchFamily="50" charset="0"/>
              </a:rPr>
              <a:t>ce problème persiste, veuillez contacter votre conseiller</a:t>
            </a:r>
            <a:r>
              <a:rPr lang="fr-FR" sz="1000" dirty="0" smtClean="0">
                <a:solidFill>
                  <a:srgbClr val="595959"/>
                </a:solidFill>
                <a:latin typeface="BNPP Sans" pitchFamily="50" charset="0"/>
              </a:rPr>
              <a:t>.</a:t>
            </a:r>
          </a:p>
          <a:p>
            <a:pPr algn="ctr" eaLnBrk="1" hangingPunct="1"/>
            <a:endParaRPr lang="fr-FR" sz="1000" dirty="0">
              <a:latin typeface="BNPP Sans" pitchFamily="50" charset="0"/>
            </a:endParaRPr>
          </a:p>
          <a:p>
            <a:pPr algn="ctr" eaLnBrk="1" hangingPunct="1"/>
            <a:r>
              <a:rPr lang="fr-FR" sz="1000" dirty="0">
                <a:latin typeface="BNPP Sans" pitchFamily="50" charset="0"/>
              </a:rPr>
              <a:t>(</a:t>
            </a:r>
            <a:r>
              <a:rPr lang="fr-FR" sz="1000" dirty="0" smtClean="0">
                <a:latin typeface="BNPP Sans" pitchFamily="50" charset="0"/>
              </a:rPr>
              <a:t>ERRF-FAC-08 </a:t>
            </a:r>
            <a:r>
              <a:rPr lang="fr-FR" sz="1000" dirty="0">
                <a:latin typeface="BNPP Sans" pitchFamily="50" charset="0"/>
              </a:rPr>
              <a:t>- WS-XXX – </a:t>
            </a:r>
            <a:r>
              <a:rPr lang="fr-FR" sz="1000" dirty="0" err="1">
                <a:latin typeface="BNPP Sans" pitchFamily="50" charset="0"/>
              </a:rPr>
              <a:t>nn</a:t>
            </a:r>
            <a:r>
              <a:rPr lang="fr-FR" sz="1000" dirty="0">
                <a:latin typeface="BNPP Sans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75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0" dirty="0" err="1" smtClean="0">
                <a:ea typeface="+mj-ea"/>
              </a:rPr>
              <a:t>Infos</a:t>
            </a:r>
            <a:r>
              <a:rPr lang="en-GB" b="0" dirty="0" smtClean="0">
                <a:ea typeface="+mj-ea"/>
              </a:rPr>
              <a:t> </a:t>
            </a:r>
            <a:r>
              <a:rPr lang="en-GB" b="0" dirty="0" err="1" smtClean="0">
                <a:ea typeface="+mj-ea"/>
              </a:rPr>
              <a:t>légales</a:t>
            </a:r>
            <a:r>
              <a:rPr lang="en-GB" b="0" dirty="0" smtClean="0">
                <a:ea typeface="+mj-ea"/>
              </a:rPr>
              <a:t/>
            </a:r>
            <a:br>
              <a:rPr lang="en-GB" b="0" dirty="0" smtClean="0">
                <a:ea typeface="+mj-ea"/>
              </a:rPr>
            </a:br>
            <a:r>
              <a:rPr lang="en-GB" sz="1800" b="0" dirty="0" smtClean="0">
                <a:solidFill>
                  <a:srgbClr val="0066A1"/>
                </a:solidFill>
                <a:ea typeface="+mj-ea"/>
              </a:rPr>
              <a:t>INF-00</a:t>
            </a:r>
            <a:endParaRPr lang="en-GB" b="0" dirty="0" smtClean="0">
              <a:solidFill>
                <a:srgbClr val="0066A1"/>
              </a:solidFill>
              <a:ea typeface="+mj-ea"/>
            </a:endParaRPr>
          </a:p>
        </p:txBody>
      </p:sp>
      <p:pic>
        <p:nvPicPr>
          <p:cNvPr id="24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32" y="1347626"/>
            <a:ext cx="2763837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 descr="Capture d’écran 2012-12-12 à 11.10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07" y="2455701"/>
            <a:ext cx="4810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ZoneTexte 51"/>
          <p:cNvSpPr txBox="1"/>
          <p:nvPr/>
        </p:nvSpPr>
        <p:spPr>
          <a:xfrm>
            <a:off x="3703320" y="1457354"/>
            <a:ext cx="5358384" cy="707886"/>
          </a:xfrm>
          <a:prstGeom prst="rect">
            <a:avLst/>
          </a:prstGeom>
          <a:noFill/>
          <a:ln w="19050">
            <a:solidFill>
              <a:srgbClr val="0099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Cette page contient une webview affichant le contenu d’une page web hébergée sur un serveur distant.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La page web est hébergée côté BNPP.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Bouton retour : revient sur la page précédente. </a:t>
            </a:r>
            <a:endParaRPr lang="fr-FR" sz="1000" dirty="0">
              <a:latin typeface="Verdana"/>
              <a:cs typeface="Verdan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1" y="2781138"/>
            <a:ext cx="2328862" cy="297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WEBVIEW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Triangle isocèle 9"/>
          <p:cNvSpPr/>
          <p:nvPr/>
        </p:nvSpPr>
        <p:spPr>
          <a:xfrm rot="5400000" flipV="1">
            <a:off x="452171" y="2559913"/>
            <a:ext cx="216000" cy="144000"/>
          </a:xfrm>
          <a:prstGeom prst="triangle">
            <a:avLst/>
          </a:prstGeom>
          <a:solidFill>
            <a:srgbClr val="009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24"/>
          <p:cNvSpPr txBox="1"/>
          <p:nvPr/>
        </p:nvSpPr>
        <p:spPr bwMode="auto">
          <a:xfrm>
            <a:off x="748219" y="2489038"/>
            <a:ext cx="15652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0" dirty="0" smtClean="0">
                <a:solidFill>
                  <a:schemeClr val="bg1"/>
                </a:solidFill>
                <a:latin typeface="+mn-lt"/>
                <a:ea typeface="+mn-ea"/>
              </a:rPr>
              <a:t>MON PORTEFEUILLE</a:t>
            </a:r>
            <a:endParaRPr lang="fr-FR" sz="1050" b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58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0" dirty="0" smtClean="0">
                <a:ea typeface="+mj-ea"/>
              </a:rPr>
              <a:t>FAQ</a:t>
            </a:r>
            <a:br>
              <a:rPr lang="fr-FR" b="0" dirty="0" smtClean="0">
                <a:ea typeface="+mj-ea"/>
              </a:rPr>
            </a:br>
            <a:r>
              <a:rPr lang="fr-FR" sz="1800" b="0" dirty="0" smtClean="0">
                <a:solidFill>
                  <a:srgbClr val="0066A1"/>
                </a:solidFill>
                <a:ea typeface="+mj-ea"/>
              </a:rPr>
              <a:t>FAQ-00</a:t>
            </a:r>
            <a:endParaRPr lang="fr-FR" b="0" dirty="0" smtClean="0">
              <a:solidFill>
                <a:srgbClr val="0066A1"/>
              </a:solidFill>
              <a:ea typeface="+mj-ea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03320" y="1457354"/>
            <a:ext cx="5358384" cy="1015663"/>
          </a:xfrm>
          <a:prstGeom prst="rect">
            <a:avLst/>
          </a:prstGeom>
          <a:noFill/>
          <a:ln w="19050">
            <a:solidFill>
              <a:srgbClr val="0099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Cette page </a:t>
            </a:r>
            <a:r>
              <a:rPr lang="fr-FR" sz="1000" dirty="0" smtClean="0">
                <a:latin typeface="Verdana"/>
                <a:cs typeface="Verdana"/>
              </a:rPr>
              <a:t>contient une webview </a:t>
            </a:r>
            <a:r>
              <a:rPr lang="fr-FR" sz="1000" dirty="0">
                <a:latin typeface="Verdana"/>
                <a:cs typeface="Verdana"/>
              </a:rPr>
              <a:t>affichant le contenu d’une page web </a:t>
            </a:r>
            <a:r>
              <a:rPr lang="fr-FR" sz="1000" dirty="0" smtClean="0">
                <a:latin typeface="Verdana"/>
                <a:cs typeface="Verdana"/>
              </a:rPr>
              <a:t>de FAQ hébergée sur un serveur BNPP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Bouton « Menu » : fait apparaître un volet qui glisse de gauche à droite. Il contient des lignes cliquables correspondant aux différentes fonctionnalités proposées par l’application </a:t>
            </a:r>
            <a:r>
              <a:rPr lang="fr-FR" sz="1000" dirty="0" smtClean="0">
                <a:latin typeface="Verdana"/>
                <a:cs typeface="Verdana"/>
              </a:rPr>
              <a:t>(voir MEN-01). 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Bouton « i » : mène vers la page INF-00 (infos légales)</a:t>
            </a:r>
            <a:endParaRPr lang="fr-FR" sz="1000" dirty="0" smtClean="0">
              <a:latin typeface="Verdana"/>
              <a:cs typeface="Verdana"/>
            </a:endParaRPr>
          </a:p>
        </p:txBody>
      </p:sp>
      <p:pic>
        <p:nvPicPr>
          <p:cNvPr id="16" name="Picture 2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" y="1362506"/>
            <a:ext cx="2764800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1" y="2780793"/>
            <a:ext cx="2328862" cy="29799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WEBVIEW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TextBox 24"/>
          <p:cNvSpPr txBox="1"/>
          <p:nvPr/>
        </p:nvSpPr>
        <p:spPr bwMode="auto">
          <a:xfrm>
            <a:off x="748219" y="2489038"/>
            <a:ext cx="15652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0" dirty="0" smtClean="0">
                <a:solidFill>
                  <a:schemeClr val="bg1"/>
                </a:solidFill>
                <a:latin typeface="+mn-lt"/>
                <a:ea typeface="+mn-ea"/>
              </a:rPr>
              <a:t>MON PORTEFEUILLE</a:t>
            </a:r>
            <a:endParaRPr lang="fr-FR" sz="1050" b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2453194" y="2547776"/>
            <a:ext cx="149225" cy="149225"/>
          </a:xfrm>
          <a:prstGeom prst="ellipse">
            <a:avLst/>
          </a:prstGeom>
          <a:solidFill>
            <a:srgbClr val="104E36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b"/>
          <a:lstStyle/>
          <a:p>
            <a:pPr algn="ctr" eaLnBrk="1" hangingPunct="1">
              <a:defRPr/>
            </a:pPr>
            <a:r>
              <a:rPr lang="en-US" sz="800" b="0" dirty="0" err="1">
                <a:solidFill>
                  <a:schemeClr val="lt1"/>
                </a:solidFill>
                <a:latin typeface="Apple Chancery"/>
                <a:ea typeface="+mn-ea"/>
                <a:cs typeface="Apple Chancery"/>
              </a:rPr>
              <a:t>i</a:t>
            </a:r>
            <a:endParaRPr lang="en-US" sz="800" b="0" dirty="0">
              <a:solidFill>
                <a:schemeClr val="lt1"/>
              </a:solidFill>
              <a:latin typeface="Apple Chancery"/>
              <a:ea typeface="+mn-ea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41965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0" dirty="0" smtClean="0">
                <a:ea typeface="+mj-ea"/>
              </a:rPr>
              <a:t>Démo</a:t>
            </a:r>
            <a:br>
              <a:rPr lang="fr-FR" b="0" dirty="0" smtClean="0">
                <a:ea typeface="+mj-ea"/>
              </a:rPr>
            </a:br>
            <a:r>
              <a:rPr lang="fr-FR" sz="1800" b="0" dirty="0" smtClean="0">
                <a:solidFill>
                  <a:srgbClr val="0066A1"/>
                </a:solidFill>
                <a:ea typeface="+mj-ea"/>
              </a:rPr>
              <a:t>DEM-00</a:t>
            </a:r>
            <a:endParaRPr lang="fr-FR" b="0" dirty="0" smtClean="0">
              <a:solidFill>
                <a:srgbClr val="0066A1"/>
              </a:solidFill>
              <a:ea typeface="+mj-ea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03320" y="1457354"/>
            <a:ext cx="5358384" cy="1015663"/>
          </a:xfrm>
          <a:prstGeom prst="rect">
            <a:avLst/>
          </a:prstGeom>
          <a:noFill/>
          <a:ln w="19050">
            <a:solidFill>
              <a:srgbClr val="0099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Cette page contient </a:t>
            </a:r>
            <a:r>
              <a:rPr lang="fr-FR" sz="1000" dirty="0" smtClean="0">
                <a:latin typeface="Verdana"/>
                <a:cs typeface="Verdana"/>
              </a:rPr>
              <a:t>un slideshow (succession d’images décrivant le fonctionnement de l’application). 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Bouton « Menu » : fait apparaître un volet qui glisse de gauche à droite. Il contient des lignes cliquables correspondant aux différentes fonctionnalités proposées par </a:t>
            </a:r>
            <a:r>
              <a:rPr lang="fr-FR" sz="1000" dirty="0" smtClean="0">
                <a:latin typeface="Verdana"/>
                <a:cs typeface="Verdana"/>
              </a:rPr>
              <a:t>l’application</a:t>
            </a:r>
            <a:endParaRPr lang="fr-FR" sz="10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dirty="0">
                <a:latin typeface="Verdana"/>
                <a:cs typeface="Verdana"/>
              </a:rPr>
              <a:t>Bouton « i » : mène vers la page INF-00 (infos légales</a:t>
            </a:r>
            <a:r>
              <a:rPr lang="fr-FR" sz="1000" dirty="0" smtClean="0">
                <a:latin typeface="Verdana"/>
                <a:cs typeface="Verdana"/>
              </a:rPr>
              <a:t>)</a:t>
            </a:r>
            <a:endParaRPr lang="fr-FR" sz="1000" dirty="0">
              <a:latin typeface="Verdana"/>
              <a:cs typeface="Verdana"/>
            </a:endParaRPr>
          </a:p>
        </p:txBody>
      </p:sp>
      <p:pic>
        <p:nvPicPr>
          <p:cNvPr id="16" name="Picture 2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" y="1362506"/>
            <a:ext cx="2764800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81001" y="3105150"/>
            <a:ext cx="2328862" cy="22166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Slideshow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118"/>
          <p:cNvSpPr/>
          <p:nvPr/>
        </p:nvSpPr>
        <p:spPr bwMode="auto">
          <a:xfrm>
            <a:off x="492703" y="2861062"/>
            <a:ext cx="2098675" cy="1384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900" b="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DEMO DE L’APPLICATION</a:t>
            </a:r>
            <a:endParaRPr lang="fr-FR" sz="900" b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03320" y="3494785"/>
            <a:ext cx="5358384" cy="1323439"/>
          </a:xfrm>
          <a:prstGeom prst="rect">
            <a:avLst/>
          </a:prstGeom>
          <a:noFill/>
          <a:ln w="19050">
            <a:solidFill>
              <a:srgbClr val="0066A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endParaRPr lang="fr-FR" sz="1000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u="sng" dirty="0" smtClean="0">
                <a:latin typeface="Verdana"/>
                <a:cs typeface="Verdana"/>
              </a:rPr>
              <a:t>RG-01-DEM-00</a:t>
            </a:r>
            <a:r>
              <a:rPr lang="fr-FR" sz="1000" dirty="0" smtClean="0">
                <a:latin typeface="Verdana"/>
                <a:cs typeface="Verdana"/>
              </a:rPr>
              <a:t> </a:t>
            </a:r>
            <a:r>
              <a:rPr lang="fr-FR" sz="1000" dirty="0" smtClean="0">
                <a:latin typeface="Verdana"/>
                <a:cs typeface="Verdana"/>
              </a:rPr>
              <a:t>: l’utilisateur passe d’une image à une autre en faisant glisser son doigt de droite à gauche ou de gauche à droite sur l’image. 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1000" u="sng" dirty="0" smtClean="0">
                <a:latin typeface="Verdana"/>
                <a:cs typeface="Verdana"/>
              </a:rPr>
              <a:t>RG-02-DEM-00</a:t>
            </a:r>
            <a:r>
              <a:rPr lang="fr-FR" sz="1000" dirty="0" smtClean="0">
                <a:latin typeface="Verdana"/>
                <a:cs typeface="Verdana"/>
              </a:rPr>
              <a:t> </a:t>
            </a:r>
            <a:r>
              <a:rPr lang="fr-FR" sz="1000" dirty="0" smtClean="0">
                <a:latin typeface="Verdana"/>
                <a:cs typeface="Verdana"/>
              </a:rPr>
              <a:t>: </a:t>
            </a:r>
            <a:r>
              <a:rPr lang="fr-FR" sz="1000" dirty="0">
                <a:latin typeface="Verdana"/>
                <a:cs typeface="Verdana"/>
              </a:rPr>
              <a:t>u</a:t>
            </a:r>
            <a:r>
              <a:rPr lang="fr-FR" sz="1000" dirty="0" smtClean="0">
                <a:latin typeface="Verdana"/>
                <a:cs typeface="Verdana"/>
              </a:rPr>
              <a:t>n indicateur visuel (liste de points) donne la position de l’image actuellement affichée et le nombre d’images disponibles sur la droite ou la gauche. 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>
              <a:latin typeface="Verdana"/>
              <a:cs typeface="Verdana"/>
            </a:endParaRPr>
          </a:p>
        </p:txBody>
      </p:sp>
      <p:sp>
        <p:nvSpPr>
          <p:cNvPr id="10" name="TextBox 24"/>
          <p:cNvSpPr txBox="1"/>
          <p:nvPr/>
        </p:nvSpPr>
        <p:spPr bwMode="auto">
          <a:xfrm>
            <a:off x="748219" y="2489038"/>
            <a:ext cx="15652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0" dirty="0" smtClean="0">
                <a:solidFill>
                  <a:schemeClr val="bg1"/>
                </a:solidFill>
                <a:latin typeface="+mn-lt"/>
                <a:ea typeface="+mn-ea"/>
              </a:rPr>
              <a:t>MON PORTEFEUILLE</a:t>
            </a:r>
            <a:endParaRPr lang="fr-FR" sz="1050" b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1272449" y="5440553"/>
            <a:ext cx="506413" cy="71438"/>
            <a:chOff x="2639" y="3144"/>
            <a:chExt cx="319" cy="45"/>
          </a:xfrm>
        </p:grpSpPr>
        <p:sp>
          <p:nvSpPr>
            <p:cNvPr id="15" name="Oval 78"/>
            <p:cNvSpPr>
              <a:spLocks noChangeAspect="1" noChangeArrowheads="1"/>
            </p:cNvSpPr>
            <p:nvPr/>
          </p:nvSpPr>
          <p:spPr bwMode="auto">
            <a:xfrm>
              <a:off x="2639" y="3144"/>
              <a:ext cx="45" cy="45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7" name="Oval 79"/>
            <p:cNvSpPr>
              <a:spLocks noChangeAspect="1" noChangeArrowheads="1"/>
            </p:cNvSpPr>
            <p:nvPr/>
          </p:nvSpPr>
          <p:spPr bwMode="auto">
            <a:xfrm>
              <a:off x="2709" y="3144"/>
              <a:ext cx="45" cy="45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8" name="Oval 80"/>
            <p:cNvSpPr>
              <a:spLocks noChangeAspect="1" noChangeArrowheads="1"/>
            </p:cNvSpPr>
            <p:nvPr/>
          </p:nvSpPr>
          <p:spPr bwMode="auto">
            <a:xfrm>
              <a:off x="2777" y="3144"/>
              <a:ext cx="45" cy="45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9" name="Oval 81"/>
            <p:cNvSpPr>
              <a:spLocks noChangeAspect="1" noChangeArrowheads="1"/>
            </p:cNvSpPr>
            <p:nvPr/>
          </p:nvSpPr>
          <p:spPr bwMode="auto">
            <a:xfrm>
              <a:off x="2845" y="3144"/>
              <a:ext cx="45" cy="45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20" name="Oval 82"/>
            <p:cNvSpPr>
              <a:spLocks noChangeAspect="1" noChangeArrowheads="1"/>
            </p:cNvSpPr>
            <p:nvPr/>
          </p:nvSpPr>
          <p:spPr bwMode="auto">
            <a:xfrm>
              <a:off x="2913" y="3144"/>
              <a:ext cx="45" cy="45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2453194" y="2547776"/>
            <a:ext cx="149225" cy="149225"/>
          </a:xfrm>
          <a:prstGeom prst="ellipse">
            <a:avLst/>
          </a:prstGeom>
          <a:solidFill>
            <a:srgbClr val="104E36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b"/>
          <a:lstStyle/>
          <a:p>
            <a:pPr algn="ctr" eaLnBrk="1" hangingPunct="1">
              <a:defRPr/>
            </a:pPr>
            <a:r>
              <a:rPr lang="en-US" sz="800" b="0" dirty="0" err="1">
                <a:solidFill>
                  <a:schemeClr val="lt1"/>
                </a:solidFill>
                <a:latin typeface="Apple Chancery"/>
                <a:ea typeface="+mn-ea"/>
                <a:cs typeface="Apple Chancery"/>
              </a:rPr>
              <a:t>i</a:t>
            </a:r>
            <a:endParaRPr lang="en-US" sz="800" b="0" dirty="0">
              <a:solidFill>
                <a:schemeClr val="lt1"/>
              </a:solidFill>
              <a:latin typeface="Apple Chancery"/>
              <a:ea typeface="+mn-ea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320923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52400" y="376238"/>
            <a:ext cx="6184900" cy="760412"/>
          </a:xfrm>
        </p:spPr>
        <p:txBody>
          <a:bodyPr/>
          <a:lstStyle/>
          <a:p>
            <a:r>
              <a:rPr lang="fr-FR" dirty="0" smtClean="0"/>
              <a:t>Légende</a:t>
            </a:r>
            <a:endParaRPr lang="fr-FR" dirty="0"/>
          </a:p>
        </p:txBody>
      </p:sp>
      <p:sp>
        <p:nvSpPr>
          <p:cNvPr id="16" name="Organigramme : Processus 15"/>
          <p:cNvSpPr/>
          <p:nvPr/>
        </p:nvSpPr>
        <p:spPr>
          <a:xfrm>
            <a:off x="394560" y="1417220"/>
            <a:ext cx="1241775" cy="446400"/>
          </a:xfrm>
          <a:prstGeom prst="flowChartProcess">
            <a:avLst/>
          </a:prstGeom>
          <a:noFill/>
          <a:ln w="19050">
            <a:solidFill>
              <a:srgbClr val="0099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endParaRPr lang="fr-FR" sz="1000">
              <a:latin typeface="Verdana"/>
              <a:cs typeface="Verdana"/>
            </a:endParaRPr>
          </a:p>
        </p:txBody>
      </p:sp>
      <p:sp>
        <p:nvSpPr>
          <p:cNvPr id="17" name="Organigramme : Processus 16"/>
          <p:cNvSpPr/>
          <p:nvPr/>
        </p:nvSpPr>
        <p:spPr>
          <a:xfrm>
            <a:off x="396305" y="2053872"/>
            <a:ext cx="1241775" cy="446400"/>
          </a:xfrm>
          <a:prstGeom prst="flowChartProcess">
            <a:avLst/>
          </a:prstGeom>
          <a:noFill/>
          <a:ln w="19050">
            <a:solidFill>
              <a:srgbClr val="0066A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endParaRPr lang="fr-FR" sz="1000" u="sng">
              <a:latin typeface="Verdana"/>
              <a:cs typeface="Verdana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943099" y="1551179"/>
            <a:ext cx="6391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>
                <a:latin typeface="Verdana"/>
                <a:cs typeface="Verdana"/>
              </a:rPr>
              <a:t>Règles de navigation et infos générales. 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943099" y="2123822"/>
            <a:ext cx="6391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>
                <a:latin typeface="Verdana"/>
                <a:cs typeface="Verdana"/>
              </a:rPr>
              <a:t>Règles de gestion, format des données saisies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94561" y="2774570"/>
            <a:ext cx="6391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050" b="1" dirty="0" smtClean="0">
                <a:latin typeface="Verdana"/>
                <a:cs typeface="Verdana"/>
              </a:rPr>
              <a:t>AN (X) : Format alphanumérique sur X caractères maximum.</a:t>
            </a:r>
          </a:p>
          <a:p>
            <a:pPr>
              <a:lnSpc>
                <a:spcPct val="200000"/>
              </a:lnSpc>
            </a:pPr>
            <a:r>
              <a:rPr lang="fr-FR" sz="1050" b="1" dirty="0" smtClean="0">
                <a:latin typeface="Verdana"/>
                <a:cs typeface="Verdana"/>
              </a:rPr>
              <a:t>A(X) : Format alphabétique sur X caractères maximum.</a:t>
            </a:r>
          </a:p>
        </p:txBody>
      </p:sp>
    </p:spTree>
    <p:extLst>
      <p:ext uri="{BB962C8B-B14F-4D97-AF65-F5344CB8AC3E}">
        <p14:creationId xmlns:p14="http://schemas.microsoft.com/office/powerpoint/2010/main" val="33158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19" y="6060482"/>
            <a:ext cx="9120081" cy="79751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0" dirty="0" smtClean="0">
                <a:ea typeface="+mj-ea"/>
              </a:rPr>
              <a:t>Cinématique de navigation</a:t>
            </a:r>
            <a:br>
              <a:rPr lang="fr-FR" b="0" dirty="0" smtClean="0">
                <a:ea typeface="+mj-ea"/>
              </a:rPr>
            </a:br>
            <a:endParaRPr lang="fr-FR" b="0" dirty="0" smtClean="0">
              <a:ea typeface="+mj-ea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657079" y="4384999"/>
            <a:ext cx="857250" cy="26161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dirty="0" smtClean="0">
                <a:latin typeface="Verdana"/>
                <a:cs typeface="Verdana"/>
              </a:rPr>
              <a:t>IDE-00</a:t>
            </a:r>
            <a:endParaRPr lang="fr-FR" sz="1100" dirty="0" smtClean="0">
              <a:latin typeface="Verdana"/>
              <a:cs typeface="Verdana"/>
            </a:endParaRPr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1403656" y="4494779"/>
            <a:ext cx="253423" cy="0"/>
          </a:xfrm>
          <a:prstGeom prst="straightConnector1">
            <a:avLst/>
          </a:prstGeom>
          <a:ln w="1905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-6044" y="3923959"/>
            <a:ext cx="15049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 smtClean="0">
                <a:latin typeface="Verdana"/>
                <a:cs typeface="Verdana"/>
              </a:rPr>
              <a:t>Entrée application</a:t>
            </a:r>
            <a:endParaRPr lang="fr-FR" sz="1050" i="1" dirty="0" smtClean="0">
              <a:latin typeface="Verdana"/>
              <a:cs typeface="Verdana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3997996" y="3987036"/>
            <a:ext cx="857250" cy="26161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dirty="0" smtClean="0">
                <a:latin typeface="Verdana"/>
                <a:cs typeface="Verdana"/>
              </a:rPr>
              <a:t>FAQ-00</a:t>
            </a:r>
          </a:p>
        </p:txBody>
      </p:sp>
      <p:sp>
        <p:nvSpPr>
          <p:cNvPr id="113" name="ZoneTexte 112"/>
          <p:cNvSpPr txBox="1"/>
          <p:nvPr/>
        </p:nvSpPr>
        <p:spPr>
          <a:xfrm>
            <a:off x="3999291" y="4284950"/>
            <a:ext cx="857250" cy="26161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dirty="0" smtClean="0">
                <a:latin typeface="Verdana"/>
                <a:cs typeface="Verdana"/>
              </a:rPr>
              <a:t>DEM-00</a:t>
            </a:r>
          </a:p>
        </p:txBody>
      </p:sp>
      <p:cxnSp>
        <p:nvCxnSpPr>
          <p:cNvPr id="239" name="Connecteur droit 238"/>
          <p:cNvCxnSpPr/>
          <p:nvPr/>
        </p:nvCxnSpPr>
        <p:spPr>
          <a:xfrm>
            <a:off x="2524939" y="4470900"/>
            <a:ext cx="427171" cy="0"/>
          </a:xfrm>
          <a:prstGeom prst="line">
            <a:avLst/>
          </a:prstGeom>
          <a:ln w="190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/>
          <p:cNvCxnSpPr/>
          <p:nvPr/>
        </p:nvCxnSpPr>
        <p:spPr>
          <a:xfrm>
            <a:off x="2940888" y="3940087"/>
            <a:ext cx="11665" cy="1054148"/>
          </a:xfrm>
          <a:prstGeom prst="line">
            <a:avLst/>
          </a:prstGeom>
          <a:ln w="190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3997896" y="3673053"/>
            <a:ext cx="857250" cy="26161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lIns="36000" rIns="36000" rtlCol="0">
            <a:spAutoFit/>
          </a:bodyPr>
          <a:lstStyle>
            <a:defPPr>
              <a:defRPr lang="nl-NL"/>
            </a:defPPr>
            <a:lvl1pPr algn="ctr">
              <a:defRPr sz="1100">
                <a:latin typeface="Verdana"/>
                <a:cs typeface="Verdana"/>
              </a:defRPr>
            </a:lvl1pPr>
          </a:lstStyle>
          <a:p>
            <a:r>
              <a:rPr lang="fr-FR" dirty="0"/>
              <a:t>MOD-01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546406" y="4363974"/>
            <a:ext cx="857250" cy="26161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dirty="0" smtClean="0">
                <a:latin typeface="Verdana"/>
                <a:cs typeface="Verdana"/>
              </a:rPr>
              <a:t>SSC-00</a:t>
            </a:r>
          </a:p>
        </p:txBody>
      </p:sp>
      <p:sp>
        <p:nvSpPr>
          <p:cNvPr id="140" name="ZoneTexte 139"/>
          <p:cNvSpPr txBox="1"/>
          <p:nvPr/>
        </p:nvSpPr>
        <p:spPr>
          <a:xfrm>
            <a:off x="3999291" y="3353423"/>
            <a:ext cx="857250" cy="26161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lIns="36000" rIns="36000" rtlCol="0">
            <a:spAutoFit/>
          </a:bodyPr>
          <a:lstStyle>
            <a:defPPr>
              <a:defRPr lang="nl-NL"/>
            </a:defPPr>
            <a:lvl1pPr algn="ctr">
              <a:defRPr sz="1100">
                <a:latin typeface="Verdana"/>
                <a:cs typeface="Verdana"/>
              </a:defRPr>
            </a:lvl1pPr>
          </a:lstStyle>
          <a:p>
            <a:r>
              <a:rPr lang="fr-FR" dirty="0"/>
              <a:t>FAC-00</a:t>
            </a:r>
          </a:p>
        </p:txBody>
      </p:sp>
      <p:sp>
        <p:nvSpPr>
          <p:cNvPr id="130" name="ZoneTexte 129"/>
          <p:cNvSpPr txBox="1"/>
          <p:nvPr/>
        </p:nvSpPr>
        <p:spPr>
          <a:xfrm>
            <a:off x="4940391" y="2570589"/>
            <a:ext cx="857250" cy="26161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lIns="36000" rIns="36000" rtlCol="0">
            <a:spAutoFit/>
          </a:bodyPr>
          <a:lstStyle>
            <a:defPPr>
              <a:defRPr lang="nl-NL"/>
            </a:defPPr>
            <a:lvl1pPr algn="ctr">
              <a:defRPr sz="1100">
                <a:latin typeface="Verdana"/>
                <a:cs typeface="Verdana"/>
              </a:defRPr>
            </a:lvl1pPr>
          </a:lstStyle>
          <a:p>
            <a:r>
              <a:rPr lang="fr-FR" dirty="0"/>
              <a:t>FAC-01</a:t>
            </a:r>
          </a:p>
        </p:txBody>
      </p:sp>
      <p:sp>
        <p:nvSpPr>
          <p:cNvPr id="132" name="ZoneTexte 131"/>
          <p:cNvSpPr txBox="1"/>
          <p:nvPr/>
        </p:nvSpPr>
        <p:spPr>
          <a:xfrm>
            <a:off x="6070858" y="2570589"/>
            <a:ext cx="857250" cy="26161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lIns="36000" rIns="36000" rtlCol="0">
            <a:spAutoFit/>
          </a:bodyPr>
          <a:lstStyle>
            <a:defPPr>
              <a:defRPr lang="nl-NL"/>
            </a:defPPr>
            <a:lvl1pPr algn="ctr">
              <a:defRPr sz="1100">
                <a:latin typeface="Verdana"/>
                <a:cs typeface="Verdana"/>
              </a:defRPr>
            </a:lvl1pPr>
          </a:lstStyle>
          <a:p>
            <a:r>
              <a:rPr lang="fr-FR" dirty="0"/>
              <a:t>FAC-02</a:t>
            </a:r>
          </a:p>
        </p:txBody>
      </p:sp>
      <p:cxnSp>
        <p:nvCxnSpPr>
          <p:cNvPr id="135" name="Connecteur droit avec flèche 134"/>
          <p:cNvCxnSpPr>
            <a:endCxn id="132" idx="1"/>
          </p:cNvCxnSpPr>
          <p:nvPr/>
        </p:nvCxnSpPr>
        <p:spPr>
          <a:xfrm>
            <a:off x="5794401" y="2701394"/>
            <a:ext cx="276457" cy="0"/>
          </a:xfrm>
          <a:prstGeom prst="straightConnector1">
            <a:avLst/>
          </a:prstGeom>
          <a:ln w="1905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/>
          <p:cNvSpPr txBox="1"/>
          <p:nvPr/>
        </p:nvSpPr>
        <p:spPr>
          <a:xfrm>
            <a:off x="4950291" y="2924864"/>
            <a:ext cx="857250" cy="26161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lIns="36000" rIns="36000" rtlCol="0">
            <a:spAutoFit/>
          </a:bodyPr>
          <a:lstStyle>
            <a:defPPr>
              <a:defRPr lang="nl-NL"/>
            </a:defPPr>
            <a:lvl1pPr algn="ctr">
              <a:defRPr sz="1100">
                <a:latin typeface="Verdana"/>
                <a:cs typeface="Verdana"/>
              </a:defRPr>
            </a:lvl1pPr>
          </a:lstStyle>
          <a:p>
            <a:r>
              <a:rPr lang="fr-FR" dirty="0"/>
              <a:t>FAC-04</a:t>
            </a:r>
          </a:p>
        </p:txBody>
      </p:sp>
      <p:sp>
        <p:nvSpPr>
          <p:cNvPr id="146" name="ZoneTexte 145"/>
          <p:cNvSpPr txBox="1"/>
          <p:nvPr/>
        </p:nvSpPr>
        <p:spPr>
          <a:xfrm>
            <a:off x="6080758" y="2924864"/>
            <a:ext cx="857250" cy="26161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lIns="36000" rIns="36000" rtlCol="0">
            <a:spAutoFit/>
          </a:bodyPr>
          <a:lstStyle>
            <a:defPPr>
              <a:defRPr lang="nl-NL"/>
            </a:defPPr>
            <a:lvl1pPr algn="ctr">
              <a:defRPr sz="1100">
                <a:latin typeface="Verdana"/>
                <a:cs typeface="Verdana"/>
              </a:defRPr>
            </a:lvl1pPr>
          </a:lstStyle>
          <a:p>
            <a:r>
              <a:rPr lang="fr-FR" dirty="0"/>
              <a:t>FAC-05</a:t>
            </a:r>
          </a:p>
        </p:txBody>
      </p:sp>
      <p:cxnSp>
        <p:nvCxnSpPr>
          <p:cNvPr id="148" name="Connecteur droit avec flèche 147"/>
          <p:cNvCxnSpPr>
            <a:endCxn id="146" idx="1"/>
          </p:cNvCxnSpPr>
          <p:nvPr/>
        </p:nvCxnSpPr>
        <p:spPr>
          <a:xfrm>
            <a:off x="5804301" y="3055669"/>
            <a:ext cx="276457" cy="0"/>
          </a:xfrm>
          <a:prstGeom prst="straightConnector1">
            <a:avLst/>
          </a:prstGeom>
          <a:ln w="1905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>
            <a:endCxn id="140" idx="0"/>
          </p:cNvCxnSpPr>
          <p:nvPr/>
        </p:nvCxnSpPr>
        <p:spPr>
          <a:xfrm flipH="1">
            <a:off x="4427916" y="2701394"/>
            <a:ext cx="168" cy="652029"/>
          </a:xfrm>
          <a:prstGeom prst="line">
            <a:avLst/>
          </a:prstGeom>
          <a:ln w="190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>
            <a:endCxn id="138" idx="1"/>
          </p:cNvCxnSpPr>
          <p:nvPr/>
        </p:nvCxnSpPr>
        <p:spPr>
          <a:xfrm>
            <a:off x="4427916" y="3055669"/>
            <a:ext cx="522375" cy="0"/>
          </a:xfrm>
          <a:prstGeom prst="straightConnector1">
            <a:avLst/>
          </a:prstGeom>
          <a:ln w="1905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avec flèche 153"/>
          <p:cNvCxnSpPr>
            <a:endCxn id="130" idx="1"/>
          </p:cNvCxnSpPr>
          <p:nvPr/>
        </p:nvCxnSpPr>
        <p:spPr>
          <a:xfrm>
            <a:off x="4428084" y="2701394"/>
            <a:ext cx="512307" cy="0"/>
          </a:xfrm>
          <a:prstGeom prst="straightConnector1">
            <a:avLst/>
          </a:prstGeom>
          <a:ln w="1905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avec flèche 209"/>
          <p:cNvCxnSpPr/>
          <p:nvPr/>
        </p:nvCxnSpPr>
        <p:spPr>
          <a:xfrm>
            <a:off x="2940171" y="5000497"/>
            <a:ext cx="329657" cy="0"/>
          </a:xfrm>
          <a:prstGeom prst="straightConnector1">
            <a:avLst/>
          </a:prstGeom>
          <a:ln w="1905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ZoneTexte 210"/>
          <p:cNvSpPr txBox="1"/>
          <p:nvPr/>
        </p:nvSpPr>
        <p:spPr>
          <a:xfrm>
            <a:off x="3259858" y="4879217"/>
            <a:ext cx="857250" cy="26161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lIns="36000" rIns="36000" rtlCol="0">
            <a:spAutoFit/>
          </a:bodyPr>
          <a:lstStyle>
            <a:defPPr>
              <a:defRPr lang="nl-NL"/>
            </a:defPPr>
            <a:lvl1pPr algn="ctr">
              <a:defRPr sz="1100">
                <a:latin typeface="Verdana"/>
                <a:cs typeface="Verdana"/>
              </a:defRPr>
            </a:lvl1pPr>
          </a:lstStyle>
          <a:p>
            <a:r>
              <a:rPr lang="fr-FR" dirty="0" smtClean="0"/>
              <a:t>ACC-00</a:t>
            </a:r>
            <a:endParaRPr lang="fr-FR" dirty="0"/>
          </a:p>
        </p:txBody>
      </p:sp>
      <p:cxnSp>
        <p:nvCxnSpPr>
          <p:cNvPr id="212" name="Connecteur droit 211"/>
          <p:cNvCxnSpPr/>
          <p:nvPr/>
        </p:nvCxnSpPr>
        <p:spPr>
          <a:xfrm>
            <a:off x="2940171" y="3940087"/>
            <a:ext cx="427171" cy="0"/>
          </a:xfrm>
          <a:prstGeom prst="line">
            <a:avLst/>
          </a:prstGeom>
          <a:ln w="190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>
            <a:off x="3361952" y="3484228"/>
            <a:ext cx="5833" cy="931527"/>
          </a:xfrm>
          <a:prstGeom prst="line">
            <a:avLst/>
          </a:prstGeom>
          <a:ln w="190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avec flèche 213"/>
          <p:cNvCxnSpPr/>
          <p:nvPr/>
        </p:nvCxnSpPr>
        <p:spPr>
          <a:xfrm>
            <a:off x="3355403" y="3484228"/>
            <a:ext cx="643888" cy="0"/>
          </a:xfrm>
          <a:prstGeom prst="straightConnector1">
            <a:avLst/>
          </a:prstGeom>
          <a:ln w="1905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avec flèche 215"/>
          <p:cNvCxnSpPr/>
          <p:nvPr/>
        </p:nvCxnSpPr>
        <p:spPr>
          <a:xfrm>
            <a:off x="3354008" y="3799504"/>
            <a:ext cx="643888" cy="0"/>
          </a:xfrm>
          <a:prstGeom prst="straightConnector1">
            <a:avLst/>
          </a:prstGeom>
          <a:ln w="1905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avec flèche 216"/>
          <p:cNvCxnSpPr/>
          <p:nvPr/>
        </p:nvCxnSpPr>
        <p:spPr>
          <a:xfrm>
            <a:off x="3367785" y="4117841"/>
            <a:ext cx="643888" cy="0"/>
          </a:xfrm>
          <a:prstGeom prst="straightConnector1">
            <a:avLst/>
          </a:prstGeom>
          <a:ln w="1905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avec flèche 217"/>
          <p:cNvCxnSpPr/>
          <p:nvPr/>
        </p:nvCxnSpPr>
        <p:spPr>
          <a:xfrm>
            <a:off x="3355403" y="4415755"/>
            <a:ext cx="643888" cy="0"/>
          </a:xfrm>
          <a:prstGeom prst="straightConnector1">
            <a:avLst/>
          </a:prstGeom>
          <a:ln w="1905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ZoneTexte 218"/>
          <p:cNvSpPr txBox="1"/>
          <p:nvPr/>
        </p:nvSpPr>
        <p:spPr>
          <a:xfrm>
            <a:off x="2390775" y="3465304"/>
            <a:ext cx="9421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 smtClean="0">
                <a:latin typeface="Verdana"/>
                <a:cs typeface="Verdana"/>
              </a:rPr>
              <a:t>Utilisateur</a:t>
            </a:r>
          </a:p>
          <a:p>
            <a:pPr algn="ctr"/>
            <a:r>
              <a:rPr lang="fr-FR" sz="1050" i="1" dirty="0" smtClean="0">
                <a:latin typeface="Verdana"/>
                <a:cs typeface="Verdana"/>
              </a:rPr>
              <a:t>enrôlé</a:t>
            </a:r>
            <a:endParaRPr lang="fr-FR" sz="1050" i="1" dirty="0" smtClean="0">
              <a:latin typeface="Verdana"/>
              <a:cs typeface="Verdana"/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2267444" y="5140827"/>
            <a:ext cx="9421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 smtClean="0">
                <a:latin typeface="Verdana"/>
                <a:cs typeface="Verdana"/>
              </a:rPr>
              <a:t>Utilisateur</a:t>
            </a:r>
          </a:p>
          <a:p>
            <a:pPr algn="ctr"/>
            <a:r>
              <a:rPr lang="fr-FR" sz="1050" i="1" dirty="0">
                <a:latin typeface="Verdana"/>
                <a:cs typeface="Verdana"/>
              </a:rPr>
              <a:t>n</a:t>
            </a:r>
            <a:r>
              <a:rPr lang="fr-FR" sz="1050" i="1" dirty="0" smtClean="0">
                <a:latin typeface="Verdana"/>
                <a:cs typeface="Verdana"/>
              </a:rPr>
              <a:t>on enrôlé</a:t>
            </a:r>
            <a:endParaRPr lang="fr-FR" sz="1050" i="1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3604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0" dirty="0" smtClean="0">
                <a:ea typeface="+mj-ea"/>
              </a:rPr>
              <a:t>Règles de gestion transverses</a:t>
            </a:r>
            <a:br>
              <a:rPr lang="fr-FR" b="0" dirty="0" smtClean="0">
                <a:ea typeface="+mj-ea"/>
              </a:rPr>
            </a:br>
            <a:endParaRPr lang="fr-FR" sz="1800" b="0" dirty="0">
              <a:solidFill>
                <a:srgbClr val="0066A1"/>
              </a:solidFill>
              <a:ea typeface="+mj-ea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9108" y="1174004"/>
            <a:ext cx="8658860" cy="2362185"/>
          </a:xfrm>
          <a:prstGeom prst="rect">
            <a:avLst/>
          </a:prstGeom>
          <a:solidFill>
            <a:schemeClr val="bg1"/>
          </a:solidFill>
          <a:ln w="19050">
            <a:solidFill>
              <a:srgbClr val="0066A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endParaRPr lang="fr-FR" sz="950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950" u="sng" dirty="0" smtClean="0">
                <a:latin typeface="Verdana"/>
                <a:cs typeface="Verdana"/>
              </a:rPr>
              <a:t>RG-01-TRV</a:t>
            </a:r>
            <a:r>
              <a:rPr lang="fr-FR" sz="950" dirty="0" smtClean="0">
                <a:latin typeface="Verdana"/>
                <a:cs typeface="Verdana"/>
              </a:rPr>
              <a:t> </a:t>
            </a:r>
            <a:r>
              <a:rPr lang="fr-FR" sz="950" dirty="0">
                <a:latin typeface="Verdana"/>
                <a:cs typeface="Verdana"/>
              </a:rPr>
              <a:t>: lorsque l’utilisateur a une session BEL active, un bouton « Déconnexion » est présent en haut à droite des écrans. 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950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950" u="sng" dirty="0" smtClean="0">
                <a:latin typeface="Verdana"/>
                <a:cs typeface="Verdana"/>
              </a:rPr>
              <a:t>RG-02-TRV</a:t>
            </a:r>
            <a:r>
              <a:rPr lang="fr-FR" sz="950" dirty="0" smtClean="0">
                <a:latin typeface="Verdana"/>
                <a:cs typeface="Verdana"/>
              </a:rPr>
              <a:t> </a:t>
            </a:r>
            <a:r>
              <a:rPr lang="fr-FR" sz="950" dirty="0">
                <a:latin typeface="Verdana"/>
                <a:cs typeface="Verdana"/>
              </a:rPr>
              <a:t>: </a:t>
            </a:r>
            <a:r>
              <a:rPr lang="fr-FR" sz="900" dirty="0">
                <a:latin typeface="Verdana"/>
                <a:cs typeface="Verdana"/>
              </a:rPr>
              <a:t>si la session BEL est expirée lors de l’appel à un service, alors la POP-UP de session expirée (déjà existante) apparait. </a:t>
            </a:r>
            <a:endParaRPr lang="fr-FR" sz="9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endParaRPr lang="fr-FR" sz="950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950" u="sng" dirty="0" smtClean="0">
                <a:latin typeface="Verdana"/>
                <a:cs typeface="Verdana"/>
              </a:rPr>
              <a:t>RG-03-TRV</a:t>
            </a:r>
            <a:r>
              <a:rPr lang="fr-FR" sz="950" dirty="0" smtClean="0">
                <a:latin typeface="Verdana"/>
                <a:cs typeface="Verdana"/>
              </a:rPr>
              <a:t> </a:t>
            </a:r>
            <a:r>
              <a:rPr lang="fr-FR" sz="950" dirty="0">
                <a:latin typeface="Verdana"/>
                <a:cs typeface="Verdana"/>
              </a:rPr>
              <a:t>: </a:t>
            </a:r>
            <a:r>
              <a:rPr lang="fr-FR" sz="900" dirty="0">
                <a:latin typeface="Verdana"/>
                <a:cs typeface="Verdana"/>
              </a:rPr>
              <a:t>Les erreurs techniques donnent lieu à l’affichage de message d’erreur générique « Service momentanément indisponible […] </a:t>
            </a:r>
            <a:r>
              <a:rPr lang="fr-FR" sz="900" dirty="0" smtClean="0">
                <a:latin typeface="Verdana"/>
                <a:cs typeface="Verdana"/>
              </a:rPr>
              <a:t>».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900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950" u="sng" dirty="0" smtClean="0">
                <a:latin typeface="Verdana"/>
                <a:cs typeface="Verdana"/>
              </a:rPr>
              <a:t>RG-04-TRV</a:t>
            </a:r>
            <a:r>
              <a:rPr lang="fr-FR" sz="950" dirty="0" smtClean="0">
                <a:latin typeface="Verdana"/>
                <a:cs typeface="Verdana"/>
              </a:rPr>
              <a:t> </a:t>
            </a:r>
            <a:r>
              <a:rPr lang="fr-FR" sz="950" dirty="0">
                <a:latin typeface="Verdana"/>
                <a:cs typeface="Verdana"/>
              </a:rPr>
              <a:t>: </a:t>
            </a:r>
            <a:r>
              <a:rPr lang="fr-FR" sz="900" dirty="0" smtClean="0">
                <a:latin typeface="Verdana"/>
                <a:cs typeface="Verdana"/>
              </a:rPr>
              <a:t>Pour chaque </a:t>
            </a:r>
            <a:r>
              <a:rPr lang="fr-FR" sz="900" dirty="0" err="1" smtClean="0">
                <a:latin typeface="Verdana"/>
                <a:cs typeface="Verdana"/>
              </a:rPr>
              <a:t>popup</a:t>
            </a:r>
            <a:r>
              <a:rPr lang="fr-FR" sz="900" dirty="0" smtClean="0">
                <a:latin typeface="Verdana"/>
                <a:cs typeface="Verdana"/>
              </a:rPr>
              <a:t> d’erreur, sont indiqués à </a:t>
            </a:r>
            <a:r>
              <a:rPr lang="fr-FR" sz="900" dirty="0">
                <a:latin typeface="Verdana"/>
                <a:cs typeface="Verdana"/>
              </a:rPr>
              <a:t>la ligne entre parenthèse </a:t>
            </a:r>
            <a:r>
              <a:rPr lang="fr-FR" sz="900" dirty="0" smtClean="0">
                <a:latin typeface="Verdana"/>
                <a:cs typeface="Verdana"/>
              </a:rPr>
              <a:t>le nom du service </a:t>
            </a:r>
            <a:r>
              <a:rPr lang="fr-FR" sz="900" dirty="0">
                <a:latin typeface="Verdana"/>
                <a:cs typeface="Verdana"/>
              </a:rPr>
              <a:t>incriminé et </a:t>
            </a:r>
            <a:r>
              <a:rPr lang="fr-FR" sz="900" dirty="0" smtClean="0">
                <a:latin typeface="Verdana"/>
                <a:cs typeface="Verdana"/>
              </a:rPr>
              <a:t>le code </a:t>
            </a:r>
            <a:r>
              <a:rPr lang="fr-FR" sz="900" dirty="0">
                <a:latin typeface="Verdana"/>
                <a:cs typeface="Verdana"/>
              </a:rPr>
              <a:t>retour de l’erreur. </a:t>
            </a:r>
            <a:r>
              <a:rPr lang="fr-FR" sz="900" dirty="0" smtClean="0">
                <a:latin typeface="Verdana"/>
                <a:cs typeface="Verdana"/>
              </a:rPr>
              <a:t>Dans le cas d’une page d’erreur fonctionnelle, le nom de la page est ajouté dans la parenthèse. Le code retour affiché dépend du type de l’erreur.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900" dirty="0" smtClean="0">
                <a:latin typeface="Verdana"/>
                <a:cs typeface="Verdana"/>
              </a:rPr>
              <a:t>Si l’erreur provient du Web Service en lui-même, le code retour du Web service est affiché dans la </a:t>
            </a:r>
            <a:r>
              <a:rPr lang="fr-FR" sz="900" dirty="0" err="1" smtClean="0">
                <a:latin typeface="Verdana"/>
                <a:cs typeface="Verdana"/>
              </a:rPr>
              <a:t>popup</a:t>
            </a:r>
            <a:r>
              <a:rPr lang="fr-FR" sz="900" dirty="0" smtClean="0">
                <a:latin typeface="Verdana"/>
                <a:cs typeface="Verdana"/>
              </a:rPr>
              <a:t>/page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900" dirty="0" smtClean="0">
                <a:latin typeface="Verdana"/>
                <a:cs typeface="Verdana"/>
              </a:rPr>
              <a:t>Si le Web service renvoie un code retour </a:t>
            </a:r>
            <a:r>
              <a:rPr lang="fr-FR" sz="900" dirty="0">
                <a:latin typeface="Verdana"/>
                <a:cs typeface="Verdana"/>
              </a:rPr>
              <a:t>valide mais que le service central renvoie une erreur alors le code retour du service central est affiché dans la </a:t>
            </a:r>
            <a:r>
              <a:rPr lang="fr-FR" sz="900" dirty="0" err="1">
                <a:latin typeface="Verdana"/>
                <a:cs typeface="Verdana"/>
              </a:rPr>
              <a:t>popup</a:t>
            </a:r>
            <a:r>
              <a:rPr lang="fr-FR" sz="900" dirty="0">
                <a:latin typeface="Verdana"/>
                <a:cs typeface="Verdana"/>
              </a:rPr>
              <a:t> d'erreur.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900" dirty="0">
                <a:latin typeface="Verdana"/>
                <a:cs typeface="Verdana"/>
              </a:rPr>
              <a:t>Si à la fois le Web Service et le service central remontent une erreur, seul le code retour de premier niveau (celui du Web-service) est affiché dans la </a:t>
            </a:r>
            <a:r>
              <a:rPr lang="fr-FR" sz="900" dirty="0" err="1">
                <a:latin typeface="Verdana"/>
                <a:cs typeface="Verdana"/>
              </a:rPr>
              <a:t>popup</a:t>
            </a:r>
            <a:r>
              <a:rPr lang="fr-FR" sz="900" dirty="0">
                <a:latin typeface="Verdana"/>
                <a:cs typeface="Verdana"/>
              </a:rPr>
              <a:t> </a:t>
            </a:r>
            <a:r>
              <a:rPr lang="fr-FR" sz="900" dirty="0" smtClean="0">
                <a:latin typeface="Verdana"/>
                <a:cs typeface="Verdana"/>
              </a:rPr>
              <a:t>d'erreur</a:t>
            </a:r>
            <a:endParaRPr lang="fr-FR" sz="900" dirty="0" smtClean="0">
              <a:latin typeface="Verdana"/>
              <a:cs typeface="Verdana"/>
            </a:endParaRPr>
          </a:p>
          <a:p>
            <a:pPr marL="628650" lvl="1" indent="-171450">
              <a:buFont typeface="Arial" pitchFamily="34" charset="0"/>
              <a:buChar char="•"/>
            </a:pPr>
            <a:endParaRPr lang="fr-FR" sz="900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9255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0" dirty="0" smtClean="0">
                <a:ea typeface="+mj-ea"/>
              </a:rPr>
              <a:t>Splashscreen</a:t>
            </a:r>
            <a:br>
              <a:rPr lang="en-GB" b="0" dirty="0" smtClean="0">
                <a:ea typeface="+mj-ea"/>
              </a:rPr>
            </a:br>
            <a:r>
              <a:rPr lang="en-GB" sz="1800" b="0" dirty="0">
                <a:solidFill>
                  <a:srgbClr val="0066A1"/>
                </a:solidFill>
                <a:ea typeface="+mj-ea"/>
              </a:rPr>
              <a:t>SSC</a:t>
            </a:r>
            <a:r>
              <a:rPr lang="en-GB" sz="1800" b="0" dirty="0" smtClean="0">
                <a:solidFill>
                  <a:srgbClr val="0066A1"/>
                </a:solidFill>
                <a:ea typeface="+mj-ea"/>
              </a:rPr>
              <a:t>-00</a:t>
            </a:r>
            <a:endParaRPr lang="en-GB" b="0" dirty="0" smtClean="0">
              <a:solidFill>
                <a:srgbClr val="0066A1"/>
              </a:solidFill>
              <a:ea typeface="+mj-ea"/>
            </a:endParaRPr>
          </a:p>
        </p:txBody>
      </p:sp>
      <p:pic>
        <p:nvPicPr>
          <p:cNvPr id="24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32" y="1347626"/>
            <a:ext cx="2763837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 descr="Capture d’écran 2012-12-12 à 11.10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07" y="2455701"/>
            <a:ext cx="4810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ZoneTexte 51"/>
          <p:cNvSpPr txBox="1"/>
          <p:nvPr/>
        </p:nvSpPr>
        <p:spPr>
          <a:xfrm>
            <a:off x="3558525" y="1698616"/>
            <a:ext cx="5358384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99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Cet écran est le 1</a:t>
            </a:r>
            <a:r>
              <a:rPr lang="fr-FR" sz="1000" baseline="30000" dirty="0" smtClean="0">
                <a:latin typeface="Verdana"/>
                <a:cs typeface="Verdana"/>
              </a:rPr>
              <a:t>er</a:t>
            </a:r>
            <a:r>
              <a:rPr lang="fr-FR" sz="1000" dirty="0" smtClean="0">
                <a:latin typeface="Verdana"/>
                <a:cs typeface="Verdana"/>
              </a:rPr>
              <a:t> écran que l’utilisateur voit lorsque l’application se lance.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000" dirty="0" smtClean="0">
              <a:latin typeface="Verdana"/>
              <a:cs typeface="Verdana"/>
            </a:endParaRPr>
          </a:p>
        </p:txBody>
      </p:sp>
      <p:pic>
        <p:nvPicPr>
          <p:cNvPr id="23554" name="Picture 2" descr="D:\Temp2\Screenshot_2014-07-21-11-41-24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8"/>
          <a:stretch/>
        </p:blipFill>
        <p:spPr bwMode="auto">
          <a:xfrm>
            <a:off x="337611" y="2306839"/>
            <a:ext cx="2394955" cy="369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9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23" y="1350708"/>
            <a:ext cx="2763838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5" descr="Capture d’écran 2012-12-12 à 11.10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48" y="2457195"/>
            <a:ext cx="481013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0"/>
          <a:stretch>
            <a:fillRect/>
          </a:stretch>
        </p:blipFill>
        <p:spPr bwMode="auto">
          <a:xfrm>
            <a:off x="409923" y="3035045"/>
            <a:ext cx="2265768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 descr="Capture d’écran 2012-12-12 à 11.21.4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8"/>
          <a:stretch>
            <a:fillRect/>
          </a:stretch>
        </p:blipFill>
        <p:spPr bwMode="auto">
          <a:xfrm>
            <a:off x="401986" y="3275952"/>
            <a:ext cx="2295525" cy="205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/>
          <p:nvPr/>
        </p:nvSpPr>
        <p:spPr bwMode="auto">
          <a:xfrm>
            <a:off x="408336" y="3555745"/>
            <a:ext cx="1781175" cy="30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36000" tIns="46800" rIns="36000" bIns="46800">
            <a:spAutoFit/>
          </a:bodyPr>
          <a:lstStyle/>
          <a:p>
            <a:pPr eaLnBrk="1" hangingPunct="1">
              <a:defRPr/>
            </a:pPr>
            <a:r>
              <a:rPr lang="en-US" sz="700" b="0" dirty="0">
                <a:latin typeface="Arial" charset="0"/>
                <a:ea typeface="ＭＳ Ｐゴシック" charset="0"/>
                <a:cs typeface="ＭＳ Ｐゴシック" charset="0"/>
              </a:rPr>
              <a:t>SE SOUVENIR DE MON NUMERO CLIENT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0" dirty="0" smtClean="0">
                <a:ea typeface="+mj-ea"/>
              </a:rPr>
              <a:t>Identification BEL</a:t>
            </a:r>
            <a:br>
              <a:rPr lang="en-GB" b="0" dirty="0" smtClean="0">
                <a:ea typeface="+mj-ea"/>
              </a:rPr>
            </a:br>
            <a:r>
              <a:rPr lang="en-GB" sz="1800" b="0" dirty="0" smtClean="0">
                <a:solidFill>
                  <a:srgbClr val="0066A1"/>
                </a:solidFill>
                <a:ea typeface="+mj-ea"/>
              </a:rPr>
              <a:t>IDE-00</a:t>
            </a:r>
            <a:endParaRPr lang="en-GB" b="0" dirty="0" smtClean="0">
              <a:solidFill>
                <a:srgbClr val="0066A1"/>
              </a:solidFill>
              <a:ea typeface="+mj-ea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351276" y="1411674"/>
            <a:ext cx="5358384" cy="3000821"/>
          </a:xfrm>
          <a:prstGeom prst="rect">
            <a:avLst/>
          </a:prstGeom>
          <a:solidFill>
            <a:schemeClr val="bg1"/>
          </a:solidFill>
          <a:ln w="19050">
            <a:solidFill>
              <a:srgbClr val="0099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900" dirty="0" smtClean="0">
                <a:latin typeface="Verdana"/>
                <a:cs typeface="Verdana"/>
              </a:rPr>
              <a:t>Ecran développé en natif (pas de webview) afin de garantir une meilleure fluidité de navigation.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900" dirty="0">
                <a:latin typeface="Verdana"/>
                <a:cs typeface="Verdana"/>
              </a:rPr>
              <a:t>Bouton informations légales : mène vers une page (INF-00) avec affichage du contenu au sein d’une webview (chargement d’une page hébergée sur un serveur externe). </a:t>
            </a:r>
            <a:endParaRPr lang="fr-FR" sz="9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900" dirty="0">
                <a:latin typeface="Verdana"/>
                <a:cs typeface="Verdana"/>
              </a:rPr>
              <a:t>Switch « Se souvenir de mon numéro client » :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900" dirty="0">
                <a:latin typeface="Verdana"/>
                <a:cs typeface="Verdana"/>
              </a:rPr>
              <a:t>ON : </a:t>
            </a:r>
            <a:r>
              <a:rPr lang="fr-FR" sz="900" dirty="0" smtClean="0">
                <a:latin typeface="Verdana"/>
                <a:cs typeface="Verdana"/>
              </a:rPr>
              <a:t>mémorise </a:t>
            </a:r>
            <a:r>
              <a:rPr lang="fr-FR" sz="900" dirty="0">
                <a:latin typeface="Verdana"/>
                <a:cs typeface="Verdana"/>
              </a:rPr>
              <a:t>le numéro client de l’utilisateur dans l’application mobile dans le cas d’une identification </a:t>
            </a:r>
            <a:r>
              <a:rPr lang="fr-FR" sz="900" dirty="0" smtClean="0">
                <a:latin typeface="Verdana"/>
                <a:cs typeface="Verdana"/>
              </a:rPr>
              <a:t>passante (identifiant masqué lors des prochaines connexions)</a:t>
            </a:r>
            <a:endParaRPr lang="fr-FR" sz="900" dirty="0">
              <a:latin typeface="Verdana"/>
              <a:cs typeface="Verdan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900" dirty="0">
                <a:latin typeface="Verdana"/>
                <a:cs typeface="Verdana"/>
              </a:rPr>
              <a:t>OFF : pas de </a:t>
            </a:r>
            <a:r>
              <a:rPr lang="fr-FR" sz="900" dirty="0" smtClean="0">
                <a:latin typeface="Verdana"/>
                <a:cs typeface="Verdana"/>
              </a:rPr>
              <a:t>mémorisation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900" dirty="0" smtClean="0">
                <a:latin typeface="Verdana"/>
                <a:cs typeface="Verdana"/>
              </a:rPr>
              <a:t>Bouton « X » : permet d’effacer le contenu du champ « numéro client ». </a:t>
            </a:r>
            <a:endParaRPr lang="fr-FR" sz="900" dirty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900" dirty="0">
                <a:latin typeface="Verdana"/>
                <a:cs typeface="Verdana"/>
              </a:rPr>
              <a:t>Bouton « </a:t>
            </a:r>
            <a:r>
              <a:rPr lang="fr-FR" sz="900" dirty="0" smtClean="0">
                <a:latin typeface="Verdana"/>
                <a:cs typeface="Verdana"/>
              </a:rPr>
              <a:t>Valider ». Au clic, appel du service WS-IDENT :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900" dirty="0" smtClean="0">
                <a:latin typeface="Verdana"/>
                <a:cs typeface="Verdana"/>
              </a:rPr>
              <a:t>Si retour KO : l’utilisateur reste sur cet écran et le message d’erreur renvoyé par le webservice est affiché dans une pop-up.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900" dirty="0" smtClean="0">
                <a:latin typeface="Verdana"/>
                <a:cs typeface="Verdana"/>
              </a:rPr>
              <a:t>Si retour OK </a:t>
            </a:r>
            <a:r>
              <a:rPr lang="fr-FR" sz="900" dirty="0" smtClean="0">
                <a:latin typeface="Verdana"/>
                <a:cs typeface="Verdana"/>
              </a:rPr>
              <a:t>et service </a:t>
            </a:r>
            <a:r>
              <a:rPr lang="fr-FR" sz="900" dirty="0" err="1" smtClean="0">
                <a:latin typeface="Verdana"/>
                <a:cs typeface="Verdana"/>
              </a:rPr>
              <a:t>SepaMail</a:t>
            </a:r>
            <a:r>
              <a:rPr lang="fr-FR" sz="900" dirty="0" smtClean="0">
                <a:latin typeface="Verdana"/>
                <a:cs typeface="Verdana"/>
              </a:rPr>
              <a:t> activé pour l’utilisateur</a:t>
            </a:r>
            <a:endParaRPr lang="fr-FR" sz="900" dirty="0" smtClean="0">
              <a:latin typeface="Verdana"/>
              <a:cs typeface="Verdana"/>
            </a:endParaRPr>
          </a:p>
          <a:p>
            <a:pPr marL="1085850" lvl="2" indent="-171450">
              <a:buFont typeface="Arial" pitchFamily="34" charset="0"/>
              <a:buChar char="•"/>
            </a:pPr>
            <a:r>
              <a:rPr lang="fr-FR" sz="900" dirty="0" smtClean="0">
                <a:latin typeface="Verdana"/>
                <a:cs typeface="Verdana"/>
              </a:rPr>
              <a:t>Appel du service WS-SOUSCRIPTION pour récupérer le </a:t>
            </a:r>
            <a:r>
              <a:rPr lang="fr-FR" sz="900" dirty="0" err="1" smtClean="0">
                <a:latin typeface="Verdana"/>
                <a:cs typeface="Verdana"/>
              </a:rPr>
              <a:t>QxBAN</a:t>
            </a:r>
            <a:endParaRPr lang="fr-FR" sz="900" dirty="0" smtClean="0">
              <a:latin typeface="Verdana"/>
              <a:cs typeface="Verdana"/>
            </a:endParaRPr>
          </a:p>
          <a:p>
            <a:pPr marL="1085850" lvl="2" indent="-171450">
              <a:buFont typeface="Arial" pitchFamily="34" charset="0"/>
              <a:buChar char="•"/>
            </a:pPr>
            <a:r>
              <a:rPr lang="fr-FR" sz="900" dirty="0" smtClean="0">
                <a:latin typeface="Verdana"/>
                <a:cs typeface="Verdana"/>
              </a:rPr>
              <a:t>Appel du service WS-COMPTEUR pour récupérer le nombre de DDR à valider</a:t>
            </a:r>
            <a:endParaRPr lang="fr-FR" sz="900" dirty="0" smtClean="0">
              <a:latin typeface="Verdana"/>
              <a:cs typeface="Verdana"/>
            </a:endParaRPr>
          </a:p>
          <a:p>
            <a:pPr marL="1085850" lvl="2" indent="-171450">
              <a:buFont typeface="Arial" pitchFamily="34" charset="0"/>
              <a:buChar char="•"/>
            </a:pPr>
            <a:r>
              <a:rPr lang="fr-FR" sz="900" dirty="0" smtClean="0">
                <a:latin typeface="Verdana"/>
                <a:cs typeface="Verdana"/>
              </a:rPr>
              <a:t>Affichage de la page FAC-00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900" dirty="0">
                <a:latin typeface="Verdana"/>
                <a:cs typeface="Verdana"/>
              </a:rPr>
              <a:t>Si retour OK et service </a:t>
            </a:r>
            <a:r>
              <a:rPr lang="fr-FR" sz="900" dirty="0" err="1">
                <a:latin typeface="Verdana"/>
                <a:cs typeface="Verdana"/>
              </a:rPr>
              <a:t>SepaMail</a:t>
            </a:r>
            <a:r>
              <a:rPr lang="fr-FR" sz="900" dirty="0">
                <a:latin typeface="Verdana"/>
                <a:cs typeface="Verdana"/>
              </a:rPr>
              <a:t> </a:t>
            </a:r>
            <a:r>
              <a:rPr lang="fr-FR" sz="900" dirty="0" smtClean="0">
                <a:latin typeface="Verdana"/>
                <a:cs typeface="Verdana"/>
              </a:rPr>
              <a:t>non activé </a:t>
            </a:r>
            <a:r>
              <a:rPr lang="fr-FR" sz="900" dirty="0">
                <a:latin typeface="Verdana"/>
                <a:cs typeface="Verdana"/>
              </a:rPr>
              <a:t>pour l’utilisateur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fr-FR" sz="900" dirty="0" smtClean="0">
                <a:latin typeface="Verdana"/>
                <a:cs typeface="Verdana"/>
              </a:rPr>
              <a:t>Affichage </a:t>
            </a:r>
            <a:r>
              <a:rPr lang="fr-FR" sz="900" dirty="0">
                <a:latin typeface="Verdana"/>
                <a:cs typeface="Verdana"/>
              </a:rPr>
              <a:t>de la page </a:t>
            </a:r>
            <a:r>
              <a:rPr lang="fr-FR" sz="900" dirty="0" smtClean="0">
                <a:latin typeface="Verdana"/>
                <a:cs typeface="Verdana"/>
              </a:rPr>
              <a:t>ACC-00</a:t>
            </a:r>
            <a:endParaRPr lang="fr-FR" sz="900" dirty="0">
              <a:latin typeface="Verdana"/>
              <a:cs typeface="Verdana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3351276" y="4508245"/>
            <a:ext cx="5358384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0066A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900" u="sng" dirty="0" smtClean="0">
                <a:latin typeface="Verdana"/>
                <a:cs typeface="Verdana"/>
              </a:rPr>
              <a:t>RG-01-IDE-00</a:t>
            </a:r>
            <a:r>
              <a:rPr lang="fr-FR" sz="900" dirty="0" smtClean="0">
                <a:latin typeface="Verdana"/>
                <a:cs typeface="Verdana"/>
              </a:rPr>
              <a:t> : lors de l’affichage de cette vue, appel au service WS-GRILLE afin de récupérer la grille de saisie du code secret. </a:t>
            </a:r>
          </a:p>
        </p:txBody>
      </p:sp>
      <p:pic>
        <p:nvPicPr>
          <p:cNvPr id="7170" name="Picture 2" descr="D:\Docs Perso\BNPP\Peps\2 - Découpes\Découpes BNP PEPS\picto_cros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106" y="3324128"/>
            <a:ext cx="138113" cy="1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4048" y="5352126"/>
            <a:ext cx="2303463" cy="413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80"/>
          <p:cNvSpPr/>
          <p:nvPr/>
        </p:nvSpPr>
        <p:spPr bwMode="auto">
          <a:xfrm>
            <a:off x="1036192" y="5417657"/>
            <a:ext cx="977900" cy="244475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900" b="0" dirty="0" smtClean="0">
                <a:solidFill>
                  <a:schemeClr val="bg1"/>
                </a:solidFill>
                <a:latin typeface="BNPP Sans" charset="0"/>
              </a:rPr>
              <a:t>Valider</a:t>
            </a:r>
            <a:endParaRPr lang="fr-FR" sz="900" b="0" dirty="0">
              <a:solidFill>
                <a:schemeClr val="bg1"/>
              </a:solidFill>
              <a:latin typeface="BNPP Sans" charset="0"/>
            </a:endParaRPr>
          </a:p>
        </p:txBody>
      </p:sp>
      <p:sp>
        <p:nvSpPr>
          <p:cNvPr id="18" name="Oval 3"/>
          <p:cNvSpPr>
            <a:spLocks noChangeArrowheads="1"/>
          </p:cNvSpPr>
          <p:nvPr/>
        </p:nvSpPr>
        <p:spPr bwMode="auto">
          <a:xfrm>
            <a:off x="2453194" y="2547776"/>
            <a:ext cx="149225" cy="149225"/>
          </a:xfrm>
          <a:prstGeom prst="ellipse">
            <a:avLst/>
          </a:prstGeom>
          <a:solidFill>
            <a:srgbClr val="104E36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b"/>
          <a:lstStyle/>
          <a:p>
            <a:pPr algn="ctr" eaLnBrk="1" hangingPunct="1">
              <a:defRPr/>
            </a:pPr>
            <a:r>
              <a:rPr lang="en-US" sz="800" b="0" dirty="0" err="1">
                <a:solidFill>
                  <a:schemeClr val="lt1"/>
                </a:solidFill>
                <a:latin typeface="Apple Chancery"/>
                <a:ea typeface="+mn-ea"/>
                <a:cs typeface="Apple Chancery"/>
              </a:rPr>
              <a:t>i</a:t>
            </a:r>
            <a:endParaRPr lang="en-US" sz="800" b="0" dirty="0">
              <a:solidFill>
                <a:schemeClr val="lt1"/>
              </a:solidFill>
              <a:latin typeface="Apple Chancery"/>
              <a:ea typeface="+mn-ea"/>
              <a:cs typeface="Apple Chancery"/>
            </a:endParaRPr>
          </a:p>
        </p:txBody>
      </p:sp>
      <p:sp>
        <p:nvSpPr>
          <p:cNvPr id="20" name="TextBox 24"/>
          <p:cNvSpPr txBox="1"/>
          <p:nvPr/>
        </p:nvSpPr>
        <p:spPr bwMode="auto">
          <a:xfrm>
            <a:off x="748219" y="2489038"/>
            <a:ext cx="15652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0" dirty="0" smtClean="0">
                <a:solidFill>
                  <a:schemeClr val="bg1"/>
                </a:solidFill>
                <a:latin typeface="+mn-lt"/>
                <a:ea typeface="+mn-ea"/>
              </a:rPr>
              <a:t>MON PORTEFEUILLE</a:t>
            </a:r>
            <a:endParaRPr lang="fr-FR" sz="1050" b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59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376238"/>
            <a:ext cx="7133303" cy="760412"/>
          </a:xfrm>
        </p:spPr>
        <p:txBody>
          <a:bodyPr/>
          <a:lstStyle/>
          <a:p>
            <a:pPr eaLnBrk="1" hangingPunct="1">
              <a:defRPr/>
            </a:pPr>
            <a:r>
              <a:rPr lang="fr-FR" b="0" dirty="0" smtClean="0">
                <a:ea typeface="+mj-ea"/>
              </a:rPr>
              <a:t>Accueil </a:t>
            </a:r>
            <a:br>
              <a:rPr lang="fr-FR" b="0" dirty="0" smtClean="0">
                <a:ea typeface="+mj-ea"/>
              </a:rPr>
            </a:br>
            <a:r>
              <a:rPr lang="fr-FR" sz="1800" b="0" dirty="0" smtClean="0">
                <a:solidFill>
                  <a:srgbClr val="0066A1"/>
                </a:solidFill>
                <a:ea typeface="+mj-ea"/>
              </a:rPr>
              <a:t>ACC-00</a:t>
            </a:r>
            <a:endParaRPr lang="fr-FR" sz="1800" b="0" dirty="0">
              <a:solidFill>
                <a:srgbClr val="0066A1"/>
              </a:solidFill>
              <a:ea typeface="+mj-ea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03320" y="1462139"/>
            <a:ext cx="5358384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99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000" dirty="0" smtClean="0">
                <a:latin typeface="Verdana"/>
                <a:cs typeface="Verdana"/>
              </a:rPr>
              <a:t>Cet </a:t>
            </a:r>
            <a:r>
              <a:rPr lang="fr-FR" sz="1000" dirty="0">
                <a:latin typeface="Verdana"/>
                <a:cs typeface="Verdana"/>
              </a:rPr>
              <a:t>écran est affiché au lancement de l’application après identification BEL si Mes Factures </a:t>
            </a:r>
            <a:r>
              <a:rPr lang="fr-FR" sz="1000" dirty="0" smtClean="0">
                <a:latin typeface="Verdana"/>
                <a:cs typeface="Verdana"/>
              </a:rPr>
              <a:t>n’est pas activé </a:t>
            </a:r>
            <a:r>
              <a:rPr lang="fr-FR" sz="1000" dirty="0">
                <a:latin typeface="Verdana"/>
                <a:cs typeface="Verdana"/>
              </a:rPr>
              <a:t>pour l’utilisateur</a:t>
            </a:r>
            <a:endParaRPr lang="fr-FR" sz="1000" dirty="0">
              <a:latin typeface="Verdana"/>
              <a:cs typeface="Verdana"/>
            </a:endParaRPr>
          </a:p>
        </p:txBody>
      </p:sp>
      <p:pic>
        <p:nvPicPr>
          <p:cNvPr id="16" name="Picture 2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" y="1362506"/>
            <a:ext cx="2764800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 descr="Capture d’écran 2012-12-03 à 15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05" y="2828343"/>
            <a:ext cx="1426103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2453194" y="2547776"/>
            <a:ext cx="149225" cy="149225"/>
          </a:xfrm>
          <a:prstGeom prst="ellipse">
            <a:avLst/>
          </a:prstGeom>
          <a:solidFill>
            <a:srgbClr val="104E36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b"/>
          <a:lstStyle/>
          <a:p>
            <a:pPr algn="ctr" eaLnBrk="1" hangingPunct="1">
              <a:defRPr/>
            </a:pPr>
            <a:r>
              <a:rPr lang="en-US" sz="800" b="0" dirty="0" err="1">
                <a:solidFill>
                  <a:schemeClr val="lt1"/>
                </a:solidFill>
                <a:latin typeface="Apple Chancery"/>
                <a:ea typeface="+mn-ea"/>
                <a:cs typeface="Apple Chancery"/>
              </a:rPr>
              <a:t>i</a:t>
            </a:r>
            <a:endParaRPr lang="en-US" sz="800" b="0" dirty="0">
              <a:solidFill>
                <a:schemeClr val="lt1"/>
              </a:solidFill>
              <a:latin typeface="Apple Chancery"/>
              <a:ea typeface="+mn-ea"/>
              <a:cs typeface="Apple Chancery"/>
            </a:endParaRPr>
          </a:p>
        </p:txBody>
      </p:sp>
      <p:sp>
        <p:nvSpPr>
          <p:cNvPr id="23" name="TextBox 24"/>
          <p:cNvSpPr txBox="1"/>
          <p:nvPr/>
        </p:nvSpPr>
        <p:spPr bwMode="auto">
          <a:xfrm>
            <a:off x="748219" y="2489038"/>
            <a:ext cx="15652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0" dirty="0" smtClean="0">
                <a:solidFill>
                  <a:schemeClr val="bg1"/>
                </a:solidFill>
                <a:latin typeface="+mn-lt"/>
                <a:ea typeface="+mn-ea"/>
              </a:rPr>
              <a:t>MON PORTEFEUILLE</a:t>
            </a:r>
            <a:endParaRPr lang="fr-FR" sz="1050" b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76283" y="4133850"/>
            <a:ext cx="1109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>
                <a:latin typeface="Verdana"/>
                <a:cs typeface="Verdana"/>
              </a:rPr>
              <a:t>Texte à définir</a:t>
            </a:r>
            <a:endParaRPr lang="fr-FR" sz="1000" i="1" dirty="0" smtClean="0">
              <a:latin typeface="Verdana"/>
              <a:cs typeface="Verdan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8139" y="2506501"/>
            <a:ext cx="29103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2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0" dirty="0" smtClean="0">
                <a:ea typeface="+mj-ea"/>
              </a:rPr>
              <a:t>Menu</a:t>
            </a:r>
            <a:br>
              <a:rPr lang="fr-FR" b="0" dirty="0" smtClean="0">
                <a:ea typeface="+mj-ea"/>
              </a:rPr>
            </a:br>
            <a:r>
              <a:rPr lang="fr-FR" sz="1800" b="0" dirty="0" smtClean="0">
                <a:solidFill>
                  <a:srgbClr val="0066A1"/>
                </a:solidFill>
                <a:ea typeface="+mj-ea"/>
              </a:rPr>
              <a:t>MEN-01 </a:t>
            </a:r>
            <a:endParaRPr lang="fr-FR" b="0" dirty="0" smtClean="0">
              <a:solidFill>
                <a:srgbClr val="0066A1"/>
              </a:solidFill>
              <a:ea typeface="+mj-ea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69970" y="1580663"/>
            <a:ext cx="5358384" cy="1061829"/>
          </a:xfrm>
          <a:prstGeom prst="rect">
            <a:avLst/>
          </a:prstGeom>
          <a:solidFill>
            <a:schemeClr val="bg1"/>
          </a:solidFill>
          <a:ln w="19050">
            <a:solidFill>
              <a:srgbClr val="0099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900" dirty="0" smtClean="0">
                <a:latin typeface="Verdana"/>
                <a:cs typeface="Verdana"/>
              </a:rPr>
              <a:t>Le menu apparaît avec une transition de type slide vers la droite. Il vient pousser l’écran sur lequel il a été ouvert.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900" dirty="0" smtClean="0">
                <a:latin typeface="Verdana"/>
                <a:cs typeface="Verdana"/>
              </a:rPr>
              <a:t>Lien </a:t>
            </a:r>
            <a:r>
              <a:rPr lang="fr-FR" sz="900" dirty="0" smtClean="0">
                <a:latin typeface="Verdana"/>
                <a:cs typeface="Verdana"/>
              </a:rPr>
              <a:t>« Mes Factures » 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fr-FR" sz="900" dirty="0" smtClean="0">
                <a:latin typeface="Verdana"/>
                <a:cs typeface="Verdana"/>
              </a:rPr>
              <a:t>mène </a:t>
            </a:r>
            <a:r>
              <a:rPr lang="fr-FR" sz="900" dirty="0" smtClean="0">
                <a:latin typeface="Verdana"/>
                <a:cs typeface="Verdana"/>
              </a:rPr>
              <a:t>vers FAC-00 avec le filtre « Nouveau » positionné par défaut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900" dirty="0" smtClean="0">
                <a:latin typeface="Verdana"/>
                <a:cs typeface="Verdana"/>
              </a:rPr>
              <a:t>Lien </a:t>
            </a:r>
            <a:r>
              <a:rPr lang="fr-FR" sz="900" dirty="0" smtClean="0">
                <a:latin typeface="Verdana"/>
                <a:cs typeface="Verdana"/>
              </a:rPr>
              <a:t>« Mon profil » : mène </a:t>
            </a:r>
            <a:r>
              <a:rPr lang="fr-FR" sz="900" dirty="0">
                <a:latin typeface="Verdana"/>
                <a:cs typeface="Verdana"/>
              </a:rPr>
              <a:t>vers </a:t>
            </a:r>
            <a:r>
              <a:rPr lang="fr-FR" sz="900" dirty="0" smtClean="0">
                <a:latin typeface="Verdana"/>
                <a:cs typeface="Verdana"/>
              </a:rPr>
              <a:t>MOD-01</a:t>
            </a:r>
            <a:endParaRPr lang="fr-FR" sz="9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900" dirty="0" smtClean="0">
                <a:latin typeface="Verdana"/>
                <a:cs typeface="Verdana"/>
              </a:rPr>
              <a:t>Lien « Démo » : mène vers </a:t>
            </a:r>
            <a:r>
              <a:rPr lang="fr-FR" sz="900" dirty="0" smtClean="0">
                <a:latin typeface="Verdana"/>
                <a:cs typeface="Verdana"/>
              </a:rPr>
              <a:t>DEM-00</a:t>
            </a:r>
            <a:endParaRPr lang="fr-FR" sz="900" dirty="0" smtClean="0">
              <a:latin typeface="Verdana"/>
              <a:cs typeface="Verdan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fr-FR" sz="900" dirty="0" smtClean="0">
                <a:latin typeface="Verdana"/>
                <a:cs typeface="Verdana"/>
              </a:rPr>
              <a:t>Lien « FAQ » : </a:t>
            </a:r>
            <a:r>
              <a:rPr lang="fr-FR" sz="900" dirty="0">
                <a:latin typeface="Verdana"/>
                <a:cs typeface="Verdana"/>
              </a:rPr>
              <a:t>mène vers </a:t>
            </a:r>
            <a:r>
              <a:rPr lang="fr-FR" sz="900" dirty="0" smtClean="0">
                <a:latin typeface="Verdana"/>
                <a:cs typeface="Verdana"/>
              </a:rPr>
              <a:t>FAQ-00</a:t>
            </a:r>
            <a:endParaRPr lang="fr-FR" sz="900" dirty="0" smtClean="0">
              <a:latin typeface="Verdana"/>
              <a:cs typeface="Verdana"/>
            </a:endParaRPr>
          </a:p>
        </p:txBody>
      </p:sp>
      <p:pic>
        <p:nvPicPr>
          <p:cNvPr id="42" name="Picture 2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42493"/>
            <a:ext cx="2764800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 descr="Capture d’écran 2012-12-03 à 15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" y="2508330"/>
            <a:ext cx="1426103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Oval 3"/>
          <p:cNvSpPr>
            <a:spLocks noChangeArrowheads="1"/>
          </p:cNvSpPr>
          <p:nvPr/>
        </p:nvSpPr>
        <p:spPr bwMode="auto">
          <a:xfrm>
            <a:off x="2462338" y="2227763"/>
            <a:ext cx="149225" cy="149225"/>
          </a:xfrm>
          <a:prstGeom prst="ellipse">
            <a:avLst/>
          </a:prstGeom>
          <a:solidFill>
            <a:srgbClr val="104E36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b"/>
          <a:lstStyle/>
          <a:p>
            <a:pPr algn="ctr" eaLnBrk="1" hangingPunct="1">
              <a:defRPr/>
            </a:pPr>
            <a:r>
              <a:rPr lang="en-US" sz="800" b="0" dirty="0" err="1">
                <a:solidFill>
                  <a:schemeClr val="lt1"/>
                </a:solidFill>
                <a:latin typeface="Apple Chancery"/>
                <a:ea typeface="+mn-ea"/>
                <a:cs typeface="Apple Chancery"/>
              </a:rPr>
              <a:t>i</a:t>
            </a:r>
            <a:endParaRPr lang="en-US" sz="800" b="0" dirty="0">
              <a:solidFill>
                <a:schemeClr val="lt1"/>
              </a:solidFill>
              <a:latin typeface="Apple Chancery"/>
              <a:ea typeface="+mn-ea"/>
              <a:cs typeface="Apple Chancery"/>
            </a:endParaRPr>
          </a:p>
        </p:txBody>
      </p:sp>
      <p:sp>
        <p:nvSpPr>
          <p:cNvPr id="45" name="TextBox 24"/>
          <p:cNvSpPr txBox="1"/>
          <p:nvPr/>
        </p:nvSpPr>
        <p:spPr bwMode="auto">
          <a:xfrm>
            <a:off x="757363" y="2169025"/>
            <a:ext cx="15652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0" dirty="0" smtClean="0">
                <a:solidFill>
                  <a:schemeClr val="bg1"/>
                </a:solidFill>
                <a:latin typeface="+mn-lt"/>
                <a:ea typeface="+mn-ea"/>
              </a:rPr>
              <a:t>MON PORTEFEUILLE</a:t>
            </a:r>
            <a:endParaRPr lang="fr-FR" sz="1050" b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383428" y="2479940"/>
            <a:ext cx="222800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    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MES FACTURES</a:t>
            </a:r>
            <a:endParaRPr lang="fr-FR" sz="1200" dirty="0" smtClean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387031" y="2787717"/>
            <a:ext cx="222471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   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MON PROFIL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387031" y="3094005"/>
            <a:ext cx="222471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   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DEMO</a:t>
            </a:r>
            <a:endParaRPr lang="fr-FR" sz="1100" dirty="0" smtClean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386852" y="3400779"/>
            <a:ext cx="222471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   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FAQ</a:t>
            </a:r>
            <a:endParaRPr lang="fr-FR" sz="1100" dirty="0" smtClean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4613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Lucida Sans"/>
        <a:ea typeface="ＭＳ Ｐゴシック"/>
        <a:cs typeface="Arial"/>
      </a:majorFont>
      <a:minorFont>
        <a:latin typeface="Lucida Sans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Verdana"/>
            <a:cs typeface="Verdana"/>
          </a:defRPr>
        </a:defPPr>
      </a:lstStyle>
    </a:tx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2463</Words>
  <Application>Microsoft Office PowerPoint</Application>
  <PresentationFormat>Affichage à l'écran (4:3)</PresentationFormat>
  <Paragraphs>581</Paragraphs>
  <Slides>29</Slides>
  <Notes>28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1" baseType="lpstr">
      <vt:lpstr>Conception personnalisée</vt:lpstr>
      <vt:lpstr>Bitmap Image</vt:lpstr>
      <vt:lpstr>Application Mon portefeuille </vt:lpstr>
      <vt:lpstr>Historique du document</vt:lpstr>
      <vt:lpstr>Légende</vt:lpstr>
      <vt:lpstr>Cinématique de navigation </vt:lpstr>
      <vt:lpstr>Règles de gestion transverses </vt:lpstr>
      <vt:lpstr>Splashscreen SSC-00</vt:lpstr>
      <vt:lpstr>Identification BEL IDE-00</vt:lpstr>
      <vt:lpstr>Accueil  ACC-00</vt:lpstr>
      <vt:lpstr>Menu MEN-01 </vt:lpstr>
      <vt:lpstr>Mon profil : modifier mon compte MF MOD-01</vt:lpstr>
      <vt:lpstr>Mes Factures Workflow : statut des DDR</vt:lpstr>
      <vt:lpstr>Mes Factures FAC-00</vt:lpstr>
      <vt:lpstr>Mes Factures FAC-00 (chargement du détail d’une facture)</vt:lpstr>
      <vt:lpstr>Mes Factures FAC-00-A1 (facture dépliée)</vt:lpstr>
      <vt:lpstr>Mes Factures FAC-01 (règlement)</vt:lpstr>
      <vt:lpstr>Mes Factures FAC-02 (règlement - validation)</vt:lpstr>
      <vt:lpstr>Mes Factures FAC-03 (annulation)</vt:lpstr>
      <vt:lpstr>Mes Factures FAC-04 (annulation - validation)</vt:lpstr>
      <vt:lpstr>Mes Factures FAC-00-A2 (effacement de DDR)</vt:lpstr>
      <vt:lpstr>Mes Factures FAC-05 (confirmation effacement de DDR)</vt:lpstr>
      <vt:lpstr>Erreur : modification KO ERRF-01</vt:lpstr>
      <vt:lpstr>Erreur technique : message générique ERRT-GEN (pop-up erreur générique)</vt:lpstr>
      <vt:lpstr>Erreur technique : message générique ERRT-TO (pop-up erreur time out générique)</vt:lpstr>
      <vt:lpstr>Erreur : Mes Factures ERRF-FAC-04 (règlement KO)</vt:lpstr>
      <vt:lpstr>Mes Factures ERRF-FAC-05 (refus de règlement KO)</vt:lpstr>
      <vt:lpstr>Erreur : virement non autorisé ERRF-FAC-08</vt:lpstr>
      <vt:lpstr>Infos légales INF-00</vt:lpstr>
      <vt:lpstr>FAQ FAQ-00</vt:lpstr>
      <vt:lpstr>Démo DEM-00</vt:lpstr>
    </vt:vector>
  </TitlesOfParts>
  <Company>Atos Origin Benelux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Brice Chaffangeon</dc:creator>
  <cp:lastModifiedBy>Legrand Jérémie</cp:lastModifiedBy>
  <cp:revision>1290</cp:revision>
  <cp:lastPrinted>2011-07-28T08:44:46Z</cp:lastPrinted>
  <dcterms:created xsi:type="dcterms:W3CDTF">2011-06-12T11:00:17Z</dcterms:created>
  <dcterms:modified xsi:type="dcterms:W3CDTF">2015-11-30T09:38:57Z</dcterms:modified>
</cp:coreProperties>
</file>