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5" r:id="rId3"/>
    <p:sldId id="284" r:id="rId4"/>
    <p:sldId id="285" r:id="rId5"/>
    <p:sldId id="286" r:id="rId6"/>
    <p:sldId id="287" r:id="rId7"/>
    <p:sldId id="277" r:id="rId8"/>
    <p:sldId id="288" r:id="rId9"/>
    <p:sldId id="290" r:id="rId10"/>
    <p:sldId id="278" r:id="rId11"/>
    <p:sldId id="289" r:id="rId12"/>
    <p:sldId id="291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9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4/14/2024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4/14/2024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3-45203-2" TargetMode="External"/><Relationship Id="rId2" Type="http://schemas.openxmlformats.org/officeDocument/2006/relationships/hyperlink" Target="https://hal.science/hal-03312289/document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975" y="475682"/>
            <a:ext cx="4846320" cy="2387600"/>
          </a:xfrm>
        </p:spPr>
        <p:txBody>
          <a:bodyPr>
            <a:normAutofit/>
          </a:bodyPr>
          <a:lstStyle/>
          <a:p>
            <a:pPr algn="ctr"/>
            <a:r>
              <a:rPr lang="ro-RO" sz="2400" dirty="0"/>
              <a:t>SISTEM DE REGLARE AUTOMATA PENTRU IRIGAREA DE PRECIZIE A PLANTELOR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Student</a:t>
            </a:r>
            <a:r>
              <a:rPr lang="en-US" dirty="0"/>
              <a:t>: Ionita Alina-Elena 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824" y="166255"/>
            <a:ext cx="9371949" cy="619144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fluxului</a:t>
            </a:r>
            <a:r>
              <a:rPr lang="en-US" dirty="0"/>
              <a:t> de </a:t>
            </a:r>
            <a:r>
              <a:rPr lang="en-US" dirty="0" err="1"/>
              <a:t>proces</a:t>
            </a:r>
            <a:r>
              <a:rPr lang="en-US" dirty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428CDBB2-D56D-A89D-7AB6-138A7B09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82" y="705224"/>
            <a:ext cx="4195473" cy="54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824" y="166255"/>
            <a:ext cx="9371949" cy="877454"/>
          </a:xfrm>
        </p:spPr>
        <p:txBody>
          <a:bodyPr/>
          <a:lstStyle/>
          <a:p>
            <a:r>
              <a:rPr lang="en-US" dirty="0"/>
              <a:t>Schema </a:t>
            </a:r>
            <a:r>
              <a:rPr lang="en-US" dirty="0" err="1"/>
              <a:t>functionala</a:t>
            </a:r>
            <a:r>
              <a:rPr lang="en-US" dirty="0"/>
              <a:t> a </a:t>
            </a:r>
            <a:r>
              <a:rPr lang="en-US" dirty="0" err="1"/>
              <a:t>procesului</a:t>
            </a:r>
            <a:r>
              <a:rPr lang="en-US" dirty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7" name="Imagine 16">
            <a:extLst>
              <a:ext uri="{FF2B5EF4-FFF2-40B4-BE49-F238E27FC236}">
                <a16:creationId xmlns:a16="http://schemas.microsoft.com/office/drawing/2014/main" id="{F1E538E5-45AA-643B-9DFA-C150E4E1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07" y="1298864"/>
            <a:ext cx="82200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</p:spPr>
        <p:txBody>
          <a:bodyPr anchor="b">
            <a:normAutofit/>
          </a:bodyPr>
          <a:lstStyle/>
          <a:p>
            <a:r>
              <a:rPr lang="en-US" dirty="0" err="1"/>
              <a:t>Concluzii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concluzie</a:t>
            </a:r>
            <a:r>
              <a:rPr lang="en-US" dirty="0"/>
              <a:t>,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irigare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logica</a:t>
            </a:r>
            <a:r>
              <a:rPr lang="en-US" dirty="0"/>
              <a:t> fuzzy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soluție</a:t>
            </a:r>
            <a:r>
              <a:rPr lang="en-US" dirty="0"/>
              <a:t> </a:t>
            </a:r>
            <a:r>
              <a:rPr lang="en-US" dirty="0" err="1"/>
              <a:t>promițătoare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de </a:t>
            </a:r>
            <a:r>
              <a:rPr lang="en-US" dirty="0" err="1"/>
              <a:t>apă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agricultură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inovatoare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randamentului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sustenabilității</a:t>
            </a:r>
            <a:r>
              <a:rPr lang="en-US" dirty="0"/>
              <a:t> </a:t>
            </a:r>
            <a:r>
              <a:rPr lang="en-US" dirty="0" err="1"/>
              <a:t>culturilor</a:t>
            </a:r>
            <a:r>
              <a:rPr lang="en-US" dirty="0"/>
              <a:t>,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</a:t>
            </a:r>
            <a:r>
              <a:rPr lang="en-US" dirty="0" err="1"/>
              <a:t>operaționale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mediului</a:t>
            </a:r>
            <a:r>
              <a:rPr lang="en-US" dirty="0"/>
              <a:t> </a:t>
            </a:r>
            <a:r>
              <a:rPr lang="en-US" dirty="0" err="1"/>
              <a:t>înconjurător</a:t>
            </a:r>
            <a:r>
              <a:rPr lang="en-US" dirty="0"/>
              <a:t>.</a:t>
            </a:r>
          </a:p>
        </p:txBody>
      </p:sp>
      <p:pic>
        <p:nvPicPr>
          <p:cNvPr id="8" name="Imagine 7" descr="O imagine care conține în aer liber, plantă, cer, sol&#10;&#10;Descriere generată automat">
            <a:extLst>
              <a:ext uri="{FF2B5EF4-FFF2-40B4-BE49-F238E27FC236}">
                <a16:creationId xmlns:a16="http://schemas.microsoft.com/office/drawing/2014/main" id="{6A0BBC07-89C4-E1D4-1F91-91D125579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 r="4" b="4"/>
          <a:stretch/>
        </p:blipFill>
        <p:spPr>
          <a:xfrm>
            <a:off x="6172200" y="1556281"/>
            <a:ext cx="4609775" cy="462068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0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3A66BA0-BF77-43AC-894A-20AD8220B887}" type="datetime1">
              <a:rPr lang="en-US" sz="1000" smtClean="0"/>
              <a:pPr>
                <a:lnSpc>
                  <a:spcPct val="90000"/>
                </a:lnSpc>
                <a:spcAft>
                  <a:spcPts val="600"/>
                </a:spcAft>
              </a:pPr>
              <a:t>4/14/2024</a:t>
            </a:fld>
            <a:endParaRPr lang="en-US" sz="1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9495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r>
              <a:rPr lang="en-US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6" y="1846906"/>
            <a:ext cx="8141707" cy="126748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https://hal.science/hal-03312289/document</a:t>
            </a:r>
            <a:endParaRPr lang="en-US" dirty="0"/>
          </a:p>
          <a:p>
            <a:r>
              <a:rPr lang="en-US" dirty="0">
                <a:hlinkClick r:id="rId3"/>
              </a:rPr>
              <a:t>https://www.nature.com/articles/s41598-023-45203-2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multumesc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CUPRINS: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Descrierea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proiectului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Obiective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Arhitectura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hardware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Proiectarea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software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Interfata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cu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utilizatorul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Logica Fuzzy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Concluzii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monitorizare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control al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agricultură</a:t>
            </a:r>
            <a:r>
              <a:rPr lang="en-US" dirty="0"/>
              <a:t>,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faciliteze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condițiilor</a:t>
            </a:r>
            <a:r>
              <a:rPr lang="en-US" dirty="0"/>
              <a:t> de </a:t>
            </a:r>
            <a:r>
              <a:rPr lang="en-US" dirty="0" err="1"/>
              <a:t>creștere</a:t>
            </a:r>
            <a:r>
              <a:rPr lang="en-US" dirty="0"/>
              <a:t> a </a:t>
            </a:r>
            <a:r>
              <a:rPr lang="en-US" dirty="0" err="1"/>
              <a:t>plantelor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controlat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o </a:t>
            </a:r>
            <a:r>
              <a:rPr lang="en-US" dirty="0" err="1"/>
              <a:t>seră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Scopul</a:t>
            </a:r>
            <a:r>
              <a:rPr lang="en-US" dirty="0"/>
              <a:t> principal al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îmbunătăți</a:t>
            </a:r>
            <a:r>
              <a:rPr lang="en-US" dirty="0"/>
              <a:t> </a:t>
            </a:r>
            <a:r>
              <a:rPr lang="en-US" dirty="0" err="1"/>
              <a:t>randamentul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producției</a:t>
            </a:r>
            <a:r>
              <a:rPr lang="en-US" dirty="0"/>
              <a:t> </a:t>
            </a:r>
            <a:r>
              <a:rPr lang="en-US" dirty="0" err="1"/>
              <a:t>agricole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ajustarea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</a:t>
            </a:r>
            <a:r>
              <a:rPr lang="en-US" dirty="0" err="1"/>
              <a:t>factorilor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critici</a:t>
            </a:r>
            <a:r>
              <a:rPr lang="en-US" dirty="0"/>
              <a:t>, precum temperature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umiditatea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026" name="Picture 2" descr="Wheat historical development | Yara UK">
            <a:extLst>
              <a:ext uri="{FF2B5EF4-FFF2-40B4-BE49-F238E27FC236}">
                <a16:creationId xmlns:a16="http://schemas.microsoft.com/office/drawing/2014/main" id="{9051CABF-9D00-3B29-7137-8BD42494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1164"/>
            <a:ext cx="12192000" cy="21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7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45" y="205966"/>
            <a:ext cx="5561142" cy="844018"/>
          </a:xfrm>
        </p:spPr>
        <p:txBody>
          <a:bodyPr/>
          <a:lstStyle/>
          <a:p>
            <a:r>
              <a:rPr lang="en-US" dirty="0" err="1"/>
              <a:t>Obiective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01" y="1459653"/>
            <a:ext cx="5932333" cy="4629487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hardware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colecteze</a:t>
            </a:r>
            <a:r>
              <a:rPr lang="en-US" dirty="0"/>
              <a:t> date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, precum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controleze</a:t>
            </a:r>
            <a:r>
              <a:rPr lang="en-US" dirty="0"/>
              <a:t> </a:t>
            </a:r>
            <a:r>
              <a:rPr lang="en-US" dirty="0" err="1"/>
              <a:t>echipamentele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irigare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software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prelucreze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interpreteze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colectate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ofere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 de control automat ai </a:t>
            </a:r>
            <a:r>
              <a:rPr lang="en-US" dirty="0" err="1"/>
              <a:t>parametrilor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prietenoase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permită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monitorizeze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interacționeze</a:t>
            </a:r>
            <a:r>
              <a:rPr lang="en-US" dirty="0"/>
              <a:t> cu </a:t>
            </a:r>
            <a:r>
              <a:rPr lang="en-US" dirty="0" err="1"/>
              <a:t>acesta</a:t>
            </a:r>
            <a:r>
              <a:rPr lang="en-US" dirty="0"/>
              <a:t> remote.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4DFA3E81-12A4-B33A-4FB4-4B7F51E6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68" y="205966"/>
            <a:ext cx="4789131" cy="2761525"/>
          </a:xfrm>
          <a:prstGeom prst="rect">
            <a:avLst/>
          </a:prstGeom>
        </p:spPr>
      </p:pic>
      <p:pic>
        <p:nvPicPr>
          <p:cNvPr id="2050" name="Picture 2" descr="What Is User Interface (UI)? Definition and Examples | Glossary">
            <a:extLst>
              <a:ext uri="{FF2B5EF4-FFF2-40B4-BE49-F238E27FC236}">
                <a16:creationId xmlns:a16="http://schemas.microsoft.com/office/drawing/2014/main" id="{0D5E5461-643A-AB91-2129-84F7BC70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34" y="3429000"/>
            <a:ext cx="4619772" cy="253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5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58" y="26589"/>
            <a:ext cx="5561142" cy="844018"/>
          </a:xfrm>
        </p:spPr>
        <p:txBody>
          <a:bodyPr>
            <a:normAutofit/>
          </a:bodyPr>
          <a:lstStyle/>
          <a:p>
            <a:r>
              <a:rPr lang="en-US" dirty="0"/>
              <a:t>ARHITECTURA HARDWARE: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02" y="1140737"/>
            <a:ext cx="5660730" cy="494840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Placă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dezvoltare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Arduino Mega 2560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Senzorul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DHT11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măsurarea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temperaturii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Senzor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umiditate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monitorizarea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umidității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just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ESP 8260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transmiterea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datelor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colectate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internet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Electrovalve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12V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irigare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Pompa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5V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circularea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apei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irigare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Senzor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nivel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verificarea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nivelului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din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bazin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Sursă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tensiune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12V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alimentarea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componentelor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Tranzistori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diode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pompelor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din Arduino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protecția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circuitelor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împotriva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supratensiunilor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scurgerilor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curent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Imagine 6" descr="O imagine care conține electronice, inginerie, Inginerie electronică, circuit&#10;&#10;Descriere generată automat">
            <a:extLst>
              <a:ext uri="{FF2B5EF4-FFF2-40B4-BE49-F238E27FC236}">
                <a16:creationId xmlns:a16="http://schemas.microsoft.com/office/drawing/2014/main" id="{14DA26DE-E7D0-F04D-2E7A-FB75D62AC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47564" y="207810"/>
            <a:ext cx="2066578" cy="168564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E51919DA-6C31-54E6-4F05-71C471E707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0200" y="205966"/>
            <a:ext cx="2139950" cy="205549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0" name="Image6" descr="O imagine care conține cablu, Inginerie electronică, Componenta circuitului, Componentă de circuit pasiv&#10;&#10;Descriere generată automat">
            <a:extLst>
              <a:ext uri="{FF2B5EF4-FFF2-40B4-BE49-F238E27FC236}">
                <a16:creationId xmlns:a16="http://schemas.microsoft.com/office/drawing/2014/main" id="{DCD51AC0-BDD6-3CCC-746F-0BF3DBF9E9F0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34530" y="1065211"/>
            <a:ext cx="1944252" cy="205549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1" name="Imagine 10" descr="O imagine care conține electronice, Componentă electronică, Componenta circuitului, Componentă de circuit pasiv&#10;&#10;Descriere generată automat">
            <a:extLst>
              <a:ext uri="{FF2B5EF4-FFF2-40B4-BE49-F238E27FC236}">
                <a16:creationId xmlns:a16="http://schemas.microsoft.com/office/drawing/2014/main" id="{73715A38-6650-7926-994B-EBFCD707AC0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871189" y="2679810"/>
            <a:ext cx="2066579" cy="149838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2" name="Imagine 11" descr="O imagine care conține instrument, roșu, cheie&#10;&#10;Descriere generată automat">
            <a:extLst>
              <a:ext uri="{FF2B5EF4-FFF2-40B4-BE49-F238E27FC236}">
                <a16:creationId xmlns:a16="http://schemas.microsoft.com/office/drawing/2014/main" id="{C7DCA9AA-FA14-E98A-EC7B-551E69C987F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51598" y="2766599"/>
            <a:ext cx="2066580" cy="1095061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307FDDBF-6D8E-04A2-CD93-F561FD0FEBBC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8290016" y="4150154"/>
            <a:ext cx="2058035" cy="109537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Image2">
            <a:extLst>
              <a:ext uri="{FF2B5EF4-FFF2-40B4-BE49-F238E27FC236}">
                <a16:creationId xmlns:a16="http://schemas.microsoft.com/office/drawing/2014/main" id="{DB13CBE1-7536-82D5-7759-B2002146FC54}"/>
              </a:ext>
            </a:extLst>
          </p:cNvPr>
          <p:cNvPicPr/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6264591" y="4691193"/>
            <a:ext cx="1980565" cy="174371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ine 14" descr="O imagine care conține tub, Componenta circuitului, Diodă, Componentă de circuit pasiv&#10;&#10;Descriere generată automat">
            <a:extLst>
              <a:ext uri="{FF2B5EF4-FFF2-40B4-BE49-F238E27FC236}">
                <a16:creationId xmlns:a16="http://schemas.microsoft.com/office/drawing/2014/main" id="{65270B71-E811-7F7C-8D96-F9AB407DA16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0281560" y="4661195"/>
            <a:ext cx="1762760" cy="176276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3964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58" y="26589"/>
            <a:ext cx="5561142" cy="844018"/>
          </a:xfrm>
        </p:spPr>
        <p:txBody>
          <a:bodyPr>
            <a:normAutofit/>
          </a:bodyPr>
          <a:lstStyle/>
          <a:p>
            <a:r>
              <a:rPr lang="en-US" dirty="0"/>
              <a:t>ARHITECTURA SOFTWARE: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01" y="1140737"/>
            <a:ext cx="7860721" cy="4948403"/>
          </a:xfrm>
        </p:spPr>
        <p:txBody>
          <a:bodyPr>
            <a:normAutofit/>
          </a:bodyPr>
          <a:lstStyle/>
          <a:p>
            <a:pPr algn="just"/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Serverul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central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rulează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serviciu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web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bazat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 framework-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Django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limbajul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Python.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Acesta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primește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datele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la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Arduino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intermediul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modulului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WiFi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procesează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le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într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bază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date.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asemenea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asigură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interfața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comunicarea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cu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aplicația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mobilă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Flutter.</a:t>
            </a:r>
          </a:p>
          <a:p>
            <a:pPr algn="just"/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Aplicația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mobilă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Flutter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reprezintă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interfața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utilizatorului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final.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Aceasta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responsabilă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afișarea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datelor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la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senzori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sub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formă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informații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utilizator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asemenea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permite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utilizatorului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interacționeze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cu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pornească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oprească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manual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pompa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irigare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selecteze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tipul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cultură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ajusta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irigare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fuzzy.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" name="Imagine 7" descr="O imagine care conține Font, siglă, Grafică, simbol&#10;&#10;Descriere generată automat">
            <a:extLst>
              <a:ext uri="{FF2B5EF4-FFF2-40B4-BE49-F238E27FC236}">
                <a16:creationId xmlns:a16="http://schemas.microsoft.com/office/drawing/2014/main" id="{398CDC11-CE2C-CDE9-490E-E214BEB597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88443" y="263764"/>
            <a:ext cx="2507997" cy="84401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6" name="Imagine 15" descr="O imagine care conține Albastru electric, albastru, linie, acva&#10;&#10;Descriere generată automat">
            <a:extLst>
              <a:ext uri="{FF2B5EF4-FFF2-40B4-BE49-F238E27FC236}">
                <a16:creationId xmlns:a16="http://schemas.microsoft.com/office/drawing/2014/main" id="{D36E0BBB-6CB3-7001-17D9-09C4F55972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08944" y="1960384"/>
            <a:ext cx="1774557" cy="146861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7" name="Picture 5" descr="Arduino IDE - Microsoft Apps">
            <a:extLst>
              <a:ext uri="{FF2B5EF4-FFF2-40B4-BE49-F238E27FC236}">
                <a16:creationId xmlns:a16="http://schemas.microsoft.com/office/drawing/2014/main" id="{434CD9EE-AABB-3451-9DC1-2FEF74CC5B2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257863" y="3835035"/>
            <a:ext cx="1419701" cy="1379761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24469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824" y="276087"/>
            <a:ext cx="9371949" cy="662948"/>
          </a:xfrm>
        </p:spPr>
        <p:txBody>
          <a:bodyPr/>
          <a:lstStyle/>
          <a:p>
            <a:r>
              <a:rPr lang="en-US" dirty="0" err="1"/>
              <a:t>Interfata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955" y="1122630"/>
            <a:ext cx="8790915" cy="505433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Ecranul</a:t>
            </a:r>
            <a:r>
              <a:rPr lang="en-US" dirty="0"/>
              <a:t> principal:</a:t>
            </a:r>
          </a:p>
          <a:p>
            <a:pPr algn="just"/>
            <a:r>
              <a:rPr lang="en-US" dirty="0"/>
              <a:t>Pe </a:t>
            </a:r>
            <a:r>
              <a:rPr lang="en-US" dirty="0" err="1"/>
              <a:t>ecranul</a:t>
            </a:r>
            <a:r>
              <a:rPr lang="en-US" dirty="0"/>
              <a:t> principal,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pătrate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reprezentând</a:t>
            </a:r>
            <a:r>
              <a:rPr lang="en-US" dirty="0"/>
              <a:t> o </a:t>
            </a:r>
            <a:r>
              <a:rPr lang="en-US" dirty="0" err="1"/>
              <a:t>zonă</a:t>
            </a:r>
            <a:r>
              <a:rPr lang="en-US" dirty="0"/>
              <a:t> de </a:t>
            </a:r>
            <a:r>
              <a:rPr lang="en-US" dirty="0" err="1"/>
              <a:t>irigare</a:t>
            </a:r>
            <a:r>
              <a:rPr lang="en-US" dirty="0"/>
              <a:t> a </a:t>
            </a:r>
            <a:r>
              <a:rPr lang="en-US" dirty="0" err="1"/>
              <a:t>serei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interacționa</a:t>
            </a:r>
            <a:r>
              <a:rPr lang="en-US" dirty="0"/>
              <a:t> cu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pătrate</a:t>
            </a:r>
            <a:r>
              <a:rPr lang="en-US" dirty="0"/>
              <a:t>, </a:t>
            </a:r>
            <a:r>
              <a:rPr lang="en-US" dirty="0" err="1"/>
              <a:t>făcând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umiditatea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zonă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dreaptă</a:t>
            </a:r>
            <a:r>
              <a:rPr lang="en-US" dirty="0"/>
              <a:t> a </a:t>
            </a:r>
            <a:r>
              <a:rPr lang="en-US" dirty="0" err="1"/>
              <a:t>ecranului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cu </a:t>
            </a:r>
            <a:r>
              <a:rPr lang="en-US" dirty="0" err="1"/>
              <a:t>temperaturile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umiditățile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zone, </a:t>
            </a:r>
            <a:r>
              <a:rPr lang="en-US" dirty="0" err="1"/>
              <a:t>actualizate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pPr marL="0" indent="0" algn="just">
              <a:buNone/>
            </a:pPr>
            <a:r>
              <a:rPr lang="en-US" dirty="0" err="1"/>
              <a:t>Designul</a:t>
            </a:r>
            <a:r>
              <a:rPr lang="en-US" dirty="0"/>
              <a:t> </a:t>
            </a:r>
            <a:r>
              <a:rPr lang="en-US" dirty="0" err="1"/>
              <a:t>pătratelor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face </a:t>
            </a:r>
            <a:r>
              <a:rPr lang="en-US" dirty="0" err="1"/>
              <a:t>clic</a:t>
            </a:r>
            <a:r>
              <a:rPr lang="en-US" dirty="0"/>
              <a:t> pe un </a:t>
            </a:r>
            <a:r>
              <a:rPr lang="en-US" dirty="0" err="1"/>
              <a:t>pătrat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ilumina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indica </a:t>
            </a:r>
            <a:r>
              <a:rPr lang="en-US" dirty="0" err="1"/>
              <a:t>selecția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Pătratele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colorate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condițiile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zonă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Tab-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include </a:t>
            </a:r>
            <a:r>
              <a:rPr lang="en-US" dirty="0" err="1"/>
              <a:t>două</a:t>
            </a:r>
            <a:r>
              <a:rPr lang="en-US" dirty="0"/>
              <a:t> tab-</a:t>
            </a:r>
            <a:r>
              <a:rPr lang="en-US" dirty="0" err="1"/>
              <a:t>uri</a:t>
            </a:r>
            <a:r>
              <a:rPr lang="en-US" dirty="0"/>
              <a:t> separate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vizualizarea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temperatură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Primul</a:t>
            </a:r>
            <a:r>
              <a:rPr lang="en-US" dirty="0"/>
              <a:t> tab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temperatură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zonă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tab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Contol</a:t>
            </a:r>
            <a:r>
              <a:rPr lang="en-US" dirty="0"/>
              <a:t> manual </a:t>
            </a:r>
            <a:r>
              <a:rPr lang="en-US" dirty="0" err="1"/>
              <a:t>pompa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26" name="Imagine 25">
            <a:extLst>
              <a:ext uri="{FF2B5EF4-FFF2-40B4-BE49-F238E27FC236}">
                <a16:creationId xmlns:a16="http://schemas.microsoft.com/office/drawing/2014/main" id="{14ABD349-A7F6-C040-3AE1-0566AA18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383" y="62524"/>
            <a:ext cx="2222780" cy="2773378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328B302D-1197-7CDB-3382-347A7E56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383" y="2783493"/>
            <a:ext cx="2222780" cy="31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55" y="338719"/>
            <a:ext cx="9371949" cy="662948"/>
          </a:xfrm>
        </p:spPr>
        <p:txBody>
          <a:bodyPr/>
          <a:lstStyle/>
          <a:p>
            <a:r>
              <a:rPr lang="en-US" dirty="0"/>
              <a:t>Logica Fuzzy: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955" y="1122630"/>
            <a:ext cx="11217245" cy="505433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Logica fuzzy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metodă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incertitudinii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care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permite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luarea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deciziilor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condiții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incertitudine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sau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ambiguitate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bazează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conceptul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grade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apartenență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care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variabilele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pot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valori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între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0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1,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exprimând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cât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aparține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 element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set dat.</a:t>
            </a:r>
          </a:p>
          <a:p>
            <a:pPr algn="l"/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proiectul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irigare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logica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fuzzy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pentru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lua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decizii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control adaptative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bazate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datele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colectate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la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senzori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Aceasta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înseamnă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sistemul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irigare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ajusta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cantitatea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furnizată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în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funcție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condițiile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specifice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cum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fi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umiditatea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și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temperatura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aerului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2A9D6A8-C9E4-2E58-A984-48D97809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39" y="3469001"/>
            <a:ext cx="44862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55" y="338719"/>
            <a:ext cx="9371949" cy="662948"/>
          </a:xfrm>
        </p:spPr>
        <p:txBody>
          <a:bodyPr/>
          <a:lstStyle/>
          <a:p>
            <a:r>
              <a:rPr lang="en-US" dirty="0" err="1"/>
              <a:t>Avantajele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Fuzzy: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955" y="1122630"/>
            <a:ext cx="11217245" cy="505433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Adaptabilitate</a:t>
            </a:r>
            <a:r>
              <a:rPr lang="en-US" dirty="0"/>
              <a:t>: Logica fuzzy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adapteze</a:t>
            </a:r>
            <a:r>
              <a:rPr lang="en-US" dirty="0"/>
              <a:t> la </a:t>
            </a:r>
            <a:r>
              <a:rPr lang="en-US" dirty="0" err="1"/>
              <a:t>condițiile</a:t>
            </a:r>
            <a:r>
              <a:rPr lang="en-US" dirty="0"/>
              <a:t> de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schimbare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variațiile</a:t>
            </a:r>
            <a:r>
              <a:rPr lang="en-US" dirty="0"/>
              <a:t> de </a:t>
            </a:r>
            <a:r>
              <a:rPr lang="en-US" dirty="0" err="1"/>
              <a:t>temperatură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Eficiență</a:t>
            </a:r>
            <a:r>
              <a:rPr lang="en-US" b="1" dirty="0"/>
              <a:t> </a:t>
            </a:r>
            <a:r>
              <a:rPr lang="en-US" b="1" dirty="0" err="1"/>
              <a:t>crescută</a:t>
            </a:r>
            <a:r>
              <a:rPr lang="en-US" dirty="0"/>
              <a:t>: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precise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fine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momentul</a:t>
            </a:r>
            <a:r>
              <a:rPr lang="en-US" dirty="0"/>
              <a:t> </a:t>
            </a:r>
            <a:r>
              <a:rPr lang="en-US" dirty="0" err="1"/>
              <a:t>irigării</a:t>
            </a:r>
            <a:r>
              <a:rPr lang="en-US" dirty="0"/>
              <a:t>,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risipa</a:t>
            </a:r>
            <a:r>
              <a:rPr lang="en-US" dirty="0"/>
              <a:t> de </a:t>
            </a:r>
            <a:r>
              <a:rPr lang="en-US" dirty="0" err="1"/>
              <a:t>apă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consumul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Reducerea</a:t>
            </a:r>
            <a:r>
              <a:rPr lang="en-US" b="1" dirty="0"/>
              <a:t> </a:t>
            </a:r>
            <a:r>
              <a:rPr lang="en-US" b="1" dirty="0" err="1"/>
              <a:t>costurilor</a:t>
            </a:r>
            <a:r>
              <a:rPr lang="en-US" dirty="0"/>
              <a:t>: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de </a:t>
            </a:r>
            <a:r>
              <a:rPr lang="en-US" dirty="0" err="1"/>
              <a:t>apă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, se pot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economii</a:t>
            </a:r>
            <a:r>
              <a:rPr lang="en-US" dirty="0"/>
              <a:t> </a:t>
            </a:r>
            <a:r>
              <a:rPr lang="en-US" dirty="0" err="1"/>
              <a:t>semnificative</a:t>
            </a:r>
            <a:r>
              <a:rPr lang="en-US" dirty="0"/>
              <a:t> pe termen lung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privește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Automatizare</a:t>
            </a:r>
            <a:r>
              <a:rPr lang="en-US" b="1" dirty="0"/>
              <a:t> </a:t>
            </a:r>
            <a:r>
              <a:rPr lang="en-US" b="1" dirty="0" err="1"/>
              <a:t>avansată</a:t>
            </a:r>
            <a:r>
              <a:rPr lang="en-US" dirty="0"/>
              <a:t>: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autonom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intervenții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economisirea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efortului</a:t>
            </a:r>
            <a:r>
              <a:rPr lang="en-US" dirty="0"/>
              <a:t> </a:t>
            </a:r>
            <a:r>
              <a:rPr lang="en-US" dirty="0" err="1"/>
              <a:t>operatorilor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Flexibilitate</a:t>
            </a:r>
            <a:r>
              <a:rPr lang="en-US" dirty="0"/>
              <a:t>: Logica fuzzy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adaptată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configurată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potrivi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culturi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cerințelor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ale </a:t>
            </a:r>
            <a:r>
              <a:rPr lang="en-US" dirty="0" err="1"/>
              <a:t>solului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plantelor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Îmbunătățirea</a:t>
            </a:r>
            <a:r>
              <a:rPr lang="en-US" b="1" dirty="0"/>
              <a:t> </a:t>
            </a:r>
            <a:r>
              <a:rPr lang="en-US" b="1" dirty="0" err="1"/>
              <a:t>randamentului</a:t>
            </a:r>
            <a:r>
              <a:rPr lang="en-US" b="1" dirty="0"/>
              <a:t> </a:t>
            </a:r>
            <a:r>
              <a:rPr lang="en-US" b="1" dirty="0" err="1"/>
              <a:t>culturilor</a:t>
            </a:r>
            <a:r>
              <a:rPr lang="en-US" dirty="0"/>
              <a:t>: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cantități</a:t>
            </a:r>
            <a:r>
              <a:rPr lang="en-US" dirty="0"/>
              <a:t> optime de </a:t>
            </a:r>
            <a:r>
              <a:rPr lang="en-US" dirty="0" err="1"/>
              <a:t>apă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mediu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contribui</a:t>
            </a:r>
            <a:r>
              <a:rPr lang="en-US" dirty="0"/>
              <a:t> la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randamentului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calității</a:t>
            </a:r>
            <a:r>
              <a:rPr lang="en-US" dirty="0"/>
              <a:t> </a:t>
            </a:r>
            <a:r>
              <a:rPr lang="en-US" dirty="0" err="1"/>
              <a:t>culturilor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2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149</TotalTime>
  <Words>948</Words>
  <Application>Microsoft Office PowerPoint</Application>
  <PresentationFormat>Ecran lat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Corbel</vt:lpstr>
      <vt:lpstr>Söhne</vt:lpstr>
      <vt:lpstr>Ecology 16x9</vt:lpstr>
      <vt:lpstr>SISTEM DE REGLARE AUTOMATA PENTRU IRIGAREA DE PRECIZIE A PLANTELOR </vt:lpstr>
      <vt:lpstr>CUPRINS:</vt:lpstr>
      <vt:lpstr>Descrierea proiectului</vt:lpstr>
      <vt:lpstr>Obiective: </vt:lpstr>
      <vt:lpstr>ARHITECTURA HARDWARE:</vt:lpstr>
      <vt:lpstr>ARHITECTURA SOFTWARE:</vt:lpstr>
      <vt:lpstr>Interfata cu utilizatorul:</vt:lpstr>
      <vt:lpstr>Logica Fuzzy:</vt:lpstr>
      <vt:lpstr>Avantajele logicii Fuzzy:</vt:lpstr>
      <vt:lpstr>Diagrama fluxului de proces:</vt:lpstr>
      <vt:lpstr>Schema functionala a procesului:</vt:lpstr>
      <vt:lpstr>Concluzii:</vt:lpstr>
      <vt:lpstr>Bibliografie: </vt:lpstr>
      <vt:lpstr>Va 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REGLARE AUTOMATA PENTRU IRIGAREA DE PRECIZIE A PLANTELOR </dc:title>
  <dc:creator>Alina-Elena IONITA</dc:creator>
  <cp:lastModifiedBy>Alina-Elena IONITA</cp:lastModifiedBy>
  <cp:revision>1</cp:revision>
  <dcterms:created xsi:type="dcterms:W3CDTF">2024-04-14T18:21:28Z</dcterms:created>
  <dcterms:modified xsi:type="dcterms:W3CDTF">2024-04-14T20:51:05Z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