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3443179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3443179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3443179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3443179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3722f66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3722f66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3443179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3443179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3443179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3443179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3722f66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3722f66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3722f66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3722f66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0b73d837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0b73d837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0b73d83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0b73d83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0b73d83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0b73d83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0b73d83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0b73d83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0b73d837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0b73d837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0b73d83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0b73d83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0b73d83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0b73d83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0b73d837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0b73d837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Resilience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3-4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09875" y="55100"/>
            <a:ext cx="8390700" cy="2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Script that creates ngrams and generates topics using LDA  </a:t>
            </a:r>
            <a:endParaRPr sz="2220"/>
          </a:p>
        </p:txBody>
      </p:sp>
      <p:pic>
        <p:nvPicPr>
          <p:cNvPr id="113" name="Google Shape;113;p23"/>
          <p:cNvPicPr preferRelativeResize="0"/>
          <p:nvPr/>
        </p:nvPicPr>
        <p:blipFill>
          <a:blip r:embed="rId3">
            <a:alphaModFix/>
          </a:blip>
          <a:stretch>
            <a:fillRect/>
          </a:stretch>
        </p:blipFill>
        <p:spPr>
          <a:xfrm>
            <a:off x="309875" y="526700"/>
            <a:ext cx="5584949" cy="4575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of the script</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4"/>
          <p:cNvPicPr preferRelativeResize="0"/>
          <p:nvPr/>
        </p:nvPicPr>
        <p:blipFill>
          <a:blip r:embed="rId3">
            <a:alphaModFix/>
          </a:blip>
          <a:stretch>
            <a:fillRect/>
          </a:stretch>
        </p:blipFill>
        <p:spPr>
          <a:xfrm>
            <a:off x="347975" y="1304077"/>
            <a:ext cx="7962573" cy="318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879799" y="244475"/>
            <a:ext cx="4860350" cy="4654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280425" y="15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 explanation</a:t>
            </a:r>
            <a:endParaRPr/>
          </a:p>
        </p:txBody>
      </p:sp>
      <p:sp>
        <p:nvSpPr>
          <p:cNvPr id="131" name="Google Shape;131;p26"/>
          <p:cNvSpPr txBox="1"/>
          <p:nvPr>
            <p:ph idx="1" type="body"/>
          </p:nvPr>
        </p:nvSpPr>
        <p:spPr>
          <a:xfrm>
            <a:off x="311700" y="728500"/>
            <a:ext cx="38925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400"/>
              </a:spcBef>
              <a:spcAft>
                <a:spcPts val="0"/>
              </a:spcAft>
              <a:buClr>
                <a:schemeClr val="dk1"/>
              </a:buClr>
              <a:buSzPts val="605"/>
              <a:buFont typeface="Arial"/>
              <a:buNone/>
            </a:pPr>
            <a:r>
              <a:rPr b="1" lang="en" sz="1115">
                <a:solidFill>
                  <a:schemeClr val="dk1"/>
                </a:solidFill>
              </a:rPr>
              <a:t>1. Intertopic Distance Map (Left Panel)</a:t>
            </a:r>
            <a:endParaRPr b="1" sz="1115">
              <a:solidFill>
                <a:schemeClr val="dk1"/>
              </a:solidFill>
            </a:endParaRPr>
          </a:p>
          <a:p>
            <a:pPr indent="-298767" lvl="0" marL="457200" rtl="0" algn="l">
              <a:lnSpc>
                <a:spcPct val="105000"/>
              </a:lnSpc>
              <a:spcBef>
                <a:spcPts val="1200"/>
              </a:spcBef>
              <a:spcAft>
                <a:spcPts val="0"/>
              </a:spcAft>
              <a:buClr>
                <a:schemeClr val="dk1"/>
              </a:buClr>
              <a:buSzPts val="1105"/>
              <a:buChar char="●"/>
            </a:pPr>
            <a:r>
              <a:rPr b="1" lang="en" sz="1105">
                <a:solidFill>
                  <a:schemeClr val="dk1"/>
                </a:solidFill>
              </a:rPr>
              <a:t>Purpose</a:t>
            </a:r>
            <a:r>
              <a:rPr lang="en" sz="1105">
                <a:solidFill>
                  <a:schemeClr val="dk1"/>
                </a:solidFill>
              </a:rPr>
              <a:t>: This map provides a visual representation of the topics and their relationships to each other, using </a:t>
            </a:r>
            <a:r>
              <a:rPr b="1" lang="en" sz="1105">
                <a:solidFill>
                  <a:schemeClr val="dk1"/>
                </a:solidFill>
              </a:rPr>
              <a:t>Multidimensional Scaling (MDS)</a:t>
            </a:r>
            <a:r>
              <a:rPr lang="en" sz="1105">
                <a:solidFill>
                  <a:schemeClr val="dk1"/>
                </a:solidFill>
              </a:rPr>
              <a:t> to plot them in 2D space.</a:t>
            </a:r>
            <a:endParaRPr sz="1105">
              <a:solidFill>
                <a:schemeClr val="dk1"/>
              </a:solidFill>
            </a:endParaRPr>
          </a:p>
          <a:p>
            <a:pPr indent="-298767" lvl="0" marL="457200" rtl="0" algn="l">
              <a:lnSpc>
                <a:spcPct val="105000"/>
              </a:lnSpc>
              <a:spcBef>
                <a:spcPts val="0"/>
              </a:spcBef>
              <a:spcAft>
                <a:spcPts val="0"/>
              </a:spcAft>
              <a:buClr>
                <a:schemeClr val="dk1"/>
              </a:buClr>
              <a:buSzPts val="1105"/>
              <a:buChar char="●"/>
            </a:pPr>
            <a:r>
              <a:rPr b="1" lang="en" sz="1105">
                <a:solidFill>
                  <a:schemeClr val="dk1"/>
                </a:solidFill>
              </a:rPr>
              <a:t>Circles</a:t>
            </a:r>
            <a:r>
              <a:rPr lang="en" sz="1105">
                <a:solidFill>
                  <a:schemeClr val="dk1"/>
                </a:solidFill>
              </a:rPr>
              <a:t>: Each circle represents a topic. The size of the circle indicates the </a:t>
            </a:r>
            <a:r>
              <a:rPr b="1" lang="en" sz="1105">
                <a:solidFill>
                  <a:schemeClr val="dk1"/>
                </a:solidFill>
              </a:rPr>
              <a:t>prevalence</a:t>
            </a:r>
            <a:r>
              <a:rPr lang="en" sz="1105">
                <a:solidFill>
                  <a:schemeClr val="dk1"/>
                </a:solidFill>
              </a:rPr>
              <a:t> or </a:t>
            </a:r>
            <a:r>
              <a:rPr b="1" lang="en" sz="1105">
                <a:solidFill>
                  <a:schemeClr val="dk1"/>
                </a:solidFill>
              </a:rPr>
              <a:t>relative frequency</a:t>
            </a:r>
            <a:r>
              <a:rPr lang="en" sz="1105">
                <a:solidFill>
                  <a:schemeClr val="dk1"/>
                </a:solidFill>
              </a:rPr>
              <a:t> of the topic in the corpus.</a:t>
            </a:r>
            <a:endParaRPr sz="1105">
              <a:solidFill>
                <a:schemeClr val="dk1"/>
              </a:solidFill>
            </a:endParaRPr>
          </a:p>
          <a:p>
            <a:pPr indent="-298767" lvl="0" marL="457200" rtl="0" algn="l">
              <a:lnSpc>
                <a:spcPct val="105000"/>
              </a:lnSpc>
              <a:spcBef>
                <a:spcPts val="0"/>
              </a:spcBef>
              <a:spcAft>
                <a:spcPts val="0"/>
              </a:spcAft>
              <a:buClr>
                <a:schemeClr val="dk1"/>
              </a:buClr>
              <a:buSzPts val="1105"/>
              <a:buChar char="●"/>
            </a:pPr>
            <a:r>
              <a:rPr b="1" lang="en" sz="1105">
                <a:solidFill>
                  <a:schemeClr val="dk1"/>
                </a:solidFill>
              </a:rPr>
              <a:t>Distances</a:t>
            </a:r>
            <a:r>
              <a:rPr lang="en" sz="1105">
                <a:solidFill>
                  <a:schemeClr val="dk1"/>
                </a:solidFill>
              </a:rPr>
              <a:t>:</a:t>
            </a:r>
            <a:endParaRPr sz="1105">
              <a:solidFill>
                <a:schemeClr val="dk1"/>
              </a:solidFill>
            </a:endParaRPr>
          </a:p>
          <a:p>
            <a:pPr indent="-298767" lvl="1" marL="914400" rtl="0" algn="l">
              <a:lnSpc>
                <a:spcPct val="105000"/>
              </a:lnSpc>
              <a:spcBef>
                <a:spcPts val="0"/>
              </a:spcBef>
              <a:spcAft>
                <a:spcPts val="0"/>
              </a:spcAft>
              <a:buClr>
                <a:schemeClr val="dk1"/>
              </a:buClr>
              <a:buSzPts val="1105"/>
              <a:buChar char="○"/>
            </a:pPr>
            <a:r>
              <a:rPr lang="en" sz="1105">
                <a:solidFill>
                  <a:schemeClr val="dk1"/>
                </a:solidFill>
              </a:rPr>
              <a:t>The </a:t>
            </a:r>
            <a:r>
              <a:rPr b="1" lang="en" sz="1105">
                <a:solidFill>
                  <a:schemeClr val="dk1"/>
                </a:solidFill>
              </a:rPr>
              <a:t>distance between circles</a:t>
            </a:r>
            <a:r>
              <a:rPr lang="en" sz="1105">
                <a:solidFill>
                  <a:schemeClr val="dk1"/>
                </a:solidFill>
              </a:rPr>
              <a:t> shows how closely related the topics are. Closer circles indicate that topics share more words in common, while distant circles are more distinct.</a:t>
            </a:r>
            <a:endParaRPr sz="1105">
              <a:solidFill>
                <a:schemeClr val="dk1"/>
              </a:solidFill>
            </a:endParaRPr>
          </a:p>
          <a:p>
            <a:pPr indent="-298767" lvl="0" marL="457200" rtl="0" algn="l">
              <a:lnSpc>
                <a:spcPct val="105000"/>
              </a:lnSpc>
              <a:spcBef>
                <a:spcPts val="0"/>
              </a:spcBef>
              <a:spcAft>
                <a:spcPts val="0"/>
              </a:spcAft>
              <a:buClr>
                <a:schemeClr val="dk1"/>
              </a:buClr>
              <a:buSzPts val="1105"/>
              <a:buChar char="●"/>
            </a:pPr>
            <a:r>
              <a:rPr b="1" lang="en" sz="1105">
                <a:solidFill>
                  <a:schemeClr val="dk1"/>
                </a:solidFill>
              </a:rPr>
              <a:t>Selected Topic</a:t>
            </a:r>
            <a:r>
              <a:rPr lang="en" sz="1105">
                <a:solidFill>
                  <a:schemeClr val="dk1"/>
                </a:solidFill>
              </a:rPr>
              <a:t>: In this screenshot, </a:t>
            </a:r>
            <a:r>
              <a:rPr b="1" lang="en" sz="1105">
                <a:solidFill>
                  <a:schemeClr val="dk1"/>
                </a:solidFill>
              </a:rPr>
              <a:t>Topic 3</a:t>
            </a:r>
            <a:r>
              <a:rPr lang="en" sz="1105">
                <a:solidFill>
                  <a:schemeClr val="dk1"/>
                </a:solidFill>
              </a:rPr>
              <a:t> is selected and highlighted in red. This selection affects the terms displayed in the right panel.</a:t>
            </a:r>
            <a:endParaRPr sz="1105">
              <a:solidFill>
                <a:schemeClr val="dk1"/>
              </a:solidFill>
            </a:endParaRPr>
          </a:p>
          <a:p>
            <a:pPr indent="0" lvl="0" marL="0" rtl="0" algn="l">
              <a:lnSpc>
                <a:spcPct val="105000"/>
              </a:lnSpc>
              <a:spcBef>
                <a:spcPts val="1200"/>
              </a:spcBef>
              <a:spcAft>
                <a:spcPts val="1200"/>
              </a:spcAft>
              <a:buSzPts val="605"/>
              <a:buNone/>
            </a:pPr>
            <a:r>
              <a:t/>
            </a:r>
            <a:endParaRPr sz="1490"/>
          </a:p>
        </p:txBody>
      </p:sp>
      <p:pic>
        <p:nvPicPr>
          <p:cNvPr id="132" name="Google Shape;132;p26"/>
          <p:cNvPicPr preferRelativeResize="0"/>
          <p:nvPr/>
        </p:nvPicPr>
        <p:blipFill>
          <a:blip r:embed="rId3">
            <a:alphaModFix/>
          </a:blip>
          <a:stretch>
            <a:fillRect/>
          </a:stretch>
        </p:blipFill>
        <p:spPr>
          <a:xfrm>
            <a:off x="5095326" y="101787"/>
            <a:ext cx="3455551" cy="466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249150" y="611275"/>
            <a:ext cx="5322900" cy="3416400"/>
          </a:xfrm>
          <a:prstGeom prst="rect">
            <a:avLst/>
          </a:prstGeom>
        </p:spPr>
        <p:txBody>
          <a:bodyPr anchorCtr="0" anchor="t" bIns="91425" lIns="91425" spcFirstLastPara="1" rIns="91425" wrap="square" tIns="91425">
            <a:noAutofit/>
          </a:bodyPr>
          <a:lstStyle/>
          <a:p>
            <a:pPr indent="0" lvl="0" marL="0" rtl="0" algn="l">
              <a:lnSpc>
                <a:spcPct val="85000"/>
              </a:lnSpc>
              <a:spcBef>
                <a:spcPts val="1400"/>
              </a:spcBef>
              <a:spcAft>
                <a:spcPts val="0"/>
              </a:spcAft>
              <a:buClr>
                <a:schemeClr val="dk1"/>
              </a:buClr>
              <a:buSzPts val="605"/>
              <a:buFont typeface="Arial"/>
              <a:buNone/>
            </a:pPr>
            <a:r>
              <a:rPr b="1" lang="en" sz="1115">
                <a:solidFill>
                  <a:schemeClr val="dk1"/>
                </a:solidFill>
              </a:rPr>
              <a:t>2. Top-30 Most Relevant Terms for Selected Topic (Right Panel)</a:t>
            </a:r>
            <a:endParaRPr b="1" sz="1115">
              <a:solidFill>
                <a:schemeClr val="dk1"/>
              </a:solidFill>
            </a:endParaRPr>
          </a:p>
          <a:p>
            <a:pPr indent="-292417" lvl="0" marL="457200" rtl="0" algn="l">
              <a:lnSpc>
                <a:spcPct val="85000"/>
              </a:lnSpc>
              <a:spcBef>
                <a:spcPts val="1200"/>
              </a:spcBef>
              <a:spcAft>
                <a:spcPts val="0"/>
              </a:spcAft>
              <a:buClr>
                <a:schemeClr val="dk1"/>
              </a:buClr>
              <a:buSzPts val="1005"/>
              <a:buChar char="●"/>
            </a:pPr>
            <a:r>
              <a:rPr b="1" lang="en" sz="1005">
                <a:solidFill>
                  <a:schemeClr val="dk1"/>
                </a:solidFill>
              </a:rPr>
              <a:t>Purpose</a:t>
            </a:r>
            <a:r>
              <a:rPr lang="en" sz="1005">
                <a:solidFill>
                  <a:schemeClr val="dk1"/>
                </a:solidFill>
              </a:rPr>
              <a:t>: This bar chart shows the </a:t>
            </a:r>
            <a:r>
              <a:rPr b="1" lang="en" sz="1005">
                <a:solidFill>
                  <a:schemeClr val="dk1"/>
                </a:solidFill>
              </a:rPr>
              <a:t>top terms</a:t>
            </a:r>
            <a:r>
              <a:rPr lang="en" sz="1005">
                <a:solidFill>
                  <a:schemeClr val="dk1"/>
                </a:solidFill>
              </a:rPr>
              <a:t> most relevant to the currently selected topic, in this case, </a:t>
            </a:r>
            <a:r>
              <a:rPr b="1" lang="en" sz="1005">
                <a:solidFill>
                  <a:schemeClr val="dk1"/>
                </a:solidFill>
              </a:rPr>
              <a:t>Topic 3</a:t>
            </a:r>
            <a:r>
              <a:rPr lang="en" sz="1005">
                <a:solidFill>
                  <a:schemeClr val="dk1"/>
                </a:solidFill>
              </a:rPr>
              <a:t>.</a:t>
            </a:r>
            <a:endParaRPr sz="1005">
              <a:solidFill>
                <a:schemeClr val="dk1"/>
              </a:solidFill>
            </a:endParaRPr>
          </a:p>
          <a:p>
            <a:pPr indent="-292417" lvl="0" marL="457200" rtl="0" algn="l">
              <a:lnSpc>
                <a:spcPct val="85000"/>
              </a:lnSpc>
              <a:spcBef>
                <a:spcPts val="0"/>
              </a:spcBef>
              <a:spcAft>
                <a:spcPts val="0"/>
              </a:spcAft>
              <a:buClr>
                <a:schemeClr val="dk1"/>
              </a:buClr>
              <a:buSzPts val="1005"/>
              <a:buChar char="●"/>
            </a:pPr>
            <a:r>
              <a:rPr b="1" lang="en" sz="1005">
                <a:solidFill>
                  <a:schemeClr val="dk1"/>
                </a:solidFill>
              </a:rPr>
              <a:t>Bars</a:t>
            </a:r>
            <a:r>
              <a:rPr lang="en" sz="1005">
                <a:solidFill>
                  <a:schemeClr val="dk1"/>
                </a:solidFill>
              </a:rPr>
              <a:t>:</a:t>
            </a:r>
            <a:endParaRPr sz="1005">
              <a:solidFill>
                <a:schemeClr val="dk1"/>
              </a:solidFill>
            </a:endParaRPr>
          </a:p>
          <a:p>
            <a:pPr indent="-292417" lvl="1" marL="914400" rtl="0" algn="l">
              <a:lnSpc>
                <a:spcPct val="85000"/>
              </a:lnSpc>
              <a:spcBef>
                <a:spcPts val="0"/>
              </a:spcBef>
              <a:spcAft>
                <a:spcPts val="0"/>
              </a:spcAft>
              <a:buClr>
                <a:schemeClr val="dk1"/>
              </a:buClr>
              <a:buSzPts val="1005"/>
              <a:buChar char="○"/>
            </a:pPr>
            <a:r>
              <a:rPr b="1" lang="en" sz="1005">
                <a:solidFill>
                  <a:schemeClr val="dk1"/>
                </a:solidFill>
              </a:rPr>
              <a:t>Red bars</a:t>
            </a:r>
            <a:r>
              <a:rPr lang="en" sz="1005">
                <a:solidFill>
                  <a:schemeClr val="dk1"/>
                </a:solidFill>
              </a:rPr>
              <a:t> represent the </a:t>
            </a:r>
            <a:r>
              <a:rPr b="1" lang="en" sz="1005">
                <a:solidFill>
                  <a:schemeClr val="dk1"/>
                </a:solidFill>
              </a:rPr>
              <a:t>frequency of each term within the selected topic</a:t>
            </a:r>
            <a:r>
              <a:rPr lang="en" sz="1005">
                <a:solidFill>
                  <a:schemeClr val="dk1"/>
                </a:solidFill>
              </a:rPr>
              <a:t>.</a:t>
            </a:r>
            <a:endParaRPr sz="1005">
              <a:solidFill>
                <a:schemeClr val="dk1"/>
              </a:solidFill>
            </a:endParaRPr>
          </a:p>
          <a:p>
            <a:pPr indent="-292417" lvl="1" marL="914400" rtl="0" algn="l">
              <a:lnSpc>
                <a:spcPct val="85000"/>
              </a:lnSpc>
              <a:spcBef>
                <a:spcPts val="0"/>
              </a:spcBef>
              <a:spcAft>
                <a:spcPts val="0"/>
              </a:spcAft>
              <a:buClr>
                <a:schemeClr val="dk1"/>
              </a:buClr>
              <a:buSzPts val="1005"/>
              <a:buChar char="○"/>
            </a:pPr>
            <a:r>
              <a:rPr b="1" lang="en" sz="1005">
                <a:solidFill>
                  <a:schemeClr val="dk1"/>
                </a:solidFill>
              </a:rPr>
              <a:t>Blue bars</a:t>
            </a:r>
            <a:r>
              <a:rPr lang="en" sz="1005">
                <a:solidFill>
                  <a:schemeClr val="dk1"/>
                </a:solidFill>
              </a:rPr>
              <a:t> represent the </a:t>
            </a:r>
            <a:r>
              <a:rPr b="1" lang="en" sz="1005">
                <a:solidFill>
                  <a:schemeClr val="dk1"/>
                </a:solidFill>
              </a:rPr>
              <a:t>overall frequency of each term across the entire corpus</a:t>
            </a:r>
            <a:r>
              <a:rPr lang="en" sz="1005">
                <a:solidFill>
                  <a:schemeClr val="dk1"/>
                </a:solidFill>
              </a:rPr>
              <a:t>.</a:t>
            </a:r>
            <a:endParaRPr sz="1005">
              <a:solidFill>
                <a:schemeClr val="dk1"/>
              </a:solidFill>
            </a:endParaRPr>
          </a:p>
          <a:p>
            <a:pPr indent="-292417" lvl="1" marL="914400" rtl="0" algn="l">
              <a:lnSpc>
                <a:spcPct val="85000"/>
              </a:lnSpc>
              <a:spcBef>
                <a:spcPts val="0"/>
              </a:spcBef>
              <a:spcAft>
                <a:spcPts val="0"/>
              </a:spcAft>
              <a:buClr>
                <a:schemeClr val="dk1"/>
              </a:buClr>
              <a:buSzPts val="1005"/>
              <a:buChar char="○"/>
            </a:pPr>
            <a:r>
              <a:rPr lang="en" sz="1005">
                <a:solidFill>
                  <a:schemeClr val="dk1"/>
                </a:solidFill>
              </a:rPr>
              <a:t>The length of the red bar relative to the blue bar indicates how much the term is specific to this topic compared to the whole corpus.</a:t>
            </a:r>
            <a:endParaRPr sz="1005">
              <a:solidFill>
                <a:schemeClr val="dk1"/>
              </a:solidFill>
            </a:endParaRPr>
          </a:p>
          <a:p>
            <a:pPr indent="-292417" lvl="0" marL="457200" rtl="0" algn="l">
              <a:lnSpc>
                <a:spcPct val="85000"/>
              </a:lnSpc>
              <a:spcBef>
                <a:spcPts val="0"/>
              </a:spcBef>
              <a:spcAft>
                <a:spcPts val="0"/>
              </a:spcAft>
              <a:buClr>
                <a:schemeClr val="dk1"/>
              </a:buClr>
              <a:buSzPts val="1005"/>
              <a:buChar char="●"/>
            </a:pPr>
            <a:r>
              <a:rPr b="1" lang="en" sz="1005">
                <a:solidFill>
                  <a:schemeClr val="dk1"/>
                </a:solidFill>
              </a:rPr>
              <a:t>Terms</a:t>
            </a:r>
            <a:r>
              <a:rPr lang="en" sz="1005">
                <a:solidFill>
                  <a:schemeClr val="dk1"/>
                </a:solidFill>
              </a:rPr>
              <a:t>: The terms help interpret the topic's content. For example, terms like "waste," "management," "system," "sanitation," and "water" suggest that Topic 3 might relate to waste management and sanitation.</a:t>
            </a:r>
            <a:endParaRPr sz="1005">
              <a:solidFill>
                <a:schemeClr val="dk1"/>
              </a:solidFill>
            </a:endParaRPr>
          </a:p>
          <a:p>
            <a:pPr indent="0" lvl="0" marL="0" rtl="0" algn="l">
              <a:lnSpc>
                <a:spcPct val="85000"/>
              </a:lnSpc>
              <a:spcBef>
                <a:spcPts val="1400"/>
              </a:spcBef>
              <a:spcAft>
                <a:spcPts val="0"/>
              </a:spcAft>
              <a:buClr>
                <a:schemeClr val="dk1"/>
              </a:buClr>
              <a:buSzPts val="605"/>
              <a:buFont typeface="Arial"/>
              <a:buNone/>
            </a:pPr>
            <a:r>
              <a:rPr b="1" lang="en" sz="1115">
                <a:solidFill>
                  <a:schemeClr val="dk1"/>
                </a:solidFill>
              </a:rPr>
              <a:t>3. Lambda (λ) Slider (Top Right)</a:t>
            </a:r>
            <a:endParaRPr b="1" sz="1115">
              <a:solidFill>
                <a:schemeClr val="dk1"/>
              </a:solidFill>
            </a:endParaRPr>
          </a:p>
          <a:p>
            <a:pPr indent="-292417" lvl="0" marL="457200" rtl="0" algn="l">
              <a:lnSpc>
                <a:spcPct val="85000"/>
              </a:lnSpc>
              <a:spcBef>
                <a:spcPts val="1200"/>
              </a:spcBef>
              <a:spcAft>
                <a:spcPts val="0"/>
              </a:spcAft>
              <a:buClr>
                <a:schemeClr val="dk1"/>
              </a:buClr>
              <a:buSzPts val="1005"/>
              <a:buChar char="●"/>
            </a:pPr>
            <a:r>
              <a:rPr b="1" lang="en" sz="1005">
                <a:solidFill>
                  <a:schemeClr val="dk1"/>
                </a:solidFill>
              </a:rPr>
              <a:t>Purpose</a:t>
            </a:r>
            <a:r>
              <a:rPr lang="en" sz="1005">
                <a:solidFill>
                  <a:schemeClr val="dk1"/>
                </a:solidFill>
              </a:rPr>
              <a:t>: The λ slider controls the </a:t>
            </a:r>
            <a:r>
              <a:rPr b="1" lang="en" sz="1005">
                <a:solidFill>
                  <a:schemeClr val="dk1"/>
                </a:solidFill>
              </a:rPr>
              <a:t>relevance metric</a:t>
            </a:r>
            <a:r>
              <a:rPr lang="en" sz="1005">
                <a:solidFill>
                  <a:schemeClr val="dk1"/>
                </a:solidFill>
              </a:rPr>
              <a:t> for displaying terms in the selected topic.</a:t>
            </a:r>
            <a:endParaRPr sz="1005">
              <a:solidFill>
                <a:schemeClr val="dk1"/>
              </a:solidFill>
            </a:endParaRPr>
          </a:p>
          <a:p>
            <a:pPr indent="-292417" lvl="0" marL="457200" rtl="0" algn="l">
              <a:lnSpc>
                <a:spcPct val="85000"/>
              </a:lnSpc>
              <a:spcBef>
                <a:spcPts val="0"/>
              </a:spcBef>
              <a:spcAft>
                <a:spcPts val="0"/>
              </a:spcAft>
              <a:buClr>
                <a:schemeClr val="dk1"/>
              </a:buClr>
              <a:buSzPts val="1005"/>
              <a:buChar char="●"/>
            </a:pPr>
            <a:r>
              <a:rPr b="1" lang="en" sz="1005">
                <a:solidFill>
                  <a:schemeClr val="dk1"/>
                </a:solidFill>
              </a:rPr>
              <a:t>Relevance Metric (λ)</a:t>
            </a:r>
            <a:r>
              <a:rPr lang="en" sz="1005">
                <a:solidFill>
                  <a:schemeClr val="dk1"/>
                </a:solidFill>
              </a:rPr>
              <a:t>:</a:t>
            </a:r>
            <a:endParaRPr sz="1005">
              <a:solidFill>
                <a:schemeClr val="dk1"/>
              </a:solidFill>
            </a:endParaRPr>
          </a:p>
          <a:p>
            <a:pPr indent="-292417" lvl="1" marL="914400" rtl="0" algn="l">
              <a:lnSpc>
                <a:spcPct val="85000"/>
              </a:lnSpc>
              <a:spcBef>
                <a:spcPts val="0"/>
              </a:spcBef>
              <a:spcAft>
                <a:spcPts val="0"/>
              </a:spcAft>
              <a:buClr>
                <a:schemeClr val="dk1"/>
              </a:buClr>
              <a:buSzPts val="1005"/>
              <a:buChar char="○"/>
            </a:pPr>
            <a:r>
              <a:rPr lang="en" sz="1005">
                <a:solidFill>
                  <a:schemeClr val="dk1"/>
                </a:solidFill>
              </a:rPr>
              <a:t>λ is a parameter that adjusts the balance between </a:t>
            </a:r>
            <a:r>
              <a:rPr b="1" lang="en" sz="1005">
                <a:solidFill>
                  <a:schemeClr val="dk1"/>
                </a:solidFill>
              </a:rPr>
              <a:t>term frequency</a:t>
            </a:r>
            <a:r>
              <a:rPr lang="en" sz="1005">
                <a:solidFill>
                  <a:schemeClr val="dk1"/>
                </a:solidFill>
              </a:rPr>
              <a:t> (how often a term appears) and </a:t>
            </a:r>
            <a:r>
              <a:rPr b="1" lang="en" sz="1005">
                <a:solidFill>
                  <a:schemeClr val="dk1"/>
                </a:solidFill>
              </a:rPr>
              <a:t>exclusivity</a:t>
            </a:r>
            <a:r>
              <a:rPr lang="en" sz="1005">
                <a:solidFill>
                  <a:schemeClr val="dk1"/>
                </a:solidFill>
              </a:rPr>
              <a:t>(how unique a term is to the topic).</a:t>
            </a:r>
            <a:endParaRPr sz="1005">
              <a:solidFill>
                <a:schemeClr val="dk1"/>
              </a:solidFill>
            </a:endParaRPr>
          </a:p>
          <a:p>
            <a:pPr indent="-292417" lvl="1" marL="914400" rtl="0" algn="l">
              <a:lnSpc>
                <a:spcPct val="85000"/>
              </a:lnSpc>
              <a:spcBef>
                <a:spcPts val="0"/>
              </a:spcBef>
              <a:spcAft>
                <a:spcPts val="0"/>
              </a:spcAft>
              <a:buClr>
                <a:schemeClr val="dk1"/>
              </a:buClr>
              <a:buSzPts val="1005"/>
              <a:buChar char="○"/>
            </a:pPr>
            <a:r>
              <a:rPr lang="en" sz="1005">
                <a:solidFill>
                  <a:schemeClr val="dk1"/>
                </a:solidFill>
              </a:rPr>
              <a:t>A λ value of </a:t>
            </a:r>
            <a:r>
              <a:rPr b="1" lang="en" sz="1005">
                <a:solidFill>
                  <a:schemeClr val="dk1"/>
                </a:solidFill>
              </a:rPr>
              <a:t>1</a:t>
            </a:r>
            <a:r>
              <a:rPr lang="en" sz="1005">
                <a:solidFill>
                  <a:schemeClr val="dk1"/>
                </a:solidFill>
              </a:rPr>
              <a:t> shows terms that are highly </a:t>
            </a:r>
            <a:r>
              <a:rPr b="1" lang="en" sz="1005">
                <a:solidFill>
                  <a:schemeClr val="dk1"/>
                </a:solidFill>
              </a:rPr>
              <a:t>frequent</a:t>
            </a:r>
            <a:r>
              <a:rPr lang="en" sz="1005">
                <a:solidFill>
                  <a:schemeClr val="dk1"/>
                </a:solidFill>
              </a:rPr>
              <a:t> within the topic (possibly shared with other topics).</a:t>
            </a:r>
            <a:endParaRPr sz="1005">
              <a:solidFill>
                <a:schemeClr val="dk1"/>
              </a:solidFill>
            </a:endParaRPr>
          </a:p>
          <a:p>
            <a:pPr indent="-292417" lvl="1" marL="914400" rtl="0" algn="l">
              <a:lnSpc>
                <a:spcPct val="85000"/>
              </a:lnSpc>
              <a:spcBef>
                <a:spcPts val="0"/>
              </a:spcBef>
              <a:spcAft>
                <a:spcPts val="0"/>
              </a:spcAft>
              <a:buClr>
                <a:schemeClr val="dk1"/>
              </a:buClr>
              <a:buSzPts val="1005"/>
              <a:buChar char="○"/>
            </a:pPr>
            <a:r>
              <a:rPr lang="en" sz="1005">
                <a:solidFill>
                  <a:schemeClr val="dk1"/>
                </a:solidFill>
              </a:rPr>
              <a:t>A λ value of </a:t>
            </a:r>
            <a:r>
              <a:rPr b="1" lang="en" sz="1005">
                <a:solidFill>
                  <a:schemeClr val="dk1"/>
                </a:solidFill>
              </a:rPr>
              <a:t>0</a:t>
            </a:r>
            <a:r>
              <a:rPr lang="en" sz="1005">
                <a:solidFill>
                  <a:schemeClr val="dk1"/>
                </a:solidFill>
              </a:rPr>
              <a:t> shows terms that are highly </a:t>
            </a:r>
            <a:r>
              <a:rPr b="1" lang="en" sz="1005">
                <a:solidFill>
                  <a:schemeClr val="dk1"/>
                </a:solidFill>
              </a:rPr>
              <a:t>exclusive</a:t>
            </a:r>
            <a:r>
              <a:rPr lang="en" sz="1005">
                <a:solidFill>
                  <a:schemeClr val="dk1"/>
                </a:solidFill>
              </a:rPr>
              <a:t> to the topic (even if infrequent).</a:t>
            </a:r>
            <a:endParaRPr sz="1005">
              <a:solidFill>
                <a:schemeClr val="dk1"/>
              </a:solidFill>
            </a:endParaRPr>
          </a:p>
          <a:p>
            <a:pPr indent="-292417" lvl="0" marL="457200" rtl="0" algn="l">
              <a:lnSpc>
                <a:spcPct val="85000"/>
              </a:lnSpc>
              <a:spcBef>
                <a:spcPts val="0"/>
              </a:spcBef>
              <a:spcAft>
                <a:spcPts val="0"/>
              </a:spcAft>
              <a:buClr>
                <a:schemeClr val="dk1"/>
              </a:buClr>
              <a:buSzPts val="1005"/>
              <a:buChar char="●"/>
            </a:pPr>
            <a:r>
              <a:rPr b="1" lang="en" sz="1005">
                <a:solidFill>
                  <a:schemeClr val="dk1"/>
                </a:solidFill>
              </a:rPr>
              <a:t>In the example (λ = 0.6)</a:t>
            </a:r>
            <a:r>
              <a:rPr lang="en" sz="1005">
                <a:solidFill>
                  <a:schemeClr val="dk1"/>
                </a:solidFill>
              </a:rPr>
              <a:t>, the relevance metric favors terms that are relatively frequent in the topic but still somewhat exclusive.</a:t>
            </a:r>
            <a:endParaRPr sz="1005">
              <a:solidFill>
                <a:schemeClr val="dk1"/>
              </a:solidFill>
            </a:endParaRPr>
          </a:p>
          <a:p>
            <a:pPr indent="0" lvl="0" marL="0" rtl="0" algn="l">
              <a:lnSpc>
                <a:spcPct val="85000"/>
              </a:lnSpc>
              <a:spcBef>
                <a:spcPts val="1200"/>
              </a:spcBef>
              <a:spcAft>
                <a:spcPts val="0"/>
              </a:spcAft>
              <a:buClr>
                <a:schemeClr val="dk1"/>
              </a:buClr>
              <a:buSzPts val="605"/>
              <a:buFont typeface="Arial"/>
              <a:buNone/>
            </a:pPr>
            <a:r>
              <a:t/>
            </a:r>
            <a:endParaRPr sz="1390"/>
          </a:p>
          <a:p>
            <a:pPr indent="0" lvl="0" marL="0" rtl="0" algn="l">
              <a:lnSpc>
                <a:spcPct val="95000"/>
              </a:lnSpc>
              <a:spcBef>
                <a:spcPts val="1200"/>
              </a:spcBef>
              <a:spcAft>
                <a:spcPts val="1200"/>
              </a:spcAft>
              <a:buNone/>
            </a:pPr>
            <a:r>
              <a:t/>
            </a:r>
            <a:endParaRPr sz="1900"/>
          </a:p>
        </p:txBody>
      </p:sp>
      <p:sp>
        <p:nvSpPr>
          <p:cNvPr id="138" name="Google Shape;138;p27"/>
          <p:cNvSpPr txBox="1"/>
          <p:nvPr>
            <p:ph type="title"/>
          </p:nvPr>
        </p:nvSpPr>
        <p:spPr>
          <a:xfrm>
            <a:off x="163175" y="-3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 explanation</a:t>
            </a:r>
            <a:endParaRPr/>
          </a:p>
        </p:txBody>
      </p:sp>
      <p:pic>
        <p:nvPicPr>
          <p:cNvPr id="139" name="Google Shape;139;p27"/>
          <p:cNvPicPr preferRelativeResize="0"/>
          <p:nvPr/>
        </p:nvPicPr>
        <p:blipFill>
          <a:blip r:embed="rId3">
            <a:alphaModFix/>
          </a:blip>
          <a:stretch>
            <a:fillRect/>
          </a:stretch>
        </p:blipFill>
        <p:spPr>
          <a:xfrm>
            <a:off x="5708825" y="76275"/>
            <a:ext cx="3267150" cy="3424800"/>
          </a:xfrm>
          <a:prstGeom prst="rect">
            <a:avLst/>
          </a:prstGeom>
          <a:noFill/>
          <a:ln>
            <a:noFill/>
          </a:ln>
        </p:spPr>
      </p:pic>
      <p:pic>
        <p:nvPicPr>
          <p:cNvPr id="140" name="Google Shape;140;p27"/>
          <p:cNvPicPr preferRelativeResize="0"/>
          <p:nvPr/>
        </p:nvPicPr>
        <p:blipFill>
          <a:blip r:embed="rId4">
            <a:alphaModFix/>
          </a:blip>
          <a:stretch>
            <a:fillRect/>
          </a:stretch>
        </p:blipFill>
        <p:spPr>
          <a:xfrm>
            <a:off x="5708825" y="3767257"/>
            <a:ext cx="3267150" cy="4539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1" type="body"/>
          </p:nvPr>
        </p:nvSpPr>
        <p:spPr>
          <a:xfrm>
            <a:off x="311700" y="10334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852"/>
              <a:buFont typeface="Arial"/>
              <a:buNone/>
            </a:pPr>
            <a:r>
              <a:rPr b="1" lang="en" sz="1207">
                <a:solidFill>
                  <a:schemeClr val="dk1"/>
                </a:solidFill>
              </a:rPr>
              <a:t>4. Marginal Topic Distribution (Bottom Left)</a:t>
            </a:r>
            <a:endParaRPr b="1" sz="1207">
              <a:solidFill>
                <a:schemeClr val="dk1"/>
              </a:solidFill>
            </a:endParaRPr>
          </a:p>
          <a:p>
            <a:pPr indent="-295433" lvl="0" marL="457200" rtl="0" algn="l">
              <a:lnSpc>
                <a:spcPct val="95000"/>
              </a:lnSpc>
              <a:spcBef>
                <a:spcPts val="1200"/>
              </a:spcBef>
              <a:spcAft>
                <a:spcPts val="0"/>
              </a:spcAft>
              <a:buClr>
                <a:schemeClr val="dk1"/>
              </a:buClr>
              <a:buSzPts val="1053"/>
              <a:buChar char="●"/>
            </a:pPr>
            <a:r>
              <a:rPr b="1" lang="en" sz="1052">
                <a:solidFill>
                  <a:schemeClr val="dk1"/>
                </a:solidFill>
              </a:rPr>
              <a:t>Purpose</a:t>
            </a:r>
            <a:r>
              <a:rPr lang="en" sz="1052">
                <a:solidFill>
                  <a:schemeClr val="dk1"/>
                </a:solidFill>
              </a:rPr>
              <a:t>: This small inset visualizes the </a:t>
            </a:r>
            <a:r>
              <a:rPr b="1" lang="en" sz="1052">
                <a:solidFill>
                  <a:schemeClr val="dk1"/>
                </a:solidFill>
              </a:rPr>
              <a:t>overall distribution of topics</a:t>
            </a:r>
            <a:r>
              <a:rPr lang="en" sz="1052">
                <a:solidFill>
                  <a:schemeClr val="dk1"/>
                </a:solidFill>
              </a:rPr>
              <a:t> in the corpus, with circle sizes corresponding to topic prevalence.</a:t>
            </a: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b="1" lang="en" sz="1052">
                <a:solidFill>
                  <a:schemeClr val="dk1"/>
                </a:solidFill>
              </a:rPr>
              <a:t>Interpretation</a:t>
            </a:r>
            <a:r>
              <a:rPr lang="en" sz="1052">
                <a:solidFill>
                  <a:schemeClr val="dk1"/>
                </a:solidFill>
              </a:rPr>
              <a:t>: It helps quickly understand which topics are most common in the corpus. Larger circles indicate topics that occupy a higher percentage of the overall text.</a:t>
            </a:r>
            <a:endParaRPr sz="1052">
              <a:solidFill>
                <a:schemeClr val="dk1"/>
              </a:solidFill>
            </a:endParaRPr>
          </a:p>
          <a:p>
            <a:pPr indent="0" lvl="0" marL="0" rtl="0" algn="l">
              <a:lnSpc>
                <a:spcPct val="95000"/>
              </a:lnSpc>
              <a:spcBef>
                <a:spcPts val="1400"/>
              </a:spcBef>
              <a:spcAft>
                <a:spcPts val="0"/>
              </a:spcAft>
              <a:buClr>
                <a:schemeClr val="dk1"/>
              </a:buClr>
              <a:buSzPts val="852"/>
              <a:buFont typeface="Arial"/>
              <a:buNone/>
            </a:pPr>
            <a:r>
              <a:rPr b="1" lang="en" sz="1207">
                <a:solidFill>
                  <a:schemeClr val="dk1"/>
                </a:solidFill>
              </a:rPr>
              <a:t>Key Terms in the Explanation (Bottom Right)</a:t>
            </a:r>
            <a:endParaRPr b="1" sz="1207">
              <a:solidFill>
                <a:schemeClr val="dk1"/>
              </a:solidFill>
            </a:endParaRPr>
          </a:p>
          <a:p>
            <a:pPr indent="-295433" lvl="0" marL="457200" rtl="0" algn="l">
              <a:lnSpc>
                <a:spcPct val="95000"/>
              </a:lnSpc>
              <a:spcBef>
                <a:spcPts val="1200"/>
              </a:spcBef>
              <a:spcAft>
                <a:spcPts val="0"/>
              </a:spcAft>
              <a:buClr>
                <a:schemeClr val="dk1"/>
              </a:buClr>
              <a:buSzPts val="1053"/>
              <a:buChar char="●"/>
            </a:pPr>
            <a:r>
              <a:rPr b="1" lang="en" sz="1052">
                <a:solidFill>
                  <a:schemeClr val="dk1"/>
                </a:solidFill>
              </a:rPr>
              <a:t>Saliency</a:t>
            </a:r>
            <a:r>
              <a:rPr lang="en" sz="1052">
                <a:solidFill>
                  <a:schemeClr val="dk1"/>
                </a:solidFill>
              </a:rPr>
              <a:t>: Indicates the importance of a term in the overall corpus, balancing frequency and relevance.</a:t>
            </a: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b="1" lang="en" sz="1052">
                <a:solidFill>
                  <a:schemeClr val="dk1"/>
                </a:solidFill>
              </a:rPr>
              <a:t>Relevance</a:t>
            </a:r>
            <a:r>
              <a:rPr lang="en" sz="1052">
                <a:solidFill>
                  <a:schemeClr val="dk1"/>
                </a:solidFill>
              </a:rPr>
              <a:t>: Calculated as the relevance of a term within a topic, based on λ and the term’s exclusivity and frequency.</a:t>
            </a:r>
            <a:endParaRPr sz="1052">
              <a:solidFill>
                <a:schemeClr val="dk1"/>
              </a:solidFill>
            </a:endParaRPr>
          </a:p>
          <a:p>
            <a:pPr indent="0" lvl="0" marL="0" rtl="0" algn="l">
              <a:lnSpc>
                <a:spcPct val="95000"/>
              </a:lnSpc>
              <a:spcBef>
                <a:spcPts val="1400"/>
              </a:spcBef>
              <a:spcAft>
                <a:spcPts val="0"/>
              </a:spcAft>
              <a:buClr>
                <a:schemeClr val="dk1"/>
              </a:buClr>
              <a:buSzPts val="852"/>
              <a:buFont typeface="Arial"/>
              <a:buNone/>
            </a:pPr>
            <a:r>
              <a:rPr b="1" lang="en" sz="1207">
                <a:solidFill>
                  <a:schemeClr val="dk1"/>
                </a:solidFill>
              </a:rPr>
              <a:t>Summary Interpretation of This Visualization</a:t>
            </a:r>
            <a:endParaRPr b="1" sz="1207">
              <a:solidFill>
                <a:schemeClr val="dk1"/>
              </a:solidFill>
            </a:endParaRPr>
          </a:p>
          <a:p>
            <a:pPr indent="0" lvl="0" marL="0" rtl="0" algn="l">
              <a:lnSpc>
                <a:spcPct val="95000"/>
              </a:lnSpc>
              <a:spcBef>
                <a:spcPts val="1200"/>
              </a:spcBef>
              <a:spcAft>
                <a:spcPts val="0"/>
              </a:spcAft>
              <a:buClr>
                <a:schemeClr val="dk1"/>
              </a:buClr>
              <a:buSzPts val="852"/>
              <a:buFont typeface="Arial"/>
              <a:buNone/>
            </a:pPr>
            <a:r>
              <a:rPr lang="en" sz="1052">
                <a:solidFill>
                  <a:schemeClr val="dk1"/>
                </a:solidFill>
              </a:rPr>
              <a:t>In this visualization:</a:t>
            </a:r>
            <a:endParaRPr sz="1052">
              <a:solidFill>
                <a:schemeClr val="dk1"/>
              </a:solidFill>
            </a:endParaRPr>
          </a:p>
          <a:p>
            <a:pPr indent="-295433" lvl="0" marL="457200" rtl="0" algn="l">
              <a:lnSpc>
                <a:spcPct val="95000"/>
              </a:lnSpc>
              <a:spcBef>
                <a:spcPts val="1200"/>
              </a:spcBef>
              <a:spcAft>
                <a:spcPts val="0"/>
              </a:spcAft>
              <a:buClr>
                <a:schemeClr val="dk1"/>
              </a:buClr>
              <a:buSzPts val="1053"/>
              <a:buChar char="●"/>
            </a:pPr>
            <a:r>
              <a:rPr b="1" lang="en" sz="1052">
                <a:solidFill>
                  <a:schemeClr val="dk1"/>
                </a:solidFill>
              </a:rPr>
              <a:t>Topic 3</a:t>
            </a:r>
            <a:r>
              <a:rPr lang="en" sz="1052">
                <a:solidFill>
                  <a:schemeClr val="dk1"/>
                </a:solidFill>
              </a:rPr>
              <a:t> (highlighted in red) appears as a distinct, moderately prevalent topic.</a:t>
            </a: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Based on the right panel's terms, Topic 3 is likely about waste management, sanitation, and related infrastructure.</a:t>
            </a: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b="1" lang="en" sz="1052">
                <a:solidFill>
                  <a:schemeClr val="dk1"/>
                </a:solidFill>
              </a:rPr>
              <a:t>Adjusting λ</a:t>
            </a:r>
            <a:r>
              <a:rPr lang="en" sz="1052">
                <a:solidFill>
                  <a:schemeClr val="dk1"/>
                </a:solidFill>
              </a:rPr>
              <a:t> lets you explore terms that are more frequent or exclusive, helping you gain nuanced insights into what defines each topic.</a:t>
            </a:r>
            <a:endParaRPr sz="1052">
              <a:solidFill>
                <a:schemeClr val="dk1"/>
              </a:solidFill>
            </a:endParaRPr>
          </a:p>
          <a:p>
            <a:pPr indent="0" lvl="0" marL="0" rtl="0" algn="l">
              <a:lnSpc>
                <a:spcPct val="95000"/>
              </a:lnSpc>
              <a:spcBef>
                <a:spcPts val="1200"/>
              </a:spcBef>
              <a:spcAft>
                <a:spcPts val="0"/>
              </a:spcAft>
              <a:buClr>
                <a:schemeClr val="dk1"/>
              </a:buClr>
              <a:buSzPts val="852"/>
              <a:buFont typeface="Arial"/>
              <a:buNone/>
            </a:pPr>
            <a:r>
              <a:t/>
            </a:r>
            <a:endParaRPr sz="1595"/>
          </a:p>
          <a:p>
            <a:pPr indent="0" lvl="0" marL="0" rtl="0" algn="l">
              <a:lnSpc>
                <a:spcPct val="95000"/>
              </a:lnSpc>
              <a:spcBef>
                <a:spcPts val="1200"/>
              </a:spcBef>
              <a:spcAft>
                <a:spcPts val="1200"/>
              </a:spcAft>
              <a:buSzPts val="852"/>
              <a:buNone/>
            </a:pPr>
            <a:r>
              <a:t/>
            </a:r>
            <a:endParaRPr sz="1495"/>
          </a:p>
        </p:txBody>
      </p:sp>
      <p:sp>
        <p:nvSpPr>
          <p:cNvPr id="146" name="Google Shape;146;p28"/>
          <p:cNvSpPr txBox="1"/>
          <p:nvPr>
            <p:ph type="title"/>
          </p:nvPr>
        </p:nvSpPr>
        <p:spPr>
          <a:xfrm>
            <a:off x="350750" y="374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 explanation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LLM - based solutions analysis: </a:t>
            </a:r>
            <a:r>
              <a:rPr lang="en" sz="4000"/>
              <a:t>TFIDF comparison of solutions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1612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900"/>
              <a:t>Identifying similar solutions based on TFIDF (Natural Language Processing) from the LLM based solution documents</a:t>
            </a:r>
            <a:endParaRPr sz="3500"/>
          </a:p>
        </p:txBody>
      </p:sp>
      <p:sp>
        <p:nvSpPr>
          <p:cNvPr id="70" name="Google Shape;70;p16"/>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Identifying similar solutions based on TFIDF (Natural Language Processing).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This script compares two sets of climate adaptation solutions (`solutions_run_1` and `solutions_run_2`) to identify unique and common solutions based on similarity in their names (and optionally, technologies).:</a:t>
            </a:r>
            <a:endParaRPr/>
          </a:p>
        </p:txBody>
      </p:sp>
      <p:pic>
        <p:nvPicPr>
          <p:cNvPr id="71" name="Google Shape;71;p16"/>
          <p:cNvPicPr preferRelativeResize="0"/>
          <p:nvPr/>
        </p:nvPicPr>
        <p:blipFill>
          <a:blip r:embed="rId3">
            <a:alphaModFix/>
          </a:blip>
          <a:stretch>
            <a:fillRect/>
          </a:stretch>
        </p:blipFill>
        <p:spPr>
          <a:xfrm>
            <a:off x="481800" y="1670575"/>
            <a:ext cx="6264149" cy="3164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1612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900"/>
              <a:t>TFIDF (Natural Language Processing) from the LLM based solution documents</a:t>
            </a:r>
            <a:endParaRPr sz="3500"/>
          </a:p>
        </p:txBody>
      </p:sp>
      <p:sp>
        <p:nvSpPr>
          <p:cNvPr id="77" name="Google Shape;77;p17"/>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TF-IDF Purpose: TF-IDF assigns a higher weight to distinctive words (those frequent in one solution but rare across all). This representation, paired with cosine similarity, helps identify solutions that are similar but not identical, even if they use different wording.</a:t>
            </a:r>
            <a:endParaRPr sz="1200">
              <a:solidFill>
                <a:schemeClr val="dk1"/>
              </a:solidFill>
            </a:endParaRPr>
          </a:p>
          <a:p>
            <a:pPr indent="0" lvl="0" marL="0" rtl="0" algn="l">
              <a:spcBef>
                <a:spcPts val="0"/>
              </a:spcBef>
              <a:spcAft>
                <a:spcPts val="0"/>
              </a:spcAft>
              <a:buNone/>
            </a:pPr>
            <a:r>
              <a:t/>
            </a:r>
            <a:endParaRPr/>
          </a:p>
        </p:txBody>
      </p:sp>
      <p:pic>
        <p:nvPicPr>
          <p:cNvPr id="78" name="Google Shape;78;p17"/>
          <p:cNvPicPr preferRelativeResize="0"/>
          <p:nvPr/>
        </p:nvPicPr>
        <p:blipFill rotWithShape="1">
          <a:blip r:embed="rId3">
            <a:alphaModFix/>
          </a:blip>
          <a:srcRect b="56489" l="0" r="0" t="0"/>
          <a:stretch/>
        </p:blipFill>
        <p:spPr>
          <a:xfrm>
            <a:off x="136625" y="1984675"/>
            <a:ext cx="4617024" cy="1817249"/>
          </a:xfrm>
          <a:prstGeom prst="rect">
            <a:avLst/>
          </a:prstGeom>
          <a:noFill/>
          <a:ln>
            <a:noFill/>
          </a:ln>
        </p:spPr>
      </p:pic>
      <p:pic>
        <p:nvPicPr>
          <p:cNvPr id="79" name="Google Shape;79;p17"/>
          <p:cNvPicPr preferRelativeResize="0"/>
          <p:nvPr/>
        </p:nvPicPr>
        <p:blipFill rotWithShape="1">
          <a:blip r:embed="rId3">
            <a:alphaModFix/>
          </a:blip>
          <a:srcRect b="0" l="0" r="0" t="44252"/>
          <a:stretch/>
        </p:blipFill>
        <p:spPr>
          <a:xfrm>
            <a:off x="4572000" y="1776525"/>
            <a:ext cx="4964150" cy="2503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612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900"/>
              <a:t>TFIDF (Natural Language Processing) from the LLM based solution documents</a:t>
            </a:r>
            <a:endParaRPr sz="3500"/>
          </a:p>
        </p:txBody>
      </p:sp>
      <p:sp>
        <p:nvSpPr>
          <p:cNvPr id="85" name="Google Shape;85;p18"/>
          <p:cNvSpPr txBox="1"/>
          <p:nvPr>
            <p:ph idx="1" type="body"/>
          </p:nvPr>
        </p:nvSpPr>
        <p:spPr>
          <a:xfrm>
            <a:off x="311700" y="863550"/>
            <a:ext cx="8520600" cy="4104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91666"/>
              <a:buFont typeface="Arial"/>
              <a:buNone/>
            </a:pPr>
            <a:r>
              <a:rPr b="1" lang="en" sz="1200">
                <a:solidFill>
                  <a:schemeClr val="dk1"/>
                </a:solidFill>
              </a:rPr>
              <a:t>Summary analysis:</a:t>
            </a:r>
            <a:endParaRPr b="1"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1. Category Differences: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Run 1: Solutions are often more specific to certain scenarios (e.g., "Snow and Ice Management Technologies," "Community Cooling Centers").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Run 2: Some solutions encompass broader themes, combining multiple aspects (e.g., "Sustainable Urban Mobility Solutions," which addresses transportation as a whole).</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2. Solution Name Variability:</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Some solutions appear in both runs with minor differences in naming. For instance:</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"Wildfire Risk Assessment Tools" in Run 1 versus "Fire Weather Monitoring System" in Run 2.</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This naming variability suggests slight inconsistencies in how similar solutions are labeled, potentially due to different keywords or terminologies.</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3. Technologies Field:</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Both runs include similar technologies, such as "machine learning," "remote sensing," and "satellite imagery."</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Run 2 tends to list a broader range of technologies for some solutions (e.g., "Data analytics, satellite imagery" vs. Run 1 listing "Data analytics" alone). This indicates that Run 2 may capture more comprehensive technology descriptions.</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4. Description Differences: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Descriptions between runs are generally similar but may vary in wording. For example:</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Run 1 might describe, "Using IoT sensors for monitoring," while Run 2 uses, "Deploying IoT and real-time sensors."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Although these differences don’t change the meaning significantly, they introduce variability that could affect how solutions are matched.</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5. Unique Solutions: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Each run has unique solutions not found in the other, such as: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Run 1: "Emergency Communication Networks" and "Community Cooling Centers."</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Run 2: "Sustainable Urban Mobility Solutions" and "Landslide Monitoring System."</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   - These unique solutions highlight the tool’s capability to detect different solution nuances in each run, possibly based on varied extraction methods or data sources.</a:t>
            </a:r>
            <a:endParaRPr sz="1200">
              <a:solidFill>
                <a:schemeClr val="dk1"/>
              </a:solidFill>
            </a:endParaRPr>
          </a:p>
          <a:p>
            <a:pPr indent="0" lvl="0" marL="0" rtl="0" algn="l">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0"/>
              </a:spcAft>
              <a:buClr>
                <a:schemeClr val="dk1"/>
              </a:buClr>
              <a:buSzPct val="91666"/>
              <a:buFont typeface="Arial"/>
              <a:buNone/>
            </a:pPr>
            <a:r>
              <a:rPr lang="en" sz="1200">
                <a:solidFill>
                  <a:schemeClr val="dk1"/>
                </a:solidFill>
              </a:rPr>
              <a:t>Summary: Although there is overlap between the two runs, differences in naming, categorization, and phrasing lead to some inconsistencies in identifying climate adaptation solutions. Harmonizing terminology and categorization could help in reducing discrepancies, creating a more uniform dataset across multiple extraction runs.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LLM - based solutions analysis:</a:t>
            </a:r>
            <a:endParaRPr sz="4400"/>
          </a:p>
          <a:p>
            <a:pPr indent="0" lvl="0" marL="0" rtl="0" algn="ctr">
              <a:spcBef>
                <a:spcPts val="0"/>
              </a:spcBef>
              <a:spcAft>
                <a:spcPts val="0"/>
              </a:spcAft>
              <a:buNone/>
            </a:pPr>
            <a:r>
              <a:rPr lang="en" sz="4200"/>
              <a:t>verification with Toronto plan</a:t>
            </a:r>
            <a:endParaRPr sz="4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7894"/>
              <a:buFont typeface="Arial"/>
              <a:buNone/>
            </a:pPr>
            <a:r>
              <a:rPr lang="en" sz="1900"/>
              <a:t>Verification of solutions in the Toronto plan (annotation with Zotero)</a:t>
            </a:r>
            <a:endParaRPr sz="3500"/>
          </a:p>
          <a:p>
            <a:pPr indent="0" lvl="0" marL="0" rtl="0" algn="l">
              <a:spcBef>
                <a:spcPts val="0"/>
              </a:spcBef>
              <a:spcAft>
                <a:spcPts val="0"/>
              </a:spcAft>
              <a:buNone/>
            </a:pPr>
            <a:r>
              <a:t/>
            </a:r>
            <a:endParaRPr/>
          </a:p>
        </p:txBody>
      </p:sp>
      <p:pic>
        <p:nvPicPr>
          <p:cNvPr id="96" name="Google Shape;96;p20"/>
          <p:cNvPicPr preferRelativeResize="0"/>
          <p:nvPr/>
        </p:nvPicPr>
        <p:blipFill>
          <a:blip r:embed="rId3">
            <a:alphaModFix/>
          </a:blip>
          <a:stretch>
            <a:fillRect/>
          </a:stretch>
        </p:blipFill>
        <p:spPr>
          <a:xfrm>
            <a:off x="1403125" y="1201838"/>
            <a:ext cx="6505575" cy="359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1612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00"/>
              <a:t>Verification with Toronto plan</a:t>
            </a:r>
            <a:endParaRPr sz="3500"/>
          </a:p>
        </p:txBody>
      </p:sp>
      <p:sp>
        <p:nvSpPr>
          <p:cNvPr id="102" name="Google Shape;102;p21"/>
          <p:cNvSpPr txBox="1"/>
          <p:nvPr>
            <p:ph idx="1" type="body"/>
          </p:nvPr>
        </p:nvSpPr>
        <p:spPr>
          <a:xfrm>
            <a:off x="311700" y="863550"/>
            <a:ext cx="8520600" cy="41049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1. Best-Matched Solutions:</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Solutions with the highest alignment to the Toronto Resilience Strategy were rated 3/3. These include:</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"Resilient Coastal Infrastructure" (Page 95): A highly aligned solution focusing on coastal protection through infrastructure and real-time monitoring.</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"Community Engagement Platforms" (Pages 84, 129): Includes multiple initiatives for enhancing community-driven resilience engagement.</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"Wildfire Risk Assessment Tools" (Page 149): Utilizes data analytics and satellite imagery for proactive wildfire risk management.</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2. Partial Matches:</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Some solutions received a 2/3 rating, indicating partial alignment with strategy content. For example:</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"Snow and Ice Management Technologies" (Page 98): Mentioned in general maintenance and winter resilience sections but lacks specific technology details.</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"Resilient Housing Initiatives through Smart Building Technology" (Pages 120, 140): Discussed under resilient housing upgrades, though specific smart technology is not emphasized.</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3. Not Mentioned Solutions:</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Approximately 39.4% of solutions were either partially or entirely missing from the strategy document. Examples include:</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"Wildfire Risk Mitigation Technology" and "Infectious Disease Surveillance Systems" – both solutions address critical areas but were not directly referenced in the strategy.</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4. Summary:</a:t>
            </a:r>
            <a:endParaRPr sz="1100">
              <a:solidFill>
                <a:schemeClr val="dk1"/>
              </a:solidFill>
            </a:endParaRPr>
          </a:p>
          <a:p>
            <a:pPr indent="0" lvl="0" marL="0" rtl="0" algn="l">
              <a:lnSpc>
                <a:spcPct val="115000"/>
              </a:lnSpc>
              <a:spcBef>
                <a:spcPts val="0"/>
              </a:spcBef>
              <a:spcAft>
                <a:spcPts val="0"/>
              </a:spcAft>
              <a:buClr>
                <a:schemeClr val="dk1"/>
              </a:buClr>
              <a:buSzPct val="100000"/>
              <a:buFont typeface="Arial"/>
              <a:buNone/>
            </a:pPr>
            <a:r>
              <a:rPr lang="en" sz="1100">
                <a:solidFill>
                  <a:schemeClr val="dk1"/>
                </a:solidFill>
              </a:rPr>
              <a:t>   - The dataset illustrates a broad overlap with the strategy, though some high-priority technologies, especially related to specific climate threats like infectious disease monitoring, were not explicitly covered. Solutions that align closely with the strategy (rated 3/3) reflect the strategy’s focus on community resilience, coastal infrastructure, and emergency response.</a:t>
            </a:r>
            <a:endParaRPr sz="1100">
              <a:solidFill>
                <a:schemeClr val="dk1"/>
              </a:solidFill>
            </a:endParaRPr>
          </a:p>
          <a:p>
            <a:pPr indent="0" lvl="0" marL="0" rtl="0" algn="l">
              <a:spcBef>
                <a:spcPts val="0"/>
              </a:spcBef>
              <a:spcAft>
                <a:spcPts val="0"/>
              </a:spcAft>
              <a:buNone/>
            </a:pPr>
            <a:r>
              <a:t/>
            </a:r>
            <a:endParaRPr b="1"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