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11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2720-C1E4-6906-C63B-A05366FC9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D53DBA-640D-1E98-3F30-1682B2E4B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D8F1AE-381C-EAFA-3D3A-6F199CF33B15}"/>
              </a:ext>
            </a:extLst>
          </p:cNvPr>
          <p:cNvSpPr>
            <a:spLocks noGrp="1"/>
          </p:cNvSpPr>
          <p:nvPr>
            <p:ph type="dt" sz="half" idx="10"/>
          </p:nvPr>
        </p:nvSpPr>
        <p:spPr/>
        <p:txBody>
          <a:bodyPr/>
          <a:lstStyle/>
          <a:p>
            <a:fld id="{E00C6BEA-330A-43CA-90E6-2054ABA7BCF0}" type="datetimeFigureOut">
              <a:rPr lang="en-IN" smtClean="0"/>
              <a:t>31-10-2024</a:t>
            </a:fld>
            <a:endParaRPr lang="en-IN"/>
          </a:p>
        </p:txBody>
      </p:sp>
      <p:sp>
        <p:nvSpPr>
          <p:cNvPr id="5" name="Footer Placeholder 4">
            <a:extLst>
              <a:ext uri="{FF2B5EF4-FFF2-40B4-BE49-F238E27FC236}">
                <a16:creationId xmlns:a16="http://schemas.microsoft.com/office/drawing/2014/main" id="{8AD85224-BDAD-6870-184E-99299369C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1D24B7-2715-B7B0-C29F-3F970F294A45}"/>
              </a:ext>
            </a:extLst>
          </p:cNvPr>
          <p:cNvSpPr>
            <a:spLocks noGrp="1"/>
          </p:cNvSpPr>
          <p:nvPr>
            <p:ph type="sldNum" sz="quarter" idx="12"/>
          </p:nvPr>
        </p:nvSpPr>
        <p:spPr/>
        <p:txBody>
          <a:bodyPr/>
          <a:lstStyle/>
          <a:p>
            <a:fld id="{90FAEB66-CC2D-4097-8195-EE6BEF96FF66}" type="slidenum">
              <a:rPr lang="en-IN" smtClean="0"/>
              <a:t>‹#›</a:t>
            </a:fld>
            <a:endParaRPr lang="en-IN"/>
          </a:p>
        </p:txBody>
      </p:sp>
    </p:spTree>
    <p:extLst>
      <p:ext uri="{BB962C8B-B14F-4D97-AF65-F5344CB8AC3E}">
        <p14:creationId xmlns:p14="http://schemas.microsoft.com/office/powerpoint/2010/main" val="85056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DB41-CE39-74AC-3513-0F3373845C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156645-8DEA-B035-34FD-94DD0DAC87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CAADF6-EADF-C3CD-C65B-F8B4244E22BB}"/>
              </a:ext>
            </a:extLst>
          </p:cNvPr>
          <p:cNvSpPr>
            <a:spLocks noGrp="1"/>
          </p:cNvSpPr>
          <p:nvPr>
            <p:ph type="dt" sz="half" idx="10"/>
          </p:nvPr>
        </p:nvSpPr>
        <p:spPr/>
        <p:txBody>
          <a:bodyPr/>
          <a:lstStyle/>
          <a:p>
            <a:fld id="{E00C6BEA-330A-43CA-90E6-2054ABA7BCF0}" type="datetimeFigureOut">
              <a:rPr lang="en-IN" smtClean="0"/>
              <a:t>31-10-2024</a:t>
            </a:fld>
            <a:endParaRPr lang="en-IN"/>
          </a:p>
        </p:txBody>
      </p:sp>
      <p:sp>
        <p:nvSpPr>
          <p:cNvPr id="5" name="Footer Placeholder 4">
            <a:extLst>
              <a:ext uri="{FF2B5EF4-FFF2-40B4-BE49-F238E27FC236}">
                <a16:creationId xmlns:a16="http://schemas.microsoft.com/office/drawing/2014/main" id="{5C47996D-1FA9-C311-6823-40A150A32D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A1AA7-632F-8388-A229-5D34A69C4706}"/>
              </a:ext>
            </a:extLst>
          </p:cNvPr>
          <p:cNvSpPr>
            <a:spLocks noGrp="1"/>
          </p:cNvSpPr>
          <p:nvPr>
            <p:ph type="sldNum" sz="quarter" idx="12"/>
          </p:nvPr>
        </p:nvSpPr>
        <p:spPr/>
        <p:txBody>
          <a:bodyPr/>
          <a:lstStyle/>
          <a:p>
            <a:fld id="{90FAEB66-CC2D-4097-8195-EE6BEF96FF66}" type="slidenum">
              <a:rPr lang="en-IN" smtClean="0"/>
              <a:t>‹#›</a:t>
            </a:fld>
            <a:endParaRPr lang="en-IN"/>
          </a:p>
        </p:txBody>
      </p:sp>
    </p:spTree>
    <p:extLst>
      <p:ext uri="{BB962C8B-B14F-4D97-AF65-F5344CB8AC3E}">
        <p14:creationId xmlns:p14="http://schemas.microsoft.com/office/powerpoint/2010/main" val="249595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CB0B1-A79E-D26D-E1C4-B06C492E77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C95ED1-89B4-13FA-0F23-E10855CA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76508-5359-ED8E-4062-C0B5BFE98F5B}"/>
              </a:ext>
            </a:extLst>
          </p:cNvPr>
          <p:cNvSpPr>
            <a:spLocks noGrp="1"/>
          </p:cNvSpPr>
          <p:nvPr>
            <p:ph type="dt" sz="half" idx="10"/>
          </p:nvPr>
        </p:nvSpPr>
        <p:spPr/>
        <p:txBody>
          <a:bodyPr/>
          <a:lstStyle/>
          <a:p>
            <a:fld id="{E00C6BEA-330A-43CA-90E6-2054ABA7BCF0}" type="datetimeFigureOut">
              <a:rPr lang="en-IN" smtClean="0"/>
              <a:t>31-10-2024</a:t>
            </a:fld>
            <a:endParaRPr lang="en-IN"/>
          </a:p>
        </p:txBody>
      </p:sp>
      <p:sp>
        <p:nvSpPr>
          <p:cNvPr id="5" name="Footer Placeholder 4">
            <a:extLst>
              <a:ext uri="{FF2B5EF4-FFF2-40B4-BE49-F238E27FC236}">
                <a16:creationId xmlns:a16="http://schemas.microsoft.com/office/drawing/2014/main" id="{80607195-1ADB-34FF-01C9-31DE4F4D3A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960B03-874F-0885-5D22-21B04741FFAA}"/>
              </a:ext>
            </a:extLst>
          </p:cNvPr>
          <p:cNvSpPr>
            <a:spLocks noGrp="1"/>
          </p:cNvSpPr>
          <p:nvPr>
            <p:ph type="sldNum" sz="quarter" idx="12"/>
          </p:nvPr>
        </p:nvSpPr>
        <p:spPr/>
        <p:txBody>
          <a:bodyPr/>
          <a:lstStyle/>
          <a:p>
            <a:fld id="{90FAEB66-CC2D-4097-8195-EE6BEF96FF66}" type="slidenum">
              <a:rPr lang="en-IN" smtClean="0"/>
              <a:t>‹#›</a:t>
            </a:fld>
            <a:endParaRPr lang="en-IN"/>
          </a:p>
        </p:txBody>
      </p:sp>
    </p:spTree>
    <p:extLst>
      <p:ext uri="{BB962C8B-B14F-4D97-AF65-F5344CB8AC3E}">
        <p14:creationId xmlns:p14="http://schemas.microsoft.com/office/powerpoint/2010/main" val="207958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D0B5-01F5-458F-C4E5-02142CFD9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3DCD0C-9D58-7B6F-DA9C-84DE542E0E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C8DD9C-5ADB-D319-0E07-401AFE8BD7BF}"/>
              </a:ext>
            </a:extLst>
          </p:cNvPr>
          <p:cNvSpPr>
            <a:spLocks noGrp="1"/>
          </p:cNvSpPr>
          <p:nvPr>
            <p:ph type="dt" sz="half" idx="10"/>
          </p:nvPr>
        </p:nvSpPr>
        <p:spPr/>
        <p:txBody>
          <a:bodyPr/>
          <a:lstStyle/>
          <a:p>
            <a:fld id="{E00C6BEA-330A-43CA-90E6-2054ABA7BCF0}" type="datetimeFigureOut">
              <a:rPr lang="en-IN" smtClean="0"/>
              <a:t>31-10-2024</a:t>
            </a:fld>
            <a:endParaRPr lang="en-IN"/>
          </a:p>
        </p:txBody>
      </p:sp>
      <p:sp>
        <p:nvSpPr>
          <p:cNvPr id="5" name="Footer Placeholder 4">
            <a:extLst>
              <a:ext uri="{FF2B5EF4-FFF2-40B4-BE49-F238E27FC236}">
                <a16:creationId xmlns:a16="http://schemas.microsoft.com/office/drawing/2014/main" id="{15C2C482-8C82-7015-D558-EA7A800DA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BBA87B-5B8F-7D34-2733-1F70FE2FF372}"/>
              </a:ext>
            </a:extLst>
          </p:cNvPr>
          <p:cNvSpPr>
            <a:spLocks noGrp="1"/>
          </p:cNvSpPr>
          <p:nvPr>
            <p:ph type="sldNum" sz="quarter" idx="12"/>
          </p:nvPr>
        </p:nvSpPr>
        <p:spPr/>
        <p:txBody>
          <a:bodyPr/>
          <a:lstStyle/>
          <a:p>
            <a:fld id="{90FAEB66-CC2D-4097-8195-EE6BEF96FF66}" type="slidenum">
              <a:rPr lang="en-IN" smtClean="0"/>
              <a:t>‹#›</a:t>
            </a:fld>
            <a:endParaRPr lang="en-IN"/>
          </a:p>
        </p:txBody>
      </p:sp>
    </p:spTree>
    <p:extLst>
      <p:ext uri="{BB962C8B-B14F-4D97-AF65-F5344CB8AC3E}">
        <p14:creationId xmlns:p14="http://schemas.microsoft.com/office/powerpoint/2010/main" val="226700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EB9C-310D-A1C9-BE9D-19ABF16F4E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98C02D-0F30-07D2-20BF-DEB5AE2C98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E05E-7410-BF21-B105-F4E5C8300CC3}"/>
              </a:ext>
            </a:extLst>
          </p:cNvPr>
          <p:cNvSpPr>
            <a:spLocks noGrp="1"/>
          </p:cNvSpPr>
          <p:nvPr>
            <p:ph type="dt" sz="half" idx="10"/>
          </p:nvPr>
        </p:nvSpPr>
        <p:spPr/>
        <p:txBody>
          <a:bodyPr/>
          <a:lstStyle/>
          <a:p>
            <a:fld id="{E00C6BEA-330A-43CA-90E6-2054ABA7BCF0}" type="datetimeFigureOut">
              <a:rPr lang="en-IN" smtClean="0"/>
              <a:t>31-10-2024</a:t>
            </a:fld>
            <a:endParaRPr lang="en-IN"/>
          </a:p>
        </p:txBody>
      </p:sp>
      <p:sp>
        <p:nvSpPr>
          <p:cNvPr id="5" name="Footer Placeholder 4">
            <a:extLst>
              <a:ext uri="{FF2B5EF4-FFF2-40B4-BE49-F238E27FC236}">
                <a16:creationId xmlns:a16="http://schemas.microsoft.com/office/drawing/2014/main" id="{170FC067-0F2F-37D6-FE4C-F4563AC7E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B816CB-9D40-0A74-30E7-7DB7939E4D2A}"/>
              </a:ext>
            </a:extLst>
          </p:cNvPr>
          <p:cNvSpPr>
            <a:spLocks noGrp="1"/>
          </p:cNvSpPr>
          <p:nvPr>
            <p:ph type="sldNum" sz="quarter" idx="12"/>
          </p:nvPr>
        </p:nvSpPr>
        <p:spPr/>
        <p:txBody>
          <a:bodyPr/>
          <a:lstStyle/>
          <a:p>
            <a:fld id="{90FAEB66-CC2D-4097-8195-EE6BEF96FF66}" type="slidenum">
              <a:rPr lang="en-IN" smtClean="0"/>
              <a:t>‹#›</a:t>
            </a:fld>
            <a:endParaRPr lang="en-IN"/>
          </a:p>
        </p:txBody>
      </p:sp>
    </p:spTree>
    <p:extLst>
      <p:ext uri="{BB962C8B-B14F-4D97-AF65-F5344CB8AC3E}">
        <p14:creationId xmlns:p14="http://schemas.microsoft.com/office/powerpoint/2010/main" val="411758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34E9-0686-AB7F-A672-F23900D276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ADFFFC-4726-29FD-693A-4E1279904D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EDEA1A-7C56-E845-04F6-A94F43C698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4298FA-88C7-71A8-ABAA-6F0B3CE206B4}"/>
              </a:ext>
            </a:extLst>
          </p:cNvPr>
          <p:cNvSpPr>
            <a:spLocks noGrp="1"/>
          </p:cNvSpPr>
          <p:nvPr>
            <p:ph type="dt" sz="half" idx="10"/>
          </p:nvPr>
        </p:nvSpPr>
        <p:spPr/>
        <p:txBody>
          <a:bodyPr/>
          <a:lstStyle/>
          <a:p>
            <a:fld id="{E00C6BEA-330A-43CA-90E6-2054ABA7BCF0}" type="datetimeFigureOut">
              <a:rPr lang="en-IN" smtClean="0"/>
              <a:t>31-10-2024</a:t>
            </a:fld>
            <a:endParaRPr lang="en-IN"/>
          </a:p>
        </p:txBody>
      </p:sp>
      <p:sp>
        <p:nvSpPr>
          <p:cNvPr id="6" name="Footer Placeholder 5">
            <a:extLst>
              <a:ext uri="{FF2B5EF4-FFF2-40B4-BE49-F238E27FC236}">
                <a16:creationId xmlns:a16="http://schemas.microsoft.com/office/drawing/2014/main" id="{EBE99212-8A92-101A-6EE5-366896AD8C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99F7E8-3FB2-132D-2C83-D8BCD88E0AFC}"/>
              </a:ext>
            </a:extLst>
          </p:cNvPr>
          <p:cNvSpPr>
            <a:spLocks noGrp="1"/>
          </p:cNvSpPr>
          <p:nvPr>
            <p:ph type="sldNum" sz="quarter" idx="12"/>
          </p:nvPr>
        </p:nvSpPr>
        <p:spPr/>
        <p:txBody>
          <a:bodyPr/>
          <a:lstStyle/>
          <a:p>
            <a:fld id="{90FAEB66-CC2D-4097-8195-EE6BEF96FF66}" type="slidenum">
              <a:rPr lang="en-IN" smtClean="0"/>
              <a:t>‹#›</a:t>
            </a:fld>
            <a:endParaRPr lang="en-IN"/>
          </a:p>
        </p:txBody>
      </p:sp>
    </p:spTree>
    <p:extLst>
      <p:ext uri="{BB962C8B-B14F-4D97-AF65-F5344CB8AC3E}">
        <p14:creationId xmlns:p14="http://schemas.microsoft.com/office/powerpoint/2010/main" val="84155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0045-32A4-3B4B-046A-A60191D0B5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B79E20-D265-6292-B39A-85C25BFE68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6B24E-6873-6864-AB40-FEB1D0F79F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E4D409-D6AB-5135-E80A-4EC890738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BB8170-4CDB-7812-6BE5-BFAEBCFE39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F8E1B6-177E-2730-82A5-4908A99B2289}"/>
              </a:ext>
            </a:extLst>
          </p:cNvPr>
          <p:cNvSpPr>
            <a:spLocks noGrp="1"/>
          </p:cNvSpPr>
          <p:nvPr>
            <p:ph type="dt" sz="half" idx="10"/>
          </p:nvPr>
        </p:nvSpPr>
        <p:spPr/>
        <p:txBody>
          <a:bodyPr/>
          <a:lstStyle/>
          <a:p>
            <a:fld id="{E00C6BEA-330A-43CA-90E6-2054ABA7BCF0}" type="datetimeFigureOut">
              <a:rPr lang="en-IN" smtClean="0"/>
              <a:t>31-10-2024</a:t>
            </a:fld>
            <a:endParaRPr lang="en-IN"/>
          </a:p>
        </p:txBody>
      </p:sp>
      <p:sp>
        <p:nvSpPr>
          <p:cNvPr id="8" name="Footer Placeholder 7">
            <a:extLst>
              <a:ext uri="{FF2B5EF4-FFF2-40B4-BE49-F238E27FC236}">
                <a16:creationId xmlns:a16="http://schemas.microsoft.com/office/drawing/2014/main" id="{E1C57ED4-C022-0D99-A5AA-F6A528CD29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5E1C1E-A78C-6130-1428-066D003C659D}"/>
              </a:ext>
            </a:extLst>
          </p:cNvPr>
          <p:cNvSpPr>
            <a:spLocks noGrp="1"/>
          </p:cNvSpPr>
          <p:nvPr>
            <p:ph type="sldNum" sz="quarter" idx="12"/>
          </p:nvPr>
        </p:nvSpPr>
        <p:spPr/>
        <p:txBody>
          <a:bodyPr/>
          <a:lstStyle/>
          <a:p>
            <a:fld id="{90FAEB66-CC2D-4097-8195-EE6BEF96FF66}" type="slidenum">
              <a:rPr lang="en-IN" smtClean="0"/>
              <a:t>‹#›</a:t>
            </a:fld>
            <a:endParaRPr lang="en-IN"/>
          </a:p>
        </p:txBody>
      </p:sp>
    </p:spTree>
    <p:extLst>
      <p:ext uri="{BB962C8B-B14F-4D97-AF65-F5344CB8AC3E}">
        <p14:creationId xmlns:p14="http://schemas.microsoft.com/office/powerpoint/2010/main" val="166187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6374-686A-DAEB-BFFD-90C19EA0F2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364FF3-6C0E-65E3-60CA-C96867689553}"/>
              </a:ext>
            </a:extLst>
          </p:cNvPr>
          <p:cNvSpPr>
            <a:spLocks noGrp="1"/>
          </p:cNvSpPr>
          <p:nvPr>
            <p:ph type="dt" sz="half" idx="10"/>
          </p:nvPr>
        </p:nvSpPr>
        <p:spPr/>
        <p:txBody>
          <a:bodyPr/>
          <a:lstStyle/>
          <a:p>
            <a:fld id="{E00C6BEA-330A-43CA-90E6-2054ABA7BCF0}" type="datetimeFigureOut">
              <a:rPr lang="en-IN" smtClean="0"/>
              <a:t>31-10-2024</a:t>
            </a:fld>
            <a:endParaRPr lang="en-IN"/>
          </a:p>
        </p:txBody>
      </p:sp>
      <p:sp>
        <p:nvSpPr>
          <p:cNvPr id="4" name="Footer Placeholder 3">
            <a:extLst>
              <a:ext uri="{FF2B5EF4-FFF2-40B4-BE49-F238E27FC236}">
                <a16:creationId xmlns:a16="http://schemas.microsoft.com/office/drawing/2014/main" id="{DC713F92-05E5-2F0D-CB54-D297F5C144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391607-5AA5-6E72-C478-21786DB4C11D}"/>
              </a:ext>
            </a:extLst>
          </p:cNvPr>
          <p:cNvSpPr>
            <a:spLocks noGrp="1"/>
          </p:cNvSpPr>
          <p:nvPr>
            <p:ph type="sldNum" sz="quarter" idx="12"/>
          </p:nvPr>
        </p:nvSpPr>
        <p:spPr/>
        <p:txBody>
          <a:bodyPr/>
          <a:lstStyle/>
          <a:p>
            <a:fld id="{90FAEB66-CC2D-4097-8195-EE6BEF96FF66}" type="slidenum">
              <a:rPr lang="en-IN" smtClean="0"/>
              <a:t>‹#›</a:t>
            </a:fld>
            <a:endParaRPr lang="en-IN"/>
          </a:p>
        </p:txBody>
      </p:sp>
    </p:spTree>
    <p:extLst>
      <p:ext uri="{BB962C8B-B14F-4D97-AF65-F5344CB8AC3E}">
        <p14:creationId xmlns:p14="http://schemas.microsoft.com/office/powerpoint/2010/main" val="340873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E06304-54FF-83E3-9FAB-CE6A8DA51D9D}"/>
              </a:ext>
            </a:extLst>
          </p:cNvPr>
          <p:cNvSpPr>
            <a:spLocks noGrp="1"/>
          </p:cNvSpPr>
          <p:nvPr>
            <p:ph type="dt" sz="half" idx="10"/>
          </p:nvPr>
        </p:nvSpPr>
        <p:spPr/>
        <p:txBody>
          <a:bodyPr/>
          <a:lstStyle/>
          <a:p>
            <a:fld id="{E00C6BEA-330A-43CA-90E6-2054ABA7BCF0}" type="datetimeFigureOut">
              <a:rPr lang="en-IN" smtClean="0"/>
              <a:t>31-10-2024</a:t>
            </a:fld>
            <a:endParaRPr lang="en-IN"/>
          </a:p>
        </p:txBody>
      </p:sp>
      <p:sp>
        <p:nvSpPr>
          <p:cNvPr id="3" name="Footer Placeholder 2">
            <a:extLst>
              <a:ext uri="{FF2B5EF4-FFF2-40B4-BE49-F238E27FC236}">
                <a16:creationId xmlns:a16="http://schemas.microsoft.com/office/drawing/2014/main" id="{887879BE-7F76-5C5A-A112-F0E1002789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C2B3C7-EA51-1930-9092-4C68FED7DED0}"/>
              </a:ext>
            </a:extLst>
          </p:cNvPr>
          <p:cNvSpPr>
            <a:spLocks noGrp="1"/>
          </p:cNvSpPr>
          <p:nvPr>
            <p:ph type="sldNum" sz="quarter" idx="12"/>
          </p:nvPr>
        </p:nvSpPr>
        <p:spPr/>
        <p:txBody>
          <a:bodyPr/>
          <a:lstStyle/>
          <a:p>
            <a:fld id="{90FAEB66-CC2D-4097-8195-EE6BEF96FF66}" type="slidenum">
              <a:rPr lang="en-IN" smtClean="0"/>
              <a:t>‹#›</a:t>
            </a:fld>
            <a:endParaRPr lang="en-IN"/>
          </a:p>
        </p:txBody>
      </p:sp>
    </p:spTree>
    <p:extLst>
      <p:ext uri="{BB962C8B-B14F-4D97-AF65-F5344CB8AC3E}">
        <p14:creationId xmlns:p14="http://schemas.microsoft.com/office/powerpoint/2010/main" val="15062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A920-5F10-EA31-4D23-487D59B6D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F971CF-477B-148A-17AA-EB2C1FC5F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847157-EDA9-6B9B-7E50-11A2EA8F5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87311-66CD-3404-1E97-F806D8451898}"/>
              </a:ext>
            </a:extLst>
          </p:cNvPr>
          <p:cNvSpPr>
            <a:spLocks noGrp="1"/>
          </p:cNvSpPr>
          <p:nvPr>
            <p:ph type="dt" sz="half" idx="10"/>
          </p:nvPr>
        </p:nvSpPr>
        <p:spPr/>
        <p:txBody>
          <a:bodyPr/>
          <a:lstStyle/>
          <a:p>
            <a:fld id="{E00C6BEA-330A-43CA-90E6-2054ABA7BCF0}" type="datetimeFigureOut">
              <a:rPr lang="en-IN" smtClean="0"/>
              <a:t>31-10-2024</a:t>
            </a:fld>
            <a:endParaRPr lang="en-IN"/>
          </a:p>
        </p:txBody>
      </p:sp>
      <p:sp>
        <p:nvSpPr>
          <p:cNvPr id="6" name="Footer Placeholder 5">
            <a:extLst>
              <a:ext uri="{FF2B5EF4-FFF2-40B4-BE49-F238E27FC236}">
                <a16:creationId xmlns:a16="http://schemas.microsoft.com/office/drawing/2014/main" id="{AD9A5150-71E9-477F-DE54-7BB146972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7E15C3-6119-7A00-9BF7-5A635EC91AA5}"/>
              </a:ext>
            </a:extLst>
          </p:cNvPr>
          <p:cNvSpPr>
            <a:spLocks noGrp="1"/>
          </p:cNvSpPr>
          <p:nvPr>
            <p:ph type="sldNum" sz="quarter" idx="12"/>
          </p:nvPr>
        </p:nvSpPr>
        <p:spPr/>
        <p:txBody>
          <a:bodyPr/>
          <a:lstStyle/>
          <a:p>
            <a:fld id="{90FAEB66-CC2D-4097-8195-EE6BEF96FF66}" type="slidenum">
              <a:rPr lang="en-IN" smtClean="0"/>
              <a:t>‹#›</a:t>
            </a:fld>
            <a:endParaRPr lang="en-IN"/>
          </a:p>
        </p:txBody>
      </p:sp>
    </p:spTree>
    <p:extLst>
      <p:ext uri="{BB962C8B-B14F-4D97-AF65-F5344CB8AC3E}">
        <p14:creationId xmlns:p14="http://schemas.microsoft.com/office/powerpoint/2010/main" val="69996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E0C9-8A23-BF6E-643E-49146B993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836AA7-E7CD-2F9C-D282-6438B110D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FB0F39-0255-1847-1E33-A52A6B90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8844C-D3A3-7FD8-44F7-364B9731A7E4}"/>
              </a:ext>
            </a:extLst>
          </p:cNvPr>
          <p:cNvSpPr>
            <a:spLocks noGrp="1"/>
          </p:cNvSpPr>
          <p:nvPr>
            <p:ph type="dt" sz="half" idx="10"/>
          </p:nvPr>
        </p:nvSpPr>
        <p:spPr/>
        <p:txBody>
          <a:bodyPr/>
          <a:lstStyle/>
          <a:p>
            <a:fld id="{E00C6BEA-330A-43CA-90E6-2054ABA7BCF0}" type="datetimeFigureOut">
              <a:rPr lang="en-IN" smtClean="0"/>
              <a:t>31-10-2024</a:t>
            </a:fld>
            <a:endParaRPr lang="en-IN"/>
          </a:p>
        </p:txBody>
      </p:sp>
      <p:sp>
        <p:nvSpPr>
          <p:cNvPr id="6" name="Footer Placeholder 5">
            <a:extLst>
              <a:ext uri="{FF2B5EF4-FFF2-40B4-BE49-F238E27FC236}">
                <a16:creationId xmlns:a16="http://schemas.microsoft.com/office/drawing/2014/main" id="{41D78DD6-85C5-4F5B-8174-91F46C313A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893B73-E9DA-4377-21EE-083AB762D004}"/>
              </a:ext>
            </a:extLst>
          </p:cNvPr>
          <p:cNvSpPr>
            <a:spLocks noGrp="1"/>
          </p:cNvSpPr>
          <p:nvPr>
            <p:ph type="sldNum" sz="quarter" idx="12"/>
          </p:nvPr>
        </p:nvSpPr>
        <p:spPr/>
        <p:txBody>
          <a:bodyPr/>
          <a:lstStyle/>
          <a:p>
            <a:fld id="{90FAEB66-CC2D-4097-8195-EE6BEF96FF66}" type="slidenum">
              <a:rPr lang="en-IN" smtClean="0"/>
              <a:t>‹#›</a:t>
            </a:fld>
            <a:endParaRPr lang="en-IN"/>
          </a:p>
        </p:txBody>
      </p:sp>
    </p:spTree>
    <p:extLst>
      <p:ext uri="{BB962C8B-B14F-4D97-AF65-F5344CB8AC3E}">
        <p14:creationId xmlns:p14="http://schemas.microsoft.com/office/powerpoint/2010/main" val="380923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ABAC7-078C-9884-8E1D-762E6770F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EA386F-0D17-9AC3-0A6D-58C9D36D5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7E28EC-DD4E-7295-B7B5-E45A758CC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0C6BEA-330A-43CA-90E6-2054ABA7BCF0}" type="datetimeFigureOut">
              <a:rPr lang="en-IN" smtClean="0"/>
              <a:t>31-10-2024</a:t>
            </a:fld>
            <a:endParaRPr lang="en-IN"/>
          </a:p>
        </p:txBody>
      </p:sp>
      <p:sp>
        <p:nvSpPr>
          <p:cNvPr id="5" name="Footer Placeholder 4">
            <a:extLst>
              <a:ext uri="{FF2B5EF4-FFF2-40B4-BE49-F238E27FC236}">
                <a16:creationId xmlns:a16="http://schemas.microsoft.com/office/drawing/2014/main" id="{71D6AB66-BED0-172A-615B-8CA7D0049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9450305-0D9D-CDD9-897A-63A8D4297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FAEB66-CC2D-4097-8195-EE6BEF96FF66}" type="slidenum">
              <a:rPr lang="en-IN" smtClean="0"/>
              <a:t>‹#›</a:t>
            </a:fld>
            <a:endParaRPr lang="en-IN"/>
          </a:p>
        </p:txBody>
      </p:sp>
    </p:spTree>
    <p:extLst>
      <p:ext uri="{BB962C8B-B14F-4D97-AF65-F5344CB8AC3E}">
        <p14:creationId xmlns:p14="http://schemas.microsoft.com/office/powerpoint/2010/main" val="123854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B0D3-B8C8-87B8-1A0D-E05545B5C7C5}"/>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CEC89A18-7941-87E0-20B8-5DBDF22AE616}"/>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096245A5-740A-3BA4-46EA-ACD8C4F71E73}"/>
              </a:ext>
            </a:extLst>
          </p:cNvPr>
          <p:cNvPicPr>
            <a:picLocks noChangeAspect="1"/>
          </p:cNvPicPr>
          <p:nvPr/>
        </p:nvPicPr>
        <p:blipFill>
          <a:blip r:embed="rId2"/>
          <a:stretch>
            <a:fillRect/>
          </a:stretch>
        </p:blipFill>
        <p:spPr>
          <a:xfrm>
            <a:off x="7683503" y="1314410"/>
            <a:ext cx="2343477" cy="571580"/>
          </a:xfrm>
          <a:prstGeom prst="rect">
            <a:avLst/>
          </a:prstGeom>
        </p:spPr>
      </p:pic>
      <p:pic>
        <p:nvPicPr>
          <p:cNvPr id="7" name="Picture 6">
            <a:extLst>
              <a:ext uri="{FF2B5EF4-FFF2-40B4-BE49-F238E27FC236}">
                <a16:creationId xmlns:a16="http://schemas.microsoft.com/office/drawing/2014/main" id="{EDFA0D25-4631-AF5B-B239-BD064BD11CC0}"/>
              </a:ext>
            </a:extLst>
          </p:cNvPr>
          <p:cNvPicPr>
            <a:picLocks noChangeAspect="1"/>
          </p:cNvPicPr>
          <p:nvPr/>
        </p:nvPicPr>
        <p:blipFill>
          <a:blip r:embed="rId3"/>
          <a:stretch>
            <a:fillRect/>
          </a:stretch>
        </p:blipFill>
        <p:spPr>
          <a:xfrm>
            <a:off x="1565124" y="1358984"/>
            <a:ext cx="5886748" cy="2070016"/>
          </a:xfrm>
          <a:prstGeom prst="rect">
            <a:avLst/>
          </a:prstGeom>
        </p:spPr>
      </p:pic>
      <p:pic>
        <p:nvPicPr>
          <p:cNvPr id="9" name="Picture 8">
            <a:extLst>
              <a:ext uri="{FF2B5EF4-FFF2-40B4-BE49-F238E27FC236}">
                <a16:creationId xmlns:a16="http://schemas.microsoft.com/office/drawing/2014/main" id="{53524942-F9E5-7A2A-55D6-BC1A55B30914}"/>
              </a:ext>
            </a:extLst>
          </p:cNvPr>
          <p:cNvPicPr>
            <a:picLocks noChangeAspect="1"/>
          </p:cNvPicPr>
          <p:nvPr/>
        </p:nvPicPr>
        <p:blipFill>
          <a:blip r:embed="rId4"/>
          <a:stretch>
            <a:fillRect/>
          </a:stretch>
        </p:blipFill>
        <p:spPr>
          <a:xfrm>
            <a:off x="3160295" y="3602038"/>
            <a:ext cx="6689557" cy="1306846"/>
          </a:xfrm>
          <a:prstGeom prst="rect">
            <a:avLst/>
          </a:prstGeom>
        </p:spPr>
      </p:pic>
    </p:spTree>
    <p:extLst>
      <p:ext uri="{BB962C8B-B14F-4D97-AF65-F5344CB8AC3E}">
        <p14:creationId xmlns:p14="http://schemas.microsoft.com/office/powerpoint/2010/main" val="144305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39C0-7860-A493-A1F8-81CB0D8629B1}"/>
              </a:ext>
            </a:extLst>
          </p:cNvPr>
          <p:cNvSpPr>
            <a:spLocks noGrp="1"/>
          </p:cNvSpPr>
          <p:nvPr>
            <p:ph type="title"/>
          </p:nvPr>
        </p:nvSpPr>
        <p:spPr>
          <a:xfrm>
            <a:off x="839788" y="1138988"/>
            <a:ext cx="3932237" cy="1235243"/>
          </a:xfrm>
        </p:spPr>
        <p:txBody>
          <a:bodyPr>
            <a:normAutofit/>
          </a:bodyPr>
          <a:lstStyle/>
          <a:p>
            <a:r>
              <a:rPr lang="en-IN" dirty="0"/>
              <a:t>Booking Analysis graph by Months</a:t>
            </a:r>
          </a:p>
        </p:txBody>
      </p:sp>
      <p:pic>
        <p:nvPicPr>
          <p:cNvPr id="6" name="Content Placeholder 5">
            <a:extLst>
              <a:ext uri="{FF2B5EF4-FFF2-40B4-BE49-F238E27FC236}">
                <a16:creationId xmlns:a16="http://schemas.microsoft.com/office/drawing/2014/main" id="{9927E8E4-769B-99C4-4E27-2A3972DED916}"/>
              </a:ext>
            </a:extLst>
          </p:cNvPr>
          <p:cNvPicPr>
            <a:picLocks noGrp="1" noChangeAspect="1"/>
          </p:cNvPicPr>
          <p:nvPr>
            <p:ph idx="1"/>
          </p:nvPr>
        </p:nvPicPr>
        <p:blipFill>
          <a:blip r:embed="rId2"/>
          <a:stretch>
            <a:fillRect/>
          </a:stretch>
        </p:blipFill>
        <p:spPr>
          <a:xfrm>
            <a:off x="5183187" y="457200"/>
            <a:ext cx="6527549" cy="5411787"/>
          </a:xfrm>
        </p:spPr>
      </p:pic>
      <p:sp>
        <p:nvSpPr>
          <p:cNvPr id="4" name="Text Placeholder 3">
            <a:extLst>
              <a:ext uri="{FF2B5EF4-FFF2-40B4-BE49-F238E27FC236}">
                <a16:creationId xmlns:a16="http://schemas.microsoft.com/office/drawing/2014/main" id="{E5611116-30B4-B6F2-E116-4B54B517124F}"/>
              </a:ext>
            </a:extLst>
          </p:cNvPr>
          <p:cNvSpPr>
            <a:spLocks noGrp="1"/>
          </p:cNvSpPr>
          <p:nvPr>
            <p:ph type="body" sz="half" idx="2"/>
          </p:nvPr>
        </p:nvSpPr>
        <p:spPr>
          <a:xfrm>
            <a:off x="839788" y="2775284"/>
            <a:ext cx="3932237" cy="3093704"/>
          </a:xfrm>
        </p:spPr>
        <p:txBody>
          <a:bodyPr/>
          <a:lstStyle/>
          <a:p>
            <a:r>
              <a:rPr lang="en-IN" dirty="0"/>
              <a:t>This graph is shows that , the months of August is increasing the booking number and months of November and December is same booking is occurred.</a:t>
            </a:r>
          </a:p>
          <a:p>
            <a:r>
              <a:rPr lang="en-IN" dirty="0"/>
              <a:t>Very less booking is occurred in the month of January. </a:t>
            </a:r>
          </a:p>
        </p:txBody>
      </p:sp>
      <p:pic>
        <p:nvPicPr>
          <p:cNvPr id="8" name="Picture 7">
            <a:extLst>
              <a:ext uri="{FF2B5EF4-FFF2-40B4-BE49-F238E27FC236}">
                <a16:creationId xmlns:a16="http://schemas.microsoft.com/office/drawing/2014/main" id="{273BB18D-0E7E-F640-C09C-751A78F53C6B}"/>
              </a:ext>
            </a:extLst>
          </p:cNvPr>
          <p:cNvPicPr>
            <a:picLocks noChangeAspect="1"/>
          </p:cNvPicPr>
          <p:nvPr/>
        </p:nvPicPr>
        <p:blipFill>
          <a:blip r:embed="rId3"/>
          <a:stretch>
            <a:fillRect/>
          </a:stretch>
        </p:blipFill>
        <p:spPr>
          <a:xfrm>
            <a:off x="963614" y="195408"/>
            <a:ext cx="3255460" cy="743054"/>
          </a:xfrm>
          <a:prstGeom prst="rect">
            <a:avLst/>
          </a:prstGeom>
        </p:spPr>
      </p:pic>
    </p:spTree>
    <p:extLst>
      <p:ext uri="{BB962C8B-B14F-4D97-AF65-F5344CB8AC3E}">
        <p14:creationId xmlns:p14="http://schemas.microsoft.com/office/powerpoint/2010/main" val="90165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E6D66-C629-CD2D-173C-9386713F8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A5E90-3FBD-CAAF-3249-6DD65B06F44D}"/>
              </a:ext>
            </a:extLst>
          </p:cNvPr>
          <p:cNvSpPr>
            <a:spLocks noGrp="1"/>
          </p:cNvSpPr>
          <p:nvPr>
            <p:ph type="title"/>
          </p:nvPr>
        </p:nvSpPr>
        <p:spPr>
          <a:xfrm>
            <a:off x="839788" y="1138988"/>
            <a:ext cx="3932237" cy="1235243"/>
          </a:xfrm>
        </p:spPr>
        <p:txBody>
          <a:bodyPr>
            <a:normAutofit/>
          </a:bodyPr>
          <a:lstStyle/>
          <a:p>
            <a:r>
              <a:rPr lang="en-IN" dirty="0"/>
              <a:t>Booking Analysis graph by Years</a:t>
            </a:r>
          </a:p>
        </p:txBody>
      </p:sp>
      <p:sp>
        <p:nvSpPr>
          <p:cNvPr id="4" name="Text Placeholder 3">
            <a:extLst>
              <a:ext uri="{FF2B5EF4-FFF2-40B4-BE49-F238E27FC236}">
                <a16:creationId xmlns:a16="http://schemas.microsoft.com/office/drawing/2014/main" id="{E3D08115-5391-6240-7135-1F5BBA718ED2}"/>
              </a:ext>
            </a:extLst>
          </p:cNvPr>
          <p:cNvSpPr>
            <a:spLocks noGrp="1"/>
          </p:cNvSpPr>
          <p:nvPr>
            <p:ph type="body" sz="half" idx="2"/>
          </p:nvPr>
        </p:nvSpPr>
        <p:spPr>
          <a:xfrm>
            <a:off x="839788" y="2775284"/>
            <a:ext cx="3932237" cy="3093704"/>
          </a:xfrm>
        </p:spPr>
        <p:txBody>
          <a:bodyPr/>
          <a:lstStyle/>
          <a:p>
            <a:r>
              <a:rPr lang="en-IN" dirty="0"/>
              <a:t>This graph is shows that , the year of 2016 is increasing the booking number and year of 2017 slightly decrease as compared to 2016 . </a:t>
            </a:r>
          </a:p>
          <a:p>
            <a:r>
              <a:rPr lang="en-IN" dirty="0"/>
              <a:t>2015 is very less booking confirmed.</a:t>
            </a:r>
          </a:p>
        </p:txBody>
      </p:sp>
      <p:pic>
        <p:nvPicPr>
          <p:cNvPr id="8" name="Picture 7">
            <a:extLst>
              <a:ext uri="{FF2B5EF4-FFF2-40B4-BE49-F238E27FC236}">
                <a16:creationId xmlns:a16="http://schemas.microsoft.com/office/drawing/2014/main" id="{497041E8-C273-E80A-6CB4-2EC9FD522919}"/>
              </a:ext>
            </a:extLst>
          </p:cNvPr>
          <p:cNvPicPr>
            <a:picLocks noChangeAspect="1"/>
          </p:cNvPicPr>
          <p:nvPr/>
        </p:nvPicPr>
        <p:blipFill>
          <a:blip r:embed="rId2"/>
          <a:stretch>
            <a:fillRect/>
          </a:stretch>
        </p:blipFill>
        <p:spPr>
          <a:xfrm>
            <a:off x="963614" y="195408"/>
            <a:ext cx="3255460" cy="743054"/>
          </a:xfrm>
          <a:prstGeom prst="rect">
            <a:avLst/>
          </a:prstGeom>
        </p:spPr>
      </p:pic>
      <p:sp>
        <p:nvSpPr>
          <p:cNvPr id="5" name="Content Placeholder 4">
            <a:extLst>
              <a:ext uri="{FF2B5EF4-FFF2-40B4-BE49-F238E27FC236}">
                <a16:creationId xmlns:a16="http://schemas.microsoft.com/office/drawing/2014/main" id="{E28FBAC4-5CB2-EE37-B54D-0E40588260CC}"/>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285FABD4-5D83-B15C-1775-921FF36CCA5B}"/>
              </a:ext>
            </a:extLst>
          </p:cNvPr>
          <p:cNvPicPr>
            <a:picLocks noChangeAspect="1"/>
          </p:cNvPicPr>
          <p:nvPr/>
        </p:nvPicPr>
        <p:blipFill>
          <a:blip r:embed="rId3"/>
          <a:stretch>
            <a:fillRect/>
          </a:stretch>
        </p:blipFill>
        <p:spPr>
          <a:xfrm>
            <a:off x="5184775" y="393030"/>
            <a:ext cx="6169025" cy="5468019"/>
          </a:xfrm>
          <a:prstGeom prst="rect">
            <a:avLst/>
          </a:prstGeom>
        </p:spPr>
      </p:pic>
    </p:spTree>
    <p:extLst>
      <p:ext uri="{BB962C8B-B14F-4D97-AF65-F5344CB8AC3E}">
        <p14:creationId xmlns:p14="http://schemas.microsoft.com/office/powerpoint/2010/main" val="358502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4" name="Rectangle 23">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4D3A1431-EF3B-DF4D-F014-E96228399F9B}"/>
              </a:ext>
            </a:extLst>
          </p:cNvPr>
          <p:cNvSpPr>
            <a:spLocks noGrp="1"/>
          </p:cNvSpPr>
          <p:nvPr>
            <p:ph type="title"/>
          </p:nvPr>
        </p:nvSpPr>
        <p:spPr>
          <a:xfrm>
            <a:off x="6618860" y="780224"/>
            <a:ext cx="4589328" cy="1884745"/>
          </a:xfrm>
        </p:spPr>
        <p:txBody>
          <a:bodyPr anchor="b">
            <a:normAutofit/>
          </a:bodyPr>
          <a:lstStyle/>
          <a:p>
            <a:r>
              <a:rPr lang="en-IN" sz="4800" dirty="0"/>
              <a:t>Average daily rate over time</a:t>
            </a:r>
          </a:p>
        </p:txBody>
      </p:sp>
      <p:pic>
        <p:nvPicPr>
          <p:cNvPr id="5" name="Content Placeholder 4" descr="A graph with blue lines and numbers&#10;&#10;Description automatically generated">
            <a:extLst>
              <a:ext uri="{FF2B5EF4-FFF2-40B4-BE49-F238E27FC236}">
                <a16:creationId xmlns:a16="http://schemas.microsoft.com/office/drawing/2014/main" id="{74E859D1-56C9-8E2B-64E8-D80BB7E38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07" y="1722597"/>
            <a:ext cx="5468347" cy="3404046"/>
          </a:xfrm>
          <a:prstGeom prst="rect">
            <a:avLst/>
          </a:prstGeom>
        </p:spPr>
      </p:pic>
      <p:sp>
        <p:nvSpPr>
          <p:cNvPr id="25" name="Content Placeholder 8">
            <a:extLst>
              <a:ext uri="{FF2B5EF4-FFF2-40B4-BE49-F238E27FC236}">
                <a16:creationId xmlns:a16="http://schemas.microsoft.com/office/drawing/2014/main" id="{290053F7-E367-CE05-8D25-56184D05B728}"/>
              </a:ext>
            </a:extLst>
          </p:cNvPr>
          <p:cNvSpPr>
            <a:spLocks noGrp="1"/>
          </p:cNvSpPr>
          <p:nvPr>
            <p:ph idx="1"/>
          </p:nvPr>
        </p:nvSpPr>
        <p:spPr>
          <a:xfrm>
            <a:off x="6597016" y="2664970"/>
            <a:ext cx="4589328" cy="3288020"/>
          </a:xfrm>
        </p:spPr>
        <p:txBody>
          <a:bodyPr>
            <a:normAutofit/>
          </a:bodyPr>
          <a:lstStyle/>
          <a:p>
            <a:r>
              <a:rPr lang="en-US" sz="1800" dirty="0"/>
              <a:t>In this graph shows the 2017 has more average daily rate over time</a:t>
            </a:r>
          </a:p>
        </p:txBody>
      </p:sp>
    </p:spTree>
    <p:extLst>
      <p:ext uri="{BB962C8B-B14F-4D97-AF65-F5344CB8AC3E}">
        <p14:creationId xmlns:p14="http://schemas.microsoft.com/office/powerpoint/2010/main" val="49284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EAF4C-2383-1484-B65A-7DA0CA5E17F6}"/>
              </a:ext>
            </a:extLst>
          </p:cNvPr>
          <p:cNvSpPr>
            <a:spLocks noGrp="1"/>
          </p:cNvSpPr>
          <p:nvPr>
            <p:ph type="title"/>
          </p:nvPr>
        </p:nvSpPr>
        <p:spPr>
          <a:xfrm>
            <a:off x="630936" y="639520"/>
            <a:ext cx="3429000" cy="1719072"/>
          </a:xfrm>
        </p:spPr>
        <p:txBody>
          <a:bodyPr anchor="b">
            <a:normAutofit/>
          </a:bodyPr>
          <a:lstStyle/>
          <a:p>
            <a:endParaRPr lang="en-IN" sz="5400"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1A8DB30-CE27-D87D-338B-8A2DB431C619}"/>
              </a:ext>
            </a:extLst>
          </p:cNvPr>
          <p:cNvSpPr>
            <a:spLocks noGrp="1"/>
          </p:cNvSpPr>
          <p:nvPr>
            <p:ph idx="1"/>
          </p:nvPr>
        </p:nvSpPr>
        <p:spPr>
          <a:xfrm>
            <a:off x="630936" y="2807208"/>
            <a:ext cx="3429000" cy="3410712"/>
          </a:xfrm>
        </p:spPr>
        <p:txBody>
          <a:bodyPr anchor="t">
            <a:normAutofit/>
          </a:bodyPr>
          <a:lstStyle/>
          <a:p>
            <a:r>
              <a:rPr lang="en-US" sz="2200" dirty="0"/>
              <a:t>In the city repeated guest is come more as compared to resort.</a:t>
            </a:r>
          </a:p>
        </p:txBody>
      </p:sp>
      <p:pic>
        <p:nvPicPr>
          <p:cNvPr id="5" name="Content Placeholder 4" descr="A graph of a hotel type&#10;&#10;Description automatically generated">
            <a:extLst>
              <a:ext uri="{FF2B5EF4-FFF2-40B4-BE49-F238E27FC236}">
                <a16:creationId xmlns:a16="http://schemas.microsoft.com/office/drawing/2014/main" id="{5AF2C09E-052D-7E80-4CAE-33B93D24F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254328"/>
            <a:ext cx="6903720" cy="4349344"/>
          </a:xfrm>
          <a:prstGeom prst="rect">
            <a:avLst/>
          </a:prstGeom>
        </p:spPr>
      </p:pic>
    </p:spTree>
    <p:extLst>
      <p:ext uri="{BB962C8B-B14F-4D97-AF65-F5344CB8AC3E}">
        <p14:creationId xmlns:p14="http://schemas.microsoft.com/office/powerpoint/2010/main" val="148041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D834-5921-51BA-4ADF-13FD0C208B02}"/>
              </a:ext>
            </a:extLst>
          </p:cNvPr>
          <p:cNvSpPr>
            <a:spLocks noGrp="1"/>
          </p:cNvSpPr>
          <p:nvPr>
            <p:ph type="title"/>
          </p:nvPr>
        </p:nvSpPr>
        <p:spPr/>
        <p:txBody>
          <a:bodyPr/>
          <a:lstStyle/>
          <a:p>
            <a:r>
              <a:rPr lang="en-IN" dirty="0"/>
              <a:t>Logistic </a:t>
            </a:r>
            <a:r>
              <a:rPr lang="en-IN" dirty="0" err="1"/>
              <a:t>Regtression</a:t>
            </a:r>
            <a:endParaRPr lang="en-IN" dirty="0"/>
          </a:p>
        </p:txBody>
      </p:sp>
      <p:pic>
        <p:nvPicPr>
          <p:cNvPr id="5" name="Content Placeholder 4">
            <a:extLst>
              <a:ext uri="{FF2B5EF4-FFF2-40B4-BE49-F238E27FC236}">
                <a16:creationId xmlns:a16="http://schemas.microsoft.com/office/drawing/2014/main" id="{7269B677-BBC3-CBA0-96A3-A44AAD2272C3}"/>
              </a:ext>
            </a:extLst>
          </p:cNvPr>
          <p:cNvPicPr>
            <a:picLocks noGrp="1" noChangeAspect="1"/>
          </p:cNvPicPr>
          <p:nvPr>
            <p:ph idx="1"/>
          </p:nvPr>
        </p:nvPicPr>
        <p:blipFill>
          <a:blip r:embed="rId2"/>
          <a:stretch>
            <a:fillRect/>
          </a:stretch>
        </p:blipFill>
        <p:spPr>
          <a:xfrm>
            <a:off x="838201" y="1825625"/>
            <a:ext cx="10515600" cy="4351338"/>
          </a:xfrm>
        </p:spPr>
      </p:pic>
    </p:spTree>
    <p:extLst>
      <p:ext uri="{BB962C8B-B14F-4D97-AF65-F5344CB8AC3E}">
        <p14:creationId xmlns:p14="http://schemas.microsoft.com/office/powerpoint/2010/main" val="2787101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3719-03A4-22EE-8AE1-4E7FE2B41320}"/>
              </a:ext>
            </a:extLst>
          </p:cNvPr>
          <p:cNvSpPr>
            <a:spLocks noGrp="1"/>
          </p:cNvSpPr>
          <p:nvPr>
            <p:ph type="title"/>
          </p:nvPr>
        </p:nvSpPr>
        <p:spPr/>
        <p:txBody>
          <a:bodyPr/>
          <a:lstStyle/>
          <a:p>
            <a:r>
              <a:rPr lang="en-IN" dirty="0"/>
              <a:t>Logistic Classifier</a:t>
            </a:r>
          </a:p>
        </p:txBody>
      </p:sp>
      <p:pic>
        <p:nvPicPr>
          <p:cNvPr id="5" name="Content Placeholder 4">
            <a:extLst>
              <a:ext uri="{FF2B5EF4-FFF2-40B4-BE49-F238E27FC236}">
                <a16:creationId xmlns:a16="http://schemas.microsoft.com/office/drawing/2014/main" id="{86A28048-F448-9A6D-AD75-5EB928B7A24E}"/>
              </a:ext>
            </a:extLst>
          </p:cNvPr>
          <p:cNvPicPr>
            <a:picLocks noGrp="1" noChangeAspect="1"/>
          </p:cNvPicPr>
          <p:nvPr>
            <p:ph idx="1"/>
          </p:nvPr>
        </p:nvPicPr>
        <p:blipFill>
          <a:blip r:embed="rId2"/>
          <a:stretch>
            <a:fillRect/>
          </a:stretch>
        </p:blipFill>
        <p:spPr>
          <a:xfrm>
            <a:off x="978568" y="1825625"/>
            <a:ext cx="10010274" cy="4351338"/>
          </a:xfrm>
        </p:spPr>
      </p:pic>
    </p:spTree>
    <p:extLst>
      <p:ext uri="{BB962C8B-B14F-4D97-AF65-F5344CB8AC3E}">
        <p14:creationId xmlns:p14="http://schemas.microsoft.com/office/powerpoint/2010/main" val="60729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4B28-BFD6-2A8F-DE51-8BF436FAD0D4}"/>
              </a:ext>
            </a:extLst>
          </p:cNvPr>
          <p:cNvSpPr>
            <a:spLocks noGrp="1"/>
          </p:cNvSpPr>
          <p:nvPr>
            <p:ph type="title"/>
          </p:nvPr>
        </p:nvSpPr>
        <p:spPr>
          <a:xfrm>
            <a:off x="838200" y="365125"/>
            <a:ext cx="10515600" cy="854075"/>
          </a:xfrm>
        </p:spPr>
        <p:txBody>
          <a:bodyPr/>
          <a:lstStyle/>
          <a:p>
            <a:r>
              <a:rPr lang="en-IN" dirty="0"/>
              <a:t>Summery</a:t>
            </a:r>
          </a:p>
        </p:txBody>
      </p:sp>
      <p:sp>
        <p:nvSpPr>
          <p:cNvPr id="3" name="Content Placeholder 2">
            <a:extLst>
              <a:ext uri="{FF2B5EF4-FFF2-40B4-BE49-F238E27FC236}">
                <a16:creationId xmlns:a16="http://schemas.microsoft.com/office/drawing/2014/main" id="{F7B50308-9039-C7AE-1C43-F14DF91305F1}"/>
              </a:ext>
            </a:extLst>
          </p:cNvPr>
          <p:cNvSpPr>
            <a:spLocks noGrp="1"/>
          </p:cNvSpPr>
          <p:nvPr>
            <p:ph idx="1"/>
          </p:nvPr>
        </p:nvSpPr>
        <p:spPr>
          <a:xfrm>
            <a:off x="838200" y="1475874"/>
            <a:ext cx="10515600" cy="4701089"/>
          </a:xfrm>
        </p:spPr>
        <p:txBody>
          <a:bodyPr>
            <a:normAutofit/>
          </a:bodyPr>
          <a:lstStyle/>
          <a:p>
            <a:pPr marL="514350" indent="-514350">
              <a:buFont typeface="+mj-lt"/>
              <a:buAutoNum type="arabicPeriod"/>
            </a:pPr>
            <a:r>
              <a:rPr lang="en-US" b="0" dirty="0">
                <a:effectLst/>
                <a:latin typeface="Times New Roman" panose="02020603050405020304" pitchFamily="18" charset="0"/>
                <a:cs typeface="Times New Roman" panose="02020603050405020304" pitchFamily="18" charset="0"/>
              </a:rPr>
              <a:t>Pricing Adjustments: Introduce flexible pricing to lower cancellations. Offer early-bird discounts for bookings with shorter lead times and provide added incentives, like free amenities, for reservations close to arrival. For longer stays, consider implementing tiered cancellation fees, as these often face higher cancellation rates.</a:t>
            </a:r>
          </a:p>
          <a:p>
            <a:pPr marL="514350" indent="-514350">
              <a:buFont typeface="+mj-lt"/>
              <a:buAutoNum type="arabicPeriod"/>
            </a:pPr>
            <a:r>
              <a:rPr lang="en-US" b="0" dirty="0">
                <a:effectLst/>
                <a:latin typeface="Times New Roman" panose="02020603050405020304" pitchFamily="18" charset="0"/>
                <a:cs typeface="Times New Roman" panose="02020603050405020304" pitchFamily="18" charset="0"/>
              </a:rPr>
              <a:t>Customer Targeting: Address high-cancellation segments with discounts on non-refundable bookings and flexible options. Foster guest loyalty by offering perks to repeat customers, who generally exhibit lower cancellation rates.</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16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C77E-6B16-0BC2-EBF2-CF29E592AD4E}"/>
              </a:ext>
            </a:extLst>
          </p:cNvPr>
          <p:cNvSpPr>
            <a:spLocks noGrp="1"/>
          </p:cNvSpPr>
          <p:nvPr>
            <p:ph type="title"/>
          </p:nvPr>
        </p:nvSpPr>
        <p:spPr>
          <a:xfrm>
            <a:off x="838200" y="365125"/>
            <a:ext cx="10515600" cy="50114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E35CEFC-C813-7613-D371-FE619F48C28C}"/>
              </a:ext>
            </a:extLst>
          </p:cNvPr>
          <p:cNvSpPr>
            <a:spLocks noGrp="1"/>
          </p:cNvSpPr>
          <p:nvPr>
            <p:ph idx="1"/>
          </p:nvPr>
        </p:nvSpPr>
        <p:spPr>
          <a:xfrm>
            <a:off x="838200" y="1203158"/>
            <a:ext cx="10515600" cy="4973805"/>
          </a:xfrm>
        </p:spPr>
        <p:txBody>
          <a:bodyPr>
            <a:normAutofit/>
          </a:bodyPr>
          <a:lstStyle/>
          <a:p>
            <a:pPr marL="514350" indent="-514350">
              <a:buFont typeface="+mj-lt"/>
              <a:buAutoNum type="arabicPeriod" startAt="3"/>
            </a:pPr>
            <a:r>
              <a:rPr lang="en-US" b="0" dirty="0">
                <a:effectLst/>
                <a:latin typeface="Times New Roman" panose="02020603050405020304" pitchFamily="18" charset="0"/>
                <a:cs typeface="Times New Roman" panose="02020603050405020304" pitchFamily="18" charset="0"/>
              </a:rPr>
              <a:t>Marketing and Distribution Optimization: Boost direct bookings by providing unique benefits (such as complimentary breakfast) and flexible cancellation terms. Strategically partner with OTAs and negotiate terms to reduce cancellations.</a:t>
            </a:r>
          </a:p>
          <a:p>
            <a:pPr marL="514350" indent="-514350">
              <a:buFont typeface="+mj-lt"/>
              <a:buAutoNum type="arabicPeriod" startAt="3"/>
            </a:pPr>
            <a:r>
              <a:rPr lang="en-US" b="0" dirty="0">
                <a:effectLst/>
                <a:latin typeface="Times New Roman" panose="02020603050405020304" pitchFamily="18" charset="0"/>
                <a:cs typeface="Times New Roman" panose="02020603050405020304" pitchFamily="18" charset="0"/>
              </a:rPr>
              <a:t>Enhanced Customer Flexibility: Enable easy booking adjustments and offer flexible payment options to high-risk customers, helping to prevent cancellations.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startAt="3"/>
            </a:pPr>
            <a:r>
              <a:rPr lang="en-US" b="0" dirty="0">
                <a:effectLst/>
                <a:latin typeface="Times New Roman" panose="02020603050405020304" pitchFamily="18" charset="0"/>
                <a:cs typeface="Times New Roman" panose="02020603050405020304" pitchFamily="18" charset="0"/>
              </a:rPr>
              <a:t>Operational Efficiency: Leverage cancellation predictions to better align staffing and maintain room flexibility, reducing operational disruptions.</a:t>
            </a:r>
          </a:p>
        </p:txBody>
      </p:sp>
    </p:spTree>
    <p:extLst>
      <p:ext uri="{BB962C8B-B14F-4D97-AF65-F5344CB8AC3E}">
        <p14:creationId xmlns:p14="http://schemas.microsoft.com/office/powerpoint/2010/main" val="292196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276</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Times New Roman</vt:lpstr>
      <vt:lpstr>Office Theme</vt:lpstr>
      <vt:lpstr>PowerPoint Presentation</vt:lpstr>
      <vt:lpstr>Booking Analysis graph by Months</vt:lpstr>
      <vt:lpstr>Booking Analysis graph by Years</vt:lpstr>
      <vt:lpstr>Average daily rate over time</vt:lpstr>
      <vt:lpstr>PowerPoint Presentation</vt:lpstr>
      <vt:lpstr>Logistic Regtression</vt:lpstr>
      <vt:lpstr>Logistic Classifier</vt:lpstr>
      <vt:lpstr>Summery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Alina Naz</dc:creator>
  <cp:lastModifiedBy>Alina Naz</cp:lastModifiedBy>
  <cp:revision>3</cp:revision>
  <dcterms:created xsi:type="dcterms:W3CDTF">2024-10-31T17:22:59Z</dcterms:created>
  <dcterms:modified xsi:type="dcterms:W3CDTF">2024-10-31T18:16:41Z</dcterms:modified>
</cp:coreProperties>
</file>