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1"/>
  </p:notesMasterIdLst>
  <p:handoutMasterIdLst>
    <p:handoutMasterId r:id="rId22"/>
  </p:handoutMasterIdLst>
  <p:sldIdLst>
    <p:sldId id="312" r:id="rId5"/>
    <p:sldId id="304" r:id="rId6"/>
    <p:sldId id="307" r:id="rId7"/>
    <p:sldId id="281" r:id="rId8"/>
    <p:sldId id="324" r:id="rId9"/>
    <p:sldId id="325" r:id="rId10"/>
    <p:sldId id="326" r:id="rId11"/>
    <p:sldId id="323" r:id="rId12"/>
    <p:sldId id="282" r:id="rId13"/>
    <p:sldId id="314" r:id="rId14"/>
    <p:sldId id="327" r:id="rId15"/>
    <p:sldId id="315" r:id="rId16"/>
    <p:sldId id="328" r:id="rId17"/>
    <p:sldId id="329" r:id="rId18"/>
    <p:sldId id="317" r:id="rId19"/>
    <p:sldId id="297" r:id="rId20"/>
  </p:sldIdLst>
  <p:sldSz cx="12192000" cy="6858000"/>
  <p:notesSz cx="13716000" cy="24384000"/>
  <p:defaultTextStyle>
    <a:defPPr rtl="0">
      <a:defRPr lang="ru-RU"/>
    </a:defPPr>
    <a:lvl1pPr marL="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738" autoAdjust="0"/>
  </p:normalViewPr>
  <p:slideViewPr>
    <p:cSldViewPr snapToGrid="0" snapToObjects="1">
      <p:cViewPr varScale="1">
        <p:scale>
          <a:sx n="40" d="100"/>
          <a:sy n="40" d="100"/>
        </p:scale>
        <p:origin x="44" y="28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7" d="100"/>
          <a:sy n="37" d="100"/>
        </p:scale>
        <p:origin x="33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F16EF179-AC8C-44A3-9ED6-6152B0CF8E1F}" type="datetimeyyyy">
              <a:rPr lang="ru-RU" smtClean="0"/>
              <a:t>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420BD0AB-C59E-4A46-83D3-F07787446BA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Процент покрытия – 50%, результат прохождения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test-rail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44%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8707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Инкрементная модель: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Эта модель предполагает поэтапное добавление новых функций и возможностей к уже существующему продукту. В контексте проекта "Чаёвники" это может быть полезным для того, чтобы постепенно расширять функциональность сайта, начиная с базовой версии и добавляя новые возможности по мере необходимости.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2866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var(--font-family)"/>
              </a:rPr>
              <a:t>Функциональное тестирование</a:t>
            </a:r>
            <a:br>
              <a:rPr lang="ru-RU" b="0" i="0" dirty="0">
                <a:solidFill>
                  <a:srgbClr val="000000"/>
                </a:solidFill>
                <a:effectLst/>
                <a:latin typeface="var(--font-family)"/>
              </a:rPr>
            </a:br>
            <a:endParaRPr lang="ru-RU" b="0" i="0" dirty="0">
              <a:solidFill>
                <a:srgbClr val="000000"/>
              </a:solidFill>
              <a:effectLst/>
              <a:latin typeface="var(--font-family)"/>
            </a:endParaRP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var(--font-family)"/>
              </a:rPr>
              <a:t>Проверяет конкретные функции приложения, которые заложены его логикой работы, то есть работает ли приложение в целом.</a:t>
            </a:r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785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Изображение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Изображение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" name="Текст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rtlCol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ru-RU" sz="1800"/>
            </a:lvl1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 rtlCol="0">
            <a:normAutofit/>
          </a:bodyPr>
          <a:lstStyle>
            <a:lvl1pPr>
              <a:defRPr lang="ru-RU" sz="1800"/>
            </a:lvl1pPr>
            <a:lvl2pPr>
              <a:defRPr lang="ru-RU" sz="1800"/>
            </a:lvl2pPr>
            <a:lvl3pPr>
              <a:defRPr lang="ru-RU" sz="1800"/>
            </a:lvl3pPr>
            <a:lvl4pPr>
              <a:defRPr lang="ru-RU" sz="1800"/>
            </a:lvl4pPr>
            <a:lvl5pPr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0" name="Номер слайда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9" name="Полилиния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6" name="Объект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Объект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7" name="Номер слайда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43" name="Графический объект 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Графический объект 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Изображение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 rtlCol="0"/>
          <a:lstStyle>
            <a:lvl1pPr algn="ctr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4" name="Объект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6" name="Номер слайда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9" name="Изображение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rtlCol="0" anchor="b" anchorCtr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rtlCol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lang="ru-RU" sz="24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: Фигура 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/>
          <a:lstStyle>
            <a:defPPr>
              <a:defRPr lang="ru-RU"/>
            </a:def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 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rtlCol="0" anchor="b"/>
          <a:lstStyle>
            <a:lvl1pPr>
              <a:lnSpc>
                <a:spcPct val="100000"/>
              </a:lnSpc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 rtlCol="0"/>
          <a:lstStyle>
            <a:lvl1pPr>
              <a:defRPr lang="ru-RU" sz="3200"/>
            </a:lvl1pPr>
            <a:lvl2pPr>
              <a:defRPr lang="ru-RU" sz="2800"/>
            </a:lvl2pPr>
            <a:lvl3pPr>
              <a:defRPr lang="ru-RU" sz="2400"/>
            </a:lvl3pPr>
            <a:lvl4pPr>
              <a:defRPr lang="ru-RU" sz="2000"/>
            </a:lvl4pPr>
            <a:lvl5pPr>
              <a:defRPr lang="ru-RU" sz="20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rtlCol="0" anchor="b"/>
          <a:lstStyle>
            <a:lvl1pPr>
              <a:lnSpc>
                <a:spcPct val="100000"/>
              </a:lnSpc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ru-RU" sz="2800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 rtl="0"/>
            <a:r>
              <a:rPr lang="ru-RU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" name="Полилиния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Полилиния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4" name="Изображение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ru-RU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ru-RU" sz="18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Полилиния: Фигура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/>
            </a:p>
          </p:txBody>
        </p:sp>
        <p:sp>
          <p:nvSpPr>
            <p:cNvPr id="15" name="Полилиния: фигура 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Изображение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2" name="Заголовок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rtlCol="0" anchor="ctr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 dirty="0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36" name="Полилиния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Полилиния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lvl="0" algn="ctr" rtl="0"/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Текст слайда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</p:txBody>
      </p:sp>
      <p:sp>
        <p:nvSpPr>
          <p:cNvPr id="52" name="Рисунок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Изображение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Полилиния: фигура 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9" name="Полилиния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Полилиния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3" name="Изображение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rtlCol="0" anchor="b" anchorCtr="0">
            <a:noAutofit/>
          </a:bodyPr>
          <a:lstStyle>
            <a:lvl1pPr algn="l">
              <a:lnSpc>
                <a:spcPct val="100000"/>
              </a:lnSpc>
              <a:defRPr lang="ru-RU" sz="3600" b="1"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Номер слайда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Изображение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3" name="Изображение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Полилиния: фигура 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7" name="Изображение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9" name="Изображение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Номер слайда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олилиния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19" name="Номер слайда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3" name="Объект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marL="283464" indent="-283464">
              <a:spcBef>
                <a:spcPts val="1000"/>
              </a:spcBef>
              <a:defRPr lang="ru-RU" sz="1800"/>
            </a:lvl2pPr>
            <a:lvl3pPr marL="283464" indent="-283464">
              <a:spcBef>
                <a:spcPts val="1000"/>
              </a:spcBef>
              <a:defRPr lang="ru-RU" sz="1800"/>
            </a:lvl3pPr>
            <a:lvl4pPr marL="283464" indent="-283464">
              <a:spcBef>
                <a:spcPts val="1000"/>
              </a:spcBef>
              <a:defRPr lang="ru-RU" sz="1800"/>
            </a:lvl4pPr>
            <a:lvl5pPr marL="283464"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25" name="Объект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marL="283464" indent="-283464">
              <a:spcBef>
                <a:spcPts val="1000"/>
              </a:spcBef>
              <a:defRPr lang="ru-RU" sz="1800"/>
            </a:lvl2pPr>
            <a:lvl3pPr marL="283464" indent="-283464">
              <a:spcBef>
                <a:spcPts val="1000"/>
              </a:spcBef>
              <a:defRPr lang="ru-RU" sz="1800"/>
            </a:lvl3pPr>
            <a:lvl4pPr marL="283464" indent="-283464">
              <a:spcBef>
                <a:spcPts val="1000"/>
              </a:spcBef>
              <a:defRPr lang="ru-RU" sz="1800"/>
            </a:lvl4pPr>
            <a:lvl5pPr marL="283464"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 rtlCol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lang="ru-RU"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lang="ru-RU"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lang="ru-RU"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lang="ru-RU" sz="1800"/>
            </a:lvl4pPr>
            <a:lvl5pPr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indent="-283464">
              <a:spcBef>
                <a:spcPts val="1000"/>
              </a:spcBef>
              <a:defRPr lang="ru-RU" sz="1800"/>
            </a:lvl2pPr>
            <a:lvl3pPr indent="-283464">
              <a:spcBef>
                <a:spcPts val="1000"/>
              </a:spcBef>
              <a:defRPr lang="ru-RU" sz="1800"/>
            </a:lvl3pPr>
            <a:lvl4pPr indent="-283464">
              <a:spcBef>
                <a:spcPts val="1000"/>
              </a:spcBef>
              <a:defRPr lang="ru-RU" sz="1800"/>
            </a:lvl4pPr>
            <a:lvl5pPr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31" name="Рисунок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/>
              <a:t>Щелкните, чтобы добавить рисунок</a:t>
            </a:r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Полилиния: Фигура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/>
            </a:p>
          </p:txBody>
        </p:sp>
        <p:sp>
          <p:nvSpPr>
            <p:cNvPr id="21" name="Полилиния: Фигура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2" name="Полилиния: фигура 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3" name="Изображение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44" name="Номер слайда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6" name="Изображение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21" name="Изображение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0" name="Объект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0" name="Номер слайда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ru-RU" sz="1200">
                <a:solidFill>
                  <a:schemeClr val="accent6"/>
                </a:solidFill>
                <a:latin typeface="+mn-lt"/>
                <a:cs typeface="+mn-cs" panose="020B0604020202020204" pitchFamily="34" charset="0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ru-RU"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2931" y="810227"/>
            <a:ext cx="5746140" cy="3831221"/>
          </a:xfrm>
        </p:spPr>
        <p:txBody>
          <a:bodyPr rtlCol="0" anchor="ctr"/>
          <a:lstStyle>
            <a:defPPr>
              <a:defRPr lang="ru-RU"/>
            </a:defPPr>
          </a:lstStyle>
          <a:p>
            <a:pPr rtl="0"/>
            <a:r>
              <a:rPr lang="en-US" dirty="0"/>
              <a:t>“</a:t>
            </a:r>
            <a:r>
              <a:rPr lang="ru-RU" dirty="0"/>
              <a:t>ЧАЁВНИКИ</a:t>
            </a:r>
            <a:r>
              <a:rPr lang="en-US" dirty="0"/>
              <a:t>”</a:t>
            </a:r>
            <a:br>
              <a:rPr lang="en-US" dirty="0"/>
            </a:br>
            <a:r>
              <a:rPr lang="ru-RU" sz="1400" dirty="0"/>
              <a:t>Подготовила</a:t>
            </a:r>
            <a:r>
              <a:rPr lang="en-US" sz="1400" dirty="0"/>
              <a:t>: </a:t>
            </a:r>
            <a:r>
              <a:rPr lang="ru-RU" sz="1400" dirty="0"/>
              <a:t>Некрасова Алина 22919</a:t>
            </a:r>
            <a:r>
              <a:rPr lang="en-US" sz="1400" dirty="0"/>
              <a:t>/8</a:t>
            </a:r>
            <a:br>
              <a:rPr lang="en-US" sz="1400" dirty="0"/>
            </a:br>
            <a:r>
              <a:rPr lang="en-US" sz="1400" dirty="0" err="1"/>
              <a:t>github</a:t>
            </a:r>
            <a:r>
              <a:rPr lang="en-US" sz="1400" dirty="0"/>
              <a:t>: github.com/alinanek/MDKNEKRASOVA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5B9C2C3-5944-4CC7-B76A-FF6250569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406" y="3473116"/>
            <a:ext cx="1689187" cy="16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1709" y="1057275"/>
            <a:ext cx="5885180" cy="126682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Руководство оператора</a:t>
            </a:r>
            <a:r>
              <a:rPr lang="en-US" dirty="0"/>
              <a:t>:</a:t>
            </a:r>
            <a:r>
              <a:rPr lang="ru-RU" dirty="0"/>
              <a:t> Функциональное назначение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0B742D-6A51-486E-AD96-AA04B4626A83}"/>
              </a:ext>
            </a:extLst>
          </p:cNvPr>
          <p:cNvSpPr txBox="1"/>
          <p:nvPr/>
        </p:nvSpPr>
        <p:spPr>
          <a:xfrm>
            <a:off x="3937000" y="2527300"/>
            <a:ext cx="748902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2200" dirty="0">
                <a:solidFill>
                  <a:srgbClr val="202C8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Сайт обеспечивает возможность выполнения перечисленных ниже функций:</a:t>
            </a:r>
          </a:p>
          <a:p>
            <a:pPr marL="342900" lvl="0" indent="-342900" algn="just">
              <a:spcAft>
                <a:spcPts val="600"/>
              </a:spcAft>
              <a:buFont typeface="Symbol" panose="05050102010706020507" pitchFamily="18" charset="2"/>
              <a:buChar char=""/>
            </a:pPr>
            <a:r>
              <a:rPr lang="ru-RU" sz="2200" dirty="0">
                <a:solidFill>
                  <a:srgbClr val="202C8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Функция «Поиск заведения на карте»;</a:t>
            </a:r>
          </a:p>
          <a:p>
            <a:pPr marL="342900" lvl="0" indent="-342900" algn="just">
              <a:spcAft>
                <a:spcPts val="600"/>
              </a:spcAft>
              <a:buFont typeface="Symbol" panose="05050102010706020507" pitchFamily="18" charset="2"/>
              <a:buChar char=""/>
            </a:pPr>
            <a:r>
              <a:rPr lang="ru-RU" sz="2200" dirty="0">
                <a:solidFill>
                  <a:srgbClr val="202C8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Функция «Общий чат»;</a:t>
            </a:r>
          </a:p>
          <a:p>
            <a:pPr marL="342900" lvl="0" indent="-342900" algn="just">
              <a:spcAft>
                <a:spcPts val="600"/>
              </a:spcAft>
              <a:buFont typeface="Symbol" panose="05050102010706020507" pitchFamily="18" charset="2"/>
              <a:buChar char=""/>
            </a:pPr>
            <a:r>
              <a:rPr lang="ru-RU" sz="2200" dirty="0">
                <a:solidFill>
                  <a:srgbClr val="202C8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Функция «Друзья»;</a:t>
            </a:r>
          </a:p>
          <a:p>
            <a:pPr marL="342900" lvl="0" indent="-342900" algn="just">
              <a:spcAft>
                <a:spcPts val="600"/>
              </a:spcAft>
              <a:buFont typeface="Symbol" panose="05050102010706020507" pitchFamily="18" charset="2"/>
              <a:buChar char=""/>
            </a:pPr>
            <a:r>
              <a:rPr lang="ru-RU" sz="2200" dirty="0">
                <a:solidFill>
                  <a:srgbClr val="202C8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Функция «Поиск пользователя»;</a:t>
            </a:r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B3F0A91B-CDF9-425D-93C5-F323008AFF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330199"/>
            <a:ext cx="1067589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 rtl="0"/>
              <a:t>10</a:t>
            </a:fld>
            <a:r>
              <a:rPr lang="ru-RU" dirty="0"/>
              <a:t> из</a:t>
            </a:r>
            <a:r>
              <a:rPr lang="en-US" dirty="0"/>
              <a:t> 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609" y="1260475"/>
            <a:ext cx="5885180" cy="126682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Руководство оператора</a:t>
            </a:r>
            <a:r>
              <a:rPr lang="en-US" dirty="0"/>
              <a:t>:</a:t>
            </a:r>
            <a:r>
              <a:rPr lang="ru-RU" dirty="0"/>
              <a:t> сообщение оператору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9F4419-22DB-486B-AB33-5011749DCAE6}"/>
              </a:ext>
            </a:extLst>
          </p:cNvPr>
          <p:cNvSpPr txBox="1"/>
          <p:nvPr/>
        </p:nvSpPr>
        <p:spPr>
          <a:xfrm>
            <a:off x="3780609" y="2781300"/>
            <a:ext cx="6161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solidFill>
                  <a:srgbClr val="202C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 попытке выхода из аккаунта выводится всплывающее окно с сообщением об ошибке</a:t>
            </a:r>
            <a:endParaRPr lang="ru-RU" sz="2200" dirty="0">
              <a:solidFill>
                <a:srgbClr val="202C8F"/>
              </a:solidFill>
            </a:endParaRPr>
          </a:p>
        </p:txBody>
      </p:sp>
      <p:pic>
        <p:nvPicPr>
          <p:cNvPr id="5" name="Рисунок 4" descr="Picture background">
            <a:extLst>
              <a:ext uri="{FF2B5EF4-FFF2-40B4-BE49-F238E27FC236}">
                <a16:creationId xmlns:a16="http://schemas.microsoft.com/office/drawing/2014/main" id="{7B45E16F-0221-453C-8248-B80E235510B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651" y="3951149"/>
            <a:ext cx="4085095" cy="217551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0EF22182-96EB-4619-B419-47F94C8C3B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330199"/>
            <a:ext cx="1067589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 rtl="0"/>
              <a:t>11</a:t>
            </a:fld>
            <a:r>
              <a:rPr lang="ru-RU" dirty="0"/>
              <a:t> из</a:t>
            </a:r>
            <a:r>
              <a:rPr lang="en-US" dirty="0"/>
              <a:t> 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1122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457199"/>
            <a:ext cx="7796464" cy="122238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Тестирование</a:t>
            </a:r>
            <a:r>
              <a:rPr lang="en-US" dirty="0"/>
              <a:t>: </a:t>
            </a:r>
            <a:r>
              <a:rPr lang="ru-RU" dirty="0"/>
              <a:t>оценочные элементы</a:t>
            </a:r>
          </a:p>
        </p:txBody>
      </p:sp>
      <p:sp>
        <p:nvSpPr>
          <p:cNvPr id="16" name="Объект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6235700" cy="3720337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marL="457200" indent="-457200" rtl="0">
              <a:buFont typeface="+mj-lt"/>
              <a:buAutoNum type="arabicPeriod"/>
            </a:pPr>
            <a:r>
              <a:rPr lang="ru-RU" sz="2400" dirty="0"/>
              <a:t>ФУНКЦИОНАЛЬНОСТЬ</a:t>
            </a:r>
          </a:p>
          <a:p>
            <a:pPr marL="457200" indent="-457200" rtl="0">
              <a:buFont typeface="+mj-lt"/>
              <a:buAutoNum type="arabicPeriod"/>
            </a:pPr>
            <a:r>
              <a:rPr lang="ru-RU" sz="2400" dirty="0"/>
              <a:t>НАДЕЖНОСТЬ</a:t>
            </a:r>
          </a:p>
          <a:p>
            <a:pPr marL="457200" indent="-457200" rtl="0">
              <a:buFont typeface="+mj-lt"/>
              <a:buAutoNum type="arabicPeriod"/>
            </a:pPr>
            <a:r>
              <a:rPr lang="ru-RU" sz="2400" dirty="0"/>
              <a:t>УДОБСТВО ИСПОЛЬЗОВАНИЯ</a:t>
            </a:r>
          </a:p>
          <a:p>
            <a:pPr marL="457200" indent="-457200" rtl="0">
              <a:buFont typeface="+mj-lt"/>
              <a:buAutoNum type="arabicPeriod"/>
            </a:pPr>
            <a:r>
              <a:rPr lang="ru-RU" sz="2400" dirty="0"/>
              <a:t>ПРОИЗВОДИТЕЛЬНОСТЬ</a:t>
            </a:r>
          </a:p>
          <a:p>
            <a:pPr marL="457200" indent="-457200" rtl="0">
              <a:buFont typeface="+mj-lt"/>
              <a:buAutoNum type="arabicPeriod"/>
            </a:pPr>
            <a:r>
              <a:rPr lang="ru-RU" sz="2400" dirty="0"/>
              <a:t>УДОБСТВО СОПРОВОЖДЕНИЯ</a:t>
            </a:r>
          </a:p>
          <a:p>
            <a:pPr marL="457200" indent="-457200" rtl="0">
              <a:buFont typeface="+mj-lt"/>
              <a:buAutoNum type="arabicPeriod"/>
            </a:pPr>
            <a:r>
              <a:rPr lang="ru-RU" sz="2400" dirty="0"/>
              <a:t>ПЕРЕНОСИМОСТЬ</a:t>
            </a:r>
          </a:p>
          <a:p>
            <a:pPr rtl="0"/>
            <a:endParaRPr lang="ru-RU" sz="2200" dirty="0"/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472B7F90-04F0-4E22-800C-07C11A6284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330199"/>
            <a:ext cx="1067589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 rtl="0"/>
              <a:t>12</a:t>
            </a:fld>
            <a:r>
              <a:rPr lang="ru-RU" dirty="0"/>
              <a:t> из</a:t>
            </a:r>
            <a:r>
              <a:rPr lang="en-US" dirty="0"/>
              <a:t> 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457199"/>
            <a:ext cx="7796464" cy="122238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Тестирование</a:t>
            </a:r>
            <a:r>
              <a:rPr lang="en-US" dirty="0"/>
              <a:t>:</a:t>
            </a:r>
            <a:r>
              <a:rPr lang="ru-RU" dirty="0"/>
              <a:t> ФОРМА ТК И ВИД ТЕСТИРОВАНИЯ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31E9F210-7DC5-4615-B1A9-1F5FFC23C6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59614" y="1778806"/>
            <a:ext cx="7044275" cy="4723613"/>
          </a:xfrm>
        </p:spPr>
      </p:pic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239D1855-94F8-4857-9B91-B71881BE7C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330199"/>
            <a:ext cx="1067589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 rtl="0"/>
              <a:t>13</a:t>
            </a:fld>
            <a:r>
              <a:rPr lang="ru-RU" dirty="0"/>
              <a:t> из</a:t>
            </a:r>
            <a:r>
              <a:rPr lang="en-US" dirty="0"/>
              <a:t> 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272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457199"/>
            <a:ext cx="7796464" cy="122238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Тестирование</a:t>
            </a:r>
            <a:r>
              <a:rPr lang="en-US" dirty="0"/>
              <a:t>:</a:t>
            </a:r>
            <a:r>
              <a:rPr lang="ru-RU" dirty="0"/>
              <a:t> тестовое покрытие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C9D7F4D-958F-4C00-8D4A-6530A2B214D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46445" y="1628784"/>
            <a:ext cx="4400550" cy="510603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6425B1D-505C-4882-9156-9E7727AC18DA}"/>
              </a:ext>
            </a:extLst>
          </p:cNvPr>
          <p:cNvPicPr/>
          <p:nvPr/>
        </p:nvPicPr>
        <p:blipFill rotWithShape="1">
          <a:blip r:embed="rId4"/>
          <a:srcRect b="20859"/>
          <a:stretch/>
        </p:blipFill>
        <p:spPr>
          <a:xfrm>
            <a:off x="5760040" y="1439063"/>
            <a:ext cx="5111160" cy="5295756"/>
          </a:xfrm>
          <a:prstGeom prst="rect">
            <a:avLst/>
          </a:prstGeom>
        </p:spPr>
      </p:pic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DDFFCD8D-8498-4018-8C21-6A5926E467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330199"/>
            <a:ext cx="1067589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 rtl="0"/>
              <a:t>14</a:t>
            </a:fld>
            <a:r>
              <a:rPr lang="ru-RU" dirty="0"/>
              <a:t> из</a:t>
            </a:r>
            <a:r>
              <a:rPr lang="en-US" dirty="0"/>
              <a:t> 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5324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65393"/>
            <a:ext cx="7155402" cy="81260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Вывод</a:t>
            </a:r>
          </a:p>
        </p:txBody>
      </p:sp>
      <p:sp>
        <p:nvSpPr>
          <p:cNvPr id="14" name="Объект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016001" y="2058001"/>
            <a:ext cx="4013199" cy="4266599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marL="0" indent="0" rtl="0">
              <a:buNone/>
            </a:pPr>
            <a:r>
              <a:rPr lang="ru-RU" sz="2400" dirty="0"/>
              <a:t>Работы по предметной области сделаны на 50%</a:t>
            </a:r>
            <a:r>
              <a:rPr lang="en-US" sz="2400" dirty="0"/>
              <a:t>.</a:t>
            </a:r>
            <a:endParaRPr lang="ru-RU" sz="2400" dirty="0"/>
          </a:p>
          <a:p>
            <a:pPr marL="0" indent="0" rtl="0">
              <a:buNone/>
            </a:pPr>
            <a:r>
              <a:rPr lang="ru-RU" sz="2400" dirty="0"/>
              <a:t>В дальнейшем планируется реализовать составление макетов для всех страниц</a:t>
            </a:r>
            <a:r>
              <a:rPr lang="en-US" sz="2400" dirty="0"/>
              <a:t>,</a:t>
            </a:r>
            <a:r>
              <a:rPr lang="ru-RU" sz="2400" dirty="0"/>
              <a:t> добавление новых городов на сайт</a:t>
            </a:r>
            <a:r>
              <a:rPr lang="en-US" sz="2400" dirty="0"/>
              <a:t>,</a:t>
            </a:r>
            <a:r>
              <a:rPr lang="ru-RU" sz="2400" dirty="0"/>
              <a:t> возможность сделать заказ на указанное время для самовывоза</a:t>
            </a:r>
            <a:r>
              <a:rPr lang="en-US" sz="2400" dirty="0"/>
              <a:t>/</a:t>
            </a:r>
            <a:r>
              <a:rPr lang="ru-RU" sz="2400" dirty="0"/>
              <a:t>забронировать место в заведении через сайт</a:t>
            </a:r>
            <a:r>
              <a:rPr lang="en-US" sz="2400" dirty="0"/>
              <a:t>.</a:t>
            </a:r>
            <a:endParaRPr lang="ru-RU" sz="2400" dirty="0"/>
          </a:p>
          <a:p>
            <a:pPr marL="0" indent="0" rtl="0">
              <a:buNone/>
            </a:pPr>
            <a:endParaRPr lang="ru-RU" dirty="0"/>
          </a:p>
          <a:p>
            <a:pPr marL="0" indent="0" rtl="0">
              <a:buNone/>
            </a:pPr>
            <a:endParaRPr lang="ru-RU" dirty="0"/>
          </a:p>
        </p:txBody>
      </p:sp>
      <p:sp>
        <p:nvSpPr>
          <p:cNvPr id="13" name="Объект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81651" y="2058001"/>
            <a:ext cx="3360586" cy="4143375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sz="2400" dirty="0"/>
              <a:t>В следующий раз нужно будет по-другому реализовать проработку тест-кейсов для достижения более высокого процента покрытия</a:t>
            </a:r>
            <a:r>
              <a:rPr lang="en-US" sz="2400" dirty="0"/>
              <a:t>.</a:t>
            </a:r>
            <a:endParaRPr lang="ru-RU" sz="2400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F4DD306A-8781-419E-8EF5-F5F207B5E3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330199"/>
            <a:ext cx="1067589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 rtl="0"/>
              <a:t>15</a:t>
            </a:fld>
            <a:r>
              <a:rPr lang="ru-RU" dirty="0"/>
              <a:t> из</a:t>
            </a:r>
            <a:r>
              <a:rPr lang="en-US" dirty="0"/>
              <a:t> 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49782"/>
            <a:ext cx="4051299" cy="272770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6293"/>
            <a:ext cx="6583680" cy="65329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25328"/>
            <a:ext cx="6583680" cy="3207344"/>
          </a:xfrm>
        </p:spPr>
        <p:txBody>
          <a:bodyPr rtlCol="0">
            <a:normAutofit fontScale="92500" lnSpcReduction="20000"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Предметная область для сайта "Чаёвники" должна включать в себя информацию о чайных в трех городах: Казани, Санкт-Петербурге и Москве. Пользователи могут найти информацию о различных чайных заведениях в этих городах, узнать о предлагаемых скидках и акциях, а также просмотреть отзывы других посетителей.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203199"/>
            <a:ext cx="1067589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2</a:t>
            </a:fld>
            <a:r>
              <a:rPr lang="ru-RU" dirty="0"/>
              <a:t> из</a:t>
            </a:r>
            <a:r>
              <a:rPr lang="en-US" dirty="0"/>
              <a:t> 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13" y="358899"/>
            <a:ext cx="8478623" cy="160960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Модель жизненного цикла - инкрементная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4A3EDB7D-B391-40AA-8C45-B94F10FCE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060" y="1772497"/>
            <a:ext cx="6063880" cy="454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9747E04C-4E73-4C04-8844-4EA70B752B0A}"/>
              </a:ext>
            </a:extLst>
          </p:cNvPr>
          <p:cNvSpPr txBox="1">
            <a:spLocks/>
          </p:cNvSpPr>
          <p:nvPr/>
        </p:nvSpPr>
        <p:spPr>
          <a:xfrm>
            <a:off x="10358437" y="330199"/>
            <a:ext cx="1067589" cy="471489"/>
          </a:xfrm>
          <a:prstGeom prst="rect">
            <a:avLst/>
          </a:prstGeom>
        </p:spPr>
        <p:txBody>
          <a:bodyPr rtlCol="0"/>
          <a:lstStyle>
            <a:defPPr rtl="0">
              <a:defRPr lang="ru-RU"/>
            </a:defPPr>
            <a:lvl1pPr marL="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ru-RU" sz="1600" smtClean="0">
                <a:solidFill>
                  <a:srgbClr val="202C8F"/>
                </a:solidFill>
                <a:latin typeface="+mj-lt"/>
              </a:rPr>
              <a:pPr/>
              <a:t>3</a:t>
            </a:fld>
            <a:r>
              <a:rPr lang="ru-RU" sz="1600" dirty="0">
                <a:solidFill>
                  <a:srgbClr val="202C8F"/>
                </a:solidFill>
                <a:latin typeface="+mj-lt"/>
              </a:rPr>
              <a:t> из 16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817C8A-D2E2-48A3-9146-0975D2CDC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448" y="1986976"/>
            <a:ext cx="7353760" cy="414484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726177"/>
            <a:ext cx="5259554" cy="66219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Структура сайта</a:t>
            </a:r>
          </a:p>
        </p:txBody>
      </p:sp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1E5BCE14-AEA8-429B-8ED2-6F9E99CC396D}"/>
              </a:ext>
            </a:extLst>
          </p:cNvPr>
          <p:cNvSpPr/>
          <p:nvPr/>
        </p:nvSpPr>
        <p:spPr>
          <a:xfrm>
            <a:off x="5713411" y="5191127"/>
            <a:ext cx="66675" cy="508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Равнобедренный треугольник 11">
            <a:extLst>
              <a:ext uri="{FF2B5EF4-FFF2-40B4-BE49-F238E27FC236}">
                <a16:creationId xmlns:a16="http://schemas.microsoft.com/office/drawing/2014/main" id="{1756FCFA-9E0A-4B28-B152-CC59D0617BC0}"/>
              </a:ext>
            </a:extLst>
          </p:cNvPr>
          <p:cNvSpPr/>
          <p:nvPr/>
        </p:nvSpPr>
        <p:spPr>
          <a:xfrm>
            <a:off x="5977328" y="5197481"/>
            <a:ext cx="66675" cy="508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Равнобедренный треугольник 13">
            <a:extLst>
              <a:ext uri="{FF2B5EF4-FFF2-40B4-BE49-F238E27FC236}">
                <a16:creationId xmlns:a16="http://schemas.microsoft.com/office/drawing/2014/main" id="{FC903824-0636-4E3E-89C9-F5177CEAF469}"/>
              </a:ext>
            </a:extLst>
          </p:cNvPr>
          <p:cNvSpPr/>
          <p:nvPr/>
        </p:nvSpPr>
        <p:spPr>
          <a:xfrm>
            <a:off x="6228153" y="5191127"/>
            <a:ext cx="66675" cy="508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Номер слайда 3">
            <a:extLst>
              <a:ext uri="{FF2B5EF4-FFF2-40B4-BE49-F238E27FC236}">
                <a16:creationId xmlns:a16="http://schemas.microsoft.com/office/drawing/2014/main" id="{DA2E266A-37DC-45B8-B7CC-3DC8ACAF5B8F}"/>
              </a:ext>
            </a:extLst>
          </p:cNvPr>
          <p:cNvSpPr txBox="1">
            <a:spLocks/>
          </p:cNvSpPr>
          <p:nvPr/>
        </p:nvSpPr>
        <p:spPr>
          <a:xfrm>
            <a:off x="10358437" y="330199"/>
            <a:ext cx="1067589" cy="471489"/>
          </a:xfrm>
          <a:prstGeom prst="rect">
            <a:avLst/>
          </a:prstGeom>
        </p:spPr>
        <p:txBody>
          <a:bodyPr rtlCol="0"/>
          <a:lstStyle>
            <a:defPPr rtl="0">
              <a:defRPr lang="ru-RU"/>
            </a:defPPr>
            <a:lvl1pPr marL="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ru-RU" sz="1600" smtClean="0">
                <a:solidFill>
                  <a:srgbClr val="202C8F"/>
                </a:solidFill>
                <a:latin typeface="+mj-lt"/>
              </a:rPr>
              <a:pPr/>
              <a:t>4</a:t>
            </a:fld>
            <a:r>
              <a:rPr lang="ru-RU" sz="1600" dirty="0">
                <a:solidFill>
                  <a:srgbClr val="202C8F"/>
                </a:solidFill>
                <a:latin typeface="+mj-lt"/>
              </a:rPr>
              <a:t> из 16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922DF-6BD2-473F-8577-DD208C6BC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782951"/>
            <a:ext cx="5259554" cy="597354"/>
          </a:xfrm>
        </p:spPr>
        <p:txBody>
          <a:bodyPr/>
          <a:lstStyle/>
          <a:p>
            <a:r>
              <a:rPr lang="ru-RU" dirty="0"/>
              <a:t>Структура сайта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9E29503-3649-4810-820C-38CD36F76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476" y="1462217"/>
            <a:ext cx="7963047" cy="5237915"/>
          </a:xfrm>
          <a:prstGeom prst="rect">
            <a:avLst/>
          </a:prstGeom>
        </p:spPr>
      </p:pic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B05F4E80-3E2F-4DC7-93EB-F3912C96ACFE}"/>
              </a:ext>
            </a:extLst>
          </p:cNvPr>
          <p:cNvSpPr txBox="1">
            <a:spLocks/>
          </p:cNvSpPr>
          <p:nvPr/>
        </p:nvSpPr>
        <p:spPr>
          <a:xfrm>
            <a:off x="10358437" y="330199"/>
            <a:ext cx="1067589" cy="471489"/>
          </a:xfrm>
          <a:prstGeom prst="rect">
            <a:avLst/>
          </a:prstGeom>
        </p:spPr>
        <p:txBody>
          <a:bodyPr rtlCol="0"/>
          <a:lstStyle>
            <a:defPPr rtl="0">
              <a:defRPr lang="ru-RU"/>
            </a:defPPr>
            <a:lvl1pPr marL="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ru-RU" sz="1600" smtClean="0">
                <a:solidFill>
                  <a:srgbClr val="202C8F"/>
                </a:solidFill>
                <a:latin typeface="+mj-lt"/>
              </a:rPr>
              <a:pPr/>
              <a:t>5</a:t>
            </a:fld>
            <a:r>
              <a:rPr lang="ru-RU" sz="1600" dirty="0">
                <a:solidFill>
                  <a:srgbClr val="202C8F"/>
                </a:solidFill>
                <a:latin typeface="+mj-lt"/>
              </a:rPr>
              <a:t> из 16</a:t>
            </a:r>
          </a:p>
        </p:txBody>
      </p:sp>
    </p:spTree>
    <p:extLst>
      <p:ext uri="{BB962C8B-B14F-4D97-AF65-F5344CB8AC3E}">
        <p14:creationId xmlns:p14="http://schemas.microsoft.com/office/powerpoint/2010/main" val="1939226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922DF-6BD2-473F-8577-DD208C6BC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782951"/>
            <a:ext cx="5259554" cy="597354"/>
          </a:xfrm>
        </p:spPr>
        <p:txBody>
          <a:bodyPr/>
          <a:lstStyle/>
          <a:p>
            <a:r>
              <a:rPr lang="ru-RU" dirty="0"/>
              <a:t>Структура сайта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D7BBAC-E8C3-40A1-AA3A-DD452E822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394" y="1474917"/>
            <a:ext cx="7971212" cy="5173369"/>
          </a:xfrm>
          <a:prstGeom prst="rect">
            <a:avLst/>
          </a:prstGeom>
        </p:spPr>
      </p:pic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9490F1BC-B13E-4DB8-A6B4-59E97A52CF6F}"/>
              </a:ext>
            </a:extLst>
          </p:cNvPr>
          <p:cNvSpPr txBox="1">
            <a:spLocks/>
          </p:cNvSpPr>
          <p:nvPr/>
        </p:nvSpPr>
        <p:spPr>
          <a:xfrm>
            <a:off x="10358437" y="203199"/>
            <a:ext cx="1067589" cy="471489"/>
          </a:xfrm>
          <a:prstGeom prst="rect">
            <a:avLst/>
          </a:prstGeom>
        </p:spPr>
        <p:txBody>
          <a:bodyPr rtlCol="0"/>
          <a:lstStyle>
            <a:defPPr rtl="0">
              <a:defRPr lang="ru-RU"/>
            </a:defPPr>
            <a:lvl1pPr marL="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ru-RU" sz="1600" smtClean="0">
                <a:solidFill>
                  <a:srgbClr val="202C8F"/>
                </a:solidFill>
                <a:latin typeface="+mj-lt"/>
              </a:rPr>
              <a:pPr/>
              <a:t>6</a:t>
            </a:fld>
            <a:r>
              <a:rPr lang="ru-RU" sz="1600">
                <a:solidFill>
                  <a:srgbClr val="202C8F"/>
                </a:solidFill>
                <a:latin typeface="+mj-lt"/>
              </a:rPr>
              <a:t> из 16</a:t>
            </a:r>
            <a:endParaRPr lang="ru-RU" sz="1600" dirty="0">
              <a:solidFill>
                <a:srgbClr val="202C8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852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922DF-6BD2-473F-8577-DD208C6BC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782951"/>
            <a:ext cx="5259554" cy="597354"/>
          </a:xfrm>
        </p:spPr>
        <p:txBody>
          <a:bodyPr/>
          <a:lstStyle/>
          <a:p>
            <a:r>
              <a:rPr lang="ru-RU" dirty="0"/>
              <a:t>Структура сайта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54C24B5-1D6D-45CC-9266-EFE929C94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494" y="1468115"/>
            <a:ext cx="8009011" cy="5208968"/>
          </a:xfrm>
          <a:prstGeom prst="rect">
            <a:avLst/>
          </a:prstGeom>
        </p:spPr>
      </p:pic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4A31AE2A-AFB2-4BC8-AE66-18D0F58CB5FB}"/>
              </a:ext>
            </a:extLst>
          </p:cNvPr>
          <p:cNvSpPr txBox="1">
            <a:spLocks/>
          </p:cNvSpPr>
          <p:nvPr/>
        </p:nvSpPr>
        <p:spPr>
          <a:xfrm>
            <a:off x="10358437" y="203199"/>
            <a:ext cx="1067589" cy="471489"/>
          </a:xfrm>
          <a:prstGeom prst="rect">
            <a:avLst/>
          </a:prstGeom>
        </p:spPr>
        <p:txBody>
          <a:bodyPr rtlCol="0"/>
          <a:lstStyle>
            <a:defPPr rtl="0">
              <a:defRPr lang="ru-RU"/>
            </a:defPPr>
            <a:lvl1pPr marL="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ru-RU" sz="1600" smtClean="0">
                <a:solidFill>
                  <a:srgbClr val="202C8F"/>
                </a:solidFill>
                <a:latin typeface="+mj-lt"/>
              </a:rPr>
              <a:pPr/>
              <a:t>7</a:t>
            </a:fld>
            <a:r>
              <a:rPr lang="ru-RU" sz="1600" dirty="0">
                <a:solidFill>
                  <a:srgbClr val="202C8F"/>
                </a:solidFill>
                <a:latin typeface="+mj-lt"/>
              </a:rPr>
              <a:t> из 16</a:t>
            </a:r>
          </a:p>
        </p:txBody>
      </p:sp>
    </p:spTree>
    <p:extLst>
      <p:ext uri="{BB962C8B-B14F-4D97-AF65-F5344CB8AC3E}">
        <p14:creationId xmlns:p14="http://schemas.microsoft.com/office/powerpoint/2010/main" val="1612983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922DF-6BD2-473F-8577-DD208C6BC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782951"/>
            <a:ext cx="5259554" cy="597354"/>
          </a:xfrm>
        </p:spPr>
        <p:txBody>
          <a:bodyPr/>
          <a:lstStyle/>
          <a:p>
            <a:r>
              <a:rPr lang="ru-RU" dirty="0"/>
              <a:t>Структура сайта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78003DC-D3F9-462A-9366-567C98406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140" y="1733922"/>
            <a:ext cx="6617719" cy="4880810"/>
          </a:xfrm>
          <a:prstGeom prst="rect">
            <a:avLst/>
          </a:prstGeom>
        </p:spPr>
      </p:pic>
      <p:sp>
        <p:nvSpPr>
          <p:cNvPr id="10" name="Равнобедренный треугольник 9">
            <a:extLst>
              <a:ext uri="{FF2B5EF4-FFF2-40B4-BE49-F238E27FC236}">
                <a16:creationId xmlns:a16="http://schemas.microsoft.com/office/drawing/2014/main" id="{F22B96A0-EE59-439E-B5CE-EB769AB9F911}"/>
              </a:ext>
            </a:extLst>
          </p:cNvPr>
          <p:cNvSpPr/>
          <p:nvPr/>
        </p:nvSpPr>
        <p:spPr>
          <a:xfrm>
            <a:off x="8177603" y="2344214"/>
            <a:ext cx="66675" cy="508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A60404B8-C385-4D1C-8176-DAF129097C9C}"/>
              </a:ext>
            </a:extLst>
          </p:cNvPr>
          <p:cNvSpPr txBox="1">
            <a:spLocks/>
          </p:cNvSpPr>
          <p:nvPr/>
        </p:nvSpPr>
        <p:spPr>
          <a:xfrm>
            <a:off x="10358437" y="330199"/>
            <a:ext cx="1067589" cy="471489"/>
          </a:xfrm>
          <a:prstGeom prst="rect">
            <a:avLst/>
          </a:prstGeom>
        </p:spPr>
        <p:txBody>
          <a:bodyPr rtlCol="0"/>
          <a:lstStyle>
            <a:defPPr rtl="0">
              <a:defRPr lang="ru-RU"/>
            </a:defPPr>
            <a:lvl1pPr marL="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ru-RU" sz="1600" smtClean="0">
                <a:solidFill>
                  <a:srgbClr val="202C8F"/>
                </a:solidFill>
                <a:latin typeface="+mj-lt"/>
              </a:rPr>
              <a:pPr/>
              <a:t>8</a:t>
            </a:fld>
            <a:r>
              <a:rPr lang="ru-RU" sz="1600" dirty="0">
                <a:solidFill>
                  <a:srgbClr val="202C8F"/>
                </a:solidFill>
                <a:latin typeface="+mj-lt"/>
              </a:rPr>
              <a:t> из 16</a:t>
            </a:r>
          </a:p>
        </p:txBody>
      </p:sp>
    </p:spTree>
    <p:extLst>
      <p:ext uri="{BB962C8B-B14F-4D97-AF65-F5344CB8AC3E}">
        <p14:creationId xmlns:p14="http://schemas.microsoft.com/office/powerpoint/2010/main" val="1667345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063" y="584200"/>
            <a:ext cx="7965461" cy="71615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Принципы удобного </a:t>
            </a:r>
            <a:r>
              <a:rPr lang="en-US" dirty="0"/>
              <a:t>GUI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46991" y="1586872"/>
            <a:ext cx="9027509" cy="4991727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marL="0" indent="0" rtl="0">
              <a:buNone/>
            </a:pPr>
            <a:r>
              <a:rPr lang="ru-RU" sz="2200" dirty="0"/>
              <a:t>1. Восприятие постоянства</a:t>
            </a:r>
          </a:p>
          <a:p>
            <a:pPr marL="0" indent="0" rtl="0">
              <a:buNone/>
            </a:pPr>
            <a:r>
              <a:rPr lang="ru-RU" sz="2200" dirty="0"/>
              <a:t>На каждой странице используются простые цвета и формы, логотип сохраняется.</a:t>
            </a:r>
          </a:p>
          <a:p>
            <a:pPr marL="0" indent="0" rtl="0">
              <a:buNone/>
            </a:pPr>
            <a:endParaRPr lang="ru-RU" sz="2200" dirty="0"/>
          </a:p>
          <a:p>
            <a:pPr marL="0" indent="0" rtl="0">
              <a:buNone/>
            </a:pPr>
            <a:r>
              <a:rPr lang="ru-RU" sz="2200" dirty="0"/>
              <a:t>2. Поощрение</a:t>
            </a:r>
          </a:p>
          <a:p>
            <a:pPr marL="0" indent="0" rtl="0">
              <a:buNone/>
            </a:pPr>
            <a:r>
              <a:rPr lang="ru-RU" sz="2200" dirty="0"/>
              <a:t>Пользователи делают ошибки, поэтому с любой страницы можно вернуться назад и изменить свой выбор.</a:t>
            </a:r>
          </a:p>
          <a:p>
            <a:pPr marL="0" indent="0" rtl="0">
              <a:buNone/>
            </a:pPr>
            <a:endParaRPr lang="ru-RU" sz="2200" dirty="0"/>
          </a:p>
          <a:p>
            <a:pPr marL="0" indent="0" rtl="0">
              <a:buNone/>
            </a:pPr>
            <a:r>
              <a:rPr lang="ru-RU" sz="2200" dirty="0"/>
              <a:t>3. Интуитивная навигация</a:t>
            </a:r>
          </a:p>
          <a:p>
            <a:pPr marL="0" indent="0" rtl="0">
              <a:buNone/>
            </a:pPr>
            <a:r>
              <a:rPr lang="ru-RU" sz="2200" dirty="0"/>
              <a:t>Меню и элементы размещены таким образом, чтобы пользователям было могли за секунды находить нужную информацию и перемещаться по сайту.</a:t>
            </a:r>
          </a:p>
          <a:p>
            <a:pPr rtl="0"/>
            <a:endParaRPr lang="ru-RU" dirty="0"/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89D8AFAF-EC8C-4C78-B7E1-12B444932FBB}"/>
              </a:ext>
            </a:extLst>
          </p:cNvPr>
          <p:cNvSpPr txBox="1">
            <a:spLocks/>
          </p:cNvSpPr>
          <p:nvPr/>
        </p:nvSpPr>
        <p:spPr>
          <a:xfrm>
            <a:off x="10358437" y="203199"/>
            <a:ext cx="1067589" cy="471489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 rtl="0">
              <a:defRPr lang="ru-RU"/>
            </a:defPPr>
            <a:lvl1pPr marL="0" algn="r" defTabSz="457200" rtl="0" eaLnBrk="1" latinLnBrk="0" hangingPunct="1">
              <a:defRPr lang="ru-RU" sz="1600" kern="1200">
                <a:solidFill>
                  <a:schemeClr val="accent6"/>
                </a:solidFill>
                <a:latin typeface="+mj-lt"/>
                <a:ea typeface="+mn-ea"/>
                <a:cs typeface="+mn-cs" panose="020B0604020202020204" pitchFamily="34" charset="0"/>
              </a:defRPr>
            </a:lvl1pPr>
            <a:lvl2pPr marL="4572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ru-RU" smtClean="0"/>
              <a:pPr/>
              <a:t>9</a:t>
            </a:fld>
            <a:r>
              <a:rPr lang="ru-RU"/>
              <a:t> из 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Times new Roman"/>
        <a:ea typeface=""/>
        <a:cs typeface="Times new Roma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3089_TF78438558_Win32" id="{20174D6F-D900-4129-ACAC-D46CF5FD4DB7}" vid="{268851D2-D7B5-4873-88EC-188753A90A6F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{0D66A376-80DF-4E1D-AA7C-F28BD0B80005}tf78438558_win32</Template>
  <TotalTime>444</TotalTime>
  <Words>407</Words>
  <Application>Microsoft Office PowerPoint</Application>
  <PresentationFormat>Широкоэкранный</PresentationFormat>
  <Paragraphs>58</Paragraphs>
  <Slides>16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Calibri</vt:lpstr>
      <vt:lpstr>Symbol</vt:lpstr>
      <vt:lpstr>Times New Roman</vt:lpstr>
      <vt:lpstr>Times New Roman</vt:lpstr>
      <vt:lpstr>var(--font-family)</vt:lpstr>
      <vt:lpstr>Пользовательская</vt:lpstr>
      <vt:lpstr>“ЧАЁВНИКИ” Подготовила: Некрасова Алина 22919/8 github: github.com/alinanek/MDKNEKRASOVA</vt:lpstr>
      <vt:lpstr>Предметная область</vt:lpstr>
      <vt:lpstr>Модель жизненного цикла - инкрементная</vt:lpstr>
      <vt:lpstr>Структура сайта</vt:lpstr>
      <vt:lpstr>Структура сайта</vt:lpstr>
      <vt:lpstr>Структура сайта</vt:lpstr>
      <vt:lpstr>Структура сайта</vt:lpstr>
      <vt:lpstr>Структура сайта</vt:lpstr>
      <vt:lpstr>Принципы удобного GUI</vt:lpstr>
      <vt:lpstr>Руководство оператора: Функциональное назначение</vt:lpstr>
      <vt:lpstr>Руководство оператора: сообщение оператору</vt:lpstr>
      <vt:lpstr>Тестирование: оценочные элементы</vt:lpstr>
      <vt:lpstr>Тестирование: ФОРМА ТК И ВИД ТЕСТИРОВАНИЯ</vt:lpstr>
      <vt:lpstr>Тестирование: тестовое покрытие</vt:lpstr>
      <vt:lpstr>Вывод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“ЧАЁВНИКИ” Подготовила: Некрасова Алина 22919/8 github: </dc:title>
  <dc:subject/>
  <dc:creator>Kovaleva Xenia</dc:creator>
  <cp:lastModifiedBy>Kovaleva Xenia</cp:lastModifiedBy>
  <cp:revision>13</cp:revision>
  <dcterms:created xsi:type="dcterms:W3CDTF">2024-06-19T13:36:51Z</dcterms:created>
  <dcterms:modified xsi:type="dcterms:W3CDTF">2024-06-20T18:44:38Z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