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281" r:id="rId8"/>
    <p:sldId id="324" r:id="rId9"/>
    <p:sldId id="325" r:id="rId10"/>
    <p:sldId id="326" r:id="rId11"/>
    <p:sldId id="323" r:id="rId12"/>
    <p:sldId id="282" r:id="rId13"/>
    <p:sldId id="314" r:id="rId14"/>
    <p:sldId id="327" r:id="rId15"/>
    <p:sldId id="315" r:id="rId16"/>
    <p:sldId id="328" r:id="rId17"/>
    <p:sldId id="330" r:id="rId18"/>
    <p:sldId id="329" r:id="rId19"/>
    <p:sldId id="317" r:id="rId20"/>
    <p:sldId id="297" r:id="rId21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38" autoAdjust="0"/>
  </p:normalViewPr>
  <p:slideViewPr>
    <p:cSldViewPr snapToGrid="0" snapToObjects="1">
      <p:cViewPr varScale="1">
        <p:scale>
          <a:sx n="40" d="100"/>
          <a:sy n="40" d="100"/>
        </p:scale>
        <p:origin x="44" y="2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var(--font-family)"/>
              </a:rPr>
              <a:t>Функциональное тестирование</a:t>
            </a:r>
            <a:b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</a:br>
            <a:endParaRPr lang="ru-RU" b="0" i="0" dirty="0">
              <a:solidFill>
                <a:srgbClr val="000000"/>
              </a:solidFill>
              <a:effectLst/>
              <a:latin typeface="var(--font-family)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  <a:t>Проверяет конкретные функции приложения, которые заложены его логикой работы, то есть работает ли приложение в целом.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861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 покрытия – 50%, результат прохождения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test-rail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44%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70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Инкрементная модель: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Эта модель предполагает поэтапное добавление новых функций и возможностей к уже существующему продукту. В контексте проекта "Чаёвники" это может быть полезным для того, чтобы постепенно расширять функциональность сайта, начиная с базовой версии и добавляя новые возможности по мере необходимости.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var(--font-family)"/>
              </a:rPr>
              <a:t>Функциональное тестирование</a:t>
            </a:r>
            <a:b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</a:br>
            <a:endParaRPr lang="ru-RU" b="0" i="0" dirty="0">
              <a:solidFill>
                <a:srgbClr val="000000"/>
              </a:solidFill>
              <a:effectLst/>
              <a:latin typeface="var(--font-family)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  <a:t>Проверяет конкретные функции приложения, которые заложены его логикой работы, то есть работает ли приложение в целом.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8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en-US" dirty="0"/>
              <a:t>“</a:t>
            </a:r>
            <a:r>
              <a:rPr lang="ru-RU" dirty="0"/>
              <a:t>ЧАЁВНИКИ</a:t>
            </a:r>
            <a:r>
              <a:rPr lang="en-US" dirty="0"/>
              <a:t>”</a:t>
            </a:r>
            <a:br>
              <a:rPr lang="en-US" dirty="0"/>
            </a:br>
            <a:r>
              <a:rPr lang="ru-RU" sz="1400" dirty="0"/>
              <a:t>Подготовила</a:t>
            </a:r>
            <a:r>
              <a:rPr lang="en-US" sz="1400" dirty="0"/>
              <a:t>: </a:t>
            </a:r>
            <a:r>
              <a:rPr lang="ru-RU" sz="1400" dirty="0"/>
              <a:t>Некрасова Алина 22919</a:t>
            </a:r>
            <a:r>
              <a:rPr lang="en-US" sz="1400" dirty="0"/>
              <a:t>/8</a:t>
            </a:r>
            <a:br>
              <a:rPr lang="en-US" sz="1400" dirty="0"/>
            </a:br>
            <a:r>
              <a:rPr lang="en-US" sz="1400" dirty="0" err="1"/>
              <a:t>github</a:t>
            </a:r>
            <a:r>
              <a:rPr lang="en-US" sz="1400" dirty="0"/>
              <a:t>: github.com/alinanek/MDKNEKRASOVA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B9C2C3-5944-4CC7-B76A-FF625056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06" y="3473116"/>
            <a:ext cx="1689187" cy="1689187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7EC59D0-6C52-4309-9FEB-81EFFAEFCD47}"/>
              </a:ext>
            </a:extLst>
          </p:cNvPr>
          <p:cNvSpPr txBox="1">
            <a:spLocks/>
          </p:cNvSpPr>
          <p:nvPr/>
        </p:nvSpPr>
        <p:spPr>
          <a:xfrm>
            <a:off x="10358437" y="203200"/>
            <a:ext cx="1256047" cy="294106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latin typeface="+mj-lt"/>
              </a:rPr>
              <a:pPr/>
              <a:t>1</a:t>
            </a:fld>
            <a:r>
              <a:rPr lang="ru-RU" sz="1600" dirty="0">
                <a:latin typeface="+mj-lt"/>
              </a:rPr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709" y="1057275"/>
            <a:ext cx="5885180" cy="12668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оператора</a:t>
            </a:r>
            <a:r>
              <a:rPr lang="en-US" dirty="0"/>
              <a:t>:</a:t>
            </a:r>
            <a:r>
              <a:rPr lang="ru-RU" dirty="0"/>
              <a:t> Функциональное назначение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B742D-6A51-486E-AD96-AA04B4626A83}"/>
              </a:ext>
            </a:extLst>
          </p:cNvPr>
          <p:cNvSpPr txBox="1"/>
          <p:nvPr/>
        </p:nvSpPr>
        <p:spPr>
          <a:xfrm>
            <a:off x="3937000" y="2527300"/>
            <a:ext cx="74890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обеспечивает возможность выполнения перечисленных ниже функций: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«Поиск заведения на карте»;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«Общий чат»;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«Друзья»;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«Поиск пользователя»;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B3F0A91B-CDF9-425D-93C5-F323008AF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10</a:t>
            </a:fld>
            <a:r>
              <a:rPr lang="ru-RU" dirty="0"/>
              <a:t> из</a:t>
            </a:r>
            <a:r>
              <a:rPr lang="en-US" dirty="0"/>
              <a:t> 1</a:t>
            </a: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09" y="1260475"/>
            <a:ext cx="5885180" cy="12668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оператора</a:t>
            </a:r>
            <a:r>
              <a:rPr lang="en-US" dirty="0"/>
              <a:t>:</a:t>
            </a:r>
            <a:r>
              <a:rPr lang="ru-RU" dirty="0"/>
              <a:t> сообщение оператору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F4419-22DB-486B-AB33-5011749DCAE6}"/>
              </a:ext>
            </a:extLst>
          </p:cNvPr>
          <p:cNvSpPr txBox="1"/>
          <p:nvPr/>
        </p:nvSpPr>
        <p:spPr>
          <a:xfrm>
            <a:off x="3780609" y="2781300"/>
            <a:ext cx="6161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попытке выхода из аккаунта выводится всплывающее окно с сообщением об ошибке</a:t>
            </a:r>
            <a:endParaRPr lang="ru-RU" sz="2200" dirty="0">
              <a:solidFill>
                <a:srgbClr val="202C8F"/>
              </a:solidFill>
            </a:endParaRPr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7B45E16F-0221-453C-8248-B80E235510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51" y="3951149"/>
            <a:ext cx="4085095" cy="21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EF22182-96EB-4619-B419-47F94C8C3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11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12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 </a:t>
            </a:r>
            <a:r>
              <a:rPr lang="ru-RU" dirty="0"/>
              <a:t>оценочные элементы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235700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ФУНКЦИОНАЛЬНОСТЬ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НАДЕЖНОСТЬ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УДОБСТВО ИСПОЛЬЗОВАНИЯ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ПРОИЗВОДИТЕЛЬНОСТЬ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УДОБСТВО СОПРОВОЖДЕНИЯ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ПЕРЕНОСИМОСТЬ</a:t>
            </a:r>
          </a:p>
          <a:p>
            <a:pPr rtl="0"/>
            <a:endParaRPr lang="ru-RU" sz="2200" dirty="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72B7F90-04F0-4E22-800C-07C11A628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12</a:t>
            </a:fld>
            <a:r>
              <a:rPr lang="ru-RU" dirty="0"/>
              <a:t> из</a:t>
            </a:r>
            <a:r>
              <a:rPr lang="en-US" dirty="0"/>
              <a:t> 1</a:t>
            </a: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</a:t>
            </a:r>
            <a:r>
              <a:rPr lang="ru-RU" dirty="0"/>
              <a:t> ФОРМА ТК И ВИД ТЕСТИРОВАНИЯ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239D1855-94F8-4857-9B91-B71881BE7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13</a:t>
            </a:fld>
            <a:r>
              <a:rPr lang="ru-RU" dirty="0"/>
              <a:t> из</a:t>
            </a:r>
            <a:r>
              <a:rPr lang="en-US" dirty="0"/>
              <a:t> 1</a:t>
            </a:r>
            <a:r>
              <a:rPr lang="ru-RU" dirty="0"/>
              <a:t>7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3E2B3F0-69A0-44BC-AF1D-D53877DC4B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1444" y="1678810"/>
            <a:ext cx="5620374" cy="49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</a:t>
            </a:r>
            <a:r>
              <a:rPr lang="ru-RU" dirty="0"/>
              <a:t> ФОРМА ТК И ВИД ТЕСТИРОВАНИЯ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1E9F210-7DC5-4615-B1A9-1F5FFC23C6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493" y="1677188"/>
            <a:ext cx="7044275" cy="4723613"/>
          </a:xfrm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239D1855-94F8-4857-9B91-B71881BE7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14</a:t>
            </a:fld>
            <a:r>
              <a:rPr lang="ru-RU" dirty="0"/>
              <a:t> из</a:t>
            </a:r>
            <a:r>
              <a:rPr lang="en-US" dirty="0"/>
              <a:t> 1</a:t>
            </a: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632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</a:t>
            </a:r>
            <a:r>
              <a:rPr lang="ru-RU" dirty="0"/>
              <a:t> тестовое покрытие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9D7F4D-958F-4C00-8D4A-6530A2B214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6445" y="1628784"/>
            <a:ext cx="4400550" cy="5106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425B1D-505C-4882-9156-9E7727AC18DA}"/>
              </a:ext>
            </a:extLst>
          </p:cNvPr>
          <p:cNvPicPr/>
          <p:nvPr/>
        </p:nvPicPr>
        <p:blipFill rotWithShape="1">
          <a:blip r:embed="rId4"/>
          <a:srcRect b="20859"/>
          <a:stretch/>
        </p:blipFill>
        <p:spPr>
          <a:xfrm>
            <a:off x="5760040" y="1439063"/>
            <a:ext cx="5111160" cy="5295756"/>
          </a:xfrm>
          <a:prstGeom prst="rect">
            <a:avLst/>
          </a:prstGeom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DDFFCD8D-8498-4018-8C21-6A5926E46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15</a:t>
            </a:fld>
            <a:r>
              <a:rPr lang="ru-RU" dirty="0"/>
              <a:t> из</a:t>
            </a:r>
            <a:r>
              <a:rPr lang="en-US" dirty="0"/>
              <a:t> </a:t>
            </a:r>
            <a:r>
              <a:rPr lang="ru-R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3532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8126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Вывод</a:t>
            </a:r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16001" y="2058001"/>
            <a:ext cx="4013199" cy="426659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400" dirty="0"/>
              <a:t>Работы по предметной области сделаны на 50%</a:t>
            </a:r>
            <a:r>
              <a:rPr lang="en-US" sz="2400" dirty="0"/>
              <a:t>.</a:t>
            </a:r>
            <a:endParaRPr lang="ru-RU" sz="2400" dirty="0"/>
          </a:p>
          <a:p>
            <a:pPr marL="0" indent="0" rtl="0">
              <a:buNone/>
            </a:pPr>
            <a:r>
              <a:rPr lang="ru-RU" sz="2400" dirty="0"/>
              <a:t>В дальнейшем планируется реализовать составление макетов для всех страниц</a:t>
            </a:r>
            <a:r>
              <a:rPr lang="en-US" sz="2400" dirty="0"/>
              <a:t>,</a:t>
            </a:r>
            <a:r>
              <a:rPr lang="ru-RU" sz="2400" dirty="0"/>
              <a:t> добавление новых городов на сайт</a:t>
            </a:r>
            <a:r>
              <a:rPr lang="en-US" sz="2400" dirty="0"/>
              <a:t>,</a:t>
            </a:r>
            <a:r>
              <a:rPr lang="ru-RU" sz="2400" dirty="0"/>
              <a:t> возможность сделать заказ на указанное время для самовывоза</a:t>
            </a:r>
            <a:r>
              <a:rPr lang="en-US" sz="2400" dirty="0"/>
              <a:t>/</a:t>
            </a:r>
            <a:r>
              <a:rPr lang="ru-RU" sz="2400" dirty="0"/>
              <a:t>забронировать место в заведении через сайт</a:t>
            </a:r>
            <a:r>
              <a:rPr lang="en-US" sz="2400" dirty="0"/>
              <a:t>.</a:t>
            </a:r>
            <a:endParaRPr lang="ru-RU" sz="2400" dirty="0"/>
          </a:p>
          <a:p>
            <a:pPr marL="0" indent="0" rtl="0">
              <a:buNone/>
            </a:pPr>
            <a:endParaRPr lang="ru-RU" dirty="0"/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1651" y="2058001"/>
            <a:ext cx="3360586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В следующий раз нужно будет по-другому реализовать проработку тест-кейсов для достижения более высокого процента покрытия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4DD306A-8781-419E-8EF5-F5F207B5E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16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4051299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67C07F9C-8EC9-4F43-B905-CF0C19921073}"/>
              </a:ext>
            </a:extLst>
          </p:cNvPr>
          <p:cNvSpPr txBox="1">
            <a:spLocks/>
          </p:cNvSpPr>
          <p:nvPr/>
        </p:nvSpPr>
        <p:spPr>
          <a:xfrm>
            <a:off x="10358437" y="320842"/>
            <a:ext cx="1448552" cy="353846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mtClean="0">
                <a:latin typeface="+mj-lt"/>
              </a:rPr>
              <a:pPr/>
              <a:t>17</a:t>
            </a:fld>
            <a:r>
              <a:rPr lang="ru-RU" dirty="0">
                <a:latin typeface="+mj-lt"/>
              </a:rPr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6293"/>
            <a:ext cx="6583680" cy="6532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328"/>
            <a:ext cx="6583680" cy="3207344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 для сайта "Чаёвники" должна включать в себя информацию о чайных в трех городах: Казани, Санкт-Петербурге и Москве. У пользователей должна быть возможность найти информацию о различных чайных заведениях в этих городах, узнать о предлагаемых скидках и акциях, а также просмотреть отзывы других посетителей.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203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r>
              <a:rPr lang="ru-RU" dirty="0"/>
              <a:t> из</a:t>
            </a:r>
            <a:r>
              <a:rPr lang="en-US" dirty="0"/>
              <a:t> 1</a:t>
            </a: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3" y="358899"/>
            <a:ext cx="8478623" cy="160960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Модель жизненного цикла - инкрементная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A3EDB7D-B391-40AA-8C45-B94F10FC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60" y="1772497"/>
            <a:ext cx="6063880" cy="45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9747E04C-4E73-4C04-8844-4EA70B752B0A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3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817C8A-D2E2-48A3-9146-0975D2CD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48" y="1986976"/>
            <a:ext cx="7353760" cy="41448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26177"/>
            <a:ext cx="5259554" cy="6621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сайта</a:t>
            </a: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1E5BCE14-AEA8-429B-8ED2-6F9E99CC396D}"/>
              </a:ext>
            </a:extLst>
          </p:cNvPr>
          <p:cNvSpPr/>
          <p:nvPr/>
        </p:nvSpPr>
        <p:spPr>
          <a:xfrm>
            <a:off x="5713411" y="5191127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1756FCFA-9E0A-4B28-B152-CC59D0617BC0}"/>
              </a:ext>
            </a:extLst>
          </p:cNvPr>
          <p:cNvSpPr/>
          <p:nvPr/>
        </p:nvSpPr>
        <p:spPr>
          <a:xfrm>
            <a:off x="5977328" y="5197481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FC903824-0636-4E3E-89C9-F5177CEAF469}"/>
              </a:ext>
            </a:extLst>
          </p:cNvPr>
          <p:cNvSpPr/>
          <p:nvPr/>
        </p:nvSpPr>
        <p:spPr>
          <a:xfrm>
            <a:off x="6228153" y="5191127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DA2E266A-37DC-45B8-B7CC-3DC8ACAF5B8F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4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29503-3649-4810-820C-38CD36F7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76" y="1462217"/>
            <a:ext cx="7963047" cy="5237915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05F4E80-3E2F-4DC7-93EB-F3912C96ACFE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5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19392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7BBAC-E8C3-40A1-AA3A-DD452E82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1474917"/>
            <a:ext cx="7971212" cy="5173369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9490F1BC-B13E-4DB8-A6B4-59E97A52CF6F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6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9985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4C24B5-1D6D-45CC-9266-EFE929C9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94" y="1468115"/>
            <a:ext cx="8009011" cy="5208968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4A31AE2A-AFB2-4BC8-AE66-18D0F58CB5FB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7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16129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003DC-D3F9-462A-9366-567C9840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40" y="1733922"/>
            <a:ext cx="6617719" cy="4880810"/>
          </a:xfrm>
          <a:prstGeom prst="rect">
            <a:avLst/>
          </a:prstGeom>
        </p:spPr>
      </p:pic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22B96A0-EE59-439E-B5CE-EB769AB9F911}"/>
              </a:ext>
            </a:extLst>
          </p:cNvPr>
          <p:cNvSpPr/>
          <p:nvPr/>
        </p:nvSpPr>
        <p:spPr>
          <a:xfrm>
            <a:off x="8177603" y="2344214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A60404B8-C385-4D1C-8176-DAF129097C9C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8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166734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063" y="584200"/>
            <a:ext cx="7965461" cy="71615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6991" y="1586872"/>
            <a:ext cx="9027509" cy="499172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200" dirty="0"/>
              <a:t>1. Принцип ясности</a:t>
            </a:r>
          </a:p>
          <a:p>
            <a:pPr marL="0" indent="0" rtl="0">
              <a:buNone/>
            </a:pPr>
            <a:r>
              <a:rPr lang="ru-RU" sz="2200" dirty="0"/>
              <a:t>На каждой странице используются простые цвета и формы, каждый элемент легкодоступен и имеет ясное назначение</a:t>
            </a:r>
          </a:p>
          <a:p>
            <a:pPr marL="0" indent="0" rtl="0">
              <a:buNone/>
            </a:pPr>
            <a:endParaRPr lang="ru-RU" sz="2200" dirty="0"/>
          </a:p>
          <a:p>
            <a:pPr marL="0" indent="0" rtl="0">
              <a:buNone/>
            </a:pPr>
            <a:r>
              <a:rPr lang="ru-RU" sz="2200" dirty="0"/>
              <a:t>2. Принцип простоты</a:t>
            </a:r>
          </a:p>
          <a:p>
            <a:pPr marL="0" indent="0">
              <a:buNone/>
            </a:pPr>
            <a:r>
              <a:rPr lang="ru-RU" sz="2200" dirty="0"/>
              <a:t>Интерфейс интуитивно понятен для пользователей</a:t>
            </a:r>
            <a:r>
              <a:rPr lang="en-US" sz="2200" dirty="0"/>
              <a:t>.</a:t>
            </a:r>
            <a:r>
              <a:rPr lang="ru-RU" sz="2200" dirty="0"/>
              <a:t> </a:t>
            </a:r>
            <a:r>
              <a:rPr lang="en-US" sz="2200" dirty="0"/>
              <a:t> </a:t>
            </a:r>
            <a:r>
              <a:rPr lang="ru-RU" sz="2200" dirty="0"/>
              <a:t>Меню и элементы размещены таким образом, чтобы пользователям было могли за секунды находить нужную информацию и перемещаться по сайту.</a:t>
            </a:r>
            <a:endParaRPr lang="en-US" sz="2200" dirty="0"/>
          </a:p>
          <a:p>
            <a:pPr marL="0" indent="0">
              <a:buNone/>
            </a:pPr>
            <a:endParaRPr lang="ru-RU" sz="2200" dirty="0"/>
          </a:p>
          <a:p>
            <a:pPr marL="0" indent="0" rtl="0">
              <a:buNone/>
            </a:pPr>
            <a:r>
              <a:rPr lang="ru-RU" sz="2200" dirty="0"/>
              <a:t>3. Принцип повторного использования</a:t>
            </a:r>
          </a:p>
          <a:p>
            <a:pPr marL="0" indent="0" rtl="0">
              <a:buNone/>
            </a:pPr>
            <a:r>
              <a:rPr lang="ru-RU" sz="2200" dirty="0"/>
              <a:t>Логотип</a:t>
            </a:r>
            <a:r>
              <a:rPr lang="en-US" sz="2200" dirty="0"/>
              <a:t>,</a:t>
            </a:r>
            <a:r>
              <a:rPr lang="ru-RU" sz="2200" dirty="0"/>
              <a:t> кнопка для выхода из аккаунта</a:t>
            </a:r>
            <a:r>
              <a:rPr lang="en-US" sz="2200" dirty="0"/>
              <a:t>,</a:t>
            </a:r>
            <a:r>
              <a:rPr lang="ru-RU" sz="2200" dirty="0"/>
              <a:t> возможность связи с тех</a:t>
            </a:r>
            <a:r>
              <a:rPr lang="en-US" sz="2200" dirty="0"/>
              <a:t>.</a:t>
            </a:r>
            <a:r>
              <a:rPr lang="ru-RU" sz="2200" dirty="0"/>
              <a:t>поддержкой находятся на большинстве страниц</a:t>
            </a:r>
          </a:p>
          <a:p>
            <a:pPr rtl="0"/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9D8AFAF-EC8C-4C78-B7E1-12B444932FBB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 rtl="0">
              <a:defRPr lang="ru-RU"/>
            </a:defPPr>
            <a:lvl1pPr marL="0" algn="r" defTabSz="457200" rtl="0" eaLnBrk="1" latinLnBrk="0" hangingPunct="1">
              <a:defRPr lang="ru-RU" sz="1600" kern="1200">
                <a:solidFill>
                  <a:schemeClr val="accent6"/>
                </a:solidFill>
                <a:latin typeface="+mj-lt"/>
                <a:ea typeface="+mn-ea"/>
                <a:cs typeface="+mn-cs" panose="020B0604020202020204" pitchFamily="34" charset="0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mtClean="0"/>
              <a:pPr/>
              <a:t>9</a:t>
            </a:fld>
            <a:r>
              <a:rPr lang="ru-RU" dirty="0"/>
              <a:t> из 17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{0D66A376-80DF-4E1D-AA7C-F28BD0B80005}tf78438558_win32</Template>
  <TotalTime>615</TotalTime>
  <Words>467</Words>
  <Application>Microsoft Office PowerPoint</Application>
  <PresentationFormat>Широкоэкранный</PresentationFormat>
  <Paragraphs>64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Symbol</vt:lpstr>
      <vt:lpstr>Times new Roman</vt:lpstr>
      <vt:lpstr>Times new Roman</vt:lpstr>
      <vt:lpstr>var(--font-family)</vt:lpstr>
      <vt:lpstr>Пользовательская</vt:lpstr>
      <vt:lpstr>“ЧАЁВНИКИ” Подготовила: Некрасова Алина 22919/8 github: github.com/alinanek/MDKNEKRASOVA</vt:lpstr>
      <vt:lpstr>Предметная область</vt:lpstr>
      <vt:lpstr>Модель жизненного цикла - инкрементная</vt:lpstr>
      <vt:lpstr>Структура сайта</vt:lpstr>
      <vt:lpstr>Структура сайта</vt:lpstr>
      <vt:lpstr>Структура сайта</vt:lpstr>
      <vt:lpstr>Структура сайта</vt:lpstr>
      <vt:lpstr>Структура сайта</vt:lpstr>
      <vt:lpstr>Принципы удобного GUI</vt:lpstr>
      <vt:lpstr>Руководство оператора: Функциональное назначение</vt:lpstr>
      <vt:lpstr>Руководство оператора: сообщение оператору</vt:lpstr>
      <vt:lpstr>Тестирование: оценочные элементы</vt:lpstr>
      <vt:lpstr>Тестирование: ФОРМА ТК И ВИД ТЕСТИРОВАНИЯ</vt:lpstr>
      <vt:lpstr>Тестирование: ФОРМА ТК И ВИД ТЕСТИРОВАНИЯ</vt:lpstr>
      <vt:lpstr>Тестирование: тестовое покрытие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“ЧАЁВНИКИ” Подготовила: Некрасова Алина 22919/8 github: </dc:title>
  <dc:subject/>
  <dc:creator>Kovaleva Xenia</dc:creator>
  <cp:lastModifiedBy>Kovaleva Xenia</cp:lastModifiedBy>
  <cp:revision>17</cp:revision>
  <dcterms:created xsi:type="dcterms:W3CDTF">2024-06-19T13:36:51Z</dcterms:created>
  <dcterms:modified xsi:type="dcterms:W3CDTF">2024-06-24T16:17:25Z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