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AF50B-70C1-440D-A3F1-E91E975312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5C9149-B6A7-475C-9063-58B5D730AE05}">
      <dgm:prSet phldrT="[Text]" custT="1"/>
      <dgm:spPr>
        <a:solidFill>
          <a:schemeClr val="bg1">
            <a:lumMod val="85000"/>
            <a:lumOff val="15000"/>
          </a:schemeClr>
        </a:solidFill>
        <a:ln w="38100" cmpd="sng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i="0" dirty="0" smtClean="0">
              <a:solidFill>
                <a:schemeClr val="tx1"/>
              </a:solidFill>
            </a:rPr>
            <a:t>UNREGULATED DC</a:t>
          </a:r>
          <a:endParaRPr lang="en-US" sz="1400" b="1" i="0" dirty="0">
            <a:solidFill>
              <a:schemeClr val="tx1"/>
            </a:solidFill>
          </a:endParaRPr>
        </a:p>
      </dgm:t>
    </dgm:pt>
    <dgm:pt modelId="{BC48B75B-5B29-4347-ACC1-5A00BD0778D9}" type="parTrans" cxnId="{9E366902-880A-49E5-9068-DC862A431032}">
      <dgm:prSet/>
      <dgm:spPr/>
      <dgm:t>
        <a:bodyPr/>
        <a:lstStyle/>
        <a:p>
          <a:endParaRPr lang="en-US"/>
        </a:p>
      </dgm:t>
    </dgm:pt>
    <dgm:pt modelId="{2E9C354A-37B8-4D25-91CA-ACA8D4E47F66}" type="sibTrans" cxnId="{9E366902-880A-49E5-9068-DC862A431032}">
      <dgm:prSet/>
      <dgm:spPr/>
      <dgm:t>
        <a:bodyPr/>
        <a:lstStyle/>
        <a:p>
          <a:endParaRPr lang="en-US"/>
        </a:p>
      </dgm:t>
    </dgm:pt>
    <dgm:pt modelId="{3AF12B09-BCCA-4665-B1DD-E1AC005ADDEC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/>
            <a:t>SWITCHED CAPACITOR STRUCTURE</a:t>
          </a:r>
          <a:endParaRPr lang="en-US" sz="1400" b="1" dirty="0"/>
        </a:p>
      </dgm:t>
    </dgm:pt>
    <dgm:pt modelId="{06ABFC42-019B-44B0-AD47-C6B1C65C02AF}" type="parTrans" cxnId="{7AF9F66E-1DDB-40F0-A3F0-E151573ED5DE}">
      <dgm:prSet/>
      <dgm:spPr/>
      <dgm:t>
        <a:bodyPr/>
        <a:lstStyle/>
        <a:p>
          <a:endParaRPr lang="en-US"/>
        </a:p>
      </dgm:t>
    </dgm:pt>
    <dgm:pt modelId="{FC91780D-C346-46A2-96A9-5F5E79B324AA}" type="sibTrans" cxnId="{7AF9F66E-1DDB-40F0-A3F0-E151573ED5DE}">
      <dgm:prSet/>
      <dgm:spPr/>
      <dgm:t>
        <a:bodyPr/>
        <a:lstStyle/>
        <a:p>
          <a:endParaRPr lang="en-US"/>
        </a:p>
      </dgm:t>
    </dgm:pt>
    <dgm:pt modelId="{EFC2D5CE-1939-41CB-BE83-5848682B4D9B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/>
            <a:t>MULTILEVEL DC</a:t>
          </a:r>
          <a:endParaRPr lang="en-US" sz="1400" b="1" dirty="0"/>
        </a:p>
      </dgm:t>
    </dgm:pt>
    <dgm:pt modelId="{CB819A0D-A5CC-46FF-A4B0-47247BCA1B13}" type="parTrans" cxnId="{03775D77-9AD5-430D-AD01-312A84C8F4ED}">
      <dgm:prSet/>
      <dgm:spPr/>
      <dgm:t>
        <a:bodyPr/>
        <a:lstStyle/>
        <a:p>
          <a:endParaRPr lang="en-US"/>
        </a:p>
      </dgm:t>
    </dgm:pt>
    <dgm:pt modelId="{C4C9971D-89CF-4490-A8CE-E443F734F73C}" type="sibTrans" cxnId="{03775D77-9AD5-430D-AD01-312A84C8F4ED}">
      <dgm:prSet/>
      <dgm:spPr/>
      <dgm:t>
        <a:bodyPr/>
        <a:lstStyle/>
        <a:p>
          <a:endParaRPr lang="en-US"/>
        </a:p>
      </dgm:t>
    </dgm:pt>
    <dgm:pt modelId="{1ACAD1E2-6948-4542-B1B0-EEB8BB20F226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/>
            <a:t>H-BRIDGE</a:t>
          </a:r>
          <a:endParaRPr lang="en-US" sz="1400" b="1" dirty="0"/>
        </a:p>
      </dgm:t>
    </dgm:pt>
    <dgm:pt modelId="{3B451A76-FBC1-4FCA-BC13-2B9C558CCEA8}" type="parTrans" cxnId="{5CC1332D-56DA-413F-BCC3-F0E1967D46D8}">
      <dgm:prSet/>
      <dgm:spPr/>
      <dgm:t>
        <a:bodyPr/>
        <a:lstStyle/>
        <a:p>
          <a:endParaRPr lang="en-US"/>
        </a:p>
      </dgm:t>
    </dgm:pt>
    <dgm:pt modelId="{896A7DDE-0C17-42D9-A937-90E3D20D0EF1}" type="sibTrans" cxnId="{5CC1332D-56DA-413F-BCC3-F0E1967D46D8}">
      <dgm:prSet/>
      <dgm:spPr/>
      <dgm:t>
        <a:bodyPr/>
        <a:lstStyle/>
        <a:p>
          <a:endParaRPr lang="en-US"/>
        </a:p>
      </dgm:t>
    </dgm:pt>
    <dgm:pt modelId="{91E06E5B-2FF5-464F-9333-EA6BD1B52BC4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/>
            <a:t>REGULATED AC</a:t>
          </a:r>
          <a:endParaRPr lang="en-US" sz="1400" b="1" dirty="0"/>
        </a:p>
      </dgm:t>
    </dgm:pt>
    <dgm:pt modelId="{4B8F77E9-E098-43AA-8A16-6BD63E711CD4}" type="parTrans" cxnId="{C14FAE38-3441-4ECF-B848-CBE22961A0C7}">
      <dgm:prSet/>
      <dgm:spPr/>
      <dgm:t>
        <a:bodyPr/>
        <a:lstStyle/>
        <a:p>
          <a:endParaRPr lang="en-US"/>
        </a:p>
      </dgm:t>
    </dgm:pt>
    <dgm:pt modelId="{2F3CD4B9-B9FA-4C84-93B8-7E3DC953FADC}" type="sibTrans" cxnId="{C14FAE38-3441-4ECF-B848-CBE22961A0C7}">
      <dgm:prSet/>
      <dgm:spPr/>
      <dgm:t>
        <a:bodyPr/>
        <a:lstStyle/>
        <a:p>
          <a:endParaRPr lang="en-US"/>
        </a:p>
      </dgm:t>
    </dgm:pt>
    <dgm:pt modelId="{41AFB32A-64AF-40E4-810C-E67E2B89E45A}" type="pres">
      <dgm:prSet presAssocID="{CF2AF50B-70C1-440D-A3F1-E91E97531273}" presName="Name0" presStyleCnt="0">
        <dgm:presLayoutVars>
          <dgm:dir/>
          <dgm:resizeHandles val="exact"/>
        </dgm:presLayoutVars>
      </dgm:prSet>
      <dgm:spPr/>
    </dgm:pt>
    <dgm:pt modelId="{E6E16012-CE2D-452B-AB8D-825263D6DC42}" type="pres">
      <dgm:prSet presAssocID="{C85C9149-B6A7-475C-9063-58B5D730AE05}" presName="node" presStyleLbl="node1" presStyleIdx="0" presStyleCnt="5" custScaleX="127026" custScaleY="105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97EE9-6A2B-414E-BDF8-F27F60E4AD87}" type="pres">
      <dgm:prSet presAssocID="{2E9C354A-37B8-4D25-91CA-ACA8D4E47F6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3664A98-5B54-4F41-870F-8ABBE9DC4B23}" type="pres">
      <dgm:prSet presAssocID="{2E9C354A-37B8-4D25-91CA-ACA8D4E47F6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EC3D20F-2945-4901-B51A-0103CBF0F208}" type="pres">
      <dgm:prSet presAssocID="{3AF12B09-BCCA-4665-B1DD-E1AC005ADDEC}" presName="node" presStyleLbl="node1" presStyleIdx="1" presStyleCnt="5" custScaleY="123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63DCC-83E0-4892-B145-F91A62E1EA11}" type="pres">
      <dgm:prSet presAssocID="{FC91780D-C346-46A2-96A9-5F5E79B324A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47C3DD2-76A7-49E1-9493-A1F66E3A5703}" type="pres">
      <dgm:prSet presAssocID="{FC91780D-C346-46A2-96A9-5F5E79B324A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EA04D84-12BB-483B-82B7-1BDCF094CFD7}" type="pres">
      <dgm:prSet presAssocID="{EFC2D5CE-1939-41CB-BE83-5848682B4D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7EA07-D5E0-495D-A39A-EE43063A2590}" type="pres">
      <dgm:prSet presAssocID="{C4C9971D-89CF-4490-A8CE-E443F734F73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904E68-B34B-49F0-BB97-220B91D19F51}" type="pres">
      <dgm:prSet presAssocID="{C4C9971D-89CF-4490-A8CE-E443F734F73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B1CDA54-8238-4771-9186-4F2A6F14F90D}" type="pres">
      <dgm:prSet presAssocID="{1ACAD1E2-6948-4542-B1B0-EEB8BB20F22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19F23-30E1-48D5-A72C-9F5D96C12D02}" type="pres">
      <dgm:prSet presAssocID="{896A7DDE-0C17-42D9-A937-90E3D20D0EF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ECE5CD-A60B-43A1-9A7F-012600D0C106}" type="pres">
      <dgm:prSet presAssocID="{896A7DDE-0C17-42D9-A937-90E3D20D0E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4CF9B8-D481-4D55-B2C4-DC67B720B179}" type="pres">
      <dgm:prSet presAssocID="{91E06E5B-2FF5-464F-9333-EA6BD1B52BC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75D77-9AD5-430D-AD01-312A84C8F4ED}" srcId="{CF2AF50B-70C1-440D-A3F1-E91E97531273}" destId="{EFC2D5CE-1939-41CB-BE83-5848682B4D9B}" srcOrd="2" destOrd="0" parTransId="{CB819A0D-A5CC-46FF-A4B0-47247BCA1B13}" sibTransId="{C4C9971D-89CF-4490-A8CE-E443F734F73C}"/>
    <dgm:cxn modelId="{9E366902-880A-49E5-9068-DC862A431032}" srcId="{CF2AF50B-70C1-440D-A3F1-E91E97531273}" destId="{C85C9149-B6A7-475C-9063-58B5D730AE05}" srcOrd="0" destOrd="0" parTransId="{BC48B75B-5B29-4347-ACC1-5A00BD0778D9}" sibTransId="{2E9C354A-37B8-4D25-91CA-ACA8D4E47F66}"/>
    <dgm:cxn modelId="{5CC1332D-56DA-413F-BCC3-F0E1967D46D8}" srcId="{CF2AF50B-70C1-440D-A3F1-E91E97531273}" destId="{1ACAD1E2-6948-4542-B1B0-EEB8BB20F226}" srcOrd="3" destOrd="0" parTransId="{3B451A76-FBC1-4FCA-BC13-2B9C558CCEA8}" sibTransId="{896A7DDE-0C17-42D9-A937-90E3D20D0EF1}"/>
    <dgm:cxn modelId="{5D0123F3-224B-4EFD-9C3E-738BD6D63477}" type="presOf" srcId="{EFC2D5CE-1939-41CB-BE83-5848682B4D9B}" destId="{CEA04D84-12BB-483B-82B7-1BDCF094CFD7}" srcOrd="0" destOrd="0" presId="urn:microsoft.com/office/officeart/2005/8/layout/process1"/>
    <dgm:cxn modelId="{A115E4BB-CFDD-41A9-AF3A-D05EEBB36B0A}" type="presOf" srcId="{2E9C354A-37B8-4D25-91CA-ACA8D4E47F66}" destId="{D5997EE9-6A2B-414E-BDF8-F27F60E4AD87}" srcOrd="0" destOrd="0" presId="urn:microsoft.com/office/officeart/2005/8/layout/process1"/>
    <dgm:cxn modelId="{73F11FF6-A3A6-4D32-A36E-65BD0CDFDBC0}" type="presOf" srcId="{91E06E5B-2FF5-464F-9333-EA6BD1B52BC4}" destId="{FE4CF9B8-D481-4D55-B2C4-DC67B720B179}" srcOrd="0" destOrd="0" presId="urn:microsoft.com/office/officeart/2005/8/layout/process1"/>
    <dgm:cxn modelId="{697D6290-7CAA-4BC0-8C4B-0EBEC8AA446C}" type="presOf" srcId="{2E9C354A-37B8-4D25-91CA-ACA8D4E47F66}" destId="{33664A98-5B54-4F41-870F-8ABBE9DC4B23}" srcOrd="1" destOrd="0" presId="urn:microsoft.com/office/officeart/2005/8/layout/process1"/>
    <dgm:cxn modelId="{376DB0FA-3232-4FFE-86B9-20BC48AA3290}" type="presOf" srcId="{C4C9971D-89CF-4490-A8CE-E443F734F73C}" destId="{4047EA07-D5E0-495D-A39A-EE43063A2590}" srcOrd="0" destOrd="0" presId="urn:microsoft.com/office/officeart/2005/8/layout/process1"/>
    <dgm:cxn modelId="{EEEB5AB3-3B11-42DF-825E-22BDF5EC1CA7}" type="presOf" srcId="{FC91780D-C346-46A2-96A9-5F5E79B324AA}" destId="{B47C3DD2-76A7-49E1-9493-A1F66E3A5703}" srcOrd="1" destOrd="0" presId="urn:microsoft.com/office/officeart/2005/8/layout/process1"/>
    <dgm:cxn modelId="{C275565F-05BD-44CC-89B8-949DB48F53F0}" type="presOf" srcId="{3AF12B09-BCCA-4665-B1DD-E1AC005ADDEC}" destId="{DEC3D20F-2945-4901-B51A-0103CBF0F208}" srcOrd="0" destOrd="0" presId="urn:microsoft.com/office/officeart/2005/8/layout/process1"/>
    <dgm:cxn modelId="{44BD429C-7C3E-490F-9BF3-2C44F6F10F98}" type="presOf" srcId="{FC91780D-C346-46A2-96A9-5F5E79B324AA}" destId="{77E63DCC-83E0-4892-B145-F91A62E1EA11}" srcOrd="0" destOrd="0" presId="urn:microsoft.com/office/officeart/2005/8/layout/process1"/>
    <dgm:cxn modelId="{1B57D265-4668-4E8D-BABB-0D085048BF72}" type="presOf" srcId="{C4C9971D-89CF-4490-A8CE-E443F734F73C}" destId="{B7904E68-B34B-49F0-BB97-220B91D19F51}" srcOrd="1" destOrd="0" presId="urn:microsoft.com/office/officeart/2005/8/layout/process1"/>
    <dgm:cxn modelId="{3ECAB53D-CF82-4478-B4CE-DCAC5F92865A}" type="presOf" srcId="{C85C9149-B6A7-475C-9063-58B5D730AE05}" destId="{E6E16012-CE2D-452B-AB8D-825263D6DC42}" srcOrd="0" destOrd="0" presId="urn:microsoft.com/office/officeart/2005/8/layout/process1"/>
    <dgm:cxn modelId="{350AB989-AF8B-4082-BDDC-873F15E37140}" type="presOf" srcId="{896A7DDE-0C17-42D9-A937-90E3D20D0EF1}" destId="{20F19F23-30E1-48D5-A72C-9F5D96C12D02}" srcOrd="0" destOrd="0" presId="urn:microsoft.com/office/officeart/2005/8/layout/process1"/>
    <dgm:cxn modelId="{7AF9F66E-1DDB-40F0-A3F0-E151573ED5DE}" srcId="{CF2AF50B-70C1-440D-A3F1-E91E97531273}" destId="{3AF12B09-BCCA-4665-B1DD-E1AC005ADDEC}" srcOrd="1" destOrd="0" parTransId="{06ABFC42-019B-44B0-AD47-C6B1C65C02AF}" sibTransId="{FC91780D-C346-46A2-96A9-5F5E79B324AA}"/>
    <dgm:cxn modelId="{C32431ED-E063-43E9-8AD9-33FCB1F681BE}" type="presOf" srcId="{896A7DDE-0C17-42D9-A937-90E3D20D0EF1}" destId="{92ECE5CD-A60B-43A1-9A7F-012600D0C106}" srcOrd="1" destOrd="0" presId="urn:microsoft.com/office/officeart/2005/8/layout/process1"/>
    <dgm:cxn modelId="{C6FB57A3-DFBA-41C9-B303-9BED2806CA38}" type="presOf" srcId="{CF2AF50B-70C1-440D-A3F1-E91E97531273}" destId="{41AFB32A-64AF-40E4-810C-E67E2B89E45A}" srcOrd="0" destOrd="0" presId="urn:microsoft.com/office/officeart/2005/8/layout/process1"/>
    <dgm:cxn modelId="{C14FAE38-3441-4ECF-B848-CBE22961A0C7}" srcId="{CF2AF50B-70C1-440D-A3F1-E91E97531273}" destId="{91E06E5B-2FF5-464F-9333-EA6BD1B52BC4}" srcOrd="4" destOrd="0" parTransId="{4B8F77E9-E098-43AA-8A16-6BD63E711CD4}" sibTransId="{2F3CD4B9-B9FA-4C84-93B8-7E3DC953FADC}"/>
    <dgm:cxn modelId="{23B43346-AA87-4386-B785-7698DB0D334E}" type="presOf" srcId="{1ACAD1E2-6948-4542-B1B0-EEB8BB20F226}" destId="{CB1CDA54-8238-4771-9186-4F2A6F14F90D}" srcOrd="0" destOrd="0" presId="urn:microsoft.com/office/officeart/2005/8/layout/process1"/>
    <dgm:cxn modelId="{EEC373F6-54DD-43AB-88BC-F9F2C42B83FA}" type="presParOf" srcId="{41AFB32A-64AF-40E4-810C-E67E2B89E45A}" destId="{E6E16012-CE2D-452B-AB8D-825263D6DC42}" srcOrd="0" destOrd="0" presId="urn:microsoft.com/office/officeart/2005/8/layout/process1"/>
    <dgm:cxn modelId="{18E72BF7-E43E-4F49-910F-4ADCE8D5E33F}" type="presParOf" srcId="{41AFB32A-64AF-40E4-810C-E67E2B89E45A}" destId="{D5997EE9-6A2B-414E-BDF8-F27F60E4AD87}" srcOrd="1" destOrd="0" presId="urn:microsoft.com/office/officeart/2005/8/layout/process1"/>
    <dgm:cxn modelId="{B371D899-1C16-4FC1-9C72-06359CEE11C0}" type="presParOf" srcId="{D5997EE9-6A2B-414E-BDF8-F27F60E4AD87}" destId="{33664A98-5B54-4F41-870F-8ABBE9DC4B23}" srcOrd="0" destOrd="0" presId="urn:microsoft.com/office/officeart/2005/8/layout/process1"/>
    <dgm:cxn modelId="{0D1FE9D5-018C-4ACA-838D-0CBC19D21D6C}" type="presParOf" srcId="{41AFB32A-64AF-40E4-810C-E67E2B89E45A}" destId="{DEC3D20F-2945-4901-B51A-0103CBF0F208}" srcOrd="2" destOrd="0" presId="urn:microsoft.com/office/officeart/2005/8/layout/process1"/>
    <dgm:cxn modelId="{304BE7AD-FE54-4F63-87C1-8CDC56C7E852}" type="presParOf" srcId="{41AFB32A-64AF-40E4-810C-E67E2B89E45A}" destId="{77E63DCC-83E0-4892-B145-F91A62E1EA11}" srcOrd="3" destOrd="0" presId="urn:microsoft.com/office/officeart/2005/8/layout/process1"/>
    <dgm:cxn modelId="{7D901F9C-1930-450D-A9EC-B49AE674E6F2}" type="presParOf" srcId="{77E63DCC-83E0-4892-B145-F91A62E1EA11}" destId="{B47C3DD2-76A7-49E1-9493-A1F66E3A5703}" srcOrd="0" destOrd="0" presId="urn:microsoft.com/office/officeart/2005/8/layout/process1"/>
    <dgm:cxn modelId="{414868AA-AAB1-4975-B50E-5351D7FB7E21}" type="presParOf" srcId="{41AFB32A-64AF-40E4-810C-E67E2B89E45A}" destId="{CEA04D84-12BB-483B-82B7-1BDCF094CFD7}" srcOrd="4" destOrd="0" presId="urn:microsoft.com/office/officeart/2005/8/layout/process1"/>
    <dgm:cxn modelId="{B8459D7A-E146-4B93-9EE3-514EC5EBF1A2}" type="presParOf" srcId="{41AFB32A-64AF-40E4-810C-E67E2B89E45A}" destId="{4047EA07-D5E0-495D-A39A-EE43063A2590}" srcOrd="5" destOrd="0" presId="urn:microsoft.com/office/officeart/2005/8/layout/process1"/>
    <dgm:cxn modelId="{9F3C7CED-F355-4237-8833-DB8C5E3C19EA}" type="presParOf" srcId="{4047EA07-D5E0-495D-A39A-EE43063A2590}" destId="{B7904E68-B34B-49F0-BB97-220B91D19F51}" srcOrd="0" destOrd="0" presId="urn:microsoft.com/office/officeart/2005/8/layout/process1"/>
    <dgm:cxn modelId="{6B1ED354-0DED-42DC-A5E7-4B9F8C87DACD}" type="presParOf" srcId="{41AFB32A-64AF-40E4-810C-E67E2B89E45A}" destId="{CB1CDA54-8238-4771-9186-4F2A6F14F90D}" srcOrd="6" destOrd="0" presId="urn:microsoft.com/office/officeart/2005/8/layout/process1"/>
    <dgm:cxn modelId="{4F403EDA-C431-4AD6-B29D-45ECD26B0D82}" type="presParOf" srcId="{41AFB32A-64AF-40E4-810C-E67E2B89E45A}" destId="{20F19F23-30E1-48D5-A72C-9F5D96C12D02}" srcOrd="7" destOrd="0" presId="urn:microsoft.com/office/officeart/2005/8/layout/process1"/>
    <dgm:cxn modelId="{BE950AF2-8F6F-4E17-AF72-4E89F809A418}" type="presParOf" srcId="{20F19F23-30E1-48D5-A72C-9F5D96C12D02}" destId="{92ECE5CD-A60B-43A1-9A7F-012600D0C106}" srcOrd="0" destOrd="0" presId="urn:microsoft.com/office/officeart/2005/8/layout/process1"/>
    <dgm:cxn modelId="{86318257-B399-427B-8DE4-2DBB28B62149}" type="presParOf" srcId="{41AFB32A-64AF-40E4-810C-E67E2B89E45A}" destId="{FE4CF9B8-D481-4D55-B2C4-DC67B720B179}" srcOrd="8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236A2D-CBEB-4C7C-B236-F769D181A84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8643998" cy="135732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/>
              <a:t>MULTILEVEL INVERTER BASED ON SWITCHED-CAPACITANCE STRUCTURE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300373"/>
            <a:ext cx="3028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5"/>
                </a:solidFill>
              </a:rPr>
              <a:t>Guided By,</a:t>
            </a:r>
          </a:p>
          <a:p>
            <a:r>
              <a:rPr lang="en-IN" b="1" dirty="0" smtClean="0">
                <a:solidFill>
                  <a:schemeClr val="accent5"/>
                </a:solidFill>
              </a:rPr>
              <a:t>     Prof. Sanish Kumar T G</a:t>
            </a:r>
          </a:p>
          <a:p>
            <a:r>
              <a:rPr lang="en-IN" b="1" dirty="0" smtClean="0">
                <a:solidFill>
                  <a:schemeClr val="accent5"/>
                </a:solidFill>
              </a:rPr>
              <a:t>     Department of EEE</a:t>
            </a:r>
          </a:p>
          <a:p>
            <a:r>
              <a:rPr lang="en-IN" b="1" dirty="0" smtClean="0">
                <a:solidFill>
                  <a:schemeClr val="accent5"/>
                </a:solidFill>
              </a:rPr>
              <a:t>     GEC </a:t>
            </a:r>
            <a:r>
              <a:rPr lang="en-IN" b="1" dirty="0" err="1" smtClean="0">
                <a:solidFill>
                  <a:schemeClr val="accent5"/>
                </a:solidFill>
              </a:rPr>
              <a:t>Thrissur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4286256"/>
            <a:ext cx="400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/>
                </a:solidFill>
              </a:rPr>
              <a:t>Presented By,</a:t>
            </a:r>
          </a:p>
          <a:p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IN" b="1" dirty="0" smtClean="0">
                <a:solidFill>
                  <a:schemeClr val="accent5"/>
                </a:solidFill>
              </a:rPr>
              <a:t>    Alin Anto(16) S7 EEE A</a:t>
            </a:r>
          </a:p>
          <a:p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IN" b="1" dirty="0" smtClean="0">
                <a:solidFill>
                  <a:schemeClr val="accent5"/>
                </a:solidFill>
              </a:rPr>
              <a:t>    </a:t>
            </a:r>
            <a:r>
              <a:rPr lang="en-IN" b="1" dirty="0" err="1" smtClean="0">
                <a:solidFill>
                  <a:schemeClr val="accent5"/>
                </a:solidFill>
              </a:rPr>
              <a:t>Abhilash</a:t>
            </a:r>
            <a:r>
              <a:rPr lang="en-IN" b="1" dirty="0" smtClean="0">
                <a:solidFill>
                  <a:schemeClr val="accent5"/>
                </a:solidFill>
              </a:rPr>
              <a:t> </a:t>
            </a:r>
            <a:r>
              <a:rPr lang="en-IN" b="1" dirty="0" smtClean="0">
                <a:solidFill>
                  <a:schemeClr val="accent5"/>
                </a:solidFill>
              </a:rPr>
              <a:t>M </a:t>
            </a:r>
            <a:r>
              <a:rPr lang="en-IN" b="1" dirty="0" err="1" smtClean="0">
                <a:solidFill>
                  <a:schemeClr val="accent5"/>
                </a:solidFill>
              </a:rPr>
              <a:t>M</a:t>
            </a:r>
            <a:r>
              <a:rPr lang="en-IN" b="1" dirty="0" smtClean="0">
                <a:solidFill>
                  <a:schemeClr val="accent5"/>
                </a:solidFill>
              </a:rPr>
              <a:t>(2</a:t>
            </a:r>
            <a:r>
              <a:rPr lang="en-IN" b="1" dirty="0" smtClean="0">
                <a:solidFill>
                  <a:schemeClr val="accent5"/>
                </a:solidFill>
              </a:rPr>
              <a:t>) S7 EEE A</a:t>
            </a:r>
          </a:p>
          <a:p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IN" b="1" dirty="0" smtClean="0">
                <a:solidFill>
                  <a:schemeClr val="accent5"/>
                </a:solidFill>
              </a:rPr>
              <a:t>    Don Dev(44) S7 EEE A</a:t>
            </a:r>
          </a:p>
          <a:p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IN" b="1" dirty="0" smtClean="0">
                <a:solidFill>
                  <a:schemeClr val="accent5"/>
                </a:solidFill>
              </a:rPr>
              <a:t>    </a:t>
            </a:r>
            <a:r>
              <a:rPr lang="en-IN" b="1" dirty="0" err="1" smtClean="0">
                <a:solidFill>
                  <a:schemeClr val="accent5"/>
                </a:solidFill>
              </a:rPr>
              <a:t>Devika</a:t>
            </a:r>
            <a:r>
              <a:rPr lang="en-IN" b="1" dirty="0" smtClean="0">
                <a:solidFill>
                  <a:schemeClr val="accent5"/>
                </a:solidFill>
              </a:rPr>
              <a:t> </a:t>
            </a:r>
            <a:r>
              <a:rPr lang="en-IN" b="1" dirty="0" err="1" smtClean="0">
                <a:solidFill>
                  <a:schemeClr val="accent5"/>
                </a:solidFill>
              </a:rPr>
              <a:t>Sajeev</a:t>
            </a:r>
            <a:r>
              <a:rPr lang="en-IN" b="1" dirty="0" smtClean="0">
                <a:solidFill>
                  <a:schemeClr val="accent5"/>
                </a:solidFill>
              </a:rPr>
              <a:t>(40) S7 EEE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[1]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-Bien Ngo, Minh-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Nguyen , Jae-Hong Kim2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Firuz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Zare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“Single-phase multilevel inverter based on switched-capacitor structure”,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IET Power Electron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June 2018, ISSN 1755-4535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[2]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Barry W Williams, “Principles and Elements of Power Electronics Devices, Drivers, Applications, and Passive Components”, 2006, ISBN 978-0-9553384-0-3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[3]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Yuanmao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Ye, K. W. E. Cheng,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Junfeng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Liu and Kai Ding, “A Step-Up Switched-Capacitor Multilevel Inverter With Self-Voltage Balancing”,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IEEE Trans. Ind. Electron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Vol. 61, No. 12, December 2014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[4]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Bhagyalakshmi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 S,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Beena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 Varghese and Dr.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Mathew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“Switched Capacitor Multilevel Inverter With Different Modulation Techniques”,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International Conference on Innovations in information Embedded and Communication Systems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/>
              <a:t>CONTENTS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cs typeface="Times New Roman" pitchFamily="18" charset="0"/>
              </a:rPr>
              <a:t>Introduction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Existing System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Proposed System   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Specific Requirements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Expected Outcome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Project Plan</a:t>
            </a:r>
          </a:p>
          <a:p>
            <a:r>
              <a:rPr lang="en-IN" sz="2400" dirty="0" smtClean="0">
                <a:cs typeface="Times New Roman" pitchFamily="18" charset="0"/>
              </a:rPr>
              <a:t>References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Recently, multilevel inverters (MIs) are getting more attention from researchers because of advantages like better waveform quality, lower EM noise, and lower device stress.</a:t>
            </a:r>
          </a:p>
          <a:p>
            <a:r>
              <a:rPr lang="en-US" sz="2400" dirty="0" smtClean="0"/>
              <a:t> MIs are used to couple a DC source to an AC bus for applications like electric motor drivers, uninterruptible power supplies, and distributed generation systems.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smtClean="0"/>
              <a:t>Problem identification)</a:t>
            </a:r>
            <a:endParaRPr lang="en-US" sz="36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189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5"/>
                </a:solidFill>
              </a:rPr>
              <a:t>The following topologies are now used in practice:-</a:t>
            </a:r>
            <a:endParaRPr lang="en-US" sz="2400" b="1" dirty="0" smtClean="0">
              <a:solidFill>
                <a:schemeClr val="accent5"/>
              </a:solidFill>
            </a:endParaRPr>
          </a:p>
          <a:p>
            <a:r>
              <a:rPr lang="en-US" sz="2400" dirty="0" smtClean="0"/>
              <a:t>Neutral-point clamped (Diode clamped)</a:t>
            </a:r>
          </a:p>
          <a:p>
            <a:r>
              <a:rPr lang="en-US" sz="2400" dirty="0" smtClean="0"/>
              <a:t>Flying capacitor</a:t>
            </a:r>
          </a:p>
          <a:p>
            <a:r>
              <a:rPr lang="en-US" sz="2400" dirty="0" smtClean="0"/>
              <a:t>Cascaded H-bridge (CHB)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214818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accent5"/>
                </a:solidFill>
              </a:rPr>
              <a:t>Disadvantages: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Large number of components( switches, power supplies, </a:t>
            </a:r>
            <a:r>
              <a:rPr lang="en-US" smtClean="0"/>
              <a:t>capacitors, and </a:t>
            </a:r>
            <a:r>
              <a:rPr lang="en-US" dirty="0" smtClean="0"/>
              <a:t>diodes)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Large size and high cost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Complex control.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For low-power applications, the system size and cost are the main concerns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6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Switched-capacitor (SC) structure is added to the H-bridge inverter .</a:t>
            </a:r>
          </a:p>
          <a:p>
            <a:r>
              <a:rPr lang="en-US" sz="2400" dirty="0" smtClean="0"/>
              <a:t>The SC structures use capacitors, switches, and diodes to create a multilevel DC voltage at the DC bus of the H-bridge circuit.</a:t>
            </a:r>
          </a:p>
          <a:p>
            <a:r>
              <a:rPr lang="en-US" sz="2400" dirty="0" smtClean="0"/>
              <a:t>H-bridge circuit inverts the multilevel DC voltage to AC voltage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5720" y="5000636"/>
          <a:ext cx="8643998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5"/>
                </a:solidFill>
              </a:rPr>
              <a:t>Compared to conventional topologies, the proposed system has the following advantages:-</a:t>
            </a:r>
            <a:endParaRPr lang="en-US" sz="2400" b="1" dirty="0" smtClean="0">
              <a:solidFill>
                <a:schemeClr val="accent5"/>
              </a:solidFill>
            </a:endParaRPr>
          </a:p>
          <a:p>
            <a:r>
              <a:rPr lang="en-US" sz="2400" dirty="0" smtClean="0"/>
              <a:t>Boost operation without magnetic elements.</a:t>
            </a:r>
          </a:p>
          <a:p>
            <a:r>
              <a:rPr lang="en-US" sz="2400" dirty="0" smtClean="0"/>
              <a:t>Fewer components(switches, sources &amp; capacitors)</a:t>
            </a:r>
          </a:p>
          <a:p>
            <a:r>
              <a:rPr lang="en-US" sz="2400" dirty="0" smtClean="0"/>
              <a:t>Smaller &amp; less expensive.</a:t>
            </a:r>
          </a:p>
          <a:p>
            <a:r>
              <a:rPr lang="en-US" sz="2400" dirty="0" smtClean="0"/>
              <a:t>Less complex control.</a:t>
            </a:r>
          </a:p>
          <a:p>
            <a:r>
              <a:rPr lang="en-US" sz="2400" dirty="0" smtClean="0"/>
              <a:t>Requires only one power DC source</a:t>
            </a:r>
          </a:p>
          <a:p>
            <a:endParaRPr lang="en-IN" sz="2400" dirty="0" smtClean="0"/>
          </a:p>
          <a:p>
            <a:pPr marL="448056" lvl="1" indent="-384048">
              <a:buSzPct val="80000"/>
              <a:buNone/>
            </a:pPr>
            <a:r>
              <a:rPr lang="en-US" dirty="0" smtClean="0"/>
              <a:t>	</a:t>
            </a:r>
            <a:r>
              <a:rPr lang="en-US" sz="1800" dirty="0" smtClean="0"/>
              <a:t>For low-power applications, the system size and cost are the main concerns</a:t>
            </a:r>
            <a:endParaRPr lang="en-US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(Advantages)</a:t>
            </a:r>
            <a:r>
              <a:rPr lang="en-US" sz="20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SPECIFIC REQUIREMENTS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cs typeface="Times New Roman" pitchFamily="18" charset="0"/>
              </a:rPr>
              <a:t>Hardware Requirement </a:t>
            </a:r>
            <a:r>
              <a:rPr lang="en-US" sz="2400" dirty="0" smtClean="0">
                <a:cs typeface="Times New Roman" pitchFamily="18" charset="0"/>
              </a:rPr>
              <a:t>:-</a:t>
            </a:r>
          </a:p>
          <a:p>
            <a:pPr lvl="2"/>
            <a:r>
              <a:rPr lang="en-IN" sz="1800" dirty="0" smtClean="0">
                <a:cs typeface="Times New Roman" pitchFamily="18" charset="0"/>
              </a:rPr>
              <a:t>DSO (Analysis)</a:t>
            </a:r>
          </a:p>
          <a:p>
            <a:pPr lvl="2"/>
            <a:r>
              <a:rPr lang="en-IN" sz="1800" dirty="0" smtClean="0">
                <a:cs typeface="Times New Roman" pitchFamily="18" charset="0"/>
              </a:rPr>
              <a:t>DSP (controller)</a:t>
            </a:r>
          </a:p>
          <a:p>
            <a:pPr lvl="2"/>
            <a:r>
              <a:rPr lang="en-IN" sz="1800" dirty="0" smtClean="0">
                <a:cs typeface="Times New Roman" pitchFamily="18" charset="0"/>
              </a:rPr>
              <a:t>Function generator (Analysis &amp; reference)</a:t>
            </a:r>
            <a:endParaRPr lang="en-US" sz="1800" dirty="0" smtClean="0"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5"/>
                </a:solidFill>
                <a:cs typeface="Times New Roman" pitchFamily="18" charset="0"/>
              </a:rPr>
              <a:t>Software Requirement </a:t>
            </a:r>
            <a:r>
              <a:rPr lang="en-US" sz="2400" dirty="0" smtClean="0">
                <a:cs typeface="Times New Roman" pitchFamily="18" charset="0"/>
              </a:rPr>
              <a:t>:-</a:t>
            </a:r>
          </a:p>
          <a:p>
            <a:pPr lvl="2"/>
            <a:r>
              <a:rPr lang="en-US" sz="1800" dirty="0" smtClean="0">
                <a:cs typeface="Times New Roman" pitchFamily="18" charset="0"/>
              </a:rPr>
              <a:t>MATLAB (Simulation)</a:t>
            </a:r>
          </a:p>
          <a:p>
            <a:pPr lvl="2"/>
            <a:r>
              <a:rPr lang="en-IN" sz="1800" dirty="0" smtClean="0">
                <a:cs typeface="Times New Roman" pitchFamily="18" charset="0"/>
              </a:rPr>
              <a:t>Proteus (Design)</a:t>
            </a:r>
          </a:p>
          <a:p>
            <a:pPr lvl="2"/>
            <a:r>
              <a:rPr lang="en-IN" sz="1800" dirty="0" smtClean="0">
                <a:cs typeface="Times New Roman" pitchFamily="18" charset="0"/>
              </a:rPr>
              <a:t>Tex studio (Documentation)</a:t>
            </a:r>
          </a:p>
          <a:p>
            <a:pPr lvl="2"/>
            <a:endParaRPr lang="en-US" dirty="0" smtClean="0"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EXPECTED OUTCOME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Literature survey</a:t>
            </a:r>
            <a:endParaRPr lang="en-IN" sz="2400" dirty="0" smtClean="0"/>
          </a:p>
          <a:p>
            <a:r>
              <a:rPr lang="en-IN" sz="2400" dirty="0" smtClean="0"/>
              <a:t>Mathematical model of SCMI</a:t>
            </a:r>
          </a:p>
          <a:p>
            <a:r>
              <a:rPr lang="en-IN" sz="2400" dirty="0" smtClean="0"/>
              <a:t>Design of 350W SCMI</a:t>
            </a:r>
          </a:p>
          <a:p>
            <a:r>
              <a:rPr lang="en-IN" sz="2400" dirty="0" smtClean="0"/>
              <a:t>Simulation studies</a:t>
            </a:r>
          </a:p>
          <a:p>
            <a:r>
              <a:rPr lang="en-IN" sz="2400" dirty="0" smtClean="0"/>
              <a:t>Prototyping</a:t>
            </a:r>
          </a:p>
          <a:p>
            <a:r>
              <a:rPr lang="en-IN" sz="2400" dirty="0" smtClean="0"/>
              <a:t>Performance Analysis</a:t>
            </a:r>
          </a:p>
          <a:p>
            <a:r>
              <a:rPr lang="en-IN" sz="2400" dirty="0" smtClean="0"/>
              <a:t>Improvements</a:t>
            </a:r>
          </a:p>
          <a:p>
            <a:r>
              <a:rPr lang="en-IN" sz="2400" dirty="0" smtClean="0"/>
              <a:t>Documentation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SEMESTER VII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cs typeface="Times New Roman" pitchFamily="18" charset="0"/>
              </a:rPr>
              <a:t>PHASE I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cs typeface="Times New Roman" pitchFamily="18" charset="0"/>
              </a:rPr>
              <a:t>Problem identification(October 2018)</a:t>
            </a:r>
            <a:endParaRPr lang="en-US" dirty="0" smtClean="0"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Formulating the Objective of the Project(October </a:t>
            </a:r>
            <a:r>
              <a:rPr lang="en-US" dirty="0" smtClean="0">
                <a:cs typeface="Times New Roman" pitchFamily="18" charset="0"/>
              </a:rPr>
              <a:t>2018)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cs typeface="Times New Roman" pitchFamily="18" charset="0"/>
              </a:rPr>
              <a:t>PHASE II</a:t>
            </a:r>
          </a:p>
          <a:p>
            <a:pPr lvl="1"/>
            <a:r>
              <a:rPr lang="en-IN" dirty="0" smtClean="0">
                <a:cs typeface="Times New Roman" pitchFamily="18" charset="0"/>
              </a:rPr>
              <a:t>Literature Survey(November 2018)</a:t>
            </a:r>
          </a:p>
          <a:p>
            <a:pPr lvl="1"/>
            <a:r>
              <a:rPr lang="en-IN" dirty="0" smtClean="0">
                <a:cs typeface="Times New Roman" pitchFamily="18" charset="0"/>
              </a:rPr>
              <a:t>Modelling(November 2018)</a:t>
            </a:r>
          </a:p>
          <a:p>
            <a:endParaRPr lang="en-IN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SEMESTER VIII 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cs typeface="Times New Roman" pitchFamily="18" charset="0"/>
              </a:rPr>
              <a:t>PHASE I</a:t>
            </a:r>
          </a:p>
          <a:p>
            <a:pPr lvl="1"/>
            <a:r>
              <a:rPr lang="en-IN" dirty="0" smtClean="0">
                <a:cs typeface="Times New Roman" pitchFamily="18" charset="0"/>
              </a:rPr>
              <a:t>Design of Proposed System and </a:t>
            </a:r>
            <a:r>
              <a:rPr lang="en-US" dirty="0" smtClean="0">
                <a:cs typeface="Times New Roman" pitchFamily="18" charset="0"/>
              </a:rPr>
              <a:t>simulation study</a:t>
            </a:r>
            <a:r>
              <a:rPr lang="en-IN" dirty="0" smtClean="0">
                <a:cs typeface="Times New Roman" pitchFamily="18" charset="0"/>
              </a:rPr>
              <a:t>(January 2019)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Prototyping(February 2019)</a:t>
            </a:r>
          </a:p>
          <a:p>
            <a:pPr lvl="0"/>
            <a:endParaRPr lang="en-IN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cs typeface="Times New Roman" pitchFamily="18" charset="0"/>
              </a:rPr>
              <a:t>PHASE II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Performance Analysis and Improvements (March 2019)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Conclusion and Documentation (March 2019)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163</TotalTime>
  <Words>374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MULTILEVEL INVERTER BASED ON SWITCHED-CAPACITANCE STRUCTURE</vt:lpstr>
      <vt:lpstr>CONTENTS</vt:lpstr>
      <vt:lpstr>INTRODUCTION</vt:lpstr>
      <vt:lpstr>EXISTING SYSTEM(Problem identification)</vt:lpstr>
      <vt:lpstr>PROPOSED SYSTEM</vt:lpstr>
      <vt:lpstr>PROPOSED SYSTEM(Advantages)  </vt:lpstr>
      <vt:lpstr>SPECIFIC REQUIREMENTS</vt:lpstr>
      <vt:lpstr>EXPECTED OUTCOME</vt:lpstr>
      <vt:lpstr>PROJECT PLAN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INVERTER BASED ON SWITCHED-CAPACITANCE STRUCTURE</dc:title>
  <dc:creator>Alin anto</dc:creator>
  <cp:lastModifiedBy>Alin anto</cp:lastModifiedBy>
  <cp:revision>51</cp:revision>
  <dcterms:created xsi:type="dcterms:W3CDTF">2018-11-12T11:05:06Z</dcterms:created>
  <dcterms:modified xsi:type="dcterms:W3CDTF">2018-11-13T01:35:32Z</dcterms:modified>
</cp:coreProperties>
</file>