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6"/>
  </p:notesMasterIdLst>
  <p:sldIdLst>
    <p:sldId id="256" r:id="rId2"/>
    <p:sldId id="271" r:id="rId3"/>
    <p:sldId id="258" r:id="rId4"/>
    <p:sldId id="272" r:id="rId5"/>
    <p:sldId id="257" r:id="rId6"/>
    <p:sldId id="261" r:id="rId7"/>
    <p:sldId id="263" r:id="rId8"/>
    <p:sldId id="259" r:id="rId9"/>
    <p:sldId id="269" r:id="rId10"/>
    <p:sldId id="265" r:id="rId11"/>
    <p:sldId id="264" r:id="rId12"/>
    <p:sldId id="267" r:id="rId13"/>
    <p:sldId id="268" r:id="rId14"/>
    <p:sldId id="270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avid" initials="D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73943" autoAdjust="0"/>
  </p:normalViewPr>
  <p:slideViewPr>
    <p:cSldViewPr snapToGrid="0">
      <p:cViewPr varScale="1">
        <p:scale>
          <a:sx n="85" d="100"/>
          <a:sy n="85" d="100"/>
        </p:scale>
        <p:origin x="-1554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-382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624D93-4B6E-4C88-A4E5-F688B60604E4}" type="datetimeFigureOut">
              <a:rPr lang="en-US" smtClean="0"/>
              <a:t>2/24/2014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1CF98-9C53-44FB-954B-824A50B11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604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have already outlined a large portion of where we want to start</a:t>
            </a:r>
            <a:r>
              <a:rPr lang="en-US" baseline="0" dirty="0" smtClean="0"/>
              <a:t> expanding, but we need to bring the back offices together.</a:t>
            </a:r>
          </a:p>
          <a:p>
            <a:r>
              <a:rPr lang="en-US" baseline="0" dirty="0" err="1" smtClean="0"/>
              <a:t>Bancassurance</a:t>
            </a:r>
            <a:r>
              <a:rPr lang="en-US" baseline="0" dirty="0" smtClean="0"/>
              <a:t> – selling insurance through the banks customer contact.</a:t>
            </a:r>
          </a:p>
          <a:p>
            <a:r>
              <a:rPr lang="en-US" baseline="0" dirty="0" smtClean="0"/>
              <a:t>The ability to contact a large number of possible customers that are in a position to get your services.</a:t>
            </a:r>
          </a:p>
          <a:p>
            <a:r>
              <a:rPr lang="en-US" baseline="0" dirty="0" smtClean="0"/>
              <a:t>Also helps bring additional revenue through loan investments.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At the end ask if there are any comments or questions on this portion.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C1CF98-9C53-44FB-954B-824A50B11E2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6707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C1CF98-9C53-44FB-954B-824A50B11E2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1527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C1CF98-9C53-44FB-954B-824A50B11E2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6780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you can see the combined final view of the benefits </a:t>
            </a:r>
            <a:r>
              <a:rPr lang="en-US" dirty="0" err="1" smtClean="0"/>
              <a:t>bancassurance</a:t>
            </a:r>
            <a:r>
              <a:rPr lang="en-US" dirty="0" smtClean="0"/>
              <a:t> can provide. The multitude</a:t>
            </a:r>
            <a:r>
              <a:rPr lang="en-US" baseline="0" dirty="0" smtClean="0"/>
              <a:t> of Value options of the customer can bring them in, but then they will have a view of the other multitude of Value option of the customer can bring them in, but then they will have a view of the other multitude to be sold 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C1CF98-9C53-44FB-954B-824A50B11E2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2745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bank provides a structural</a:t>
            </a:r>
            <a:r>
              <a:rPr lang="en-US" baseline="0" dirty="0" smtClean="0"/>
              <a:t> view for the customer, and customers will come for the one access for all there financial and insurance needs.</a:t>
            </a:r>
          </a:p>
          <a:p>
            <a:r>
              <a:rPr lang="en-US" baseline="0" dirty="0" smtClean="0"/>
              <a:t>The HP Enterprise Services eliminates the need to maintain a second office building and inherently provides backup services. The CRM will be the only in house operated services. The CRM will be the only in house operated servers.</a:t>
            </a:r>
          </a:p>
          <a:p>
            <a:r>
              <a:rPr lang="en-US" baseline="0" dirty="0" smtClean="0"/>
              <a:t>The bank also allows for the specialized management of Financial and Investment aspects.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C1CF98-9C53-44FB-954B-824A50B11E2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725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a basic representation of the model you are currently working with. As well as the customer value, cost,</a:t>
            </a:r>
            <a:r>
              <a:rPr lang="en-US" baseline="0" dirty="0" smtClean="0"/>
              <a:t> and revenue sources. </a:t>
            </a:r>
          </a:p>
          <a:p>
            <a:r>
              <a:rPr lang="en-US" baseline="0" dirty="0" smtClean="0"/>
              <a:t>We will return to this view.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C1CF98-9C53-44FB-954B-824A50B11E2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1883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is what you currently have.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C1CF98-9C53-44FB-954B-824A50B11E2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494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</a:t>
            </a:r>
            <a:r>
              <a:rPr lang="en-US" baseline="0" dirty="0" smtClean="0"/>
              <a:t> what we understand you want to look like.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C1CF98-9C53-44FB-954B-824A50B11E2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3449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C1CF98-9C53-44FB-954B-824A50B11E2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5392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general view of a bank Model.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C1CF98-9C53-44FB-954B-824A50B11E2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6483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Similar in such ways that can provide specific expertise that will help the financial side of things.</a:t>
            </a:r>
          </a:p>
          <a:p>
            <a:r>
              <a:rPr lang="en-US" dirty="0" smtClean="0"/>
              <a:t>Since the Front office</a:t>
            </a:r>
            <a:r>
              <a:rPr lang="en-US" baseline="0" dirty="0" smtClean="0"/>
              <a:t> can operate in conjunction they can sell each others services.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C1CF98-9C53-44FB-954B-824A50B11E2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5940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C1CF98-9C53-44FB-954B-824A50B11E2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0158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will be discussing this through out the presentation.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C1CF98-9C53-44FB-954B-824A50B11E2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022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364F41A-6BB0-48A5-8E8C-5334DD1EECCE}" type="datetimeFigureOut">
              <a:rPr lang="zh-CN" altLang="en-US" smtClean="0"/>
              <a:pPr/>
              <a:t>2014/2/24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F726EE10-5924-4CE1-9385-19281970979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874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4F41A-6BB0-48A5-8E8C-5334DD1EECCE}" type="datetimeFigureOut">
              <a:rPr lang="zh-CN" altLang="en-US" smtClean="0"/>
              <a:pPr/>
              <a:t>2014/2/24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6EE10-5924-4CE1-9385-19281970979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7748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364F41A-6BB0-48A5-8E8C-5334DD1EECCE}" type="datetimeFigureOut">
              <a:rPr lang="zh-CN" altLang="en-US" smtClean="0"/>
              <a:pPr/>
              <a:t>2014/2/24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726EE10-5924-4CE1-9385-19281970979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37371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364F41A-6BB0-48A5-8E8C-5334DD1EECCE}" type="datetimeFigureOut">
              <a:rPr lang="zh-CN" altLang="en-US" smtClean="0"/>
              <a:pPr/>
              <a:t>2014/2/24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726EE10-5924-4CE1-9385-19281970979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089561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364F41A-6BB0-48A5-8E8C-5334DD1EECCE}" type="datetimeFigureOut">
              <a:rPr lang="zh-CN" altLang="en-US" smtClean="0"/>
              <a:pPr/>
              <a:t>2014/2/24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726EE10-5924-4CE1-9385-19281970979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28914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4F41A-6BB0-48A5-8E8C-5334DD1EECCE}" type="datetimeFigureOut">
              <a:rPr lang="zh-CN" altLang="en-US" smtClean="0"/>
              <a:pPr/>
              <a:t>2014/2/24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6EE10-5924-4CE1-9385-19281970979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7688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4F41A-6BB0-48A5-8E8C-5334DD1EECCE}" type="datetimeFigureOut">
              <a:rPr lang="zh-CN" altLang="en-US" smtClean="0"/>
              <a:pPr/>
              <a:t>2014/2/24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6EE10-5924-4CE1-9385-19281970979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4008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4F41A-6BB0-48A5-8E8C-5334DD1EECCE}" type="datetimeFigureOut">
              <a:rPr lang="zh-CN" altLang="en-US" smtClean="0"/>
              <a:pPr/>
              <a:t>2014/2/24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6EE10-5924-4CE1-9385-19281970979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77387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364F41A-6BB0-48A5-8E8C-5334DD1EECCE}" type="datetimeFigureOut">
              <a:rPr lang="zh-CN" altLang="en-US" smtClean="0"/>
              <a:pPr/>
              <a:t>2014/2/24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726EE10-5924-4CE1-9385-19281970979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4425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4F41A-6BB0-48A5-8E8C-5334DD1EECCE}" type="datetimeFigureOut">
              <a:rPr lang="zh-CN" altLang="en-US" smtClean="0"/>
              <a:pPr/>
              <a:t>2014/2/24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6EE10-5924-4CE1-9385-19281970979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7185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364F41A-6BB0-48A5-8E8C-5334DD1EECCE}" type="datetimeFigureOut">
              <a:rPr lang="zh-CN" altLang="en-US" smtClean="0"/>
              <a:pPr/>
              <a:t>2014/2/24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726EE10-5924-4CE1-9385-19281970979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7405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4F41A-6BB0-48A5-8E8C-5334DD1EECCE}" type="datetimeFigureOut">
              <a:rPr lang="zh-CN" altLang="en-US" smtClean="0"/>
              <a:pPr/>
              <a:t>2014/2/24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6EE10-5924-4CE1-9385-19281970979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241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4F41A-6BB0-48A5-8E8C-5334DD1EECCE}" type="datetimeFigureOut">
              <a:rPr lang="zh-CN" altLang="en-US" smtClean="0"/>
              <a:pPr/>
              <a:t>2014/2/24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6EE10-5924-4CE1-9385-19281970979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7367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4F41A-6BB0-48A5-8E8C-5334DD1EECCE}" type="datetimeFigureOut">
              <a:rPr lang="zh-CN" altLang="en-US" smtClean="0"/>
              <a:pPr/>
              <a:t>2014/2/24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6EE10-5924-4CE1-9385-19281970979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707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4F41A-6BB0-48A5-8E8C-5334DD1EECCE}" type="datetimeFigureOut">
              <a:rPr lang="zh-CN" altLang="en-US" smtClean="0"/>
              <a:pPr/>
              <a:t>2014/2/24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6EE10-5924-4CE1-9385-19281970979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5759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4F41A-6BB0-48A5-8E8C-5334DD1EECCE}" type="datetimeFigureOut">
              <a:rPr lang="zh-CN" altLang="en-US" smtClean="0"/>
              <a:pPr/>
              <a:t>2014/2/24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6EE10-5924-4CE1-9385-19281970979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6651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4F41A-6BB0-48A5-8E8C-5334DD1EECCE}" type="datetimeFigureOut">
              <a:rPr lang="zh-CN" altLang="en-US" smtClean="0"/>
              <a:pPr/>
              <a:t>2014/2/24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6EE10-5924-4CE1-9385-19281970979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4217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64F41A-6BB0-48A5-8E8C-5334DD1EECCE}" type="datetimeFigureOut">
              <a:rPr lang="zh-CN" altLang="en-US" smtClean="0"/>
              <a:pPr/>
              <a:t>2014/2/24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6EE10-5924-4CE1-9385-19281970979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85945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/>
              <a:t>Archisurance</a:t>
            </a:r>
            <a:r>
              <a:rPr lang="en-US" altLang="zh-CN" dirty="0"/>
              <a:t>: The Future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632200"/>
            <a:ext cx="9448800" cy="1358899"/>
          </a:xfrm>
        </p:spPr>
        <p:txBody>
          <a:bodyPr>
            <a:normAutofit fontScale="25000" lnSpcReduction="20000"/>
          </a:bodyPr>
          <a:lstStyle/>
          <a:p>
            <a:pPr algn="ctr"/>
            <a:r>
              <a:rPr lang="en-US" altLang="zh-CN" sz="6400" dirty="0" smtClean="0"/>
              <a:t>A presentation by:</a:t>
            </a:r>
          </a:p>
          <a:p>
            <a:pPr algn="ctr"/>
            <a:r>
              <a:rPr lang="en-US" altLang="zh-CN" sz="8000" dirty="0" smtClean="0"/>
              <a:t>Alina </a:t>
            </a:r>
            <a:r>
              <a:rPr lang="en-US" altLang="zh-CN" sz="8000" dirty="0" err="1" smtClean="0"/>
              <a:t>Rozenbaum</a:t>
            </a:r>
            <a:endParaRPr lang="en-US" altLang="zh-CN" sz="8000" dirty="0"/>
          </a:p>
          <a:p>
            <a:pPr algn="ctr"/>
            <a:r>
              <a:rPr lang="en-US" altLang="zh-CN" sz="8000" dirty="0" smtClean="0"/>
              <a:t>David Loveless</a:t>
            </a:r>
          </a:p>
          <a:p>
            <a:pPr algn="ctr"/>
            <a:r>
              <a:rPr lang="en-US" altLang="zh-CN" sz="8000" dirty="0" smtClean="0"/>
              <a:t>Kevin Li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8395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Synergies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2752487" y="1702685"/>
            <a:ext cx="8896826" cy="4884283"/>
            <a:chOff x="3425801" y="2565352"/>
            <a:chExt cx="5340397" cy="2871883"/>
          </a:xfrm>
          <a:solidFill>
            <a:srgbClr val="92D050"/>
          </a:solidFill>
        </p:grpSpPr>
        <p:sp>
          <p:nvSpPr>
            <p:cNvPr id="7" name="对角圆角矩形 6"/>
            <p:cNvSpPr/>
            <p:nvPr/>
          </p:nvSpPr>
          <p:spPr>
            <a:xfrm>
              <a:off x="3425801" y="2565352"/>
              <a:ext cx="5340397" cy="2871883"/>
            </a:xfrm>
            <a:prstGeom prst="round2DiagRect">
              <a:avLst>
                <a:gd name="adj1" fmla="val 0"/>
                <a:gd name="adj2" fmla="val 1667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直接连接符 7"/>
            <p:cNvSpPr/>
            <p:nvPr/>
          </p:nvSpPr>
          <p:spPr>
            <a:xfrm>
              <a:off x="6096000" y="2869946"/>
              <a:ext cx="712" cy="2262695"/>
            </a:xfrm>
            <a:prstGeom prst="line">
              <a:avLst/>
            </a:prstGeom>
            <a:grpFill/>
          </p:spPr>
          <p:style>
            <a:lnRef idx="2">
              <a:schemeClr val="accent1">
                <a:tint val="5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任意多边形 8"/>
            <p:cNvSpPr/>
            <p:nvPr/>
          </p:nvSpPr>
          <p:spPr>
            <a:xfrm>
              <a:off x="3603814" y="2782919"/>
              <a:ext cx="2314172" cy="2436749"/>
            </a:xfrm>
            <a:custGeom>
              <a:avLst/>
              <a:gdLst>
                <a:gd name="connsiteX0" fmla="*/ 0 w 2314172"/>
                <a:gd name="connsiteY0" fmla="*/ 0 h 2436749"/>
                <a:gd name="connsiteX1" fmla="*/ 2314172 w 2314172"/>
                <a:gd name="connsiteY1" fmla="*/ 0 h 2436749"/>
                <a:gd name="connsiteX2" fmla="*/ 2314172 w 2314172"/>
                <a:gd name="connsiteY2" fmla="*/ 2436749 h 2436749"/>
                <a:gd name="connsiteX3" fmla="*/ 0 w 2314172"/>
                <a:gd name="connsiteY3" fmla="*/ 2436749 h 2436749"/>
                <a:gd name="connsiteX4" fmla="*/ 0 w 2314172"/>
                <a:gd name="connsiteY4" fmla="*/ 0 h 2436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14172" h="2436749">
                  <a:moveTo>
                    <a:pt x="0" y="0"/>
                  </a:moveTo>
                  <a:lnTo>
                    <a:pt x="2314172" y="0"/>
                  </a:lnTo>
                  <a:lnTo>
                    <a:pt x="2314172" y="2436749"/>
                  </a:lnTo>
                  <a:lnTo>
                    <a:pt x="0" y="243674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36220" tIns="236220" rIns="236220" bIns="236220" numCol="1" spcCol="1270" anchor="t" anchorCtr="0">
              <a:noAutofit/>
            </a:bodyPr>
            <a:lstStyle/>
            <a:p>
              <a:pPr lvl="0" algn="l" defTabSz="2755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3200" kern="1200" dirty="0" smtClean="0">
                  <a:solidFill>
                    <a:schemeClr val="bg1"/>
                  </a:solidFill>
                </a:rPr>
                <a:t>ArchiSurance</a:t>
              </a:r>
            </a:p>
            <a:p>
              <a:pPr marL="342900" lvl="0" indent="-342900" algn="l" defTabSz="2755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altLang="zh-CN" sz="2400" dirty="0" smtClean="0">
                  <a:solidFill>
                    <a:schemeClr val="bg1"/>
                  </a:solidFill>
                </a:rPr>
                <a:t>Multi-Branch</a:t>
              </a:r>
            </a:p>
            <a:p>
              <a:pPr marL="342900" lvl="0" indent="-342900" algn="l" defTabSz="2755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altLang="zh-CN" sz="2400" dirty="0" smtClean="0">
                  <a:solidFill>
                    <a:schemeClr val="bg1"/>
                  </a:solidFill>
                </a:rPr>
                <a:t>Large Customer Base</a:t>
              </a:r>
            </a:p>
            <a:p>
              <a:pPr marL="342900" lvl="0" indent="-342900" algn="l" defTabSz="2755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altLang="zh-CN" sz="2400" dirty="0" smtClean="0">
                  <a:solidFill>
                    <a:schemeClr val="bg1"/>
                  </a:solidFill>
                </a:rPr>
                <a:t>Front Office</a:t>
              </a:r>
            </a:p>
            <a:p>
              <a:pPr marL="342900" lvl="0" indent="-342900" algn="l" defTabSz="2755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altLang="zh-CN" sz="2400" dirty="0" smtClean="0">
                  <a:solidFill>
                    <a:schemeClr val="bg1"/>
                  </a:solidFill>
                </a:rPr>
                <a:t>Online sales</a:t>
              </a:r>
            </a:p>
            <a:p>
              <a:pPr marL="342900" lvl="0" indent="-342900" algn="l" defTabSz="2755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altLang="zh-CN" sz="2400" dirty="0" smtClean="0">
                  <a:solidFill>
                    <a:schemeClr val="bg1"/>
                  </a:solidFill>
                </a:rPr>
                <a:t>Investment </a:t>
              </a:r>
            </a:p>
            <a:p>
              <a:pPr marL="342900" lvl="0" indent="-342900" algn="l" defTabSz="2755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altLang="zh-CN" sz="2400" dirty="0" smtClean="0">
                  <a:solidFill>
                    <a:schemeClr val="bg1"/>
                  </a:solidFill>
                </a:rPr>
                <a:t>Handle customers’ financial information</a:t>
              </a:r>
            </a:p>
            <a:p>
              <a:pPr marL="342900" lvl="0" indent="-342900" algn="l" defTabSz="2755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endParaRPr lang="en-US" altLang="zh-CN" sz="2400" dirty="0" smtClean="0"/>
            </a:p>
            <a:p>
              <a:pPr lvl="0" algn="l" defTabSz="2755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400" kern="1200" dirty="0"/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6274727" y="2782919"/>
              <a:ext cx="2314172" cy="2436749"/>
            </a:xfrm>
            <a:custGeom>
              <a:avLst/>
              <a:gdLst>
                <a:gd name="connsiteX0" fmla="*/ 0 w 2314172"/>
                <a:gd name="connsiteY0" fmla="*/ 0 h 2436749"/>
                <a:gd name="connsiteX1" fmla="*/ 2314172 w 2314172"/>
                <a:gd name="connsiteY1" fmla="*/ 0 h 2436749"/>
                <a:gd name="connsiteX2" fmla="*/ 2314172 w 2314172"/>
                <a:gd name="connsiteY2" fmla="*/ 2436749 h 2436749"/>
                <a:gd name="connsiteX3" fmla="*/ 0 w 2314172"/>
                <a:gd name="connsiteY3" fmla="*/ 2436749 h 2436749"/>
                <a:gd name="connsiteX4" fmla="*/ 0 w 2314172"/>
                <a:gd name="connsiteY4" fmla="*/ 0 h 2436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14172" h="2436749">
                  <a:moveTo>
                    <a:pt x="0" y="0"/>
                  </a:moveTo>
                  <a:lnTo>
                    <a:pt x="2314172" y="0"/>
                  </a:lnTo>
                  <a:lnTo>
                    <a:pt x="2314172" y="2436749"/>
                  </a:lnTo>
                  <a:lnTo>
                    <a:pt x="0" y="243674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36220" tIns="236220" rIns="236220" bIns="236220" numCol="1" spcCol="1270" anchor="t" anchorCtr="0">
              <a:noAutofit/>
            </a:bodyPr>
            <a:lstStyle/>
            <a:p>
              <a:pPr lvl="0" algn="l" defTabSz="2755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3200" kern="1200" dirty="0" smtClean="0">
                  <a:solidFill>
                    <a:schemeClr val="bg1"/>
                  </a:solidFill>
                </a:rPr>
                <a:t>Bank</a:t>
              </a:r>
            </a:p>
            <a:p>
              <a:pPr marL="342900" indent="-342900" defTabSz="2755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altLang="zh-CN" sz="2400" dirty="0" smtClean="0">
                  <a:solidFill>
                    <a:schemeClr val="bg1"/>
                  </a:solidFill>
                </a:rPr>
                <a:t>Multi-Branch</a:t>
              </a:r>
            </a:p>
            <a:p>
              <a:pPr marL="342900" indent="-342900" defTabSz="2755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altLang="zh-CN" sz="2400" dirty="0" smtClean="0">
                  <a:solidFill>
                    <a:schemeClr val="bg1"/>
                  </a:solidFill>
                </a:rPr>
                <a:t>Large Customer Base</a:t>
              </a:r>
            </a:p>
            <a:p>
              <a:pPr marL="342900" indent="-342900" defTabSz="2755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altLang="zh-CN" sz="2400" dirty="0" smtClean="0">
                  <a:solidFill>
                    <a:schemeClr val="bg1"/>
                  </a:solidFill>
                </a:rPr>
                <a:t>Online Management</a:t>
              </a:r>
            </a:p>
            <a:p>
              <a:pPr marL="342900" indent="-342900" defTabSz="2755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altLang="zh-CN" sz="2400" dirty="0" smtClean="0">
                  <a:solidFill>
                    <a:schemeClr val="bg1"/>
                  </a:solidFill>
                </a:rPr>
                <a:t>Financial Expertise</a:t>
              </a:r>
            </a:p>
            <a:p>
              <a:pPr marL="342900" indent="-342900" defTabSz="2755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altLang="zh-CN" sz="2400" dirty="0" smtClean="0">
                  <a:solidFill>
                    <a:schemeClr val="bg1"/>
                  </a:solidFill>
                </a:rPr>
                <a:t>Investment Expertise</a:t>
              </a:r>
              <a:endParaRPr lang="zh-CN" altLang="en-US" sz="2400" dirty="0">
                <a:solidFill>
                  <a:schemeClr val="bg1"/>
                </a:solidFill>
              </a:endParaRPr>
            </a:p>
            <a:p>
              <a:pPr lvl="0" algn="l" defTabSz="2755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4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46251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 </a:t>
            </a:r>
            <a:r>
              <a:rPr lang="en-US" altLang="zh-CN" dirty="0"/>
              <a:t>Bancassurance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Bancassurance</a:t>
            </a:r>
            <a:r>
              <a:rPr lang="en-US" altLang="zh-CN" dirty="0" smtClean="0"/>
              <a:t> </a:t>
            </a:r>
            <a:r>
              <a:rPr lang="en-US" altLang="zh-CN" dirty="0"/>
              <a:t>means selling insurance product through banks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 </a:t>
            </a:r>
            <a:r>
              <a:rPr lang="en-US" altLang="zh-CN" dirty="0"/>
              <a:t>Banks and </a:t>
            </a:r>
            <a:r>
              <a:rPr lang="en-US" altLang="zh-CN" dirty="0" smtClean="0"/>
              <a:t>insurance companies come </a:t>
            </a:r>
            <a:r>
              <a:rPr lang="en-US" altLang="zh-CN" dirty="0"/>
              <a:t>up in a partnership wherein the bank sells the </a:t>
            </a:r>
            <a:r>
              <a:rPr lang="en-US" altLang="zh-CN" dirty="0" smtClean="0"/>
              <a:t>partner company's </a:t>
            </a:r>
            <a:r>
              <a:rPr lang="en-US" altLang="zh-CN" dirty="0"/>
              <a:t>insurance products to its clients.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1567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Suggestion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92967"/>
            <a:ext cx="10515600" cy="4591207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Use each other’s customer information, try to expanding customer group;  e.g. Auto Loan taker also Auto insurance, same as Homeowners.</a:t>
            </a:r>
          </a:p>
          <a:p>
            <a:r>
              <a:rPr lang="en-US" altLang="zh-CN" dirty="0" smtClean="0"/>
              <a:t>Expanding customer base by using each other’s branches; e.g. Bank Teller promotes sales in insurance and the Insurance company helps promote Credit Card.</a:t>
            </a:r>
          </a:p>
          <a:p>
            <a:r>
              <a:rPr lang="en-US" altLang="zh-CN" dirty="0" smtClean="0"/>
              <a:t>Share business front and information; e.g. One account has access to both bank and insurance information; Guarantees insurance premium by connecting to the bank account and promotes personal insurance plan by analysis of the finance condition.</a:t>
            </a:r>
          </a:p>
          <a:p>
            <a:r>
              <a:rPr lang="en-US" altLang="zh-CN" dirty="0" smtClean="0"/>
              <a:t>Saves money by bank managing investments, also brings capital to the bank.</a:t>
            </a:r>
          </a:p>
        </p:txBody>
      </p:sp>
    </p:spTree>
    <p:extLst>
      <p:ext uri="{BB962C8B-B14F-4D97-AF65-F5344CB8AC3E}">
        <p14:creationId xmlns:p14="http://schemas.microsoft.com/office/powerpoint/2010/main" val="8412732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92700" y="365125"/>
            <a:ext cx="5054600" cy="56197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New </a:t>
            </a:r>
            <a:r>
              <a:rPr lang="en-US" altLang="zh-CN" dirty="0" err="1"/>
              <a:t>Archisurance</a:t>
            </a:r>
            <a:endParaRPr lang="en-US" dirty="0"/>
          </a:p>
        </p:txBody>
      </p:sp>
      <p:pic>
        <p:nvPicPr>
          <p:cNvPr id="4" name="Content Placeholder 3" descr="New Archisurance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3365500" y="927100"/>
            <a:ext cx="8509000" cy="5628693"/>
          </a:xfrm>
        </p:spPr>
      </p:pic>
    </p:spTree>
    <p:extLst>
      <p:ext uri="{BB962C8B-B14F-4D97-AF65-F5344CB8AC3E}">
        <p14:creationId xmlns:p14="http://schemas.microsoft.com/office/powerpoint/2010/main" val="95209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7972097" cy="717586"/>
          </a:xfrm>
        </p:spPr>
        <p:txBody>
          <a:bodyPr/>
          <a:lstStyle/>
          <a:p>
            <a:r>
              <a:rPr lang="en-US" dirty="0" smtClean="0"/>
              <a:t>New Function View</a:t>
            </a:r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3727350" y="2294313"/>
            <a:ext cx="4064924" cy="3915294"/>
            <a:chOff x="3990109" y="2294313"/>
            <a:chExt cx="4064924" cy="3915294"/>
          </a:xfrm>
        </p:grpSpPr>
        <p:sp>
          <p:nvSpPr>
            <p:cNvPr id="4" name="Rounded Rectangle 3"/>
            <p:cNvSpPr/>
            <p:nvPr/>
          </p:nvSpPr>
          <p:spPr>
            <a:xfrm>
              <a:off x="3990109" y="2294313"/>
              <a:ext cx="4064924" cy="391529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 err="1" smtClean="0"/>
                <a:t>HeadQuarters</a:t>
              </a:r>
              <a:endParaRPr lang="en-US" dirty="0"/>
            </a:p>
          </p:txBody>
        </p:sp>
        <p:sp>
          <p:nvSpPr>
            <p:cNvPr id="5" name="Cloud Callout 4"/>
            <p:cNvSpPr/>
            <p:nvPr/>
          </p:nvSpPr>
          <p:spPr>
            <a:xfrm>
              <a:off x="4156365" y="2859578"/>
              <a:ext cx="3757352" cy="1454727"/>
            </a:xfrm>
            <a:prstGeom prst="cloudCallout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HP Enterprise Cloud</a:t>
              </a:r>
            </a:p>
            <a:p>
              <a:pPr algn="ctr"/>
              <a:r>
                <a:rPr lang="en-US" sz="1400" dirty="0" smtClean="0"/>
                <a:t>Back-Ups</a:t>
              </a:r>
            </a:p>
            <a:p>
              <a:pPr algn="ctr"/>
              <a:r>
                <a:rPr lang="en-US" sz="1400" dirty="0" smtClean="0"/>
                <a:t>Document Management</a:t>
              </a:r>
              <a:endParaRPr lang="en-US" sz="14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505498" y="4896196"/>
              <a:ext cx="2801389" cy="31588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Human Resources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508269" y="5314605"/>
              <a:ext cx="2801389" cy="31588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Underwriting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598516" y="2485505"/>
            <a:ext cx="2626822" cy="3657600"/>
            <a:chOff x="598516" y="2485505"/>
            <a:chExt cx="2626822" cy="3657600"/>
          </a:xfrm>
        </p:grpSpPr>
        <p:sp>
          <p:nvSpPr>
            <p:cNvPr id="8" name="Rounded Rectangle 7"/>
            <p:cNvSpPr/>
            <p:nvPr/>
          </p:nvSpPr>
          <p:spPr>
            <a:xfrm>
              <a:off x="598516" y="2485505"/>
              <a:ext cx="2626822" cy="3657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 smtClean="0"/>
                <a:t>Front Office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825730" y="3701935"/>
              <a:ext cx="2092037" cy="31588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Brick &amp; Mortar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828502" y="4161906"/>
              <a:ext cx="2092037" cy="31588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Web Portal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28501" y="4652357"/>
              <a:ext cx="2092037" cy="31588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CRM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2" name="Straight Arrow Connector 11"/>
          <p:cNvCxnSpPr>
            <a:stCxn id="11" idx="3"/>
          </p:cNvCxnSpPr>
          <p:nvPr/>
        </p:nvCxnSpPr>
        <p:spPr>
          <a:xfrm flipV="1">
            <a:off x="2920538" y="3920359"/>
            <a:ext cx="1420234" cy="889940"/>
          </a:xfrm>
          <a:prstGeom prst="straightConnector1">
            <a:avLst/>
          </a:prstGeom>
          <a:ln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3058510" y="3857297"/>
            <a:ext cx="1019504" cy="136634"/>
          </a:xfrm>
          <a:prstGeom prst="straightConnector1">
            <a:avLst/>
          </a:prstGeom>
          <a:ln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8317122" y="1491800"/>
            <a:ext cx="3483033" cy="50876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Internal Offices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8545484" y="2064709"/>
            <a:ext cx="2926080" cy="147135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Insurance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849710" y="2986467"/>
            <a:ext cx="2375337" cy="31588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Claims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844455" y="2497736"/>
            <a:ext cx="2375337" cy="31588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Actuarial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8540229" y="3657600"/>
            <a:ext cx="2926080" cy="27221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Bank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8828687" y="4069032"/>
            <a:ext cx="2375337" cy="3558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Customer Bank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8833944" y="5412827"/>
            <a:ext cx="2375337" cy="6905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Insurance Banking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&amp; Finance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8844452" y="4610314"/>
            <a:ext cx="2375337" cy="63434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Investment Management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9" name="Straight Arrow Connector 48"/>
          <p:cNvCxnSpPr>
            <a:stCxn id="15" idx="1"/>
          </p:cNvCxnSpPr>
          <p:nvPr/>
        </p:nvCxnSpPr>
        <p:spPr>
          <a:xfrm flipH="1">
            <a:off x="7662041" y="2800386"/>
            <a:ext cx="883443" cy="279145"/>
          </a:xfrm>
          <a:prstGeom prst="straightConnector1">
            <a:avLst/>
          </a:prstGeom>
          <a:ln cmpd="sng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33" idx="1"/>
          </p:cNvCxnSpPr>
          <p:nvPr/>
        </p:nvCxnSpPr>
        <p:spPr>
          <a:xfrm flipH="1" flipV="1">
            <a:off x="7483366" y="4761186"/>
            <a:ext cx="1056863" cy="257504"/>
          </a:xfrm>
          <a:prstGeom prst="straightConnector1">
            <a:avLst/>
          </a:prstGeom>
          <a:ln cmpd="sng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929" y="764373"/>
            <a:ext cx="11261271" cy="1023606"/>
          </a:xfrm>
        </p:spPr>
        <p:txBody>
          <a:bodyPr/>
          <a:lstStyle/>
          <a:p>
            <a:r>
              <a:rPr lang="en-US" dirty="0" smtClean="0"/>
              <a:t>What you’ve got to What you Want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30830"/>
            <a:ext cx="10820400" cy="4487856"/>
          </a:xfrm>
        </p:spPr>
        <p:txBody>
          <a:bodyPr/>
          <a:lstStyle/>
          <a:p>
            <a:r>
              <a:rPr lang="en-US" dirty="0" smtClean="0"/>
              <a:t>Newly/partially integrated </a:t>
            </a:r>
            <a:r>
              <a:rPr lang="en-US" dirty="0" err="1" smtClean="0"/>
              <a:t>Archisurance</a:t>
            </a:r>
            <a:endParaRPr lang="en-US" dirty="0" smtClean="0"/>
          </a:p>
          <a:p>
            <a:pPr lvl="1"/>
            <a:r>
              <a:rPr lang="en-US" dirty="0" smtClean="0"/>
              <a:t>We need to bring this together.</a:t>
            </a:r>
          </a:p>
          <a:p>
            <a:pPr lvl="1"/>
            <a:r>
              <a:rPr lang="en-US" dirty="0" smtClean="0"/>
              <a:t>Remove redundancies and utilize the group.</a:t>
            </a:r>
          </a:p>
          <a:p>
            <a:r>
              <a:rPr lang="en-US" dirty="0" err="1" smtClean="0"/>
              <a:t>Bancassurance</a:t>
            </a:r>
            <a:r>
              <a:rPr lang="en-US" dirty="0" smtClean="0"/>
              <a:t> and why we want it.</a:t>
            </a:r>
          </a:p>
          <a:p>
            <a:pPr lvl="1"/>
            <a:r>
              <a:rPr lang="en-US" dirty="0" smtClean="0"/>
              <a:t>What is </a:t>
            </a:r>
            <a:r>
              <a:rPr lang="en-US" dirty="0" err="1" smtClean="0"/>
              <a:t>bancassurance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What are the benefits?</a:t>
            </a:r>
          </a:p>
          <a:p>
            <a:pPr lvl="1"/>
            <a:r>
              <a:rPr lang="en-US" dirty="0" smtClean="0"/>
              <a:t>How does this help you?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3015" y="3526971"/>
            <a:ext cx="4294315" cy="2701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00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79501"/>
            <a:ext cx="4241800" cy="53467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Business Model </a:t>
            </a:r>
            <a:r>
              <a:rPr lang="en-US" altLang="zh-CN" dirty="0"/>
              <a:t>Canvas of </a:t>
            </a:r>
            <a:r>
              <a:rPr lang="en-US" altLang="zh-CN" dirty="0" err="1"/>
              <a:t>ArchiSurance</a:t>
            </a:r>
            <a:r>
              <a:rPr lang="zh-CN" altLang="en-US" dirty="0"/>
              <a:t/>
            </a:r>
            <a:br>
              <a:rPr lang="zh-CN" alt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4306975" y="1509612"/>
            <a:ext cx="7783424" cy="4708487"/>
          </a:xfrm>
        </p:spPr>
      </p:pic>
    </p:spTree>
    <p:extLst>
      <p:ext uri="{BB962C8B-B14F-4D97-AF65-F5344CB8AC3E}">
        <p14:creationId xmlns:p14="http://schemas.microsoft.com/office/powerpoint/2010/main" val="427325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1353" y="511960"/>
            <a:ext cx="8610600" cy="1293028"/>
          </a:xfrm>
        </p:spPr>
        <p:txBody>
          <a:bodyPr/>
          <a:lstStyle/>
          <a:p>
            <a:pPr algn="ctr"/>
            <a:r>
              <a:rPr lang="en-US" dirty="0" smtClean="0"/>
              <a:t>Where you are now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867" y="1804988"/>
            <a:ext cx="7410450" cy="484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3739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211445" y="1571267"/>
            <a:ext cx="11894688" cy="4850232"/>
            <a:chOff x="255132" y="1703615"/>
            <a:chExt cx="11894688" cy="4850232"/>
          </a:xfrm>
        </p:grpSpPr>
        <p:sp>
          <p:nvSpPr>
            <p:cNvPr id="43" name="矩形 42"/>
            <p:cNvSpPr/>
            <p:nvPr/>
          </p:nvSpPr>
          <p:spPr>
            <a:xfrm>
              <a:off x="255132" y="4962953"/>
              <a:ext cx="2156735" cy="159089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 smtClean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 smtClean="0"/>
            </a:p>
            <a:p>
              <a:pPr algn="ctr"/>
              <a:r>
                <a:rPr lang="en-US" altLang="zh-CN" dirty="0" smtClean="0"/>
                <a:t>Share Service Center</a:t>
              </a:r>
              <a:endParaRPr lang="zh-CN" altLang="en-US" dirty="0"/>
            </a:p>
          </p:txBody>
        </p:sp>
        <p:sp>
          <p:nvSpPr>
            <p:cNvPr id="44" name="圆角矩形 43"/>
            <p:cNvSpPr/>
            <p:nvPr/>
          </p:nvSpPr>
          <p:spPr>
            <a:xfrm>
              <a:off x="390102" y="5212288"/>
              <a:ext cx="1850572" cy="627172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Document Processing</a:t>
              </a:r>
              <a:endParaRPr lang="zh-CN" altLang="en-US" dirty="0"/>
            </a:p>
          </p:txBody>
        </p:sp>
        <p:pic>
          <p:nvPicPr>
            <p:cNvPr id="63" name="图片 6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39142" y="3177838"/>
              <a:ext cx="910678" cy="906631"/>
            </a:xfrm>
            <a:prstGeom prst="rect">
              <a:avLst/>
            </a:prstGeom>
          </p:spPr>
        </p:pic>
        <p:grpSp>
          <p:nvGrpSpPr>
            <p:cNvPr id="2" name="Group 1"/>
            <p:cNvGrpSpPr/>
            <p:nvPr/>
          </p:nvGrpSpPr>
          <p:grpSpPr>
            <a:xfrm>
              <a:off x="786042" y="1703615"/>
              <a:ext cx="10470721" cy="4648198"/>
              <a:chOff x="646342" y="1055915"/>
              <a:chExt cx="10470721" cy="4648198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2792862" y="2262648"/>
                <a:ext cx="6078995" cy="344146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2792862" y="1055915"/>
                <a:ext cx="2026331" cy="1207288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Home &amp; Away</a:t>
                </a:r>
                <a:endParaRPr lang="zh-CN" altLang="en-US" dirty="0"/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4819193" y="1055915"/>
                <a:ext cx="2026331" cy="1207288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PRO-FIT</a:t>
                </a:r>
                <a:endParaRPr lang="zh-CN" altLang="en-US" dirty="0"/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6845524" y="1055915"/>
                <a:ext cx="2026331" cy="1207288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Legal Expenses</a:t>
                </a:r>
                <a:endParaRPr lang="zh-CN" altLang="en-US" dirty="0"/>
              </a:p>
            </p:txBody>
          </p:sp>
          <p:sp>
            <p:nvSpPr>
              <p:cNvPr id="8" name="圆角矩形 7"/>
              <p:cNvSpPr/>
              <p:nvPr/>
            </p:nvSpPr>
            <p:spPr>
              <a:xfrm>
                <a:off x="6286501" y="2530138"/>
                <a:ext cx="1498191" cy="566318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Claims</a:t>
                </a:r>
                <a:endParaRPr lang="zh-CN" altLang="en-US" dirty="0"/>
              </a:p>
            </p:txBody>
          </p:sp>
          <p:sp>
            <p:nvSpPr>
              <p:cNvPr id="9" name="圆角矩形 8"/>
              <p:cNvSpPr/>
              <p:nvPr/>
            </p:nvSpPr>
            <p:spPr>
              <a:xfrm>
                <a:off x="4366572" y="3416534"/>
                <a:ext cx="1638307" cy="566318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Underwriting</a:t>
                </a:r>
                <a:endParaRPr lang="zh-CN" altLang="en-US" dirty="0"/>
              </a:p>
            </p:txBody>
          </p:sp>
          <p:sp>
            <p:nvSpPr>
              <p:cNvPr id="10" name="圆角矩形 9"/>
              <p:cNvSpPr/>
              <p:nvPr/>
            </p:nvSpPr>
            <p:spPr>
              <a:xfrm>
                <a:off x="6716486" y="3416534"/>
                <a:ext cx="1498191" cy="566318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Actuarial</a:t>
                </a:r>
                <a:endParaRPr lang="zh-CN" altLang="en-US" dirty="0"/>
              </a:p>
            </p:txBody>
          </p:sp>
          <p:sp>
            <p:nvSpPr>
              <p:cNvPr id="11" name="圆角矩形 10"/>
              <p:cNvSpPr/>
              <p:nvPr/>
            </p:nvSpPr>
            <p:spPr>
              <a:xfrm>
                <a:off x="3526973" y="4303190"/>
                <a:ext cx="1959427" cy="713935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Investment Management</a:t>
                </a:r>
                <a:endParaRPr lang="zh-CN" altLang="en-US" dirty="0"/>
              </a:p>
            </p:txBody>
          </p:sp>
          <p:cxnSp>
            <p:nvCxnSpPr>
              <p:cNvPr id="14" name="直接箭头连接符 13"/>
              <p:cNvCxnSpPr>
                <a:stCxn id="9" idx="0"/>
              </p:cNvCxnSpPr>
              <p:nvPr/>
            </p:nvCxnSpPr>
            <p:spPr>
              <a:xfrm flipV="1">
                <a:off x="5185726" y="3096196"/>
                <a:ext cx="1367477" cy="32033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直接箭头连接符 17"/>
              <p:cNvCxnSpPr>
                <a:stCxn id="10" idx="0"/>
              </p:cNvCxnSpPr>
              <p:nvPr/>
            </p:nvCxnSpPr>
            <p:spPr>
              <a:xfrm flipH="1" flipV="1">
                <a:off x="7043057" y="3096196"/>
                <a:ext cx="422525" cy="32033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直接箭头连接符 19"/>
              <p:cNvCxnSpPr>
                <a:stCxn id="9" idx="2"/>
              </p:cNvCxnSpPr>
              <p:nvPr/>
            </p:nvCxnSpPr>
            <p:spPr>
              <a:xfrm>
                <a:off x="5185726" y="3982852"/>
                <a:ext cx="1775689" cy="41339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/>
              <p:cNvCxnSpPr/>
              <p:nvPr/>
            </p:nvCxnSpPr>
            <p:spPr>
              <a:xfrm flipH="1">
                <a:off x="7727356" y="4005944"/>
                <a:ext cx="1504" cy="39048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直接箭头连接符 28"/>
              <p:cNvCxnSpPr/>
              <p:nvPr/>
            </p:nvCxnSpPr>
            <p:spPr>
              <a:xfrm flipH="1">
                <a:off x="6539568" y="4671465"/>
                <a:ext cx="1363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31" name="图片 30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6342" y="2430135"/>
                <a:ext cx="1374316" cy="1332122"/>
              </a:xfrm>
              <a:prstGeom prst="rect">
                <a:avLst/>
              </a:prstGeom>
            </p:spPr>
          </p:pic>
          <p:cxnSp>
            <p:nvCxnSpPr>
              <p:cNvPr id="33" name="肘形连接符 32"/>
              <p:cNvCxnSpPr>
                <a:stCxn id="11" idx="0"/>
                <a:endCxn id="31" idx="2"/>
              </p:cNvCxnSpPr>
              <p:nvPr/>
            </p:nvCxnSpPr>
            <p:spPr>
              <a:xfrm rot="16200000" flipV="1">
                <a:off x="2649628" y="2446130"/>
                <a:ext cx="540933" cy="3173187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肘形连接符 39"/>
              <p:cNvCxnSpPr>
                <a:endCxn id="11" idx="1"/>
              </p:cNvCxnSpPr>
              <p:nvPr/>
            </p:nvCxnSpPr>
            <p:spPr>
              <a:xfrm>
                <a:off x="1525356" y="3733733"/>
                <a:ext cx="2001617" cy="926425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肘形连接符 45"/>
              <p:cNvCxnSpPr/>
              <p:nvPr/>
            </p:nvCxnSpPr>
            <p:spPr>
              <a:xfrm flipV="1">
                <a:off x="2184732" y="5370441"/>
                <a:ext cx="735724" cy="168166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3" name="矩形 52"/>
              <p:cNvSpPr/>
              <p:nvPr/>
            </p:nvSpPr>
            <p:spPr>
              <a:xfrm>
                <a:off x="9348814" y="1892532"/>
                <a:ext cx="1549371" cy="2614153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altLang="zh-CN" dirty="0" smtClean="0"/>
                  <a:t>Front Office</a:t>
                </a:r>
                <a:endParaRPr lang="zh-CN" altLang="en-US" dirty="0"/>
              </a:p>
            </p:txBody>
          </p:sp>
          <p:sp>
            <p:nvSpPr>
              <p:cNvPr id="60" name="圆角矩形 59"/>
              <p:cNvSpPr/>
              <p:nvPr/>
            </p:nvSpPr>
            <p:spPr>
              <a:xfrm>
                <a:off x="9551174" y="2530268"/>
                <a:ext cx="886573" cy="566058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CRM</a:t>
                </a:r>
                <a:endParaRPr lang="zh-CN" altLang="en-US" dirty="0"/>
              </a:p>
            </p:txBody>
          </p:sp>
          <p:sp>
            <p:nvSpPr>
              <p:cNvPr id="62" name="圆角矩形 61"/>
              <p:cNvSpPr/>
              <p:nvPr/>
            </p:nvSpPr>
            <p:spPr>
              <a:xfrm>
                <a:off x="9448118" y="3416534"/>
                <a:ext cx="1382489" cy="589410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Marketing</a:t>
                </a:r>
                <a:endParaRPr lang="zh-CN" altLang="en-US" dirty="0"/>
              </a:p>
            </p:txBody>
          </p:sp>
          <p:cxnSp>
            <p:nvCxnSpPr>
              <p:cNvPr id="65" name="直接箭头连接符 64"/>
              <p:cNvCxnSpPr/>
              <p:nvPr/>
            </p:nvCxnSpPr>
            <p:spPr>
              <a:xfrm>
                <a:off x="7792153" y="2813297"/>
                <a:ext cx="175902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直接箭头连接符 66"/>
              <p:cNvCxnSpPr>
                <a:stCxn id="10" idx="3"/>
                <a:endCxn id="62" idx="1"/>
              </p:cNvCxnSpPr>
              <p:nvPr/>
            </p:nvCxnSpPr>
            <p:spPr>
              <a:xfrm>
                <a:off x="8214677" y="3699693"/>
                <a:ext cx="1233441" cy="1154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直接箭头连接符 68"/>
              <p:cNvCxnSpPr/>
              <p:nvPr/>
            </p:nvCxnSpPr>
            <p:spPr>
              <a:xfrm>
                <a:off x="10328685" y="2718119"/>
                <a:ext cx="763653" cy="10407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直接箭头连接符 71"/>
              <p:cNvCxnSpPr/>
              <p:nvPr/>
            </p:nvCxnSpPr>
            <p:spPr>
              <a:xfrm flipH="1" flipV="1">
                <a:off x="10437747" y="2917371"/>
                <a:ext cx="661695" cy="23449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直接箭头连接符 73"/>
              <p:cNvCxnSpPr/>
              <p:nvPr/>
            </p:nvCxnSpPr>
            <p:spPr>
              <a:xfrm flipV="1">
                <a:off x="10561477" y="3416536"/>
                <a:ext cx="555586" cy="10408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" name="圆角矩形 11"/>
              <p:cNvSpPr/>
              <p:nvPr/>
            </p:nvSpPr>
            <p:spPr>
              <a:xfrm>
                <a:off x="6539568" y="4450807"/>
                <a:ext cx="1498191" cy="566318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Finance</a:t>
                </a:r>
                <a:endParaRPr lang="zh-CN" altLang="en-US" dirty="0"/>
              </a:p>
            </p:txBody>
          </p:sp>
          <p:cxnSp>
            <p:nvCxnSpPr>
              <p:cNvPr id="28" name="直接箭头连接符 27"/>
              <p:cNvCxnSpPr/>
              <p:nvPr/>
            </p:nvCxnSpPr>
            <p:spPr>
              <a:xfrm>
                <a:off x="5335679" y="4659774"/>
                <a:ext cx="136885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75" name="标题 1"/>
          <p:cNvSpPr>
            <a:spLocks noGrp="1"/>
          </p:cNvSpPr>
          <p:nvPr>
            <p:ph type="title"/>
          </p:nvPr>
        </p:nvSpPr>
        <p:spPr>
          <a:xfrm>
            <a:off x="211445" y="98523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Business Function view of ArchiSurance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736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2365" y="257378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ArchiSurance information structure</a:t>
            </a:r>
            <a:endParaRPr lang="zh-CN" altLang="en-US" dirty="0"/>
          </a:p>
        </p:txBody>
      </p:sp>
      <p:grpSp>
        <p:nvGrpSpPr>
          <p:cNvPr id="25" name="组合 24"/>
          <p:cNvGrpSpPr/>
          <p:nvPr/>
        </p:nvGrpSpPr>
        <p:grpSpPr>
          <a:xfrm>
            <a:off x="1650903" y="1582942"/>
            <a:ext cx="8149964" cy="4629460"/>
            <a:chOff x="1737989" y="1408771"/>
            <a:chExt cx="8149964" cy="4629460"/>
          </a:xfrm>
        </p:grpSpPr>
        <p:sp>
          <p:nvSpPr>
            <p:cNvPr id="26" name="任意多边形 25"/>
            <p:cNvSpPr/>
            <p:nvPr/>
          </p:nvSpPr>
          <p:spPr>
            <a:xfrm>
              <a:off x="5812971" y="3538675"/>
              <a:ext cx="2129904" cy="369652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84826"/>
                  </a:lnTo>
                  <a:lnTo>
                    <a:pt x="2129904" y="184826"/>
                  </a:lnTo>
                  <a:lnTo>
                    <a:pt x="2129904" y="369652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7" name="任意多边形 26"/>
            <p:cNvSpPr/>
            <p:nvPr/>
          </p:nvSpPr>
          <p:spPr>
            <a:xfrm>
              <a:off x="5812971" y="4788453"/>
              <a:ext cx="3194856" cy="369652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84826"/>
                  </a:lnTo>
                  <a:lnTo>
                    <a:pt x="3194856" y="184826"/>
                  </a:lnTo>
                  <a:lnTo>
                    <a:pt x="3194856" y="369652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任意多边形 27"/>
            <p:cNvSpPr/>
            <p:nvPr/>
          </p:nvSpPr>
          <p:spPr>
            <a:xfrm>
              <a:off x="5812971" y="4788453"/>
              <a:ext cx="1064952" cy="369652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84826"/>
                  </a:lnTo>
                  <a:lnTo>
                    <a:pt x="1064952" y="184826"/>
                  </a:lnTo>
                  <a:lnTo>
                    <a:pt x="1064952" y="369652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0" name="任意多边形 29"/>
            <p:cNvSpPr/>
            <p:nvPr/>
          </p:nvSpPr>
          <p:spPr>
            <a:xfrm>
              <a:off x="4748019" y="4788453"/>
              <a:ext cx="1064952" cy="369652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064952" y="0"/>
                  </a:moveTo>
                  <a:lnTo>
                    <a:pt x="1064952" y="184826"/>
                  </a:lnTo>
                  <a:lnTo>
                    <a:pt x="0" y="184826"/>
                  </a:lnTo>
                  <a:lnTo>
                    <a:pt x="0" y="369652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1" name="任意多边形 30"/>
            <p:cNvSpPr/>
            <p:nvPr/>
          </p:nvSpPr>
          <p:spPr>
            <a:xfrm>
              <a:off x="2618115" y="4788453"/>
              <a:ext cx="3194856" cy="369652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3194856" y="0"/>
                  </a:moveTo>
                  <a:lnTo>
                    <a:pt x="3194856" y="184826"/>
                  </a:lnTo>
                  <a:lnTo>
                    <a:pt x="0" y="184826"/>
                  </a:lnTo>
                  <a:lnTo>
                    <a:pt x="0" y="369652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2" name="任意多边形 31"/>
            <p:cNvSpPr/>
            <p:nvPr/>
          </p:nvSpPr>
          <p:spPr>
            <a:xfrm>
              <a:off x="5767251" y="3538675"/>
              <a:ext cx="91440" cy="369652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369652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3" name="任意多边形 32"/>
            <p:cNvSpPr/>
            <p:nvPr/>
          </p:nvSpPr>
          <p:spPr>
            <a:xfrm>
              <a:off x="3683067" y="3538675"/>
              <a:ext cx="2129904" cy="369652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2129904" y="0"/>
                  </a:moveTo>
                  <a:lnTo>
                    <a:pt x="2129904" y="184826"/>
                  </a:lnTo>
                  <a:lnTo>
                    <a:pt x="0" y="184826"/>
                  </a:lnTo>
                  <a:lnTo>
                    <a:pt x="0" y="369652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任意多边形 33"/>
            <p:cNvSpPr/>
            <p:nvPr/>
          </p:nvSpPr>
          <p:spPr>
            <a:xfrm>
              <a:off x="5767251" y="2288896"/>
              <a:ext cx="91440" cy="369652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369652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5" name="任意多边形 34"/>
            <p:cNvSpPr/>
            <p:nvPr/>
          </p:nvSpPr>
          <p:spPr>
            <a:xfrm>
              <a:off x="4932845" y="1408771"/>
              <a:ext cx="1760251" cy="880125"/>
            </a:xfrm>
            <a:custGeom>
              <a:avLst/>
              <a:gdLst>
                <a:gd name="connsiteX0" fmla="*/ 0 w 1760251"/>
                <a:gd name="connsiteY0" fmla="*/ 0 h 880125"/>
                <a:gd name="connsiteX1" fmla="*/ 1760251 w 1760251"/>
                <a:gd name="connsiteY1" fmla="*/ 0 h 880125"/>
                <a:gd name="connsiteX2" fmla="*/ 1760251 w 1760251"/>
                <a:gd name="connsiteY2" fmla="*/ 880125 h 880125"/>
                <a:gd name="connsiteX3" fmla="*/ 0 w 1760251"/>
                <a:gd name="connsiteY3" fmla="*/ 880125 h 880125"/>
                <a:gd name="connsiteX4" fmla="*/ 0 w 1760251"/>
                <a:gd name="connsiteY4" fmla="*/ 0 h 880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0251" h="880125">
                  <a:moveTo>
                    <a:pt x="0" y="0"/>
                  </a:moveTo>
                  <a:lnTo>
                    <a:pt x="1760251" y="0"/>
                  </a:lnTo>
                  <a:lnTo>
                    <a:pt x="1760251" y="880125"/>
                  </a:lnTo>
                  <a:lnTo>
                    <a:pt x="0" y="88012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lvl="0" algn="ctr" defTabSz="2400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400" dirty="0" smtClean="0"/>
                <a:t>Customer</a:t>
              </a:r>
              <a:endParaRPr lang="zh-CN" altLang="en-US" sz="2400" kern="1200" dirty="0"/>
            </a:p>
          </p:txBody>
        </p:sp>
        <p:sp>
          <p:nvSpPr>
            <p:cNvPr id="36" name="任意多边形 35"/>
            <p:cNvSpPr/>
            <p:nvPr/>
          </p:nvSpPr>
          <p:spPr>
            <a:xfrm>
              <a:off x="4932845" y="2658549"/>
              <a:ext cx="1760251" cy="880125"/>
            </a:xfrm>
            <a:custGeom>
              <a:avLst/>
              <a:gdLst>
                <a:gd name="connsiteX0" fmla="*/ 0 w 1760251"/>
                <a:gd name="connsiteY0" fmla="*/ 0 h 880125"/>
                <a:gd name="connsiteX1" fmla="*/ 1760251 w 1760251"/>
                <a:gd name="connsiteY1" fmla="*/ 0 h 880125"/>
                <a:gd name="connsiteX2" fmla="*/ 1760251 w 1760251"/>
                <a:gd name="connsiteY2" fmla="*/ 880125 h 880125"/>
                <a:gd name="connsiteX3" fmla="*/ 0 w 1760251"/>
                <a:gd name="connsiteY3" fmla="*/ 880125 h 880125"/>
                <a:gd name="connsiteX4" fmla="*/ 0 w 1760251"/>
                <a:gd name="connsiteY4" fmla="*/ 0 h 880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0251" h="880125">
                  <a:moveTo>
                    <a:pt x="0" y="0"/>
                  </a:moveTo>
                  <a:lnTo>
                    <a:pt x="1760251" y="0"/>
                  </a:lnTo>
                  <a:lnTo>
                    <a:pt x="1760251" y="880125"/>
                  </a:lnTo>
                  <a:lnTo>
                    <a:pt x="0" y="88012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lvl="0" algn="ctr" defTabSz="2400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400" kern="1200" dirty="0" smtClean="0"/>
                <a:t>Insurance File</a:t>
              </a:r>
              <a:endParaRPr lang="zh-CN" altLang="en-US" sz="2400" kern="1200" dirty="0"/>
            </a:p>
          </p:txBody>
        </p:sp>
        <p:sp>
          <p:nvSpPr>
            <p:cNvPr id="37" name="任意多边形 36"/>
            <p:cNvSpPr/>
            <p:nvPr/>
          </p:nvSpPr>
          <p:spPr>
            <a:xfrm>
              <a:off x="2802941" y="3908328"/>
              <a:ext cx="1760251" cy="880125"/>
            </a:xfrm>
            <a:custGeom>
              <a:avLst/>
              <a:gdLst>
                <a:gd name="connsiteX0" fmla="*/ 0 w 1760251"/>
                <a:gd name="connsiteY0" fmla="*/ 0 h 880125"/>
                <a:gd name="connsiteX1" fmla="*/ 1760251 w 1760251"/>
                <a:gd name="connsiteY1" fmla="*/ 0 h 880125"/>
                <a:gd name="connsiteX2" fmla="*/ 1760251 w 1760251"/>
                <a:gd name="connsiteY2" fmla="*/ 880125 h 880125"/>
                <a:gd name="connsiteX3" fmla="*/ 0 w 1760251"/>
                <a:gd name="connsiteY3" fmla="*/ 880125 h 880125"/>
                <a:gd name="connsiteX4" fmla="*/ 0 w 1760251"/>
                <a:gd name="connsiteY4" fmla="*/ 0 h 880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0251" h="880125">
                  <a:moveTo>
                    <a:pt x="0" y="0"/>
                  </a:moveTo>
                  <a:lnTo>
                    <a:pt x="1760251" y="0"/>
                  </a:lnTo>
                  <a:lnTo>
                    <a:pt x="1760251" y="880125"/>
                  </a:lnTo>
                  <a:lnTo>
                    <a:pt x="0" y="88012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6195" tIns="36195" rIns="36195" bIns="36195" numCol="1" spcCol="1270" anchor="ctr" anchorCtr="0">
              <a:noAutofit/>
            </a:bodyPr>
            <a:lstStyle/>
            <a:p>
              <a:pPr lvl="0" algn="ctr" defTabSz="2533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400" kern="1200" dirty="0" smtClean="0"/>
                <a:t>Insurance Request</a:t>
              </a:r>
              <a:endParaRPr lang="zh-CN" altLang="en-US" sz="2400" kern="1200" dirty="0"/>
            </a:p>
          </p:txBody>
        </p:sp>
        <p:sp>
          <p:nvSpPr>
            <p:cNvPr id="38" name="任意多边形 37"/>
            <p:cNvSpPr/>
            <p:nvPr/>
          </p:nvSpPr>
          <p:spPr>
            <a:xfrm>
              <a:off x="4932845" y="3908328"/>
              <a:ext cx="1760251" cy="880125"/>
            </a:xfrm>
            <a:custGeom>
              <a:avLst/>
              <a:gdLst>
                <a:gd name="connsiteX0" fmla="*/ 0 w 1760251"/>
                <a:gd name="connsiteY0" fmla="*/ 0 h 880125"/>
                <a:gd name="connsiteX1" fmla="*/ 1760251 w 1760251"/>
                <a:gd name="connsiteY1" fmla="*/ 0 h 880125"/>
                <a:gd name="connsiteX2" fmla="*/ 1760251 w 1760251"/>
                <a:gd name="connsiteY2" fmla="*/ 880125 h 880125"/>
                <a:gd name="connsiteX3" fmla="*/ 0 w 1760251"/>
                <a:gd name="connsiteY3" fmla="*/ 880125 h 880125"/>
                <a:gd name="connsiteX4" fmla="*/ 0 w 1760251"/>
                <a:gd name="connsiteY4" fmla="*/ 0 h 880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0251" h="880125">
                  <a:moveTo>
                    <a:pt x="0" y="0"/>
                  </a:moveTo>
                  <a:lnTo>
                    <a:pt x="1760251" y="0"/>
                  </a:lnTo>
                  <a:lnTo>
                    <a:pt x="1760251" y="880125"/>
                  </a:lnTo>
                  <a:lnTo>
                    <a:pt x="0" y="88012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6195" tIns="36195" rIns="36195" bIns="36195" numCol="1" spcCol="1270" anchor="ctr" anchorCtr="0">
              <a:noAutofit/>
            </a:bodyPr>
            <a:lstStyle/>
            <a:p>
              <a:pPr lvl="0" algn="ctr" defTabSz="2533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400" kern="1200" dirty="0" smtClean="0"/>
                <a:t>Insurance Policy</a:t>
              </a:r>
              <a:endParaRPr lang="zh-CN" altLang="en-US" sz="2400" kern="1200" dirty="0"/>
            </a:p>
          </p:txBody>
        </p:sp>
        <p:sp>
          <p:nvSpPr>
            <p:cNvPr id="39" name="任意多边形 38"/>
            <p:cNvSpPr/>
            <p:nvPr/>
          </p:nvSpPr>
          <p:spPr>
            <a:xfrm>
              <a:off x="1737989" y="5158106"/>
              <a:ext cx="1760251" cy="880125"/>
            </a:xfrm>
            <a:custGeom>
              <a:avLst/>
              <a:gdLst>
                <a:gd name="connsiteX0" fmla="*/ 0 w 1760251"/>
                <a:gd name="connsiteY0" fmla="*/ 0 h 880125"/>
                <a:gd name="connsiteX1" fmla="*/ 1760251 w 1760251"/>
                <a:gd name="connsiteY1" fmla="*/ 0 h 880125"/>
                <a:gd name="connsiteX2" fmla="*/ 1760251 w 1760251"/>
                <a:gd name="connsiteY2" fmla="*/ 880125 h 880125"/>
                <a:gd name="connsiteX3" fmla="*/ 0 w 1760251"/>
                <a:gd name="connsiteY3" fmla="*/ 880125 h 880125"/>
                <a:gd name="connsiteX4" fmla="*/ 0 w 1760251"/>
                <a:gd name="connsiteY4" fmla="*/ 0 h 880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0251" h="880125">
                  <a:moveTo>
                    <a:pt x="0" y="0"/>
                  </a:moveTo>
                  <a:lnTo>
                    <a:pt x="1760251" y="0"/>
                  </a:lnTo>
                  <a:lnTo>
                    <a:pt x="1760251" y="880125"/>
                  </a:lnTo>
                  <a:lnTo>
                    <a:pt x="0" y="88012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6195" tIns="36195" rIns="36195" bIns="36195" numCol="1" spcCol="1270" anchor="ctr" anchorCtr="0">
              <a:noAutofit/>
            </a:bodyPr>
            <a:lstStyle/>
            <a:p>
              <a:pPr lvl="0" algn="ctr" defTabSz="2533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400" kern="1200" dirty="0" smtClean="0"/>
                <a:t>Travel</a:t>
              </a:r>
              <a:endParaRPr lang="zh-CN" altLang="en-US" sz="2400" kern="1200" dirty="0"/>
            </a:p>
          </p:txBody>
        </p:sp>
        <p:sp>
          <p:nvSpPr>
            <p:cNvPr id="40" name="任意多边形 39"/>
            <p:cNvSpPr/>
            <p:nvPr/>
          </p:nvSpPr>
          <p:spPr>
            <a:xfrm>
              <a:off x="3867893" y="5158106"/>
              <a:ext cx="1760251" cy="880125"/>
            </a:xfrm>
            <a:custGeom>
              <a:avLst/>
              <a:gdLst>
                <a:gd name="connsiteX0" fmla="*/ 0 w 1760251"/>
                <a:gd name="connsiteY0" fmla="*/ 0 h 880125"/>
                <a:gd name="connsiteX1" fmla="*/ 1760251 w 1760251"/>
                <a:gd name="connsiteY1" fmla="*/ 0 h 880125"/>
                <a:gd name="connsiteX2" fmla="*/ 1760251 w 1760251"/>
                <a:gd name="connsiteY2" fmla="*/ 880125 h 880125"/>
                <a:gd name="connsiteX3" fmla="*/ 0 w 1760251"/>
                <a:gd name="connsiteY3" fmla="*/ 880125 h 880125"/>
                <a:gd name="connsiteX4" fmla="*/ 0 w 1760251"/>
                <a:gd name="connsiteY4" fmla="*/ 0 h 880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0251" h="880125">
                  <a:moveTo>
                    <a:pt x="0" y="0"/>
                  </a:moveTo>
                  <a:lnTo>
                    <a:pt x="1760251" y="0"/>
                  </a:lnTo>
                  <a:lnTo>
                    <a:pt x="1760251" y="880125"/>
                  </a:lnTo>
                  <a:lnTo>
                    <a:pt x="0" y="88012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6195" tIns="36195" rIns="36195" bIns="36195" numCol="1" spcCol="1270" anchor="ctr" anchorCtr="0">
              <a:noAutofit/>
            </a:bodyPr>
            <a:lstStyle/>
            <a:p>
              <a:pPr lvl="0" algn="ctr" defTabSz="2533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200" kern="1200" dirty="0" smtClean="0"/>
                <a:t>Homeowner</a:t>
              </a:r>
              <a:endParaRPr lang="zh-CN" altLang="en-US" sz="2200" kern="1200" dirty="0"/>
            </a:p>
          </p:txBody>
        </p:sp>
        <p:sp>
          <p:nvSpPr>
            <p:cNvPr id="42" name="任意多边形 41"/>
            <p:cNvSpPr/>
            <p:nvPr/>
          </p:nvSpPr>
          <p:spPr>
            <a:xfrm>
              <a:off x="5997797" y="5158106"/>
              <a:ext cx="1760251" cy="880125"/>
            </a:xfrm>
            <a:custGeom>
              <a:avLst/>
              <a:gdLst>
                <a:gd name="connsiteX0" fmla="*/ 0 w 1760251"/>
                <a:gd name="connsiteY0" fmla="*/ 0 h 880125"/>
                <a:gd name="connsiteX1" fmla="*/ 1760251 w 1760251"/>
                <a:gd name="connsiteY1" fmla="*/ 0 h 880125"/>
                <a:gd name="connsiteX2" fmla="*/ 1760251 w 1760251"/>
                <a:gd name="connsiteY2" fmla="*/ 880125 h 880125"/>
                <a:gd name="connsiteX3" fmla="*/ 0 w 1760251"/>
                <a:gd name="connsiteY3" fmla="*/ 880125 h 880125"/>
                <a:gd name="connsiteX4" fmla="*/ 0 w 1760251"/>
                <a:gd name="connsiteY4" fmla="*/ 0 h 880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0251" h="880125">
                  <a:moveTo>
                    <a:pt x="0" y="0"/>
                  </a:moveTo>
                  <a:lnTo>
                    <a:pt x="1760251" y="0"/>
                  </a:lnTo>
                  <a:lnTo>
                    <a:pt x="1760251" y="880125"/>
                  </a:lnTo>
                  <a:lnTo>
                    <a:pt x="0" y="88012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6195" tIns="36195" rIns="36195" bIns="36195" numCol="1" spcCol="1270" anchor="ctr" anchorCtr="0">
              <a:noAutofit/>
            </a:bodyPr>
            <a:lstStyle/>
            <a:p>
              <a:pPr lvl="0" algn="ctr" defTabSz="2533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400" kern="1200" dirty="0" smtClean="0"/>
                <a:t>Auto</a:t>
              </a:r>
              <a:endParaRPr lang="zh-CN" altLang="en-US" sz="2400" kern="1200" dirty="0"/>
            </a:p>
          </p:txBody>
        </p:sp>
        <p:sp>
          <p:nvSpPr>
            <p:cNvPr id="43" name="任意多边形 42"/>
            <p:cNvSpPr/>
            <p:nvPr/>
          </p:nvSpPr>
          <p:spPr>
            <a:xfrm>
              <a:off x="8127702" y="5158106"/>
              <a:ext cx="1760251" cy="880125"/>
            </a:xfrm>
            <a:custGeom>
              <a:avLst/>
              <a:gdLst>
                <a:gd name="connsiteX0" fmla="*/ 0 w 1760251"/>
                <a:gd name="connsiteY0" fmla="*/ 0 h 880125"/>
                <a:gd name="connsiteX1" fmla="*/ 1760251 w 1760251"/>
                <a:gd name="connsiteY1" fmla="*/ 0 h 880125"/>
                <a:gd name="connsiteX2" fmla="*/ 1760251 w 1760251"/>
                <a:gd name="connsiteY2" fmla="*/ 880125 h 880125"/>
                <a:gd name="connsiteX3" fmla="*/ 0 w 1760251"/>
                <a:gd name="connsiteY3" fmla="*/ 880125 h 880125"/>
                <a:gd name="connsiteX4" fmla="*/ 0 w 1760251"/>
                <a:gd name="connsiteY4" fmla="*/ 0 h 880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0251" h="880125">
                  <a:moveTo>
                    <a:pt x="0" y="0"/>
                  </a:moveTo>
                  <a:lnTo>
                    <a:pt x="1760251" y="0"/>
                  </a:lnTo>
                  <a:lnTo>
                    <a:pt x="1760251" y="880125"/>
                  </a:lnTo>
                  <a:lnTo>
                    <a:pt x="0" y="88012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6195" tIns="36195" rIns="36195" bIns="36195" numCol="1" spcCol="1270" anchor="ctr" anchorCtr="0">
              <a:noAutofit/>
            </a:bodyPr>
            <a:lstStyle/>
            <a:p>
              <a:pPr lvl="0" algn="ctr" defTabSz="2533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400" kern="1200" dirty="0" smtClean="0"/>
                <a:t>Legal Expenses</a:t>
              </a:r>
              <a:endParaRPr lang="zh-CN" altLang="en-US" sz="2400" kern="1200" dirty="0"/>
            </a:p>
          </p:txBody>
        </p:sp>
        <p:sp>
          <p:nvSpPr>
            <p:cNvPr id="44" name="任意多边形 43"/>
            <p:cNvSpPr/>
            <p:nvPr/>
          </p:nvSpPr>
          <p:spPr>
            <a:xfrm>
              <a:off x="7062750" y="3908328"/>
              <a:ext cx="1760251" cy="880125"/>
            </a:xfrm>
            <a:custGeom>
              <a:avLst/>
              <a:gdLst>
                <a:gd name="connsiteX0" fmla="*/ 0 w 1760251"/>
                <a:gd name="connsiteY0" fmla="*/ 0 h 880125"/>
                <a:gd name="connsiteX1" fmla="*/ 1760251 w 1760251"/>
                <a:gd name="connsiteY1" fmla="*/ 0 h 880125"/>
                <a:gd name="connsiteX2" fmla="*/ 1760251 w 1760251"/>
                <a:gd name="connsiteY2" fmla="*/ 880125 h 880125"/>
                <a:gd name="connsiteX3" fmla="*/ 0 w 1760251"/>
                <a:gd name="connsiteY3" fmla="*/ 880125 h 880125"/>
                <a:gd name="connsiteX4" fmla="*/ 0 w 1760251"/>
                <a:gd name="connsiteY4" fmla="*/ 0 h 880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0251" h="880125">
                  <a:moveTo>
                    <a:pt x="0" y="0"/>
                  </a:moveTo>
                  <a:lnTo>
                    <a:pt x="1760251" y="0"/>
                  </a:lnTo>
                  <a:lnTo>
                    <a:pt x="1760251" y="880125"/>
                  </a:lnTo>
                  <a:lnTo>
                    <a:pt x="0" y="88012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6195" tIns="36195" rIns="36195" bIns="36195" numCol="1" spcCol="1270" anchor="ctr" anchorCtr="0">
              <a:noAutofit/>
            </a:bodyPr>
            <a:lstStyle/>
            <a:p>
              <a:pPr lvl="0" algn="ctr" defTabSz="2533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400" dirty="0" smtClean="0"/>
                <a:t>Claim</a:t>
              </a:r>
              <a:endParaRPr lang="zh-CN" altLang="en-US" sz="24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701530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166369"/>
            <a:ext cx="3429000" cy="3644884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 smtClean="0"/>
              <a:t>General Bank </a:t>
            </a:r>
            <a:br>
              <a:rPr lang="en-US" altLang="zh-CN" dirty="0" smtClean="0"/>
            </a:br>
            <a:r>
              <a:rPr lang="en-US" altLang="zh-CN" dirty="0" smtClean="0"/>
              <a:t>Model</a:t>
            </a:r>
            <a:endParaRPr lang="zh-CN" altLang="en-US" dirty="0"/>
          </a:p>
        </p:txBody>
      </p:sp>
      <p:pic>
        <p:nvPicPr>
          <p:cNvPr id="6" name="Content Placeholder 5" descr="Bank BMC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3429000" y="886661"/>
            <a:ext cx="8622362" cy="5718534"/>
          </a:xfrm>
        </p:spPr>
      </p:pic>
    </p:spTree>
    <p:extLst>
      <p:ext uri="{BB962C8B-B14F-4D97-AF65-F5344CB8AC3E}">
        <p14:creationId xmlns:p14="http://schemas.microsoft.com/office/powerpoint/2010/main" val="22133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33448" y="732842"/>
            <a:ext cx="9674773" cy="759627"/>
          </a:xfrm>
        </p:spPr>
        <p:txBody>
          <a:bodyPr/>
          <a:lstStyle/>
          <a:p>
            <a:r>
              <a:rPr lang="en-US" altLang="zh-CN" dirty="0" smtClean="0"/>
              <a:t>Business Function view of Bank</a:t>
            </a:r>
            <a:endParaRPr lang="zh-CN" altLang="en-US" dirty="0"/>
          </a:p>
        </p:txBody>
      </p:sp>
      <p:sp>
        <p:nvSpPr>
          <p:cNvPr id="19" name="矩形 52"/>
          <p:cNvSpPr/>
          <p:nvPr/>
        </p:nvSpPr>
        <p:spPr>
          <a:xfrm>
            <a:off x="9348815" y="1892533"/>
            <a:ext cx="1413778" cy="25037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dirty="0" smtClean="0"/>
              <a:t>Front Office</a:t>
            </a:r>
            <a:endParaRPr lang="zh-CN" altLang="en-US" dirty="0"/>
          </a:p>
        </p:txBody>
      </p:sp>
      <p:sp>
        <p:nvSpPr>
          <p:cNvPr id="20" name="圆角矩形 59"/>
          <p:cNvSpPr/>
          <p:nvPr/>
        </p:nvSpPr>
        <p:spPr>
          <a:xfrm>
            <a:off x="9551174" y="2530268"/>
            <a:ext cx="886573" cy="56605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CRM</a:t>
            </a:r>
            <a:endParaRPr lang="zh-CN" altLang="en-US" dirty="0"/>
          </a:p>
        </p:txBody>
      </p:sp>
      <p:sp>
        <p:nvSpPr>
          <p:cNvPr id="21" name="圆角矩形 61"/>
          <p:cNvSpPr/>
          <p:nvPr/>
        </p:nvSpPr>
        <p:spPr>
          <a:xfrm>
            <a:off x="9361710" y="3416534"/>
            <a:ext cx="1369351" cy="56605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Marketing</a:t>
            </a:r>
            <a:endParaRPr lang="zh-CN" altLang="en-US" dirty="0"/>
          </a:p>
        </p:txBody>
      </p:sp>
      <p:pic>
        <p:nvPicPr>
          <p:cNvPr id="22" name="图片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7119" y="2642879"/>
            <a:ext cx="910678" cy="906631"/>
          </a:xfrm>
          <a:prstGeom prst="rect">
            <a:avLst/>
          </a:prstGeom>
        </p:spPr>
      </p:pic>
      <p:cxnSp>
        <p:nvCxnSpPr>
          <p:cNvPr id="25" name="直接箭头连接符 68"/>
          <p:cNvCxnSpPr>
            <a:stCxn id="20" idx="3"/>
          </p:cNvCxnSpPr>
          <p:nvPr/>
        </p:nvCxnSpPr>
        <p:spPr>
          <a:xfrm>
            <a:off x="10437747" y="2813297"/>
            <a:ext cx="763653" cy="104074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71"/>
          <p:cNvCxnSpPr/>
          <p:nvPr/>
        </p:nvCxnSpPr>
        <p:spPr>
          <a:xfrm flipH="1" flipV="1">
            <a:off x="10437747" y="2917371"/>
            <a:ext cx="578596" cy="178824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73"/>
          <p:cNvCxnSpPr>
            <a:stCxn id="21" idx="3"/>
          </p:cNvCxnSpPr>
          <p:nvPr/>
        </p:nvCxnSpPr>
        <p:spPr>
          <a:xfrm flipV="1">
            <a:off x="10731061" y="3416535"/>
            <a:ext cx="386002" cy="28302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2377444" y="1463040"/>
            <a:ext cx="6425738" cy="4773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圆角矩形 7"/>
          <p:cNvSpPr/>
          <p:nvPr/>
        </p:nvSpPr>
        <p:spPr>
          <a:xfrm>
            <a:off x="6205285" y="1997345"/>
            <a:ext cx="1414559" cy="49725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Loan Request</a:t>
            </a:r>
            <a:endParaRPr lang="zh-CN" altLang="en-US" dirty="0"/>
          </a:p>
        </p:txBody>
      </p:sp>
      <p:sp>
        <p:nvSpPr>
          <p:cNvPr id="6" name="圆角矩形 8"/>
          <p:cNvSpPr/>
          <p:nvPr/>
        </p:nvSpPr>
        <p:spPr>
          <a:xfrm>
            <a:off x="4397431" y="2775641"/>
            <a:ext cx="1719589" cy="49725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Underwriting</a:t>
            </a:r>
            <a:endParaRPr lang="zh-CN" altLang="en-US" dirty="0"/>
          </a:p>
        </p:txBody>
      </p:sp>
      <p:sp>
        <p:nvSpPr>
          <p:cNvPr id="7" name="圆角矩形 9"/>
          <p:cNvSpPr/>
          <p:nvPr/>
        </p:nvSpPr>
        <p:spPr>
          <a:xfrm>
            <a:off x="6611268" y="2775641"/>
            <a:ext cx="1414559" cy="49725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Loan Review</a:t>
            </a:r>
            <a:endParaRPr lang="zh-CN" altLang="en-US" dirty="0"/>
          </a:p>
        </p:txBody>
      </p:sp>
      <p:sp>
        <p:nvSpPr>
          <p:cNvPr id="8" name="圆角矩形 10"/>
          <p:cNvSpPr/>
          <p:nvPr/>
        </p:nvSpPr>
        <p:spPr>
          <a:xfrm>
            <a:off x="2758855" y="3719001"/>
            <a:ext cx="2012841" cy="600751"/>
          </a:xfrm>
          <a:prstGeom prst="roundRect">
            <a:avLst/>
          </a:prstGeom>
          <a:solidFill>
            <a:srgbClr val="FFC00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Investment Management</a:t>
            </a:r>
            <a:endParaRPr lang="zh-CN" altLang="en-US" dirty="0"/>
          </a:p>
        </p:txBody>
      </p:sp>
      <p:cxnSp>
        <p:nvCxnSpPr>
          <p:cNvPr id="9" name="直接箭头连接符 13"/>
          <p:cNvCxnSpPr>
            <a:stCxn id="6" idx="0"/>
          </p:cNvCxnSpPr>
          <p:nvPr/>
        </p:nvCxnSpPr>
        <p:spPr>
          <a:xfrm flipV="1">
            <a:off x="5257226" y="2494371"/>
            <a:ext cx="1199872" cy="28127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17"/>
          <p:cNvCxnSpPr>
            <a:stCxn id="7" idx="0"/>
          </p:cNvCxnSpPr>
          <p:nvPr/>
        </p:nvCxnSpPr>
        <p:spPr>
          <a:xfrm flipH="1" flipV="1">
            <a:off x="6919610" y="2494370"/>
            <a:ext cx="398938" cy="28127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9"/>
          <p:cNvCxnSpPr>
            <a:stCxn id="6" idx="2"/>
            <a:endCxn id="28" idx="0"/>
          </p:cNvCxnSpPr>
          <p:nvPr/>
        </p:nvCxnSpPr>
        <p:spPr>
          <a:xfrm>
            <a:off x="5257226" y="3272894"/>
            <a:ext cx="900504" cy="45650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21"/>
          <p:cNvCxnSpPr>
            <a:stCxn id="7" idx="2"/>
            <a:endCxn id="28" idx="0"/>
          </p:cNvCxnSpPr>
          <p:nvPr/>
        </p:nvCxnSpPr>
        <p:spPr>
          <a:xfrm flipH="1">
            <a:off x="6157730" y="3272894"/>
            <a:ext cx="1160818" cy="45650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27"/>
          <p:cNvCxnSpPr>
            <a:stCxn id="8" idx="3"/>
            <a:endCxn id="28" idx="1"/>
          </p:cNvCxnSpPr>
          <p:nvPr/>
        </p:nvCxnSpPr>
        <p:spPr>
          <a:xfrm flipV="1">
            <a:off x="4771696" y="3978027"/>
            <a:ext cx="678754" cy="4135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圆角矩形 11"/>
          <p:cNvSpPr/>
          <p:nvPr/>
        </p:nvSpPr>
        <p:spPr>
          <a:xfrm>
            <a:off x="5450450" y="3729400"/>
            <a:ext cx="1414559" cy="497253"/>
          </a:xfrm>
          <a:prstGeom prst="roundRect">
            <a:avLst/>
          </a:prstGeom>
          <a:solidFill>
            <a:srgbClr val="FFC00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Finance</a:t>
            </a:r>
            <a:endParaRPr lang="zh-CN" altLang="en-US" dirty="0"/>
          </a:p>
        </p:txBody>
      </p:sp>
      <p:sp>
        <p:nvSpPr>
          <p:cNvPr id="48" name="Rounded Rectangle 47"/>
          <p:cNvSpPr/>
          <p:nvPr/>
        </p:nvSpPr>
        <p:spPr>
          <a:xfrm>
            <a:off x="6442364" y="4613564"/>
            <a:ext cx="1512916" cy="51538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Money Account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4450081" y="4624649"/>
            <a:ext cx="1512916" cy="51538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Deposits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4" name="Straight Arrow Connector 53"/>
          <p:cNvCxnSpPr>
            <a:stCxn id="48" idx="1"/>
            <a:endCxn id="52" idx="3"/>
          </p:cNvCxnSpPr>
          <p:nvPr/>
        </p:nvCxnSpPr>
        <p:spPr>
          <a:xfrm flipH="1">
            <a:off x="5962997" y="4871259"/>
            <a:ext cx="479367" cy="11085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5951913" y="5004263"/>
            <a:ext cx="482138" cy="9975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52" idx="0"/>
            <a:endCxn id="28" idx="2"/>
          </p:cNvCxnSpPr>
          <p:nvPr/>
        </p:nvCxnSpPr>
        <p:spPr>
          <a:xfrm flipV="1">
            <a:off x="5206539" y="4226653"/>
            <a:ext cx="951191" cy="39799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8" idx="3"/>
            <a:endCxn id="20" idx="1"/>
          </p:cNvCxnSpPr>
          <p:nvPr/>
        </p:nvCxnSpPr>
        <p:spPr>
          <a:xfrm flipV="1">
            <a:off x="6865009" y="2813297"/>
            <a:ext cx="2686165" cy="116473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6" name="AutoShape 2" descr="data:image/jpeg;base64,/9j/4AAQSkZJRgABAQAAAQABAAD/2wCEAAkGBhQQEBISEBQSERUVFRIUFRAWFRYUGRcVFBQVFxYVFxIaGyYiFxkjGRQUIC8hJCcpLiwsFh4yNTA2NSYrLCkBCQoKDgwOGg8PGi8lHyUwLCosLSwyLCwsLCwsLCwvLCwsLCwsKiwsLCwsLCwqLCksLCwsLCwsLCwpLCwsLCwsKf/AABEIAJoBRwMBIgACEQEDEQH/xAAcAAACAgMBAQAAAAAAAAAAAAAABgcIAQQFAgP/xABMEAACAQMBAwcEDggEBQUAAAABAgMABBESBQchBhMiMUFRcRQ1YbMXMkJSZHJzgZGSk7LR0iM0VGJ0oaKxJEOCwhUzNoPBJVPD4fD/xAAaAQACAwEBAAAAAAAAAAAAAAAEBQACAwEG/8QAMREAAgECBAQEBQQDAQAAAAAAAAECAxEEEiExEzJBURQzYXEiUoGx8EJikaEj0fHB/9oADAMBAAIRAxEAPwCUeXm3JLKwluIdOtTGBqGodKRVPDI7Caif2Z7/AOD/AGZ/NUkb2vNM/wAaD1yVXugcROUZWTFuKqTjO0X0Hz2Z7/4P9mfzUezPf/B/sz+akOih+NPuC8ep8w+ezPf/AAf7M/no9me/+D/Zn81IdFTjT7k49T5h89me/wDg/wBmfzUezPf/AAf7M/mpDoqcafcnHqfMPnsz3/wf7M/mqUoOUMp2N5adPO+StN1dHWELe1z1ZHVmq5Cp6tf+mj/AP6pqIoVJSvd9ArD1ZyzXfQQPZnv/AIP9mfzUezPf/B/sz+akQ1ih+NPuC8ep8w+ezPf/AAf7M/mo9me/+D/Zn81IdFTjT7k49T5h89me/wDg/wBmfzV6TfTfjrFufGNv/D0g0VONPuTj1PmJPs9+s4/51tC4/cZ4/wC+qmnZG+SymIWXnLY97rqXPx1z/MCoHoq8cRNGkcVUXW5a60vY5kDxOkiHqdGDA/OK+1Vb2Nt+ezfXbSvEe0A9FvQyHgw8RUwci97kV0VhvAsEpwFkziNz3ZPtD6Dw9PZRVPERlo9A2lioz0ejJEooookLCok5b7z7uzv57eHmdCGPTqQk9KNGOTqHaxqW6rvvT87XXjF6iOh8RJxjdAmLnKME4vqdD2Z7/wCD/Zn81Hsz3/wf7M/mpDooHjT7i7j1PmHz2aL/AOD/AGZ/NU3bLuDJBE7Yy8cbHHAZZQTgeJqqpq02wv1W3+Ri+4tFYacpN3YbhKkpt5mb1FFFGB4Vz9s8oILNNdzKkQ44yeLY7FQcWPgKTOXm9VLQtBaaZZxkM/WkR7R++47uodvdUMbS2pLcyGWd2lc9bMc/MO4egcKGqYhR0WrA62KUNI6sk7b2/E8VsoQO6Wbj84iU8Pnb5qRtp8vb64/5lzKB71DzS/QmM/PXAooKVWct2L515z3Z6kkLHLEse8kk/Sa80UVkYmxa7QkiOYpJIz3o7J/YimTZW9HaFvgc9zyj3MwEn9fBv6qU6KspSjsy8ZyjsyceR29tb2aO3mhaOVzhXQ6kJAJ4g4K8Ae+pDquO7bzrafHb1b1Y6mNCbnG7GuGqSnG8goooogKE/e15pn+NB65Kr3VhN7Xmmf40HrkqvdLsVz/QVYzzF7BRRRQoEFFMPI7kbJtOSRI3SMxqGJcE5BOOGKa/YLuP2iD6H/CtY0pyV0jaNGcldIjOipM9gu4/aIPof8KPYLuP2iD6H/Cu8Cp2LeHqdiNBU9Wv/TR/gH9U1KHsF3H7RB9D/hT5tDZZtdhTQMQzRWcqFhnBIjbiM1vRpyje66BFClOGZyXQrwaxWTWKCF4UUV2eSnJl9oXHMRusZ0M+pgSMLjhw8a6k27I6k5OyONRUmewXcftEH0P+FaN7uWvkGUME3oVyp+h1A/nWrozXQ2eHqLoINFb+1dhT2jabiKSInq1LgH4rdTfMa0KyatuYtNaMKKKK4cJP3a7zTEUtL18xHCxTt1xnqCOe1O4+58OqZaqXU1boeWxnj8jnbMkS5iYni8Y9z6SvD5vA0dh636ZDLC17/BL6ElVXfen53uvGL1EdWIqu+9PzvdeMXqI6viuRe5fG8i9xTooopcKgNWm2F+q2/wAjF9xaqyatNsL9Vt/kYvuLRuE3YwwW7N6ov3pbxjDqs7NsSdU0yn2gP+Wp9/3ns6uvqaN4fK3/AIdaFkI56TKRDrwfdPjuUcfEqO2q6ySFiWYliSSWJySTxJJ7Tmr4irl+FGmKr5fgjueaKKKXisKKK9RxliFUFieAUDJJ7gB11CHmimvZu7DaE4DCAxg9srLH/QTq/lXTO5W/x123hzjfkrRUpvoaqjUeyEGimbaW7faFuCWt3cD3UZEv8lJP8qWmUgkHgRwI7qq4tbopKMo7oZd23nW0+O3q3qx1Vx3bedbT47ererHUfheVjPBcj9woooooNE/e15pn+NB65Kr3VhN7Xmmf40HrkqvdLsVz/QVYzzF7BRRRQoESduK/Wbr5JPv1M1QxuMYC5uskD9En36mTnV7x9Ipph/LQ5wvlo90V451e8fSKOeXvH0itwk91xeWnm69/h5/VtXYEgPUQfnrj8tPN17/Dz+raqy2ZWfKysxrFZNYpMefCnvcz5zHyMv8AspEp73M+cx8jL/srWlzo2oeZEnmiiimw8PheWSTIY5UWRG4FGAYH5jUNbxN13koa5swWhHGSLiWiHvgetk8eI9I6psrDoCCCAQeBB4gg9hFZ1KamrMyq0o1FZlTKKZ94nJcWF66IMRSDnIvQrE5T/SwI8MUsUqlFxdmJJRcW0wrb2TtN7aeOeI4eNgw9OOsH0EZB9BNalFcTscTtqWp2VtJLmCKePisiK4+cdR9I6vmqAt6fna68YvUR1IW5La5ks5YGOTBJlfQkuWA+sJPpqPd6fne68YvUR0bXlmpJjDETz0Yy/Oop0UUUCLgNWm2F+q2/yMX3FqrJqx9/tbyXY/PjgUtU0/HMaqn9RWjMK7XYfg3bMyHN5nKLyy/k0nMcOYY+7onpt87Z+YLSnWSaxQspZndgU5OUm2FFFfSCEuyogLMxCqo6yWOAB4k1UqdbkpyUm2jOIoRgDBklI6KL3nvJ44Hb4ZImmz2ZYbDiU4zKwxrwHmlPbpHuV6u5RkZNYsraPYezkRVDzMQMDrluHHf16Rg/6V7+tRmLszSSOJHnGk3qsx5p1ZiyjT0Y40AGriCySExk4Os6MVTXr9hlCCor932GG95aXLrM6eT2iQqrSBzz0yqxwCYl9qSewqfGvt5VdczPL5ezCBA7FYICrBohKujodLKsO7jS5b273LiSOFCbhlie6k1CKRwAxCRAdNSYFYkrpLBuC6itbFlaK8eVuIv0jJasRYJgCTQY42w/CM6kwCOHaBpOLZmy+aT/AO2/0dK15YXcRUPzNzkSHmiDDMBG7o+SOhwaKTgAc6T2Vs3ezbDbasrIYblRxyAkyY4ZPZIoPDtAzjgaWjs4gSPPEzwJi3mktwY2RYyJNLwOOiuWVjpwPfHrFa9oh1QorNzpA8mkjZCY1j1gyF8AmLSAMMCw0SEgKebaZns9Tmd7S1Rp7C5IzbN23aRzDKs7mOYDouBG/V3EZGR2eGCZypc5N7VW/jHPoont3BZfevhgsqcfasNQ6z7oZOMljralBRWmxvRgoL4dmFFFFam4n72vNM/xoPXJVe6sJva80z/Gg9clV7pdiuf6CrGeYvYKKKKFAgrNYoqEM1iiioQcN03na38JvUvU1ctPN17/AA8/q2qFd03na38JvUvU1ctPN17/AA8/q2o/D+WxnhfJf1+xWY1ismsUALAp73M+cx8jL/spEp73M+cx8jL/ALK1pc6NqHmRJ5ooopsPAoooqEI2347NDWkM+OlHLoz+7Ipz/UiVClWC3uKP+EzZ7Ghx486v4mq+0txKtMU4xWqBRRRQwGSLuQvNN9LH2SQN9KOhH8i1cben53uvGL1EdbO6Bj/xWLHbHMD4aM/3ArW3p+d7rxi9RHRDf+Fe4U3/AIF7inRRRQ4KBqad5d3o2HbL/wC55KuPQsev+6CoWNS1vXb/ANL2cOz9H/K3/wDs0RS5JBVF2hP2IloooocFCnPdJsoT7TjJGRCrzHxXCr9DOD81JlSduLQeU3R7REgz4vx/sK1oq80bUFeokNG3WW6v5FeYW6wIsMUpxwuZwGBUZGWxjHHIMWRS5tfZ3NyPEIkdo0V7sx6hHLL0mTUqgc0hClmCgZKlck6WHUO2vJnu5CEJa+lXpxGXpI7CMKOcUhus5APDuxmu1yYutA2nPjU/lLjSOGohF5tAfSzkDxoyykw+ymzUn2i3MW86Sll1wGMMsQRSziHIURZULzhzjiMADUCWXXTZVysiBY7VVUvL1DQJFeLpSDSXMg09hIyFx1VzOcjh2ckcjMGid41MQVufdHJ6AZTqU84cEglez3YHCl27cNN5WvR0lVUrxhjGSqw84H06CHQl8jQTgDqxVy7lJTS3HrZM5VJysvMiOSTnFjEYAMUcZdmzESeDKp9tjSoAOeC7soh5EHNqkN02FDoxhE2ToOhWUOjhcmPVpyufaqgH3sbyGSxvCuoFwxaFguIhIQisoVACAr6ucPucYPtsdvlCT/wq21YEkMtunR6ucjbmiV9BGWHoYV3dXLbq/bU+aKtlfwMs/lBLm1uSdIIMuDCGA4AglAO5UI76kCot23tuSdbklYQsVzEY2jVQ7sjMoaRllfiAMAEA8M8OqpSram97G9J7pBRRRWpuJ+9rzTP8aD1yVXurCb2vNM/xoPXJVe6XYrn+gqxnmL2CiiihQIKKfN0vJy3vZ51uoxKFjVlBZlwS2CeiR2VJ3sXbN/Zl+0l/PREKEpq6CqeGlUjmTRXWirFexfs39mX7SX89HsX7N/Zl+0l/PV/Cy7ov4KfdES7pvO1v4Tepepq5aebr3+Hn9W1fLZXISytZVmggEci5w+uQ41AqeBYjqJr68tPNt7/Dz+raiKdNwg0wulSdOm0/UrMaxWTWKWCcKe9zPnMfIy/7KRKe9zPnMfIy/wB0rWlzo2oeZEnmiiimw8CiiioQQd9N7o2cEzxkmjXHoUM5/mo+moJqQt8vKET3i26HK24Ibu518FvoAUeOqo9pXXlmmJsTPNUdgooorAGH7ctbatpFveQSN9JRR941zd6fna68YvUR057i9l4jubgj2zJEp9CjU382T6KTN6fne68YvUR0TJWor3DJxth17/7FOiiihgMDUwb04M7HsW960GfBrdh/cCofNT5yy2dz+wcDrSCCUf8AbVGb+nVRNFXjJegXQV4TXoQHRRRQwIFSFuTvgl+8ZP8AzYWA9LIyt93XUe10NgbWa0uYbheJjcNjvHUy/OpI+er05ZZJmlKWSaZKPKi25q4vI2bQrNFcg82jkxv0JArMRzZ1liX1DCoSa9bJvTC7xuW03KQSLIM5MtuymTSSo1MyAsCBglVxnIyzcorU3UMF9ZHXJEOcjx/mROAXjx2nABx6CvDUaQn5rDyYkaKYtK9yZCzxNEMoiJqLvOXdBqdhqySoULlTZLKxhNZZXRoWNnJdSrzxlwmIy6xu5XSdQjiCox1dEPzq8MOffdJzO1LeODm1t53iWNzpFrcBWXQSDrKHGVJ6R9rkjJBLDjrdhk0zkuBpIuYVWdODHBltcjGG1cB0cliqDOo/eLlSUTmlezOMBLnRcoFQcOlBp1BwOCgcACQOBbFY2RSLUTg32z5rNufiBwCyKyrzvS5sExshXMiNqjVdXBeOM9ZYrq7Z0trdQ0pj03ci5BY83EscUZc8CXYEgnsaM9tasm0gsf6Nta5I8pkiS0t01A5CwqMucauHAkFs6hla57wCRHUuBFgtdGUIXdiZAknBsowaNgqggoVyylGOnm2xxabHYi2Rma1hw2uSVCyss0ZSKBmkZTHI7AAkyYZGKnHCpTpN5A7CKg3TpzepBHBFjGiAYOcdhcgH5geBYinKiaSsrhlGNlcKKKK1NhP3teaZ/jQeuSq91YTe15pn+NB65Kr3S7Fc/wBBVjPMXsFFFFCgRJ24r9Zuvkk+/UzVDO4r9Zuvkk+/UzU0w/loc4XykFFFFbhIVxeWnm69/h5/VtXari8tPN17/Dz+raqy2ZWfKysxrFZNYpMefCnvcz5zHyMv+ykSmvdrt6GyvueuGKJzci5Cs3FtOOCgnsNaUnaabNaLSqJssTRSa293Zw/znPoEMn/la517vts0B5qOeU9nRVB9JbP8qZurBdRw61NfqRIdI28PeMlijQwMHuWGMDiIs+6f97uX5zw60DlDvgu7kFIdNqh94S0mPlT1f6QD6aRGYkkkkk8STxyT25oapidLQBK2LVrQ/ky7liSxJJJJJ4kk8SSe015oooEWhXqOMsQqgkkgADrJPAADvrzUkbn+Rxnm8slX9HCf0QPu5R7r0hP7kdxq8IOcrI0pwc5KKJU5IbC8isoIOGpVy5HbI3Sf+okeAFQfvT87XXjF6iOrEVXfen53uvGL1EdG4lWgkhhi0lTSXf8A8FOiiil4rA1aLZMAeyhRxlWgjVge0GMAj6DVXTVpthfqtv8AIxerWjcLuxhgt2Vp2/shrS5mt3643Kg969at86kH5659TFvn5JF0W+iHGMBJgO1M9F/9JOD6CO6odoerDJKwLWp8ObQUUUVkYkg7s94vkR8muSfJ2OVfr5piePD3hPE9x49pqRdsckxOTc2EiK0qksucwzhgQSSM6SQT0hnrzjPSFea7vJzltdWB/wAPJ0M5MLjUh/0+5PpUg0TTrWWWWwXSxCSyz2Hm7szCyi4iktAJo3LCMFRGFCtHHdJxVMLHhSSRza8R1jY2xtiGWWeSOZApaIx4leLoAQ600iElGJWY6we0DtrGzt+q4AubZge1onBB/wBDYx9Y1vnfHs/23MTlvkos/Trra8LaSN81O2kjj21qJ2cos1+8ghLALmISRiI555xgDWLgaWwCk2OGOLZb8mOk13tRoVC4fmFwsKYAAaQ8NZACjjw4DJbC4WNp79OBFtbYPY8r/wDxp+ao+2/ysub5s3MrOBxEY6KL4IOGfScn01V1IR21+xV1acNtfsSgu8ry3atrbWpK24kbU/EGUhHxw7EzxweJ4Z7qkyq47tvOtp8dvVvVjq2oTc02wjDTc4tvuFFFFEBQn72vNM/xoPXJVe6sJva80z/Gg9clV7pdiuf6CrGeYvYKKKKFAiTtxX6zdfJJ9+pmqGdxX6zdfJJ9+pmpph/LQ5wvlIKKKK3CQri8tPN17/Dz+rau1XF5aebb3+Hn9W1Vlsys+VlZjWKyaxSY8+FFFFQgUUUVCBRRRUIFFFP3IvdRNdlZboNbwcDgjEjj91T7UfvH5geurxg5OyLwhKbtE4/IfkTJtKbAykKEc7Njq/cXvc/y6z3Gw2z7BIIkiiUIiKFVR2Af3Pp7a87N2ZHbRLFAixoowFH9ye0ntJ4mtqmVKkqa9RxRoqkvUKrvvT873XjF6iOrEVXfen52uvGL1EdZ4rkXuY43kXuKdFFFLhUBq02wv1W3+Ri+4tVZNWm2F+q2/wAjF9xaNwm7GGC3ZtyxB1KsAysCCpGQQRggjtGKgDeJyCbZ8xkjBa2c9BuvQTx5tj/Y9o9INWCr4X1ik8bxSqHRxpZDxBH/AO7aJq01UQZWoqqrdSqVFPnLrddLZFprYNNb8Se14h+8PdL+8Pn7yh0slBxdmJpwlB2kFFFFUKBRRRUIFFFFQgzbtvOtp8dvVvVjqrju2862nx29W9WOpjheVjXBcj9woooooNFDewhOyZwASdUPADP+clQB5I/vH+qfwq11GKHq0OI73Ba2G4sr3Ko+SP7x/qn8KPJH94/1T+FWuxRisvCepj4H9xDm46FlubnUrD9EnWCPd1MdFFE04ZI2C6VPhxyhRRRWhqFcblmM7OvQOP8Ah5+H/bauzRXGrqxxq6sVRNo/vH+qfwo8kf3j/VP4Va7FGKD8J6gHgV8xVHyR/eP9U/hR5I/vH+qfwq12KMVPCepPAr5iqPkj+8f6p/CvcezJW9rFK3gjH+wq1eKKnhF3J4FfMVmsuRN9NjRaz8eoshQfWfApq2RuTupCDcSRW69oB51/oGF/qqb6KvHDQW5pHBwW+oq8m921nY4ZU56Qf50uGIPeq40r4gZ9NNVFFExioqyCoxUVZIKKKK6WCq970Ldjta6IViMxcQCf8mOrCUVlVp8RWMa1Lixtcqj5I/vH+qfwo8kf3j/VP4Va7FGKH8J6gvgf3FUDaP7x/qn8KtDsMf4W3+Ri+4tb2KK2pUeHfU3o0OFfUKKKK3CQpF5Vbpra7zJB/hZTxJUZRj+9HwwfSuPnp6oqsoqSsyk4RmrSRXLb27m9sydcJlQf5sWZFx3kAal+cClnFWzrmbT5MWtznn7eGQn3RQavrjj/ADoWWFX6WBTwS/Syr1FWBud0Wzn6onj+JK/9mJrV9hawz13Hhzg+j2tZeGmY+DqehBFe4oi5CqCxPUoBJPgBVg7PdTs6PjzBkPe8jt/TnH8qY7DZENuMQRRRDuRFT6cDjVlhX1ZeOCl1ZDW7nkNeJe29xJA0USMWZpMIcFGAwh6R4kdlThRRRdOmqasg6lSVNWQUUUVoahWM1H++z9Qh/iY+Hf8Ao5eFJXKHZXNwWEfkk8Gu6n/wrTa3kytsvRk0jTqxpHA4IzWE6uVtWBqlfI2rbfnYnXNZqF7zYCSXGyLWSGW2R1uQ0DSanX9LI3/MwOvAbq6jXL2xdPFb7SslleeCCaAxSMdWnMhBXV9PAcMoSBxNcda3T8sceItuvy1ye81moH25s3mdmp/hZ7XXdwZV5ecMgEEvFOiNPWRj013OQG0/JotpXiF0tIx+it5JNbCQdQIz0c5VfTkdenNRVtbNEWIvKzX5/BLlFQbu124YNoxGSVZPLVcSgHikpkYoG/eJA+1pu3Nn9Fe/xTfdFWhVzW0LU6+e2nckTNGajDeFs1LnbOz4JdWiSNg2k6TwLngeziBSlte6eK32lZLK89vBNAYpGOrSTJgpq+nq4ZQkdZrkq2VvQ5Kvlb0/LXJ7zWagnbmzuZ2Wmbae113kJKPJzhkHMSdJeiNI4kYrxNNd2cF9JbR3dpayGKONZtQddR4sueo4VlyOoOBnIzXOPboV8Tbdfn8E7LKCSAQSOsZ4jxFeiwHWahjlHyUt9nWMF9Z3MgnzGVkDgiUtxbSAOocTjjwBBzXy5WWUpuGvr+3kuLd44MNHNoNuzJGdOnjpIZjwYYOoHOTUdZrdHXXa3RNmazmoaNhDf7Q2kTr5vySG4jAJUjTBEyZ+ZuIpg3MbFjW08qGrnJC8bZbI0o/DC9hq0ajlK1i0azlK1u/9Ei5oqDuVTfpdvfHs/WrWrt/bc0Wzjs67yWUwTW8vEh4CCdOr0Z4eBHYM1de3Qq8Ta90T0WA6zWahflpst47yW6vIJLq10wqjxzaDBlY8cBnScnqIAOsHOTXd5FX6Sbav3Q4SS3t5EB4dApCRw9AYVZVfitYsq3xZWupJWazVcWkBs7cuGdDtC4JVfbMnN2uVX0kZA8aceRe2Ws9m7Ru1YiAvptImkEjK5LKAe720WerOknq4msa93axSOJzO1iXaKhXdVtYW95zBlWVbuAOcHOmZdTBGz7rTrB9JFc/kVt2awgMsmXs7hpIXxk83MEGl8dmQw8QD2qKirrTQ6sSrJtd/oTzmgMD1HNQHsqdprbZljJK0FvNLOZXB06iJMBCersHXwy4J6hXY5fclobC3hhti8ivdoWiLgsCYiukMBw1DqyO2pxna9ieIbWZImWsFgOs0t8grHmLLSLeW16cjcxJJzjdfXrwOBx3UgcluT8W2Furu/nkEqyMAocKIVADBsNnC5JAHAdA9tXc3pZas0dRq1lqyYnlC+2IHpJxXrNRFsvYibZ2hf+XyyZgdkitw4XSgZ1yAc8BpGcdrZPXSxtO8cWd1aCVp4Le8hEMhOeBFyuAe4hAcDh1466o61tbGbxFle2mv9FhM0VBFipa02vJb85FaBI0W3kk1usgki4lc5HAPx9OMnBrzsJbiDTdWEN1CkdnI88kurm5JBEx1oDwZdRRgOPVnGK5x/Q54nbQncyjOnIz3Z4/RXrNQrZckLebZUm0ZbmTynTJIZTIOjIhOmMjr1HC9uekMdlcPa22OfexmvllmHkbBtDaXbRLcoj6uziqkn0Go69t0R4my1X9lhqM1Dk215rTk4iSyapLpmSLphisDYLAtnuDDGeHOAdmBq8mIIbi1v9nyyc8tvzl3BJGxAYrGysR+7kqcfvGrcbVKxbxGqVuhNmaw8oX2xA8Tiq/zbGjj2PaXK6ucmutLktkYjM4XC9nCmTZOw49s3+0DtCWTVDIyRwBwuhAzrkAg8BpHV2nJ664qzeltTixDeltfcl6iq9bSvHNlcWglM0MF9EkMxOeiyXK4B96QinA7zjrrp7d27MVtbC8B8otbuIc5xIki6lfV2nq49oIPXmueIXY54pdicqKKKJCzlcouTcN/GsVwGKq4kGltJ1KGA492GNfHlLyPg2hzflAf9GWK6HKcW056viiu3RVXFPcq4Re6FG63X2ckcMbCYiEOE/SnOHcu2T28Sa2PY7s/JDaLGVjZldiGOtmXqLOeJ8OqmaiuZI9ivDh2FKPdhZiLmsTFedSbjKSdcasq8e7DnhXq+3a2krzseeQTsGlRJCqMwOoEp8bJ8Saa6KnDj2JwodhdvuQFnKIgIViMTKyPEBG2V6ssBluw8e0VrbP3aWkE63EfPB1cyDMhI1HPWvb1010VMkex3hx3sL3KTkLbbQkSS4EhZF0DS5XgST2eNfP2O7MWhtFjKxsyuxDHWzL1FnPE+HVTLRXckd7E4cb3sKabsrMQ8ziYpzqTcZSTrRWUce7DHhTJtDZ8dxE8UyiRHGGQ9RH/AIOcHPZitiioopbI6oRWyEqw3Q2EUok0yyaTkRyPqTOcjKgAkegk+mtjau7GzuZ3nk57LsGkQSsEcjvHWOHcRjsptornDja1ivCha1jhwcjbeOaeZFZWmiEDgN0RGEVAFX3OFRa2tgbAisYBBBqCAsRqOo5Y5PGulRXVFIsopapC1fbv7WY3TOJM3RjMuHI4xsGXT3cRX325yJtr2KKKdGIiACMGKsAFC41doIA+gV3qKmSPY5kj2FHae6+zuJmmk57LFS6CVgrlQAMjrHAdhHor3t3dnZ3bq7K8TBVTMTaMoq6VUggjgox4cKa6K5w49jnCh2FobvLQJbRqjKLaQyx4c5LkqSzn3RJRa1p911k5k4SqkkglaJZCqaxqwQnZjUw+em6ipkj2Jw4dhfveQlpJJDIIlheFtaNCBFxyD0tI6Qyo6/T316seRFtFaSWaozQyFmZWYsctjiG7CNII7iK71FdyR7Hckd7Cw27mzNotoyM0aszoxY61Z/bFX9Pd1VqR7qbIQcweeZec53Jk6WvTo6wBwxTlRXOHHsc4UOxzdgbAjsoeZh16dTN0mLHLYzxPhXC2vussbmYzMjxsx1OI30qxzkkqQcEnrxim+iuuEWrNHXCLVmhU5Q7tLO9lM0gkjkPtmjYLq4YywIIzjtr6Nu5szaLaBGWMSCUkOQzOFK6mft4E8OqmeiuZI72OcOF72Fm73e2sklxIRIpuBiZUcqrcQ2dPYdSg57ye813LHZyQwpAoyiIsYDdLoqNIBz18K2qK6opbFlFLVIR5dztg0hfTKoJzzKyYTw6tQHg1dqbkRavNFMY+MUJt1jBxHzRV1KlOo8JGrvUVxU4roVVKC2QpW27CzQxZEsixMzpFJIXQFsaugeBBKgkeityXkHaGfn0j5pubeIrFiNSjqytlFGCcN1+gd1MNFTJHsd4cOwtS7vrVrSG0Ik5qFzIg1nOolict2jpmvhyg3ZWd7KZpBJG7e2aNgurhjLAgjPpGM02UVHCL6HHTg1ZoWH3dWZtUtQjLGsgm4OQzSBSupn7eB/tW3t7kbbXskUs6nXEQVdWKnAIYBsdYyM/Oe+u5RXckex3JHawUUUVYu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3" name="直接箭头连接符 64"/>
          <p:cNvCxnSpPr>
            <a:stCxn id="5" idx="3"/>
            <a:endCxn id="20" idx="1"/>
          </p:cNvCxnSpPr>
          <p:nvPr/>
        </p:nvCxnSpPr>
        <p:spPr>
          <a:xfrm>
            <a:off x="7619844" y="2245972"/>
            <a:ext cx="1931330" cy="567325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66"/>
          <p:cNvCxnSpPr>
            <a:stCxn id="7" idx="3"/>
            <a:endCxn id="20" idx="1"/>
          </p:cNvCxnSpPr>
          <p:nvPr/>
        </p:nvCxnSpPr>
        <p:spPr>
          <a:xfrm flipV="1">
            <a:off x="8025827" y="2813297"/>
            <a:ext cx="1525347" cy="21097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8" idx="0"/>
            <a:endCxn id="20" idx="1"/>
          </p:cNvCxnSpPr>
          <p:nvPr/>
        </p:nvCxnSpPr>
        <p:spPr>
          <a:xfrm flipV="1">
            <a:off x="7198822" y="2813297"/>
            <a:ext cx="2352352" cy="180026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8" name="AutoShape 4" descr="data:image/jpeg;base64,/9j/4AAQSkZJRgABAQAAAQABAAD/2wCEAAkGBhQQEBISEBQSERUVFRIUFRAWFRYUGRcVFBQVFxYVFxIaGyYiFxkjGRQUIC8hJCcpLiwsFh4yNTA2NSYrLCkBCQoKDgwOGg8PGi8lHyUwLCosLSwyLCwsLCwsLCwvLCwsLCwsKiwsLCwsLCwqLCksLCwsLCwsLCwpLCwsLCwsKf/AABEIAJoBRwMBIgACEQEDEQH/xAAcAAACAgMBAQAAAAAAAAAAAAAABgcIAQQFAgP/xABMEAACAQMBAwcEDggEBQUAAAABAgMABBESBQchBhMiMUFRcRQ1YbMXMkJSZHJzgZGSk7LR0iM0VGJ0oaKxJEOCwhUzNoPBJVPD4fD/xAAaAQACAwEBAAAAAAAAAAAAAAAEBQACAwEG/8QAMREAAgECBAQEBQQDAQAAAAAAAAECAxEEEiExEzJBURQzYXEiUoGx8EJikaEj0fHB/9oADAMBAAIRAxEAPwCUeXm3JLKwluIdOtTGBqGodKRVPDI7Caif2Z7/AOD/AGZ/NUkb2vNM/wAaD1yVXugcROUZWTFuKqTjO0X0Hz2Z7/4P9mfzUezPf/B/sz+akOih+NPuC8ep8w+ezPf/AAf7M/no9me/+D/Zn81IdFTjT7k49T5h89me/wDg/wBmfzUezPf/AAf7M/mpDoqcafcnHqfMPnsz3/wf7M/mqUoOUMp2N5adPO+StN1dHWELe1z1ZHVmq5Cp6tf+mj/AP6pqIoVJSvd9ArD1ZyzXfQQPZnv/AIP9mfzUezPf/B/sz+akQ1ih+NPuC8ep8w+ezPf/AAf7M/mo9me/+D/Zn81IdFTjT7k49T5h89me/wDg/wBmfzV6TfTfjrFufGNv/D0g0VONPuTj1PmJPs9+s4/51tC4/cZ4/wC+qmnZG+SymIWXnLY97rqXPx1z/MCoHoq8cRNGkcVUXW5a60vY5kDxOkiHqdGDA/OK+1Vb2Nt+ezfXbSvEe0A9FvQyHgw8RUwci97kV0VhvAsEpwFkziNz3ZPtD6Dw9PZRVPERlo9A2lioz0ejJEooookLCok5b7z7uzv57eHmdCGPTqQk9KNGOTqHaxqW6rvvT87XXjF6iOh8RJxjdAmLnKME4vqdD2Z7/wCD/Zn81Hsz3/wf7M/mpDooHjT7i7j1PmHz2aL/AOD/AGZ/NU3bLuDJBE7Yy8cbHHAZZQTgeJqqpq02wv1W3+Ri+4tFYacpN3YbhKkpt5mb1FFFGB4Vz9s8oILNNdzKkQ44yeLY7FQcWPgKTOXm9VLQtBaaZZxkM/WkR7R++47uodvdUMbS2pLcyGWd2lc9bMc/MO4egcKGqYhR0WrA62KUNI6sk7b2/E8VsoQO6Wbj84iU8Pnb5qRtp8vb64/5lzKB71DzS/QmM/PXAooKVWct2L515z3Z6kkLHLEse8kk/Sa80UVkYmxa7QkiOYpJIz3o7J/YimTZW9HaFvgc9zyj3MwEn9fBv6qU6KspSjsy8ZyjsyceR29tb2aO3mhaOVzhXQ6kJAJ4g4K8Ae+pDquO7bzrafHb1b1Y6mNCbnG7GuGqSnG8goooogKE/e15pn+NB65Kr3VhN7Xmmf40HrkqvdLsVz/QVYzzF7BRRRQoEFFMPI7kbJtOSRI3SMxqGJcE5BOOGKa/YLuP2iD6H/CtY0pyV0jaNGcldIjOipM9gu4/aIPof8KPYLuP2iD6H/Cu8Cp2LeHqdiNBU9Wv/TR/gH9U1KHsF3H7RB9D/hT5tDZZtdhTQMQzRWcqFhnBIjbiM1vRpyje66BFClOGZyXQrwaxWTWKCF4UUV2eSnJl9oXHMRusZ0M+pgSMLjhw8a6k27I6k5OyONRUmewXcftEH0P+FaN7uWvkGUME3oVyp+h1A/nWrozXQ2eHqLoINFb+1dhT2jabiKSInq1LgH4rdTfMa0KyatuYtNaMKKKK4cJP3a7zTEUtL18xHCxTt1xnqCOe1O4+58OqZaqXU1boeWxnj8jnbMkS5iYni8Y9z6SvD5vA0dh636ZDLC17/BL6ElVXfen53uvGL1EdWIqu+9PzvdeMXqI6viuRe5fG8i9xTooopcKgNWm2F+q2/wAjF9xaqyatNsL9Vt/kYvuLRuE3YwwW7N6ov3pbxjDqs7NsSdU0yn2gP+Wp9/3ns6uvqaN4fK3/AIdaFkI56TKRDrwfdPjuUcfEqO2q6ySFiWYliSSWJySTxJJ7Tmr4irl+FGmKr5fgjueaKKKXisKKK9RxliFUFieAUDJJ7gB11CHmimvZu7DaE4DCAxg9srLH/QTq/lXTO5W/x123hzjfkrRUpvoaqjUeyEGimbaW7faFuCWt3cD3UZEv8lJP8qWmUgkHgRwI7qq4tbopKMo7oZd23nW0+O3q3qx1Vx3bedbT47ererHUfheVjPBcj9woooooNE/e15pn+NB65Kr3VhN7Xmmf40HrkqvdLsVz/QVYzzF7BRRRQoESduK/Wbr5JPv1M1QxuMYC5uskD9En36mTnV7x9Ipph/LQ5wvlo90V451e8fSKOeXvH0itwk91xeWnm69/h5/VtXYEgPUQfnrj8tPN17/Dz+raqy2ZWfKysxrFZNYpMefCnvcz5zHyMv8AspEp73M+cx8jL/srWlzo2oeZEnmiiimw8PheWSTIY5UWRG4FGAYH5jUNbxN13koa5swWhHGSLiWiHvgetk8eI9I6psrDoCCCAQeBB4gg9hFZ1KamrMyq0o1FZlTKKZ94nJcWF66IMRSDnIvQrE5T/SwI8MUsUqlFxdmJJRcW0wrb2TtN7aeOeI4eNgw9OOsH0EZB9BNalFcTscTtqWp2VtJLmCKePisiK4+cdR9I6vmqAt6fna68YvUR1IW5La5ks5YGOTBJlfQkuWA+sJPpqPd6fne68YvUR0bXlmpJjDETz0Yy/Oop0UUUCLgNWm2F+q2/yMX3FqrJqx9/tbyXY/PjgUtU0/HMaqn9RWjMK7XYfg3bMyHN5nKLyy/k0nMcOYY+7onpt87Z+YLSnWSaxQspZndgU5OUm2FFFfSCEuyogLMxCqo6yWOAB4k1UqdbkpyUm2jOIoRgDBklI6KL3nvJ44Hb4ZImmz2ZYbDiU4zKwxrwHmlPbpHuV6u5RkZNYsraPYezkRVDzMQMDrluHHf16Rg/6V7+tRmLszSSOJHnGk3qsx5p1ZiyjT0Y40AGriCySExk4Os6MVTXr9hlCCor932GG95aXLrM6eT2iQqrSBzz0yqxwCYl9qSewqfGvt5VdczPL5ezCBA7FYICrBohKujodLKsO7jS5b273LiSOFCbhlie6k1CKRwAxCRAdNSYFYkrpLBuC6itbFlaK8eVuIv0jJasRYJgCTQY42w/CM6kwCOHaBpOLZmy+aT/AO2/0dK15YXcRUPzNzkSHmiDDMBG7o+SOhwaKTgAc6T2Vs3ezbDbasrIYblRxyAkyY4ZPZIoPDtAzjgaWjs4gSPPEzwJi3mktwY2RYyJNLwOOiuWVjpwPfHrFa9oh1QorNzpA8mkjZCY1j1gyF8AmLSAMMCw0SEgKebaZns9Tmd7S1Rp7C5IzbN23aRzDKs7mOYDouBG/V3EZGR2eGCZypc5N7VW/jHPoont3BZfevhgsqcfasNQ6z7oZOMljralBRWmxvRgoL4dmFFFFam4n72vNM/xoPXJVe6sJva80z/Gg9clV7pdiuf6CrGeYvYKKKKFAgrNYoqEM1iiioQcN03na38JvUvU1ctPN17/AA8/q2qFd03na38JvUvU1ctPN17/AA8/q2o/D+WxnhfJf1+xWY1ismsUALAp73M+cx8jL/spEp73M+cx8jL/ALK1pc6NqHmRJ5ooopsPAoooqEI2347NDWkM+OlHLoz+7Ipz/UiVClWC3uKP+EzZ7Ghx486v4mq+0txKtMU4xWqBRRRQwGSLuQvNN9LH2SQN9KOhH8i1cben53uvGL1EdbO6Bj/xWLHbHMD4aM/3ArW3p+d7rxi9RHRDf+Fe4U3/AIF7inRRRQ4KBqad5d3o2HbL/wC55KuPQsev+6CoWNS1vXb/ANL2cOz9H/K3/wDs0RS5JBVF2hP2IloooocFCnPdJsoT7TjJGRCrzHxXCr9DOD81JlSduLQeU3R7REgz4vx/sK1oq80bUFeokNG3WW6v5FeYW6wIsMUpxwuZwGBUZGWxjHHIMWRS5tfZ3NyPEIkdo0V7sx6hHLL0mTUqgc0hClmCgZKlck6WHUO2vJnu5CEJa+lXpxGXpI7CMKOcUhus5APDuxmu1yYutA2nPjU/lLjSOGohF5tAfSzkDxoyykw+ymzUn2i3MW86Sll1wGMMsQRSziHIURZULzhzjiMADUCWXXTZVysiBY7VVUvL1DQJFeLpSDSXMg09hIyFx1VzOcjh2ckcjMGid41MQVufdHJ6AZTqU84cEglez3YHCl27cNN5WvR0lVUrxhjGSqw84H06CHQl8jQTgDqxVy7lJTS3HrZM5VJysvMiOSTnFjEYAMUcZdmzESeDKp9tjSoAOeC7soh5EHNqkN02FDoxhE2ToOhWUOjhcmPVpyufaqgH3sbyGSxvCuoFwxaFguIhIQisoVACAr6ucPucYPtsdvlCT/wq21YEkMtunR6ucjbmiV9BGWHoYV3dXLbq/bU+aKtlfwMs/lBLm1uSdIIMuDCGA4AglAO5UI76kCot23tuSdbklYQsVzEY2jVQ7sjMoaRllfiAMAEA8M8OqpSram97G9J7pBRRRWpuJ+9rzTP8aD1yVXurCb2vNM/xoPXJVe6XYrn+gqxnmL2CiiihQIKKfN0vJy3vZ51uoxKFjVlBZlwS2CeiR2VJ3sXbN/Zl+0l/PREKEpq6CqeGlUjmTRXWirFexfs39mX7SX89HsX7N/Zl+0l/PV/Cy7ov4KfdES7pvO1v4Tepepq5aebr3+Hn9W1fLZXISytZVmggEci5w+uQ41AqeBYjqJr68tPNt7/Dz+raiKdNwg0wulSdOm0/UrMaxWTWKWCcKe9zPnMfIy/7KRKe9zPnMfIy/wB0rWlzo2oeZEnmiiimw8CiiioQQd9N7o2cEzxkmjXHoUM5/mo+moJqQt8vKET3i26HK24Ibu518FvoAUeOqo9pXXlmmJsTPNUdgooorAGH7ctbatpFveQSN9JRR941zd6fna68YvUR057i9l4jubgj2zJEp9CjU382T6KTN6fne68YvUR0TJWor3DJxth17/7FOiiihgMDUwb04M7HsW960GfBrdh/cCofNT5yy2dz+wcDrSCCUf8AbVGb+nVRNFXjJegXQV4TXoQHRRRQwIFSFuTvgl+8ZP8AzYWA9LIyt93XUe10NgbWa0uYbheJjcNjvHUy/OpI+er05ZZJmlKWSaZKPKi25q4vI2bQrNFcg82jkxv0JArMRzZ1liX1DCoSa9bJvTC7xuW03KQSLIM5MtuymTSSo1MyAsCBglVxnIyzcorU3UMF9ZHXJEOcjx/mROAXjx2nABx6CvDUaQn5rDyYkaKYtK9yZCzxNEMoiJqLvOXdBqdhqySoULlTZLKxhNZZXRoWNnJdSrzxlwmIy6xu5XSdQjiCox1dEPzq8MOffdJzO1LeODm1t53iWNzpFrcBWXQSDrKHGVJ6R9rkjJBLDjrdhk0zkuBpIuYVWdODHBltcjGG1cB0cliqDOo/eLlSUTmlezOMBLnRcoFQcOlBp1BwOCgcACQOBbFY2RSLUTg32z5rNufiBwCyKyrzvS5sExshXMiNqjVdXBeOM9ZYrq7Z0trdQ0pj03ci5BY83EscUZc8CXYEgnsaM9tasm0gsf6Nta5I8pkiS0t01A5CwqMucauHAkFs6hla57wCRHUuBFgtdGUIXdiZAknBsowaNgqggoVyylGOnm2xxabHYi2Rma1hw2uSVCyss0ZSKBmkZTHI7AAkyYZGKnHCpTpN5A7CKg3TpzepBHBFjGiAYOcdhcgH5geBYinKiaSsrhlGNlcKKKK1NhP3teaZ/jQeuSq91YTe15pn+NB65Kr3S7Fc/wBBVjPMXsFFFFCgRJ24r9Zuvkk+/UzVDO4r9Zuvkk+/UzU0w/loc4XykFFFFbhIVxeWnm69/h5/VtXari8tPN17/Dz+raqy2ZWfKysxrFZNYpMefCnvcz5zHyMv+ykSmvdrt6GyvueuGKJzci5Cs3FtOOCgnsNaUnaabNaLSqJssTRSa293Zw/znPoEMn/la517vts0B5qOeU9nRVB9JbP8qZurBdRw61NfqRIdI28PeMlijQwMHuWGMDiIs+6f97uX5zw60DlDvgu7kFIdNqh94S0mPlT1f6QD6aRGYkkkkk8STxyT25oapidLQBK2LVrQ/ky7liSxJJJJJ4kk8SSe015oooEWhXqOMsQqgkkgADrJPAADvrzUkbn+Rxnm8slX9HCf0QPu5R7r0hP7kdxq8IOcrI0pwc5KKJU5IbC8isoIOGpVy5HbI3Sf+okeAFQfvT87XXjF6iOrEVXfen53uvGL1EdG4lWgkhhi0lTSXf8A8FOiiil4rA1aLZMAeyhRxlWgjVge0GMAj6DVXTVpthfqtv8AIxerWjcLuxhgt2Vp2/shrS5mt3643Kg969at86kH5659TFvn5JF0W+iHGMBJgO1M9F/9JOD6CO6odoerDJKwLWp8ObQUUUVkYkg7s94vkR8muSfJ2OVfr5piePD3hPE9x49pqRdsckxOTc2EiK0qksucwzhgQSSM6SQT0hnrzjPSFea7vJzltdWB/wAPJ0M5MLjUh/0+5PpUg0TTrWWWWwXSxCSyz2Hm7szCyi4iktAJo3LCMFRGFCtHHdJxVMLHhSSRza8R1jY2xtiGWWeSOZApaIx4leLoAQ600iElGJWY6we0DtrGzt+q4AubZge1onBB/wBDYx9Y1vnfHs/23MTlvkos/Trra8LaSN81O2kjj21qJ2cos1+8ghLALmISRiI555xgDWLgaWwCk2OGOLZb8mOk13tRoVC4fmFwsKYAAaQ8NZACjjw4DJbC4WNp79OBFtbYPY8r/wDxp+ao+2/ysub5s3MrOBxEY6KL4IOGfScn01V1IR21+xV1acNtfsSgu8ry3atrbWpK24kbU/EGUhHxw7EzxweJ4Z7qkyq47tvOtp8dvVvVjq2oTc02wjDTc4tvuFFFFEBQn72vNM/xoPXJVe6sJva80z/Gg9clV7pdiuf6CrGeYvYKKKKFAiTtxX6zdfJJ9+pmqGdxX6zdfJJ9+pmpph/LQ5wvlIKKKK3CQri8tPN17/Dz+rau1XF5aebb3+Hn9W1Vlsys+VlZjWKyaxSY8+FFFFQgUUUVCBRRRUIFFFP3IvdRNdlZboNbwcDgjEjj91T7UfvH5geurxg5OyLwhKbtE4/IfkTJtKbAykKEc7Njq/cXvc/y6z3Gw2z7BIIkiiUIiKFVR2Af3Pp7a87N2ZHbRLFAixoowFH9ye0ntJ4mtqmVKkqa9RxRoqkvUKrvvT873XjF6iOrEVXfen52uvGL1EdZ4rkXuY43kXuKdFFFLhUBq02wv1W3+Ri+4tVZNWm2F+q2/wAjF9xaNwm7GGC3ZtyxB1KsAysCCpGQQRggjtGKgDeJyCbZ8xkjBa2c9BuvQTx5tj/Y9o9INWCr4X1ik8bxSqHRxpZDxBH/AO7aJq01UQZWoqqrdSqVFPnLrddLZFprYNNb8Se14h+8PdL+8Pn7yh0slBxdmJpwlB2kFFFFUKBRRRUIFFFFQgzbtvOtp8dvVvVjqrju2862nx29W9WOpjheVjXBcj9woooooNFDewhOyZwASdUPADP+clQB5I/vH+qfwq11GKHq0OI73Ba2G4sr3Ko+SP7x/qn8KPJH94/1T+FWuxRisvCepj4H9xDm46FlubnUrD9EnWCPd1MdFFE04ZI2C6VPhxyhRRRWhqFcblmM7OvQOP8Ah5+H/bauzRXGrqxxq6sVRNo/vH+qfwo8kf3j/VP4Va7FGKD8J6gHgV8xVHyR/eP9U/hR5I/vH+qfwq12KMVPCepPAr5iqPkj+8f6p/CvcezJW9rFK3gjH+wq1eKKnhF3J4FfMVmsuRN9NjRaz8eoshQfWfApq2RuTupCDcSRW69oB51/oGF/qqb6KvHDQW5pHBwW+oq8m921nY4ZU56Qf50uGIPeq40r4gZ9NNVFFExioqyCoxUVZIKKKK6WCq970Ldjta6IViMxcQCf8mOrCUVlVp8RWMa1Lixtcqj5I/vH+qfwo8kf3j/VP4Va7FGKH8J6gvgf3FUDaP7x/qn8KtDsMf4W3+Ri+4tb2KK2pUeHfU3o0OFfUKKKK3CQpF5Vbpra7zJB/hZTxJUZRj+9HwwfSuPnp6oqsoqSsyk4RmrSRXLb27m9sydcJlQf5sWZFx3kAal+cClnFWzrmbT5MWtznn7eGQn3RQavrjj/ADoWWFX6WBTwS/Syr1FWBud0Wzn6onj+JK/9mJrV9hawz13Hhzg+j2tZeGmY+DqehBFe4oi5CqCxPUoBJPgBVg7PdTs6PjzBkPe8jt/TnH8qY7DZENuMQRRRDuRFT6cDjVlhX1ZeOCl1ZDW7nkNeJe29xJA0USMWZpMIcFGAwh6R4kdlThRRRdOmqasg6lSVNWQUUUVoahWM1H++z9Qh/iY+Hf8Ao5eFJXKHZXNwWEfkk8Gu6n/wrTa3kytsvRk0jTqxpHA4IzWE6uVtWBqlfI2rbfnYnXNZqF7zYCSXGyLWSGW2R1uQ0DSanX9LI3/MwOvAbq6jXL2xdPFb7SslleeCCaAxSMdWnMhBXV9PAcMoSBxNcda3T8sceItuvy1ye81moH25s3mdmp/hZ7XXdwZV5ecMgEEvFOiNPWRj013OQG0/JotpXiF0tIx+it5JNbCQdQIz0c5VfTkdenNRVtbNEWIvKzX5/BLlFQbu124YNoxGSVZPLVcSgHikpkYoG/eJA+1pu3Nn9Fe/xTfdFWhVzW0LU6+e2nckTNGajDeFs1LnbOz4JdWiSNg2k6TwLngeziBSlte6eK32lZLK89vBNAYpGOrSTJgpq+nq4ZQkdZrkq2VvQ5Kvlb0/LXJ7zWagnbmzuZ2Wmbae113kJKPJzhkHMSdJeiNI4kYrxNNd2cF9JbR3dpayGKONZtQddR4sueo4VlyOoOBnIzXOPboV8Tbdfn8E7LKCSAQSOsZ4jxFeiwHWahjlHyUt9nWMF9Z3MgnzGVkDgiUtxbSAOocTjjwBBzXy5WWUpuGvr+3kuLd44MNHNoNuzJGdOnjpIZjwYYOoHOTUdZrdHXXa3RNmazmoaNhDf7Q2kTr5vySG4jAJUjTBEyZ+ZuIpg3MbFjW08qGrnJC8bZbI0o/DC9hq0ajlK1i0azlK1u/9Ei5oqDuVTfpdvfHs/WrWrt/bc0Wzjs67yWUwTW8vEh4CCdOr0Z4eBHYM1de3Qq8Ta90T0WA6zWahflpst47yW6vIJLq10wqjxzaDBlY8cBnScnqIAOsHOTXd5FX6Sbav3Q4SS3t5EB4dApCRw9AYVZVfitYsq3xZWupJWazVcWkBs7cuGdDtC4JVfbMnN2uVX0kZA8aceRe2Ws9m7Ru1YiAvptImkEjK5LKAe720WerOknq4msa93axSOJzO1iXaKhXdVtYW95zBlWVbuAOcHOmZdTBGz7rTrB9JFc/kVt2awgMsmXs7hpIXxk83MEGl8dmQw8QD2qKirrTQ6sSrJtd/oTzmgMD1HNQHsqdprbZljJK0FvNLOZXB06iJMBCersHXwy4J6hXY5fclobC3hhti8ivdoWiLgsCYiukMBw1DqyO2pxna9ieIbWZImWsFgOs0t8grHmLLSLeW16cjcxJJzjdfXrwOBx3UgcluT8W2Furu/nkEqyMAocKIVADBsNnC5JAHAdA9tXc3pZas0dRq1lqyYnlC+2IHpJxXrNRFsvYibZ2hf+XyyZgdkitw4XSgZ1yAc8BpGcdrZPXSxtO8cWd1aCVp4Le8hEMhOeBFyuAe4hAcDh1466o61tbGbxFle2mv9FhM0VBFipa02vJb85FaBI0W3kk1usgki4lc5HAPx9OMnBrzsJbiDTdWEN1CkdnI88kurm5JBEx1oDwZdRRgOPVnGK5x/Q54nbQncyjOnIz3Z4/RXrNQrZckLebZUm0ZbmTynTJIZTIOjIhOmMjr1HC9uekMdlcPa22OfexmvllmHkbBtDaXbRLcoj6uziqkn0Go69t0R4my1X9lhqM1Dk215rTk4iSyapLpmSLphisDYLAtnuDDGeHOAdmBq8mIIbi1v9nyyc8tvzl3BJGxAYrGysR+7kqcfvGrcbVKxbxGqVuhNmaw8oX2xA8Tiq/zbGjj2PaXK6ucmutLktkYjM4XC9nCmTZOw49s3+0DtCWTVDIyRwBwuhAzrkAg8BpHV2nJ664qzeltTixDeltfcl6iq9bSvHNlcWglM0MF9EkMxOeiyXK4B96QinA7zjrrp7d27MVtbC8B8otbuIc5xIki6lfV2nq49oIPXmueIXY54pdicqKKKJCzlcouTcN/GsVwGKq4kGltJ1KGA492GNfHlLyPg2hzflAf9GWK6HKcW056viiu3RVXFPcq4Re6FG63X2ckcMbCYiEOE/SnOHcu2T28Sa2PY7s/JDaLGVjZldiGOtmXqLOeJ8OqmaiuZI9ivDh2FKPdhZiLmsTFedSbjKSdcasq8e7DnhXq+3a2krzseeQTsGlRJCqMwOoEp8bJ8Saa6KnDj2JwodhdvuQFnKIgIViMTKyPEBG2V6ssBluw8e0VrbP3aWkE63EfPB1cyDMhI1HPWvb1010VMkex3hx3sL3KTkLbbQkSS4EhZF0DS5XgST2eNfP2O7MWhtFjKxsyuxDHWzL1FnPE+HVTLRXckd7E4cb3sKabsrMQ8ziYpzqTcZSTrRWUce7DHhTJtDZ8dxE8UyiRHGGQ9RH/AIOcHPZitiioopbI6oRWyEqw3Q2EUok0yyaTkRyPqTOcjKgAkegk+mtjau7GzuZ3nk57LsGkQSsEcjvHWOHcRjsptornDja1ivCha1jhwcjbeOaeZFZWmiEDgN0RGEVAFX3OFRa2tgbAisYBBBqCAsRqOo5Y5PGulRXVFIsopapC1fbv7WY3TOJM3RjMuHI4xsGXT3cRX325yJtr2KKKdGIiACMGKsAFC41doIA+gV3qKmSPY5kj2FHae6+zuJmmk57LFS6CVgrlQAMjrHAdhHor3t3dnZ3bq7K8TBVTMTaMoq6VUggjgox4cKa6K5w49jnCh2FobvLQJbRqjKLaQyx4c5LkqSzn3RJRa1p911k5k4SqkkglaJZCqaxqwQnZjUw+em6ipkj2Jw4dhfveQlpJJDIIlheFtaNCBFxyD0tI6Qyo6/T316seRFtFaSWaozQyFmZWYsctjiG7CNII7iK71FdyR7Hckd7Cw27mzNotoyM0aszoxY61Z/bFX9Pd1VqR7qbIQcweeZec53Jk6WvTo6wBwxTlRXOHHsc4UOxzdgbAjsoeZh16dTN0mLHLYzxPhXC2vussbmYzMjxsx1OI30qxzkkqQcEnrxim+iuuEWrNHXCLVmhU5Q7tLO9lM0gkjkPtmjYLq4YywIIzjtr6Nu5szaLaBGWMSCUkOQzOFK6mft4E8OqmeiuZI72OcOF72Fm73e2sklxIRIpuBiZUcqrcQ2dPYdSg57ye813LHZyQwpAoyiIsYDdLoqNIBz18K2qK6opbFlFLVIR5dztg0hfTKoJzzKyYTw6tQHg1dqbkRavNFMY+MUJt1jBxHzRV1KlOo8JGrvUVxU4roVVKC2QpW27CzQxZEsixMzpFJIXQFsaugeBBKgkeityXkHaGfn0j5pubeIrFiNSjqytlFGCcN1+gd1MNFTJHsd4cOwtS7vrVrSG0Ik5qFzIg1nOolict2jpmvhyg3ZWd7KZpBJG7e2aNgurhjLAgjPpGM02UVHCL6HHTg1ZoWH3dWZtUtQjLGsgm4OQzSBSupn7eB/tW3t7kbbXskUs6nXEQVdWKnAIYBsdYyM/Oe+u5RXckex3JHawUUUVYu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50" name="AutoShape 6" descr="data:image/jpeg;base64,/9j/4AAQSkZJRgABAQAAAQABAAD/2wCEAAkGBhQQEBISEBQSERUVFRIUFRAWFRYUGRcVFBQVFxYVFxIaGyYiFxkjGRQUIC8hJCcpLiwsFh4yNTA2NSYrLCkBCQoKDgwOGg8PGi8lHyUwLCosLSwyLCwsLCwsLCwvLCwsLCwsKiwsLCwsLCwqLCksLCwsLCwsLCwpLCwsLCwsKf/AABEIAJoBRwMBIgACEQEDEQH/xAAcAAACAgMBAQAAAAAAAAAAAAAABgcIAQQFAgP/xABMEAACAQMBAwcEDggEBQUAAAABAgMABBESBQchBhMiMUFRcRQ1YbMXMkJSZHJzgZGSk7LR0iM0VGJ0oaKxJEOCwhUzNoPBJVPD4fD/xAAaAQACAwEBAAAAAAAAAAAAAAAEBQACAwEG/8QAMREAAgECBAQEBQQDAQAAAAAAAAECAxEEEiExEzJBURQzYXEiUoGx8EJikaEj0fHB/9oADAMBAAIRAxEAPwCUeXm3JLKwluIdOtTGBqGodKRVPDI7Caif2Z7/AOD/AGZ/NUkb2vNM/wAaD1yVXugcROUZWTFuKqTjO0X0Hz2Z7/4P9mfzUezPf/B/sz+akOih+NPuC8ep8w+ezPf/AAf7M/no9me/+D/Zn81IdFTjT7k49T5h89me/wDg/wBmfzUezPf/AAf7M/mpDoqcafcnHqfMPnsz3/wf7M/mqUoOUMp2N5adPO+StN1dHWELe1z1ZHVmq5Cp6tf+mj/AP6pqIoVJSvd9ArD1ZyzXfQQPZnv/AIP9mfzUezPf/B/sz+akQ1ih+NPuC8ep8w+ezPf/AAf7M/mo9me/+D/Zn81IdFTjT7k49T5h89me/wDg/wBmfzV6TfTfjrFufGNv/D0g0VONPuTj1PmJPs9+s4/51tC4/cZ4/wC+qmnZG+SymIWXnLY97rqXPx1z/MCoHoq8cRNGkcVUXW5a60vY5kDxOkiHqdGDA/OK+1Vb2Nt+ezfXbSvEe0A9FvQyHgw8RUwci97kV0VhvAsEpwFkziNz3ZPtD6Dw9PZRVPERlo9A2lioz0ejJEooookLCok5b7z7uzv57eHmdCGPTqQk9KNGOTqHaxqW6rvvT87XXjF6iOh8RJxjdAmLnKME4vqdD2Z7/wCD/Zn81Hsz3/wf7M/mpDooHjT7i7j1PmHz2aL/AOD/AGZ/NU3bLuDJBE7Yy8cbHHAZZQTgeJqqpq02wv1W3+Ri+4tFYacpN3YbhKkpt5mb1FFFGB4Vz9s8oILNNdzKkQ44yeLY7FQcWPgKTOXm9VLQtBaaZZxkM/WkR7R++47uodvdUMbS2pLcyGWd2lc9bMc/MO4egcKGqYhR0WrA62KUNI6sk7b2/E8VsoQO6Wbj84iU8Pnb5qRtp8vb64/5lzKB71DzS/QmM/PXAooKVWct2L515z3Z6kkLHLEse8kk/Sa80UVkYmxa7QkiOYpJIz3o7J/YimTZW9HaFvgc9zyj3MwEn9fBv6qU6KspSjsy8ZyjsyceR29tb2aO3mhaOVzhXQ6kJAJ4g4K8Ae+pDquO7bzrafHb1b1Y6mNCbnG7GuGqSnG8goooogKE/e15pn+NB65Kr3VhN7Xmmf40HrkqvdLsVz/QVYzzF7BRRRQoEFFMPI7kbJtOSRI3SMxqGJcE5BOOGKa/YLuP2iD6H/CtY0pyV0jaNGcldIjOipM9gu4/aIPof8KPYLuP2iD6H/Cu8Cp2LeHqdiNBU9Wv/TR/gH9U1KHsF3H7RB9D/hT5tDZZtdhTQMQzRWcqFhnBIjbiM1vRpyje66BFClOGZyXQrwaxWTWKCF4UUV2eSnJl9oXHMRusZ0M+pgSMLjhw8a6k27I6k5OyONRUmewXcftEH0P+FaN7uWvkGUME3oVyp+h1A/nWrozXQ2eHqLoINFb+1dhT2jabiKSInq1LgH4rdTfMa0KyatuYtNaMKKKK4cJP3a7zTEUtL18xHCxTt1xnqCOe1O4+58OqZaqXU1boeWxnj8jnbMkS5iYni8Y9z6SvD5vA0dh636ZDLC17/BL6ElVXfen53uvGL1EdWIqu+9PzvdeMXqI6viuRe5fG8i9xTooopcKgNWm2F+q2/wAjF9xaqyatNsL9Vt/kYvuLRuE3YwwW7N6ov3pbxjDqs7NsSdU0yn2gP+Wp9/3ns6uvqaN4fK3/AIdaFkI56TKRDrwfdPjuUcfEqO2q6ySFiWYliSSWJySTxJJ7Tmr4irl+FGmKr5fgjueaKKKXisKKK9RxliFUFieAUDJJ7gB11CHmimvZu7DaE4DCAxg9srLH/QTq/lXTO5W/x123hzjfkrRUpvoaqjUeyEGimbaW7faFuCWt3cD3UZEv8lJP8qWmUgkHgRwI7qq4tbopKMo7oZd23nW0+O3q3qx1Vx3bedbT47ererHUfheVjPBcj9woooooNE/e15pn+NB65Kr3VhN7Xmmf40HrkqvdLsVz/QVYzzF7BRRRQoESduK/Wbr5JPv1M1QxuMYC5uskD9En36mTnV7x9Ipph/LQ5wvlo90V451e8fSKOeXvH0itwk91xeWnm69/h5/VtXYEgPUQfnrj8tPN17/Dz+raqy2ZWfKysxrFZNYpMefCnvcz5zHyMv8AspEp73M+cx8jL/srWlzo2oeZEnmiiimw8PheWSTIY5UWRG4FGAYH5jUNbxN13koa5swWhHGSLiWiHvgetk8eI9I6psrDoCCCAQeBB4gg9hFZ1KamrMyq0o1FZlTKKZ94nJcWF66IMRSDnIvQrE5T/SwI8MUsUqlFxdmJJRcW0wrb2TtN7aeOeI4eNgw9OOsH0EZB9BNalFcTscTtqWp2VtJLmCKePisiK4+cdR9I6vmqAt6fna68YvUR1IW5La5ks5YGOTBJlfQkuWA+sJPpqPd6fne68YvUR0bXlmpJjDETz0Yy/Oop0UUUCLgNWm2F+q2/yMX3FqrJqx9/tbyXY/PjgUtU0/HMaqn9RWjMK7XYfg3bMyHN5nKLyy/k0nMcOYY+7onpt87Z+YLSnWSaxQspZndgU5OUm2FFFfSCEuyogLMxCqo6yWOAB4k1UqdbkpyUm2jOIoRgDBklI6KL3nvJ44Hb4ZImmz2ZYbDiU4zKwxrwHmlPbpHuV6u5RkZNYsraPYezkRVDzMQMDrluHHf16Rg/6V7+tRmLszSSOJHnGk3qsx5p1ZiyjT0Y40AGriCySExk4Os6MVTXr9hlCCor932GG95aXLrM6eT2iQqrSBzz0yqxwCYl9qSewqfGvt5VdczPL5ezCBA7FYICrBohKujodLKsO7jS5b273LiSOFCbhlie6k1CKRwAxCRAdNSYFYkrpLBuC6itbFlaK8eVuIv0jJasRYJgCTQY42w/CM6kwCOHaBpOLZmy+aT/AO2/0dK15YXcRUPzNzkSHmiDDMBG7o+SOhwaKTgAc6T2Vs3ezbDbasrIYblRxyAkyY4ZPZIoPDtAzjgaWjs4gSPPEzwJi3mktwY2RYyJNLwOOiuWVjpwPfHrFa9oh1QorNzpA8mkjZCY1j1gyF8AmLSAMMCw0SEgKebaZns9Tmd7S1Rp7C5IzbN23aRzDKs7mOYDouBG/V3EZGR2eGCZypc5N7VW/jHPoont3BZfevhgsqcfasNQ6z7oZOMljralBRWmxvRgoL4dmFFFFam4n72vNM/xoPXJVe6sJva80z/Gg9clV7pdiuf6CrGeYvYKKKKFAgrNYoqEM1iiioQcN03na38JvUvU1ctPN17/AA8/q2qFd03na38JvUvU1ctPN17/AA8/q2o/D+WxnhfJf1+xWY1ismsUALAp73M+cx8jL/spEp73M+cx8jL/ALK1pc6NqHmRJ5ooopsPAoooqEI2347NDWkM+OlHLoz+7Ipz/UiVClWC3uKP+EzZ7Ghx486v4mq+0txKtMU4xWqBRRRQwGSLuQvNN9LH2SQN9KOhH8i1cben53uvGL1EdbO6Bj/xWLHbHMD4aM/3ArW3p+d7rxi9RHRDf+Fe4U3/AIF7inRRRQ4KBqad5d3o2HbL/wC55KuPQsev+6CoWNS1vXb/ANL2cOz9H/K3/wDs0RS5JBVF2hP2IloooocFCnPdJsoT7TjJGRCrzHxXCr9DOD81JlSduLQeU3R7REgz4vx/sK1oq80bUFeokNG3WW6v5FeYW6wIsMUpxwuZwGBUZGWxjHHIMWRS5tfZ3NyPEIkdo0V7sx6hHLL0mTUqgc0hClmCgZKlck6WHUO2vJnu5CEJa+lXpxGXpI7CMKOcUhus5APDuxmu1yYutA2nPjU/lLjSOGohF5tAfSzkDxoyykw+ymzUn2i3MW86Sll1wGMMsQRSziHIURZULzhzjiMADUCWXXTZVysiBY7VVUvL1DQJFeLpSDSXMg09hIyFx1VzOcjh2ckcjMGid41MQVufdHJ6AZTqU84cEglez3YHCl27cNN5WvR0lVUrxhjGSqw84H06CHQl8jQTgDqxVy7lJTS3HrZM5VJysvMiOSTnFjEYAMUcZdmzESeDKp9tjSoAOeC7soh5EHNqkN02FDoxhE2ToOhWUOjhcmPVpyufaqgH3sbyGSxvCuoFwxaFguIhIQisoVACAr6ucPucYPtsdvlCT/wq21YEkMtunR6ucjbmiV9BGWHoYV3dXLbq/bU+aKtlfwMs/lBLm1uSdIIMuDCGA4AglAO5UI76kCot23tuSdbklYQsVzEY2jVQ7sjMoaRllfiAMAEA8M8OqpSram97G9J7pBRRRWpuJ+9rzTP8aD1yVXurCb2vNM/xoPXJVe6XYrn+gqxnmL2CiiihQIKKfN0vJy3vZ51uoxKFjVlBZlwS2CeiR2VJ3sXbN/Zl+0l/PREKEpq6CqeGlUjmTRXWirFexfs39mX7SX89HsX7N/Zl+0l/PV/Cy7ov4KfdES7pvO1v4Tepepq5aebr3+Hn9W1fLZXISytZVmggEci5w+uQ41AqeBYjqJr68tPNt7/Dz+raiKdNwg0wulSdOm0/UrMaxWTWKWCcKe9zPnMfIy/7KRKe9zPnMfIy/wB0rWlzo2oeZEnmiiimw8CiiioQQd9N7o2cEzxkmjXHoUM5/mo+moJqQt8vKET3i26HK24Ibu518FvoAUeOqo9pXXlmmJsTPNUdgooorAGH7ctbatpFveQSN9JRR941zd6fna68YvUR057i9l4jubgj2zJEp9CjU382T6KTN6fne68YvUR0TJWor3DJxth17/7FOiiihgMDUwb04M7HsW960GfBrdh/cCofNT5yy2dz+wcDrSCCUf8AbVGb+nVRNFXjJegXQV4TXoQHRRRQwIFSFuTvgl+8ZP8AzYWA9LIyt93XUe10NgbWa0uYbheJjcNjvHUy/OpI+er05ZZJmlKWSaZKPKi25q4vI2bQrNFcg82jkxv0JArMRzZ1liX1DCoSa9bJvTC7xuW03KQSLIM5MtuymTSSo1MyAsCBglVxnIyzcorU3UMF9ZHXJEOcjx/mROAXjx2nABx6CvDUaQn5rDyYkaKYtK9yZCzxNEMoiJqLvOXdBqdhqySoULlTZLKxhNZZXRoWNnJdSrzxlwmIy6xu5XSdQjiCox1dEPzq8MOffdJzO1LeODm1t53iWNzpFrcBWXQSDrKHGVJ6R9rkjJBLDjrdhk0zkuBpIuYVWdODHBltcjGG1cB0cliqDOo/eLlSUTmlezOMBLnRcoFQcOlBp1BwOCgcACQOBbFY2RSLUTg32z5rNufiBwCyKyrzvS5sExshXMiNqjVdXBeOM9ZYrq7Z0trdQ0pj03ci5BY83EscUZc8CXYEgnsaM9tasm0gsf6Nta5I8pkiS0t01A5CwqMucauHAkFs6hla57wCRHUuBFgtdGUIXdiZAknBsowaNgqggoVyylGOnm2xxabHYi2Rma1hw2uSVCyss0ZSKBmkZTHI7AAkyYZGKnHCpTpN5A7CKg3TpzepBHBFjGiAYOcdhcgH5geBYinKiaSsrhlGNlcKKKK1NhP3teaZ/jQeuSq91YTe15pn+NB65Kr3S7Fc/wBBVjPMXsFFFFCgRJ24r9Zuvkk+/UzVDO4r9Zuvkk+/UzU0w/loc4XykFFFFbhIVxeWnm69/h5/VtXari8tPN17/Dz+raqy2ZWfKysxrFZNYpMefCnvcz5zHyMv+ykSmvdrt6GyvueuGKJzci5Cs3FtOOCgnsNaUnaabNaLSqJssTRSa293Zw/znPoEMn/la517vts0B5qOeU9nRVB9JbP8qZurBdRw61NfqRIdI28PeMlijQwMHuWGMDiIs+6f97uX5zw60DlDvgu7kFIdNqh94S0mPlT1f6QD6aRGYkkkkk8STxyT25oapidLQBK2LVrQ/ky7liSxJJJJJ4kk8SSe015oooEWhXqOMsQqgkkgADrJPAADvrzUkbn+Rxnm8slX9HCf0QPu5R7r0hP7kdxq8IOcrI0pwc5KKJU5IbC8isoIOGpVy5HbI3Sf+okeAFQfvT87XXjF6iOrEVXfen53uvGL1EdG4lWgkhhi0lTSXf8A8FOiiil4rA1aLZMAeyhRxlWgjVge0GMAj6DVXTVpthfqtv8AIxerWjcLuxhgt2Vp2/shrS5mt3643Kg969at86kH5659TFvn5JF0W+iHGMBJgO1M9F/9JOD6CO6odoerDJKwLWp8ObQUUUVkYkg7s94vkR8muSfJ2OVfr5piePD3hPE9x49pqRdsckxOTc2EiK0qksucwzhgQSSM6SQT0hnrzjPSFea7vJzltdWB/wAPJ0M5MLjUh/0+5PpUg0TTrWWWWwXSxCSyz2Hm7szCyi4iktAJo3LCMFRGFCtHHdJxVMLHhSSRza8R1jY2xtiGWWeSOZApaIx4leLoAQ600iElGJWY6we0DtrGzt+q4AubZge1onBB/wBDYx9Y1vnfHs/23MTlvkos/Trra8LaSN81O2kjj21qJ2cos1+8ghLALmISRiI555xgDWLgaWwCk2OGOLZb8mOk13tRoVC4fmFwsKYAAaQ8NZACjjw4DJbC4WNp79OBFtbYPY8r/wDxp+ao+2/ysub5s3MrOBxEY6KL4IOGfScn01V1IR21+xV1acNtfsSgu8ry3atrbWpK24kbU/EGUhHxw7EzxweJ4Z7qkyq47tvOtp8dvVvVjq2oTc02wjDTc4tvuFFFFEBQn72vNM/xoPXJVe6sJva80z/Gg9clV7pdiuf6CrGeYvYKKKKFAiTtxX6zdfJJ9+pmqGdxX6zdfJJ9+pmpph/LQ5wvlIKKKK3CQri8tPN17/Dz+rau1XF5aebb3+Hn9W1Vlsys+VlZjWKyaxSY8+FFFFQgUUUVCBRRRUIFFFP3IvdRNdlZboNbwcDgjEjj91T7UfvH5geurxg5OyLwhKbtE4/IfkTJtKbAykKEc7Njq/cXvc/y6z3Gw2z7BIIkiiUIiKFVR2Af3Pp7a87N2ZHbRLFAixoowFH9ye0ntJ4mtqmVKkqa9RxRoqkvUKrvvT873XjF6iOrEVXfen52uvGL1EdZ4rkXuY43kXuKdFFFLhUBq02wv1W3+Ri+4tVZNWm2F+q2/wAjF9xaNwm7GGC3ZtyxB1KsAysCCpGQQRggjtGKgDeJyCbZ8xkjBa2c9BuvQTx5tj/Y9o9INWCr4X1ik8bxSqHRxpZDxBH/AO7aJq01UQZWoqqrdSqVFPnLrddLZFprYNNb8Se14h+8PdL+8Pn7yh0slBxdmJpwlB2kFFFFUKBRRRUIFFFFQgzbtvOtp8dvVvVjqrju2862nx29W9WOpjheVjXBcj9woooooNFDewhOyZwASdUPADP+clQB5I/vH+qfwq11GKHq0OI73Ba2G4sr3Ko+SP7x/qn8KPJH94/1T+FWuxRisvCepj4H9xDm46FlubnUrD9EnWCPd1MdFFE04ZI2C6VPhxyhRRRWhqFcblmM7OvQOP8Ah5+H/bauzRXGrqxxq6sVRNo/vH+qfwo8kf3j/VP4Va7FGKD8J6gHgV8xVHyR/eP9U/hR5I/vH+qfwq12KMVPCepPAr5iqPkj+8f6p/CvcezJW9rFK3gjH+wq1eKKnhF3J4FfMVmsuRN9NjRaz8eoshQfWfApq2RuTupCDcSRW69oB51/oGF/qqb6KvHDQW5pHBwW+oq8m921nY4ZU56Qf50uGIPeq40r4gZ9NNVFFExioqyCoxUVZIKKKK6WCq970Ldjta6IViMxcQCf8mOrCUVlVp8RWMa1Lixtcqj5I/vH+qfwo8kf3j/VP4Va7FGKH8J6gvgf3FUDaP7x/qn8KtDsMf4W3+Ri+4tb2KK2pUeHfU3o0OFfUKKKK3CQpF5Vbpra7zJB/hZTxJUZRj+9HwwfSuPnp6oqsoqSsyk4RmrSRXLb27m9sydcJlQf5sWZFx3kAal+cClnFWzrmbT5MWtznn7eGQn3RQavrjj/ADoWWFX6WBTwS/Syr1FWBud0Wzn6onj+JK/9mJrV9hawz13Hhzg+j2tZeGmY+DqehBFe4oi5CqCxPUoBJPgBVg7PdTs6PjzBkPe8jt/TnH8qY7DZENuMQRRRDuRFT6cDjVlhX1ZeOCl1ZDW7nkNeJe29xJA0USMWZpMIcFGAwh6R4kdlThRRRdOmqasg6lSVNWQUUUVoahWM1H++z9Qh/iY+Hf8Ao5eFJXKHZXNwWEfkk8Gu6n/wrTa3kytsvRk0jTqxpHA4IzWE6uVtWBqlfI2rbfnYnXNZqF7zYCSXGyLWSGW2R1uQ0DSanX9LI3/MwOvAbq6jXL2xdPFb7SslleeCCaAxSMdWnMhBXV9PAcMoSBxNcda3T8sceItuvy1ye81moH25s3mdmp/hZ7XXdwZV5ecMgEEvFOiNPWRj013OQG0/JotpXiF0tIx+it5JNbCQdQIz0c5VfTkdenNRVtbNEWIvKzX5/BLlFQbu124YNoxGSVZPLVcSgHikpkYoG/eJA+1pu3Nn9Fe/xTfdFWhVzW0LU6+e2nckTNGajDeFs1LnbOz4JdWiSNg2k6TwLngeziBSlte6eK32lZLK89vBNAYpGOrSTJgpq+nq4ZQkdZrkq2VvQ5Kvlb0/LXJ7zWagnbmzuZ2Wmbae113kJKPJzhkHMSdJeiNI4kYrxNNd2cF9JbR3dpayGKONZtQddR4sueo4VlyOoOBnIzXOPboV8Tbdfn8E7LKCSAQSOsZ4jxFeiwHWahjlHyUt9nWMF9Z3MgnzGVkDgiUtxbSAOocTjjwBBzXy5WWUpuGvr+3kuLd44MNHNoNuzJGdOnjpIZjwYYOoHOTUdZrdHXXa3RNmazmoaNhDf7Q2kTr5vySG4jAJUjTBEyZ+ZuIpg3MbFjW08qGrnJC8bZbI0o/DC9hq0ajlK1i0azlK1u/9Ei5oqDuVTfpdvfHs/WrWrt/bc0Wzjs67yWUwTW8vEh4CCdOr0Z4eBHYM1de3Qq8Ta90T0WA6zWahflpst47yW6vIJLq10wqjxzaDBlY8cBnScnqIAOsHOTXd5FX6Sbav3Q4SS3t5EB4dApCRw9AYVZVfitYsq3xZWupJWazVcWkBs7cuGdDtC4JVfbMnN2uVX0kZA8aceRe2Ws9m7Ru1YiAvptImkEjK5LKAe720WerOknq4msa93axSOJzO1iXaKhXdVtYW95zBlWVbuAOcHOmZdTBGz7rTrB9JFc/kVt2awgMsmXs7hpIXxk83MEGl8dmQw8QD2qKirrTQ6sSrJtd/oTzmgMD1HNQHsqdprbZljJK0FvNLOZXB06iJMBCersHXwy4J6hXY5fclobC3hhti8ivdoWiLgsCYiukMBw1DqyO2pxna9ieIbWZImWsFgOs0t8grHmLLSLeW16cjcxJJzjdfXrwOBx3UgcluT8W2Furu/nkEqyMAocKIVADBsNnC5JAHAdA9tXc3pZas0dRq1lqyYnlC+2IHpJxXrNRFsvYibZ2hf+XyyZgdkitw4XSgZ1yAc8BpGcdrZPXSxtO8cWd1aCVp4Le8hEMhOeBFyuAe4hAcDh1466o61tbGbxFle2mv9FhM0VBFipa02vJb85FaBI0W3kk1usgki4lc5HAPx9OMnBrzsJbiDTdWEN1CkdnI88kurm5JBEx1oDwZdRRgOPVnGK5x/Q54nbQncyjOnIz3Z4/RXrNQrZckLebZUm0ZbmTynTJIZTIOjIhOmMjr1HC9uekMdlcPa22OfexmvllmHkbBtDaXbRLcoj6uziqkn0Go69t0R4my1X9lhqM1Dk215rTk4iSyapLpmSLphisDYLAtnuDDGeHOAdmBq8mIIbi1v9nyyc8tvzl3BJGxAYrGysR+7kqcfvGrcbVKxbxGqVuhNmaw8oX2xA8Tiq/zbGjj2PaXK6ucmutLktkYjM4XC9nCmTZOw49s3+0DtCWTVDIyRwBwuhAzrkAg8BpHV2nJ664qzeltTixDeltfcl6iq9bSvHNlcWglM0MF9EkMxOeiyXK4B96QinA7zjrrp7d27MVtbC8B8otbuIc5xIki6lfV2nq49oIPXmueIXY54pdicqKKKJCzlcouTcN/GsVwGKq4kGltJ1KGA492GNfHlLyPg2hzflAf9GWK6HKcW056viiu3RVXFPcq4Re6FG63X2ckcMbCYiEOE/SnOHcu2T28Sa2PY7s/JDaLGVjZldiGOtmXqLOeJ8OqmaiuZI9ivDh2FKPdhZiLmsTFedSbjKSdcasq8e7DnhXq+3a2krzseeQTsGlRJCqMwOoEp8bJ8Saa6KnDj2JwodhdvuQFnKIgIViMTKyPEBG2V6ssBluw8e0VrbP3aWkE63EfPB1cyDMhI1HPWvb1010VMkex3hx3sL3KTkLbbQkSS4EhZF0DS5XgST2eNfP2O7MWhtFjKxsyuxDHWzL1FnPE+HVTLRXckd7E4cb3sKabsrMQ8ziYpzqTcZSTrRWUce7DHhTJtDZ8dxE8UyiRHGGQ9RH/AIOcHPZitiioopbI6oRWyEqw3Q2EUok0yyaTkRyPqTOcjKgAkegk+mtjau7GzuZ3nk57LsGkQSsEcjvHWOHcRjsptornDja1ivCha1jhwcjbeOaeZFZWmiEDgN0RGEVAFX3OFRa2tgbAisYBBBqCAsRqOo5Y5PGulRXVFIsopapC1fbv7WY3TOJM3RjMuHI4xsGXT3cRX325yJtr2KKKdGIiACMGKsAFC41doIA+gV3qKmSPY5kj2FHae6+zuJmmk57LFS6CVgrlQAMjrHAdhHor3t3dnZ3bq7K8TBVTMTaMoq6VUggjgox4cKa6K5w49jnCh2FobvLQJbRqjKLaQyx4c5LkqSzn3RJRa1p911k5k4SqkkglaJZCqaxqwQnZjUw+em6ipkj2Jw4dhfveQlpJJDIIlheFtaNCBFxyD0tI6Qyo6/T316seRFtFaSWaozQyFmZWYsctjiG7CNII7iK71FdyR7Hckd7Cw27mzNotoyM0aszoxY61Z/bFX9Pd1VqR7qbIQcweeZec53Jk6WvTo6wBwxTlRXOHHsc4UOxzdgbAjsoeZh16dTN0mLHLYzxPhXC2vussbmYzMjxsx1OI30qxzkkqQcEnrxim+iuuEWrNHXCLVmhU5Q7tLO9lM0gkjkPtmjYLq4YywIIzjtr6Nu5szaLaBGWMSCUkOQzOFK6mft4E8OqmeiuZI72OcOF72Fm73e2sklxIRIpuBiZUcqrcQ2dPYdSg57ye813LHZyQwpAoyiIsYDdLoqNIBz18K2qK6opbFlFLVIR5dztg0hfTKoJzzKyYTw6tQHg1dqbkRavNFMY+MUJt1jBxHzRV1KlOo8JGrvUVxU4roVVKC2QpW27CzQxZEsixMzpFJIXQFsaugeBBKgkeityXkHaGfn0j5pubeIrFiNSjqytlFGCcN1+gd1MNFTJHsd4cOwtS7vrVrSG0Ik5qFzIg1nOolict2jpmvhyg3ZWd7KZpBJG7e2aNgurhjLAgjPpGM02UVHCL6HHTg1ZoWH3dWZtUtQjLGsgm4OQzSBSupn7eB/tW3t7kbbXskUs6nXEQVdWKnAIYBsdYyM/Oe+u5RXckex3JHawUUUVYu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" name="Picture 60" descr="FDIC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74234" y="4757131"/>
            <a:ext cx="1760326" cy="829022"/>
          </a:xfrm>
          <a:prstGeom prst="rect">
            <a:avLst/>
          </a:prstGeom>
        </p:spPr>
      </p:pic>
      <p:cxnSp>
        <p:nvCxnSpPr>
          <p:cNvPr id="62" name="直接箭头连接符 13"/>
          <p:cNvCxnSpPr>
            <a:stCxn id="61" idx="3"/>
            <a:endCxn id="52" idx="1"/>
          </p:cNvCxnSpPr>
          <p:nvPr/>
        </p:nvCxnSpPr>
        <p:spPr>
          <a:xfrm flipV="1">
            <a:off x="2034560" y="4882344"/>
            <a:ext cx="2415521" cy="28929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2454532" y="1682732"/>
            <a:ext cx="1833690" cy="13549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Document Processing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06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Bank Information Structure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4161220" y="1947478"/>
            <a:ext cx="6312593" cy="4547985"/>
            <a:chOff x="3326721" y="1485018"/>
            <a:chExt cx="5365262" cy="4125918"/>
          </a:xfrm>
        </p:grpSpPr>
        <p:sp>
          <p:nvSpPr>
            <p:cNvPr id="6" name="Freeform 5"/>
            <p:cNvSpPr/>
            <p:nvPr/>
          </p:nvSpPr>
          <p:spPr>
            <a:xfrm>
              <a:off x="6009352" y="3383255"/>
              <a:ext cx="1898236" cy="32944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64722"/>
                  </a:lnTo>
                  <a:lnTo>
                    <a:pt x="1898236" y="164722"/>
                  </a:lnTo>
                  <a:lnTo>
                    <a:pt x="1898236" y="329445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Freeform 7"/>
            <p:cNvSpPr/>
            <p:nvPr/>
          </p:nvSpPr>
          <p:spPr>
            <a:xfrm>
              <a:off x="6009352" y="4497096"/>
              <a:ext cx="1898236" cy="32944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64722"/>
                  </a:lnTo>
                  <a:lnTo>
                    <a:pt x="1898236" y="164722"/>
                  </a:lnTo>
                  <a:lnTo>
                    <a:pt x="1898236" y="329445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Freeform 8"/>
            <p:cNvSpPr/>
            <p:nvPr/>
          </p:nvSpPr>
          <p:spPr>
            <a:xfrm>
              <a:off x="5963632" y="4497096"/>
              <a:ext cx="91440" cy="32944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329445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Freeform 9"/>
            <p:cNvSpPr/>
            <p:nvPr/>
          </p:nvSpPr>
          <p:spPr>
            <a:xfrm>
              <a:off x="4111116" y="4497096"/>
              <a:ext cx="1898236" cy="32944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898236" y="0"/>
                  </a:moveTo>
                  <a:lnTo>
                    <a:pt x="1898236" y="164722"/>
                  </a:lnTo>
                  <a:lnTo>
                    <a:pt x="0" y="164722"/>
                  </a:lnTo>
                  <a:lnTo>
                    <a:pt x="0" y="329445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5963632" y="3383255"/>
              <a:ext cx="91440" cy="32944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329445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4111116" y="3383255"/>
              <a:ext cx="1898236" cy="32944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898236" y="0"/>
                  </a:moveTo>
                  <a:lnTo>
                    <a:pt x="1898236" y="164722"/>
                  </a:lnTo>
                  <a:lnTo>
                    <a:pt x="0" y="164722"/>
                  </a:lnTo>
                  <a:lnTo>
                    <a:pt x="0" y="329445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5963632" y="2269413"/>
              <a:ext cx="91440" cy="32944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329445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5224957" y="1485018"/>
              <a:ext cx="1568790" cy="784395"/>
            </a:xfrm>
            <a:custGeom>
              <a:avLst/>
              <a:gdLst>
                <a:gd name="connsiteX0" fmla="*/ 0 w 1568790"/>
                <a:gd name="connsiteY0" fmla="*/ 0 h 784395"/>
                <a:gd name="connsiteX1" fmla="*/ 1568790 w 1568790"/>
                <a:gd name="connsiteY1" fmla="*/ 0 h 784395"/>
                <a:gd name="connsiteX2" fmla="*/ 1568790 w 1568790"/>
                <a:gd name="connsiteY2" fmla="*/ 784395 h 784395"/>
                <a:gd name="connsiteX3" fmla="*/ 0 w 1568790"/>
                <a:gd name="connsiteY3" fmla="*/ 784395 h 784395"/>
                <a:gd name="connsiteX4" fmla="*/ 0 w 1568790"/>
                <a:gd name="connsiteY4" fmla="*/ 0 h 784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68790" h="784395">
                  <a:moveTo>
                    <a:pt x="0" y="0"/>
                  </a:moveTo>
                  <a:lnTo>
                    <a:pt x="1568790" y="0"/>
                  </a:lnTo>
                  <a:lnTo>
                    <a:pt x="1568790" y="784395"/>
                  </a:lnTo>
                  <a:lnTo>
                    <a:pt x="0" y="78439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9050" tIns="19050" rIns="19050" bIns="19050" numCol="1" spcCol="1270" anchor="ctr" anchorCtr="0">
              <a:noAutofit/>
            </a:bodyPr>
            <a:lstStyle/>
            <a:p>
              <a:pPr lvl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000" kern="1200" dirty="0" smtClean="0"/>
                <a:t>Customer</a:t>
              </a:r>
              <a:endParaRPr lang="en-US" sz="3000" kern="1200" dirty="0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5224957" y="2598859"/>
              <a:ext cx="1568790" cy="784395"/>
            </a:xfrm>
            <a:custGeom>
              <a:avLst/>
              <a:gdLst>
                <a:gd name="connsiteX0" fmla="*/ 0 w 1568790"/>
                <a:gd name="connsiteY0" fmla="*/ 0 h 784395"/>
                <a:gd name="connsiteX1" fmla="*/ 1568790 w 1568790"/>
                <a:gd name="connsiteY1" fmla="*/ 0 h 784395"/>
                <a:gd name="connsiteX2" fmla="*/ 1568790 w 1568790"/>
                <a:gd name="connsiteY2" fmla="*/ 784395 h 784395"/>
                <a:gd name="connsiteX3" fmla="*/ 0 w 1568790"/>
                <a:gd name="connsiteY3" fmla="*/ 784395 h 784395"/>
                <a:gd name="connsiteX4" fmla="*/ 0 w 1568790"/>
                <a:gd name="connsiteY4" fmla="*/ 0 h 784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68790" h="784395">
                  <a:moveTo>
                    <a:pt x="0" y="0"/>
                  </a:moveTo>
                  <a:lnTo>
                    <a:pt x="1568790" y="0"/>
                  </a:lnTo>
                  <a:lnTo>
                    <a:pt x="1568790" y="784395"/>
                  </a:lnTo>
                  <a:lnTo>
                    <a:pt x="0" y="78439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smtClean="0"/>
                <a:t>Customer Account</a:t>
              </a:r>
              <a:endParaRPr lang="en-US" sz="2000" kern="1200" dirty="0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3326721" y="3712700"/>
              <a:ext cx="1568790" cy="784395"/>
            </a:xfrm>
            <a:custGeom>
              <a:avLst/>
              <a:gdLst>
                <a:gd name="connsiteX0" fmla="*/ 0 w 1568790"/>
                <a:gd name="connsiteY0" fmla="*/ 0 h 784395"/>
                <a:gd name="connsiteX1" fmla="*/ 1568790 w 1568790"/>
                <a:gd name="connsiteY1" fmla="*/ 0 h 784395"/>
                <a:gd name="connsiteX2" fmla="*/ 1568790 w 1568790"/>
                <a:gd name="connsiteY2" fmla="*/ 784395 h 784395"/>
                <a:gd name="connsiteX3" fmla="*/ 0 w 1568790"/>
                <a:gd name="connsiteY3" fmla="*/ 784395 h 784395"/>
                <a:gd name="connsiteX4" fmla="*/ 0 w 1568790"/>
                <a:gd name="connsiteY4" fmla="*/ 0 h 784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68790" h="784395">
                  <a:moveTo>
                    <a:pt x="0" y="0"/>
                  </a:moveTo>
                  <a:lnTo>
                    <a:pt x="1568790" y="0"/>
                  </a:lnTo>
                  <a:lnTo>
                    <a:pt x="1568790" y="784395"/>
                  </a:lnTo>
                  <a:lnTo>
                    <a:pt x="0" y="78439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9050" tIns="19050" rIns="19050" bIns="19050" numCol="1" spcCol="1270" anchor="ctr" anchorCtr="0">
              <a:noAutofit/>
            </a:bodyPr>
            <a:lstStyle/>
            <a:p>
              <a:pPr lvl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000" kern="1200" dirty="0" smtClean="0"/>
                <a:t>Checking</a:t>
              </a:r>
              <a:endParaRPr lang="en-US" sz="3000" kern="1200" dirty="0"/>
            </a:p>
          </p:txBody>
        </p:sp>
        <p:sp>
          <p:nvSpPr>
            <p:cNvPr id="17" name="Freeform 16"/>
            <p:cNvSpPr/>
            <p:nvPr/>
          </p:nvSpPr>
          <p:spPr>
            <a:xfrm>
              <a:off x="5224957" y="3712700"/>
              <a:ext cx="1568790" cy="784395"/>
            </a:xfrm>
            <a:custGeom>
              <a:avLst/>
              <a:gdLst>
                <a:gd name="connsiteX0" fmla="*/ 0 w 1568790"/>
                <a:gd name="connsiteY0" fmla="*/ 0 h 784395"/>
                <a:gd name="connsiteX1" fmla="*/ 1568790 w 1568790"/>
                <a:gd name="connsiteY1" fmla="*/ 0 h 784395"/>
                <a:gd name="connsiteX2" fmla="*/ 1568790 w 1568790"/>
                <a:gd name="connsiteY2" fmla="*/ 784395 h 784395"/>
                <a:gd name="connsiteX3" fmla="*/ 0 w 1568790"/>
                <a:gd name="connsiteY3" fmla="*/ 784395 h 784395"/>
                <a:gd name="connsiteX4" fmla="*/ 0 w 1568790"/>
                <a:gd name="connsiteY4" fmla="*/ 0 h 784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68790" h="784395">
                  <a:moveTo>
                    <a:pt x="0" y="0"/>
                  </a:moveTo>
                  <a:lnTo>
                    <a:pt x="1568790" y="0"/>
                  </a:lnTo>
                  <a:lnTo>
                    <a:pt x="1568790" y="784395"/>
                  </a:lnTo>
                  <a:lnTo>
                    <a:pt x="0" y="78439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9050" tIns="19050" rIns="19050" bIns="19050" numCol="1" spcCol="1270" anchor="ctr" anchorCtr="0">
              <a:noAutofit/>
            </a:bodyPr>
            <a:lstStyle/>
            <a:p>
              <a:pPr lvl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000" kern="1200" dirty="0" smtClean="0"/>
                <a:t>Loans</a:t>
              </a:r>
              <a:endParaRPr lang="en-US" sz="3000" kern="1200" dirty="0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3326721" y="4826541"/>
              <a:ext cx="1568790" cy="784395"/>
            </a:xfrm>
            <a:custGeom>
              <a:avLst/>
              <a:gdLst>
                <a:gd name="connsiteX0" fmla="*/ 0 w 1568790"/>
                <a:gd name="connsiteY0" fmla="*/ 0 h 784395"/>
                <a:gd name="connsiteX1" fmla="*/ 1568790 w 1568790"/>
                <a:gd name="connsiteY1" fmla="*/ 0 h 784395"/>
                <a:gd name="connsiteX2" fmla="*/ 1568790 w 1568790"/>
                <a:gd name="connsiteY2" fmla="*/ 784395 h 784395"/>
                <a:gd name="connsiteX3" fmla="*/ 0 w 1568790"/>
                <a:gd name="connsiteY3" fmla="*/ 784395 h 784395"/>
                <a:gd name="connsiteX4" fmla="*/ 0 w 1568790"/>
                <a:gd name="connsiteY4" fmla="*/ 0 h 784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68790" h="784395">
                  <a:moveTo>
                    <a:pt x="0" y="0"/>
                  </a:moveTo>
                  <a:lnTo>
                    <a:pt x="1568790" y="0"/>
                  </a:lnTo>
                  <a:lnTo>
                    <a:pt x="1568790" y="784395"/>
                  </a:lnTo>
                  <a:lnTo>
                    <a:pt x="0" y="78439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9050" tIns="19050" rIns="19050" bIns="19050" numCol="1" spcCol="1270" anchor="ctr" anchorCtr="0">
              <a:noAutofit/>
            </a:bodyPr>
            <a:lstStyle/>
            <a:p>
              <a:pPr lvl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000" kern="1200" dirty="0" smtClean="0"/>
                <a:t>Home</a:t>
              </a:r>
              <a:endParaRPr lang="en-US" sz="3000" kern="1200" dirty="0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5224957" y="4826541"/>
              <a:ext cx="1568790" cy="784395"/>
            </a:xfrm>
            <a:custGeom>
              <a:avLst/>
              <a:gdLst>
                <a:gd name="connsiteX0" fmla="*/ 0 w 1568790"/>
                <a:gd name="connsiteY0" fmla="*/ 0 h 784395"/>
                <a:gd name="connsiteX1" fmla="*/ 1568790 w 1568790"/>
                <a:gd name="connsiteY1" fmla="*/ 0 h 784395"/>
                <a:gd name="connsiteX2" fmla="*/ 1568790 w 1568790"/>
                <a:gd name="connsiteY2" fmla="*/ 784395 h 784395"/>
                <a:gd name="connsiteX3" fmla="*/ 0 w 1568790"/>
                <a:gd name="connsiteY3" fmla="*/ 784395 h 784395"/>
                <a:gd name="connsiteX4" fmla="*/ 0 w 1568790"/>
                <a:gd name="connsiteY4" fmla="*/ 0 h 784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68790" h="784395">
                  <a:moveTo>
                    <a:pt x="0" y="0"/>
                  </a:moveTo>
                  <a:lnTo>
                    <a:pt x="1568790" y="0"/>
                  </a:lnTo>
                  <a:lnTo>
                    <a:pt x="1568790" y="784395"/>
                  </a:lnTo>
                  <a:lnTo>
                    <a:pt x="0" y="78439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9050" tIns="19050" rIns="19050" bIns="19050" numCol="1" spcCol="1270" anchor="ctr" anchorCtr="0">
              <a:noAutofit/>
            </a:bodyPr>
            <a:lstStyle/>
            <a:p>
              <a:pPr lvl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000" kern="1200" dirty="0" smtClean="0"/>
                <a:t>Auto</a:t>
              </a:r>
              <a:endParaRPr lang="en-US" sz="3000" kern="1200" dirty="0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7123193" y="4826541"/>
              <a:ext cx="1568790" cy="784395"/>
            </a:xfrm>
            <a:custGeom>
              <a:avLst/>
              <a:gdLst>
                <a:gd name="connsiteX0" fmla="*/ 0 w 1568790"/>
                <a:gd name="connsiteY0" fmla="*/ 0 h 784395"/>
                <a:gd name="connsiteX1" fmla="*/ 1568790 w 1568790"/>
                <a:gd name="connsiteY1" fmla="*/ 0 h 784395"/>
                <a:gd name="connsiteX2" fmla="*/ 1568790 w 1568790"/>
                <a:gd name="connsiteY2" fmla="*/ 784395 h 784395"/>
                <a:gd name="connsiteX3" fmla="*/ 0 w 1568790"/>
                <a:gd name="connsiteY3" fmla="*/ 784395 h 784395"/>
                <a:gd name="connsiteX4" fmla="*/ 0 w 1568790"/>
                <a:gd name="connsiteY4" fmla="*/ 0 h 784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68790" h="784395">
                  <a:moveTo>
                    <a:pt x="0" y="0"/>
                  </a:moveTo>
                  <a:lnTo>
                    <a:pt x="1568790" y="0"/>
                  </a:lnTo>
                  <a:lnTo>
                    <a:pt x="1568790" y="784395"/>
                  </a:lnTo>
                  <a:lnTo>
                    <a:pt x="0" y="78439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9050" tIns="19050" rIns="19050" bIns="19050" numCol="1" spcCol="1270" anchor="ctr" anchorCtr="0">
              <a:noAutofit/>
            </a:bodyPr>
            <a:lstStyle/>
            <a:p>
              <a:pPr lvl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000" kern="1200" dirty="0" smtClean="0"/>
                <a:t>Business</a:t>
              </a:r>
              <a:endParaRPr lang="en-US" sz="3000" kern="1200" dirty="0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7123193" y="3712700"/>
              <a:ext cx="1568790" cy="784395"/>
            </a:xfrm>
            <a:custGeom>
              <a:avLst/>
              <a:gdLst>
                <a:gd name="connsiteX0" fmla="*/ 0 w 1568790"/>
                <a:gd name="connsiteY0" fmla="*/ 0 h 784395"/>
                <a:gd name="connsiteX1" fmla="*/ 1568790 w 1568790"/>
                <a:gd name="connsiteY1" fmla="*/ 0 h 784395"/>
                <a:gd name="connsiteX2" fmla="*/ 1568790 w 1568790"/>
                <a:gd name="connsiteY2" fmla="*/ 784395 h 784395"/>
                <a:gd name="connsiteX3" fmla="*/ 0 w 1568790"/>
                <a:gd name="connsiteY3" fmla="*/ 784395 h 784395"/>
                <a:gd name="connsiteX4" fmla="*/ 0 w 1568790"/>
                <a:gd name="connsiteY4" fmla="*/ 0 h 784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68790" h="784395">
                  <a:moveTo>
                    <a:pt x="0" y="0"/>
                  </a:moveTo>
                  <a:lnTo>
                    <a:pt x="1568790" y="0"/>
                  </a:lnTo>
                  <a:lnTo>
                    <a:pt x="1568790" y="784395"/>
                  </a:lnTo>
                  <a:lnTo>
                    <a:pt x="0" y="78439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9050" tIns="19050" rIns="19050" bIns="19050" numCol="1" spcCol="1270" anchor="ctr" anchorCtr="0">
              <a:noAutofit/>
            </a:bodyPr>
            <a:lstStyle/>
            <a:p>
              <a:pPr lvl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000" kern="1200" dirty="0" smtClean="0"/>
                <a:t>Savings</a:t>
              </a:r>
              <a:endParaRPr lang="en-US" sz="3000" kern="1200" dirty="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TC104033937[[fn=Vapor Trail]]</Template>
  <TotalTime>1379</TotalTime>
  <Words>690</Words>
  <Application>Microsoft Office PowerPoint</Application>
  <PresentationFormat>Custom</PresentationFormat>
  <Paragraphs>140</Paragraphs>
  <Slides>14</Slides>
  <Notes>13</Notes>
  <HiddenSlides>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Vapor Trail</vt:lpstr>
      <vt:lpstr>Archisurance: The Future </vt:lpstr>
      <vt:lpstr>What you’ve got to What you Want</vt:lpstr>
      <vt:lpstr>Business Model Canvas of ArchiSurance </vt:lpstr>
      <vt:lpstr>Where you are now</vt:lpstr>
      <vt:lpstr>Business Function view of ArchiSurance</vt:lpstr>
      <vt:lpstr>ArchiSurance information structure</vt:lpstr>
      <vt:lpstr>General Bank  Model</vt:lpstr>
      <vt:lpstr>Business Function view of Bank</vt:lpstr>
      <vt:lpstr>Bank Information Structure</vt:lpstr>
      <vt:lpstr>Synergies</vt:lpstr>
      <vt:lpstr> Bancassurance</vt:lpstr>
      <vt:lpstr>Suggestion</vt:lpstr>
      <vt:lpstr>New Archisurance</vt:lpstr>
      <vt:lpstr>New Function View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Kebing Li</dc:creator>
  <cp:lastModifiedBy>Loveless, David</cp:lastModifiedBy>
  <cp:revision>74</cp:revision>
  <dcterms:created xsi:type="dcterms:W3CDTF">2014-02-22T01:31:39Z</dcterms:created>
  <dcterms:modified xsi:type="dcterms:W3CDTF">2014-02-24T21:55:03Z</dcterms:modified>
</cp:coreProperties>
</file>