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63" r:id="rId3"/>
    <p:sldId id="264" r:id="rId4"/>
    <p:sldId id="258" r:id="rId5"/>
    <p:sldId id="265" r:id="rId6"/>
    <p:sldId id="259" r:id="rId7"/>
    <p:sldId id="261" r:id="rId8"/>
    <p:sldId id="266" r:id="rId9"/>
    <p:sldId id="274" r:id="rId10"/>
    <p:sldId id="260" r:id="rId11"/>
    <p:sldId id="272" r:id="rId12"/>
    <p:sldId id="273" r:id="rId13"/>
    <p:sldId id="262" r:id="rId14"/>
    <p:sldId id="267" r:id="rId15"/>
    <p:sldId id="268" r:id="rId16"/>
    <p:sldId id="269" r:id="rId17"/>
    <p:sldId id="270"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34" autoAdjust="0"/>
    <p:restoredTop sz="65889" autoAdjust="0"/>
  </p:normalViewPr>
  <p:slideViewPr>
    <p:cSldViewPr snapToGrid="0">
      <p:cViewPr varScale="1">
        <p:scale>
          <a:sx n="49" d="100"/>
          <a:sy n="49" d="100"/>
        </p:scale>
        <p:origin x="1398"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8D1A1-B388-4720-9A27-27787FD1DBD5}" type="datetimeFigureOut">
              <a:rPr lang="en-US" smtClean="0"/>
              <a:t>5/5/2014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921A92-69A6-40EE-B837-782837154759}" type="slidenum">
              <a:rPr lang="en-US" smtClean="0"/>
              <a:t>‹#›</a:t>
            </a:fld>
            <a:endParaRPr lang="en-US"/>
          </a:p>
        </p:txBody>
      </p:sp>
    </p:spTree>
    <p:extLst>
      <p:ext uri="{BB962C8B-B14F-4D97-AF65-F5344CB8AC3E}">
        <p14:creationId xmlns:p14="http://schemas.microsoft.com/office/powerpoint/2010/main" val="3194417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name is Alina </a:t>
            </a:r>
            <a:r>
              <a:rPr lang="en-US" dirty="0" err="1" smtClean="0"/>
              <a:t>Rozenbaum</a:t>
            </a:r>
            <a:r>
              <a:rPr lang="en-US" dirty="0" smtClean="0"/>
              <a:t>, and here are my partners:</a:t>
            </a:r>
            <a:r>
              <a:rPr lang="en-US" baseline="0" dirty="0" smtClean="0"/>
              <a:t> David Loveless and Kevin Li. </a:t>
            </a:r>
            <a:r>
              <a:rPr lang="en-US" dirty="0" smtClean="0"/>
              <a:t>Thank you for meeting with us once</a:t>
            </a:r>
            <a:r>
              <a:rPr lang="en-US" baseline="0" dirty="0" smtClean="0"/>
              <a:t> more. As the CEO of </a:t>
            </a:r>
            <a:r>
              <a:rPr lang="en-US" baseline="0" dirty="0" err="1" smtClean="0"/>
              <a:t>Archisurance</a:t>
            </a:r>
            <a:r>
              <a:rPr lang="en-US" baseline="0" dirty="0" smtClean="0"/>
              <a:t>, you are no doubt the most capable person to make the right decision to move this company forward. We would like to show you our thoughts on the direction of </a:t>
            </a:r>
            <a:r>
              <a:rPr lang="en-US" baseline="0" dirty="0" err="1" smtClean="0"/>
              <a:t>Archisurance</a:t>
            </a:r>
            <a:r>
              <a:rPr lang="en-US" baseline="0" dirty="0" smtClean="0"/>
              <a:t> since the finalization of the merger and incorporation of </a:t>
            </a:r>
            <a:r>
              <a:rPr lang="en-US" baseline="0" dirty="0" err="1" smtClean="0"/>
              <a:t>Bancassurance</a:t>
            </a:r>
            <a:r>
              <a:rPr lang="en-US" baseline="0" dirty="0" smtClean="0"/>
              <a:t>. </a:t>
            </a:r>
          </a:p>
        </p:txBody>
      </p:sp>
      <p:sp>
        <p:nvSpPr>
          <p:cNvPr id="4" name="Slide Number Placeholder 3"/>
          <p:cNvSpPr>
            <a:spLocks noGrp="1"/>
          </p:cNvSpPr>
          <p:nvPr>
            <p:ph type="sldNum" sz="quarter" idx="10"/>
          </p:nvPr>
        </p:nvSpPr>
        <p:spPr/>
        <p:txBody>
          <a:bodyPr/>
          <a:lstStyle/>
          <a:p>
            <a:fld id="{4A921A92-69A6-40EE-B837-782837154759}" type="slidenum">
              <a:rPr lang="en-US" smtClean="0"/>
              <a:t>1</a:t>
            </a:fld>
            <a:endParaRPr lang="en-US"/>
          </a:p>
        </p:txBody>
      </p:sp>
    </p:spTree>
    <p:extLst>
      <p:ext uri="{BB962C8B-B14F-4D97-AF65-F5344CB8AC3E}">
        <p14:creationId xmlns:p14="http://schemas.microsoft.com/office/powerpoint/2010/main" val="857228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Pictures speak louder than words, so let us visualize how this will play out. How we can cater to the needs of our customers and integrate </a:t>
            </a:r>
            <a:r>
              <a:rPr lang="en-US" dirty="0" err="1" smtClean="0"/>
              <a:t>Archisurance</a:t>
            </a:r>
            <a:r>
              <a:rPr lang="en-US" dirty="0" smtClean="0"/>
              <a:t> further</a:t>
            </a:r>
          </a:p>
          <a:p>
            <a:r>
              <a:rPr lang="en-US" dirty="0" smtClean="0"/>
              <a:t>To make one, strong united whole.</a:t>
            </a:r>
            <a:endParaRPr lang="en-US" dirty="0"/>
          </a:p>
        </p:txBody>
      </p:sp>
      <p:sp>
        <p:nvSpPr>
          <p:cNvPr id="4" name="Slide Number Placeholder 3"/>
          <p:cNvSpPr>
            <a:spLocks noGrp="1"/>
          </p:cNvSpPr>
          <p:nvPr>
            <p:ph type="sldNum" sz="quarter" idx="10"/>
          </p:nvPr>
        </p:nvSpPr>
        <p:spPr/>
        <p:txBody>
          <a:bodyPr/>
          <a:lstStyle/>
          <a:p>
            <a:fld id="{4A921A92-69A6-40EE-B837-782837154759}" type="slidenum">
              <a:rPr lang="en-US" smtClean="0"/>
              <a:t>11</a:t>
            </a:fld>
            <a:endParaRPr lang="en-US"/>
          </a:p>
        </p:txBody>
      </p:sp>
    </p:spTree>
    <p:extLst>
      <p:ext uri="{BB962C8B-B14F-4D97-AF65-F5344CB8AC3E}">
        <p14:creationId xmlns:p14="http://schemas.microsoft.com/office/powerpoint/2010/main" val="3242950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shows how all the actors interact with the interface along with the separate roles. Here we can</a:t>
            </a:r>
            <a:r>
              <a:rPr lang="en-US" baseline="0" dirty="0" smtClean="0"/>
              <a:t> see how the web-portal, and more importantly the CRM is now the central point of the schematic. It is where everything connects and goes out from.</a:t>
            </a:r>
            <a:endParaRPr lang="en-US" dirty="0"/>
          </a:p>
        </p:txBody>
      </p:sp>
      <p:sp>
        <p:nvSpPr>
          <p:cNvPr id="4" name="Slide Number Placeholder 3"/>
          <p:cNvSpPr>
            <a:spLocks noGrp="1"/>
          </p:cNvSpPr>
          <p:nvPr>
            <p:ph type="sldNum" sz="quarter" idx="10"/>
          </p:nvPr>
        </p:nvSpPr>
        <p:spPr/>
        <p:txBody>
          <a:bodyPr/>
          <a:lstStyle/>
          <a:p>
            <a:fld id="{4A921A92-69A6-40EE-B837-782837154759}" type="slidenum">
              <a:rPr lang="en-US" smtClean="0"/>
              <a:t>12</a:t>
            </a:fld>
            <a:endParaRPr lang="en-US"/>
          </a:p>
        </p:txBody>
      </p:sp>
    </p:spTree>
    <p:extLst>
      <p:ext uri="{BB962C8B-B14F-4D97-AF65-F5344CB8AC3E}">
        <p14:creationId xmlns:p14="http://schemas.microsoft.com/office/powerpoint/2010/main" val="2277410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web-portal (</a:t>
            </a:r>
            <a:r>
              <a:rPr lang="en-US" dirty="0" err="1" smtClean="0"/>
              <a:t>Archisurance</a:t>
            </a:r>
            <a:r>
              <a:rPr lang="en-US" dirty="0" smtClean="0"/>
              <a:t> website) customers will be able to use and change things in their account. Ask for assistance via any e-mail, chat or phone connection with some of our CSR. Look</a:t>
            </a:r>
            <a:r>
              <a:rPr lang="en-US" baseline="0" dirty="0" smtClean="0"/>
              <a:t> up questions that have already been answered. </a:t>
            </a:r>
            <a:r>
              <a:rPr lang="en-US" dirty="0" smtClean="0"/>
              <a:t>And finally </a:t>
            </a:r>
            <a:r>
              <a:rPr lang="en-US" dirty="0" err="1" smtClean="0"/>
              <a:t>Archsiurance</a:t>
            </a:r>
            <a:r>
              <a:rPr lang="en-US" baseline="0" dirty="0" smtClean="0"/>
              <a:t> can track user history and suggest relevant products based on specific customer needs, boosting the number of products that you sell, to customers that are already looking for those products. Ease of usability is key!</a:t>
            </a:r>
            <a:endParaRPr lang="en-US" dirty="0"/>
          </a:p>
        </p:txBody>
      </p:sp>
      <p:sp>
        <p:nvSpPr>
          <p:cNvPr id="4" name="Slide Number Placeholder 3"/>
          <p:cNvSpPr>
            <a:spLocks noGrp="1"/>
          </p:cNvSpPr>
          <p:nvPr>
            <p:ph type="sldNum" sz="quarter" idx="10"/>
          </p:nvPr>
        </p:nvSpPr>
        <p:spPr/>
        <p:txBody>
          <a:bodyPr/>
          <a:lstStyle/>
          <a:p>
            <a:fld id="{4A921A92-69A6-40EE-B837-782837154759}" type="slidenum">
              <a:rPr lang="en-US" smtClean="0"/>
              <a:t>13</a:t>
            </a:fld>
            <a:endParaRPr lang="en-US"/>
          </a:p>
        </p:txBody>
      </p:sp>
    </p:spTree>
    <p:extLst>
      <p:ext uri="{BB962C8B-B14F-4D97-AF65-F5344CB8AC3E}">
        <p14:creationId xmlns:p14="http://schemas.microsoft.com/office/powerpoint/2010/main" val="3679336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see how the data is transferred from applications, to services and</a:t>
            </a:r>
            <a:r>
              <a:rPr lang="en-US" baseline="0" dirty="0" smtClean="0"/>
              <a:t> finally to processes to aid our customers in accessing and manipulating the information on their accounts. The CRM is, once-again at the center of all of this, aiding the customer. Everything is uniformly stored in one place.</a:t>
            </a:r>
            <a:endParaRPr lang="en-US" dirty="0"/>
          </a:p>
        </p:txBody>
      </p:sp>
      <p:sp>
        <p:nvSpPr>
          <p:cNvPr id="4" name="Slide Number Placeholder 3"/>
          <p:cNvSpPr>
            <a:spLocks noGrp="1"/>
          </p:cNvSpPr>
          <p:nvPr>
            <p:ph type="sldNum" sz="quarter" idx="10"/>
          </p:nvPr>
        </p:nvSpPr>
        <p:spPr/>
        <p:txBody>
          <a:bodyPr/>
          <a:lstStyle/>
          <a:p>
            <a:fld id="{4A921A92-69A6-40EE-B837-782837154759}" type="slidenum">
              <a:rPr lang="en-US" smtClean="0"/>
              <a:t>14</a:t>
            </a:fld>
            <a:endParaRPr lang="en-US"/>
          </a:p>
        </p:txBody>
      </p:sp>
    </p:spTree>
    <p:extLst>
      <p:ext uri="{BB962C8B-B14F-4D97-AF65-F5344CB8AC3E}">
        <p14:creationId xmlns:p14="http://schemas.microsoft.com/office/powerpoint/2010/main" val="2566245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also see the various application components and the different ways that a customer can access help.</a:t>
            </a:r>
          </a:p>
          <a:p>
            <a:r>
              <a:rPr lang="en-US" dirty="0" smtClean="0"/>
              <a:t>So they have more options than before on</a:t>
            </a:r>
            <a:r>
              <a:rPr lang="en-US" baseline="0" dirty="0" smtClean="0"/>
              <a:t> contacting one of your CSR in what-ever manner most suits their needs.</a:t>
            </a:r>
          </a:p>
          <a:p>
            <a:r>
              <a:rPr lang="en-US" baseline="0" dirty="0" smtClean="0"/>
              <a:t>Usability is key. Less frustrated customers is beneficial for long-term partnerships.</a:t>
            </a:r>
            <a:endParaRPr lang="en-US" dirty="0"/>
          </a:p>
        </p:txBody>
      </p:sp>
      <p:sp>
        <p:nvSpPr>
          <p:cNvPr id="4" name="Slide Number Placeholder 3"/>
          <p:cNvSpPr>
            <a:spLocks noGrp="1"/>
          </p:cNvSpPr>
          <p:nvPr>
            <p:ph type="sldNum" sz="quarter" idx="10"/>
          </p:nvPr>
        </p:nvSpPr>
        <p:spPr/>
        <p:txBody>
          <a:bodyPr/>
          <a:lstStyle/>
          <a:p>
            <a:fld id="{4A921A92-69A6-40EE-B837-782837154759}" type="slidenum">
              <a:rPr lang="en-US" smtClean="0"/>
              <a:t>15</a:t>
            </a:fld>
            <a:endParaRPr lang="en-US"/>
          </a:p>
        </p:txBody>
      </p:sp>
    </p:spTree>
    <p:extLst>
      <p:ext uri="{BB962C8B-B14F-4D97-AF65-F5344CB8AC3E}">
        <p14:creationId xmlns:p14="http://schemas.microsoft.com/office/powerpoint/2010/main" val="737083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the suggested services are scanned</a:t>
            </a:r>
            <a:r>
              <a:rPr lang="en-US" baseline="0" dirty="0" smtClean="0"/>
              <a:t> from user history and patched through to the Document System to compare what the customer is interested in to what products and services the bank and insurance have. Increasing profit for the company as well as customer interest for future endeavors.</a:t>
            </a:r>
            <a:endParaRPr lang="en-US" dirty="0"/>
          </a:p>
        </p:txBody>
      </p:sp>
      <p:sp>
        <p:nvSpPr>
          <p:cNvPr id="4" name="Slide Number Placeholder 3"/>
          <p:cNvSpPr>
            <a:spLocks noGrp="1"/>
          </p:cNvSpPr>
          <p:nvPr>
            <p:ph type="sldNum" sz="quarter" idx="10"/>
          </p:nvPr>
        </p:nvSpPr>
        <p:spPr/>
        <p:txBody>
          <a:bodyPr/>
          <a:lstStyle/>
          <a:p>
            <a:fld id="{4A921A92-69A6-40EE-B837-782837154759}" type="slidenum">
              <a:rPr lang="en-US" smtClean="0"/>
              <a:t>16</a:t>
            </a:fld>
            <a:endParaRPr lang="en-US"/>
          </a:p>
        </p:txBody>
      </p:sp>
    </p:spTree>
    <p:extLst>
      <p:ext uri="{BB962C8B-B14F-4D97-AF65-F5344CB8AC3E}">
        <p14:creationId xmlns:p14="http://schemas.microsoft.com/office/powerpoint/2010/main" val="820278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references look at the Notes PDF</a:t>
            </a:r>
            <a:endParaRPr lang="en-US" dirty="0"/>
          </a:p>
        </p:txBody>
      </p:sp>
      <p:sp>
        <p:nvSpPr>
          <p:cNvPr id="4" name="Slide Number Placeholder 3"/>
          <p:cNvSpPr>
            <a:spLocks noGrp="1"/>
          </p:cNvSpPr>
          <p:nvPr>
            <p:ph type="sldNum" sz="quarter" idx="10"/>
          </p:nvPr>
        </p:nvSpPr>
        <p:spPr/>
        <p:txBody>
          <a:bodyPr/>
          <a:lstStyle/>
          <a:p>
            <a:fld id="{4A921A92-69A6-40EE-B837-782837154759}" type="slidenum">
              <a:rPr lang="en-US" smtClean="0"/>
              <a:t>17</a:t>
            </a:fld>
            <a:endParaRPr lang="en-US"/>
          </a:p>
        </p:txBody>
      </p:sp>
    </p:spTree>
    <p:extLst>
      <p:ext uri="{BB962C8B-B14F-4D97-AF65-F5344CB8AC3E}">
        <p14:creationId xmlns:p14="http://schemas.microsoft.com/office/powerpoint/2010/main" val="762842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Originally </a:t>
            </a:r>
            <a:r>
              <a:rPr lang="en-US" dirty="0" err="1" smtClean="0"/>
              <a:t>Archisurance</a:t>
            </a:r>
            <a:r>
              <a:rPr lang="en-US" dirty="0" smtClean="0"/>
              <a:t> was three companies that decided to come together</a:t>
            </a:r>
            <a:r>
              <a:rPr lang="en-US" baseline="0" dirty="0" smtClean="0"/>
              <a:t> as one.</a:t>
            </a:r>
          </a:p>
          <a:p>
            <a:r>
              <a:rPr lang="en-US" baseline="0" dirty="0" smtClean="0"/>
              <a:t>(Legal Expense, Home and Travel, and Auto). For the good of all three they decided to merge.</a:t>
            </a:r>
          </a:p>
          <a:p>
            <a:r>
              <a:rPr lang="en-US" baseline="0" dirty="0" smtClean="0"/>
              <a:t>Before </a:t>
            </a:r>
            <a:r>
              <a:rPr lang="en-US" baseline="0" dirty="0" err="1" smtClean="0"/>
              <a:t>Bancassurance</a:t>
            </a:r>
            <a:r>
              <a:rPr lang="en-US" baseline="0" dirty="0" smtClean="0"/>
              <a:t>, the Banking and Insurance were done separately,</a:t>
            </a:r>
          </a:p>
          <a:p>
            <a:endParaRPr lang="en-US" dirty="0"/>
          </a:p>
        </p:txBody>
      </p:sp>
      <p:sp>
        <p:nvSpPr>
          <p:cNvPr id="4" name="Slide Number Placeholder 3"/>
          <p:cNvSpPr>
            <a:spLocks noGrp="1"/>
          </p:cNvSpPr>
          <p:nvPr>
            <p:ph type="sldNum" sz="quarter" idx="10"/>
          </p:nvPr>
        </p:nvSpPr>
        <p:spPr/>
        <p:txBody>
          <a:bodyPr/>
          <a:lstStyle/>
          <a:p>
            <a:fld id="{4A921A92-69A6-40EE-B837-782837154759}" type="slidenum">
              <a:rPr lang="en-US" smtClean="0"/>
              <a:t>2</a:t>
            </a:fld>
            <a:endParaRPr lang="en-US"/>
          </a:p>
        </p:txBody>
      </p:sp>
    </p:spTree>
    <p:extLst>
      <p:ext uri="{BB962C8B-B14F-4D97-AF65-F5344CB8AC3E}">
        <p14:creationId xmlns:p14="http://schemas.microsoft.com/office/powerpoint/2010/main" val="421604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Insurances and Banking worked as partners, but ti was inconvenient for</a:t>
            </a:r>
            <a:r>
              <a:rPr lang="en-US" baseline="0" dirty="0" smtClean="0"/>
              <a:t> customers to use both, as their data, accounts, information and services were not linked in any way. This inconvenience led to what is now known as </a:t>
            </a:r>
            <a:r>
              <a:rPr lang="en-US" baseline="0" dirty="0" err="1" smtClean="0"/>
              <a:t>Bancassurance</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4A921A92-69A6-40EE-B837-782837154759}" type="slidenum">
              <a:rPr lang="en-US" smtClean="0"/>
              <a:t>3</a:t>
            </a:fld>
            <a:endParaRPr lang="en-US"/>
          </a:p>
        </p:txBody>
      </p:sp>
    </p:spTree>
    <p:extLst>
      <p:ext uri="{BB962C8B-B14F-4D97-AF65-F5344CB8AC3E}">
        <p14:creationId xmlns:p14="http://schemas.microsoft.com/office/powerpoint/2010/main" val="526321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are united.</a:t>
            </a:r>
          </a:p>
          <a:p>
            <a:r>
              <a:rPr lang="en-US" dirty="0" smtClean="0"/>
              <a:t>You are strong.</a:t>
            </a:r>
          </a:p>
          <a:p>
            <a:r>
              <a:rPr lang="en-US" dirty="0" smtClean="0"/>
              <a:t>You are </a:t>
            </a:r>
            <a:r>
              <a:rPr lang="en-US" dirty="0" err="1" smtClean="0"/>
              <a:t>Archisurance</a:t>
            </a:r>
            <a:r>
              <a:rPr lang="en-US" dirty="0" smtClean="0"/>
              <a:t>.</a:t>
            </a:r>
          </a:p>
          <a:p>
            <a:r>
              <a:rPr lang="en-US" dirty="0" smtClean="0"/>
              <a:t>Together</a:t>
            </a:r>
            <a:r>
              <a:rPr lang="en-US" baseline="0" dirty="0" smtClean="0"/>
              <a:t> with the bank </a:t>
            </a:r>
            <a:r>
              <a:rPr lang="en-US" baseline="0" dirty="0" err="1" smtClean="0"/>
              <a:t>Archisurance</a:t>
            </a:r>
            <a:r>
              <a:rPr lang="en-US" baseline="0" dirty="0" smtClean="0"/>
              <a:t> served to adapt to the need of its </a:t>
            </a:r>
            <a:r>
              <a:rPr lang="en-US" baseline="0" dirty="0" err="1" smtClean="0"/>
              <a:t>clientel</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4A921A92-69A6-40EE-B837-782837154759}" type="slidenum">
              <a:rPr lang="en-US" smtClean="0"/>
              <a:t>4</a:t>
            </a:fld>
            <a:endParaRPr lang="en-US"/>
          </a:p>
        </p:txBody>
      </p:sp>
    </p:spTree>
    <p:extLst>
      <p:ext uri="{BB962C8B-B14F-4D97-AF65-F5344CB8AC3E}">
        <p14:creationId xmlns:p14="http://schemas.microsoft.com/office/powerpoint/2010/main" val="3281923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customer clientele has now merged. Together as one, </a:t>
            </a:r>
            <a:r>
              <a:rPr lang="en-US" dirty="0" err="1" smtClean="0"/>
              <a:t>bancassurance</a:t>
            </a:r>
            <a:r>
              <a:rPr lang="en-US" dirty="0" smtClean="0"/>
              <a:t> has helped </a:t>
            </a:r>
            <a:r>
              <a:rPr lang="en-US" dirty="0" err="1" smtClean="0"/>
              <a:t>Archisurance</a:t>
            </a:r>
            <a:r>
              <a:rPr lang="en-US" dirty="0" smtClean="0"/>
              <a:t> serve a happier and larger customer base.</a:t>
            </a:r>
          </a:p>
          <a:p>
            <a:r>
              <a:rPr lang="en-US" baseline="0" dirty="0" smtClean="0"/>
              <a:t>Information is shared, so customers have the convenience and simplicity of getting their banking and insurance needs  taken care of in one place.</a:t>
            </a:r>
          </a:p>
          <a:p>
            <a:endParaRPr lang="en-US" dirty="0"/>
          </a:p>
        </p:txBody>
      </p:sp>
      <p:sp>
        <p:nvSpPr>
          <p:cNvPr id="4" name="Slide Number Placeholder 3"/>
          <p:cNvSpPr>
            <a:spLocks noGrp="1"/>
          </p:cNvSpPr>
          <p:nvPr>
            <p:ph type="sldNum" sz="quarter" idx="10"/>
          </p:nvPr>
        </p:nvSpPr>
        <p:spPr/>
        <p:txBody>
          <a:bodyPr/>
          <a:lstStyle/>
          <a:p>
            <a:fld id="{4A921A92-69A6-40EE-B837-782837154759}" type="slidenum">
              <a:rPr lang="en-US" smtClean="0"/>
              <a:t>5</a:t>
            </a:fld>
            <a:endParaRPr lang="en-US"/>
          </a:p>
        </p:txBody>
      </p:sp>
    </p:spTree>
    <p:extLst>
      <p:ext uri="{BB962C8B-B14F-4D97-AF65-F5344CB8AC3E}">
        <p14:creationId xmlns:p14="http://schemas.microsoft.com/office/powerpoint/2010/main" val="4288039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increased the number of channels and the value of the company. Giving more freedom to the individual. And as you may know,</a:t>
            </a:r>
          </a:p>
          <a:p>
            <a:r>
              <a:rPr lang="en-US" baseline="0" dirty="0" smtClean="0"/>
              <a:t>Happy customers equals good business for all. After-all, serving the customers is what </a:t>
            </a:r>
            <a:r>
              <a:rPr lang="en-US" baseline="0" dirty="0" err="1" smtClean="0"/>
              <a:t>Archisurance</a:t>
            </a:r>
            <a:r>
              <a:rPr lang="en-US" baseline="0" dirty="0" smtClean="0"/>
              <a:t> is all about…and what better way</a:t>
            </a:r>
          </a:p>
          <a:p>
            <a:r>
              <a:rPr lang="en-US" baseline="0" dirty="0" smtClean="0"/>
              <a:t>To make customers happy than ease of access?</a:t>
            </a:r>
            <a:endParaRPr lang="en-US" dirty="0"/>
          </a:p>
        </p:txBody>
      </p:sp>
      <p:sp>
        <p:nvSpPr>
          <p:cNvPr id="4" name="Slide Number Placeholder 3"/>
          <p:cNvSpPr>
            <a:spLocks noGrp="1"/>
          </p:cNvSpPr>
          <p:nvPr>
            <p:ph type="sldNum" sz="quarter" idx="10"/>
          </p:nvPr>
        </p:nvSpPr>
        <p:spPr/>
        <p:txBody>
          <a:bodyPr/>
          <a:lstStyle/>
          <a:p>
            <a:fld id="{4A921A92-69A6-40EE-B837-782837154759}" type="slidenum">
              <a:rPr lang="en-US" smtClean="0"/>
              <a:t>6</a:t>
            </a:fld>
            <a:endParaRPr lang="en-US"/>
          </a:p>
        </p:txBody>
      </p:sp>
    </p:spTree>
    <p:extLst>
      <p:ext uri="{BB962C8B-B14F-4D97-AF65-F5344CB8AC3E}">
        <p14:creationId xmlns:p14="http://schemas.microsoft.com/office/powerpoint/2010/main" val="2523227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look to the future we can see </a:t>
            </a:r>
            <a:r>
              <a:rPr lang="en-US" dirty="0" err="1" smtClean="0"/>
              <a:t>Archisurance</a:t>
            </a:r>
            <a:r>
              <a:rPr lang="en-US" dirty="0" smtClean="0"/>
              <a:t> expanding itself.</a:t>
            </a:r>
            <a:r>
              <a:rPr lang="en-US" baseline="0" dirty="0" smtClean="0"/>
              <a:t> Taking small, but important steps can lead you there. </a:t>
            </a:r>
            <a:endParaRPr lang="en-US" dirty="0"/>
          </a:p>
        </p:txBody>
      </p:sp>
      <p:sp>
        <p:nvSpPr>
          <p:cNvPr id="4" name="Slide Number Placeholder 3"/>
          <p:cNvSpPr>
            <a:spLocks noGrp="1"/>
          </p:cNvSpPr>
          <p:nvPr>
            <p:ph type="sldNum" sz="quarter" idx="10"/>
          </p:nvPr>
        </p:nvSpPr>
        <p:spPr/>
        <p:txBody>
          <a:bodyPr/>
          <a:lstStyle/>
          <a:p>
            <a:fld id="{4A921A92-69A6-40EE-B837-782837154759}" type="slidenum">
              <a:rPr lang="en-US" smtClean="0"/>
              <a:t>7</a:t>
            </a:fld>
            <a:endParaRPr lang="en-US"/>
          </a:p>
        </p:txBody>
      </p:sp>
    </p:spTree>
    <p:extLst>
      <p:ext uri="{BB962C8B-B14F-4D97-AF65-F5344CB8AC3E}">
        <p14:creationId xmlns:p14="http://schemas.microsoft.com/office/powerpoint/2010/main" val="3972661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Customers like to feel involved in their personal business. They want to know what’s going on, where their money is going and</a:t>
            </a:r>
          </a:p>
          <a:p>
            <a:r>
              <a:rPr lang="en-US" dirty="0" smtClean="0"/>
              <a:t>Be able to change things as they want, on their own terms. Time is money. That is why we feel that you will agree that cutting</a:t>
            </a:r>
            <a:r>
              <a:rPr lang="en-US" baseline="0" dirty="0" smtClean="0"/>
              <a:t> costs</a:t>
            </a:r>
          </a:p>
          <a:p>
            <a:r>
              <a:rPr lang="en-US" baseline="0" dirty="0" smtClean="0"/>
              <a:t>And focusing on a customer-friendly channel is key to future success. Our goal is to make it so that customers have easier access to </a:t>
            </a:r>
          </a:p>
          <a:p>
            <a:r>
              <a:rPr lang="en-US" baseline="0" dirty="0" smtClean="0"/>
              <a:t>their personal accounts and have an easier time accessing help, with a newly structured web-portal interface. Help the customer feel </a:t>
            </a:r>
          </a:p>
          <a:p>
            <a:r>
              <a:rPr lang="en-US" baseline="0" dirty="0" smtClean="0"/>
              <a:t>More integrated in what this company does. Give them more control over their account, and remove </a:t>
            </a:r>
            <a:r>
              <a:rPr lang="en-US" baseline="0" dirty="0" err="1" smtClean="0"/>
              <a:t>uncessary</a:t>
            </a:r>
            <a:r>
              <a:rPr lang="en-US" baseline="0" dirty="0" smtClean="0"/>
              <a:t> call-center/CSR phone centers.</a:t>
            </a:r>
          </a:p>
          <a:p>
            <a:r>
              <a:rPr lang="en-US" baseline="0" dirty="0" smtClean="0"/>
              <a:t>Let customers do it themselves. It cuts down expenses and makes everyone happier overall.</a:t>
            </a:r>
            <a:endParaRPr lang="en-US" dirty="0"/>
          </a:p>
        </p:txBody>
      </p:sp>
      <p:sp>
        <p:nvSpPr>
          <p:cNvPr id="4" name="Slide Number Placeholder 3"/>
          <p:cNvSpPr>
            <a:spLocks noGrp="1"/>
          </p:cNvSpPr>
          <p:nvPr>
            <p:ph type="sldNum" sz="quarter" idx="10"/>
          </p:nvPr>
        </p:nvSpPr>
        <p:spPr/>
        <p:txBody>
          <a:bodyPr/>
          <a:lstStyle/>
          <a:p>
            <a:fld id="{4A921A92-69A6-40EE-B837-782837154759}" type="slidenum">
              <a:rPr lang="en-US" smtClean="0"/>
              <a:t>8</a:t>
            </a:fld>
            <a:endParaRPr lang="en-US"/>
          </a:p>
        </p:txBody>
      </p:sp>
    </p:spTree>
    <p:extLst>
      <p:ext uri="{BB962C8B-B14F-4D97-AF65-F5344CB8AC3E}">
        <p14:creationId xmlns:p14="http://schemas.microsoft.com/office/powerpoint/2010/main" val="908277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Archisurance</a:t>
            </a:r>
            <a:r>
              <a:rPr lang="en-US" dirty="0" smtClean="0"/>
              <a:t> will be based on this shared platform of database, web, CRM and documentation. The two pillars that are </a:t>
            </a:r>
            <a:r>
              <a:rPr lang="en-US" dirty="0" err="1" smtClean="0"/>
              <a:t>Archisurance</a:t>
            </a:r>
            <a:r>
              <a:rPr lang="en-US" dirty="0" smtClean="0"/>
              <a:t> will</a:t>
            </a:r>
          </a:p>
          <a:p>
            <a:r>
              <a:rPr lang="en-US" dirty="0" smtClean="0"/>
              <a:t>Be supported by a united system.</a:t>
            </a:r>
            <a:endParaRPr lang="en-US" dirty="0"/>
          </a:p>
        </p:txBody>
      </p:sp>
      <p:sp>
        <p:nvSpPr>
          <p:cNvPr id="4" name="Slide Number Placeholder 3"/>
          <p:cNvSpPr>
            <a:spLocks noGrp="1"/>
          </p:cNvSpPr>
          <p:nvPr>
            <p:ph type="sldNum" sz="quarter" idx="10"/>
          </p:nvPr>
        </p:nvSpPr>
        <p:spPr/>
        <p:txBody>
          <a:bodyPr/>
          <a:lstStyle/>
          <a:p>
            <a:fld id="{4A921A92-69A6-40EE-B837-782837154759}" type="slidenum">
              <a:rPr lang="en-US" smtClean="0"/>
              <a:t>9</a:t>
            </a:fld>
            <a:endParaRPr lang="en-US"/>
          </a:p>
        </p:txBody>
      </p:sp>
    </p:spTree>
    <p:extLst>
      <p:ext uri="{BB962C8B-B14F-4D97-AF65-F5344CB8AC3E}">
        <p14:creationId xmlns:p14="http://schemas.microsoft.com/office/powerpoint/2010/main" val="10449992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08799B-6A50-48D4-AD41-9E92913E0431}" type="datetimeFigureOut">
              <a:rPr lang="en-US" smtClean="0"/>
              <a:t>5/5/2014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6738543-70A1-4E36-AB02-C1F90A5FC7B3}" type="slidenum">
              <a:rPr lang="en-US" smtClean="0"/>
              <a:t>‹#›</a:t>
            </a:fld>
            <a:endParaRPr lang="en-US"/>
          </a:p>
        </p:txBody>
      </p:sp>
    </p:spTree>
    <p:extLst>
      <p:ext uri="{BB962C8B-B14F-4D97-AF65-F5344CB8AC3E}">
        <p14:creationId xmlns:p14="http://schemas.microsoft.com/office/powerpoint/2010/main" val="3516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08799B-6A50-48D4-AD41-9E92913E0431}" type="datetimeFigureOut">
              <a:rPr lang="en-US" smtClean="0"/>
              <a:t>5/5/2014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6738543-70A1-4E36-AB02-C1F90A5FC7B3}" type="slidenum">
              <a:rPr lang="en-US" smtClean="0"/>
              <a:t>‹#›</a:t>
            </a:fld>
            <a:endParaRPr lang="en-US"/>
          </a:p>
        </p:txBody>
      </p:sp>
    </p:spTree>
    <p:extLst>
      <p:ext uri="{BB962C8B-B14F-4D97-AF65-F5344CB8AC3E}">
        <p14:creationId xmlns:p14="http://schemas.microsoft.com/office/powerpoint/2010/main" val="3596273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08799B-6A50-48D4-AD41-9E92913E0431}" type="datetimeFigureOut">
              <a:rPr lang="en-US" smtClean="0"/>
              <a:t>5/5/2014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6738543-70A1-4E36-AB02-C1F90A5FC7B3}" type="slidenum">
              <a:rPr lang="en-US" smtClean="0"/>
              <a:t>‹#›</a:t>
            </a:fld>
            <a:endParaRPr lang="en-US"/>
          </a:p>
        </p:txBody>
      </p:sp>
    </p:spTree>
    <p:extLst>
      <p:ext uri="{BB962C8B-B14F-4D97-AF65-F5344CB8AC3E}">
        <p14:creationId xmlns:p14="http://schemas.microsoft.com/office/powerpoint/2010/main" val="4019286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08799B-6A50-48D4-AD41-9E92913E0431}" type="datetimeFigureOut">
              <a:rPr lang="en-US" smtClean="0"/>
              <a:t>5/5/2014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6738543-70A1-4E36-AB02-C1F90A5FC7B3}"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033265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08799B-6A50-48D4-AD41-9E92913E0431}" type="datetimeFigureOut">
              <a:rPr lang="en-US" smtClean="0"/>
              <a:t>5/5/2014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6738543-70A1-4E36-AB02-C1F90A5FC7B3}" type="slidenum">
              <a:rPr lang="en-US" smtClean="0"/>
              <a:t>‹#›</a:t>
            </a:fld>
            <a:endParaRPr lang="en-US"/>
          </a:p>
        </p:txBody>
      </p:sp>
    </p:spTree>
    <p:extLst>
      <p:ext uri="{BB962C8B-B14F-4D97-AF65-F5344CB8AC3E}">
        <p14:creationId xmlns:p14="http://schemas.microsoft.com/office/powerpoint/2010/main" val="1964333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608799B-6A50-48D4-AD41-9E92913E0431}" type="datetimeFigureOut">
              <a:rPr lang="en-US" smtClean="0"/>
              <a:t>5/5/2014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738543-70A1-4E36-AB02-C1F90A5FC7B3}" type="slidenum">
              <a:rPr lang="en-US" smtClean="0"/>
              <a:t>‹#›</a:t>
            </a:fld>
            <a:endParaRPr lang="en-US"/>
          </a:p>
        </p:txBody>
      </p:sp>
    </p:spTree>
    <p:extLst>
      <p:ext uri="{BB962C8B-B14F-4D97-AF65-F5344CB8AC3E}">
        <p14:creationId xmlns:p14="http://schemas.microsoft.com/office/powerpoint/2010/main" val="828250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608799B-6A50-48D4-AD41-9E92913E0431}" type="datetimeFigureOut">
              <a:rPr lang="en-US" smtClean="0"/>
              <a:t>5/5/2014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738543-70A1-4E36-AB02-C1F90A5FC7B3}" type="slidenum">
              <a:rPr lang="en-US" smtClean="0"/>
              <a:t>‹#›</a:t>
            </a:fld>
            <a:endParaRPr lang="en-US"/>
          </a:p>
        </p:txBody>
      </p:sp>
    </p:spTree>
    <p:extLst>
      <p:ext uri="{BB962C8B-B14F-4D97-AF65-F5344CB8AC3E}">
        <p14:creationId xmlns:p14="http://schemas.microsoft.com/office/powerpoint/2010/main" val="281338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08799B-6A50-48D4-AD41-9E92913E0431}" type="datetimeFigureOut">
              <a:rPr lang="en-US" smtClean="0"/>
              <a:t>5/5/2014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738543-70A1-4E36-AB02-C1F90A5FC7B3}" type="slidenum">
              <a:rPr lang="en-US" smtClean="0"/>
              <a:t>‹#›</a:t>
            </a:fld>
            <a:endParaRPr lang="en-US"/>
          </a:p>
        </p:txBody>
      </p:sp>
    </p:spTree>
    <p:extLst>
      <p:ext uri="{BB962C8B-B14F-4D97-AF65-F5344CB8AC3E}">
        <p14:creationId xmlns:p14="http://schemas.microsoft.com/office/powerpoint/2010/main" val="2080645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608799B-6A50-48D4-AD41-9E92913E0431}" type="datetimeFigureOut">
              <a:rPr lang="en-US" smtClean="0"/>
              <a:t>5/5/2014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6738543-70A1-4E36-AB02-C1F90A5FC7B3}" type="slidenum">
              <a:rPr lang="en-US" smtClean="0"/>
              <a:t>‹#›</a:t>
            </a:fld>
            <a:endParaRPr lang="en-US"/>
          </a:p>
        </p:txBody>
      </p:sp>
    </p:spTree>
    <p:extLst>
      <p:ext uri="{BB962C8B-B14F-4D97-AF65-F5344CB8AC3E}">
        <p14:creationId xmlns:p14="http://schemas.microsoft.com/office/powerpoint/2010/main" val="761648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08799B-6A50-48D4-AD41-9E92913E0431}" type="datetimeFigureOut">
              <a:rPr lang="en-US" smtClean="0"/>
              <a:t>5/5/2014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738543-70A1-4E36-AB02-C1F90A5FC7B3}" type="slidenum">
              <a:rPr lang="en-US" smtClean="0"/>
              <a:t>‹#›</a:t>
            </a:fld>
            <a:endParaRPr lang="en-US"/>
          </a:p>
        </p:txBody>
      </p:sp>
    </p:spTree>
    <p:extLst>
      <p:ext uri="{BB962C8B-B14F-4D97-AF65-F5344CB8AC3E}">
        <p14:creationId xmlns:p14="http://schemas.microsoft.com/office/powerpoint/2010/main" val="854498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08799B-6A50-48D4-AD41-9E92913E0431}" type="datetimeFigureOut">
              <a:rPr lang="en-US" smtClean="0"/>
              <a:t>5/5/2014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6738543-70A1-4E36-AB02-C1F90A5FC7B3}" type="slidenum">
              <a:rPr lang="en-US" smtClean="0"/>
              <a:t>‹#›</a:t>
            </a:fld>
            <a:endParaRPr lang="en-US"/>
          </a:p>
        </p:txBody>
      </p:sp>
    </p:spTree>
    <p:extLst>
      <p:ext uri="{BB962C8B-B14F-4D97-AF65-F5344CB8AC3E}">
        <p14:creationId xmlns:p14="http://schemas.microsoft.com/office/powerpoint/2010/main" val="2953216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08799B-6A50-48D4-AD41-9E92913E0431}" type="datetimeFigureOut">
              <a:rPr lang="en-US" smtClean="0"/>
              <a:t>5/5/2014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738543-70A1-4E36-AB02-C1F90A5FC7B3}" type="slidenum">
              <a:rPr lang="en-US" smtClean="0"/>
              <a:t>‹#›</a:t>
            </a:fld>
            <a:endParaRPr lang="en-US"/>
          </a:p>
        </p:txBody>
      </p:sp>
    </p:spTree>
    <p:extLst>
      <p:ext uri="{BB962C8B-B14F-4D97-AF65-F5344CB8AC3E}">
        <p14:creationId xmlns:p14="http://schemas.microsoft.com/office/powerpoint/2010/main" val="1957076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08799B-6A50-48D4-AD41-9E92913E0431}" type="datetimeFigureOut">
              <a:rPr lang="en-US" smtClean="0"/>
              <a:t>5/5/2014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738543-70A1-4E36-AB02-C1F90A5FC7B3}" type="slidenum">
              <a:rPr lang="en-US" smtClean="0"/>
              <a:t>‹#›</a:t>
            </a:fld>
            <a:endParaRPr lang="en-US"/>
          </a:p>
        </p:txBody>
      </p:sp>
    </p:spTree>
    <p:extLst>
      <p:ext uri="{BB962C8B-B14F-4D97-AF65-F5344CB8AC3E}">
        <p14:creationId xmlns:p14="http://schemas.microsoft.com/office/powerpoint/2010/main" val="3672181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08799B-6A50-48D4-AD41-9E92913E0431}" type="datetimeFigureOut">
              <a:rPr lang="en-US" smtClean="0"/>
              <a:t>5/5/2014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738543-70A1-4E36-AB02-C1F90A5FC7B3}" type="slidenum">
              <a:rPr lang="en-US" smtClean="0"/>
              <a:t>‹#›</a:t>
            </a:fld>
            <a:endParaRPr lang="en-US"/>
          </a:p>
        </p:txBody>
      </p:sp>
    </p:spTree>
    <p:extLst>
      <p:ext uri="{BB962C8B-B14F-4D97-AF65-F5344CB8AC3E}">
        <p14:creationId xmlns:p14="http://schemas.microsoft.com/office/powerpoint/2010/main" val="1068108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608799B-6A50-48D4-AD41-9E92913E0431}" type="datetimeFigureOut">
              <a:rPr lang="en-US" smtClean="0"/>
              <a:t>5/5/2014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738543-70A1-4E36-AB02-C1F90A5FC7B3}" type="slidenum">
              <a:rPr lang="en-US" smtClean="0"/>
              <a:t>‹#›</a:t>
            </a:fld>
            <a:endParaRPr lang="en-US"/>
          </a:p>
        </p:txBody>
      </p:sp>
    </p:spTree>
    <p:extLst>
      <p:ext uri="{BB962C8B-B14F-4D97-AF65-F5344CB8AC3E}">
        <p14:creationId xmlns:p14="http://schemas.microsoft.com/office/powerpoint/2010/main" val="1031056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08799B-6A50-48D4-AD41-9E92913E0431}" type="datetimeFigureOut">
              <a:rPr lang="en-US" smtClean="0"/>
              <a:t>5/5/2014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738543-70A1-4E36-AB02-C1F90A5FC7B3}" type="slidenum">
              <a:rPr lang="en-US" smtClean="0"/>
              <a:t>‹#›</a:t>
            </a:fld>
            <a:endParaRPr lang="en-US"/>
          </a:p>
        </p:txBody>
      </p:sp>
    </p:spTree>
    <p:extLst>
      <p:ext uri="{BB962C8B-B14F-4D97-AF65-F5344CB8AC3E}">
        <p14:creationId xmlns:p14="http://schemas.microsoft.com/office/powerpoint/2010/main" val="1578734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08799B-6A50-48D4-AD41-9E92913E0431}" type="datetimeFigureOut">
              <a:rPr lang="en-US" smtClean="0"/>
              <a:t>5/5/2014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738543-70A1-4E36-AB02-C1F90A5FC7B3}" type="slidenum">
              <a:rPr lang="en-US" smtClean="0"/>
              <a:t>‹#›</a:t>
            </a:fld>
            <a:endParaRPr lang="en-US"/>
          </a:p>
        </p:txBody>
      </p:sp>
    </p:spTree>
    <p:extLst>
      <p:ext uri="{BB962C8B-B14F-4D97-AF65-F5344CB8AC3E}">
        <p14:creationId xmlns:p14="http://schemas.microsoft.com/office/powerpoint/2010/main" val="3936405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608799B-6A50-48D4-AD41-9E92913E0431}" type="datetimeFigureOut">
              <a:rPr lang="en-US" smtClean="0"/>
              <a:t>5/5/2014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6738543-70A1-4E36-AB02-C1F90A5FC7B3}" type="slidenum">
              <a:rPr lang="en-US" smtClean="0"/>
              <a:t>‹#›</a:t>
            </a:fld>
            <a:endParaRPr lang="en-US"/>
          </a:p>
        </p:txBody>
      </p:sp>
    </p:spTree>
    <p:extLst>
      <p:ext uri="{BB962C8B-B14F-4D97-AF65-F5344CB8AC3E}">
        <p14:creationId xmlns:p14="http://schemas.microsoft.com/office/powerpoint/2010/main" val="32742606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microsoft.com/office/2007/relationships/hdphoto" Target="../media/hdphoto2.wdp"/><Relationship Id="rId5" Type="http://schemas.openxmlformats.org/officeDocument/2006/relationships/image" Target="../media/image8.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2.png"/><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microsoft.com/office/2007/relationships/hdphoto" Target="../media/hdphoto4.wdp"/></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Archisurance</a:t>
            </a:r>
            <a:r>
              <a:rPr lang="en-US" dirty="0" smtClean="0"/>
              <a:t>: Scenario 2</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Made possible by,</a:t>
            </a:r>
          </a:p>
          <a:p>
            <a:r>
              <a:rPr lang="en-US" dirty="0" smtClean="0"/>
              <a:t>David Loveless</a:t>
            </a:r>
          </a:p>
          <a:p>
            <a:r>
              <a:rPr lang="en-US" dirty="0" smtClean="0"/>
              <a:t>Kevin Li</a:t>
            </a:r>
          </a:p>
          <a:p>
            <a:r>
              <a:rPr lang="en-US" dirty="0" smtClean="0"/>
              <a:t>Alina </a:t>
            </a:r>
            <a:r>
              <a:rPr lang="en-US" dirty="0" err="1" smtClean="0"/>
              <a:t>Rozenbaum</a:t>
            </a:r>
            <a:endParaRPr lang="en-US" dirty="0"/>
          </a:p>
        </p:txBody>
      </p:sp>
    </p:spTree>
    <p:extLst>
      <p:ext uri="{BB962C8B-B14F-4D97-AF65-F5344CB8AC3E}">
        <p14:creationId xmlns:p14="http://schemas.microsoft.com/office/powerpoint/2010/main" val="1021889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78795" y="128789"/>
            <a:ext cx="9105363" cy="6567679"/>
          </a:xfrm>
          <a:prstGeom prst="rect">
            <a:avLst/>
          </a:prstGeom>
        </p:spPr>
      </p:pic>
    </p:spTree>
    <p:extLst>
      <p:ext uri="{BB962C8B-B14F-4D97-AF65-F5344CB8AC3E}">
        <p14:creationId xmlns:p14="http://schemas.microsoft.com/office/powerpoint/2010/main" val="3241043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Viewpoints</a:t>
            </a:r>
            <a:endParaRPr lang="en-US" dirty="0"/>
          </a:p>
        </p:txBody>
      </p:sp>
      <p:sp>
        <p:nvSpPr>
          <p:cNvPr id="3" name="Text Placeholder 2"/>
          <p:cNvSpPr>
            <a:spLocks noGrp="1"/>
          </p:cNvSpPr>
          <p:nvPr>
            <p:ph type="body" idx="1"/>
          </p:nvPr>
        </p:nvSpPr>
        <p:spPr/>
        <p:txBody>
          <a:bodyPr/>
          <a:lstStyle/>
          <a:p>
            <a:r>
              <a:rPr lang="en-US" dirty="0" smtClean="0"/>
              <a:t>Organization</a:t>
            </a:r>
            <a:endParaRPr lang="en-US" dirty="0" smtClean="0"/>
          </a:p>
          <a:p>
            <a:r>
              <a:rPr lang="en-US" dirty="0" smtClean="0"/>
              <a:t>Business Process</a:t>
            </a:r>
          </a:p>
          <a:p>
            <a:r>
              <a:rPr lang="en-US" dirty="0" smtClean="0"/>
              <a:t>Application Usage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5594" y="717645"/>
            <a:ext cx="5636525" cy="5636525"/>
          </a:xfrm>
          <a:prstGeom prst="rect">
            <a:avLst/>
          </a:prstGeom>
        </p:spPr>
      </p:pic>
    </p:spTree>
    <p:extLst>
      <p:ext uri="{BB962C8B-B14F-4D97-AF65-F5344CB8AC3E}">
        <p14:creationId xmlns:p14="http://schemas.microsoft.com/office/powerpoint/2010/main" val="3349105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71" y="753228"/>
            <a:ext cx="3222939" cy="1080938"/>
          </a:xfrm>
        </p:spPr>
        <p:txBody>
          <a:bodyPr/>
          <a:lstStyle/>
          <a:p>
            <a:r>
              <a:rPr lang="en-US" dirty="0" smtClean="0"/>
              <a:t>Organization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89110" y="880579"/>
            <a:ext cx="8693623" cy="5549766"/>
          </a:xfrm>
        </p:spPr>
      </p:pic>
    </p:spTree>
    <p:extLst>
      <p:ext uri="{BB962C8B-B14F-4D97-AF65-F5344CB8AC3E}">
        <p14:creationId xmlns:p14="http://schemas.microsoft.com/office/powerpoint/2010/main" val="2389791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777922" y="218364"/>
            <a:ext cx="8347075" cy="6467475"/>
          </a:xfrm>
        </p:spPr>
      </p:pic>
      <p:sp>
        <p:nvSpPr>
          <p:cNvPr id="2" name="Title 1"/>
          <p:cNvSpPr>
            <a:spLocks noGrp="1"/>
          </p:cNvSpPr>
          <p:nvPr>
            <p:ph type="title" idx="4294967295"/>
          </p:nvPr>
        </p:nvSpPr>
        <p:spPr>
          <a:xfrm>
            <a:off x="9545384" y="2028256"/>
            <a:ext cx="2646616" cy="2847689"/>
          </a:xfrm>
        </p:spPr>
        <p:txBody>
          <a:bodyPr/>
          <a:lstStyle/>
          <a:p>
            <a:r>
              <a:rPr lang="en-US" dirty="0" smtClean="0"/>
              <a:t>Business Process Condensed</a:t>
            </a:r>
            <a:endParaRPr lang="en-US" dirty="0"/>
          </a:p>
        </p:txBody>
      </p:sp>
    </p:spTree>
    <p:extLst>
      <p:ext uri="{BB962C8B-B14F-4D97-AF65-F5344CB8AC3E}">
        <p14:creationId xmlns:p14="http://schemas.microsoft.com/office/powerpoint/2010/main" val="2894892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3626" y="157162"/>
            <a:ext cx="8238982" cy="6543675"/>
          </a:xfrm>
          <a:prstGeom prst="rect">
            <a:avLst/>
          </a:prstGeom>
        </p:spPr>
      </p:pic>
      <p:sp>
        <p:nvSpPr>
          <p:cNvPr id="3" name="Title 2"/>
          <p:cNvSpPr>
            <a:spLocks noGrp="1"/>
          </p:cNvSpPr>
          <p:nvPr>
            <p:ph type="title"/>
          </p:nvPr>
        </p:nvSpPr>
        <p:spPr>
          <a:xfrm>
            <a:off x="193552" y="680275"/>
            <a:ext cx="2863547" cy="2604121"/>
          </a:xfrm>
        </p:spPr>
        <p:txBody>
          <a:bodyPr/>
          <a:lstStyle/>
          <a:p>
            <a:r>
              <a:rPr lang="en-US" dirty="0" smtClean="0"/>
              <a:t>Application Usage </a:t>
            </a:r>
            <a:br>
              <a:rPr lang="en-US" dirty="0" smtClean="0"/>
            </a:br>
            <a:r>
              <a:rPr lang="en-US" dirty="0"/>
              <a:t/>
            </a:r>
            <a:br>
              <a:rPr lang="en-US" dirty="0"/>
            </a:br>
            <a:r>
              <a:rPr lang="en-US" dirty="0" smtClean="0"/>
              <a:t>Account Access</a:t>
            </a:r>
            <a:endParaRPr lang="en-US" dirty="0"/>
          </a:p>
        </p:txBody>
      </p:sp>
    </p:spTree>
    <p:extLst>
      <p:ext uri="{BB962C8B-B14F-4D97-AF65-F5344CB8AC3E}">
        <p14:creationId xmlns:p14="http://schemas.microsoft.com/office/powerpoint/2010/main" val="3130022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502" y="395894"/>
            <a:ext cx="5438095" cy="401904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2309" y="395894"/>
            <a:ext cx="5131559" cy="5906324"/>
          </a:xfrm>
          <a:prstGeom prst="rect">
            <a:avLst/>
          </a:prstGeom>
        </p:spPr>
      </p:pic>
      <p:sp>
        <p:nvSpPr>
          <p:cNvPr id="4" name="TextBox 3"/>
          <p:cNvSpPr txBox="1"/>
          <p:nvPr/>
        </p:nvSpPr>
        <p:spPr>
          <a:xfrm>
            <a:off x="333502" y="4414942"/>
            <a:ext cx="5303023" cy="2308324"/>
          </a:xfrm>
          <a:prstGeom prst="rect">
            <a:avLst/>
          </a:prstGeom>
          <a:noFill/>
        </p:spPr>
        <p:txBody>
          <a:bodyPr wrap="square" rtlCol="0">
            <a:spAutoFit/>
          </a:bodyPr>
          <a:lstStyle/>
          <a:p>
            <a:r>
              <a:rPr lang="en-US" sz="3600" dirty="0" smtClean="0"/>
              <a:t>Application Usage </a:t>
            </a:r>
          </a:p>
          <a:p>
            <a:endParaRPr lang="en-US" sz="3600" dirty="0"/>
          </a:p>
          <a:p>
            <a:r>
              <a:rPr lang="en-US" sz="3600" dirty="0" smtClean="0"/>
              <a:t>Customer Service Representative</a:t>
            </a:r>
            <a:endParaRPr lang="en-US" sz="3600" dirty="0"/>
          </a:p>
        </p:txBody>
      </p:sp>
    </p:spTree>
    <p:extLst>
      <p:ext uri="{BB962C8B-B14F-4D97-AF65-F5344CB8AC3E}">
        <p14:creationId xmlns:p14="http://schemas.microsoft.com/office/powerpoint/2010/main" val="3380408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762" y="2168499"/>
            <a:ext cx="8973277" cy="4286891"/>
          </a:xfrm>
          <a:prstGeom prst="rect">
            <a:avLst/>
          </a:prstGeom>
        </p:spPr>
      </p:pic>
      <p:sp>
        <p:nvSpPr>
          <p:cNvPr id="3" name="Title 2"/>
          <p:cNvSpPr>
            <a:spLocks noGrp="1"/>
          </p:cNvSpPr>
          <p:nvPr>
            <p:ph type="title"/>
          </p:nvPr>
        </p:nvSpPr>
        <p:spPr/>
        <p:txBody>
          <a:bodyPr/>
          <a:lstStyle/>
          <a:p>
            <a:r>
              <a:rPr lang="en-US" dirty="0" smtClean="0"/>
              <a:t>Application Usage – Product Suggestion</a:t>
            </a:r>
            <a:endParaRPr lang="en-US" dirty="0"/>
          </a:p>
        </p:txBody>
      </p:sp>
    </p:spTree>
    <p:extLst>
      <p:ext uri="{BB962C8B-B14F-4D97-AF65-F5344CB8AC3E}">
        <p14:creationId xmlns:p14="http://schemas.microsoft.com/office/powerpoint/2010/main" val="35408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Words</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885057" y="196738"/>
            <a:ext cx="6061988" cy="6455199"/>
          </a:xfrm>
        </p:spPr>
      </p:pic>
    </p:spTree>
    <p:extLst>
      <p:ext uri="{BB962C8B-B14F-4D97-AF65-F5344CB8AC3E}">
        <p14:creationId xmlns:p14="http://schemas.microsoft.com/office/powerpoint/2010/main" val="48261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651" y="194553"/>
            <a:ext cx="7908732" cy="6465389"/>
          </a:xfrm>
        </p:spPr>
      </p:pic>
    </p:spTree>
    <p:extLst>
      <p:ext uri="{BB962C8B-B14F-4D97-AF65-F5344CB8AC3E}">
        <p14:creationId xmlns:p14="http://schemas.microsoft.com/office/powerpoint/2010/main" val="1690147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WAS </a:t>
            </a:r>
            <a:r>
              <a:rPr lang="en-US" dirty="0" err="1" smtClean="0"/>
              <a:t>Archisurance</a:t>
            </a:r>
            <a:r>
              <a:rPr lang="en-US" dirty="0" smtClean="0"/>
              <a:t>?</a:t>
            </a:r>
            <a:endParaRPr lang="en-US" dirty="0"/>
          </a:p>
        </p:txBody>
      </p:sp>
      <p:sp>
        <p:nvSpPr>
          <p:cNvPr id="3" name="Text Placeholder 2"/>
          <p:cNvSpPr>
            <a:spLocks noGrp="1"/>
          </p:cNvSpPr>
          <p:nvPr>
            <p:ph type="body" idx="1"/>
          </p:nvPr>
        </p:nvSpPr>
        <p:spPr/>
        <p:txBody>
          <a:bodyPr/>
          <a:lstStyle/>
          <a:p>
            <a:r>
              <a:rPr lang="en-US" dirty="0" smtClean="0"/>
              <a:t>Auto</a:t>
            </a:r>
          </a:p>
          <a:p>
            <a:r>
              <a:rPr lang="en-US" dirty="0" smtClean="0"/>
              <a:t>Home</a:t>
            </a:r>
          </a:p>
          <a:p>
            <a:r>
              <a:rPr lang="en-US" dirty="0" smtClean="0"/>
              <a:t>Legal Expenses</a:t>
            </a:r>
          </a:p>
          <a:p>
            <a:r>
              <a:rPr lang="en-US" dirty="0" smtClean="0"/>
              <a:t>Travel</a:t>
            </a:r>
            <a:endParaRPr lang="en-US" dirty="0"/>
          </a:p>
        </p:txBody>
      </p:sp>
      <p:pic>
        <p:nvPicPr>
          <p:cNvPr id="5" name="Picture 4"/>
          <p:cNvPicPr>
            <a:picLocks noChangeAspect="1"/>
          </p:cNvPicPr>
          <p:nvPr/>
        </p:nvPicPr>
        <p:blipFill>
          <a:blip r:embed="rId3"/>
          <a:stretch>
            <a:fillRect/>
          </a:stretch>
        </p:blipFill>
        <p:spPr>
          <a:xfrm>
            <a:off x="292969" y="-131286"/>
            <a:ext cx="12760034" cy="2865368"/>
          </a:xfrm>
          <a:prstGeom prst="rect">
            <a:avLst/>
          </a:prstGeom>
        </p:spPr>
      </p:pic>
    </p:spTree>
    <p:extLst>
      <p:ext uri="{BB962C8B-B14F-4D97-AF65-F5344CB8AC3E}">
        <p14:creationId xmlns:p14="http://schemas.microsoft.com/office/powerpoint/2010/main" val="1201501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Separate Components</a:t>
            </a:r>
            <a:endParaRPr lang="en-US" dirty="0"/>
          </a:p>
        </p:txBody>
      </p:sp>
      <p:sp>
        <p:nvSpPr>
          <p:cNvPr id="7" name="Text Placeholder 6"/>
          <p:cNvSpPr>
            <a:spLocks noGrp="1"/>
          </p:cNvSpPr>
          <p:nvPr>
            <p:ph type="body" idx="1"/>
          </p:nvPr>
        </p:nvSpPr>
        <p:spPr/>
        <p:txBody>
          <a:bodyPr/>
          <a:lstStyle/>
          <a:p>
            <a:r>
              <a:rPr lang="en-US" dirty="0" smtClean="0"/>
              <a:t>Insurance</a:t>
            </a:r>
            <a:endParaRPr lang="en-US" dirty="0"/>
          </a:p>
        </p:txBody>
      </p:sp>
      <p:pic>
        <p:nvPicPr>
          <p:cNvPr id="5" name="Content Placeholder 4"/>
          <p:cNvPicPr>
            <a:picLocks noGrp="1" noChangeAspect="1"/>
          </p:cNvPicPr>
          <p:nvPr>
            <p:ph sz="half" idx="2"/>
          </p:nvPr>
        </p:nvPicPr>
        <p:blipFill>
          <a:blip r:embed="rId3"/>
          <a:stretch>
            <a:fillRect/>
          </a:stretch>
        </p:blipFill>
        <p:spPr>
          <a:xfrm>
            <a:off x="286363" y="3785990"/>
            <a:ext cx="5533792" cy="2273616"/>
          </a:xfrm>
          <a:prstGeom prst="rect">
            <a:avLst/>
          </a:prstGeom>
        </p:spPr>
      </p:pic>
      <p:sp>
        <p:nvSpPr>
          <p:cNvPr id="8" name="Text Placeholder 7"/>
          <p:cNvSpPr>
            <a:spLocks noGrp="1"/>
          </p:cNvSpPr>
          <p:nvPr>
            <p:ph type="body" sz="quarter" idx="3"/>
          </p:nvPr>
        </p:nvSpPr>
        <p:spPr/>
        <p:txBody>
          <a:bodyPr/>
          <a:lstStyle/>
          <a:p>
            <a:r>
              <a:rPr lang="en-US" dirty="0" smtClean="0"/>
              <a:t>Banking</a:t>
            </a:r>
            <a:endParaRPr lang="en-US" dirty="0"/>
          </a:p>
        </p:txBody>
      </p:sp>
      <p:pic>
        <p:nvPicPr>
          <p:cNvPr id="6" name="Content Placeholder 5"/>
          <p:cNvPicPr>
            <a:picLocks noGrp="1" noChangeAspect="1"/>
          </p:cNvPicPr>
          <p:nvPr>
            <p:ph sz="quarter" idx="4"/>
          </p:nvPr>
        </p:nvPicPr>
        <p:blipFill>
          <a:blip r:embed="rId4"/>
          <a:stretch>
            <a:fillRect/>
          </a:stretch>
        </p:blipFill>
        <p:spPr>
          <a:xfrm>
            <a:off x="6115048" y="3763807"/>
            <a:ext cx="5594732" cy="2295799"/>
          </a:xfrm>
          <a:prstGeom prst="rect">
            <a:avLst/>
          </a:prstGeom>
        </p:spPr>
      </p:pic>
    </p:spTree>
    <p:extLst>
      <p:ext uri="{BB962C8B-B14F-4D97-AF65-F5344CB8AC3E}">
        <p14:creationId xmlns:p14="http://schemas.microsoft.com/office/powerpoint/2010/main" val="601703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we NOW?</a:t>
            </a:r>
            <a:endParaRPr lang="en-US" dirty="0"/>
          </a:p>
        </p:txBody>
      </p:sp>
      <p:sp>
        <p:nvSpPr>
          <p:cNvPr id="3" name="Text Placeholder 2"/>
          <p:cNvSpPr>
            <a:spLocks noGrp="1"/>
          </p:cNvSpPr>
          <p:nvPr>
            <p:ph type="body" idx="1"/>
          </p:nvPr>
        </p:nvSpPr>
        <p:spPr/>
        <p:txBody>
          <a:bodyPr/>
          <a:lstStyle/>
          <a:p>
            <a:r>
              <a:rPr lang="en-US" dirty="0" err="1" smtClean="0"/>
              <a:t>Bancassurance</a:t>
            </a:r>
            <a:endParaRPr lang="en-US" dirty="0"/>
          </a:p>
        </p:txBody>
      </p:sp>
      <p:grpSp>
        <p:nvGrpSpPr>
          <p:cNvPr id="11" name="Group 10"/>
          <p:cNvGrpSpPr/>
          <p:nvPr/>
        </p:nvGrpSpPr>
        <p:grpSpPr>
          <a:xfrm>
            <a:off x="-2075164" y="2869895"/>
            <a:ext cx="9789920" cy="4057525"/>
            <a:chOff x="-1843153" y="2615408"/>
            <a:chExt cx="9789920" cy="4057525"/>
          </a:xfrm>
        </p:grpSpPr>
        <p:pic>
          <p:nvPicPr>
            <p:cNvPr id="9" name="Picture 8"/>
            <p:cNvPicPr>
              <a:picLocks noChangeAspect="1"/>
            </p:cNvPicPr>
            <p:nvPr/>
          </p:nvPicPr>
          <p:blipFill>
            <a:blip r:embed="rId3">
              <a:extLst>
                <a:ext uri="{BEBA8EAE-BF5A-486C-A8C5-ECC9F3942E4B}">
                  <a14:imgProps xmlns:a14="http://schemas.microsoft.com/office/drawing/2010/main">
                    <a14:imgLayer r:embed="rId4">
                      <a14:imgEffect>
                        <a14:backgroundRemoval t="3371" b="96348" l="9864" r="100000">
                          <a14:foregroundMark x1="69218" y1="17697" x2="69218" y2="17697"/>
                          <a14:backgroundMark x1="69218" y1="17978" x2="69218" y2="17978"/>
                          <a14:backgroundMark x1="37925" y1="74157" x2="37925" y2="74157"/>
                        </a14:backgroundRemoval>
                      </a14:imgEffect>
                    </a14:imgLayer>
                  </a14:imgProps>
                </a:ext>
                <a:ext uri="{28A0092B-C50C-407E-A947-70E740481C1C}">
                  <a14:useLocalDpi xmlns:a14="http://schemas.microsoft.com/office/drawing/2010/main" val="0"/>
                </a:ext>
              </a:extLst>
            </a:blip>
            <a:stretch>
              <a:fillRect/>
            </a:stretch>
          </p:blipFill>
          <p:spPr>
            <a:xfrm>
              <a:off x="-1843153" y="2615408"/>
              <a:ext cx="6701755" cy="4057525"/>
            </a:xfrm>
            <a:prstGeom prst="rect">
              <a:avLst/>
            </a:prstGeom>
          </p:spPr>
        </p:pic>
        <p:pic>
          <p:nvPicPr>
            <p:cNvPr id="10" name="Picture 9"/>
            <p:cNvPicPr>
              <a:picLocks noChangeAspect="1"/>
            </p:cNvPicPr>
            <p:nvPr/>
          </p:nvPicPr>
          <p:blipFill>
            <a:blip r:embed="rId5" cstate="print">
              <a:extLst>
                <a:ext uri="{BEBA8EAE-BF5A-486C-A8C5-ECC9F3942E4B}">
                  <a14:imgProps xmlns:a14="http://schemas.microsoft.com/office/drawing/2010/main">
                    <a14:imgLayer r:embed="rId6">
                      <a14:imgEffect>
                        <a14:backgroundRemoval t="5957" b="89941" l="10000" r="90000"/>
                      </a14:imgEffect>
                    </a14:imgLayer>
                  </a14:imgProps>
                </a:ext>
                <a:ext uri="{28A0092B-C50C-407E-A947-70E740481C1C}">
                  <a14:useLocalDpi xmlns:a14="http://schemas.microsoft.com/office/drawing/2010/main" val="0"/>
                </a:ext>
              </a:extLst>
            </a:blip>
            <a:stretch>
              <a:fillRect/>
            </a:stretch>
          </p:blipFill>
          <p:spPr>
            <a:xfrm>
              <a:off x="3860684" y="3154535"/>
              <a:ext cx="4086083" cy="3268866"/>
            </a:xfrm>
            <a:prstGeom prst="rect">
              <a:avLst/>
            </a:prstGeom>
          </p:spPr>
        </p:pic>
      </p:grpSp>
    </p:spTree>
    <p:extLst>
      <p:ext uri="{BB962C8B-B14F-4D97-AF65-F5344CB8AC3E}">
        <p14:creationId xmlns:p14="http://schemas.microsoft.com/office/powerpoint/2010/main" val="4193951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Together as ONE</a:t>
            </a:r>
            <a:endParaRPr lang="en-US" dirty="0"/>
          </a:p>
        </p:txBody>
      </p:sp>
      <p:pic>
        <p:nvPicPr>
          <p:cNvPr id="4" name="Content Placeholder 3"/>
          <p:cNvPicPr>
            <a:picLocks noGrp="1" noChangeAspect="1"/>
          </p:cNvPicPr>
          <p:nvPr>
            <p:ph idx="1"/>
          </p:nvPr>
        </p:nvPicPr>
        <p:blipFill>
          <a:blip r:embed="rId3"/>
          <a:stretch>
            <a:fillRect/>
          </a:stretch>
        </p:blipFill>
        <p:spPr>
          <a:xfrm>
            <a:off x="995254" y="2091139"/>
            <a:ext cx="9909307" cy="4502273"/>
          </a:xfrm>
          <a:prstGeom prst="rect">
            <a:avLst/>
          </a:prstGeom>
        </p:spPr>
      </p:pic>
    </p:spTree>
    <p:extLst>
      <p:ext uri="{BB962C8B-B14F-4D97-AF65-F5344CB8AC3E}">
        <p14:creationId xmlns:p14="http://schemas.microsoft.com/office/powerpoint/2010/main" val="300990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17925" y="150126"/>
            <a:ext cx="9792509" cy="6474560"/>
          </a:xfrm>
          <a:prstGeom prst="rect">
            <a:avLst/>
          </a:prstGeom>
        </p:spPr>
      </p:pic>
    </p:spTree>
    <p:extLst>
      <p:ext uri="{BB962C8B-B14F-4D97-AF65-F5344CB8AC3E}">
        <p14:creationId xmlns:p14="http://schemas.microsoft.com/office/powerpoint/2010/main" val="1528252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we GOING?</a:t>
            </a:r>
            <a:endParaRPr lang="en-US" dirty="0"/>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ackgroundRemoval t="9630" b="89630" l="5898" r="96783">
                        <a14:foregroundMark x1="15013" y1="77037" x2="15013" y2="77037"/>
                        <a14:foregroundMark x1="6434" y1="79259" x2="6434" y2="79259"/>
                        <a14:foregroundMark x1="26273" y1="50370" x2="26273" y2="50370"/>
                        <a14:foregroundMark x1="33780" y1="45185" x2="33780" y2="45185"/>
                        <a14:foregroundMark x1="42359" y1="71111" x2="42359" y2="71111"/>
                        <a14:foregroundMark x1="50134" y1="70370" x2="50134" y2="70370"/>
                        <a14:foregroundMark x1="57105" y1="38519" x2="57105" y2="38519"/>
                        <a14:foregroundMark x1="63539" y1="28889" x2="63539" y2="28889"/>
                        <a14:foregroundMark x1="74263" y1="54815" x2="74263" y2="54815"/>
                        <a14:foregroundMark x1="84987" y1="24444" x2="84987" y2="24444"/>
                        <a14:foregroundMark x1="92493" y1="16296" x2="92493" y2="16296"/>
                        <a14:foregroundMark x1="83914" y1="53333" x2="83914" y2="53333"/>
                        <a14:foregroundMark x1="96783" y1="17037" x2="96783" y2="17037"/>
                        <a14:backgroundMark x1="6702" y1="44444" x2="6702" y2="44444"/>
                        <a14:backgroundMark x1="27346" y1="72593" x2="27346" y2="72593"/>
                        <a14:backgroundMark x1="46649" y1="25926" x2="46649" y2="25926"/>
                        <a14:backgroundMark x1="67828" y1="73333" x2="67828" y2="73333"/>
                        <a14:backgroundMark x1="94638" y1="64444" x2="94638" y2="64444"/>
                      </a14:backgroundRemoval>
                    </a14:imgEffect>
                  </a14:imgLayer>
                </a14:imgProps>
              </a:ext>
              <a:ext uri="{28A0092B-C50C-407E-A947-70E740481C1C}">
                <a14:useLocalDpi xmlns:a14="http://schemas.microsoft.com/office/drawing/2010/main" val="0"/>
              </a:ext>
            </a:extLst>
          </a:blip>
          <a:stretch>
            <a:fillRect/>
          </a:stretch>
        </p:blipFill>
        <p:spPr>
          <a:xfrm>
            <a:off x="402428" y="1202767"/>
            <a:ext cx="7057958" cy="2143658"/>
          </a:xfrm>
          <a:prstGeom prst="rect">
            <a:avLst/>
          </a:prstGeom>
        </p:spPr>
      </p:pic>
      <p:pic>
        <p:nvPicPr>
          <p:cNvPr id="6" name="Picture 5"/>
          <p:cNvPicPr>
            <a:picLocks noChangeAspect="1"/>
          </p:cNvPicPr>
          <p:nvPr/>
        </p:nvPicPr>
        <p:blipFill>
          <a:blip r:embed="rId5"/>
          <a:stretch>
            <a:fillRect/>
          </a:stretch>
        </p:blipFill>
        <p:spPr>
          <a:xfrm>
            <a:off x="3512296" y="3816322"/>
            <a:ext cx="7059780" cy="2145978"/>
          </a:xfrm>
          <a:prstGeom prst="rect">
            <a:avLst/>
          </a:prstGeom>
        </p:spPr>
      </p:pic>
    </p:spTree>
    <p:extLst>
      <p:ext uri="{BB962C8B-B14F-4D97-AF65-F5344CB8AC3E}">
        <p14:creationId xmlns:p14="http://schemas.microsoft.com/office/powerpoint/2010/main" val="4144748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Involving the CUSTOMER</a:t>
            </a:r>
            <a:endParaRPr lang="en-US" dirty="0"/>
          </a:p>
        </p:txBody>
      </p:sp>
      <p:sp>
        <p:nvSpPr>
          <p:cNvPr id="3" name="Content Placeholder 2"/>
          <p:cNvSpPr>
            <a:spLocks noGrp="1"/>
          </p:cNvSpPr>
          <p:nvPr>
            <p:ph sz="half" idx="1"/>
          </p:nvPr>
        </p:nvSpPr>
        <p:spPr>
          <a:xfrm>
            <a:off x="680319" y="2336873"/>
            <a:ext cx="4997149" cy="3599316"/>
          </a:xfrm>
        </p:spPr>
        <p:txBody>
          <a:bodyPr/>
          <a:lstStyle/>
          <a:p>
            <a:r>
              <a:rPr lang="en-US" dirty="0" smtClean="0"/>
              <a:t>What are the current problems?</a:t>
            </a:r>
          </a:p>
          <a:p>
            <a:r>
              <a:rPr lang="en-US" dirty="0" smtClean="0"/>
              <a:t>What is our goal?</a:t>
            </a:r>
          </a:p>
          <a:p>
            <a:r>
              <a:rPr lang="en-US" dirty="0"/>
              <a:t>Where do we change</a:t>
            </a:r>
            <a:r>
              <a:rPr lang="en-US" dirty="0" smtClean="0"/>
              <a:t>?</a:t>
            </a:r>
          </a:p>
          <a:p>
            <a:r>
              <a:rPr lang="en-US" dirty="0"/>
              <a:t>How do we change</a:t>
            </a:r>
            <a:r>
              <a:rPr lang="en-US" dirty="0" smtClean="0"/>
              <a:t>?</a:t>
            </a:r>
          </a:p>
          <a:p>
            <a:r>
              <a:rPr lang="en-US" dirty="0" smtClean="0"/>
              <a:t>Why </a:t>
            </a:r>
            <a:r>
              <a:rPr lang="en-US" dirty="0"/>
              <a:t>should we change</a:t>
            </a:r>
            <a:r>
              <a:rPr lang="en-US" dirty="0" smtClean="0"/>
              <a:t>?</a:t>
            </a:r>
          </a:p>
        </p:txBody>
      </p:sp>
      <p:pic>
        <p:nvPicPr>
          <p:cNvPr id="5" name="Content Placeholder 4"/>
          <p:cNvPicPr>
            <a:picLocks noGrp="1" noChangeAspect="1"/>
          </p:cNvPicPr>
          <p:nvPr>
            <p:ph sz="half" idx="2"/>
          </p:nvPr>
        </p:nvPicPr>
        <p:blipFill>
          <a:blip r:embed="rId3" cstate="print">
            <a:extLst>
              <a:ext uri="{BEBA8EAE-BF5A-486C-A8C5-ECC9F3942E4B}">
                <a14:imgProps xmlns:a14="http://schemas.microsoft.com/office/drawing/2010/main">
                  <a14:imgLayer r:embed="rId4">
                    <a14:imgEffect>
                      <a14:backgroundRemoval t="0" b="100000" l="0" r="100000">
                        <a14:foregroundMark x1="28649" y1="59509" x2="28649" y2="59509"/>
                        <a14:foregroundMark x1="46112" y1="38037" x2="46112" y2="38037"/>
                        <a14:foregroundMark x1="45430" y1="42536" x2="45430" y2="42536"/>
                        <a14:foregroundMark x1="63711" y1="47444" x2="63711" y2="47444"/>
                        <a14:foregroundMark x1="68895" y1="49080" x2="68895" y2="49080"/>
                        <a14:foregroundMark x1="67258" y1="82822" x2="67258" y2="82822"/>
                        <a14:foregroundMark x1="70259" y1="52761" x2="70259" y2="52761"/>
                        <a14:foregroundMark x1="66166" y1="51943" x2="66166" y2="51943"/>
                        <a14:foregroundMark x1="93452" y1="50307" x2="93452" y2="50307"/>
                        <a14:foregroundMark x1="93588" y1="69121" x2="93588" y2="69121"/>
                        <a14:foregroundMark x1="96726" y1="60532" x2="96726" y2="60532"/>
                        <a14:foregroundMark x1="97681" y1="44785" x2="97681" y2="44785"/>
                        <a14:foregroundMark x1="88677" y1="46626" x2="88677" y2="46626"/>
                        <a14:foregroundMark x1="89905" y1="51329" x2="89905" y2="51329"/>
                        <a14:foregroundMark x1="82128" y1="69325" x2="82128" y2="69325"/>
                        <a14:foregroundMark x1="83629" y1="68098" x2="83629" y2="68098"/>
                        <a14:foregroundMark x1="79673" y1="46830" x2="79673" y2="46830"/>
                        <a14:foregroundMark x1="68213" y1="83231" x2="68213" y2="83231"/>
                        <a14:foregroundMark x1="5730" y1="80777" x2="5730" y2="80777"/>
                        <a14:foregroundMark x1="10505" y1="84458" x2="10505" y2="84458"/>
                        <a14:foregroundMark x1="16371" y1="89980" x2="16371" y2="89980"/>
                        <a14:foregroundMark x1="16644" y1="95092" x2="16644" y2="95092"/>
                        <a14:foregroundMark x1="20737" y1="97342" x2="20737" y2="97342"/>
                        <a14:foregroundMark x1="26057" y1="97546" x2="26057" y2="97546"/>
                        <a14:foregroundMark x1="23192" y1="96115" x2="23192" y2="96115"/>
                        <a14:foregroundMark x1="11323" y1="80982" x2="11323" y2="80982"/>
                        <a14:foregroundMark x1="9823" y1="89571" x2="9823" y2="89571"/>
                        <a14:foregroundMark x1="4775" y1="77301" x2="4775" y2="77301"/>
                        <a14:foregroundMark x1="22374" y1="79550" x2="22374" y2="79550"/>
                        <a14:foregroundMark x1="14598" y1="79550" x2="14598" y2="79550"/>
                        <a14:foregroundMark x1="19509" y1="77710" x2="19509" y2="77710"/>
                        <a14:foregroundMark x1="28240" y1="80368" x2="28240" y2="80368"/>
                        <a14:foregroundMark x1="28240" y1="84049" x2="28240" y2="84049"/>
                        <a14:foregroundMark x1="34243" y1="85072" x2="34243" y2="85072"/>
                        <a14:foregroundMark x1="18417" y1="84663" x2="18417" y2="84663"/>
                        <a14:foregroundMark x1="19645" y1="83436" x2="19645" y2="83436"/>
                        <a14:foregroundMark x1="7776" y1="96728" x2="7776" y2="96728"/>
                        <a14:foregroundMark x1="12278" y1="95706" x2="12278" y2="95706"/>
                        <a14:foregroundMark x1="9004" y1="91820" x2="9004" y2="91820"/>
                        <a14:foregroundMark x1="5184" y1="89980" x2="5184" y2="89980"/>
                        <a14:foregroundMark x1="32196" y1="82004" x2="32196" y2="82004"/>
                        <a14:foregroundMark x1="70668" y1="83845" x2="70668" y2="83845"/>
                        <a14:foregroundMark x1="69850" y1="80164" x2="69850" y2="80164"/>
                        <a14:foregroundMark x1="75989" y1="79550" x2="75989" y2="79550"/>
                        <a14:foregroundMark x1="97544" y1="80982" x2="97544" y2="80982"/>
                        <a14:foregroundMark x1="69441" y1="10020" x2="69441" y2="10020"/>
                        <a14:foregroundMark x1="71896" y1="14110" x2="71896" y2="14110"/>
                        <a14:foregroundMark x1="70668" y1="15337" x2="70668" y2="15337"/>
                        <a14:foregroundMark x1="73124" y1="6339" x2="73124" y2="6339"/>
                        <a14:foregroundMark x1="95498" y1="10634" x2="95498" y2="10634"/>
                        <a14:foregroundMark x1="97681" y1="21472" x2="97681" y2="21472"/>
                        <a14:foregroundMark x1="94679" y1="20859" x2="94679" y2="20859"/>
                        <a14:foregroundMark x1="97681" y1="9816" x2="97681" y2="9816"/>
                        <a14:foregroundMark x1="89086" y1="9816" x2="89086" y2="9816"/>
                        <a14:foregroundMark x1="12551" y1="87117" x2="12551" y2="87117"/>
                        <a14:foregroundMark x1="2865" y1="82618" x2="2865" y2="82618"/>
                        <a14:foregroundMark x1="73124" y1="84663" x2="73124" y2="84663"/>
                        <a14:foregroundMark x1="78035" y1="92434" x2="78035" y2="92434"/>
                        <a14:foregroundMark x1="25784" y1="84458" x2="25784" y2="84458"/>
                        <a14:backgroundMark x1="15553" y1="74029" x2="15553" y2="74029"/>
                        <a14:backgroundMark x1="16644" y1="84663" x2="16644" y2="84663"/>
                        <a14:backgroundMark x1="24557" y1="84663" x2="24557" y2="84663"/>
                        <a14:backgroundMark x1="2319" y1="68712" x2="2319" y2="68712"/>
                        <a14:backgroundMark x1="30696" y1="73620" x2="30696" y2="73620"/>
                      </a14:backgroundRemoval>
                    </a14:imgEffect>
                  </a14:imgLayer>
                </a14:imgProps>
              </a:ext>
              <a:ext uri="{28A0092B-C50C-407E-A947-70E740481C1C}">
                <a14:useLocalDpi xmlns:a14="http://schemas.microsoft.com/office/drawing/2010/main" val="0"/>
              </a:ext>
            </a:extLst>
          </a:blip>
          <a:stretch>
            <a:fillRect/>
          </a:stretch>
        </p:blipFill>
        <p:spPr>
          <a:xfrm>
            <a:off x="4658437" y="1951630"/>
            <a:ext cx="7533563" cy="4906369"/>
          </a:xfrm>
        </p:spPr>
      </p:pic>
    </p:spTree>
    <p:extLst>
      <p:ext uri="{BB962C8B-B14F-4D97-AF65-F5344CB8AC3E}">
        <p14:creationId xmlns:p14="http://schemas.microsoft.com/office/powerpoint/2010/main" val="2969620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the NEW </a:t>
            </a:r>
            <a:r>
              <a:rPr lang="en-US" dirty="0" err="1" smtClean="0"/>
              <a:t>Archisurance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4695" y="1641435"/>
            <a:ext cx="8323454" cy="4690014"/>
          </a:xfrm>
        </p:spPr>
      </p:pic>
      <p:sp>
        <p:nvSpPr>
          <p:cNvPr id="3" name="TextBox 2"/>
          <p:cNvSpPr txBox="1"/>
          <p:nvPr/>
        </p:nvSpPr>
        <p:spPr>
          <a:xfrm>
            <a:off x="3807726" y="2460763"/>
            <a:ext cx="3794078" cy="523220"/>
          </a:xfrm>
          <a:prstGeom prst="rect">
            <a:avLst/>
          </a:prstGeom>
          <a:solidFill>
            <a:srgbClr val="5B9BD5"/>
          </a:solidFill>
        </p:spPr>
        <p:txBody>
          <a:bodyPr wrap="square" rtlCol="0">
            <a:spAutoFit/>
          </a:bodyPr>
          <a:lstStyle/>
          <a:p>
            <a:pPr algn="ctr"/>
            <a:r>
              <a:rPr lang="en-US" sz="2800" dirty="0" err="1" smtClean="0"/>
              <a:t>Archisurance</a:t>
            </a:r>
            <a:endParaRPr lang="en-US" sz="2800" dirty="0"/>
          </a:p>
        </p:txBody>
      </p:sp>
    </p:spTree>
    <p:extLst>
      <p:ext uri="{BB962C8B-B14F-4D97-AF65-F5344CB8AC3E}">
        <p14:creationId xmlns:p14="http://schemas.microsoft.com/office/powerpoint/2010/main" val="386975603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TC104033917[[fn=Berlin]]</Template>
  <TotalTime>990</TotalTime>
  <Words>951</Words>
  <Application>Microsoft Office PowerPoint</Application>
  <PresentationFormat>Widescreen</PresentationFormat>
  <Paragraphs>86</Paragraphs>
  <Slides>18</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Trebuchet MS</vt:lpstr>
      <vt:lpstr>Berlin</vt:lpstr>
      <vt:lpstr>Archisurance: Scenario 2</vt:lpstr>
      <vt:lpstr>What WAS Archisurance?</vt:lpstr>
      <vt:lpstr>The Separate Components</vt:lpstr>
      <vt:lpstr>Where are we NOW?</vt:lpstr>
      <vt:lpstr>Together as ONE</vt:lpstr>
      <vt:lpstr>PowerPoint Presentation</vt:lpstr>
      <vt:lpstr>Where are we GOING?</vt:lpstr>
      <vt:lpstr>Involving the CUSTOMER</vt:lpstr>
      <vt:lpstr>The Structure of the NEW Archisurance</vt:lpstr>
      <vt:lpstr>PowerPoint Presentation</vt:lpstr>
      <vt:lpstr>Viewpoints</vt:lpstr>
      <vt:lpstr>Organization</vt:lpstr>
      <vt:lpstr>Business Process Condensed</vt:lpstr>
      <vt:lpstr>Application Usage   Account Access</vt:lpstr>
      <vt:lpstr>PowerPoint Presentation</vt:lpstr>
      <vt:lpstr>Application Usage – Product Suggestion</vt:lpstr>
      <vt:lpstr>Last Words</vt:lpstr>
      <vt:lpstr>PowerPoint Presentation</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Alina Rozenbaum</dc:creator>
  <cp:lastModifiedBy>Alina Rozenbaum</cp:lastModifiedBy>
  <cp:revision>35</cp:revision>
  <dcterms:created xsi:type="dcterms:W3CDTF">2014-05-04T19:28:08Z</dcterms:created>
  <dcterms:modified xsi:type="dcterms:W3CDTF">2014-05-05T23:14:49Z</dcterms:modified>
</cp:coreProperties>
</file>