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8" r:id="rId10"/>
    <p:sldId id="263" r:id="rId11"/>
    <p:sldId id="270" r:id="rId12"/>
    <p:sldId id="271" r:id="rId13"/>
    <p:sldId id="269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6851DB9-4ECD-4F1A-8453-45064B58D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3F2F777-81E9-4D0C-82FF-70235B0F8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4BC1FBE-B777-4296-AA74-1586AFCC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8CAD-3FCC-47A4-BA12-AA0AFD2CCCF9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105A1E4-B2B2-4101-AE7A-6AE83AA8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6DBDFD5-F55D-4EF4-ABF3-A6918920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A939-77A1-4E53-B0CD-6BDB006D075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1468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A34C8FD-4342-45FB-BD2C-C2195823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E43B0B85-4A3B-4CE9-A655-6F9D4C58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512EF99-4C96-4D6D-B5FC-96F0E29F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8CAD-3FCC-47A4-BA12-AA0AFD2CCCF9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83074E1-E8B6-4E83-87CF-5B3139C1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C16260E-973A-4E34-B555-19098165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A939-77A1-4E53-B0CD-6BDB006D075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7153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87DD1224-A96E-46DC-A704-2A0CBE322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362CBBD3-FBD9-481A-A7A2-CF49135D4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D01278F-4B8F-40D9-8A46-7CB0EF1D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8CAD-3FCC-47A4-BA12-AA0AFD2CCCF9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B2EDBEB-11DE-4E01-B9EB-EE2CD52C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CAD2789-6BE1-447D-87A5-DFBE4DB5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A939-77A1-4E53-B0CD-6BDB006D075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5991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17DF80A-1FE7-48EE-A348-A47BC555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3140924-60E3-4FA5-9C07-30C22DCCC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CA27D0C-68BB-4A51-B9B8-FBF23BC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8CAD-3FCC-47A4-BA12-AA0AFD2CCCF9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1D23F05-4A3D-4313-B4E1-3D77F6ED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DC00D06-66DE-48CC-BB75-AA1ECF72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A939-77A1-4E53-B0CD-6BDB006D075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5214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B4F336A-4A4F-4651-B529-5A00644C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39963BE-1F25-4C4A-BF14-2C8456A3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3E3C26F-24E5-456B-8D27-99FA6214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8CAD-3FCC-47A4-BA12-AA0AFD2CCCF9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CA985D8-2CED-40C8-987F-A93E4384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BDD8374-BFFA-4473-AEDD-A5AAC1A8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A939-77A1-4E53-B0CD-6BDB006D075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8619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E9504B2-7BCE-4134-BE3D-DBED999E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34F7E7D-6DDA-4E9C-9135-1EEE06382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8E53486-1695-4DFD-B33F-9BD5413A9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22C0C87-B3AB-4443-9BC1-BB9124AA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8CAD-3FCC-47A4-BA12-AA0AFD2CCCF9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4F457130-2F51-4CDA-AD00-7FE916EF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F512C8C-C2F7-4787-BFC6-9C7DB73A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A939-77A1-4E53-B0CD-6BDB006D075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5003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89A6718-659A-46C1-8D32-B022287A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FE3009B-746E-424B-80E9-AE83E1414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3CE204BC-2535-4783-AD0E-2F657321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EC9A203C-1588-40F3-B270-91CD188F1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24694CCA-0E86-4C3C-84D6-B961F8F15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6031EC28-2400-42C5-92D0-BE89F457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8CAD-3FCC-47A4-BA12-AA0AFD2CCCF9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F5B5548-75CC-4888-B44F-8F73E67B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24F63911-5BB8-4E6F-AC58-8A1C12D8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A939-77A1-4E53-B0CD-6BDB006D075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8887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8235B2-AF11-40F4-9FA8-CAA7495D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C7F3947C-6425-46C0-A8DF-F07E8A9A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8CAD-3FCC-47A4-BA12-AA0AFD2CCCF9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218419AA-BDCA-4EE4-963A-12FDFD29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00939323-15A3-43FF-ABEF-51927B18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A939-77A1-4E53-B0CD-6BDB006D075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335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6E06134D-D990-4F14-88B5-7FF18FE0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8CAD-3FCC-47A4-BA12-AA0AFD2CCCF9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7BC319DC-C58B-4D84-A4A7-D1CCC3FA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2E9B027-0192-4850-8523-1ACB0D28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A939-77A1-4E53-B0CD-6BDB006D075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5842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CBF00DA-A329-44D9-9CF8-A417973A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014573C-0559-43C4-9E6C-7C172075B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500F3C0-0489-435F-8C5E-E0844D827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31629B2-C950-4882-801A-6FC30D87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8CAD-3FCC-47A4-BA12-AA0AFD2CCCF9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EA9C7DE0-6DB9-468A-879D-022DA464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A650643-6518-4FA4-A5D3-A464A940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A939-77A1-4E53-B0CD-6BDB006D075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829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2500FA4-547F-437F-8BCB-CF56C376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48210711-041E-49CF-8A41-870BEB490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6C24CAE-3A1C-468A-A455-A2995F9F8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B20C83E-BCF6-4611-B044-26BDF40A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8CAD-3FCC-47A4-BA12-AA0AFD2CCCF9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87E39044-A702-4E34-8EDB-E683CF33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09D6841B-80C6-48F7-8B77-3DA5B03E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A939-77A1-4E53-B0CD-6BDB006D075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3532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D07E4B2-9225-4074-A11A-AB2DB8A9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0842B63-CB45-497C-84AE-E821DBD01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A515F18-74BB-467F-9644-200879484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A8CAD-3FCC-47A4-BA12-AA0AFD2CCCF9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01B22F5-F532-42B0-8EEE-B04917951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DC90737-1CFC-47A5-B69E-A0729021C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A939-77A1-4E53-B0CD-6BDB006D075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3891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F35307B-DAE9-414A-8B22-701982E4F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1533"/>
            <a:ext cx="9144000" cy="978430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алгоритма муравьиной колонии, основанного на выборе значения эвристического параметра, контролируемого информационной </a:t>
            </a:r>
            <a:r>
              <a:rPr lang="ru-RU" sz="4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энтропией для задач коммивояжера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2AB250F5-09B2-4506-902B-F4501FEDD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5800" y="4321704"/>
            <a:ext cx="5156200" cy="16557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Подготовила Щербинина А.В</a:t>
            </a:r>
          </a:p>
          <a:p>
            <a:r>
              <a:rPr lang="ru-RU" dirty="0"/>
              <a:t>3 курс </a:t>
            </a:r>
            <a:r>
              <a:rPr lang="ru-RU" dirty="0" smtClean="0"/>
              <a:t>,Программная инженерия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Руководитель Соломатин Д.И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2576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6E7880C-8D42-407C-B83F-763C1E728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267"/>
            <a:ext cx="10515600" cy="5863696"/>
          </a:xfrm>
        </p:spPr>
        <p:txBody>
          <a:bodyPr>
            <a:normAutofit/>
          </a:bodyPr>
          <a:lstStyle/>
          <a:p>
            <a:r>
              <a:rPr lang="ru-RU" sz="3200" dirty="0" err="1" smtClean="0"/>
              <a:t>Феромон</a:t>
            </a:r>
            <a:r>
              <a:rPr lang="ru-RU" sz="3200" dirty="0" smtClean="0"/>
              <a:t> обновляется в соответствии с формулой (4)</a:t>
            </a:r>
          </a:p>
          <a:p>
            <a:endParaRPr lang="ru-RU" sz="3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6CA398B3-DB81-401F-BA21-C676631916B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59276" y="1146257"/>
            <a:ext cx="4839995" cy="1976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CEACFC1-1C6B-4F08-82B1-EDA962BF606C}"/>
              </a:ext>
            </a:extLst>
          </p:cNvPr>
          <p:cNvSpPr txBox="1"/>
          <p:nvPr/>
        </p:nvSpPr>
        <p:spPr>
          <a:xfrm>
            <a:off x="8703733" y="1981200"/>
            <a:ext cx="614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(4)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0D4B38-7C7C-43F0-8589-BA54FBCA40AB}"/>
              </a:ext>
            </a:extLst>
          </p:cNvPr>
          <p:cNvSpPr txBox="1"/>
          <p:nvPr/>
        </p:nvSpPr>
        <p:spPr>
          <a:xfrm>
            <a:off x="1337733" y="3649133"/>
            <a:ext cx="709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Где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A5DD028E-C48D-46C9-A591-A35B0E07BC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2678" y="4615429"/>
            <a:ext cx="3593189" cy="1172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15600" y="60267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603673" y="4779819"/>
            <a:ext cx="614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smtClean="0"/>
              <a:t>(5)</a:t>
            </a:r>
            <a:endParaRPr lang="ru-RU" sz="3000" dirty="0"/>
          </a:p>
        </p:txBody>
      </p:sp>
    </p:spTree>
    <p:extLst>
      <p:ext uri="{BB962C8B-B14F-4D97-AF65-F5344CB8AC3E}">
        <p14:creationId xmlns="" xmlns:p14="http://schemas.microsoft.com/office/powerpoint/2010/main" val="44548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3000" dirty="0" smtClean="0"/>
              <a:t>Язык программирования </a:t>
            </a:r>
            <a:r>
              <a:rPr lang="en-US" sz="3000" dirty="0" smtClean="0"/>
              <a:t>python</a:t>
            </a:r>
            <a:endParaRPr lang="ru-RU" sz="3000" dirty="0" smtClean="0"/>
          </a:p>
          <a:p>
            <a:pPr lvl="0"/>
            <a:r>
              <a:rPr lang="ru-RU" sz="3000" dirty="0" smtClean="0"/>
              <a:t>Библиотека </a:t>
            </a:r>
            <a:r>
              <a:rPr lang="en-US" sz="3000" dirty="0" err="1" smtClean="0"/>
              <a:t>matplotlib</a:t>
            </a:r>
            <a:endParaRPr lang="ru-RU" sz="3000" dirty="0" smtClean="0"/>
          </a:p>
          <a:p>
            <a:pPr lvl="0"/>
            <a:r>
              <a:rPr lang="ru-RU" sz="3000" dirty="0" smtClean="0"/>
              <a:t>Библиотека</a:t>
            </a:r>
            <a:r>
              <a:rPr lang="en-US" sz="3000" dirty="0" smtClean="0"/>
              <a:t> </a:t>
            </a:r>
            <a:r>
              <a:rPr lang="en-US" sz="3000" dirty="0" err="1" smtClean="0"/>
              <a:t>numpy</a:t>
            </a:r>
            <a:endParaRPr lang="ru-RU" sz="3000" dirty="0" smtClean="0"/>
          </a:p>
          <a:p>
            <a:pPr lvl="0"/>
            <a:r>
              <a:rPr lang="ru-RU" sz="3000" dirty="0" smtClean="0"/>
              <a:t>Библиотека</a:t>
            </a:r>
            <a:r>
              <a:rPr lang="en-US" sz="3000" dirty="0" smtClean="0"/>
              <a:t> pyqt5</a:t>
            </a:r>
            <a:endParaRPr lang="ru-RU" sz="3000" dirty="0" smtClean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332720" y="58022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классов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7132" y="1509741"/>
            <a:ext cx="3234550" cy="3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8819" y="1413163"/>
            <a:ext cx="3208715" cy="45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55470" y="5320146"/>
            <a:ext cx="327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Диаграмма класса реализации </a:t>
            </a:r>
            <a:br>
              <a:rPr lang="ru-RU" dirty="0" smtClean="0"/>
            </a:br>
            <a:r>
              <a:rPr lang="ru-RU" dirty="0" smtClean="0"/>
              <a:t>классического алгоритма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215447" y="5934670"/>
            <a:ext cx="3275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Диаграмма класса реализации </a:t>
            </a:r>
            <a:br>
              <a:rPr lang="ru-RU" dirty="0" smtClean="0"/>
            </a:br>
            <a:r>
              <a:rPr lang="ru-RU" dirty="0" smtClean="0"/>
              <a:t>улучшенного алгоритма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022676" y="6084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9418" y="1496291"/>
            <a:ext cx="7360170" cy="4680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73542" y="5935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0EB3890-1456-43C1-87F2-D28FBDE0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Проведение экспериментов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7D0C6AA9-9627-42F9-824D-AF0C770480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330325"/>
            <a:ext cx="4724400" cy="48577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7E9DD9AB-1A8C-4193-8B91-7E1956CAC1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717" y="1366474"/>
            <a:ext cx="4519083" cy="47854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8CDC1F0-5BEB-4719-A34C-F70F063FC0FE}"/>
              </a:ext>
            </a:extLst>
          </p:cNvPr>
          <p:cNvSpPr txBox="1"/>
          <p:nvPr/>
        </p:nvSpPr>
        <p:spPr>
          <a:xfrm>
            <a:off x="1456266" y="6151926"/>
            <a:ext cx="259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Улучшенный алгоритм</a:t>
            </a:r>
            <a:br>
              <a:rPr lang="ru-RU" dirty="0"/>
            </a:br>
            <a:r>
              <a:rPr lang="ru-RU" dirty="0"/>
              <a:t>Длина пути 756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44EDA7D-5EAC-477D-84D4-829B59AE4556}"/>
              </a:ext>
            </a:extLst>
          </p:cNvPr>
          <p:cNvSpPr txBox="1"/>
          <p:nvPr/>
        </p:nvSpPr>
        <p:spPr>
          <a:xfrm>
            <a:off x="7814733" y="6123543"/>
            <a:ext cx="2507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Классический алгоритм</a:t>
            </a:r>
            <a:br>
              <a:rPr lang="ru-RU" dirty="0"/>
            </a:br>
            <a:r>
              <a:rPr lang="ru-RU" dirty="0"/>
              <a:t>Длина пути 858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64240" y="61431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3781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48C51FE-04A2-4C5C-A458-307AFB5F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Проведение серии экспериментов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="" xmlns:a16="http://schemas.microsoft.com/office/drawing/2014/main" id="{0AA9C9B3-340F-436E-B306-860E43181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75978" y="1474227"/>
            <a:ext cx="6952381" cy="3733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6D58DBC-67EF-4AC0-A05C-7622E8976D18}"/>
              </a:ext>
            </a:extLst>
          </p:cNvPr>
          <p:cNvSpPr txBox="1"/>
          <p:nvPr/>
        </p:nvSpPr>
        <p:spPr>
          <a:xfrm>
            <a:off x="4312915" y="5503333"/>
            <a:ext cx="3566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Зеленый – классический алгоритм</a:t>
            </a:r>
            <a:br>
              <a:rPr lang="ru-RU" dirty="0"/>
            </a:br>
            <a:r>
              <a:rPr lang="ru-RU" dirty="0"/>
              <a:t>Синий – улучшенный алгоритм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06298" y="5976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2948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E66BB8A-B873-4033-845F-F1819CA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0591FE9-98E9-474B-B461-624A9F9B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 одинаковых входных данных, алгоритм  муравьиной колонии, основанный на выборе значения эвристического параметра, контролируемого информационной энтропией </a:t>
            </a:r>
            <a:r>
              <a:rPr lang="ru-RU" sz="3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находит</a:t>
            </a:r>
            <a:r>
              <a:rPr lang="ru-R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более </a:t>
            </a:r>
            <a:r>
              <a:rPr lang="ru-R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короткий маршрут</a:t>
            </a:r>
            <a:endParaRPr lang="ru-RU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0814858" y="60932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0055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9D4EC9A-F81E-4E9A-9F2C-65F30A08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Введение. Задача коммивояжера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F3CA59E-8888-4A80-A6FF-6B305F03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Суть задачи сводится к поиску оптимального пути, проходящего через промежуточные пункты по одному разу и возвращающегося в исходную точку.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897985" y="5960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6114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8FB445-E7FC-4119-9787-A44EC252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F7BB975-28F6-4C24-8475-40F98D93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еализовать базовый алгоритм муравьиной колонии для задач коммивояжера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айти, и исследовать различные  подходы к улучшению базового алгоритма, и реализовать один из них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ровести ряд экспериментов.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07040" y="6035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4026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C311CB0-2AE7-4D24-A9CD-730B47C4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Классический муравьиный 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50194A4-9789-4718-AF1B-14F1D1D8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Идея муравьиного алгоритма - моделирование поведения муравьёв, связанного с их способностью быстро находить кратчайший путь от муравейника к источнику пищи и адаптироваться к изменяющимся условиям, находя новый кратчайший путь</a:t>
            </a:r>
            <a:endParaRPr lang="ru-RU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0623665" y="6201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709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классического муравьиного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3000" dirty="0" smtClean="0"/>
              <a:t>Любой муравьиный алгоритм независимо от реализации</a:t>
            </a:r>
          </a:p>
          <a:p>
            <a:pPr>
              <a:buNone/>
            </a:pPr>
            <a:r>
              <a:rPr lang="ru-RU" sz="3000" dirty="0" smtClean="0"/>
              <a:t>м</a:t>
            </a:r>
            <a:r>
              <a:rPr lang="ru-RU" sz="3000" dirty="0" smtClean="0"/>
              <a:t>ожно представить </a:t>
            </a:r>
            <a:r>
              <a:rPr lang="ru-RU" sz="3000" dirty="0" smtClean="0"/>
              <a:t>в виде цикла:</a:t>
            </a:r>
          </a:p>
          <a:p>
            <a:pPr>
              <a:buNone/>
            </a:pPr>
            <a:r>
              <a:rPr lang="ru-RU" sz="3000" dirty="0" smtClean="0"/>
              <a:t>      Пока (условия выхода не выполнены):</a:t>
            </a:r>
          </a:p>
          <a:p>
            <a:pPr lvl="0">
              <a:buNone/>
            </a:pPr>
            <a:r>
              <a:rPr lang="ru-RU" sz="3000" dirty="0" smtClean="0"/>
              <a:t>                 Создание </a:t>
            </a:r>
            <a:r>
              <a:rPr lang="ru-RU" sz="3000" dirty="0" smtClean="0"/>
              <a:t>муравьёв</a:t>
            </a:r>
          </a:p>
          <a:p>
            <a:pPr lvl="0">
              <a:buNone/>
            </a:pPr>
            <a:r>
              <a:rPr lang="ru-RU" sz="3000" dirty="0" smtClean="0"/>
              <a:t>                 Пока все муравьи не вернутся в исходную точку:</a:t>
            </a:r>
            <a:endParaRPr lang="ru-RU" sz="3000" dirty="0" smtClean="0"/>
          </a:p>
          <a:p>
            <a:pPr lvl="0">
              <a:buNone/>
            </a:pPr>
            <a:r>
              <a:rPr lang="ru-RU" sz="3000" dirty="0" smtClean="0"/>
              <a:t>                 </a:t>
            </a:r>
            <a:r>
              <a:rPr lang="ru-RU" sz="3000" dirty="0" smtClean="0"/>
              <a:t>          Поиск </a:t>
            </a:r>
            <a:r>
              <a:rPr lang="ru-RU" sz="3000" dirty="0" smtClean="0"/>
              <a:t>решения</a:t>
            </a:r>
          </a:p>
          <a:p>
            <a:pPr lvl="0">
              <a:buNone/>
            </a:pPr>
            <a:r>
              <a:rPr lang="ru-RU" sz="3000" dirty="0" smtClean="0"/>
              <a:t>                 </a:t>
            </a:r>
            <a:r>
              <a:rPr lang="ru-RU" sz="3000" dirty="0" smtClean="0"/>
              <a:t>          Обновление </a:t>
            </a:r>
            <a:r>
              <a:rPr lang="ru-RU" sz="3000" dirty="0" err="1" smtClean="0"/>
              <a:t>феромона</a:t>
            </a:r>
            <a:endParaRPr lang="ru-RU" sz="3000" dirty="0" smtClean="0"/>
          </a:p>
          <a:p>
            <a:pPr lvl="0">
              <a:buNone/>
            </a:pPr>
            <a:r>
              <a:rPr lang="ru-RU" sz="3000" dirty="0" smtClean="0"/>
              <a:t>                 </a:t>
            </a:r>
            <a:r>
              <a:rPr lang="ru-RU" sz="3000" dirty="0" smtClean="0"/>
              <a:t>          Дополнительные </a:t>
            </a:r>
            <a:r>
              <a:rPr lang="ru-RU" sz="3000" dirty="0" smtClean="0"/>
              <a:t>действия (опционально)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906298" y="61597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E0D09F-1556-49C5-A77D-5A78AD52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классического </a:t>
            </a:r>
            <a:r>
              <a:rPr lang="ru-RU" dirty="0" smtClean="0"/>
              <a:t>муравьиного </a:t>
            </a:r>
            <a:r>
              <a:rPr lang="ru-RU" dirty="0"/>
              <a:t>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2CC5779-2D61-4E94-87FC-7B0C84DBE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Муравьи используют феромон и эвристическую информацию для выбора городов-кандидатов с определенной вероятностью P. </a:t>
            </a:r>
            <a:r>
              <a:rPr lang="ru-RU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 вычисляется по формуле (1)</a:t>
            </a:r>
            <a:r>
              <a:rPr lang="ru-R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BC6585BF-E479-43DF-AD5E-5649258A0D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4313" y="3729629"/>
            <a:ext cx="7975354" cy="1993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6F54337-541F-498F-BC94-59621D2B7B15}"/>
              </a:ext>
            </a:extLst>
          </p:cNvPr>
          <p:cNvSpPr txBox="1"/>
          <p:nvPr/>
        </p:nvSpPr>
        <p:spPr>
          <a:xfrm>
            <a:off x="10549467" y="4572000"/>
            <a:ext cx="694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64982" y="6151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9830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8067622-21A0-464A-86A1-0DDC35EC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333"/>
            <a:ext cx="10515600" cy="1809624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 феромона обновляется в соответствии с формулой (2)  </a:t>
            </a:r>
            <a:endParaRPr lang="ru-RU" sz="30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DABAE77-B995-4EF2-9BE4-A10134DF855C}"/>
              </a:ext>
            </a:extLst>
          </p:cNvPr>
          <p:cNvSpPr txBox="1"/>
          <p:nvPr/>
        </p:nvSpPr>
        <p:spPr>
          <a:xfrm>
            <a:off x="9274070" y="1204944"/>
            <a:ext cx="835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(2)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B899646F-67A8-4BA4-AC23-15A75ADEFD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5404" y="3083865"/>
            <a:ext cx="7804794" cy="3198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97E790-97DF-4887-A0E3-4C172B8149FC}"/>
              </a:ext>
            </a:extLst>
          </p:cNvPr>
          <p:cNvSpPr txBox="1"/>
          <p:nvPr/>
        </p:nvSpPr>
        <p:spPr>
          <a:xfrm>
            <a:off x="1422400" y="2317912"/>
            <a:ext cx="709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Где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97985" y="5960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5267" y="1081781"/>
            <a:ext cx="5509519" cy="8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1568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468048D-E390-4F8F-B00F-7866C19F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26342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Реализация алгоритма муравьиной колонии, основанного на выборе значения эвристического параметра, контролируемого информационной энтропией</a:t>
            </a:r>
            <a:br>
              <a:rPr lang="ru-RU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34B29A4-ACA1-4F79-AFA7-BE8809F2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5067"/>
            <a:ext cx="10515600" cy="289189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Solving Traveling Salesman Problem by Using Improved Ant Colony Optimization </a:t>
            </a:r>
            <a:r>
              <a:rPr lang="en-US" sz="3000" dirty="0" smtClean="0"/>
              <a:t>Algorithm.// </a:t>
            </a:r>
            <a:r>
              <a:rPr lang="en-US" sz="3000" dirty="0" err="1" smtClean="0"/>
              <a:t>Zar</a:t>
            </a:r>
            <a:r>
              <a:rPr lang="en-US" sz="3000" dirty="0" smtClean="0"/>
              <a:t> </a:t>
            </a:r>
            <a:r>
              <a:rPr lang="en-US" sz="3000" dirty="0" smtClean="0"/>
              <a:t>Chi Su </a:t>
            </a:r>
            <a:r>
              <a:rPr lang="en-US" sz="3000" dirty="0" err="1" smtClean="0"/>
              <a:t>Su</a:t>
            </a:r>
            <a:r>
              <a:rPr lang="en-US" sz="3000" dirty="0" smtClean="0"/>
              <a:t> </a:t>
            </a:r>
            <a:r>
              <a:rPr lang="en-US" sz="3000" dirty="0" err="1" smtClean="0"/>
              <a:t>Hlaing</a:t>
            </a:r>
            <a:r>
              <a:rPr lang="en-US" sz="3000" dirty="0" smtClean="0"/>
              <a:t>, May Aye </a:t>
            </a:r>
            <a:r>
              <a:rPr lang="en-US" sz="3000" dirty="0" err="1" smtClean="0"/>
              <a:t>Khine</a:t>
            </a:r>
            <a:r>
              <a:rPr lang="en-US" sz="3000" dirty="0" smtClean="0"/>
              <a:t>.</a:t>
            </a:r>
            <a:r>
              <a:rPr lang="en-US" sz="3000" dirty="0" smtClean="0"/>
              <a:t> </a:t>
            </a:r>
            <a:r>
              <a:rPr lang="en-US" sz="3000" dirty="0" smtClean="0"/>
              <a:t>// International Journal of Information and Education Technology</a:t>
            </a:r>
            <a:endParaRPr lang="ru-RU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10523913" y="5951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0431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3233651"/>
            <a:ext cx="10515600" cy="2943312"/>
          </a:xfrm>
        </p:spPr>
        <p:txBody>
          <a:bodyPr/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Энтропия случайной величины определяется по формуле(3)</a:t>
            </a:r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3A24DF6B-976A-4579-8CEA-A84BD660E8B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038" y="4088733"/>
            <a:ext cx="3893476" cy="1823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2D42898-8A47-4127-9F97-D9F69564F82D}"/>
              </a:ext>
            </a:extLst>
          </p:cNvPr>
          <p:cNvSpPr txBox="1"/>
          <p:nvPr/>
        </p:nvSpPr>
        <p:spPr>
          <a:xfrm>
            <a:off x="8206443" y="4587019"/>
            <a:ext cx="614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/>
              <a:t>(3)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57905" y="6001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8468048D-E390-4F8F-B00F-7866C19F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26342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Реализация алгоритма муравьиной колонии, основанного на выборе значения эвристического параметра, контролируемого информационной энтропией</a:t>
            </a:r>
            <a:br>
              <a:rPr lang="ru-RU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</a:b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342</Words>
  <Application>Microsoft Office PowerPoint</Application>
  <PresentationFormat>Произвольный</PresentationFormat>
  <Paragraphs>69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Реализация алгоритма муравьиной колонии, основанного на выборе значения эвристического параметра, контролируемого информационной энтропией для задач коммивояжера</vt:lpstr>
      <vt:lpstr>Введение. Задача коммивояжера</vt:lpstr>
      <vt:lpstr>Постановка задачи</vt:lpstr>
      <vt:lpstr>Классический муравьиный алгоритм</vt:lpstr>
      <vt:lpstr>Реализация классического муравьиного алгоритма</vt:lpstr>
      <vt:lpstr>Реализация классического муравьиного алгоритма</vt:lpstr>
      <vt:lpstr>Слайд 7</vt:lpstr>
      <vt:lpstr>Реализация алгоритма муравьиной колонии, основанного на выборе значения эвристического параметра, контролируемого информационной энтропией </vt:lpstr>
      <vt:lpstr>Реализация алгоритма муравьиной колонии, основанного на выборе значения эвристического параметра, контролируемого информационной энтропией </vt:lpstr>
      <vt:lpstr>Слайд 10</vt:lpstr>
      <vt:lpstr>Средства реализации</vt:lpstr>
      <vt:lpstr>Диаграммы классов</vt:lpstr>
      <vt:lpstr>Интерфейс</vt:lpstr>
      <vt:lpstr>Проведение экспериментов</vt:lpstr>
      <vt:lpstr>Проведение серии экспериментов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алгоритма муравьиной колонии, основанного на выборе значения эвристического параметра, контролируемого информационной энтропией</dc:title>
  <dc:creator>Алина</dc:creator>
  <cp:lastModifiedBy>Alina</cp:lastModifiedBy>
  <cp:revision>17</cp:revision>
  <dcterms:created xsi:type="dcterms:W3CDTF">2023-06-07T18:57:57Z</dcterms:created>
  <dcterms:modified xsi:type="dcterms:W3CDTF">2023-06-08T08:55:54Z</dcterms:modified>
</cp:coreProperties>
</file>