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94" r:id="rId6"/>
    <p:sldId id="282" r:id="rId7"/>
    <p:sldId id="283" r:id="rId8"/>
    <p:sldId id="288" r:id="rId9"/>
    <p:sldId id="290" r:id="rId10"/>
    <p:sldId id="259" r:id="rId11"/>
    <p:sldId id="260" r:id="rId12"/>
    <p:sldId id="296" r:id="rId13"/>
    <p:sldId id="289" r:id="rId14"/>
    <p:sldId id="261" r:id="rId15"/>
    <p:sldId id="295" r:id="rId16"/>
    <p:sldId id="292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1" r:id="rId28"/>
    <p:sldId id="278" r:id="rId29"/>
    <p:sldId id="291" r:id="rId30"/>
    <p:sldId id="284" r:id="rId31"/>
    <p:sldId id="285" r:id="rId32"/>
    <p:sldId id="286" r:id="rId33"/>
    <p:sldId id="293" r:id="rId34"/>
    <p:sldId id="272" r:id="rId35"/>
    <p:sldId id="273" r:id="rId36"/>
    <p:sldId id="274" r:id="rId37"/>
    <p:sldId id="275" r:id="rId38"/>
    <p:sldId id="27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2/17/2020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10" Type="http://schemas.openxmlformats.org/officeDocument/2006/relationships/slide" Target="slide35.xml"/><Relationship Id="rId4" Type="http://schemas.openxmlformats.org/officeDocument/2006/relationships/slide" Target="slide5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Presentation by: Ali A. </a:t>
            </a:r>
            <a:r>
              <a:rPr lang="en-CA" dirty="0" err="1" smtClean="0"/>
              <a:t>Nathani</a:t>
            </a:r>
            <a:endParaRPr lang="en-CA" dirty="0" smtClean="0"/>
          </a:p>
          <a:p>
            <a:r>
              <a:rPr lang="en-CA" dirty="0" smtClean="0"/>
              <a:t>Date: February 18, 2020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SAS PROJECT – </a:t>
            </a:r>
            <a:br>
              <a:rPr lang="en-CA" dirty="0" smtClean="0"/>
            </a:br>
            <a:r>
              <a:rPr lang="en-CA" dirty="0" smtClean="0"/>
              <a:t>Retail Sales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Conceptual Framework </a:t>
            </a:r>
            <a:r>
              <a:rPr lang="en-US" kern="0" dirty="0" smtClean="0"/>
              <a:t>- 1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14414" y="1785926"/>
            <a:ext cx="6429420" cy="3929090"/>
            <a:chOff x="0" y="0"/>
            <a:chExt cx="3727159" cy="1915562"/>
          </a:xfrm>
        </p:grpSpPr>
        <p:sp>
          <p:nvSpPr>
            <p:cNvPr id="47" name="Rounded Rectangle 46"/>
            <p:cNvSpPr/>
            <p:nvPr/>
          </p:nvSpPr>
          <p:spPr>
            <a:xfrm>
              <a:off x="2184109" y="71701"/>
              <a:ext cx="1543050" cy="7791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/>
                <a:t>Total_Orders_Per_Customer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0" y="0"/>
              <a:ext cx="1083218" cy="857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/>
                <a:t>Province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84109" y="998883"/>
              <a:ext cx="1533525" cy="916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/>
                <a:t>Total</a:t>
              </a:r>
            </a:p>
            <a:p>
              <a:pPr algn="l"/>
              <a:r>
                <a:rPr lang="en-US" sz="1600"/>
                <a:t>Sales Amount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9084" y="1010321"/>
              <a:ext cx="1083218" cy="8579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/>
                <a:t>City</a:t>
              </a:r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1155409" y="1372271"/>
              <a:ext cx="1066799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52" name="Right Arrow 51"/>
            <p:cNvSpPr/>
            <p:nvPr/>
          </p:nvSpPr>
          <p:spPr>
            <a:xfrm rot="20143084">
              <a:off x="1176597" y="852169"/>
              <a:ext cx="1100411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1126834" y="191171"/>
              <a:ext cx="1057275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54" name="Right Arrow 53"/>
            <p:cNvSpPr/>
            <p:nvPr/>
          </p:nvSpPr>
          <p:spPr>
            <a:xfrm rot="2342751">
              <a:off x="1031303" y="751257"/>
              <a:ext cx="1234151" cy="2857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143504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Dependent Variables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1142976" y="1357298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Independent Variables</a:t>
            </a:r>
            <a:endParaRPr lang="en-US" u="sng" dirty="0"/>
          </a:p>
        </p:txBody>
      </p:sp>
      <p:sp>
        <p:nvSpPr>
          <p:cNvPr id="57" name="Right Arrow 56">
            <a:hlinkClick r:id="rId2" action="ppaction://hlinksldjump"/>
          </p:cNvPr>
          <p:cNvSpPr/>
          <p:nvPr/>
        </p:nvSpPr>
        <p:spPr>
          <a:xfrm>
            <a:off x="8072462" y="585789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Conceptual Framework </a:t>
            </a:r>
            <a:r>
              <a:rPr lang="en-CA" dirty="0" smtClean="0"/>
              <a:t>- 2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85918" y="1714488"/>
            <a:ext cx="6000792" cy="3929090"/>
            <a:chOff x="0" y="0"/>
            <a:chExt cx="3867151" cy="2313934"/>
          </a:xfrm>
        </p:grpSpPr>
        <p:sp>
          <p:nvSpPr>
            <p:cNvPr id="18" name="Rounded Rectangle 17"/>
            <p:cNvSpPr/>
            <p:nvPr/>
          </p:nvSpPr>
          <p:spPr>
            <a:xfrm>
              <a:off x="16167" y="0"/>
              <a:ext cx="1083218" cy="1015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Order Month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0" y="1298789"/>
              <a:ext cx="1083218" cy="1015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/>
                <a:t>Order Year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445795" y="514443"/>
              <a:ext cx="916406" cy="834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Source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05101" y="211839"/>
              <a:ext cx="1162050" cy="18130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/>
                <a:t>Total</a:t>
              </a:r>
            </a:p>
            <a:p>
              <a:pPr algn="l"/>
              <a:r>
                <a:rPr lang="en-US" sz="2000"/>
                <a:t>Sales Amount</a:t>
              </a:r>
            </a:p>
          </p:txBody>
        </p:sp>
        <p:sp>
          <p:nvSpPr>
            <p:cNvPr id="22" name="Up Arrow 21"/>
            <p:cNvSpPr/>
            <p:nvPr/>
          </p:nvSpPr>
          <p:spPr>
            <a:xfrm rot="3575067">
              <a:off x="1135363" y="1102873"/>
              <a:ext cx="483567" cy="824983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3" name="Up Arrow 22"/>
            <p:cNvSpPr/>
            <p:nvPr/>
          </p:nvSpPr>
          <p:spPr>
            <a:xfrm rot="5400000">
              <a:off x="1785936" y="-637347"/>
              <a:ext cx="314327" cy="167640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4" name="Up Arrow 23"/>
            <p:cNvSpPr/>
            <p:nvPr/>
          </p:nvSpPr>
          <p:spPr>
            <a:xfrm rot="7117678">
              <a:off x="913660" y="377804"/>
              <a:ext cx="483567" cy="824983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5" name="Up Arrow 24"/>
            <p:cNvSpPr/>
            <p:nvPr/>
          </p:nvSpPr>
          <p:spPr>
            <a:xfrm rot="5400000">
              <a:off x="1738312" y="1124777"/>
              <a:ext cx="314327" cy="167640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26" name="Up Arrow 25"/>
            <p:cNvSpPr/>
            <p:nvPr/>
          </p:nvSpPr>
          <p:spPr>
            <a:xfrm rot="5400000">
              <a:off x="2243137" y="743780"/>
              <a:ext cx="314327" cy="609600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86446" y="14287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Dependent Variables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94" y="1357298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Independent Variables</a:t>
            </a:r>
            <a:endParaRPr lang="en-US" u="sng" dirty="0"/>
          </a:p>
        </p:txBody>
      </p:sp>
      <p:sp>
        <p:nvSpPr>
          <p:cNvPr id="30" name="Right Arrow 29">
            <a:hlinkClick r:id="rId2" action="ppaction://hlinksldjump"/>
          </p:cNvPr>
          <p:cNvSpPr/>
          <p:nvPr/>
        </p:nvSpPr>
        <p:spPr>
          <a:xfrm>
            <a:off x="8072462" y="585789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of Study -Definitions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Independent Variables:</a:t>
            </a:r>
            <a:br>
              <a:rPr lang="en-CA" dirty="0" smtClean="0"/>
            </a:br>
            <a:r>
              <a:rPr lang="en-CA" dirty="0" smtClean="0"/>
              <a:t> Province – </a:t>
            </a:r>
            <a:r>
              <a:rPr lang="en-CA" sz="2000" dirty="0" smtClean="0"/>
              <a:t>Location of Purchase/Purchaser Province, also location of Delivery might be the same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City – </a:t>
            </a:r>
            <a:r>
              <a:rPr lang="en-US" sz="2000" dirty="0" smtClean="0"/>
              <a:t>Same as above</a:t>
            </a:r>
            <a:br>
              <a:rPr lang="en-US" sz="2000" dirty="0" smtClean="0"/>
            </a:br>
            <a:r>
              <a:rPr lang="en-US" dirty="0" smtClean="0"/>
              <a:t> Order Month – </a:t>
            </a:r>
            <a:r>
              <a:rPr lang="en-US" sz="2000" dirty="0" smtClean="0"/>
              <a:t>Month in which purchase was made. Generated from Order 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Order Year – </a:t>
            </a:r>
            <a:r>
              <a:rPr lang="en-US" sz="2200" dirty="0" smtClean="0"/>
              <a:t>Year in which purchase was made. </a:t>
            </a:r>
            <a:r>
              <a:rPr lang="en-US" sz="2200" dirty="0" smtClean="0"/>
              <a:t>Generated from Order </a:t>
            </a:r>
            <a:r>
              <a:rPr lang="en-US" sz="2200" dirty="0" smtClean="0"/>
              <a:t>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Source – </a:t>
            </a:r>
            <a:r>
              <a:rPr lang="en-US" sz="2200" dirty="0" smtClean="0"/>
              <a:t>Includes all channels: Web, Regular, IVR and some Other categories</a:t>
            </a:r>
          </a:p>
          <a:p>
            <a:r>
              <a:rPr lang="en-CA" dirty="0" smtClean="0"/>
              <a:t>Dependent Variables (Calculated)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sz="2200" dirty="0" smtClean="0"/>
              <a:t>Total Quantity of Orders per Customer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 smtClean="0"/>
              <a:t> Total </a:t>
            </a:r>
            <a:r>
              <a:rPr lang="en-CA" sz="2200" dirty="0" smtClean="0"/>
              <a:t>Sales Amount</a:t>
            </a:r>
            <a:endParaRPr lang="en-CA" sz="2200" dirty="0" smtClean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Descriptive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CA" dirty="0" err="1" smtClean="0"/>
              <a:t>Univariate</a:t>
            </a:r>
            <a:r>
              <a:rPr lang="en-CA" dirty="0" smtClean="0"/>
              <a:t> </a:t>
            </a:r>
            <a:r>
              <a:rPr lang="en-CA" dirty="0" smtClean="0"/>
              <a:t>Analysis – </a:t>
            </a:r>
            <a:endParaRPr lang="en-CA" dirty="0" smtClean="0"/>
          </a:p>
          <a:p>
            <a:pPr lvl="2"/>
            <a:r>
              <a:rPr lang="en-CA" dirty="0" smtClean="0"/>
              <a:t>Distribution of Quantity, </a:t>
            </a:r>
          </a:p>
          <a:p>
            <a:pPr lvl="2"/>
            <a:r>
              <a:rPr lang="en-CA" dirty="0" smtClean="0"/>
              <a:t>Distribution of Sales, </a:t>
            </a:r>
          </a:p>
          <a:p>
            <a:pPr lvl="2"/>
            <a:r>
              <a:rPr lang="en-CA" dirty="0" smtClean="0"/>
              <a:t>Frequency of Category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Bi-</a:t>
            </a:r>
            <a:r>
              <a:rPr lang="en-CA" dirty="0" err="1" smtClean="0"/>
              <a:t>variate</a:t>
            </a:r>
            <a:r>
              <a:rPr lang="en-CA" dirty="0" smtClean="0"/>
              <a:t> Analysis -  </a:t>
            </a:r>
          </a:p>
          <a:p>
            <a:pPr lvl="2"/>
            <a:r>
              <a:rPr lang="en-CA" dirty="0" smtClean="0"/>
              <a:t>Total count of orders by Province, </a:t>
            </a:r>
          </a:p>
          <a:p>
            <a:pPr lvl="2"/>
            <a:r>
              <a:rPr lang="en-CA" dirty="0" smtClean="0"/>
              <a:t>Total sum of Sales by Province, </a:t>
            </a:r>
          </a:p>
          <a:p>
            <a:pPr lvl="2"/>
            <a:r>
              <a:rPr lang="en-CA" dirty="0" smtClean="0"/>
              <a:t>Total count of orders by City in highest performing Province</a:t>
            </a:r>
          </a:p>
          <a:p>
            <a:pPr lvl="2"/>
            <a:r>
              <a:rPr lang="en-CA" dirty="0" smtClean="0"/>
              <a:t>Total sum of Sales by Source and by Province</a:t>
            </a:r>
          </a:p>
          <a:p>
            <a:pPr lvl="2"/>
            <a:r>
              <a:rPr lang="en-CA" dirty="0" smtClean="0"/>
              <a:t>Total sum of Sales by Source and by </a:t>
            </a:r>
            <a:r>
              <a:rPr lang="en-CA" dirty="0" smtClean="0"/>
              <a:t>City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Descriptive Analysis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46672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500174"/>
            <a:ext cx="47910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28596" y="5357826"/>
            <a:ext cx="8388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above shows the spread of the Total Quantity purchased by each Customer.</a:t>
            </a:r>
          </a:p>
          <a:p>
            <a:endParaRPr lang="en-CA" dirty="0" smtClean="0"/>
          </a:p>
          <a:p>
            <a:r>
              <a:rPr lang="en-CA" dirty="0" smtClean="0"/>
              <a:t>The second graph has been scaled down to better understand the Range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</a:t>
            </a:r>
            <a:r>
              <a:rPr lang="en-CA" dirty="0" smtClean="0"/>
              <a:t>Descriptive Analysis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410577" cy="292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above shows the spread of the Total </a:t>
            </a:r>
            <a:r>
              <a:rPr lang="en-CA" dirty="0" smtClean="0"/>
              <a:t>Sales </a:t>
            </a:r>
            <a:r>
              <a:rPr lang="en-CA" dirty="0" smtClean="0"/>
              <a:t>by each Customer.</a:t>
            </a:r>
          </a:p>
          <a:p>
            <a:endParaRPr lang="en-CA" dirty="0" smtClean="0"/>
          </a:p>
          <a:p>
            <a:r>
              <a:rPr lang="en-CA" dirty="0" smtClean="0"/>
              <a:t>The second graph has been scaled down to better understand the Range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</a:t>
            </a:r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28860" y="1571612"/>
            <a:ext cx="4229100" cy="4391025"/>
            <a:chOff x="2428860" y="1571612"/>
            <a:chExt cx="4229100" cy="439102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8860" y="1571612"/>
              <a:ext cx="4229100" cy="439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Oval 10"/>
            <p:cNvSpPr/>
            <p:nvPr/>
          </p:nvSpPr>
          <p:spPr>
            <a:xfrm>
              <a:off x="5357818" y="3286124"/>
              <a:ext cx="928694" cy="28575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29124" y="3286124"/>
              <a:ext cx="928694" cy="2857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14744" y="2500306"/>
              <a:ext cx="785818" cy="2857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Descriptive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497535"/>
            <a:ext cx="5167327" cy="481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Descriptive 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588" y="1447800"/>
            <a:ext cx="71160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Descriptive Analysis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311" y="1447800"/>
            <a:ext cx="61985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Background/Introduction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Objectives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Research Question(s)/Hypothesis(</a:t>
            </a:r>
            <a:r>
              <a:rPr lang="en-US" sz="3200" dirty="0" err="1" smtClean="0">
                <a:solidFill>
                  <a:srgbClr val="000000"/>
                </a:solidFill>
                <a:latin typeface="Calibri" pitchFamily="34" charset="0"/>
              </a:rPr>
              <a:t>es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Methodology/Inclusion/Exclusion/Definition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Conceptual Framework/Variables of the study</a:t>
            </a:r>
            <a:endParaRPr lang="en-US" sz="3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Descriptive 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Analysis :</a:t>
            </a:r>
            <a:r>
              <a:rPr lang="en-US" sz="3600" dirty="0" err="1" smtClean="0">
                <a:solidFill>
                  <a:srgbClr val="000000"/>
                </a:solidFill>
                <a:latin typeface="Calibri" pitchFamily="34" charset="0"/>
              </a:rPr>
              <a:t>Uni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/Bi/Multi </a:t>
            </a:r>
            <a:r>
              <a:rPr lang="en-US" sz="3600" dirty="0" err="1" smtClean="0">
                <a:solidFill>
                  <a:srgbClr val="000000"/>
                </a:solidFill>
                <a:latin typeface="Calibri" pitchFamily="34" charset="0"/>
              </a:rPr>
              <a:t>variate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pitchFamily="34" charset="0"/>
              </a:rPr>
              <a:t>Analysis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Results/findings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Conclusions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Recommendations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Appendix/Tables/Graph</a:t>
            </a:r>
            <a:endParaRPr lang="en-US" sz="3600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SAS Scripts/Procedures/Graphs</a:t>
            </a:r>
            <a:endParaRPr lang="en-US" sz="3200" dirty="0" smtClean="0">
              <a:latin typeface="Tahoma" pitchFamily="34" charset="0"/>
            </a:endParaRPr>
          </a:p>
          <a:p>
            <a:endParaRPr lang="en-US" dirty="0"/>
          </a:p>
        </p:txBody>
      </p:sp>
      <p:sp>
        <p:nvSpPr>
          <p:cNvPr id="4" name="5-Point Star 3">
            <a:hlinkClick r:id="rId2" action="ppaction://hlinksldjump"/>
          </p:cNvPr>
          <p:cNvSpPr/>
          <p:nvPr/>
        </p:nvSpPr>
        <p:spPr>
          <a:xfrm>
            <a:off x="1025500" y="1487474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hlinkClick r:id="rId3" action="ppaction://hlinksldjump"/>
          </p:cNvPr>
          <p:cNvSpPr/>
          <p:nvPr/>
        </p:nvSpPr>
        <p:spPr>
          <a:xfrm>
            <a:off x="1019150" y="189070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hlinkClick r:id="rId4" action="ppaction://hlinksldjump"/>
          </p:cNvPr>
          <p:cNvSpPr/>
          <p:nvPr/>
        </p:nvSpPr>
        <p:spPr>
          <a:xfrm>
            <a:off x="1012800" y="222884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>
            <a:hlinkClick r:id="rId5" action="ppaction://hlinksldjump"/>
          </p:cNvPr>
          <p:cNvSpPr/>
          <p:nvPr/>
        </p:nvSpPr>
        <p:spPr>
          <a:xfrm>
            <a:off x="1019150" y="2630482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hlinkClick r:id="rId6" action="ppaction://hlinksldjump"/>
          </p:cNvPr>
          <p:cNvSpPr/>
          <p:nvPr/>
        </p:nvSpPr>
        <p:spPr>
          <a:xfrm>
            <a:off x="1012800" y="303371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hlinkClick r:id="rId7" action="ppaction://hlinksldjump"/>
          </p:cNvPr>
          <p:cNvSpPr/>
          <p:nvPr/>
        </p:nvSpPr>
        <p:spPr>
          <a:xfrm>
            <a:off x="1019150" y="342900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hlinkClick r:id="rId8" action="ppaction://hlinksldjump"/>
          </p:cNvPr>
          <p:cNvSpPr/>
          <p:nvPr/>
        </p:nvSpPr>
        <p:spPr>
          <a:xfrm>
            <a:off x="1000100" y="378619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hlinkClick r:id="rId2" action="ppaction://hlinksldjump"/>
          </p:cNvPr>
          <p:cNvSpPr/>
          <p:nvPr/>
        </p:nvSpPr>
        <p:spPr>
          <a:xfrm>
            <a:off x="1006450" y="4162430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hlinkClick r:id="rId2" action="ppaction://hlinksldjump"/>
          </p:cNvPr>
          <p:cNvSpPr/>
          <p:nvPr/>
        </p:nvSpPr>
        <p:spPr>
          <a:xfrm>
            <a:off x="1012800" y="4552958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hlinkClick r:id="rId9" action="ppaction://hlinksldjump"/>
          </p:cNvPr>
          <p:cNvSpPr/>
          <p:nvPr/>
        </p:nvSpPr>
        <p:spPr>
          <a:xfrm>
            <a:off x="1019150" y="4929198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hlinkClick r:id="rId10" action="ppaction://hlinksldjump"/>
          </p:cNvPr>
          <p:cNvSpPr/>
          <p:nvPr/>
        </p:nvSpPr>
        <p:spPr>
          <a:xfrm>
            <a:off x="1006450" y="5319726"/>
            <a:ext cx="214314" cy="214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3973" y="1447800"/>
            <a:ext cx="641325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1275" y="2381250"/>
            <a:ext cx="4438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6994" y="1447800"/>
            <a:ext cx="48672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2343" y="1447800"/>
            <a:ext cx="61765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6837" y="1452562"/>
            <a:ext cx="68675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Bi-</a:t>
            </a:r>
            <a:r>
              <a:rPr lang="en-CA" dirty="0" err="1" smtClean="0"/>
              <a:t>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47799"/>
            <a:ext cx="6078104" cy="519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357818" y="5143512"/>
            <a:ext cx="428628" cy="285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6578" y="3214686"/>
            <a:ext cx="428628" cy="357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Bi-</a:t>
            </a:r>
            <a:r>
              <a:rPr lang="en-CA" dirty="0" err="1" smtClean="0"/>
              <a:t>Variate</a:t>
            </a:r>
            <a:r>
              <a:rPr lang="en-CA" dirty="0" smtClean="0"/>
              <a:t> Analysis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745" y="1447800"/>
            <a:ext cx="61237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Tables</a:t>
            </a:r>
          </a:p>
          <a:p>
            <a:pPr lvl="1"/>
            <a:r>
              <a:rPr lang="en-CA" dirty="0" smtClean="0"/>
              <a:t>Summary of Variables</a:t>
            </a:r>
            <a:endParaRPr lang="en-CA" dirty="0" smtClean="0"/>
          </a:p>
          <a:p>
            <a:pPr lvl="1"/>
            <a:r>
              <a:rPr lang="en-CA" dirty="0" smtClean="0"/>
              <a:t>Info on 2 Data Sets</a:t>
            </a:r>
          </a:p>
          <a:p>
            <a:pPr lvl="1"/>
            <a:r>
              <a:rPr lang="en-CA" dirty="0" smtClean="0"/>
              <a:t>Data </a:t>
            </a:r>
            <a:r>
              <a:rPr lang="en-CA" dirty="0" smtClean="0"/>
              <a:t>Cleansing/Prep</a:t>
            </a:r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Tables: - Info on 2 Data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2 Data sets were recorded with the following:</a:t>
            </a:r>
          </a:p>
          <a:p>
            <a:endParaRPr lang="en-US" dirty="0"/>
          </a:p>
        </p:txBody>
      </p:sp>
      <p:sp>
        <p:nvSpPr>
          <p:cNvPr id="7" name="Curved Left Arrow 6">
            <a:hlinkClick r:id="rId2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Back</a:t>
            </a:r>
            <a:r>
              <a:rPr lang="en-US" dirty="0" smtClean="0">
                <a:solidFill>
                  <a:schemeClr val="tx1"/>
                </a:solidFill>
              </a:rPr>
              <a:t>ground Info</a:t>
            </a:r>
            <a:endParaRPr lang="en-CA" dirty="0" smtClean="0">
              <a:solidFill>
                <a:schemeClr val="tx1"/>
              </a:solidFill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71810"/>
            <a:ext cx="488326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071810"/>
            <a:ext cx="3219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264318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SET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264318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SET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Tables: - Info on 2 Data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2 Data sets were recorded with the following: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1928802"/>
          <a:ext cx="8143932" cy="47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34290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Info: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Data Set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Data Set 2</a:t>
                      </a:r>
                      <a:endParaRPr lang="en-US" sz="1600" dirty="0"/>
                    </a:p>
                  </a:txBody>
                  <a:tcPr/>
                </a:tc>
              </a:tr>
              <a:tr h="342902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No.</a:t>
                      </a:r>
                      <a:r>
                        <a:rPr lang="en-CA" sz="1600" baseline="0" dirty="0" smtClean="0"/>
                        <a:t> Of Records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34,288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1,297</a:t>
                      </a:r>
                      <a:endParaRPr lang="en-US" sz="1600" dirty="0"/>
                    </a:p>
                  </a:txBody>
                  <a:tcPr/>
                </a:tc>
              </a:tr>
              <a:tr h="111443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Type of 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Variety of different 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Electronics category EC90 only: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US" sz="1600" dirty="0" smtClean="0"/>
                        <a:t>Acer Aspire 16" Multimedia Notebook Computer</a:t>
                      </a:r>
                      <a:endParaRPr lang="en-US" sz="160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Demographics:</a:t>
                      </a:r>
                      <a:r>
                        <a:rPr lang="en-CA" sz="1600" baseline="0" dirty="0" smtClean="0"/>
                        <a:t> Location Info: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No Location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City, Province and Postal Code</a:t>
                      </a:r>
                      <a:endParaRPr lang="en-US" sz="160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Different Order</a:t>
                      </a:r>
                      <a:r>
                        <a:rPr lang="en-CA" sz="1600" baseline="0" dirty="0" smtClean="0"/>
                        <a:t> 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aseline="0" dirty="0" smtClean="0"/>
                        <a:t>Order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Order_Number</a:t>
                      </a:r>
                      <a:r>
                        <a:rPr lang="en-CA" sz="1600" dirty="0" smtClean="0"/>
                        <a:t>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err="1" smtClean="0"/>
                        <a:t>Order_First_Time</a:t>
                      </a:r>
                      <a:r>
                        <a:rPr lang="en-CA" sz="1600" baseline="0" dirty="0" smtClean="0"/>
                        <a:t> (Y/N)</a:t>
                      </a:r>
                      <a:endParaRPr lang="en-US" sz="160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Sales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Price &amp; 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Sales_Amount</a:t>
                      </a:r>
                      <a:r>
                        <a:rPr lang="en-CA" sz="1600" dirty="0" smtClean="0"/>
                        <a:t> &amp;</a:t>
                      </a:r>
                      <a:r>
                        <a:rPr lang="en-CA" sz="1600" baseline="0" dirty="0" smtClean="0"/>
                        <a:t> Quantity</a:t>
                      </a:r>
                      <a:endParaRPr lang="en-US" sz="1600" dirty="0"/>
                    </a:p>
                  </a:txBody>
                  <a:tcPr/>
                </a:tc>
              </a:tr>
              <a:tr h="111443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Common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Customer_ID</a:t>
                      </a:r>
                      <a:r>
                        <a:rPr lang="en-CA" sz="1600" dirty="0" smtClean="0"/>
                        <a:t>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err="1" smtClean="0"/>
                        <a:t>Item_Code</a:t>
                      </a:r>
                      <a:r>
                        <a:rPr lang="en-CA" sz="1600" baseline="0" dirty="0" smtClean="0"/>
                        <a:t>, Source, </a:t>
                      </a:r>
                      <a:r>
                        <a:rPr lang="en-CA" sz="1600" baseline="0" dirty="0" err="1" smtClean="0"/>
                        <a:t>Item_Description</a:t>
                      </a:r>
                      <a:r>
                        <a:rPr lang="en-CA" sz="1600" baseline="0" dirty="0" smtClean="0"/>
                        <a:t>, Category, 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/>
                        <a:t>Customer_Number</a:t>
                      </a:r>
                      <a:r>
                        <a:rPr lang="en-CA" sz="1600" dirty="0" smtClean="0"/>
                        <a:t>, Source, </a:t>
                      </a:r>
                      <a:r>
                        <a:rPr lang="en-CA" sz="1600" dirty="0" err="1" smtClean="0"/>
                        <a:t>Item_Num</a:t>
                      </a:r>
                      <a:r>
                        <a:rPr lang="en-CA" sz="1600" dirty="0" smtClean="0"/>
                        <a:t>,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baseline="0" dirty="0" err="1" smtClean="0"/>
                        <a:t>Item_Description</a:t>
                      </a:r>
                      <a:r>
                        <a:rPr lang="en-CA" sz="1600" baseline="0" dirty="0" smtClean="0"/>
                        <a:t>, </a:t>
                      </a:r>
                      <a:r>
                        <a:rPr lang="en-CA" sz="1600" baseline="0" dirty="0" err="1" smtClean="0"/>
                        <a:t>Category_code</a:t>
                      </a:r>
                      <a:r>
                        <a:rPr lang="en-CA" sz="1600" baseline="0" dirty="0" smtClean="0"/>
                        <a:t>, Quantity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Left Arrow 6">
            <a:hlinkClick r:id="rId2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Back</a:t>
            </a:r>
            <a:r>
              <a:rPr lang="en-US" dirty="0" smtClean="0">
                <a:solidFill>
                  <a:schemeClr val="tx1"/>
                </a:solidFill>
              </a:rPr>
              <a:t>ground Info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Background /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85892"/>
            <a:ext cx="7772400" cy="457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Retail </a:t>
            </a:r>
            <a:r>
              <a:rPr lang="en-US" sz="2800" dirty="0" smtClean="0"/>
              <a:t>store customers’ transactional data were </a:t>
            </a:r>
            <a:r>
              <a:rPr lang="en-US" sz="2800" dirty="0" smtClean="0"/>
              <a:t>recorded </a:t>
            </a:r>
            <a:r>
              <a:rPr lang="en-US" sz="2800" dirty="0" smtClean="0"/>
              <a:t>from </a:t>
            </a:r>
            <a:r>
              <a:rPr lang="en-US" sz="2800" dirty="0" smtClean="0"/>
              <a:t>Apr,2007 </a:t>
            </a:r>
            <a:r>
              <a:rPr lang="en-US" sz="2800" dirty="0" smtClean="0"/>
              <a:t>to </a:t>
            </a:r>
            <a:r>
              <a:rPr lang="en-US" sz="2800" dirty="0" smtClean="0"/>
              <a:t>May,2008 </a:t>
            </a:r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to analyze various different products on Different dates, with 8 variables about the data in one Data Set and </a:t>
            </a:r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to utilize some of the variables from the second Data Set with Electronic products with the category EC90, having 11 variables. </a:t>
            </a:r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More information about the variables in both Data Sets, including no. of observations and the variables can be found in the table within Appendix by clicking the arrow below:</a:t>
            </a:r>
            <a:endParaRPr lang="en-US" sz="2800" dirty="0" smtClean="0"/>
          </a:p>
          <a:p>
            <a:pPr>
              <a:lnSpc>
                <a:spcPct val="150000"/>
              </a:lnSpc>
              <a:buSzTx/>
              <a:buFont typeface="Wingdings" panose="05000000000000000000" pitchFamily="2" charset="2"/>
              <a:buChar char="§"/>
              <a:defRPr/>
            </a:pPr>
            <a:endParaRPr lang="en-US" sz="2800" dirty="0" smtClean="0"/>
          </a:p>
        </p:txBody>
      </p:sp>
      <p:sp>
        <p:nvSpPr>
          <p:cNvPr id="6" name="Curved Right Arrow 5">
            <a:hlinkClick r:id="rId2" action="ppaction://hlinksldjump"/>
          </p:cNvPr>
          <p:cNvSpPr/>
          <p:nvPr/>
        </p:nvSpPr>
        <p:spPr>
          <a:xfrm>
            <a:off x="6500826" y="5857892"/>
            <a:ext cx="1214446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Set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Tables- Data Cleansing/Prep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000240"/>
            <a:ext cx="32575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Left Arrow 7">
            <a:hlinkClick r:id="rId3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Methodlogy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Tables- Data Cleansing/Prep</a:t>
            </a:r>
            <a:endParaRPr lang="en-US" dirty="0"/>
          </a:p>
        </p:txBody>
      </p:sp>
      <p:sp>
        <p:nvSpPr>
          <p:cNvPr id="8" name="Curved Left Arrow 7">
            <a:hlinkClick r:id="rId2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Methodlogy</a:t>
            </a:r>
            <a:endParaRPr lang="en-CA" dirty="0" smtClean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8101120" cy="329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357298"/>
            <a:ext cx="454341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Tables- Data Cleansing/Prep</a:t>
            </a:r>
            <a:endParaRPr lang="en-US" dirty="0"/>
          </a:p>
        </p:txBody>
      </p:sp>
      <p:sp>
        <p:nvSpPr>
          <p:cNvPr id="8" name="Curved Left Arrow 7">
            <a:hlinkClick r:id="rId3" action="ppaction://hlinksldjump"/>
          </p:cNvPr>
          <p:cNvSpPr/>
          <p:nvPr/>
        </p:nvSpPr>
        <p:spPr>
          <a:xfrm>
            <a:off x="7072330" y="214290"/>
            <a:ext cx="171451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Methodlogy</a:t>
            </a:r>
            <a:endParaRPr lang="en-CA" dirty="0" smtClean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1357298"/>
            <a:ext cx="4357717" cy="318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with most frequency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2712" y="2790825"/>
            <a:ext cx="4295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1785926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Customer ID # 6990246 had the highest frequency in Data Set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of Variables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47799"/>
            <a:ext cx="7929618" cy="543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SAS SCRIPTS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80010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libname</a:t>
            </a:r>
            <a:r>
              <a:rPr lang="en-US" sz="600" dirty="0" smtClean="0"/>
              <a:t> AN "C:\Users\alina\Documents\DSP SAS Project Class\Retail Sales Analysis Project";</a:t>
            </a:r>
          </a:p>
          <a:p>
            <a:endParaRPr lang="en-US" sz="600" dirty="0" smtClean="0"/>
          </a:p>
          <a:p>
            <a:r>
              <a:rPr lang="en-US" sz="600" dirty="0" smtClean="0"/>
              <a:t>*import data to SAS;</a:t>
            </a:r>
          </a:p>
          <a:p>
            <a:endParaRPr lang="en-US" sz="600" dirty="0" smtClean="0"/>
          </a:p>
          <a:p>
            <a:r>
              <a:rPr lang="en-US" sz="600" dirty="0" smtClean="0"/>
              <a:t>PROC IMPORT OUT= AN.RSA1 </a:t>
            </a:r>
          </a:p>
          <a:p>
            <a:r>
              <a:rPr lang="en-US" sz="600" dirty="0" smtClean="0"/>
              <a:t>            DATAFILE= "C:\Users\alina\Documents\DSP SAS Project Class\Retail Sales Analysis Project\transactionhistoryforcurrentcustomers.csv" </a:t>
            </a:r>
          </a:p>
          <a:p>
            <a:r>
              <a:rPr lang="en-US" sz="600" dirty="0" smtClean="0"/>
              <a:t>            DBMS=CSV REPLACE;</a:t>
            </a:r>
          </a:p>
          <a:p>
            <a:r>
              <a:rPr lang="en-US" sz="600" dirty="0" smtClean="0"/>
              <a:t>     GETNAMES=YES;</a:t>
            </a:r>
          </a:p>
          <a:p>
            <a:r>
              <a:rPr lang="en-US" sz="600" dirty="0" smtClean="0"/>
              <a:t>     DATAROW=2; 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*UNDERSTAND YOUR DATA AND ITS PROPERTIES;</a:t>
            </a:r>
          </a:p>
          <a:p>
            <a:r>
              <a:rPr lang="en-US" sz="600" dirty="0" smtClean="0"/>
              <a:t>TITLE "RSA1a";</a:t>
            </a:r>
          </a:p>
          <a:p>
            <a:r>
              <a:rPr lang="en-US" sz="600" dirty="0" smtClean="0"/>
              <a:t>PROC CONTENTS DATA = AN.RSA1;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TITLE "RSA1a";</a:t>
            </a:r>
          </a:p>
          <a:p>
            <a:r>
              <a:rPr lang="en-US" sz="600" dirty="0" smtClean="0"/>
              <a:t>PROC UNIVARIATE DATA = AN.RSA1;</a:t>
            </a:r>
          </a:p>
          <a:p>
            <a:endParaRPr lang="en-US" sz="600" dirty="0" smtClean="0"/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*DATA VALUE;</a:t>
            </a:r>
          </a:p>
          <a:p>
            <a:r>
              <a:rPr lang="en-US" sz="600" dirty="0" smtClean="0"/>
              <a:t>PROC PRINT DATA = AN.RSA1 (OBS = 20);</a:t>
            </a:r>
          </a:p>
          <a:p>
            <a:r>
              <a:rPr lang="en-US" sz="600" dirty="0" smtClean="0"/>
              <a:t>TITLE "RSA1";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*CHECK FOR MISSING VALUES;</a:t>
            </a:r>
          </a:p>
          <a:p>
            <a:r>
              <a:rPr lang="en-US" sz="600" dirty="0" smtClean="0"/>
              <a:t>PROC MEANS DATA = AN.RSA1 N NMISS;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DATA AN.RSA1a;</a:t>
            </a:r>
          </a:p>
          <a:p>
            <a:r>
              <a:rPr lang="en-US" sz="600" dirty="0" smtClean="0"/>
              <a:t>	set AN.RSA1;</a:t>
            </a:r>
          </a:p>
          <a:p>
            <a:r>
              <a:rPr lang="en-US" sz="600" dirty="0" smtClean="0"/>
              <a:t>	if </a:t>
            </a:r>
            <a:r>
              <a:rPr lang="en-US" sz="600" dirty="0" err="1" smtClean="0"/>
              <a:t>cmiss</a:t>
            </a:r>
            <a:r>
              <a:rPr lang="en-US" sz="600" dirty="0" smtClean="0"/>
              <a:t>(of _all_) then delete;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*CHECK FOR MISSING VALUES AGAIN;</a:t>
            </a:r>
          </a:p>
          <a:p>
            <a:r>
              <a:rPr lang="en-US" sz="600" dirty="0" smtClean="0"/>
              <a:t>PROC MEANS DATA = AN.RSA1a N NMISS;</a:t>
            </a:r>
          </a:p>
          <a:p>
            <a:r>
              <a:rPr lang="en-US" sz="600" dirty="0" smtClean="0"/>
              <a:t>TITLE 'RSA1a';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*DUPLICATES;</a:t>
            </a:r>
          </a:p>
          <a:p>
            <a:r>
              <a:rPr lang="en-US" sz="600" dirty="0" smtClean="0"/>
              <a:t>*COUNT COLS;</a:t>
            </a:r>
          </a:p>
          <a:p>
            <a:r>
              <a:rPr lang="en-US" sz="600" dirty="0" smtClean="0"/>
              <a:t>TITLE "Count of Distinct Customer IDs in RSA1a";</a:t>
            </a:r>
          </a:p>
          <a:p>
            <a:r>
              <a:rPr lang="en-US" sz="600" dirty="0" smtClean="0"/>
              <a:t>	PROC SQL;</a:t>
            </a:r>
          </a:p>
          <a:p>
            <a:r>
              <a:rPr lang="en-US" sz="600" dirty="0" smtClean="0"/>
              <a:t>	SELECT COUNT(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)AS TOTAL_COUNT, COUNT(DISTINCT 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 AS UNIQUE_COUNT</a:t>
            </a:r>
          </a:p>
          <a:p>
            <a:r>
              <a:rPr lang="en-US" sz="600" dirty="0" smtClean="0"/>
              <a:t>	FROM AN.RSA1a</a:t>
            </a:r>
          </a:p>
          <a:p>
            <a:r>
              <a:rPr lang="en-US" sz="600" dirty="0" smtClean="0"/>
              <a:t>	;</a:t>
            </a:r>
          </a:p>
          <a:p>
            <a:r>
              <a:rPr lang="en-US" sz="600" dirty="0" smtClean="0"/>
              <a:t>	QUIT;</a:t>
            </a:r>
          </a:p>
          <a:p>
            <a:endParaRPr lang="en-US" sz="600" dirty="0" smtClean="0"/>
          </a:p>
          <a:p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SAS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643050"/>
            <a:ext cx="610776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*REMOVE DUPLICATE OBSERVATIONS and check count again;</a:t>
            </a:r>
          </a:p>
          <a:p>
            <a:r>
              <a:rPr lang="en-US" sz="800" dirty="0" smtClean="0"/>
              <a:t>PROC SORT DATA = AN.RSA1a OUT = AN.RSA1a_S </a:t>
            </a:r>
            <a:r>
              <a:rPr lang="en-US" sz="800" dirty="0" err="1" smtClean="0"/>
              <a:t>dupout</a:t>
            </a:r>
            <a:r>
              <a:rPr lang="en-US" sz="800" dirty="0" smtClean="0"/>
              <a:t>=AN.RSA1aDup NODUPKEY;</a:t>
            </a:r>
          </a:p>
          <a:p>
            <a:r>
              <a:rPr lang="en-US" sz="800" dirty="0" smtClean="0"/>
              <a:t>	BY _ALL_;</a:t>
            </a:r>
          </a:p>
          <a:p>
            <a:r>
              <a:rPr lang="en-US" sz="800" dirty="0" smtClean="0"/>
              <a:t>RUN;</a:t>
            </a:r>
          </a:p>
          <a:p>
            <a:endParaRPr lang="en-US" sz="800" dirty="0" smtClean="0"/>
          </a:p>
          <a:p>
            <a:r>
              <a:rPr lang="en-US" sz="800" dirty="0" smtClean="0"/>
              <a:t>*COUNT AGAIN;</a:t>
            </a:r>
          </a:p>
          <a:p>
            <a:endParaRPr lang="en-US" sz="800" dirty="0" smtClean="0"/>
          </a:p>
          <a:p>
            <a:r>
              <a:rPr lang="en-US" sz="800" dirty="0" smtClean="0"/>
              <a:t>TITLE 'Count of Customer IDs RSA1_S';</a:t>
            </a:r>
          </a:p>
          <a:p>
            <a:r>
              <a:rPr lang="en-US" sz="800" dirty="0" smtClean="0"/>
              <a:t>PROC SQL;</a:t>
            </a:r>
          </a:p>
          <a:p>
            <a:r>
              <a:rPr lang="en-US" sz="800" dirty="0" smtClean="0"/>
              <a:t>	SELECT COUNT(</a:t>
            </a:r>
            <a:r>
              <a:rPr lang="en-US" sz="800" dirty="0" err="1" smtClean="0"/>
              <a:t>Customer_ID</a:t>
            </a:r>
            <a:r>
              <a:rPr lang="en-US" sz="800" dirty="0" smtClean="0"/>
              <a:t>)AS TOTAL_COUNT, COUNT(DISTINCT </a:t>
            </a:r>
            <a:r>
              <a:rPr lang="en-US" sz="800" dirty="0" err="1" smtClean="0"/>
              <a:t>Customer_ID</a:t>
            </a:r>
            <a:r>
              <a:rPr lang="en-US" sz="800" dirty="0" smtClean="0"/>
              <a:t>) AS UNIQUE_COUNT</a:t>
            </a:r>
          </a:p>
          <a:p>
            <a:r>
              <a:rPr lang="en-US" sz="800" dirty="0" smtClean="0"/>
              <a:t>	FROM AN.RSA1a_s</a:t>
            </a:r>
          </a:p>
          <a:p>
            <a:r>
              <a:rPr lang="en-US" sz="800" dirty="0" smtClean="0"/>
              <a:t>	;</a:t>
            </a:r>
          </a:p>
          <a:p>
            <a:r>
              <a:rPr lang="en-US" sz="800" dirty="0" smtClean="0"/>
              <a:t>	QUIT;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*FEATURE GENERATION FOR ;</a:t>
            </a:r>
          </a:p>
          <a:p>
            <a:r>
              <a:rPr lang="en-US" sz="800" dirty="0" smtClean="0"/>
              <a:t>*create sales columns in RSA1 ;</a:t>
            </a:r>
          </a:p>
          <a:p>
            <a:r>
              <a:rPr lang="en-US" sz="800" dirty="0" smtClean="0"/>
              <a:t>PROC SQL ;</a:t>
            </a:r>
          </a:p>
          <a:p>
            <a:r>
              <a:rPr lang="en-US" sz="800" dirty="0" smtClean="0"/>
              <a:t>	CREATE TABLE AN.RSA1b AS</a:t>
            </a:r>
          </a:p>
          <a:p>
            <a:r>
              <a:rPr lang="en-US" sz="800" dirty="0" smtClean="0"/>
              <a:t>	SELECT *, PRICE*QUANTITY AS SALES</a:t>
            </a:r>
          </a:p>
          <a:p>
            <a:r>
              <a:rPr lang="en-US" sz="800" dirty="0" smtClean="0"/>
              <a:t>	FROM AN.RSA1a_s</a:t>
            </a:r>
          </a:p>
          <a:p>
            <a:r>
              <a:rPr lang="en-US" sz="800" dirty="0" smtClean="0"/>
              <a:t>	;</a:t>
            </a:r>
          </a:p>
          <a:p>
            <a:r>
              <a:rPr lang="en-US" sz="800" dirty="0" smtClean="0"/>
              <a:t>	QUIT;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TITLE 'RSA1b';</a:t>
            </a:r>
          </a:p>
          <a:p>
            <a:r>
              <a:rPr lang="en-US" sz="800" dirty="0" smtClean="0"/>
              <a:t>PROC CONTENTS data = AN.RSA1b; run;</a:t>
            </a:r>
          </a:p>
          <a:p>
            <a:r>
              <a:rPr lang="en-US" sz="800" dirty="0" smtClean="0"/>
              <a:t>TITLE 'RSA2b';</a:t>
            </a:r>
          </a:p>
          <a:p>
            <a:r>
              <a:rPr lang="en-US" sz="800" dirty="0" smtClean="0"/>
              <a:t>PROC CONTENTS data = AN.RSA2b; run;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*SELECT VARIABLES IDENTIFIED IN YOUR STUDY FRAMEWORK;</a:t>
            </a:r>
          </a:p>
          <a:p>
            <a:endParaRPr lang="en-US" sz="800" dirty="0" smtClean="0"/>
          </a:p>
          <a:p>
            <a:r>
              <a:rPr lang="en-US" sz="800" dirty="0" smtClean="0"/>
              <a:t>*Total Sales;</a:t>
            </a:r>
          </a:p>
          <a:p>
            <a:endParaRPr lang="en-US" sz="800" dirty="0" smtClean="0"/>
          </a:p>
          <a:p>
            <a:r>
              <a:rPr lang="en-US" sz="800" dirty="0" smtClean="0"/>
              <a:t>TITLE ' Total Sales for RSA1b';</a:t>
            </a:r>
          </a:p>
          <a:p>
            <a:r>
              <a:rPr lang="en-US" sz="800" dirty="0" smtClean="0"/>
              <a:t>PROC SQL;</a:t>
            </a:r>
          </a:p>
          <a:p>
            <a:r>
              <a:rPr lang="en-US" sz="800" dirty="0" smtClean="0"/>
              <a:t>	SELECT sum(Sales)as </a:t>
            </a:r>
            <a:r>
              <a:rPr lang="en-US" sz="800" dirty="0" err="1" smtClean="0"/>
              <a:t>TOTAL_Sales</a:t>
            </a:r>
            <a:r>
              <a:rPr lang="en-US" sz="800" dirty="0" smtClean="0"/>
              <a:t> format=comma20.2</a:t>
            </a:r>
          </a:p>
          <a:p>
            <a:r>
              <a:rPr lang="en-US" sz="800" dirty="0" smtClean="0"/>
              <a:t>	FROM AN.RSA1b</a:t>
            </a:r>
          </a:p>
          <a:p>
            <a:r>
              <a:rPr lang="en-US" sz="800" dirty="0" smtClean="0"/>
              <a:t>		;</a:t>
            </a:r>
          </a:p>
          <a:p>
            <a:r>
              <a:rPr lang="en-US" sz="800" dirty="0" smtClean="0"/>
              <a:t>	QUIT;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SAS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643050"/>
            <a:ext cx="645721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*Sales by Item Code and by Category;</a:t>
            </a:r>
          </a:p>
          <a:p>
            <a:endParaRPr lang="en-US" sz="600" dirty="0" smtClean="0"/>
          </a:p>
          <a:p>
            <a:r>
              <a:rPr lang="en-US" sz="600" dirty="0" smtClean="0"/>
              <a:t>/*each group*/</a:t>
            </a:r>
          </a:p>
          <a:p>
            <a:endParaRPr lang="en-US" sz="600" dirty="0" smtClean="0"/>
          </a:p>
          <a:p>
            <a:r>
              <a:rPr lang="en-US" sz="600" dirty="0" smtClean="0"/>
              <a:t>/* 'Sales by Category';*/</a:t>
            </a:r>
          </a:p>
          <a:p>
            <a:endParaRPr lang="en-US" sz="600" dirty="0" smtClean="0"/>
          </a:p>
          <a:p>
            <a:r>
              <a:rPr lang="en-US" sz="600" dirty="0" smtClean="0"/>
              <a:t>PROC SQL;</a:t>
            </a:r>
          </a:p>
          <a:p>
            <a:r>
              <a:rPr lang="en-US" sz="600" dirty="0" smtClean="0"/>
              <a:t>CREATE TABLE AN.RSA1Category AS</a:t>
            </a:r>
          </a:p>
          <a:p>
            <a:r>
              <a:rPr lang="en-US" sz="600" dirty="0" smtClean="0"/>
              <a:t>SELECT Category, COUNT(</a:t>
            </a:r>
            <a:r>
              <a:rPr lang="en-US" sz="600" dirty="0" err="1" smtClean="0"/>
              <a:t>Customer_ID</a:t>
            </a:r>
            <a:r>
              <a:rPr lang="en-US" sz="600" dirty="0" smtClean="0"/>
              <a:t>) format=comma20.2 AS </a:t>
            </a:r>
            <a:r>
              <a:rPr lang="en-US" sz="600" dirty="0" err="1" smtClean="0"/>
              <a:t>Total_Orders</a:t>
            </a:r>
            <a:r>
              <a:rPr lang="en-US" sz="600" dirty="0" smtClean="0"/>
              <a:t>, sum(Sales) format=comma20.2 AS </a:t>
            </a:r>
            <a:r>
              <a:rPr lang="en-US" sz="600" dirty="0" err="1" smtClean="0"/>
              <a:t>Total_Sales</a:t>
            </a:r>
            <a:r>
              <a:rPr lang="en-US" sz="600" dirty="0" smtClean="0"/>
              <a:t>, sum(Quantity) format=comma20.2 AS </a:t>
            </a:r>
            <a:r>
              <a:rPr lang="en-US" sz="600" dirty="0" err="1" smtClean="0"/>
              <a:t>Total_Quantity</a:t>
            </a:r>
            <a:endParaRPr lang="en-US" sz="600" dirty="0" smtClean="0"/>
          </a:p>
          <a:p>
            <a:r>
              <a:rPr lang="en-US" sz="600" dirty="0" smtClean="0"/>
              <a:t>FROM AN.RSA1b</a:t>
            </a:r>
          </a:p>
          <a:p>
            <a:r>
              <a:rPr lang="en-US" sz="600" dirty="0" smtClean="0"/>
              <a:t>GROUP BY Category</a:t>
            </a:r>
          </a:p>
          <a:p>
            <a:r>
              <a:rPr lang="en-US" sz="600" dirty="0" smtClean="0"/>
              <a:t>ORDER BY Category;</a:t>
            </a:r>
          </a:p>
          <a:p>
            <a:r>
              <a:rPr lang="en-US" sz="600" dirty="0" smtClean="0"/>
              <a:t>QUIT;</a:t>
            </a:r>
          </a:p>
          <a:p>
            <a:r>
              <a:rPr lang="en-US" sz="600" dirty="0" smtClean="0"/>
              <a:t>proc print data = AN.RSA1Category; </a:t>
            </a:r>
          </a:p>
          <a:p>
            <a:r>
              <a:rPr lang="en-US" sz="600" dirty="0" smtClean="0"/>
              <a:t>TITLE 'Total Order, Total Sales &amp; Total Quantity by Category'; run;</a:t>
            </a:r>
          </a:p>
          <a:p>
            <a:r>
              <a:rPr lang="en-US" sz="600" dirty="0" smtClean="0"/>
              <a:t>TITLE "Number of Orders, Total Sales &amp; Total Quantity per Category";</a:t>
            </a:r>
          </a:p>
          <a:p>
            <a:r>
              <a:rPr lang="en-US" sz="600" dirty="0" smtClean="0"/>
              <a:t>PROC GCHART DATA = AN.RSA1b;</a:t>
            </a:r>
          </a:p>
          <a:p>
            <a:r>
              <a:rPr lang="en-US" sz="600" dirty="0" smtClean="0"/>
              <a:t>format sales dollar20.;</a:t>
            </a:r>
          </a:p>
          <a:p>
            <a:r>
              <a:rPr lang="en-US" sz="600" dirty="0" smtClean="0"/>
              <a:t>	PIE Category 	</a:t>
            </a:r>
          </a:p>
          <a:p>
            <a:r>
              <a:rPr lang="en-US" sz="600" dirty="0" smtClean="0"/>
              <a:t>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pie3d Category / </a:t>
            </a:r>
            <a:r>
              <a:rPr lang="en-US" sz="600" dirty="0" err="1" smtClean="0"/>
              <a:t>sumvar</a:t>
            </a:r>
            <a:r>
              <a:rPr lang="en-US" sz="600" dirty="0" smtClean="0"/>
              <a:t>=Sales</a:t>
            </a:r>
          </a:p>
          <a:p>
            <a:r>
              <a:rPr lang="en-US" sz="600" dirty="0" smtClean="0"/>
              <a:t>explode="F";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r>
              <a:rPr lang="en-US" sz="600" dirty="0" smtClean="0"/>
              <a:t>pie3d Category / </a:t>
            </a:r>
            <a:r>
              <a:rPr lang="en-US" sz="600" dirty="0" err="1" smtClean="0"/>
              <a:t>sumvar</a:t>
            </a:r>
            <a:r>
              <a:rPr lang="en-US" sz="600" dirty="0" smtClean="0"/>
              <a:t>=Quantity</a:t>
            </a:r>
          </a:p>
          <a:p>
            <a:r>
              <a:rPr lang="en-US" sz="600" dirty="0" smtClean="0"/>
              <a:t>explode="F";</a:t>
            </a:r>
          </a:p>
          <a:p>
            <a:r>
              <a:rPr lang="en-US" sz="600" dirty="0" smtClean="0"/>
              <a:t>run;</a:t>
            </a:r>
          </a:p>
          <a:p>
            <a:r>
              <a:rPr lang="en-US" sz="600" dirty="0" smtClean="0"/>
              <a:t>quit;</a:t>
            </a:r>
          </a:p>
          <a:p>
            <a:endParaRPr lang="en-US" sz="600" dirty="0" smtClean="0"/>
          </a:p>
          <a:p>
            <a:r>
              <a:rPr lang="en-US" sz="600" dirty="0" smtClean="0"/>
              <a:t>/*title 'in Category C, which products have most orders';*/</a:t>
            </a:r>
          </a:p>
          <a:p>
            <a:endParaRPr lang="en-US" sz="600" dirty="0" smtClean="0"/>
          </a:p>
          <a:p>
            <a:r>
              <a:rPr lang="en-US" sz="600" dirty="0" smtClean="0"/>
              <a:t>PROC SQL;</a:t>
            </a:r>
          </a:p>
          <a:p>
            <a:r>
              <a:rPr lang="en-US" sz="600" dirty="0" smtClean="0"/>
              <a:t>CREATE TABLE AN.RSA1MostOrderItem AS</a:t>
            </a:r>
          </a:p>
          <a:p>
            <a:r>
              <a:rPr lang="en-US" sz="600" dirty="0" smtClean="0"/>
              <a:t>SELECT *, COUNT(</a:t>
            </a:r>
            <a:r>
              <a:rPr lang="en-US" sz="600" dirty="0" err="1" smtClean="0"/>
              <a:t>Item_Code</a:t>
            </a:r>
            <a:r>
              <a:rPr lang="en-US" sz="600" dirty="0" smtClean="0"/>
              <a:t>) AS </a:t>
            </a:r>
            <a:r>
              <a:rPr lang="en-US" sz="600" dirty="0" err="1" smtClean="0"/>
              <a:t>Total_Items</a:t>
            </a:r>
            <a:r>
              <a:rPr lang="en-US" sz="600" dirty="0" smtClean="0"/>
              <a:t>, sum(Sales) format=comma20.2 AS </a:t>
            </a:r>
            <a:r>
              <a:rPr lang="en-US" sz="600" dirty="0" err="1" smtClean="0"/>
              <a:t>Total_Sales</a:t>
            </a:r>
            <a:r>
              <a:rPr lang="en-US" sz="600" dirty="0" smtClean="0"/>
              <a:t>, sum(Quantity) format=comma20.2 AS </a:t>
            </a:r>
            <a:r>
              <a:rPr lang="en-US" sz="600" dirty="0" err="1" smtClean="0"/>
              <a:t>Total_Quantity</a:t>
            </a:r>
            <a:endParaRPr lang="en-US" sz="600" dirty="0" smtClean="0"/>
          </a:p>
          <a:p>
            <a:r>
              <a:rPr lang="en-US" sz="600" dirty="0" smtClean="0"/>
              <a:t>FROM AN.RSA1b</a:t>
            </a:r>
          </a:p>
          <a:p>
            <a:r>
              <a:rPr lang="en-US" sz="600" dirty="0" smtClean="0"/>
              <a:t>Where Category = 'C' </a:t>
            </a:r>
          </a:p>
          <a:p>
            <a:r>
              <a:rPr lang="en-US" sz="600" dirty="0" smtClean="0"/>
              <a:t>GROUP BY </a:t>
            </a:r>
            <a:r>
              <a:rPr lang="en-US" sz="600" dirty="0" err="1" smtClean="0"/>
              <a:t>Item_Code</a:t>
            </a:r>
            <a:endParaRPr lang="en-US" sz="600" dirty="0" smtClean="0"/>
          </a:p>
          <a:p>
            <a:r>
              <a:rPr lang="en-US" sz="600" dirty="0" smtClean="0"/>
              <a:t>ORDER BY </a:t>
            </a:r>
            <a:r>
              <a:rPr lang="en-US" sz="600" dirty="0" err="1" smtClean="0"/>
              <a:t>Total_Items</a:t>
            </a:r>
            <a:r>
              <a:rPr lang="en-US" sz="600" dirty="0" smtClean="0"/>
              <a:t> DESC</a:t>
            </a:r>
          </a:p>
          <a:p>
            <a:r>
              <a:rPr lang="en-US" sz="600" dirty="0" smtClean="0"/>
              <a:t>;</a:t>
            </a:r>
          </a:p>
          <a:p>
            <a:r>
              <a:rPr lang="en-US" sz="600" dirty="0" smtClean="0"/>
              <a:t>QUIT;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proc </a:t>
            </a:r>
            <a:r>
              <a:rPr lang="en-US" sz="600" dirty="0" err="1" smtClean="0"/>
              <a:t>sgplot</a:t>
            </a:r>
            <a:r>
              <a:rPr lang="en-US" sz="600" dirty="0" smtClean="0"/>
              <a:t> data = AN.RSA1MostOrderItem;</a:t>
            </a:r>
          </a:p>
          <a:p>
            <a:r>
              <a:rPr lang="en-US" sz="600" dirty="0" smtClean="0"/>
              <a:t>	</a:t>
            </a:r>
            <a:r>
              <a:rPr lang="en-US" sz="600" dirty="0" err="1" smtClean="0"/>
              <a:t>vbox</a:t>
            </a:r>
            <a:r>
              <a:rPr lang="en-US" sz="600" dirty="0" smtClean="0"/>
              <a:t> </a:t>
            </a:r>
            <a:r>
              <a:rPr lang="en-US" sz="600" dirty="0" err="1" smtClean="0"/>
              <a:t>Total_Items</a:t>
            </a:r>
            <a:r>
              <a:rPr lang="en-US" sz="600" dirty="0" smtClean="0"/>
              <a:t>;</a:t>
            </a:r>
          </a:p>
          <a:p>
            <a:r>
              <a:rPr lang="en-US" sz="600" dirty="0" smtClean="0"/>
              <a:t>		</a:t>
            </a:r>
          </a:p>
          <a:p>
            <a:r>
              <a:rPr lang="en-US" sz="600" dirty="0" smtClean="0"/>
              <a:t>	title '</a:t>
            </a:r>
            <a:r>
              <a:rPr lang="en-US" sz="600" dirty="0" err="1" smtClean="0"/>
              <a:t>Distibution</a:t>
            </a:r>
            <a:r>
              <a:rPr lang="en-US" sz="600" dirty="0" smtClean="0"/>
              <a:t> of Quantity by </a:t>
            </a:r>
            <a:r>
              <a:rPr lang="en-US" sz="600" dirty="0" err="1" smtClean="0"/>
              <a:t>Item_Code</a:t>
            </a:r>
            <a:r>
              <a:rPr lang="en-US" sz="600" dirty="0" smtClean="0"/>
              <a:t>';</a:t>
            </a:r>
          </a:p>
          <a:p>
            <a:r>
              <a:rPr lang="en-US" sz="600" dirty="0" smtClean="0"/>
              <a:t>run;</a:t>
            </a:r>
          </a:p>
          <a:p>
            <a:endParaRPr lang="en-US" sz="600" dirty="0" smtClean="0"/>
          </a:p>
          <a:p>
            <a:endParaRPr lang="en-US" sz="6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SAS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85926"/>
            <a:ext cx="823013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/*Distribution of orders &amp; sales across Source*/</a:t>
            </a:r>
          </a:p>
          <a:p>
            <a:r>
              <a:rPr lang="en-US" sz="800" dirty="0" smtClean="0"/>
              <a:t>title "Orders Frequency by Source";</a:t>
            </a:r>
          </a:p>
          <a:p>
            <a:r>
              <a:rPr lang="en-US" sz="800" dirty="0" smtClean="0"/>
              <a:t>proc freq data =AN.RSA1b;</a:t>
            </a:r>
          </a:p>
          <a:p>
            <a:r>
              <a:rPr lang="en-US" sz="800" dirty="0" smtClean="0"/>
              <a:t>table Source;</a:t>
            </a:r>
          </a:p>
          <a:p>
            <a:r>
              <a:rPr lang="en-US" sz="800" dirty="0" smtClean="0"/>
              <a:t>run;</a:t>
            </a:r>
          </a:p>
          <a:p>
            <a:endParaRPr lang="en-US" sz="800" dirty="0" smtClean="0"/>
          </a:p>
          <a:p>
            <a:r>
              <a:rPr lang="en-US" sz="800" dirty="0" smtClean="0"/>
              <a:t>TITLE "Percentage of Sales and Quantity per Source";</a:t>
            </a:r>
          </a:p>
          <a:p>
            <a:r>
              <a:rPr lang="en-US" sz="800" dirty="0" smtClean="0"/>
              <a:t>PROC GCHART DATA = AN.RSA1b;</a:t>
            </a:r>
          </a:p>
          <a:p>
            <a:r>
              <a:rPr lang="en-US" sz="800" dirty="0" smtClean="0"/>
              <a:t>format sales dollar20.;</a:t>
            </a:r>
          </a:p>
          <a:p>
            <a:r>
              <a:rPr lang="en-US" sz="800" dirty="0" smtClean="0"/>
              <a:t>	PIE Source 	</a:t>
            </a:r>
          </a:p>
          <a:p>
            <a:r>
              <a:rPr lang="en-US" sz="800" dirty="0" smtClean="0"/>
              <a:t>;</a:t>
            </a:r>
          </a:p>
          <a:p>
            <a:r>
              <a:rPr lang="en-US" sz="800" dirty="0" smtClean="0"/>
              <a:t>RUN;</a:t>
            </a:r>
          </a:p>
          <a:p>
            <a:endParaRPr lang="en-US" sz="800" dirty="0" smtClean="0"/>
          </a:p>
          <a:p>
            <a:r>
              <a:rPr lang="en-US" sz="800" dirty="0" smtClean="0"/>
              <a:t>pie3d Source / </a:t>
            </a:r>
            <a:r>
              <a:rPr lang="en-US" sz="800" dirty="0" err="1" smtClean="0"/>
              <a:t>sumvar</a:t>
            </a:r>
            <a:r>
              <a:rPr lang="en-US" sz="800" dirty="0" smtClean="0"/>
              <a:t>=Sales</a:t>
            </a:r>
          </a:p>
          <a:p>
            <a:r>
              <a:rPr lang="en-US" sz="800" dirty="0" smtClean="0"/>
              <a:t>explode="WEB";</a:t>
            </a:r>
          </a:p>
          <a:p>
            <a:r>
              <a:rPr lang="en-US" sz="800" dirty="0" smtClean="0"/>
              <a:t>run;</a:t>
            </a:r>
          </a:p>
          <a:p>
            <a:endParaRPr lang="en-US" sz="800" dirty="0" smtClean="0"/>
          </a:p>
          <a:p>
            <a:r>
              <a:rPr lang="en-US" sz="800" dirty="0" smtClean="0"/>
              <a:t>pie3d Source / </a:t>
            </a:r>
            <a:r>
              <a:rPr lang="en-US" sz="800" dirty="0" err="1" smtClean="0"/>
              <a:t>sumvar</a:t>
            </a:r>
            <a:r>
              <a:rPr lang="en-US" sz="800" dirty="0" smtClean="0"/>
              <a:t>=Quantity</a:t>
            </a:r>
          </a:p>
          <a:p>
            <a:r>
              <a:rPr lang="en-US" sz="800" dirty="0" smtClean="0"/>
              <a:t>explode="REGULAR";</a:t>
            </a:r>
          </a:p>
          <a:p>
            <a:r>
              <a:rPr lang="en-US" sz="800" dirty="0" smtClean="0"/>
              <a:t>run;</a:t>
            </a:r>
          </a:p>
          <a:p>
            <a:r>
              <a:rPr lang="en-US" sz="800" dirty="0" smtClean="0"/>
              <a:t>quit;</a:t>
            </a:r>
          </a:p>
          <a:p>
            <a:endParaRPr lang="en-US" sz="800" dirty="0" smtClean="0"/>
          </a:p>
          <a:p>
            <a:r>
              <a:rPr lang="en-US" sz="800" dirty="0" smtClean="0"/>
              <a:t>*BIVARIATE ANALYSIS</a:t>
            </a:r>
          </a:p>
          <a:p>
            <a:r>
              <a:rPr lang="en-US" sz="800" dirty="0" smtClean="0"/>
              <a:t>*chi square analysis;</a:t>
            </a:r>
          </a:p>
          <a:p>
            <a:endParaRPr lang="en-US" sz="800" dirty="0" smtClean="0"/>
          </a:p>
          <a:p>
            <a:r>
              <a:rPr lang="en-US" sz="800" dirty="0" smtClean="0"/>
              <a:t>PROC FREQ DATA = AN.RSA1b; </a:t>
            </a:r>
          </a:p>
          <a:p>
            <a:r>
              <a:rPr lang="en-US" sz="800" dirty="0" smtClean="0"/>
              <a:t>TITLE 'Source </a:t>
            </a:r>
            <a:r>
              <a:rPr lang="en-US" sz="800" dirty="0" err="1" smtClean="0"/>
              <a:t>vs</a:t>
            </a:r>
            <a:r>
              <a:rPr lang="en-US" sz="800" dirty="0" smtClean="0"/>
              <a:t> Category Chi Square Analysis';</a:t>
            </a:r>
          </a:p>
          <a:p>
            <a:r>
              <a:rPr lang="en-US" sz="800" dirty="0" smtClean="0"/>
              <a:t>	TABLE Source* Category/CHISQ NOROW NOCOL ; *CAN KEEP PERCENT, DO NOT INCLUDE NOPERCENT OR USE NOFREQ FOR ONLY PERCENT;</a:t>
            </a:r>
          </a:p>
          <a:p>
            <a:r>
              <a:rPr lang="en-US" sz="800" dirty="0" smtClean="0"/>
              <a:t>RUN;</a:t>
            </a:r>
          </a:p>
          <a:p>
            <a:r>
              <a:rPr lang="en-US" sz="800" dirty="0" smtClean="0"/>
              <a:t>*STACKED BAR CHART;</a:t>
            </a:r>
          </a:p>
          <a:p>
            <a:r>
              <a:rPr lang="en-US" sz="800" dirty="0" smtClean="0"/>
              <a:t>PROC SGPLOT DATA = AN.RSA1b;</a:t>
            </a:r>
          </a:p>
          <a:p>
            <a:r>
              <a:rPr lang="en-US" sz="800" dirty="0" smtClean="0"/>
              <a:t>TITLE 'Source </a:t>
            </a:r>
            <a:r>
              <a:rPr lang="en-US" sz="800" dirty="0" err="1" smtClean="0"/>
              <a:t>vs</a:t>
            </a:r>
            <a:r>
              <a:rPr lang="en-US" sz="800" dirty="0" smtClean="0"/>
              <a:t> Category ';</a:t>
            </a:r>
          </a:p>
          <a:p>
            <a:r>
              <a:rPr lang="en-US" sz="800" dirty="0" smtClean="0"/>
              <a:t>	VBAR CATEGORY/GROUP=SOURCE;</a:t>
            </a:r>
          </a:p>
          <a:p>
            <a:r>
              <a:rPr lang="en-US" sz="800" dirty="0" smtClean="0"/>
              <a:t>RUN;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Business </a:t>
            </a:r>
            <a:r>
              <a:rPr lang="en-US" kern="0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CA" dirty="0" smtClean="0"/>
          </a:p>
          <a:p>
            <a:r>
              <a:rPr lang="en-CA" dirty="0" smtClean="0"/>
              <a:t>To find the variables/factors that had the most effect on quantity or sales during 2007 - 2008</a:t>
            </a:r>
          </a:p>
          <a:p>
            <a:endParaRPr lang="en-CA" dirty="0" smtClean="0"/>
          </a:p>
          <a:p>
            <a:r>
              <a:rPr lang="en-CA" dirty="0" smtClean="0"/>
              <a:t>To infer the probability of a location, City or Province to be among the most popular or average range of Quantity sold or average range of Sales</a:t>
            </a:r>
          </a:p>
          <a:p>
            <a:endParaRPr lang="en-CA" dirty="0" smtClean="0"/>
          </a:p>
          <a:p>
            <a:r>
              <a:rPr lang="en-CA" dirty="0" smtClean="0"/>
              <a:t>To infer the probability of a </a:t>
            </a:r>
            <a:r>
              <a:rPr lang="en-CA" dirty="0" smtClean="0"/>
              <a:t>Source: Web, Regular, IVR, etc. to </a:t>
            </a:r>
            <a:r>
              <a:rPr lang="en-CA" dirty="0" smtClean="0"/>
              <a:t>be among the most popular or average range of Quantity sold or average range of Sales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 / Hypothesis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571612"/>
            <a:ext cx="836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 What was the effect of the Variables on quantity or sales during 2007 - 2008?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76" y="2214554"/>
            <a:ext cx="26725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Hypothesis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143248"/>
            <a:ext cx="81868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There was an association between Province and Quantity Sold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Province and Sum of Sales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City and Quantity Sold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City and Sum of Sales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Order Month, Source and Sum of Sales</a:t>
            </a:r>
          </a:p>
          <a:p>
            <a:pPr marL="342900" indent="-342900">
              <a:buAutoNum type="arabicPeriod"/>
            </a:pPr>
            <a:r>
              <a:rPr lang="en-CA" dirty="0" smtClean="0"/>
              <a:t>There was an association between Order Year, Source and Sum of Sales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altLang="en-US" dirty="0" smtClean="0"/>
              <a:t>Data </a:t>
            </a:r>
            <a:r>
              <a:rPr lang="en-CA" altLang="en-US" dirty="0" smtClean="0"/>
              <a:t>cleansing/Validation</a:t>
            </a:r>
          </a:p>
          <a:p>
            <a:r>
              <a:rPr lang="en-CA" dirty="0" smtClean="0"/>
              <a:t>Data Preparation</a:t>
            </a:r>
          </a:p>
          <a:p>
            <a:r>
              <a:rPr lang="en-CA" dirty="0" smtClean="0"/>
              <a:t>Statistical Procedures </a:t>
            </a:r>
          </a:p>
          <a:p>
            <a:r>
              <a:rPr lang="en-CA" dirty="0" smtClean="0"/>
              <a:t>Descriptive Data Analysis</a:t>
            </a:r>
          </a:p>
          <a:p>
            <a:r>
              <a:rPr lang="en-CA" dirty="0" smtClean="0"/>
              <a:t>Using SAS 9.4</a:t>
            </a:r>
          </a:p>
          <a:p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8001024" y="571501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Methodology –						</a:t>
            </a:r>
            <a:r>
              <a:rPr lang="en-CA" dirty="0" smtClean="0"/>
              <a:t>Data cleansing / </a:t>
            </a:r>
            <a:r>
              <a:rPr lang="en-CA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Remove the Duplicate records that were found</a:t>
            </a:r>
          </a:p>
          <a:p>
            <a:endParaRPr lang="en-CA" dirty="0" smtClean="0"/>
          </a:p>
          <a:p>
            <a:r>
              <a:rPr lang="en-CA" dirty="0" smtClean="0"/>
              <a:t>Exclude the 6 records that have a Quantity = 0 as it will not be needed in the analysis</a:t>
            </a:r>
          </a:p>
          <a:p>
            <a:endParaRPr lang="en-CA" dirty="0" smtClean="0"/>
          </a:p>
          <a:p>
            <a:r>
              <a:rPr lang="en-CA" dirty="0" smtClean="0"/>
              <a:t>Count missing values for all categories and remove unnecessary categories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Curved Right Arrow 3">
            <a:hlinkClick r:id="rId2" action="ppaction://hlinksldjump"/>
          </p:cNvPr>
          <p:cNvSpPr/>
          <p:nvPr/>
        </p:nvSpPr>
        <p:spPr>
          <a:xfrm>
            <a:off x="6500826" y="5857892"/>
            <a:ext cx="1214446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Cleaning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8001024" y="571501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Methodology – </a:t>
            </a:r>
            <a:br>
              <a:rPr lang="en-CA" dirty="0" smtClean="0"/>
            </a:br>
            <a:r>
              <a:rPr lang="en-CA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Create the Sales Variable</a:t>
            </a:r>
          </a:p>
          <a:p>
            <a:endParaRPr lang="en-CA" dirty="0" smtClean="0"/>
          </a:p>
          <a:p>
            <a:r>
              <a:rPr lang="en-CA" dirty="0" smtClean="0"/>
              <a:t>Find the </a:t>
            </a:r>
            <a:r>
              <a:rPr lang="en-CA" dirty="0" err="1" smtClean="0"/>
              <a:t>Customer_ID</a:t>
            </a:r>
            <a:r>
              <a:rPr lang="en-CA" dirty="0" smtClean="0"/>
              <a:t> in the EC90 Data Set and </a:t>
            </a:r>
          </a:p>
          <a:p>
            <a:endParaRPr lang="en-CA" dirty="0" smtClean="0"/>
          </a:p>
          <a:p>
            <a:r>
              <a:rPr lang="en-CA" dirty="0" smtClean="0"/>
              <a:t>Include: the City, </a:t>
            </a:r>
            <a:r>
              <a:rPr lang="en-CA" dirty="0" err="1" smtClean="0"/>
              <a:t>Prov</a:t>
            </a:r>
            <a:r>
              <a:rPr lang="en-CA" dirty="0" smtClean="0"/>
              <a:t> &amp; Postal Code for each customer in the first Data Set</a:t>
            </a:r>
          </a:p>
          <a:p>
            <a:endParaRPr lang="en-CA" dirty="0" smtClean="0"/>
          </a:p>
          <a:p>
            <a:r>
              <a:rPr lang="en-CA" dirty="0" smtClean="0"/>
              <a:t>Calculate Total Sales, Total Orders by Province and City, by Year, by Month for each Year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Curved Right Arrow 3">
            <a:hlinkClick r:id="rId2" action="ppaction://hlinksldjump"/>
          </p:cNvPr>
          <p:cNvSpPr/>
          <p:nvPr/>
        </p:nvSpPr>
        <p:spPr>
          <a:xfrm>
            <a:off x="6500826" y="5857892"/>
            <a:ext cx="1214446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Cleaning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8001024" y="5715016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Methodology – </a:t>
            </a:r>
            <a:br>
              <a:rPr lang="en-CA" dirty="0" smtClean="0"/>
            </a:br>
            <a:r>
              <a:rPr lang="en-CA" dirty="0" smtClean="0"/>
              <a:t>Statistical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CA" dirty="0" smtClean="0"/>
          </a:p>
          <a:p>
            <a:pPr lvl="1"/>
            <a:r>
              <a:rPr lang="en-CA" dirty="0" smtClean="0"/>
              <a:t>Use the Statistical Procedures that </a:t>
            </a:r>
            <a:r>
              <a:rPr lang="en-CA" dirty="0" smtClean="0"/>
              <a:t>best describes the variables that have the most effect on the target, i.e. Sales or Quantity sold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Procedures – Sort, Frequency, Mean, Mode, </a:t>
            </a:r>
            <a:r>
              <a:rPr lang="en-CA" dirty="0" err="1" smtClean="0"/>
              <a:t>Univariate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Inferential Statistics – Test using Chi-Square at a </a:t>
            </a:r>
            <a:r>
              <a:rPr lang="en-CA" dirty="0" err="1" smtClean="0"/>
              <a:t>signifiance</a:t>
            </a:r>
            <a:r>
              <a:rPr lang="en-CA" dirty="0" smtClean="0"/>
              <a:t> of 0.05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43900" y="5786454"/>
            <a:ext cx="714380" cy="6429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2368</TotalTime>
  <Words>1114</Words>
  <Application>Microsoft Office PowerPoint</Application>
  <PresentationFormat>On-screen Show (4:3)</PresentationFormat>
  <Paragraphs>347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SAS PROJECT –  Retail Sales Analysis</vt:lpstr>
      <vt:lpstr>Presentation Outline</vt:lpstr>
      <vt:lpstr>Background / Introduction</vt:lpstr>
      <vt:lpstr>Business Objectives</vt:lpstr>
      <vt:lpstr>Research Questions / Hypothesis</vt:lpstr>
      <vt:lpstr>Methodology</vt:lpstr>
      <vt:lpstr>Methodology –      Data cleansing / Validation</vt:lpstr>
      <vt:lpstr>Methodology –  Data Preparation</vt:lpstr>
      <vt:lpstr>Methodology –  Statistical Procedures</vt:lpstr>
      <vt:lpstr>Conceptual Framework - 1</vt:lpstr>
      <vt:lpstr>Conceptual Framework - 2</vt:lpstr>
      <vt:lpstr>Variables of Study -Definitions</vt:lpstr>
      <vt:lpstr>Descriptive Data Analysis</vt:lpstr>
      <vt:lpstr>Univariate Descriptive Analysis</vt:lpstr>
      <vt:lpstr>Univariate Descriptive Analysis</vt:lpstr>
      <vt:lpstr>Additional Univariate Analysis</vt:lpstr>
      <vt:lpstr>Univariate Descriptive Analysis</vt:lpstr>
      <vt:lpstr>Univariate Descriptive Analysis</vt:lpstr>
      <vt:lpstr>Univariate Descriptive Analysis</vt:lpstr>
      <vt:lpstr>Univariate Analysis</vt:lpstr>
      <vt:lpstr>Univariate Analysis</vt:lpstr>
      <vt:lpstr>Univariate Analysis</vt:lpstr>
      <vt:lpstr>Univariate Analysis</vt:lpstr>
      <vt:lpstr>Univariate Analysis</vt:lpstr>
      <vt:lpstr>Bi-variate Analysis</vt:lpstr>
      <vt:lpstr>Bi-Variate Analysis</vt:lpstr>
      <vt:lpstr>APPENDIX</vt:lpstr>
      <vt:lpstr>Tables: - Info on 2 Data Sets</vt:lpstr>
      <vt:lpstr>Tables: - Info on 2 Data Sets</vt:lpstr>
      <vt:lpstr>Tables- Data Cleansing/Prep</vt:lpstr>
      <vt:lpstr>Tables- Data Cleansing/Prep</vt:lpstr>
      <vt:lpstr>Tables- Data Cleansing/Prep</vt:lpstr>
      <vt:lpstr>Customer with most frequency</vt:lpstr>
      <vt:lpstr>Summary of Variables</vt:lpstr>
      <vt:lpstr>SAS SCRIPTS</vt:lpstr>
      <vt:lpstr>SAS SCRIPTS</vt:lpstr>
      <vt:lpstr>SAS SCRIPTS</vt:lpstr>
      <vt:lpstr>SAS SCRIPTS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BUSINESS PROJECT</dc:title>
  <dc:creator>ALI NATHANI</dc:creator>
  <cp:lastModifiedBy>ALI NATHANI</cp:lastModifiedBy>
  <cp:revision>100</cp:revision>
  <dcterms:created xsi:type="dcterms:W3CDTF">2020-02-12T19:18:40Z</dcterms:created>
  <dcterms:modified xsi:type="dcterms:W3CDTF">2020-02-18T14:12:55Z</dcterms:modified>
</cp:coreProperties>
</file>