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8" r:id="rId5"/>
    <p:sldId id="294" r:id="rId6"/>
    <p:sldId id="282" r:id="rId7"/>
    <p:sldId id="283" r:id="rId8"/>
    <p:sldId id="288" r:id="rId9"/>
    <p:sldId id="290" r:id="rId10"/>
    <p:sldId id="259" r:id="rId11"/>
    <p:sldId id="260" r:id="rId12"/>
    <p:sldId id="296" r:id="rId13"/>
    <p:sldId id="272" r:id="rId14"/>
    <p:sldId id="297" r:id="rId15"/>
    <p:sldId id="298" r:id="rId16"/>
    <p:sldId id="299" r:id="rId17"/>
    <p:sldId id="300" r:id="rId18"/>
    <p:sldId id="292" r:id="rId19"/>
    <p:sldId id="270" r:id="rId20"/>
    <p:sldId id="271" r:id="rId21"/>
    <p:sldId id="304" r:id="rId22"/>
    <p:sldId id="301" r:id="rId23"/>
    <p:sldId id="302" r:id="rId24"/>
    <p:sldId id="303" r:id="rId25"/>
    <p:sldId id="281" r:id="rId26"/>
    <p:sldId id="278" r:id="rId27"/>
    <p:sldId id="291" r:id="rId28"/>
    <p:sldId id="284" r:id="rId29"/>
    <p:sldId id="285" r:id="rId30"/>
    <p:sldId id="286" r:id="rId31"/>
    <p:sldId id="261" r:id="rId32"/>
    <p:sldId id="305" r:id="rId33"/>
    <p:sldId id="295" r:id="rId34"/>
    <p:sldId id="262" r:id="rId35"/>
    <p:sldId id="263" r:id="rId36"/>
    <p:sldId id="264" r:id="rId37"/>
    <p:sldId id="266" r:id="rId38"/>
    <p:sldId id="267" r:id="rId39"/>
    <p:sldId id="268" r:id="rId40"/>
    <p:sldId id="269" r:id="rId41"/>
    <p:sldId id="273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2/17/2020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10" Type="http://schemas.openxmlformats.org/officeDocument/2006/relationships/slide" Target="slide41.xml"/><Relationship Id="rId4" Type="http://schemas.openxmlformats.org/officeDocument/2006/relationships/slide" Target="slide5.xml"/><Relationship Id="rId9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Presentation by: Ali A. </a:t>
            </a:r>
            <a:r>
              <a:rPr lang="en-CA" dirty="0" err="1" smtClean="0"/>
              <a:t>Nathani</a:t>
            </a:r>
            <a:endParaRPr lang="en-CA" dirty="0" smtClean="0"/>
          </a:p>
          <a:p>
            <a:r>
              <a:rPr lang="en-CA" dirty="0" smtClean="0"/>
              <a:t>Date: February 18, 2020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SAS PROJECT – </a:t>
            </a:r>
            <a:br>
              <a:rPr lang="en-CA" dirty="0" smtClean="0"/>
            </a:br>
            <a:r>
              <a:rPr lang="en-CA" dirty="0" smtClean="0"/>
              <a:t>Retail Sales Analysis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 smtClean="0"/>
              <a:t>Conceptual Framework </a:t>
            </a:r>
            <a:r>
              <a:rPr lang="en-US" kern="0" dirty="0" smtClean="0"/>
              <a:t>- 1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43504" y="157161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Dependent Variables</a:t>
            </a:r>
            <a:endParaRPr lang="en-US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1142976" y="1357298"/>
            <a:ext cx="24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Independent Variables</a:t>
            </a:r>
            <a:endParaRPr lang="en-US" u="sng" dirty="0"/>
          </a:p>
        </p:txBody>
      </p:sp>
      <p:sp>
        <p:nvSpPr>
          <p:cNvPr id="57" name="Right Arrow 56">
            <a:hlinkClick r:id="rId2" action="ppaction://hlinksldjump"/>
          </p:cNvPr>
          <p:cNvSpPr/>
          <p:nvPr/>
        </p:nvSpPr>
        <p:spPr>
          <a:xfrm>
            <a:off x="8072462" y="5857892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285852" y="2071678"/>
            <a:ext cx="6286544" cy="2315103"/>
            <a:chOff x="0" y="0"/>
            <a:chExt cx="3717634" cy="1915562"/>
          </a:xfrm>
        </p:grpSpPr>
        <p:sp>
          <p:nvSpPr>
            <p:cNvPr id="59" name="Rounded Rectangle 58"/>
            <p:cNvSpPr/>
            <p:nvPr/>
          </p:nvSpPr>
          <p:spPr>
            <a:xfrm>
              <a:off x="0" y="0"/>
              <a:ext cx="1083218" cy="857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/>
                <a:t>Province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184109" y="998883"/>
              <a:ext cx="1533525" cy="916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/>
                <a:t>Total</a:t>
              </a:r>
            </a:p>
            <a:p>
              <a:pPr algn="l"/>
              <a:r>
                <a:rPr lang="en-US" sz="1600"/>
                <a:t>Sales Amount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9084" y="1010321"/>
              <a:ext cx="1083218" cy="857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/>
                <a:t>City</a:t>
              </a: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1155409" y="1372271"/>
              <a:ext cx="1066799" cy="2857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63" name="Right Arrow 62"/>
            <p:cNvSpPr/>
            <p:nvPr/>
          </p:nvSpPr>
          <p:spPr>
            <a:xfrm rot="20143084">
              <a:off x="1176597" y="852169"/>
              <a:ext cx="1100411" cy="2857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64" name="Right Arrow 63"/>
            <p:cNvSpPr/>
            <p:nvPr/>
          </p:nvSpPr>
          <p:spPr>
            <a:xfrm rot="2342751">
              <a:off x="1031303" y="751257"/>
              <a:ext cx="1234151" cy="2857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Conceptual Framework </a:t>
            </a:r>
            <a:r>
              <a:rPr lang="en-CA" dirty="0" smtClean="0"/>
              <a:t>- 2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85918" y="1714488"/>
            <a:ext cx="6000792" cy="3929090"/>
            <a:chOff x="0" y="0"/>
            <a:chExt cx="3867151" cy="2313934"/>
          </a:xfrm>
        </p:grpSpPr>
        <p:sp>
          <p:nvSpPr>
            <p:cNvPr id="18" name="Rounded Rectangle 17"/>
            <p:cNvSpPr/>
            <p:nvPr/>
          </p:nvSpPr>
          <p:spPr>
            <a:xfrm>
              <a:off x="16167" y="0"/>
              <a:ext cx="1083218" cy="1015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/>
                <a:t>Order Month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0" y="1298789"/>
              <a:ext cx="1083218" cy="1015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/>
                <a:t>Order Year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445795" y="514443"/>
              <a:ext cx="916406" cy="834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Source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05101" y="211839"/>
              <a:ext cx="1162050" cy="1813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/>
                <a:t>Total</a:t>
              </a:r>
            </a:p>
            <a:p>
              <a:pPr algn="l"/>
              <a:r>
                <a:rPr lang="en-US" sz="2000"/>
                <a:t>Sales Amount</a:t>
              </a:r>
            </a:p>
          </p:txBody>
        </p:sp>
        <p:sp>
          <p:nvSpPr>
            <p:cNvPr id="22" name="Up Arrow 21"/>
            <p:cNvSpPr/>
            <p:nvPr/>
          </p:nvSpPr>
          <p:spPr>
            <a:xfrm rot="3575067">
              <a:off x="1135363" y="1102873"/>
              <a:ext cx="483567" cy="824983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23" name="Up Arrow 22"/>
            <p:cNvSpPr/>
            <p:nvPr/>
          </p:nvSpPr>
          <p:spPr>
            <a:xfrm rot="5400000">
              <a:off x="1785936" y="-637347"/>
              <a:ext cx="314327" cy="1676400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24" name="Up Arrow 23"/>
            <p:cNvSpPr/>
            <p:nvPr/>
          </p:nvSpPr>
          <p:spPr>
            <a:xfrm rot="7117678">
              <a:off x="913660" y="377804"/>
              <a:ext cx="483567" cy="824983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25" name="Up Arrow 24"/>
            <p:cNvSpPr/>
            <p:nvPr/>
          </p:nvSpPr>
          <p:spPr>
            <a:xfrm rot="5400000">
              <a:off x="1738312" y="1124777"/>
              <a:ext cx="314327" cy="1676400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26" name="Up Arrow 25"/>
            <p:cNvSpPr/>
            <p:nvPr/>
          </p:nvSpPr>
          <p:spPr>
            <a:xfrm rot="5400000">
              <a:off x="2243137" y="743780"/>
              <a:ext cx="314327" cy="609600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86446" y="142873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Dependent Variables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928794" y="1357298"/>
            <a:ext cx="24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Independent Variables</a:t>
            </a:r>
            <a:endParaRPr lang="en-US" u="sng" dirty="0"/>
          </a:p>
        </p:txBody>
      </p:sp>
      <p:sp>
        <p:nvSpPr>
          <p:cNvPr id="30" name="Right Arrow 29">
            <a:hlinkClick r:id="rId2" action="ppaction://hlinksldjump"/>
          </p:cNvPr>
          <p:cNvSpPr/>
          <p:nvPr/>
        </p:nvSpPr>
        <p:spPr>
          <a:xfrm>
            <a:off x="8072462" y="5857892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of Study -Definitions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Independent Variables:</a:t>
            </a:r>
            <a:br>
              <a:rPr lang="en-CA" dirty="0" smtClean="0"/>
            </a:br>
            <a:r>
              <a:rPr lang="en-CA" dirty="0" smtClean="0"/>
              <a:t> Province – </a:t>
            </a:r>
            <a:r>
              <a:rPr lang="en-CA" sz="2000" dirty="0" smtClean="0"/>
              <a:t>Location of Purchase/Purchaser Province, also location of Delivery might be the same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City – </a:t>
            </a:r>
            <a:r>
              <a:rPr lang="en-US" sz="2000" dirty="0" smtClean="0"/>
              <a:t>Same as above</a:t>
            </a:r>
            <a:br>
              <a:rPr lang="en-US" sz="2000" dirty="0" smtClean="0"/>
            </a:br>
            <a:r>
              <a:rPr lang="en-US" dirty="0" smtClean="0"/>
              <a:t> Order Month – </a:t>
            </a:r>
            <a:r>
              <a:rPr lang="en-US" sz="2000" dirty="0" smtClean="0"/>
              <a:t>Month in which purchase was made. Generated from Order 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Order Year – </a:t>
            </a:r>
            <a:r>
              <a:rPr lang="en-US" sz="2200" dirty="0" smtClean="0"/>
              <a:t>Year in which purchase was made. </a:t>
            </a:r>
            <a:r>
              <a:rPr lang="en-US" sz="2200" dirty="0" smtClean="0"/>
              <a:t>Generated from Order </a:t>
            </a:r>
            <a:r>
              <a:rPr lang="en-US" sz="2200" dirty="0" smtClean="0"/>
              <a:t>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Source – </a:t>
            </a:r>
            <a:r>
              <a:rPr lang="en-US" sz="2200" dirty="0" smtClean="0"/>
              <a:t>Includes all channels: Web, Regular, IVR and some Other categories</a:t>
            </a:r>
          </a:p>
          <a:p>
            <a:r>
              <a:rPr lang="en-CA" dirty="0" smtClean="0"/>
              <a:t>Dependent Variables (Calculated)</a:t>
            </a:r>
            <a:br>
              <a:rPr lang="en-CA" dirty="0" smtClean="0"/>
            </a:br>
            <a:r>
              <a:rPr lang="en-CA" dirty="0" smtClean="0"/>
              <a:t> </a:t>
            </a:r>
            <a:r>
              <a:rPr lang="en-CA" sz="2200" dirty="0" smtClean="0"/>
              <a:t>Total </a:t>
            </a:r>
            <a:r>
              <a:rPr lang="en-CA" sz="2200" dirty="0" smtClean="0"/>
              <a:t>Sales Amount</a:t>
            </a:r>
            <a:endParaRPr lang="en-CA" sz="2200" dirty="0" smtClean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8072462" y="5857892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of Variables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47799"/>
            <a:ext cx="7929618" cy="543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Descriptive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3800476" cy="451962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Sales by region, </a:t>
            </a: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pPr lvl="1"/>
            <a:r>
              <a:rPr lang="en-CA" dirty="0" smtClean="0"/>
              <a:t>The Analysis shows that ON has the highest no. of Sales @ $14,491,615.50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The City within Ontario with the highest sales was Belleville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00174"/>
            <a:ext cx="4214842" cy="253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8808" y="4000504"/>
            <a:ext cx="3485092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Descriptive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3800476" cy="4519626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Sales by </a:t>
            </a:r>
            <a:r>
              <a:rPr lang="en-US" dirty="0" smtClean="0"/>
              <a:t>channel,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Analysis shows that the WEB was the channel with the highest Sales @$3,532,193.10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close second channel being REGULAR @$3,327,090.84</a:t>
            </a: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pPr lvl="1"/>
            <a:endParaRPr lang="en-CA" dirty="0" smtClean="0"/>
          </a:p>
          <a:p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298" name="Picture 2" descr="The SGPlot Proced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428736"/>
            <a:ext cx="4286237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Descriptive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3800476" cy="464347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Sales </a:t>
            </a:r>
            <a:r>
              <a:rPr lang="en-US" dirty="0" smtClean="0"/>
              <a:t>per customer,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CA" dirty="0" smtClean="0"/>
          </a:p>
          <a:p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571744"/>
            <a:ext cx="42957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85918" y="2071678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Customer ID # 6990246 had the highest orders and Sales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714884"/>
            <a:ext cx="66103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Descriptive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3800476" cy="464347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Product Sales per category</a:t>
            </a:r>
            <a:r>
              <a:rPr lang="en-US" sz="2800" dirty="0" smtClean="0"/>
              <a:t>,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The Analysis shows that Category ‘F’ had the highest Sales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Category ‘F’ is Fashion Products</a:t>
            </a:r>
            <a:endParaRPr lang="en-US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CA" dirty="0" smtClean="0"/>
          </a:p>
          <a:p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5370" y="1500174"/>
            <a:ext cx="491790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>
            <a:hlinkClick r:id="rId3" action="ppaction://hlinksldjump"/>
          </p:cNvPr>
          <p:cNvSpPr/>
          <p:nvPr/>
        </p:nvSpPr>
        <p:spPr>
          <a:xfrm>
            <a:off x="8072462" y="5857892"/>
            <a:ext cx="71438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Descriptive Data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643174" y="1857364"/>
            <a:ext cx="4229100" cy="4391025"/>
            <a:chOff x="2428860" y="1571612"/>
            <a:chExt cx="4229100" cy="4391025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28860" y="1571612"/>
              <a:ext cx="4229100" cy="439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Oval 10"/>
            <p:cNvSpPr/>
            <p:nvPr/>
          </p:nvSpPr>
          <p:spPr>
            <a:xfrm>
              <a:off x="5357818" y="3286124"/>
              <a:ext cx="928694" cy="28575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429124" y="3286124"/>
              <a:ext cx="928694" cy="2857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14744" y="2500306"/>
              <a:ext cx="785818" cy="2857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>
            <a:hlinkClick r:id="rId3" action="ppaction://hlinksldjump"/>
          </p:cNvPr>
          <p:cNvSpPr/>
          <p:nvPr/>
        </p:nvSpPr>
        <p:spPr>
          <a:xfrm>
            <a:off x="8072462" y="5857892"/>
            <a:ext cx="71438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Descriptive Data </a:t>
            </a:r>
            <a:r>
              <a:rPr lang="en-CA" dirty="0" smtClean="0"/>
              <a:t>Analysis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47799"/>
            <a:ext cx="6078104" cy="519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357818" y="5143512"/>
            <a:ext cx="428628" cy="2857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6578" y="3214686"/>
            <a:ext cx="428628" cy="357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rId3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Background/Introduction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Objectives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Research Question(s)/Hypothesis(</a:t>
            </a:r>
            <a:r>
              <a:rPr lang="en-US" sz="3200" dirty="0" err="1" smtClean="0">
                <a:solidFill>
                  <a:srgbClr val="000000"/>
                </a:solidFill>
                <a:latin typeface="Calibri" pitchFamily="34" charset="0"/>
              </a:rPr>
              <a:t>es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Methodology/Inclusion/Exclusion/Definition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Conceptual Framework/Variables of the study</a:t>
            </a:r>
            <a:endParaRPr lang="en-US" sz="3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Descriptive </a:t>
            </a: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Analysis :</a:t>
            </a:r>
            <a:r>
              <a:rPr lang="en-US" sz="3600" dirty="0" err="1" smtClean="0">
                <a:solidFill>
                  <a:srgbClr val="000000"/>
                </a:solidFill>
                <a:latin typeface="Calibri" pitchFamily="34" charset="0"/>
              </a:rPr>
              <a:t>Uni</a:t>
            </a: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/Bi/Multi </a:t>
            </a:r>
            <a:r>
              <a:rPr lang="en-US" sz="3600" dirty="0" err="1" smtClean="0">
                <a:solidFill>
                  <a:srgbClr val="000000"/>
                </a:solidFill>
                <a:latin typeface="Calibri" pitchFamily="34" charset="0"/>
              </a:rPr>
              <a:t>variate</a:t>
            </a: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Analysis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Results/findings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Conclusions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Recommendations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Appendix/Tables/Graph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SAS Scripts/Procedures/Graphs</a:t>
            </a:r>
            <a:endParaRPr lang="en-US" sz="3200" dirty="0" smtClean="0">
              <a:latin typeface="Tahoma" pitchFamily="34" charset="0"/>
            </a:endParaRPr>
          </a:p>
          <a:p>
            <a:endParaRPr lang="en-US" dirty="0"/>
          </a:p>
        </p:txBody>
      </p:sp>
      <p:sp>
        <p:nvSpPr>
          <p:cNvPr id="4" name="5-Point Star 3">
            <a:hlinkClick r:id="rId2" action="ppaction://hlinksldjump"/>
          </p:cNvPr>
          <p:cNvSpPr/>
          <p:nvPr/>
        </p:nvSpPr>
        <p:spPr>
          <a:xfrm>
            <a:off x="1025500" y="1487474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hlinkClick r:id="rId3" action="ppaction://hlinksldjump"/>
          </p:cNvPr>
          <p:cNvSpPr/>
          <p:nvPr/>
        </p:nvSpPr>
        <p:spPr>
          <a:xfrm>
            <a:off x="1019150" y="1890702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hlinkClick r:id="rId4" action="ppaction://hlinksldjump"/>
          </p:cNvPr>
          <p:cNvSpPr/>
          <p:nvPr/>
        </p:nvSpPr>
        <p:spPr>
          <a:xfrm>
            <a:off x="1012800" y="2228842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5-Point Star 6">
            <a:hlinkClick r:id="rId5" action="ppaction://hlinksldjump"/>
          </p:cNvPr>
          <p:cNvSpPr/>
          <p:nvPr/>
        </p:nvSpPr>
        <p:spPr>
          <a:xfrm>
            <a:off x="1019150" y="2630482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hlinkClick r:id="rId6" action="ppaction://hlinksldjump"/>
          </p:cNvPr>
          <p:cNvSpPr/>
          <p:nvPr/>
        </p:nvSpPr>
        <p:spPr>
          <a:xfrm>
            <a:off x="1012800" y="3033710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hlinkClick r:id="rId7" action="ppaction://hlinksldjump"/>
          </p:cNvPr>
          <p:cNvSpPr/>
          <p:nvPr/>
        </p:nvSpPr>
        <p:spPr>
          <a:xfrm>
            <a:off x="1019150" y="3429000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hlinkClick r:id="rId8" action="ppaction://hlinksldjump"/>
          </p:cNvPr>
          <p:cNvSpPr/>
          <p:nvPr/>
        </p:nvSpPr>
        <p:spPr>
          <a:xfrm>
            <a:off x="1000100" y="3786190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hlinkClick r:id="rId2" action="ppaction://hlinksldjump"/>
          </p:cNvPr>
          <p:cNvSpPr/>
          <p:nvPr/>
        </p:nvSpPr>
        <p:spPr>
          <a:xfrm>
            <a:off x="1006450" y="4162430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hlinkClick r:id="rId2" action="ppaction://hlinksldjump"/>
          </p:cNvPr>
          <p:cNvSpPr/>
          <p:nvPr/>
        </p:nvSpPr>
        <p:spPr>
          <a:xfrm>
            <a:off x="1012800" y="4552958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>
            <a:hlinkClick r:id="rId9" action="ppaction://hlinksldjump"/>
          </p:cNvPr>
          <p:cNvSpPr/>
          <p:nvPr/>
        </p:nvSpPr>
        <p:spPr>
          <a:xfrm>
            <a:off x="1019150" y="4929198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>
            <a:hlinkClick r:id="rId10" action="ppaction://hlinksldjump"/>
          </p:cNvPr>
          <p:cNvSpPr/>
          <p:nvPr/>
        </p:nvSpPr>
        <p:spPr>
          <a:xfrm>
            <a:off x="1006450" y="5319726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Descriptive Data </a:t>
            </a:r>
            <a:r>
              <a:rPr lang="en-CA" dirty="0" smtClean="0"/>
              <a:t>Analysis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428736"/>
            <a:ext cx="3852836" cy="287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348" y="1714488"/>
            <a:ext cx="39549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 of Orders Per Category Grouped</a:t>
            </a:r>
          </a:p>
          <a:p>
            <a:r>
              <a:rPr lang="en-CA" dirty="0" smtClean="0"/>
              <a:t>By Source/Channel</a:t>
            </a:r>
          </a:p>
          <a:p>
            <a:endParaRPr lang="en-CA" dirty="0" smtClean="0"/>
          </a:p>
          <a:p>
            <a:r>
              <a:rPr lang="en-CA" dirty="0" smtClean="0"/>
              <a:t>The Analysis shows that Category C </a:t>
            </a:r>
          </a:p>
          <a:p>
            <a:r>
              <a:rPr lang="en-CA" dirty="0" smtClean="0"/>
              <a:t>Had the most no of orders and was </a:t>
            </a:r>
          </a:p>
          <a:p>
            <a:r>
              <a:rPr lang="en-CA" dirty="0" smtClean="0"/>
              <a:t>Close between the REGULAR and </a:t>
            </a:r>
          </a:p>
          <a:p>
            <a:r>
              <a:rPr lang="en-CA" dirty="0" smtClean="0"/>
              <a:t>WEB channels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857364"/>
            <a:ext cx="41858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Chi-Square Analysis of Source</a:t>
            </a:r>
          </a:p>
          <a:p>
            <a:r>
              <a:rPr lang="en-US" dirty="0" smtClean="0"/>
              <a:t>By Sales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Analysis shows that the Probability</a:t>
            </a:r>
          </a:p>
          <a:p>
            <a:r>
              <a:rPr lang="en-US" dirty="0" smtClean="0"/>
              <a:t>is below the significance level of 0.05, </a:t>
            </a:r>
          </a:p>
          <a:p>
            <a:r>
              <a:rPr lang="en-US" dirty="0" smtClean="0"/>
              <a:t>Therefore, we can reject the </a:t>
            </a:r>
          </a:p>
          <a:p>
            <a:r>
              <a:rPr lang="en-US" dirty="0" smtClean="0"/>
              <a:t>Null Hypothesis and conclude that</a:t>
            </a:r>
          </a:p>
          <a:p>
            <a:r>
              <a:rPr lang="en-US" dirty="0" smtClean="0"/>
              <a:t>there is a possibility of a relationship</a:t>
            </a:r>
          </a:p>
          <a:p>
            <a:r>
              <a:rPr lang="en-US" dirty="0" smtClean="0"/>
              <a:t>Between Source and Sales</a:t>
            </a:r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357298"/>
            <a:ext cx="3743284" cy="31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of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571612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CA" dirty="0" smtClean="0"/>
              <a:t>Ontario was the highest in Sales and within Ontario, city of Belleville had the highest sales</a:t>
            </a:r>
          </a:p>
          <a:p>
            <a:pPr algn="just"/>
            <a:r>
              <a:rPr lang="en-CA" dirty="0" smtClean="0"/>
              <a:t>The WEB and REGULAR channels were close in terms of highest Sales</a:t>
            </a:r>
          </a:p>
          <a:p>
            <a:pPr algn="just"/>
            <a:r>
              <a:rPr lang="en-CA" dirty="0" smtClean="0"/>
              <a:t>Customer </a:t>
            </a:r>
            <a:r>
              <a:rPr lang="en-CA" dirty="0" smtClean="0"/>
              <a:t>ID # 6990246 had the highest orders and </a:t>
            </a:r>
            <a:r>
              <a:rPr lang="en-CA" dirty="0" smtClean="0"/>
              <a:t>Sales</a:t>
            </a:r>
          </a:p>
          <a:p>
            <a:pPr algn="just"/>
            <a:r>
              <a:rPr lang="en-CA" dirty="0" smtClean="0"/>
              <a:t>Category </a:t>
            </a:r>
            <a:r>
              <a:rPr lang="en-CA" dirty="0" smtClean="0"/>
              <a:t>‘F’ had the highest </a:t>
            </a:r>
            <a:r>
              <a:rPr lang="en-CA" dirty="0" smtClean="0"/>
              <a:t>Sales (Fashion Products)</a:t>
            </a:r>
            <a:endParaRPr lang="en-CA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 smtClean="0"/>
              <a:t>is a possibility of a </a:t>
            </a:r>
            <a:r>
              <a:rPr lang="en-US" dirty="0" smtClean="0"/>
              <a:t>relationship between Source and </a:t>
            </a:r>
            <a:r>
              <a:rPr lang="en-US" dirty="0" smtClean="0"/>
              <a:t>Sales</a:t>
            </a:r>
          </a:p>
          <a:p>
            <a:pPr algn="just"/>
            <a:endParaRPr lang="en-US" dirty="0" smtClean="0"/>
          </a:p>
          <a:p>
            <a:pPr algn="just"/>
            <a:endParaRPr lang="en-CA" dirty="0" smtClean="0"/>
          </a:p>
          <a:p>
            <a:pPr algn="just"/>
            <a:endParaRPr lang="en-CA" dirty="0" smtClean="0"/>
          </a:p>
          <a:p>
            <a:pPr algn="just"/>
            <a:endParaRPr lang="en-CA" dirty="0" smtClean="0"/>
          </a:p>
          <a:p>
            <a:pPr algn="just"/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Continue to concentrate on the ONTARIO Region</a:t>
            </a:r>
          </a:p>
          <a:p>
            <a:endParaRPr lang="en-CA" dirty="0" smtClean="0"/>
          </a:p>
          <a:p>
            <a:r>
              <a:rPr lang="en-CA" dirty="0" smtClean="0"/>
              <a:t>Increase promotions using the WEB channel</a:t>
            </a:r>
          </a:p>
          <a:p>
            <a:endParaRPr lang="en-CA" dirty="0" smtClean="0"/>
          </a:p>
          <a:p>
            <a:r>
              <a:rPr lang="en-CA" dirty="0" smtClean="0"/>
              <a:t>Promote more Fashion products while building on other products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1928802"/>
            <a:ext cx="7772400" cy="2214570"/>
          </a:xfrm>
        </p:spPr>
        <p:txBody>
          <a:bodyPr>
            <a:normAutofit/>
          </a:bodyPr>
          <a:lstStyle/>
          <a:p>
            <a:r>
              <a:rPr lang="en-CA" sz="6600" dirty="0" smtClean="0"/>
              <a:t>THANK YOU !!</a:t>
            </a:r>
            <a:endParaRPr lang="en-US" sz="6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Tables</a:t>
            </a:r>
          </a:p>
          <a:p>
            <a:pPr lvl="1"/>
            <a:r>
              <a:rPr lang="en-CA" dirty="0" smtClean="0"/>
              <a:t>Summary of Variables</a:t>
            </a:r>
          </a:p>
          <a:p>
            <a:pPr lvl="1"/>
            <a:r>
              <a:rPr lang="en-CA" dirty="0" smtClean="0"/>
              <a:t>Info on 2 Data Sets</a:t>
            </a:r>
          </a:p>
          <a:p>
            <a:pPr lvl="1"/>
            <a:r>
              <a:rPr lang="en-CA" dirty="0" smtClean="0"/>
              <a:t>Data Cleansing/Prep</a:t>
            </a:r>
          </a:p>
          <a:p>
            <a:endParaRPr lang="en-CA" dirty="0" smtClean="0"/>
          </a:p>
          <a:p>
            <a:r>
              <a:rPr lang="en-CA" dirty="0" smtClean="0"/>
              <a:t>Other Analysis Charts</a:t>
            </a:r>
          </a:p>
          <a:p>
            <a:endParaRPr lang="en-CA" dirty="0" smtClean="0"/>
          </a:p>
          <a:p>
            <a:r>
              <a:rPr lang="en-CA" dirty="0" smtClean="0"/>
              <a:t>SAS CODE 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Tables: - Info on 2 Data 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2 Data sets were recorded with the following:</a:t>
            </a:r>
          </a:p>
          <a:p>
            <a:endParaRPr lang="en-US" dirty="0"/>
          </a:p>
        </p:txBody>
      </p:sp>
      <p:sp>
        <p:nvSpPr>
          <p:cNvPr id="7" name="Curved Left Arrow 6">
            <a:hlinkClick r:id="rId2" action="ppaction://hlinksldjump"/>
          </p:cNvPr>
          <p:cNvSpPr/>
          <p:nvPr/>
        </p:nvSpPr>
        <p:spPr>
          <a:xfrm>
            <a:off x="7072330" y="214290"/>
            <a:ext cx="1714512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Back</a:t>
            </a:r>
            <a:r>
              <a:rPr lang="en-US" dirty="0" smtClean="0">
                <a:solidFill>
                  <a:schemeClr val="tx1"/>
                </a:solidFill>
              </a:rPr>
              <a:t>ground Info</a:t>
            </a:r>
            <a:endParaRPr lang="en-CA" dirty="0" smtClean="0">
              <a:solidFill>
                <a:schemeClr val="tx1"/>
              </a:solidFill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71810"/>
            <a:ext cx="488326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071810"/>
            <a:ext cx="3219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264318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SET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3570" y="264318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SET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Tables: - Info on 2 Data 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2 Data sets were recorded with the following: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1928802"/>
          <a:ext cx="8143932" cy="471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2714644"/>
                <a:gridCol w="2714644"/>
              </a:tblGrid>
              <a:tr h="342902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Info: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Data Set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Data Set 2</a:t>
                      </a:r>
                      <a:endParaRPr lang="en-US" sz="1600" dirty="0"/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No.</a:t>
                      </a:r>
                      <a:r>
                        <a:rPr lang="en-CA" sz="1600" baseline="0" dirty="0" smtClean="0"/>
                        <a:t> Of Records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34,288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1,297</a:t>
                      </a:r>
                      <a:endParaRPr lang="en-US" sz="1600" dirty="0"/>
                    </a:p>
                  </a:txBody>
                  <a:tcPr/>
                </a:tc>
              </a:tr>
              <a:tr h="1114433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Type of Products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Variety of different products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Electronics category EC90 only: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US" sz="1600" dirty="0" smtClean="0"/>
                        <a:t>Acer Aspire 16" Multimedia Notebook Computer</a:t>
                      </a:r>
                      <a:endParaRPr lang="en-US" sz="1600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Demographics:</a:t>
                      </a:r>
                      <a:r>
                        <a:rPr lang="en-CA" sz="1600" baseline="0" dirty="0" smtClean="0"/>
                        <a:t> Location Info: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No Location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City, Province and Postal Code</a:t>
                      </a:r>
                      <a:endParaRPr lang="en-US" sz="1600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Different Order</a:t>
                      </a:r>
                      <a:r>
                        <a:rPr lang="en-CA" sz="1600" baseline="0" dirty="0" smtClean="0"/>
                        <a:t> Details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aseline="0" dirty="0" smtClean="0"/>
                        <a:t>Order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Order_Number</a:t>
                      </a:r>
                      <a:r>
                        <a:rPr lang="en-CA" sz="1600" dirty="0" smtClean="0"/>
                        <a:t>,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baseline="0" dirty="0" err="1" smtClean="0"/>
                        <a:t>Order_First_Time</a:t>
                      </a:r>
                      <a:r>
                        <a:rPr lang="en-CA" sz="1600" baseline="0" dirty="0" smtClean="0"/>
                        <a:t> (Y/N)</a:t>
                      </a:r>
                      <a:endParaRPr lang="en-US" sz="1600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Sales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Price &amp; 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Sales_Amount</a:t>
                      </a:r>
                      <a:r>
                        <a:rPr lang="en-CA" sz="1600" dirty="0" smtClean="0"/>
                        <a:t> &amp;</a:t>
                      </a:r>
                      <a:r>
                        <a:rPr lang="en-CA" sz="1600" baseline="0" dirty="0" smtClean="0"/>
                        <a:t> Quantity</a:t>
                      </a:r>
                      <a:endParaRPr lang="en-US" sz="1600" dirty="0"/>
                    </a:p>
                  </a:txBody>
                  <a:tcPr/>
                </a:tc>
              </a:tr>
              <a:tr h="1114433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Common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Customer_ID</a:t>
                      </a:r>
                      <a:r>
                        <a:rPr lang="en-CA" sz="1600" dirty="0" smtClean="0"/>
                        <a:t>,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baseline="0" dirty="0" err="1" smtClean="0"/>
                        <a:t>Item_Code</a:t>
                      </a:r>
                      <a:r>
                        <a:rPr lang="en-CA" sz="1600" baseline="0" dirty="0" smtClean="0"/>
                        <a:t>, Source, </a:t>
                      </a:r>
                      <a:r>
                        <a:rPr lang="en-CA" sz="1600" baseline="0" dirty="0" err="1" smtClean="0"/>
                        <a:t>Item_Description</a:t>
                      </a:r>
                      <a:r>
                        <a:rPr lang="en-CA" sz="1600" baseline="0" dirty="0" smtClean="0"/>
                        <a:t>, Category, 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Customer_Number</a:t>
                      </a:r>
                      <a:r>
                        <a:rPr lang="en-CA" sz="1600" dirty="0" smtClean="0"/>
                        <a:t>, Source, </a:t>
                      </a:r>
                      <a:r>
                        <a:rPr lang="en-CA" sz="1600" dirty="0" err="1" smtClean="0"/>
                        <a:t>Item_Num</a:t>
                      </a:r>
                      <a:r>
                        <a:rPr lang="en-CA" sz="1600" dirty="0" smtClean="0"/>
                        <a:t>,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baseline="0" dirty="0" err="1" smtClean="0"/>
                        <a:t>Item_Description</a:t>
                      </a:r>
                      <a:r>
                        <a:rPr lang="en-CA" sz="1600" baseline="0" dirty="0" smtClean="0"/>
                        <a:t>, </a:t>
                      </a:r>
                      <a:r>
                        <a:rPr lang="en-CA" sz="1600" baseline="0" dirty="0" err="1" smtClean="0"/>
                        <a:t>Category_code</a:t>
                      </a:r>
                      <a:r>
                        <a:rPr lang="en-CA" sz="1600" baseline="0" dirty="0" smtClean="0"/>
                        <a:t>, Quantity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Left Arrow 6">
            <a:hlinkClick r:id="rId2" action="ppaction://hlinksldjump"/>
          </p:cNvPr>
          <p:cNvSpPr/>
          <p:nvPr/>
        </p:nvSpPr>
        <p:spPr>
          <a:xfrm>
            <a:off x="7072330" y="214290"/>
            <a:ext cx="1714512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Back</a:t>
            </a:r>
            <a:r>
              <a:rPr lang="en-US" dirty="0" smtClean="0">
                <a:solidFill>
                  <a:schemeClr val="tx1"/>
                </a:solidFill>
              </a:rPr>
              <a:t>ground Info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Tables- Data Cleansing/Prep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000240"/>
            <a:ext cx="32575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rved Left Arrow 7">
            <a:hlinkClick r:id="rId3" action="ppaction://hlinksldjump"/>
          </p:cNvPr>
          <p:cNvSpPr/>
          <p:nvPr/>
        </p:nvSpPr>
        <p:spPr>
          <a:xfrm>
            <a:off x="7072330" y="214290"/>
            <a:ext cx="1714512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Methodlogy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Tables- Data Cleansing/Prep</a:t>
            </a:r>
            <a:endParaRPr lang="en-US" dirty="0"/>
          </a:p>
        </p:txBody>
      </p:sp>
      <p:sp>
        <p:nvSpPr>
          <p:cNvPr id="8" name="Curved Left Arrow 7">
            <a:hlinkClick r:id="rId2" action="ppaction://hlinksldjump"/>
          </p:cNvPr>
          <p:cNvSpPr/>
          <p:nvPr/>
        </p:nvSpPr>
        <p:spPr>
          <a:xfrm>
            <a:off x="7072330" y="214290"/>
            <a:ext cx="1714512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Methodlogy</a:t>
            </a:r>
            <a:endParaRPr lang="en-CA" dirty="0" smtClean="0">
              <a:solidFill>
                <a:schemeClr val="tx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57364"/>
            <a:ext cx="8101120" cy="329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 smtClean="0"/>
              <a:t>Background /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85892"/>
            <a:ext cx="7772400" cy="4572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Retail </a:t>
            </a:r>
            <a:r>
              <a:rPr lang="en-US" sz="2800" dirty="0" smtClean="0"/>
              <a:t>store customers’ transactional data were </a:t>
            </a:r>
            <a:r>
              <a:rPr lang="en-US" sz="2800" dirty="0" smtClean="0"/>
              <a:t>recorded </a:t>
            </a:r>
            <a:r>
              <a:rPr lang="en-US" sz="2800" dirty="0" smtClean="0"/>
              <a:t>from </a:t>
            </a:r>
            <a:r>
              <a:rPr lang="en-US" sz="2800" dirty="0" smtClean="0"/>
              <a:t>Apr,2007 </a:t>
            </a:r>
            <a:r>
              <a:rPr lang="en-US" sz="2800" dirty="0" smtClean="0"/>
              <a:t>to </a:t>
            </a:r>
            <a:r>
              <a:rPr lang="en-US" sz="2800" dirty="0" smtClean="0"/>
              <a:t>May,2008 </a:t>
            </a:r>
          </a:p>
          <a:p>
            <a:pPr>
              <a:lnSpc>
                <a:spcPct val="15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to analyze various different products on Different dates, with 8 variables about the data in one Data Set and </a:t>
            </a:r>
          </a:p>
          <a:p>
            <a:pPr>
              <a:lnSpc>
                <a:spcPct val="15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to utilize some of the variables from the second Data Set with Electronic products with the category EC90, having 11 variables. </a:t>
            </a:r>
          </a:p>
          <a:p>
            <a:pPr>
              <a:lnSpc>
                <a:spcPct val="15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More information about the variables in both Data Sets, including no. of observations and the variables can be found in the table within Appendix by clicking the arrow below:</a:t>
            </a:r>
            <a:endParaRPr lang="en-US" sz="2800" dirty="0" smtClean="0"/>
          </a:p>
          <a:p>
            <a:pPr>
              <a:lnSpc>
                <a:spcPct val="150000"/>
              </a:lnSpc>
              <a:buSzTx/>
              <a:buFont typeface="Wingdings" panose="05000000000000000000" pitchFamily="2" charset="2"/>
              <a:buChar char="§"/>
              <a:defRPr/>
            </a:pPr>
            <a:endParaRPr lang="en-US" sz="2800" dirty="0" smtClean="0"/>
          </a:p>
        </p:txBody>
      </p:sp>
      <p:sp>
        <p:nvSpPr>
          <p:cNvPr id="6" name="Curved Right Arrow 5">
            <a:hlinkClick r:id="rId2" action="ppaction://hlinksldjump"/>
          </p:cNvPr>
          <p:cNvSpPr/>
          <p:nvPr/>
        </p:nvSpPr>
        <p:spPr>
          <a:xfrm>
            <a:off x="6500826" y="5857892"/>
            <a:ext cx="1214446" cy="642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Data Set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357298"/>
            <a:ext cx="454341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Tables- Data Cleansing/Prep</a:t>
            </a:r>
            <a:endParaRPr lang="en-US" dirty="0"/>
          </a:p>
        </p:txBody>
      </p:sp>
      <p:sp>
        <p:nvSpPr>
          <p:cNvPr id="8" name="Curved Left Arrow 7">
            <a:hlinkClick r:id="rId3" action="ppaction://hlinksldjump"/>
          </p:cNvPr>
          <p:cNvSpPr/>
          <p:nvPr/>
        </p:nvSpPr>
        <p:spPr>
          <a:xfrm>
            <a:off x="7072330" y="214290"/>
            <a:ext cx="1714512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Methodlogy</a:t>
            </a:r>
            <a:endParaRPr lang="en-CA" dirty="0" smtClean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3" y="1357298"/>
            <a:ext cx="4357717" cy="318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Analysis Charts</a:t>
            </a: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46672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500174"/>
            <a:ext cx="47910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28596" y="5357826"/>
            <a:ext cx="8388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above shows the spread of the Total Quantity purchased by each Customer.</a:t>
            </a:r>
          </a:p>
          <a:p>
            <a:endParaRPr lang="en-CA" dirty="0" smtClean="0"/>
          </a:p>
          <a:p>
            <a:r>
              <a:rPr lang="en-CA" dirty="0" smtClean="0"/>
              <a:t>The second graph has been scaled down to better understand the Range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Analysis Charts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3"/>
            <a:ext cx="341552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Other Analysis Charts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410577" cy="292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572140"/>
            <a:ext cx="7661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above shows the spread of the Total </a:t>
            </a:r>
            <a:r>
              <a:rPr lang="en-CA" dirty="0" smtClean="0"/>
              <a:t>Sales </a:t>
            </a:r>
            <a:r>
              <a:rPr lang="en-CA" dirty="0" smtClean="0"/>
              <a:t>by each Customer.</a:t>
            </a:r>
          </a:p>
          <a:p>
            <a:endParaRPr lang="en-CA" dirty="0" smtClean="0"/>
          </a:p>
          <a:p>
            <a:r>
              <a:rPr lang="en-CA" dirty="0" smtClean="0"/>
              <a:t>The second graph has been scaled down to better understand the Range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Analysis Charts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540419"/>
            <a:ext cx="5167327" cy="481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Analysis Charts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588" y="1428736"/>
            <a:ext cx="711602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Analysis Charts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1311" y="1447800"/>
            <a:ext cx="619857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Analysis Charts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81275" y="2381250"/>
            <a:ext cx="44386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Analysis Charts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6994" y="1447800"/>
            <a:ext cx="48672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Analysis Charts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2343" y="1447800"/>
            <a:ext cx="61765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 smtClean="0"/>
              <a:t>Business </a:t>
            </a:r>
            <a:r>
              <a:rPr lang="en-US" kern="0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CA" dirty="0" smtClean="0"/>
          </a:p>
          <a:p>
            <a:r>
              <a:rPr lang="en-CA" dirty="0" smtClean="0"/>
              <a:t>To find the variables/factors that had the most effect on quantity or sales during 2007 - 2008</a:t>
            </a:r>
          </a:p>
          <a:p>
            <a:endParaRPr lang="en-CA" dirty="0" smtClean="0"/>
          </a:p>
          <a:p>
            <a:r>
              <a:rPr lang="en-CA" dirty="0" smtClean="0"/>
              <a:t>To infer the probability of a location, City or Province to be among the most popular or average range of Quantity sold or average range of Sales</a:t>
            </a:r>
          </a:p>
          <a:p>
            <a:endParaRPr lang="en-CA" dirty="0" smtClean="0"/>
          </a:p>
          <a:p>
            <a:r>
              <a:rPr lang="en-CA" dirty="0" smtClean="0"/>
              <a:t>To infer the probability of a </a:t>
            </a:r>
            <a:r>
              <a:rPr lang="en-CA" dirty="0" smtClean="0"/>
              <a:t>Source: Web, Regular, IVR, etc. to </a:t>
            </a:r>
            <a:r>
              <a:rPr lang="en-CA" dirty="0" smtClean="0"/>
              <a:t>be among the most popular or average range of Quantity sold or average range of Sales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Analysis Charts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6837" y="1452562"/>
            <a:ext cx="68675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SAS SCRIPTS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00174"/>
            <a:ext cx="77867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libname</a:t>
            </a:r>
            <a:r>
              <a:rPr lang="en-US" sz="600" dirty="0" smtClean="0"/>
              <a:t> AN "F:\DSP SAS Project Class\Retail Sales Analysis Project";</a:t>
            </a:r>
          </a:p>
          <a:p>
            <a:r>
              <a:rPr lang="en-US" sz="600" dirty="0" err="1" smtClean="0"/>
              <a:t>libname</a:t>
            </a:r>
            <a:r>
              <a:rPr lang="en-US" sz="600" dirty="0" smtClean="0"/>
              <a:t> AN "C:\Users\alina\Documents\DSP SAS Project Class\Retail Sales Analysis Project";</a:t>
            </a:r>
          </a:p>
          <a:p>
            <a:r>
              <a:rPr lang="en-US" sz="600" dirty="0" err="1" smtClean="0"/>
              <a:t>libname</a:t>
            </a:r>
            <a:r>
              <a:rPr lang="en-US" sz="600" dirty="0" smtClean="0"/>
              <a:t> AN "C:\Users\anathani\Desktop\DSP SAS Project class\Retail Sales Analysis Project";</a:t>
            </a:r>
          </a:p>
          <a:p>
            <a:r>
              <a:rPr lang="en-US" sz="600" dirty="0" err="1" smtClean="0"/>
              <a:t>libname</a:t>
            </a:r>
            <a:r>
              <a:rPr lang="en-US" sz="600" dirty="0" smtClean="0"/>
              <a:t> AN "F:\DSP SAS Project Class\Retail Sales Analysis Project";</a:t>
            </a:r>
          </a:p>
          <a:p>
            <a:r>
              <a:rPr lang="en-US" sz="600" dirty="0" err="1" smtClean="0"/>
              <a:t>libname</a:t>
            </a:r>
            <a:r>
              <a:rPr lang="en-US" sz="600" dirty="0" smtClean="0"/>
              <a:t> AN "E:\DSP SAS Project Class\Retail Sales Analysis Project";</a:t>
            </a:r>
          </a:p>
          <a:p>
            <a:r>
              <a:rPr lang="en-US" sz="600" dirty="0" err="1" smtClean="0"/>
              <a:t>libname</a:t>
            </a:r>
            <a:r>
              <a:rPr lang="en-US" sz="600" dirty="0" smtClean="0"/>
              <a:t> AN "C:\Users\alina\Documents\DSP SAS Project Class\Retail Sales Analysis Project";</a:t>
            </a:r>
          </a:p>
          <a:p>
            <a:endParaRPr lang="en-US" sz="600" dirty="0" smtClean="0"/>
          </a:p>
          <a:p>
            <a:r>
              <a:rPr lang="en-US" sz="600" dirty="0" smtClean="0"/>
              <a:t>/*STEP 1*/</a:t>
            </a:r>
          </a:p>
          <a:p>
            <a:r>
              <a:rPr lang="en-US" sz="600" dirty="0" smtClean="0"/>
              <a:t>*import data to SAS;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b="1" dirty="0" smtClean="0"/>
              <a:t>PROC IMPORT OUT= AN.RSA1 </a:t>
            </a:r>
          </a:p>
          <a:p>
            <a:r>
              <a:rPr lang="en-US" sz="600" dirty="0" smtClean="0"/>
              <a:t>     DATAFILE= "C:\Users\alina\Documents\DSP SAS Project Class\Retail Sales Analysis Project\transactionhistoryforcurrentcustomers.csv" </a:t>
            </a:r>
          </a:p>
          <a:p>
            <a:r>
              <a:rPr lang="en-US" sz="600" dirty="0" smtClean="0"/>
              <a:t>     DBMS=CSV REPLACE;</a:t>
            </a:r>
          </a:p>
          <a:p>
            <a:r>
              <a:rPr lang="en-US" sz="600" dirty="0" smtClean="0"/>
              <a:t>     GETNAMES=YES;</a:t>
            </a:r>
          </a:p>
          <a:p>
            <a:r>
              <a:rPr lang="en-US" sz="600" dirty="0" smtClean="0"/>
              <a:t>     DATAROW=</a:t>
            </a:r>
            <a:r>
              <a:rPr lang="en-US" sz="600" b="1" dirty="0" smtClean="0"/>
              <a:t>2; </a:t>
            </a:r>
          </a:p>
          <a:p>
            <a:endParaRPr lang="en-US" sz="600" dirty="0" smtClean="0"/>
          </a:p>
          <a:p>
            <a:r>
              <a:rPr lang="en-US" sz="600" b="1" dirty="0" smtClean="0"/>
              <a:t>RUN;</a:t>
            </a:r>
          </a:p>
          <a:p>
            <a:r>
              <a:rPr lang="en-US" sz="600" dirty="0" smtClean="0"/>
              <a:t>*import the 2nd dataset;</a:t>
            </a:r>
          </a:p>
          <a:p>
            <a:r>
              <a:rPr lang="en-US" sz="600" b="1" dirty="0" smtClean="0"/>
              <a:t>PROC IMPORT OUT= AN.RSA2</a:t>
            </a:r>
          </a:p>
          <a:p>
            <a:r>
              <a:rPr lang="en-US" sz="600" dirty="0" smtClean="0"/>
              <a:t>            DATAFILE= "C:\Users\alina\Documents\DSP SAS Project Class\Retail Sales Analysis Project\ec90_data.csv" </a:t>
            </a:r>
          </a:p>
          <a:p>
            <a:r>
              <a:rPr lang="en-US" sz="600" dirty="0" smtClean="0"/>
              <a:t>            DBMS=CSV REPLACE;</a:t>
            </a:r>
          </a:p>
          <a:p>
            <a:r>
              <a:rPr lang="en-US" sz="600" dirty="0" smtClean="0"/>
              <a:t>     GETNAMES=YES;</a:t>
            </a:r>
          </a:p>
          <a:p>
            <a:r>
              <a:rPr lang="en-US" sz="600" dirty="0" smtClean="0"/>
              <a:t>     DATAROW=</a:t>
            </a:r>
            <a:r>
              <a:rPr lang="en-US" sz="600" b="1" dirty="0" smtClean="0"/>
              <a:t>2; </a:t>
            </a:r>
          </a:p>
          <a:p>
            <a:r>
              <a:rPr lang="en-US" sz="600" dirty="0" smtClean="0"/>
              <a:t>	</a:t>
            </a:r>
          </a:p>
          <a:p>
            <a:r>
              <a:rPr lang="en-US" sz="600" b="1" dirty="0" smtClean="0"/>
              <a:t>RUN;</a:t>
            </a:r>
          </a:p>
          <a:p>
            <a:endParaRPr lang="en-US" sz="600" dirty="0" smtClean="0"/>
          </a:p>
          <a:p>
            <a:r>
              <a:rPr lang="en-US" sz="600" dirty="0" smtClean="0"/>
              <a:t>/*---------------------------------------------------------------------*/</a:t>
            </a:r>
          </a:p>
          <a:p>
            <a:r>
              <a:rPr lang="en-US" sz="600" dirty="0" smtClean="0"/>
              <a:t>*RSA 1 - TRANSACTIONAL DATA SET WITH VARIOUS DIFFERENT PRODUCTS;</a:t>
            </a:r>
          </a:p>
          <a:p>
            <a:endParaRPr lang="en-US" sz="600" dirty="0" smtClean="0"/>
          </a:p>
          <a:p>
            <a:r>
              <a:rPr lang="en-US" sz="600" dirty="0" smtClean="0"/>
              <a:t>/*STEP 2----------------------------------------------------------------*/</a:t>
            </a:r>
          </a:p>
          <a:p>
            <a:r>
              <a:rPr lang="en-US" sz="600" dirty="0" smtClean="0"/>
              <a:t>*DATA PREPARATION;</a:t>
            </a:r>
          </a:p>
          <a:p>
            <a:r>
              <a:rPr lang="en-US" sz="600" dirty="0" smtClean="0"/>
              <a:t>*DATA VALUE;</a:t>
            </a:r>
          </a:p>
          <a:p>
            <a:r>
              <a:rPr lang="en-US" sz="600" b="1" dirty="0" smtClean="0"/>
              <a:t>PROC PRINT DATA = AN.RSA1 (OBS = 20);</a:t>
            </a:r>
          </a:p>
          <a:p>
            <a:r>
              <a:rPr lang="en-US" sz="600" dirty="0" smtClean="0"/>
              <a:t>TITLE "RSA1";</a:t>
            </a:r>
          </a:p>
          <a:p>
            <a:r>
              <a:rPr lang="en-US" sz="600" b="1" dirty="0" smtClean="0"/>
              <a:t>RUN;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smtClean="0"/>
              <a:t>*DUPLICATES;</a:t>
            </a:r>
          </a:p>
          <a:p>
            <a:r>
              <a:rPr lang="en-US" sz="600" dirty="0" smtClean="0"/>
              <a:t>*COUNT COLS;</a:t>
            </a:r>
          </a:p>
          <a:p>
            <a:r>
              <a:rPr lang="en-US" sz="600" dirty="0" smtClean="0"/>
              <a:t>TITLE "Count of Distinct Customer IDs in RSA1";</a:t>
            </a:r>
          </a:p>
          <a:p>
            <a:r>
              <a:rPr lang="en-US" sz="600" dirty="0" smtClean="0"/>
              <a:t>	</a:t>
            </a:r>
            <a:r>
              <a:rPr lang="en-US" sz="600" b="1" dirty="0" smtClean="0"/>
              <a:t>PROC SQL;</a:t>
            </a:r>
          </a:p>
          <a:p>
            <a:r>
              <a:rPr lang="en-US" sz="600" dirty="0" smtClean="0"/>
              <a:t>	SELECT COUNT(</a:t>
            </a:r>
            <a:r>
              <a:rPr lang="en-US" sz="600" dirty="0" err="1" smtClean="0"/>
              <a:t>Customer_ID</a:t>
            </a:r>
            <a:r>
              <a:rPr lang="en-US" sz="600" dirty="0" smtClean="0"/>
              <a:t>)AS TOTAL_COUNT, COUNT(DISTINCT </a:t>
            </a:r>
            <a:r>
              <a:rPr lang="en-US" sz="600" dirty="0" err="1" smtClean="0"/>
              <a:t>Customer_ID</a:t>
            </a:r>
            <a:r>
              <a:rPr lang="en-US" sz="600" dirty="0" smtClean="0"/>
              <a:t>) AS UNIQUE_COUNT</a:t>
            </a:r>
          </a:p>
          <a:p>
            <a:r>
              <a:rPr lang="en-US" sz="600" dirty="0" smtClean="0"/>
              <a:t>	FROM AN.RSA1</a:t>
            </a:r>
          </a:p>
          <a:p>
            <a:r>
              <a:rPr lang="en-US" sz="600" dirty="0" smtClean="0"/>
              <a:t>	;</a:t>
            </a:r>
          </a:p>
          <a:p>
            <a:r>
              <a:rPr lang="en-US" sz="600" dirty="0" smtClean="0"/>
              <a:t>	</a:t>
            </a:r>
            <a:r>
              <a:rPr lang="en-US" sz="600" b="1" dirty="0" smtClean="0"/>
              <a:t>QUIT;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smtClean="0"/>
              <a:t>*REMOVE DUPLICATE OBSERVATIONS and check count again;</a:t>
            </a:r>
          </a:p>
          <a:p>
            <a:r>
              <a:rPr lang="en-US" sz="600" b="1" dirty="0" smtClean="0"/>
              <a:t>PROC SORT DATA = AN.RSA1 OUT = AN.RSA1_S </a:t>
            </a:r>
            <a:r>
              <a:rPr lang="en-US" sz="600" b="1" dirty="0" err="1" smtClean="0"/>
              <a:t>dupout</a:t>
            </a:r>
            <a:r>
              <a:rPr lang="en-US" sz="600" b="1" dirty="0" smtClean="0"/>
              <a:t>=AN.RSA1aDup NODUPRECS;</a:t>
            </a:r>
          </a:p>
          <a:p>
            <a:r>
              <a:rPr lang="en-US" sz="600" dirty="0" smtClean="0"/>
              <a:t>	BY _ALL_;</a:t>
            </a:r>
          </a:p>
          <a:p>
            <a:r>
              <a:rPr lang="en-US" sz="600" b="1" dirty="0" smtClean="0"/>
              <a:t>RUN</a:t>
            </a:r>
            <a:r>
              <a:rPr lang="en-US" sz="600" b="1" dirty="0" smtClean="0"/>
              <a:t>;</a:t>
            </a:r>
            <a:endParaRPr lang="en-US" sz="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*list the duplicate records - STEP NOT REQUIRED;</a:t>
            </a:r>
          </a:p>
          <a:p>
            <a:pPr>
              <a:buNone/>
            </a:pPr>
            <a:r>
              <a:rPr lang="en-US" dirty="0" smtClean="0"/>
              <a:t>/*PROC SQL;*/</a:t>
            </a:r>
          </a:p>
          <a:p>
            <a:pPr>
              <a:buNone/>
            </a:pPr>
            <a:r>
              <a:rPr lang="en-US" dirty="0" smtClean="0"/>
              <a:t>/*SELECT * FROM AN.RSA1aDup;*/</a:t>
            </a:r>
          </a:p>
          <a:p>
            <a:pPr>
              <a:buNone/>
            </a:pPr>
            <a:r>
              <a:rPr lang="en-US" dirty="0" smtClean="0"/>
              <a:t>/*QUIT;*/</a:t>
            </a:r>
          </a:p>
          <a:p>
            <a:pPr>
              <a:buNone/>
            </a:pPr>
            <a:r>
              <a:rPr lang="en-US" dirty="0" smtClean="0"/>
              <a:t>/*PROC PRINT; RUN;*/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*COUNT AGAIN;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TITLE 'Count of Customer IDs RSA1_S';</a:t>
            </a:r>
          </a:p>
          <a:p>
            <a:pPr>
              <a:buNone/>
            </a:pPr>
            <a:r>
              <a:rPr lang="en-US" dirty="0" smtClean="0"/>
              <a:t>PROC SQL;</a:t>
            </a:r>
          </a:p>
          <a:p>
            <a:pPr>
              <a:buNone/>
            </a:pPr>
            <a:r>
              <a:rPr lang="en-US" dirty="0" smtClean="0"/>
              <a:t>	SELECT COUNT(</a:t>
            </a:r>
            <a:r>
              <a:rPr lang="en-US" dirty="0" err="1" smtClean="0"/>
              <a:t>Customer_ID</a:t>
            </a:r>
            <a:r>
              <a:rPr lang="en-US" dirty="0" smtClean="0"/>
              <a:t>)AS TOTAL_COUNT, COUNT(DISTINCT </a:t>
            </a:r>
            <a:r>
              <a:rPr lang="en-US" dirty="0" err="1" smtClean="0"/>
              <a:t>Customer_ID</a:t>
            </a:r>
            <a:r>
              <a:rPr lang="en-US" dirty="0" smtClean="0"/>
              <a:t>) AS UNIQUE_COUNT</a:t>
            </a:r>
          </a:p>
          <a:p>
            <a:pPr>
              <a:buNone/>
            </a:pPr>
            <a:r>
              <a:rPr lang="en-US" dirty="0" smtClean="0"/>
              <a:t>	FROM AN.RSA1_s</a:t>
            </a:r>
          </a:p>
          <a:p>
            <a:pPr>
              <a:buNone/>
            </a:pPr>
            <a:r>
              <a:rPr lang="en-US" dirty="0" smtClean="0"/>
              <a:t>	;</a:t>
            </a:r>
          </a:p>
          <a:p>
            <a:pPr>
              <a:buNone/>
            </a:pPr>
            <a:r>
              <a:rPr lang="en-US" dirty="0" smtClean="0"/>
              <a:t>	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*UNDERSTAND YOUR DATA AND ITS PROPERTIES;</a:t>
            </a:r>
          </a:p>
          <a:p>
            <a:pPr>
              <a:buNone/>
            </a:pPr>
            <a:r>
              <a:rPr lang="en-US" dirty="0" smtClean="0"/>
              <a:t>TITLE "Contents RSA1_s";</a:t>
            </a:r>
          </a:p>
          <a:p>
            <a:pPr>
              <a:buNone/>
            </a:pPr>
            <a:r>
              <a:rPr lang="en-US" dirty="0" smtClean="0"/>
              <a:t>PROC CONTENTS DATA = AN.RSA1_S;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TITLE "</a:t>
            </a:r>
            <a:r>
              <a:rPr lang="en-US" dirty="0" err="1" smtClean="0"/>
              <a:t>Univariate</a:t>
            </a:r>
            <a:r>
              <a:rPr lang="en-US" dirty="0" smtClean="0"/>
              <a:t> Analysis RSA1_S";</a:t>
            </a:r>
          </a:p>
          <a:p>
            <a:pPr>
              <a:buNone/>
            </a:pPr>
            <a:r>
              <a:rPr lang="en-US" dirty="0" smtClean="0"/>
              <a:t>PROC UNIVARIATE DATA = AN.RSA1_S;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 *checking records for quantity = 0;</a:t>
            </a:r>
          </a:p>
          <a:p>
            <a:pPr>
              <a:buNone/>
            </a:pPr>
            <a:r>
              <a:rPr lang="en-US" dirty="0" smtClean="0"/>
              <a:t>title 'Missing Quantity Record count';</a:t>
            </a:r>
          </a:p>
          <a:p>
            <a:pPr>
              <a:buNone/>
            </a:pPr>
            <a:r>
              <a:rPr lang="en-US" dirty="0" smtClean="0"/>
              <a:t>PROC SQL;</a:t>
            </a:r>
          </a:p>
          <a:p>
            <a:pPr>
              <a:buNone/>
            </a:pPr>
            <a:r>
              <a:rPr lang="en-US" dirty="0" smtClean="0"/>
              <a:t>SELECT count(*) FROM AN.RSA1_S</a:t>
            </a:r>
          </a:p>
          <a:p>
            <a:pPr>
              <a:buNone/>
            </a:pPr>
            <a:r>
              <a:rPr lang="en-US" dirty="0" smtClean="0"/>
              <a:t>WHERE Quantity = 0;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r>
              <a:rPr lang="en-US" dirty="0" smtClean="0"/>
              <a:t>PROC SQL;</a:t>
            </a:r>
          </a:p>
          <a:p>
            <a:pPr>
              <a:buNone/>
            </a:pPr>
            <a:r>
              <a:rPr lang="en-US" dirty="0" smtClean="0"/>
              <a:t>SELECT * FROM AN.RSA1_S</a:t>
            </a:r>
          </a:p>
          <a:p>
            <a:pPr>
              <a:buNone/>
            </a:pPr>
            <a:r>
              <a:rPr lang="en-US" dirty="0" smtClean="0"/>
              <a:t>WHERE Quantity = 0;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/*LEAVING THE ABOVE QUANTITY RECORDS AS THEY ARE ONLY 6 AND WILL NOT AFFECT THE ANALYSIS*/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*checking records for price = .;</a:t>
            </a:r>
          </a:p>
          <a:p>
            <a:pPr>
              <a:buNone/>
            </a:pPr>
            <a:r>
              <a:rPr lang="en-US" dirty="0" smtClean="0"/>
              <a:t>title 'Missing Price Record count';</a:t>
            </a:r>
          </a:p>
          <a:p>
            <a:pPr>
              <a:buNone/>
            </a:pPr>
            <a:r>
              <a:rPr lang="en-US" dirty="0" smtClean="0"/>
              <a:t>PROC SQL;</a:t>
            </a:r>
          </a:p>
          <a:p>
            <a:pPr>
              <a:buNone/>
            </a:pPr>
            <a:r>
              <a:rPr lang="en-US" dirty="0" smtClean="0"/>
              <a:t>SELECT count(*) FROM AN.RSA1_S</a:t>
            </a:r>
          </a:p>
          <a:p>
            <a:pPr>
              <a:buNone/>
            </a:pPr>
            <a:r>
              <a:rPr lang="en-US" dirty="0" smtClean="0"/>
              <a:t>WHERE Price = .;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r>
              <a:rPr lang="en-US" dirty="0" smtClean="0"/>
              <a:t>PROC SQL OUTOBS=10;</a:t>
            </a:r>
          </a:p>
          <a:p>
            <a:pPr>
              <a:buNone/>
            </a:pPr>
            <a:r>
              <a:rPr lang="en-US" dirty="0" smtClean="0"/>
              <a:t>SELECT * FROM AN.RSA1_S</a:t>
            </a:r>
          </a:p>
          <a:p>
            <a:pPr>
              <a:buNone/>
            </a:pPr>
            <a:r>
              <a:rPr lang="en-US" dirty="0" smtClean="0"/>
              <a:t>WHERE Price = .;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/*</a:t>
            </a:r>
            <a:r>
              <a:rPr lang="en-US" dirty="0" smtClean="0"/>
              <a:t>LEAVING THE ABOVE RECORDS AS IT WILL BE A SEPARATE CATEGORY FOR FREE OR PROMOTIONAL PRODUCTS*/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*checking records for missing category ;</a:t>
            </a:r>
          </a:p>
          <a:p>
            <a:pPr>
              <a:buNone/>
            </a:pPr>
            <a:r>
              <a:rPr lang="en-US" dirty="0" smtClean="0"/>
              <a:t>title 'Missing Category Record count';</a:t>
            </a:r>
          </a:p>
          <a:p>
            <a:pPr>
              <a:buNone/>
            </a:pPr>
            <a:r>
              <a:rPr lang="en-US" dirty="0" smtClean="0"/>
              <a:t>PROC SQL;</a:t>
            </a:r>
          </a:p>
          <a:p>
            <a:pPr>
              <a:buNone/>
            </a:pPr>
            <a:r>
              <a:rPr lang="en-US" dirty="0" smtClean="0"/>
              <a:t>SELECT count(*) FROM AN.RSA1_S</a:t>
            </a:r>
          </a:p>
          <a:p>
            <a:pPr>
              <a:buNone/>
            </a:pPr>
            <a:r>
              <a:rPr lang="en-US" dirty="0" smtClean="0"/>
              <a:t>WHERE Category = " ";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*count missing values for all categorical variables;</a:t>
            </a:r>
          </a:p>
          <a:p>
            <a:pPr>
              <a:buNone/>
            </a:pPr>
            <a:r>
              <a:rPr lang="en-US" dirty="0" smtClean="0"/>
              <a:t>*create format for missing;</a:t>
            </a:r>
          </a:p>
          <a:p>
            <a:pPr>
              <a:buNone/>
            </a:pPr>
            <a:r>
              <a:rPr lang="en-US" dirty="0" smtClean="0"/>
              <a:t>proc format ;</a:t>
            </a:r>
          </a:p>
          <a:p>
            <a:pPr>
              <a:buNone/>
            </a:pPr>
            <a:r>
              <a:rPr lang="en-US" dirty="0" smtClean="0"/>
              <a:t>	value $ </a:t>
            </a:r>
            <a:r>
              <a:rPr lang="en-US" dirty="0" err="1" smtClean="0"/>
              <a:t>missfmt</a:t>
            </a:r>
            <a:r>
              <a:rPr lang="en-US" dirty="0" smtClean="0"/>
              <a:t> ' '="Missing" other="Not Missing";</a:t>
            </a:r>
          </a:p>
          <a:p>
            <a:pPr>
              <a:buNone/>
            </a:pPr>
            <a:r>
              <a:rPr lang="en-US" dirty="0" smtClean="0"/>
              <a:t>	value </a:t>
            </a:r>
            <a:r>
              <a:rPr lang="en-US" dirty="0" err="1" smtClean="0"/>
              <a:t>nmissfmt</a:t>
            </a:r>
            <a:r>
              <a:rPr lang="en-US" dirty="0" smtClean="0"/>
              <a:t> .="Missing" other="Not Missing";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*Proc freq to count missing/non missing;</a:t>
            </a:r>
          </a:p>
          <a:p>
            <a:pPr>
              <a:buNone/>
            </a:pPr>
            <a:r>
              <a:rPr lang="en-US" dirty="0" err="1" smtClean="0"/>
              <a:t>ods</a:t>
            </a:r>
            <a:r>
              <a:rPr lang="en-US" dirty="0" smtClean="0"/>
              <a:t> table </a:t>
            </a:r>
            <a:r>
              <a:rPr lang="en-US" dirty="0" err="1" smtClean="0"/>
              <a:t>onewayfreqs</a:t>
            </a:r>
            <a:r>
              <a:rPr lang="en-US" dirty="0" smtClean="0"/>
              <a:t>=temp;</a:t>
            </a:r>
          </a:p>
          <a:p>
            <a:pPr>
              <a:buNone/>
            </a:pPr>
            <a:r>
              <a:rPr lang="en-US" dirty="0" smtClean="0"/>
              <a:t>proc freq data=AN.RSA1_S;</a:t>
            </a:r>
          </a:p>
          <a:p>
            <a:pPr>
              <a:buNone/>
            </a:pPr>
            <a:r>
              <a:rPr lang="en-US" dirty="0" smtClean="0"/>
              <a:t>	table _all_ / missing;</a:t>
            </a:r>
          </a:p>
          <a:p>
            <a:pPr>
              <a:buNone/>
            </a:pPr>
            <a:r>
              <a:rPr lang="en-US" dirty="0" smtClean="0"/>
              <a:t>	format _numeric_ </a:t>
            </a:r>
            <a:r>
              <a:rPr lang="en-US" dirty="0" err="1" smtClean="0"/>
              <a:t>nmissfmt</a:t>
            </a:r>
            <a:r>
              <a:rPr lang="en-US" dirty="0" smtClean="0"/>
              <a:t>. _character_ $</a:t>
            </a:r>
            <a:r>
              <a:rPr lang="en-US" dirty="0" err="1" smtClean="0"/>
              <a:t>missfmt</a:t>
            </a:r>
            <a:r>
              <a:rPr lang="en-US" dirty="0" smtClean="0"/>
              <a:t>.;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*Format output;</a:t>
            </a:r>
          </a:p>
          <a:p>
            <a:pPr>
              <a:buNone/>
            </a:pPr>
            <a:r>
              <a:rPr lang="en-US" dirty="0" smtClean="0"/>
              <a:t>data want;</a:t>
            </a:r>
          </a:p>
          <a:p>
            <a:pPr>
              <a:buNone/>
            </a:pPr>
            <a:r>
              <a:rPr lang="en-US" dirty="0" smtClean="0"/>
              <a:t>	length variable $32. </a:t>
            </a:r>
            <a:r>
              <a:rPr lang="en-US" dirty="0" err="1" smtClean="0"/>
              <a:t>variable_value</a:t>
            </a:r>
            <a:r>
              <a:rPr lang="en-US" dirty="0" smtClean="0"/>
              <a:t> $50.;</a:t>
            </a:r>
          </a:p>
          <a:p>
            <a:pPr>
              <a:buNone/>
            </a:pPr>
            <a:r>
              <a:rPr lang="en-US" dirty="0" smtClean="0"/>
              <a:t>	set temp;</a:t>
            </a:r>
          </a:p>
          <a:p>
            <a:pPr>
              <a:buNone/>
            </a:pPr>
            <a:r>
              <a:rPr lang="en-US" dirty="0" smtClean="0"/>
              <a:t>	Variable=scan(table, 2);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Variable_Value</a:t>
            </a:r>
            <a:r>
              <a:rPr lang="en-US" dirty="0" smtClean="0"/>
              <a:t>=strip(trim(</a:t>
            </a:r>
            <a:r>
              <a:rPr lang="en-US" dirty="0" err="1" smtClean="0"/>
              <a:t>vvaluex</a:t>
            </a:r>
            <a:r>
              <a:rPr lang="en-US" dirty="0" smtClean="0"/>
              <a:t>(variable)));</a:t>
            </a:r>
          </a:p>
          <a:p>
            <a:pPr>
              <a:buNone/>
            </a:pPr>
            <a:r>
              <a:rPr lang="en-US" dirty="0" smtClean="0"/>
              <a:t>	keep variable </a:t>
            </a:r>
            <a:r>
              <a:rPr lang="en-US" dirty="0" err="1" smtClean="0"/>
              <a:t>variable_value</a:t>
            </a:r>
            <a:r>
              <a:rPr lang="en-US" dirty="0" smtClean="0"/>
              <a:t> frequency percent cum:;</a:t>
            </a:r>
          </a:p>
          <a:p>
            <a:pPr>
              <a:buNone/>
            </a:pPr>
            <a:r>
              <a:rPr lang="en-US" dirty="0" smtClean="0"/>
              <a:t>	label variable='Variable' </a:t>
            </a:r>
            <a:r>
              <a:rPr lang="en-US" dirty="0" err="1" smtClean="0"/>
              <a:t>variable_value</a:t>
            </a:r>
            <a:r>
              <a:rPr lang="en-US" dirty="0" smtClean="0"/>
              <a:t>='Variable Value';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r>
              <a:rPr lang="en-US" dirty="0" smtClean="0"/>
              <a:t>proc print data = want;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data AN.RSA1_NoMiss;</a:t>
            </a:r>
          </a:p>
          <a:p>
            <a:pPr>
              <a:buNone/>
            </a:pPr>
            <a:r>
              <a:rPr lang="en-US" dirty="0" smtClean="0"/>
              <a:t> set AN.RSA1_S;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if Category = ' ' then delete;</a:t>
            </a:r>
          </a:p>
          <a:p>
            <a:pPr>
              <a:buNone/>
            </a:pPr>
            <a:r>
              <a:rPr lang="en-US" dirty="0" smtClean="0"/>
              <a:t> if </a:t>
            </a:r>
            <a:r>
              <a:rPr lang="en-US" dirty="0" err="1" smtClean="0"/>
              <a:t>Item_Description</a:t>
            </a:r>
            <a:r>
              <a:rPr lang="en-US" dirty="0" smtClean="0"/>
              <a:t> = ' ' then delete;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*COUNT MISSING AGAIN;</a:t>
            </a:r>
          </a:p>
          <a:p>
            <a:pPr>
              <a:buNone/>
            </a:pPr>
            <a:r>
              <a:rPr lang="en-US" dirty="0" err="1" smtClean="0"/>
              <a:t>ods</a:t>
            </a:r>
            <a:r>
              <a:rPr lang="en-US" dirty="0" smtClean="0"/>
              <a:t> table </a:t>
            </a:r>
            <a:r>
              <a:rPr lang="en-US" dirty="0" err="1" smtClean="0"/>
              <a:t>onewayfreqs</a:t>
            </a:r>
            <a:r>
              <a:rPr lang="en-US" dirty="0" smtClean="0"/>
              <a:t>=temp;</a:t>
            </a:r>
          </a:p>
          <a:p>
            <a:pPr>
              <a:buNone/>
            </a:pPr>
            <a:r>
              <a:rPr lang="en-US" dirty="0" smtClean="0"/>
              <a:t>proc freq data=AN.RSA1_NoMiss;</a:t>
            </a:r>
          </a:p>
          <a:p>
            <a:pPr>
              <a:buNone/>
            </a:pPr>
            <a:r>
              <a:rPr lang="en-US" dirty="0" smtClean="0"/>
              <a:t>	table _all_ / missing;</a:t>
            </a:r>
          </a:p>
          <a:p>
            <a:pPr>
              <a:buNone/>
            </a:pPr>
            <a:r>
              <a:rPr lang="en-US" dirty="0" smtClean="0"/>
              <a:t>	format _numeric_ </a:t>
            </a:r>
            <a:r>
              <a:rPr lang="en-US" dirty="0" err="1" smtClean="0"/>
              <a:t>nmissfmt</a:t>
            </a:r>
            <a:r>
              <a:rPr lang="en-US" dirty="0" smtClean="0"/>
              <a:t>. _character_ $</a:t>
            </a:r>
            <a:r>
              <a:rPr lang="en-US" dirty="0" err="1" smtClean="0"/>
              <a:t>missfmt</a:t>
            </a:r>
            <a:r>
              <a:rPr lang="en-US" dirty="0" smtClean="0"/>
              <a:t>.;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*Format output;</a:t>
            </a:r>
          </a:p>
          <a:p>
            <a:pPr>
              <a:buNone/>
            </a:pPr>
            <a:r>
              <a:rPr lang="en-US" dirty="0" smtClean="0"/>
              <a:t>data want2;</a:t>
            </a:r>
          </a:p>
          <a:p>
            <a:pPr>
              <a:buNone/>
            </a:pPr>
            <a:r>
              <a:rPr lang="en-US" dirty="0" smtClean="0"/>
              <a:t>	length variable $32. </a:t>
            </a:r>
            <a:r>
              <a:rPr lang="en-US" dirty="0" err="1" smtClean="0"/>
              <a:t>variable_value</a:t>
            </a:r>
            <a:r>
              <a:rPr lang="en-US" dirty="0" smtClean="0"/>
              <a:t> $50.;</a:t>
            </a:r>
          </a:p>
          <a:p>
            <a:pPr>
              <a:buNone/>
            </a:pPr>
            <a:r>
              <a:rPr lang="en-US" dirty="0" smtClean="0"/>
              <a:t>	set temp;</a:t>
            </a:r>
          </a:p>
          <a:p>
            <a:pPr>
              <a:buNone/>
            </a:pPr>
            <a:r>
              <a:rPr lang="en-US" dirty="0" smtClean="0"/>
              <a:t>	Variable=scan(table, 2);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Variable_Value</a:t>
            </a:r>
            <a:r>
              <a:rPr lang="en-US" dirty="0" smtClean="0"/>
              <a:t>=strip(trim(</a:t>
            </a:r>
            <a:r>
              <a:rPr lang="en-US" dirty="0" err="1" smtClean="0"/>
              <a:t>vvaluex</a:t>
            </a:r>
            <a:r>
              <a:rPr lang="en-US" dirty="0" smtClean="0"/>
              <a:t>(variable)));</a:t>
            </a:r>
          </a:p>
          <a:p>
            <a:pPr>
              <a:buNone/>
            </a:pPr>
            <a:r>
              <a:rPr lang="en-US" dirty="0" smtClean="0"/>
              <a:t>	keep variable </a:t>
            </a:r>
            <a:r>
              <a:rPr lang="en-US" dirty="0" err="1" smtClean="0"/>
              <a:t>variable_value</a:t>
            </a:r>
            <a:r>
              <a:rPr lang="en-US" dirty="0" smtClean="0"/>
              <a:t> frequency percent cum:;</a:t>
            </a:r>
          </a:p>
          <a:p>
            <a:pPr>
              <a:buNone/>
            </a:pPr>
            <a:r>
              <a:rPr lang="en-US" dirty="0" smtClean="0"/>
              <a:t>	label variable='Variable' </a:t>
            </a:r>
            <a:r>
              <a:rPr lang="en-US" dirty="0" err="1" smtClean="0"/>
              <a:t>variable_value</a:t>
            </a:r>
            <a:r>
              <a:rPr lang="en-US" dirty="0" smtClean="0"/>
              <a:t>='Variable Value';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r>
              <a:rPr lang="en-US" dirty="0" smtClean="0"/>
              <a:t>proc print data = want2;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/*STEP 3----------------------------------------------------------------*/</a:t>
            </a:r>
          </a:p>
          <a:p>
            <a:pPr>
              <a:buNone/>
            </a:pPr>
            <a:r>
              <a:rPr lang="en-US" dirty="0" smtClean="0"/>
              <a:t>*FEATURE GENERATION/ENGINEERING;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*JOIN LOCATION DATA FROM EC90 into a MASTER DATASET;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sql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create table AN.rsa2_some as</a:t>
            </a:r>
          </a:p>
          <a:p>
            <a:pPr>
              <a:buNone/>
            </a:pPr>
            <a:r>
              <a:rPr lang="en-US" dirty="0" smtClean="0"/>
              <a:t>select distinct city, </a:t>
            </a:r>
            <a:r>
              <a:rPr lang="en-US" dirty="0" err="1" smtClean="0"/>
              <a:t>customer_number</a:t>
            </a:r>
            <a:r>
              <a:rPr lang="en-US" dirty="0" smtClean="0"/>
              <a:t>, </a:t>
            </a:r>
            <a:r>
              <a:rPr lang="en-US" dirty="0" err="1" smtClean="0"/>
              <a:t>postal_code</a:t>
            </a:r>
            <a:r>
              <a:rPr lang="en-US" dirty="0" smtClean="0"/>
              <a:t>, </a:t>
            </a:r>
            <a:r>
              <a:rPr lang="en-US" dirty="0" err="1" smtClean="0"/>
              <a:t>prov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AN.rsa2;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sql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create table master as</a:t>
            </a:r>
          </a:p>
          <a:p>
            <a:pPr>
              <a:buNone/>
            </a:pPr>
            <a:r>
              <a:rPr lang="en-US" dirty="0" smtClean="0"/>
              <a:t>  select x.*, </a:t>
            </a:r>
            <a:r>
              <a:rPr lang="en-US" dirty="0" err="1" smtClean="0"/>
              <a:t>y.City</a:t>
            </a:r>
            <a:r>
              <a:rPr lang="en-US" dirty="0" smtClean="0"/>
              <a:t>, </a:t>
            </a:r>
            <a:r>
              <a:rPr lang="en-US" dirty="0" err="1" smtClean="0"/>
              <a:t>y.Prov</a:t>
            </a:r>
            <a:r>
              <a:rPr lang="en-US" dirty="0" smtClean="0"/>
              <a:t>, </a:t>
            </a:r>
            <a:r>
              <a:rPr lang="en-US" dirty="0" err="1" smtClean="0"/>
              <a:t>y.Postal_Code</a:t>
            </a:r>
            <a:r>
              <a:rPr lang="en-US" dirty="0" smtClean="0"/>
              <a:t>, </a:t>
            </a:r>
            <a:r>
              <a:rPr lang="en-US" dirty="0" err="1" smtClean="0"/>
              <a:t>x.Quantity</a:t>
            </a:r>
            <a:r>
              <a:rPr lang="en-US" dirty="0" smtClean="0"/>
              <a:t> * </a:t>
            </a:r>
            <a:r>
              <a:rPr lang="en-US" dirty="0" err="1" smtClean="0"/>
              <a:t>x.Price</a:t>
            </a:r>
            <a:r>
              <a:rPr lang="en-US" dirty="0" smtClean="0"/>
              <a:t> AS Sales</a:t>
            </a:r>
          </a:p>
          <a:p>
            <a:pPr>
              <a:buNone/>
            </a:pPr>
            <a:r>
              <a:rPr lang="en-US" dirty="0" smtClean="0"/>
              <a:t>  from AN.RSA1_NoMiss x left join AN.rsa2_some y</a:t>
            </a:r>
          </a:p>
          <a:p>
            <a:pPr>
              <a:buNone/>
            </a:pPr>
            <a:r>
              <a:rPr lang="en-US" dirty="0" smtClean="0"/>
              <a:t>  on </a:t>
            </a:r>
            <a:r>
              <a:rPr lang="en-US" dirty="0" err="1" smtClean="0"/>
              <a:t>x.customer_id</a:t>
            </a:r>
            <a:r>
              <a:rPr lang="en-US" dirty="0" smtClean="0"/>
              <a:t>=</a:t>
            </a:r>
            <a:r>
              <a:rPr lang="en-US" dirty="0" err="1" smtClean="0"/>
              <a:t>y.customer_number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where </a:t>
            </a:r>
            <a:r>
              <a:rPr lang="en-US" dirty="0" err="1" smtClean="0"/>
              <a:t>x.Quantity</a:t>
            </a:r>
            <a:r>
              <a:rPr lang="en-US" dirty="0" smtClean="0"/>
              <a:t> NE 0;</a:t>
            </a:r>
          </a:p>
          <a:p>
            <a:pPr>
              <a:buNone/>
            </a:pP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TITLE "Master Dataset </a:t>
            </a:r>
            <a:r>
              <a:rPr lang="en-US" dirty="0" err="1" smtClean="0"/>
              <a:t>Univariate</a:t>
            </a:r>
            <a:r>
              <a:rPr lang="en-US" dirty="0" smtClean="0"/>
              <a:t> Analysis";</a:t>
            </a:r>
          </a:p>
          <a:p>
            <a:pPr>
              <a:buNone/>
            </a:pPr>
            <a:r>
              <a:rPr lang="en-US" dirty="0" smtClean="0"/>
              <a:t>PROC UNIVARIATE DATA = Master;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/*STEP 4----------------------------------------------------------------*/</a:t>
            </a:r>
          </a:p>
          <a:p>
            <a:pPr>
              <a:buNone/>
            </a:pPr>
            <a:r>
              <a:rPr lang="en-US" dirty="0" smtClean="0"/>
              <a:t>*UNIVARIATE ANALYSIS OR DESCRIPTIVE / EXPLORATORY DATA ANALYSIS;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*Distribution of Quantity;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 = Master;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vbox</a:t>
            </a:r>
            <a:r>
              <a:rPr lang="en-US" dirty="0" smtClean="0"/>
              <a:t> Quantity ;</a:t>
            </a:r>
          </a:p>
          <a:p>
            <a:pPr>
              <a:buNone/>
            </a:pPr>
            <a:r>
              <a:rPr lang="en-US" dirty="0" smtClean="0"/>
              <a:t>	title '</a:t>
            </a:r>
            <a:r>
              <a:rPr lang="en-US" dirty="0" err="1" smtClean="0"/>
              <a:t>Distibution</a:t>
            </a:r>
            <a:r>
              <a:rPr lang="en-US" dirty="0" smtClean="0"/>
              <a:t> of Quantity by </a:t>
            </a:r>
            <a:r>
              <a:rPr lang="en-US" dirty="0" err="1" smtClean="0"/>
              <a:t>Customer_ID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 = Master;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vbox</a:t>
            </a:r>
            <a:r>
              <a:rPr lang="en-US" dirty="0" smtClean="0"/>
              <a:t> Quantity ;</a:t>
            </a:r>
          </a:p>
          <a:p>
            <a:pPr>
              <a:buNone/>
            </a:pPr>
            <a:r>
              <a:rPr lang="en-US" dirty="0" smtClean="0"/>
              <a:t>	title '</a:t>
            </a:r>
            <a:r>
              <a:rPr lang="en-US" dirty="0" err="1" smtClean="0"/>
              <a:t>Distibution</a:t>
            </a:r>
            <a:r>
              <a:rPr lang="en-US" dirty="0" smtClean="0"/>
              <a:t> of Quantity &lt;20 by </a:t>
            </a:r>
            <a:r>
              <a:rPr lang="en-US" dirty="0" err="1" smtClean="0"/>
              <a:t>Customer_ID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	Where Quantity &lt;20;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*Distribution of Sales 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 = Master;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hbox</a:t>
            </a:r>
            <a:r>
              <a:rPr lang="en-US" dirty="0" smtClean="0"/>
              <a:t> Sales;</a:t>
            </a:r>
          </a:p>
          <a:p>
            <a:pPr>
              <a:buNone/>
            </a:pPr>
            <a:r>
              <a:rPr lang="en-US" dirty="0" smtClean="0"/>
              <a:t>	title '</a:t>
            </a:r>
            <a:r>
              <a:rPr lang="en-US" dirty="0" err="1" smtClean="0"/>
              <a:t>Distibution</a:t>
            </a:r>
            <a:r>
              <a:rPr lang="en-US" dirty="0" smtClean="0"/>
              <a:t> of Sales ';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run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 = Master;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hbox</a:t>
            </a:r>
            <a:r>
              <a:rPr lang="en-US" dirty="0" smtClean="0"/>
              <a:t> Sales;</a:t>
            </a:r>
          </a:p>
          <a:p>
            <a:pPr>
              <a:buNone/>
            </a:pPr>
            <a:r>
              <a:rPr lang="en-US" dirty="0" smtClean="0"/>
              <a:t>	title '</a:t>
            </a:r>
            <a:r>
              <a:rPr lang="en-US" dirty="0" err="1" smtClean="0"/>
              <a:t>Distibution</a:t>
            </a:r>
            <a:r>
              <a:rPr lang="en-US" dirty="0" smtClean="0"/>
              <a:t> of Sales ';</a:t>
            </a:r>
          </a:p>
          <a:p>
            <a:pPr>
              <a:buNone/>
            </a:pPr>
            <a:r>
              <a:rPr lang="en-US" dirty="0" smtClean="0"/>
              <a:t>	Where sales &lt;1000;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*distribution of price;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 = Master;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vbox</a:t>
            </a:r>
            <a:r>
              <a:rPr lang="en-US" dirty="0" smtClean="0"/>
              <a:t> Price ;</a:t>
            </a:r>
          </a:p>
          <a:p>
            <a:pPr>
              <a:buNone/>
            </a:pPr>
            <a:r>
              <a:rPr lang="en-US" dirty="0" smtClean="0"/>
              <a:t>	title '</a:t>
            </a:r>
            <a:r>
              <a:rPr lang="en-US" dirty="0" err="1" smtClean="0"/>
              <a:t>Distibution</a:t>
            </a:r>
            <a:r>
              <a:rPr lang="en-US" dirty="0" smtClean="0"/>
              <a:t> of Price';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*checking frequency of mode of CUSTOMER ID, Sum of the Quantity;</a:t>
            </a:r>
          </a:p>
          <a:p>
            <a:pPr>
              <a:buNone/>
            </a:pPr>
            <a:r>
              <a:rPr lang="en-US" dirty="0" smtClean="0"/>
              <a:t>TITLE 'Most Frequent Purchaser ID no 6990246';</a:t>
            </a:r>
          </a:p>
          <a:p>
            <a:pPr>
              <a:buNone/>
            </a:pPr>
            <a:r>
              <a:rPr lang="en-US" dirty="0" smtClean="0"/>
              <a:t>PROC SQL;</a:t>
            </a:r>
          </a:p>
          <a:p>
            <a:pPr>
              <a:buNone/>
            </a:pPr>
            <a:r>
              <a:rPr lang="en-US" dirty="0" smtClean="0"/>
              <a:t>create table MOST_FREQ_CUST_ID AS</a:t>
            </a:r>
          </a:p>
          <a:p>
            <a:pPr>
              <a:buNone/>
            </a:pPr>
            <a:r>
              <a:rPr lang="en-US" dirty="0" smtClean="0"/>
              <a:t>SELECT COUNT(</a:t>
            </a:r>
            <a:r>
              <a:rPr lang="en-US" dirty="0" err="1" smtClean="0"/>
              <a:t>Customer_ID</a:t>
            </a:r>
            <a:r>
              <a:rPr lang="en-US" dirty="0" smtClean="0"/>
              <a:t>) AS </a:t>
            </a:r>
            <a:r>
              <a:rPr lang="en-US" dirty="0" err="1" smtClean="0"/>
              <a:t>Count_of_MostFreq_Cust_ID</a:t>
            </a:r>
            <a:r>
              <a:rPr lang="en-US" dirty="0" smtClean="0"/>
              <a:t>, SUM(Quantity) AS </a:t>
            </a:r>
            <a:r>
              <a:rPr lang="en-US" dirty="0" err="1" smtClean="0"/>
              <a:t>Sum_of_Quantity_MostFreq_Cust_ID</a:t>
            </a:r>
            <a:r>
              <a:rPr lang="en-US" dirty="0" smtClean="0"/>
              <a:t>, Sum(Price*Quantity) format=dollar13.2 AS </a:t>
            </a:r>
            <a:r>
              <a:rPr lang="en-US" dirty="0" err="1" smtClean="0"/>
              <a:t>Tot_Sales_MostFreq_Cust_ID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Master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Customer_ID</a:t>
            </a:r>
            <a:r>
              <a:rPr lang="en-US" dirty="0" smtClean="0"/>
              <a:t> = 6990246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r>
              <a:rPr lang="en-US" dirty="0" smtClean="0"/>
              <a:t>PROC PRINT; 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600" dirty="0" smtClean="0"/>
              <a:t>/*STEP 5----------------------------------------------------------------*/</a:t>
            </a:r>
          </a:p>
          <a:p>
            <a:pPr>
              <a:buNone/>
            </a:pP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*BIVARIATE ANALYSIS;</a:t>
            </a:r>
          </a:p>
          <a:p>
            <a:pPr>
              <a:buNone/>
            </a:pP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*orders per customer by Province;</a:t>
            </a:r>
          </a:p>
          <a:p>
            <a:pPr>
              <a:buNone/>
            </a:pP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proc </a:t>
            </a:r>
            <a:r>
              <a:rPr lang="en-US" sz="600" dirty="0" err="1" smtClean="0"/>
              <a:t>sql</a:t>
            </a:r>
            <a:r>
              <a:rPr lang="en-US" sz="600" dirty="0" smtClean="0"/>
              <a:t>;</a:t>
            </a:r>
          </a:p>
          <a:p>
            <a:pPr>
              <a:buNone/>
            </a:pPr>
            <a:r>
              <a:rPr lang="en-US" sz="600" dirty="0" smtClean="0"/>
              <a:t>create table </a:t>
            </a:r>
            <a:r>
              <a:rPr lang="en-US" sz="600" dirty="0" err="1" smtClean="0"/>
              <a:t>totalcount_cust_id</a:t>
            </a:r>
            <a:r>
              <a:rPr lang="en-US" sz="600" dirty="0" smtClean="0"/>
              <a:t> as</a:t>
            </a:r>
          </a:p>
          <a:p>
            <a:pPr>
              <a:buNone/>
            </a:pPr>
            <a:r>
              <a:rPr lang="en-US" sz="600" dirty="0" smtClean="0"/>
              <a:t>select count(</a:t>
            </a:r>
            <a:r>
              <a:rPr lang="en-US" sz="600" dirty="0" err="1" smtClean="0"/>
              <a:t>customer_ID</a:t>
            </a:r>
            <a:r>
              <a:rPr lang="en-US" sz="600" dirty="0" smtClean="0"/>
              <a:t>) AS TOTAL_ORDERS_PER_CUSTOMER, </a:t>
            </a:r>
            <a:r>
              <a:rPr lang="en-US" sz="600" dirty="0" err="1" smtClean="0"/>
              <a:t>Prov</a:t>
            </a: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FROM Master</a:t>
            </a:r>
          </a:p>
          <a:p>
            <a:pPr>
              <a:buNone/>
            </a:pPr>
            <a:r>
              <a:rPr lang="en-US" sz="600" dirty="0" smtClean="0"/>
              <a:t>group by </a:t>
            </a:r>
            <a:r>
              <a:rPr lang="en-US" sz="600" dirty="0" err="1" smtClean="0"/>
              <a:t>Prov</a:t>
            </a:r>
            <a:r>
              <a:rPr lang="en-US" sz="600" dirty="0" smtClean="0"/>
              <a:t> </a:t>
            </a:r>
          </a:p>
          <a:p>
            <a:pPr>
              <a:buNone/>
            </a:pPr>
            <a:r>
              <a:rPr lang="en-US" sz="600" dirty="0" smtClean="0"/>
              <a:t>order by TOTAL_ORDERS_PER_CUSTOMER DESC</a:t>
            </a:r>
          </a:p>
          <a:p>
            <a:pPr>
              <a:buNone/>
            </a:pPr>
            <a:r>
              <a:rPr lang="en-US" sz="600" dirty="0" smtClean="0"/>
              <a:t>;</a:t>
            </a:r>
          </a:p>
          <a:p>
            <a:pPr>
              <a:buNone/>
            </a:pP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quit;</a:t>
            </a:r>
          </a:p>
          <a:p>
            <a:pPr>
              <a:buNone/>
            </a:pP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title 'Total Orders per Province';</a:t>
            </a:r>
          </a:p>
          <a:p>
            <a:pPr>
              <a:buNone/>
            </a:pPr>
            <a:r>
              <a:rPr lang="en-US" sz="600" dirty="0" smtClean="0"/>
              <a:t>proc </a:t>
            </a:r>
            <a:r>
              <a:rPr lang="en-US" sz="600" dirty="0" err="1" smtClean="0"/>
              <a:t>sgplot</a:t>
            </a:r>
            <a:r>
              <a:rPr lang="en-US" sz="600" dirty="0" smtClean="0"/>
              <a:t> data=</a:t>
            </a:r>
            <a:r>
              <a:rPr lang="en-US" sz="600" dirty="0" err="1" smtClean="0"/>
              <a:t>totalcount_cust_id</a:t>
            </a:r>
            <a:r>
              <a:rPr lang="en-US" sz="600" dirty="0" smtClean="0"/>
              <a:t> 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hbar</a:t>
            </a:r>
            <a:r>
              <a:rPr lang="en-US" sz="600" dirty="0" smtClean="0"/>
              <a:t> </a:t>
            </a:r>
            <a:r>
              <a:rPr lang="en-US" sz="600" dirty="0" err="1" smtClean="0"/>
              <a:t>Prov</a:t>
            </a:r>
            <a:r>
              <a:rPr lang="en-US" sz="600" dirty="0" smtClean="0"/>
              <a:t> / response=TOTAL_ORDERS_PER_CUSTOMER </a:t>
            </a:r>
            <a:r>
              <a:rPr lang="en-US" sz="600" dirty="0" err="1" smtClean="0"/>
              <a:t>dataskin</a:t>
            </a:r>
            <a:r>
              <a:rPr lang="en-US" sz="600" dirty="0" smtClean="0"/>
              <a:t>=gloss </a:t>
            </a:r>
            <a:r>
              <a:rPr lang="en-US" sz="600" dirty="0" err="1" smtClean="0"/>
              <a:t>datalabel</a:t>
            </a: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       </a:t>
            </a:r>
            <a:r>
              <a:rPr lang="en-US" sz="600" dirty="0" err="1" smtClean="0"/>
              <a:t>categoryorder</a:t>
            </a:r>
            <a:r>
              <a:rPr lang="en-US" sz="600" dirty="0" smtClean="0"/>
              <a:t>=</a:t>
            </a:r>
            <a:r>
              <a:rPr lang="en-US" sz="600" dirty="0" err="1" smtClean="0"/>
              <a:t>respdesc</a:t>
            </a:r>
            <a:r>
              <a:rPr lang="en-US" sz="600" dirty="0" smtClean="0"/>
              <a:t> </a:t>
            </a:r>
            <a:r>
              <a:rPr lang="en-US" sz="600" dirty="0" err="1" smtClean="0"/>
              <a:t>nostatlabel</a:t>
            </a:r>
            <a:r>
              <a:rPr lang="en-US" sz="600" dirty="0" smtClean="0"/>
              <a:t>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xaxis</a:t>
            </a:r>
            <a:r>
              <a:rPr lang="en-US" sz="600" dirty="0" smtClean="0"/>
              <a:t> grid display=(</a:t>
            </a:r>
            <a:r>
              <a:rPr lang="en-US" sz="600" dirty="0" err="1" smtClean="0"/>
              <a:t>nolabel</a:t>
            </a:r>
            <a:r>
              <a:rPr lang="en-US" sz="600" dirty="0" smtClean="0"/>
              <a:t>);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yaxis</a:t>
            </a:r>
            <a:r>
              <a:rPr lang="en-US" sz="600" dirty="0" smtClean="0"/>
              <a:t> grid </a:t>
            </a:r>
            <a:r>
              <a:rPr lang="en-US" sz="600" dirty="0" err="1" smtClean="0"/>
              <a:t>discreteorder</a:t>
            </a:r>
            <a:r>
              <a:rPr lang="en-US" sz="600" dirty="0" smtClean="0"/>
              <a:t>=data display=(</a:t>
            </a:r>
            <a:r>
              <a:rPr lang="en-US" sz="600" dirty="0" err="1" smtClean="0"/>
              <a:t>nolabel</a:t>
            </a:r>
            <a:r>
              <a:rPr lang="en-US" sz="600" dirty="0" smtClean="0"/>
              <a:t>);</a:t>
            </a:r>
          </a:p>
          <a:p>
            <a:pPr>
              <a:buNone/>
            </a:pPr>
            <a:r>
              <a:rPr lang="en-US" sz="600" dirty="0" smtClean="0"/>
              <a:t>  run;</a:t>
            </a:r>
          </a:p>
          <a:p>
            <a:pPr>
              <a:buNone/>
            </a:pPr>
            <a:r>
              <a:rPr lang="en-US" sz="600" dirty="0" smtClean="0"/>
              <a:t>quit</a:t>
            </a:r>
            <a:r>
              <a:rPr lang="en-US" sz="600" dirty="0" smtClean="0"/>
              <a:t>;</a:t>
            </a:r>
            <a:endParaRPr lang="en-US" sz="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Questions / Hypothesis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571612"/>
            <a:ext cx="836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1. What was the effect of the Variables on quantity or sales during 2007 - 2008?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76" y="2214554"/>
            <a:ext cx="26725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Hypothesis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143248"/>
            <a:ext cx="81868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There was an association between Province and Quantity Sold</a:t>
            </a:r>
          </a:p>
          <a:p>
            <a:pPr marL="342900" indent="-342900">
              <a:buAutoNum type="arabicPeriod"/>
            </a:pPr>
            <a:r>
              <a:rPr lang="en-CA" dirty="0" smtClean="0"/>
              <a:t>There was an association between Province and Sum of Sales</a:t>
            </a:r>
          </a:p>
          <a:p>
            <a:pPr marL="342900" indent="-342900">
              <a:buAutoNum type="arabicPeriod"/>
            </a:pPr>
            <a:r>
              <a:rPr lang="en-CA" dirty="0" smtClean="0"/>
              <a:t>There was an association between City and Quantity Sold</a:t>
            </a:r>
          </a:p>
          <a:p>
            <a:pPr marL="342900" indent="-342900">
              <a:buAutoNum type="arabicPeriod"/>
            </a:pPr>
            <a:r>
              <a:rPr lang="en-CA" dirty="0" smtClean="0"/>
              <a:t>There was an association between City and Sum of Sales</a:t>
            </a:r>
          </a:p>
          <a:p>
            <a:pPr marL="342900" indent="-342900">
              <a:buAutoNum type="arabicPeriod"/>
            </a:pPr>
            <a:r>
              <a:rPr lang="en-CA" dirty="0" smtClean="0"/>
              <a:t>There was an association between Order Month, Source and Sum of Sales</a:t>
            </a:r>
          </a:p>
          <a:p>
            <a:pPr marL="342900" indent="-342900">
              <a:buAutoNum type="arabicPeriod"/>
            </a:pPr>
            <a:r>
              <a:rPr lang="en-CA" dirty="0" smtClean="0"/>
              <a:t>There was an association between Order Year, Source and Sum of Sales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600" dirty="0" smtClean="0"/>
              <a:t>*orders per customer by city in Ontario;</a:t>
            </a:r>
          </a:p>
          <a:p>
            <a:pPr>
              <a:buNone/>
            </a:pPr>
            <a:r>
              <a:rPr lang="en-US" sz="600" dirty="0" smtClean="0"/>
              <a:t>proc </a:t>
            </a:r>
            <a:r>
              <a:rPr lang="en-US" sz="600" dirty="0" err="1" smtClean="0"/>
              <a:t>sql</a:t>
            </a:r>
            <a:r>
              <a:rPr lang="en-US" sz="600" dirty="0" smtClean="0"/>
              <a:t> OUTOBS = 10;</a:t>
            </a:r>
          </a:p>
          <a:p>
            <a:pPr>
              <a:buNone/>
            </a:pPr>
            <a:r>
              <a:rPr lang="en-US" sz="600" dirty="0" smtClean="0"/>
              <a:t>create table </a:t>
            </a:r>
            <a:r>
              <a:rPr lang="en-US" sz="600" dirty="0" err="1" smtClean="0"/>
              <a:t>totalcount_ontariocity</a:t>
            </a:r>
            <a:r>
              <a:rPr lang="en-US" sz="600" dirty="0" smtClean="0"/>
              <a:t> as</a:t>
            </a:r>
          </a:p>
          <a:p>
            <a:pPr>
              <a:buNone/>
            </a:pPr>
            <a:r>
              <a:rPr lang="en-US" sz="600" dirty="0" smtClean="0"/>
              <a:t>select count(</a:t>
            </a:r>
            <a:r>
              <a:rPr lang="en-US" sz="600" dirty="0" err="1" smtClean="0"/>
              <a:t>customer_ID</a:t>
            </a:r>
            <a:r>
              <a:rPr lang="en-US" sz="600" dirty="0" smtClean="0"/>
              <a:t>) AS TOTAL_ORDERS_PER_CUSTOMER, City</a:t>
            </a:r>
          </a:p>
          <a:p>
            <a:pPr>
              <a:buNone/>
            </a:pPr>
            <a:r>
              <a:rPr lang="en-US" sz="600" dirty="0" smtClean="0"/>
              <a:t>FROM Master</a:t>
            </a:r>
          </a:p>
          <a:p>
            <a:pPr>
              <a:buNone/>
            </a:pPr>
            <a:r>
              <a:rPr lang="en-US" sz="600" dirty="0" smtClean="0"/>
              <a:t>where </a:t>
            </a:r>
            <a:r>
              <a:rPr lang="en-US" sz="600" dirty="0" err="1" smtClean="0"/>
              <a:t>Prov</a:t>
            </a:r>
            <a:r>
              <a:rPr lang="en-US" sz="600" dirty="0" smtClean="0"/>
              <a:t> = 'ON' </a:t>
            </a:r>
          </a:p>
          <a:p>
            <a:pPr>
              <a:buNone/>
            </a:pPr>
            <a:r>
              <a:rPr lang="en-US" sz="600" dirty="0" smtClean="0"/>
              <a:t>group by City </a:t>
            </a:r>
          </a:p>
          <a:p>
            <a:pPr>
              <a:buNone/>
            </a:pPr>
            <a:r>
              <a:rPr lang="en-US" sz="600" dirty="0" smtClean="0"/>
              <a:t>order by TOTAL_ORDERS_PER_CUSTOMER DESC</a:t>
            </a:r>
          </a:p>
          <a:p>
            <a:pPr>
              <a:buNone/>
            </a:pPr>
            <a:r>
              <a:rPr lang="en-US" sz="600" dirty="0" smtClean="0"/>
              <a:t>;</a:t>
            </a:r>
          </a:p>
          <a:p>
            <a:pPr>
              <a:buNone/>
            </a:pP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quit;</a:t>
            </a:r>
          </a:p>
          <a:p>
            <a:pPr>
              <a:buNone/>
            </a:pPr>
            <a:r>
              <a:rPr lang="en-US" sz="600" dirty="0" smtClean="0"/>
              <a:t>title </a:t>
            </a:r>
            <a:r>
              <a:rPr lang="en-US" sz="600" dirty="0" smtClean="0"/>
              <a:t>'Top 10 Total Orders per City in Ontario';</a:t>
            </a:r>
          </a:p>
          <a:p>
            <a:pPr>
              <a:buNone/>
            </a:pPr>
            <a:r>
              <a:rPr lang="en-US" sz="600" dirty="0" smtClean="0"/>
              <a:t>proc </a:t>
            </a:r>
            <a:r>
              <a:rPr lang="en-US" sz="600" dirty="0" err="1" smtClean="0"/>
              <a:t>sgplot</a:t>
            </a:r>
            <a:r>
              <a:rPr lang="en-US" sz="600" dirty="0" smtClean="0"/>
              <a:t> data=</a:t>
            </a:r>
            <a:r>
              <a:rPr lang="en-US" sz="600" dirty="0" err="1" smtClean="0"/>
              <a:t>totalcount_ontariocity</a:t>
            </a:r>
            <a:r>
              <a:rPr lang="en-US" sz="600" dirty="0" smtClean="0"/>
              <a:t>  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hbar</a:t>
            </a:r>
            <a:r>
              <a:rPr lang="en-US" sz="600" dirty="0" smtClean="0"/>
              <a:t> City / response=TOTAL_ORDERS_PER_CUSTOMER </a:t>
            </a:r>
            <a:r>
              <a:rPr lang="en-US" sz="600" dirty="0" err="1" smtClean="0"/>
              <a:t>dataskin</a:t>
            </a:r>
            <a:r>
              <a:rPr lang="en-US" sz="600" dirty="0" smtClean="0"/>
              <a:t>=matt </a:t>
            </a:r>
            <a:r>
              <a:rPr lang="en-US" sz="600" dirty="0" err="1" smtClean="0"/>
              <a:t>datalabel</a:t>
            </a: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       </a:t>
            </a:r>
            <a:r>
              <a:rPr lang="en-US" sz="600" dirty="0" err="1" smtClean="0"/>
              <a:t>categoryorder</a:t>
            </a:r>
            <a:r>
              <a:rPr lang="en-US" sz="600" dirty="0" smtClean="0"/>
              <a:t>=</a:t>
            </a:r>
            <a:r>
              <a:rPr lang="en-US" sz="600" dirty="0" err="1" smtClean="0"/>
              <a:t>respdesc</a:t>
            </a:r>
            <a:r>
              <a:rPr lang="en-US" sz="600" dirty="0" smtClean="0"/>
              <a:t> </a:t>
            </a:r>
            <a:r>
              <a:rPr lang="en-US" sz="600" dirty="0" err="1" smtClean="0"/>
              <a:t>nostatlabel</a:t>
            </a:r>
            <a:r>
              <a:rPr lang="en-US" sz="600" dirty="0" smtClean="0"/>
              <a:t>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xaxis</a:t>
            </a:r>
            <a:r>
              <a:rPr lang="en-US" sz="600" dirty="0" smtClean="0"/>
              <a:t> grid display=(</a:t>
            </a:r>
            <a:r>
              <a:rPr lang="en-US" sz="600" dirty="0" err="1" smtClean="0"/>
              <a:t>nolabel</a:t>
            </a:r>
            <a:r>
              <a:rPr lang="en-US" sz="600" dirty="0" smtClean="0"/>
              <a:t>);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yaxis</a:t>
            </a:r>
            <a:r>
              <a:rPr lang="en-US" sz="600" dirty="0" smtClean="0"/>
              <a:t> grid </a:t>
            </a:r>
            <a:r>
              <a:rPr lang="en-US" sz="600" dirty="0" err="1" smtClean="0"/>
              <a:t>discreteorder</a:t>
            </a:r>
            <a:r>
              <a:rPr lang="en-US" sz="600" dirty="0" smtClean="0"/>
              <a:t>=data display=(</a:t>
            </a:r>
            <a:r>
              <a:rPr lang="en-US" sz="600" dirty="0" err="1" smtClean="0"/>
              <a:t>nolabel</a:t>
            </a:r>
            <a:r>
              <a:rPr lang="en-US" sz="600" dirty="0" smtClean="0"/>
              <a:t>);</a:t>
            </a:r>
          </a:p>
          <a:p>
            <a:pPr>
              <a:buNone/>
            </a:pPr>
            <a:r>
              <a:rPr lang="en-US" sz="600" dirty="0" smtClean="0"/>
              <a:t>  run;</a:t>
            </a:r>
          </a:p>
          <a:p>
            <a:pPr>
              <a:buNone/>
            </a:pPr>
            <a:r>
              <a:rPr lang="en-US" sz="600" dirty="0" smtClean="0"/>
              <a:t>quit;</a:t>
            </a:r>
          </a:p>
          <a:p>
            <a:pPr>
              <a:buNone/>
            </a:pPr>
            <a:r>
              <a:rPr lang="en-US" sz="600" dirty="0" smtClean="0"/>
              <a:t>*sales per province;</a:t>
            </a:r>
          </a:p>
          <a:p>
            <a:pPr>
              <a:buNone/>
            </a:pPr>
            <a:r>
              <a:rPr lang="en-US" sz="600" dirty="0" smtClean="0"/>
              <a:t>proc </a:t>
            </a:r>
            <a:r>
              <a:rPr lang="en-US" sz="600" dirty="0" err="1" smtClean="0"/>
              <a:t>sql</a:t>
            </a:r>
            <a:r>
              <a:rPr lang="en-US" sz="600" dirty="0" smtClean="0"/>
              <a:t> OUTOBS = 10;</a:t>
            </a:r>
          </a:p>
          <a:p>
            <a:pPr>
              <a:buNone/>
            </a:pPr>
            <a:r>
              <a:rPr lang="en-US" sz="600" dirty="0" smtClean="0"/>
              <a:t>create table </a:t>
            </a:r>
            <a:r>
              <a:rPr lang="en-US" sz="600" dirty="0" err="1" smtClean="0"/>
              <a:t>totalsales_PROV</a:t>
            </a:r>
            <a:r>
              <a:rPr lang="en-US" sz="600" dirty="0" smtClean="0"/>
              <a:t> as</a:t>
            </a:r>
          </a:p>
          <a:p>
            <a:pPr>
              <a:buNone/>
            </a:pPr>
            <a:r>
              <a:rPr lang="en-US" sz="600" dirty="0" smtClean="0"/>
              <a:t>select sum(Sales) format dollar13.2 AS TOTAL_SALES_PER_PROV, </a:t>
            </a:r>
            <a:r>
              <a:rPr lang="en-US" sz="600" dirty="0" err="1" smtClean="0"/>
              <a:t>Prov</a:t>
            </a: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FROM Master</a:t>
            </a:r>
          </a:p>
          <a:p>
            <a:pPr>
              <a:buNone/>
            </a:pPr>
            <a:r>
              <a:rPr lang="en-US" sz="600" dirty="0" smtClean="0"/>
              <a:t>group by </a:t>
            </a:r>
            <a:r>
              <a:rPr lang="en-US" sz="600" dirty="0" err="1" smtClean="0"/>
              <a:t>Prov</a:t>
            </a:r>
            <a:r>
              <a:rPr lang="en-US" sz="600" dirty="0" smtClean="0"/>
              <a:t> </a:t>
            </a:r>
          </a:p>
          <a:p>
            <a:pPr>
              <a:buNone/>
            </a:pPr>
            <a:r>
              <a:rPr lang="en-US" sz="600" dirty="0" smtClean="0"/>
              <a:t>order by TOTAL_SALES_PER_PROV DESC</a:t>
            </a:r>
          </a:p>
          <a:p>
            <a:pPr>
              <a:buNone/>
            </a:pPr>
            <a:r>
              <a:rPr lang="en-US" sz="600" dirty="0" smtClean="0"/>
              <a:t>;</a:t>
            </a: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quit</a:t>
            </a:r>
            <a:r>
              <a:rPr lang="en-US" sz="600" dirty="0" smtClean="0"/>
              <a:t>;</a:t>
            </a:r>
            <a:endParaRPr lang="en-US" sz="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title 'Top 10 Total Sales per Province';</a:t>
            </a:r>
          </a:p>
          <a:p>
            <a:pPr>
              <a:buNone/>
            </a:pPr>
            <a:r>
              <a:rPr lang="en-US" sz="600" dirty="0" smtClean="0"/>
              <a:t>proc </a:t>
            </a:r>
            <a:r>
              <a:rPr lang="en-US" sz="600" dirty="0" err="1" smtClean="0"/>
              <a:t>sgplot</a:t>
            </a:r>
            <a:r>
              <a:rPr lang="en-US" sz="600" dirty="0" smtClean="0"/>
              <a:t> data=</a:t>
            </a:r>
            <a:r>
              <a:rPr lang="en-US" sz="600" dirty="0" err="1" smtClean="0"/>
              <a:t>totalsales_PROV</a:t>
            </a:r>
            <a:r>
              <a:rPr lang="en-US" sz="600" dirty="0" smtClean="0"/>
              <a:t> 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hbar</a:t>
            </a:r>
            <a:r>
              <a:rPr lang="en-US" sz="600" dirty="0" smtClean="0"/>
              <a:t> </a:t>
            </a:r>
            <a:r>
              <a:rPr lang="en-US" sz="600" dirty="0" err="1" smtClean="0"/>
              <a:t>Prov</a:t>
            </a:r>
            <a:r>
              <a:rPr lang="en-US" sz="600" dirty="0" smtClean="0"/>
              <a:t> / response=TOTAL_SALES_PER_PROV </a:t>
            </a:r>
            <a:r>
              <a:rPr lang="en-US" sz="600" dirty="0" err="1" smtClean="0"/>
              <a:t>dataskin</a:t>
            </a:r>
            <a:r>
              <a:rPr lang="en-US" sz="600" dirty="0" smtClean="0"/>
              <a:t>=gloss </a:t>
            </a:r>
            <a:r>
              <a:rPr lang="en-US" sz="600" dirty="0" err="1" smtClean="0"/>
              <a:t>datalabel</a:t>
            </a: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       </a:t>
            </a:r>
            <a:r>
              <a:rPr lang="en-US" sz="600" dirty="0" err="1" smtClean="0"/>
              <a:t>categoryorder</a:t>
            </a:r>
            <a:r>
              <a:rPr lang="en-US" sz="600" dirty="0" smtClean="0"/>
              <a:t>=</a:t>
            </a:r>
            <a:r>
              <a:rPr lang="en-US" sz="600" dirty="0" err="1" smtClean="0"/>
              <a:t>respdesc</a:t>
            </a:r>
            <a:r>
              <a:rPr lang="en-US" sz="600" dirty="0" smtClean="0"/>
              <a:t> </a:t>
            </a:r>
            <a:r>
              <a:rPr lang="en-US" sz="600" dirty="0" err="1" smtClean="0"/>
              <a:t>nostatlabel</a:t>
            </a:r>
            <a:r>
              <a:rPr lang="en-US" sz="600" dirty="0" smtClean="0"/>
              <a:t>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xaxis</a:t>
            </a:r>
            <a:r>
              <a:rPr lang="en-US" sz="600" dirty="0" smtClean="0"/>
              <a:t> grid display=(</a:t>
            </a:r>
            <a:r>
              <a:rPr lang="en-US" sz="600" dirty="0" err="1" smtClean="0"/>
              <a:t>nolabel</a:t>
            </a:r>
            <a:r>
              <a:rPr lang="en-US" sz="600" dirty="0" smtClean="0"/>
              <a:t>);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yaxis</a:t>
            </a:r>
            <a:r>
              <a:rPr lang="en-US" sz="600" dirty="0" smtClean="0"/>
              <a:t> grid </a:t>
            </a:r>
            <a:r>
              <a:rPr lang="en-US" sz="600" dirty="0" err="1" smtClean="0"/>
              <a:t>discreteorder</a:t>
            </a:r>
            <a:r>
              <a:rPr lang="en-US" sz="600" dirty="0" smtClean="0"/>
              <a:t>=data display=(</a:t>
            </a:r>
            <a:r>
              <a:rPr lang="en-US" sz="600" dirty="0" err="1" smtClean="0"/>
              <a:t>nolabel</a:t>
            </a:r>
            <a:r>
              <a:rPr lang="en-US" sz="600" dirty="0" smtClean="0"/>
              <a:t>);</a:t>
            </a:r>
          </a:p>
          <a:p>
            <a:pPr>
              <a:buNone/>
            </a:pPr>
            <a:r>
              <a:rPr lang="en-US" sz="600" dirty="0" smtClean="0"/>
              <a:t>  run;</a:t>
            </a:r>
          </a:p>
          <a:p>
            <a:pPr>
              <a:buNone/>
            </a:pPr>
            <a:r>
              <a:rPr lang="en-US" sz="600" dirty="0" smtClean="0"/>
              <a:t>quit;</a:t>
            </a:r>
          </a:p>
          <a:p>
            <a:pPr>
              <a:buNone/>
            </a:pPr>
            <a:r>
              <a:rPr lang="en-US" sz="600" dirty="0" smtClean="0"/>
              <a:t>*sales by city in Ontario;</a:t>
            </a:r>
          </a:p>
          <a:p>
            <a:pPr>
              <a:buNone/>
            </a:pPr>
            <a:r>
              <a:rPr lang="en-US" sz="600" dirty="0" smtClean="0"/>
              <a:t>proc </a:t>
            </a:r>
            <a:r>
              <a:rPr lang="en-US" sz="600" dirty="0" err="1" smtClean="0"/>
              <a:t>sql</a:t>
            </a:r>
            <a:r>
              <a:rPr lang="en-US" sz="600" dirty="0" smtClean="0"/>
              <a:t> OUTOBS=10;</a:t>
            </a:r>
          </a:p>
          <a:p>
            <a:pPr>
              <a:buNone/>
            </a:pPr>
            <a:r>
              <a:rPr lang="en-US" sz="600" dirty="0" smtClean="0"/>
              <a:t>create table </a:t>
            </a:r>
            <a:r>
              <a:rPr lang="en-US" sz="600" dirty="0" err="1" smtClean="0"/>
              <a:t>totalsales_ontariocity</a:t>
            </a:r>
            <a:r>
              <a:rPr lang="en-US" sz="600" dirty="0" smtClean="0"/>
              <a:t> as</a:t>
            </a:r>
          </a:p>
          <a:p>
            <a:pPr>
              <a:buNone/>
            </a:pPr>
            <a:r>
              <a:rPr lang="en-US" sz="600" dirty="0" smtClean="0"/>
              <a:t>select sum(Sales) format dollar13.2 AS TOTAL_SALES_PER_CITY, City</a:t>
            </a:r>
          </a:p>
          <a:p>
            <a:pPr>
              <a:buNone/>
            </a:pPr>
            <a:r>
              <a:rPr lang="en-US" sz="600" dirty="0" smtClean="0"/>
              <a:t>FROM Master</a:t>
            </a:r>
          </a:p>
          <a:p>
            <a:pPr>
              <a:buNone/>
            </a:pPr>
            <a:r>
              <a:rPr lang="en-US" sz="600" dirty="0" smtClean="0"/>
              <a:t>where </a:t>
            </a:r>
            <a:r>
              <a:rPr lang="en-US" sz="600" dirty="0" err="1" smtClean="0"/>
              <a:t>Prov</a:t>
            </a:r>
            <a:r>
              <a:rPr lang="en-US" sz="600" dirty="0" smtClean="0"/>
              <a:t> = 'ON' </a:t>
            </a:r>
          </a:p>
          <a:p>
            <a:pPr>
              <a:buNone/>
            </a:pPr>
            <a:r>
              <a:rPr lang="en-US" sz="600" dirty="0" smtClean="0"/>
              <a:t>group by City </a:t>
            </a:r>
          </a:p>
          <a:p>
            <a:pPr>
              <a:buNone/>
            </a:pPr>
            <a:r>
              <a:rPr lang="en-US" sz="600" dirty="0" smtClean="0"/>
              <a:t>order by TOTAL_SALES_PER_CITY DESC</a:t>
            </a:r>
          </a:p>
          <a:p>
            <a:pPr>
              <a:buNone/>
            </a:pPr>
            <a:r>
              <a:rPr lang="en-US" sz="600" dirty="0" smtClean="0"/>
              <a:t>;</a:t>
            </a:r>
          </a:p>
          <a:p>
            <a:pPr>
              <a:buNone/>
            </a:pP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quit;</a:t>
            </a:r>
          </a:p>
          <a:p>
            <a:pPr>
              <a:buNone/>
            </a:pP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title 'Top 10 Total Sales per City in Ontario';</a:t>
            </a:r>
          </a:p>
          <a:p>
            <a:pPr>
              <a:buNone/>
            </a:pPr>
            <a:r>
              <a:rPr lang="en-US" sz="600" dirty="0" smtClean="0"/>
              <a:t>proc </a:t>
            </a:r>
            <a:r>
              <a:rPr lang="en-US" sz="600" dirty="0" err="1" smtClean="0"/>
              <a:t>sgplot</a:t>
            </a:r>
            <a:r>
              <a:rPr lang="en-US" sz="600" dirty="0" smtClean="0"/>
              <a:t> data=</a:t>
            </a:r>
            <a:r>
              <a:rPr lang="en-US" sz="600" dirty="0" err="1" smtClean="0"/>
              <a:t>totalsales_ontariocity</a:t>
            </a:r>
            <a:r>
              <a:rPr lang="en-US" sz="600" dirty="0" smtClean="0"/>
              <a:t>  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hbar</a:t>
            </a:r>
            <a:r>
              <a:rPr lang="en-US" sz="600" dirty="0" smtClean="0"/>
              <a:t> City / response=TOTAL_SALES_PER_CITY </a:t>
            </a:r>
            <a:r>
              <a:rPr lang="en-US" sz="600" dirty="0" err="1" smtClean="0"/>
              <a:t>dataskin</a:t>
            </a:r>
            <a:r>
              <a:rPr lang="en-US" sz="600" dirty="0" smtClean="0"/>
              <a:t>=gloss </a:t>
            </a:r>
            <a:r>
              <a:rPr lang="en-US" sz="600" dirty="0" err="1" smtClean="0"/>
              <a:t>datalabel</a:t>
            </a: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       </a:t>
            </a:r>
            <a:r>
              <a:rPr lang="en-US" sz="600" dirty="0" err="1" smtClean="0"/>
              <a:t>categoryorder</a:t>
            </a:r>
            <a:r>
              <a:rPr lang="en-US" sz="600" dirty="0" smtClean="0"/>
              <a:t>=</a:t>
            </a:r>
            <a:r>
              <a:rPr lang="en-US" sz="600" dirty="0" err="1" smtClean="0"/>
              <a:t>respdesc</a:t>
            </a:r>
            <a:r>
              <a:rPr lang="en-US" sz="600" dirty="0" smtClean="0"/>
              <a:t> </a:t>
            </a:r>
            <a:r>
              <a:rPr lang="en-US" sz="600" dirty="0" err="1" smtClean="0"/>
              <a:t>nostatlabel</a:t>
            </a:r>
            <a:r>
              <a:rPr lang="en-US" sz="600" dirty="0" smtClean="0"/>
              <a:t>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xaxis</a:t>
            </a:r>
            <a:r>
              <a:rPr lang="en-US" sz="600" dirty="0" smtClean="0"/>
              <a:t> grid display=(</a:t>
            </a:r>
            <a:r>
              <a:rPr lang="en-US" sz="600" dirty="0" err="1" smtClean="0"/>
              <a:t>nolabel</a:t>
            </a:r>
            <a:r>
              <a:rPr lang="en-US" sz="600" dirty="0" smtClean="0"/>
              <a:t>);</a:t>
            </a:r>
          </a:p>
          <a:p>
            <a:pPr>
              <a:buNone/>
            </a:pPr>
            <a:r>
              <a:rPr lang="en-US" sz="600" dirty="0" smtClean="0"/>
              <a:t>  </a:t>
            </a:r>
            <a:r>
              <a:rPr lang="en-US" sz="600" dirty="0" err="1" smtClean="0"/>
              <a:t>yaxis</a:t>
            </a:r>
            <a:r>
              <a:rPr lang="en-US" sz="600" dirty="0" smtClean="0"/>
              <a:t> grid </a:t>
            </a:r>
            <a:r>
              <a:rPr lang="en-US" sz="600" dirty="0" err="1" smtClean="0"/>
              <a:t>discreteorder</a:t>
            </a:r>
            <a:r>
              <a:rPr lang="en-US" sz="600" dirty="0" smtClean="0"/>
              <a:t>=data display=(</a:t>
            </a:r>
            <a:r>
              <a:rPr lang="en-US" sz="600" dirty="0" err="1" smtClean="0"/>
              <a:t>nolabel</a:t>
            </a:r>
            <a:r>
              <a:rPr lang="en-US" sz="600" dirty="0" smtClean="0"/>
              <a:t>);</a:t>
            </a:r>
          </a:p>
          <a:p>
            <a:pPr>
              <a:buNone/>
            </a:pPr>
            <a:r>
              <a:rPr lang="en-US" sz="600" dirty="0" smtClean="0"/>
              <a:t>  run;</a:t>
            </a:r>
          </a:p>
          <a:p>
            <a:pPr>
              <a:buNone/>
            </a:pPr>
            <a:r>
              <a:rPr lang="en-US" sz="600" dirty="0" smtClean="0"/>
              <a:t>quit;</a:t>
            </a:r>
          </a:p>
          <a:p>
            <a:pPr>
              <a:buNone/>
            </a:pPr>
            <a:endParaRPr lang="en-US" sz="6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*sales by channel in Ontario;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sql</a:t>
            </a:r>
            <a:r>
              <a:rPr lang="en-US" dirty="0" smtClean="0"/>
              <a:t> OUTOBS=10;</a:t>
            </a:r>
          </a:p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totalsales_channel</a:t>
            </a:r>
            <a:r>
              <a:rPr lang="en-US" dirty="0" smtClean="0"/>
              <a:t> as</a:t>
            </a:r>
          </a:p>
          <a:p>
            <a:pPr>
              <a:buNone/>
            </a:pPr>
            <a:r>
              <a:rPr lang="en-US" dirty="0" smtClean="0"/>
              <a:t>select sum(Sales) format dollar13.2 AS TOTAL_SALES_PER_CHANNEL, Source</a:t>
            </a:r>
          </a:p>
          <a:p>
            <a:pPr>
              <a:buNone/>
            </a:pPr>
            <a:r>
              <a:rPr lang="en-US" dirty="0" smtClean="0"/>
              <a:t>FROM Master</a:t>
            </a:r>
          </a:p>
          <a:p>
            <a:pPr>
              <a:buNone/>
            </a:pPr>
            <a:r>
              <a:rPr lang="en-US" dirty="0" smtClean="0"/>
              <a:t>group by Source </a:t>
            </a:r>
          </a:p>
          <a:p>
            <a:pPr>
              <a:buNone/>
            </a:pPr>
            <a:r>
              <a:rPr lang="en-US" dirty="0" smtClean="0"/>
              <a:t>order by TOTAL_SALES_PER_CHANNEL DESC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title 'Top 10 Total Sales per Source/Channel';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data=</a:t>
            </a:r>
            <a:r>
              <a:rPr lang="en-US" dirty="0" err="1" smtClean="0"/>
              <a:t>totalsales_channel</a:t>
            </a:r>
            <a:r>
              <a:rPr lang="en-US" dirty="0" smtClean="0"/>
              <a:t>  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hbar</a:t>
            </a:r>
            <a:r>
              <a:rPr lang="en-US" dirty="0" smtClean="0"/>
              <a:t> Source / response=TOTAL_SALES_PER_CHANNEL </a:t>
            </a:r>
            <a:r>
              <a:rPr lang="en-US" dirty="0" err="1" smtClean="0"/>
              <a:t>dataskin</a:t>
            </a:r>
            <a:r>
              <a:rPr lang="en-US" dirty="0" smtClean="0"/>
              <a:t>=gloss </a:t>
            </a:r>
            <a:r>
              <a:rPr lang="en-US" dirty="0" err="1" smtClean="0"/>
              <a:t>datalabel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categoryorder</a:t>
            </a:r>
            <a:r>
              <a:rPr lang="en-US" dirty="0" smtClean="0"/>
              <a:t>=</a:t>
            </a:r>
            <a:r>
              <a:rPr lang="en-US" dirty="0" err="1" smtClean="0"/>
              <a:t>respdesc</a:t>
            </a:r>
            <a:r>
              <a:rPr lang="en-US" dirty="0" smtClean="0"/>
              <a:t> </a:t>
            </a:r>
            <a:r>
              <a:rPr lang="en-US" dirty="0" err="1" smtClean="0"/>
              <a:t>nostatlabel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xaxis</a:t>
            </a:r>
            <a:r>
              <a:rPr lang="en-US" dirty="0" smtClean="0"/>
              <a:t> grid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yaxis</a:t>
            </a:r>
            <a:r>
              <a:rPr lang="en-US" dirty="0" smtClean="0"/>
              <a:t> grid </a:t>
            </a:r>
            <a:r>
              <a:rPr lang="en-US" dirty="0" err="1" smtClean="0"/>
              <a:t>discreteorder</a:t>
            </a:r>
            <a:r>
              <a:rPr lang="en-US" dirty="0" smtClean="0"/>
              <a:t>=data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run;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TITLE "Percentage of Sales and Quantity per Source/Channel";</a:t>
            </a:r>
          </a:p>
          <a:p>
            <a:pPr>
              <a:buNone/>
            </a:pPr>
            <a:r>
              <a:rPr lang="en-US" dirty="0" smtClean="0"/>
              <a:t>PROC GCHART DATA = Master;</a:t>
            </a:r>
          </a:p>
          <a:p>
            <a:pPr>
              <a:buNone/>
            </a:pPr>
            <a:r>
              <a:rPr lang="en-US" dirty="0" smtClean="0"/>
              <a:t>format sales dollar20.;</a:t>
            </a:r>
          </a:p>
          <a:p>
            <a:pPr>
              <a:buNone/>
            </a:pPr>
            <a:r>
              <a:rPr lang="en-US" dirty="0" smtClean="0"/>
              <a:t>	PIE Source 	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pie3d Source / </a:t>
            </a:r>
            <a:r>
              <a:rPr lang="en-US" dirty="0" err="1" smtClean="0"/>
              <a:t>sumvar</a:t>
            </a:r>
            <a:r>
              <a:rPr lang="en-US" dirty="0" smtClean="0"/>
              <a:t>=Sales</a:t>
            </a:r>
          </a:p>
          <a:p>
            <a:pPr>
              <a:buNone/>
            </a:pPr>
            <a:r>
              <a:rPr lang="en-US" dirty="0" smtClean="0"/>
              <a:t>explode="WEB";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r>
              <a:rPr lang="en-US" dirty="0" smtClean="0"/>
              <a:t>pie3d </a:t>
            </a:r>
            <a:r>
              <a:rPr lang="en-US" dirty="0" smtClean="0"/>
              <a:t>Source / </a:t>
            </a:r>
            <a:r>
              <a:rPr lang="en-US" dirty="0" err="1" smtClean="0"/>
              <a:t>sumvar</a:t>
            </a:r>
            <a:r>
              <a:rPr lang="en-US" dirty="0" smtClean="0"/>
              <a:t>=Quantity</a:t>
            </a:r>
          </a:p>
          <a:p>
            <a:pPr>
              <a:buNone/>
            </a:pPr>
            <a:r>
              <a:rPr lang="en-US" dirty="0" smtClean="0"/>
              <a:t>explode="REGULAR";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r>
              <a:rPr lang="en-US" dirty="0" smtClean="0"/>
              <a:t>quit</a:t>
            </a:r>
            <a:r>
              <a:rPr lang="en-US" dirty="0" smtClean="0"/>
              <a:t>;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*</a:t>
            </a:r>
            <a:r>
              <a:rPr lang="en-US" dirty="0" smtClean="0"/>
              <a:t>order date;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sql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smtClean="0"/>
              <a:t>create table Master2 as </a:t>
            </a:r>
          </a:p>
          <a:p>
            <a:pPr>
              <a:buNone/>
            </a:pPr>
            <a:r>
              <a:rPr lang="en-US" dirty="0" smtClean="0"/>
              <a:t>select *, month(</a:t>
            </a:r>
            <a:r>
              <a:rPr lang="en-US" dirty="0" err="1" smtClean="0"/>
              <a:t>datepart</a:t>
            </a:r>
            <a:r>
              <a:rPr lang="en-US" dirty="0" smtClean="0"/>
              <a:t>(</a:t>
            </a:r>
            <a:r>
              <a:rPr lang="en-US" dirty="0" err="1" smtClean="0"/>
              <a:t>Order_Date</a:t>
            </a:r>
            <a:r>
              <a:rPr lang="en-US" dirty="0" smtClean="0"/>
              <a:t>)) as </a:t>
            </a:r>
            <a:r>
              <a:rPr lang="en-US" dirty="0" err="1" smtClean="0"/>
              <a:t>OrderMonth</a:t>
            </a:r>
            <a:r>
              <a:rPr lang="en-US" dirty="0" smtClean="0"/>
              <a:t>, year(</a:t>
            </a:r>
            <a:r>
              <a:rPr lang="en-US" dirty="0" err="1" smtClean="0"/>
              <a:t>datepart</a:t>
            </a:r>
            <a:r>
              <a:rPr lang="en-US" dirty="0" smtClean="0"/>
              <a:t>(</a:t>
            </a:r>
            <a:r>
              <a:rPr lang="en-US" dirty="0" err="1" smtClean="0"/>
              <a:t>Order_Date</a:t>
            </a:r>
            <a:r>
              <a:rPr lang="en-US" dirty="0" smtClean="0"/>
              <a:t>)) as </a:t>
            </a:r>
            <a:r>
              <a:rPr lang="en-US" dirty="0" err="1" smtClean="0"/>
              <a:t>OrderYear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Master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Format;</a:t>
            </a:r>
          </a:p>
          <a:p>
            <a:pPr>
              <a:buNone/>
            </a:pPr>
            <a:r>
              <a:rPr lang="en-US" dirty="0" smtClean="0"/>
              <a:t>	Value </a:t>
            </a:r>
            <a:r>
              <a:rPr lang="en-US" dirty="0" err="1" smtClean="0"/>
              <a:t>YearT</a:t>
            </a:r>
            <a:r>
              <a:rPr lang="en-US" dirty="0" smtClean="0"/>
              <a:t> 2007 = "2007"</a:t>
            </a:r>
          </a:p>
          <a:p>
            <a:pPr>
              <a:buNone/>
            </a:pPr>
            <a:r>
              <a:rPr lang="en-US" dirty="0" smtClean="0"/>
              <a:t>                2008 = "2008"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sql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totalsales_year</a:t>
            </a:r>
            <a:r>
              <a:rPr lang="en-US" dirty="0" smtClean="0"/>
              <a:t> as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sum(Sales) format dollar13.2 AS TOTAL_SALES_PER_YEAR, </a:t>
            </a:r>
            <a:r>
              <a:rPr lang="en-US" dirty="0" err="1" smtClean="0"/>
              <a:t>OrderYear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FROM Master2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OrderYear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order by TOTAL_SALES_PER_YEAR DESC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/**pie chart;*/</a:t>
            </a:r>
          </a:p>
          <a:p>
            <a:pPr>
              <a:buNone/>
            </a:pPr>
            <a:r>
              <a:rPr lang="en-US" dirty="0" smtClean="0"/>
              <a:t>TITLE "Total sales per year";</a:t>
            </a:r>
          </a:p>
          <a:p>
            <a:pPr>
              <a:buNone/>
            </a:pPr>
            <a:r>
              <a:rPr lang="en-US" dirty="0" smtClean="0"/>
              <a:t>PROC GCHART DATA = </a:t>
            </a:r>
            <a:r>
              <a:rPr lang="en-US" dirty="0" err="1" smtClean="0"/>
              <a:t>totalsales_year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format </a:t>
            </a:r>
            <a:r>
              <a:rPr lang="en-US" dirty="0" err="1" smtClean="0"/>
              <a:t>OrderYear</a:t>
            </a:r>
            <a:r>
              <a:rPr lang="en-US" dirty="0" smtClean="0"/>
              <a:t> </a:t>
            </a:r>
            <a:r>
              <a:rPr lang="en-US" dirty="0" err="1" smtClean="0"/>
              <a:t>YearT</a:t>
            </a:r>
            <a:r>
              <a:rPr lang="en-US" dirty="0" smtClean="0"/>
              <a:t>.;</a:t>
            </a:r>
          </a:p>
          <a:p>
            <a:pPr>
              <a:buNone/>
            </a:pPr>
            <a:r>
              <a:rPr lang="en-US" dirty="0" smtClean="0"/>
              <a:t>pie3d </a:t>
            </a:r>
            <a:r>
              <a:rPr lang="en-US" dirty="0" err="1" smtClean="0"/>
              <a:t>OrderYear</a:t>
            </a:r>
            <a:r>
              <a:rPr lang="en-US" dirty="0" smtClean="0"/>
              <a:t> / </a:t>
            </a:r>
            <a:r>
              <a:rPr lang="en-US" dirty="0" err="1" smtClean="0"/>
              <a:t>sumvar</a:t>
            </a:r>
            <a:r>
              <a:rPr lang="en-US" dirty="0" smtClean="0"/>
              <a:t>=TOTAL_SALES_PER_YEAR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title 'Total Sales Per Year';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data=</a:t>
            </a:r>
            <a:r>
              <a:rPr lang="en-US" dirty="0" err="1" smtClean="0"/>
              <a:t>totalsales_year</a:t>
            </a:r>
            <a:r>
              <a:rPr lang="en-US" dirty="0" smtClean="0"/>
              <a:t>  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vbar</a:t>
            </a:r>
            <a:r>
              <a:rPr lang="en-US" dirty="0" smtClean="0"/>
              <a:t> </a:t>
            </a:r>
            <a:r>
              <a:rPr lang="en-US" dirty="0" err="1" smtClean="0"/>
              <a:t>OrderYear</a:t>
            </a:r>
            <a:r>
              <a:rPr lang="en-US" dirty="0" smtClean="0"/>
              <a:t> / response=TOTAL_SALES_PER_YEAR </a:t>
            </a:r>
            <a:r>
              <a:rPr lang="en-US" dirty="0" err="1" smtClean="0"/>
              <a:t>dataskin</a:t>
            </a:r>
            <a:r>
              <a:rPr lang="en-US" dirty="0" smtClean="0"/>
              <a:t>=gloss </a:t>
            </a:r>
            <a:r>
              <a:rPr lang="en-US" dirty="0" err="1" smtClean="0"/>
              <a:t>datalabel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categoryorder</a:t>
            </a:r>
            <a:r>
              <a:rPr lang="en-US" dirty="0" smtClean="0"/>
              <a:t>=</a:t>
            </a:r>
            <a:r>
              <a:rPr lang="en-US" dirty="0" err="1" smtClean="0"/>
              <a:t>respdesc</a:t>
            </a:r>
            <a:r>
              <a:rPr lang="en-US" dirty="0" smtClean="0"/>
              <a:t> </a:t>
            </a:r>
            <a:r>
              <a:rPr lang="en-US" dirty="0" err="1" smtClean="0"/>
              <a:t>nostatlabel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xaxis</a:t>
            </a:r>
            <a:r>
              <a:rPr lang="en-US" dirty="0" smtClean="0"/>
              <a:t> grid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yaxis</a:t>
            </a:r>
            <a:r>
              <a:rPr lang="en-US" dirty="0" smtClean="0"/>
              <a:t> grid </a:t>
            </a:r>
            <a:r>
              <a:rPr lang="en-US" dirty="0" err="1" smtClean="0"/>
              <a:t>discreteorder</a:t>
            </a:r>
            <a:r>
              <a:rPr lang="en-US" dirty="0" smtClean="0"/>
              <a:t>=data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run;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*sales by Month in 2007;</a:t>
            </a:r>
          </a:p>
          <a:p>
            <a:pPr>
              <a:buNone/>
            </a:pPr>
            <a:r>
              <a:rPr lang="en-US" dirty="0" smtClean="0"/>
              <a:t>proc format;</a:t>
            </a:r>
          </a:p>
          <a:p>
            <a:pPr>
              <a:buNone/>
            </a:pPr>
            <a:r>
              <a:rPr lang="en-US" dirty="0" smtClean="0"/>
              <a:t>	value </a:t>
            </a:r>
            <a:r>
              <a:rPr lang="en-US" dirty="0" err="1" smtClean="0"/>
              <a:t>monthlabel</a:t>
            </a:r>
            <a:r>
              <a:rPr lang="en-US" dirty="0" smtClean="0"/>
              <a:t> 1 = "Jan"</a:t>
            </a:r>
          </a:p>
          <a:p>
            <a:pPr>
              <a:buNone/>
            </a:pPr>
            <a:r>
              <a:rPr lang="en-US" dirty="0" smtClean="0"/>
              <a:t>					 2 = "Feb"</a:t>
            </a:r>
          </a:p>
          <a:p>
            <a:pPr>
              <a:buNone/>
            </a:pPr>
            <a:r>
              <a:rPr lang="en-US" dirty="0" smtClean="0"/>
              <a:t>					 3 = "Mar"</a:t>
            </a:r>
          </a:p>
          <a:p>
            <a:pPr>
              <a:buNone/>
            </a:pPr>
            <a:r>
              <a:rPr lang="en-US" dirty="0" smtClean="0"/>
              <a:t>					 4 = "Apr"</a:t>
            </a:r>
          </a:p>
          <a:p>
            <a:pPr>
              <a:buNone/>
            </a:pPr>
            <a:r>
              <a:rPr lang="en-US" dirty="0" smtClean="0"/>
              <a:t>					 5 = "May"</a:t>
            </a:r>
          </a:p>
          <a:p>
            <a:pPr>
              <a:buNone/>
            </a:pPr>
            <a:r>
              <a:rPr lang="en-US" dirty="0" smtClean="0"/>
              <a:t>					 6 = "Jun"</a:t>
            </a:r>
          </a:p>
          <a:p>
            <a:pPr>
              <a:buNone/>
            </a:pPr>
            <a:r>
              <a:rPr lang="en-US" dirty="0" smtClean="0"/>
              <a:t>					 7 = "Jul"</a:t>
            </a:r>
          </a:p>
          <a:p>
            <a:pPr>
              <a:buNone/>
            </a:pPr>
            <a:r>
              <a:rPr lang="en-US" dirty="0" smtClean="0"/>
              <a:t>					 8 = "Aug"</a:t>
            </a:r>
          </a:p>
          <a:p>
            <a:pPr>
              <a:buNone/>
            </a:pPr>
            <a:r>
              <a:rPr lang="en-US" dirty="0" smtClean="0"/>
              <a:t>					 9 = "Sep"</a:t>
            </a:r>
          </a:p>
          <a:p>
            <a:pPr>
              <a:buNone/>
            </a:pPr>
            <a:r>
              <a:rPr lang="en-US" dirty="0" smtClean="0"/>
              <a:t>					10 = "Oct"</a:t>
            </a:r>
          </a:p>
          <a:p>
            <a:pPr>
              <a:buNone/>
            </a:pPr>
            <a:r>
              <a:rPr lang="en-US" dirty="0" smtClean="0"/>
              <a:t>					11 = "Nov"</a:t>
            </a:r>
          </a:p>
          <a:p>
            <a:pPr>
              <a:buNone/>
            </a:pPr>
            <a:r>
              <a:rPr lang="en-US" dirty="0" smtClean="0"/>
              <a:t>					12 = "Dec"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sql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create table totalsales_month2007 as</a:t>
            </a:r>
          </a:p>
          <a:p>
            <a:pPr>
              <a:buNone/>
            </a:pPr>
            <a:r>
              <a:rPr lang="en-US" dirty="0" smtClean="0"/>
              <a:t>select sum(Sales) format dollar13.2 AS TOTAL_SALES_PER_MONTH, </a:t>
            </a:r>
            <a:r>
              <a:rPr lang="en-US" dirty="0" err="1" smtClean="0"/>
              <a:t>OrderMonth</a:t>
            </a:r>
            <a:r>
              <a:rPr lang="en-US" dirty="0" smtClean="0"/>
              <a:t> format </a:t>
            </a:r>
            <a:r>
              <a:rPr lang="en-US" dirty="0" err="1" smtClean="0"/>
              <a:t>monthlabel</a:t>
            </a:r>
            <a:r>
              <a:rPr lang="en-US" dirty="0" smtClean="0"/>
              <a:t>. as </a:t>
            </a:r>
            <a:r>
              <a:rPr lang="en-US" dirty="0" err="1" smtClean="0"/>
              <a:t>OrderMonth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Master2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OrderYear</a:t>
            </a:r>
            <a:r>
              <a:rPr lang="en-US" dirty="0" smtClean="0"/>
              <a:t> = 2007 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OrderMonth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order by TOTAL_SALES_PER_MONTH DESC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title 'Total Sales per month in 2007';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data=totalsales_month2007 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hbar</a:t>
            </a:r>
            <a:r>
              <a:rPr lang="en-US" dirty="0" smtClean="0"/>
              <a:t> </a:t>
            </a:r>
            <a:r>
              <a:rPr lang="en-US" dirty="0" err="1" smtClean="0"/>
              <a:t>OrderMonth</a:t>
            </a:r>
            <a:r>
              <a:rPr lang="en-US" dirty="0" smtClean="0"/>
              <a:t> / response=TOTAL_SALES_PER_MONTH </a:t>
            </a:r>
            <a:r>
              <a:rPr lang="en-US" dirty="0" err="1" smtClean="0"/>
              <a:t>dataskin</a:t>
            </a:r>
            <a:r>
              <a:rPr lang="en-US" dirty="0" smtClean="0"/>
              <a:t>=gloss </a:t>
            </a:r>
            <a:r>
              <a:rPr lang="en-US" dirty="0" err="1" smtClean="0"/>
              <a:t>datalabel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categoryorder</a:t>
            </a:r>
            <a:r>
              <a:rPr lang="en-US" dirty="0" smtClean="0"/>
              <a:t>=</a:t>
            </a:r>
            <a:r>
              <a:rPr lang="en-US" dirty="0" err="1" smtClean="0"/>
              <a:t>respdesc</a:t>
            </a:r>
            <a:r>
              <a:rPr lang="en-US" dirty="0" smtClean="0"/>
              <a:t> </a:t>
            </a:r>
            <a:r>
              <a:rPr lang="en-US" dirty="0" err="1" smtClean="0"/>
              <a:t>nostatlabel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xaxis</a:t>
            </a:r>
            <a:r>
              <a:rPr lang="en-US" dirty="0" smtClean="0"/>
              <a:t> grid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yaxis</a:t>
            </a:r>
            <a:r>
              <a:rPr lang="en-US" dirty="0" smtClean="0"/>
              <a:t> grid </a:t>
            </a:r>
            <a:r>
              <a:rPr lang="en-US" dirty="0" err="1" smtClean="0"/>
              <a:t>discreteorder</a:t>
            </a:r>
            <a:r>
              <a:rPr lang="en-US" dirty="0" smtClean="0"/>
              <a:t>=data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run;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*sales by Month in 2008;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sql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create table totalsales_month2008 as</a:t>
            </a:r>
          </a:p>
          <a:p>
            <a:pPr>
              <a:buNone/>
            </a:pPr>
            <a:r>
              <a:rPr lang="en-US" dirty="0" smtClean="0"/>
              <a:t>select sum(Sales) format dollar13.2 AS TOTAL_SALES_PER_MONTH, </a:t>
            </a:r>
            <a:r>
              <a:rPr lang="en-US" dirty="0" err="1" smtClean="0"/>
              <a:t>OrderMonth</a:t>
            </a:r>
            <a:r>
              <a:rPr lang="en-US" dirty="0" smtClean="0"/>
              <a:t> format </a:t>
            </a:r>
            <a:r>
              <a:rPr lang="en-US" dirty="0" err="1" smtClean="0"/>
              <a:t>monthlabel</a:t>
            </a:r>
            <a:r>
              <a:rPr lang="en-US" dirty="0" smtClean="0"/>
              <a:t>. as </a:t>
            </a:r>
            <a:r>
              <a:rPr lang="en-US" dirty="0" err="1" smtClean="0"/>
              <a:t>OrderMonth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FROM Master2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OrderYear</a:t>
            </a:r>
            <a:r>
              <a:rPr lang="en-US" dirty="0" smtClean="0"/>
              <a:t> = 2008 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OrderMonth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order by TOTAL_SALES_PER_MONTH DESC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title 'Total Sales per Month in 2008';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data=totalsales_month2008 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hbar</a:t>
            </a:r>
            <a:r>
              <a:rPr lang="en-US" dirty="0" smtClean="0"/>
              <a:t> </a:t>
            </a:r>
            <a:r>
              <a:rPr lang="en-US" dirty="0" err="1" smtClean="0"/>
              <a:t>OrderMonth</a:t>
            </a:r>
            <a:r>
              <a:rPr lang="en-US" dirty="0" smtClean="0"/>
              <a:t> / response=TOTAL_SALES_PER_MONTH </a:t>
            </a:r>
            <a:r>
              <a:rPr lang="en-US" dirty="0" err="1" smtClean="0"/>
              <a:t>dataskin</a:t>
            </a:r>
            <a:r>
              <a:rPr lang="en-US" dirty="0" smtClean="0"/>
              <a:t>=gloss </a:t>
            </a:r>
            <a:r>
              <a:rPr lang="en-US" dirty="0" err="1" smtClean="0"/>
              <a:t>datalabel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categoryorder</a:t>
            </a:r>
            <a:r>
              <a:rPr lang="en-US" dirty="0" smtClean="0"/>
              <a:t>=</a:t>
            </a:r>
            <a:r>
              <a:rPr lang="en-US" dirty="0" err="1" smtClean="0"/>
              <a:t>respdesc</a:t>
            </a:r>
            <a:r>
              <a:rPr lang="en-US" dirty="0" smtClean="0"/>
              <a:t> </a:t>
            </a:r>
            <a:r>
              <a:rPr lang="en-US" dirty="0" err="1" smtClean="0"/>
              <a:t>nostatlabel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xaxis</a:t>
            </a:r>
            <a:r>
              <a:rPr lang="en-US" dirty="0" smtClean="0"/>
              <a:t> grid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yaxis</a:t>
            </a:r>
            <a:r>
              <a:rPr lang="en-US" dirty="0" smtClean="0"/>
              <a:t> grid </a:t>
            </a:r>
            <a:r>
              <a:rPr lang="en-US" dirty="0" err="1" smtClean="0"/>
              <a:t>discreteorder</a:t>
            </a:r>
            <a:r>
              <a:rPr lang="en-US" dirty="0" smtClean="0"/>
              <a:t>=data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*----------------------------;</a:t>
            </a:r>
          </a:p>
          <a:p>
            <a:pPr>
              <a:buNone/>
            </a:pPr>
            <a:r>
              <a:rPr lang="en-US" dirty="0" smtClean="0"/>
              <a:t>*total sales per Source in 2007;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sql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create table sales_month2007 as</a:t>
            </a:r>
          </a:p>
          <a:p>
            <a:pPr>
              <a:buNone/>
            </a:pPr>
            <a:r>
              <a:rPr lang="en-US" dirty="0" smtClean="0"/>
              <a:t>select Source, sum(Sales) as TOTAL_SALES_PER_SOURCE format dollar13.2, </a:t>
            </a:r>
            <a:r>
              <a:rPr lang="en-US" dirty="0" err="1" smtClean="0"/>
              <a:t>OrderMonth</a:t>
            </a:r>
            <a:r>
              <a:rPr lang="en-US" dirty="0" smtClean="0"/>
              <a:t> format </a:t>
            </a:r>
            <a:r>
              <a:rPr lang="en-US" dirty="0" err="1" smtClean="0"/>
              <a:t>monthlabel</a:t>
            </a:r>
            <a:r>
              <a:rPr lang="en-US" dirty="0" smtClean="0"/>
              <a:t>. as </a:t>
            </a:r>
            <a:r>
              <a:rPr lang="en-US" dirty="0" err="1" smtClean="0"/>
              <a:t>OrderMonth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Master2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OrderYear</a:t>
            </a:r>
            <a:r>
              <a:rPr lang="en-US" dirty="0" smtClean="0"/>
              <a:t> = 2007 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OrderMonth</a:t>
            </a:r>
            <a:r>
              <a:rPr lang="en-US" dirty="0" smtClean="0"/>
              <a:t>, Source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title 'Total Sales per month by Source in 2007';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data=sales_month2007 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vbar</a:t>
            </a:r>
            <a:r>
              <a:rPr lang="en-US" dirty="0" smtClean="0"/>
              <a:t> </a:t>
            </a:r>
            <a:r>
              <a:rPr lang="en-US" dirty="0" err="1" smtClean="0"/>
              <a:t>OrderMonth</a:t>
            </a:r>
            <a:r>
              <a:rPr lang="en-US" dirty="0" smtClean="0"/>
              <a:t> / response=TOTAL_SALES_PER_SOURCE group=Source </a:t>
            </a:r>
            <a:r>
              <a:rPr lang="en-US" dirty="0" err="1" smtClean="0"/>
              <a:t>seglabel</a:t>
            </a:r>
            <a:r>
              <a:rPr lang="en-US" dirty="0" smtClean="0"/>
              <a:t> </a:t>
            </a:r>
            <a:r>
              <a:rPr lang="en-US" dirty="0" err="1" smtClean="0"/>
              <a:t>groupdisplay</a:t>
            </a:r>
            <a:r>
              <a:rPr lang="en-US" dirty="0" smtClean="0"/>
              <a:t>=stack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dataskin</a:t>
            </a:r>
            <a:r>
              <a:rPr lang="en-US" dirty="0" smtClean="0"/>
              <a:t>=pressed stat=sum </a:t>
            </a:r>
            <a:r>
              <a:rPr lang="en-US" dirty="0" err="1" smtClean="0"/>
              <a:t>datalabel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categoryorder</a:t>
            </a:r>
            <a:r>
              <a:rPr lang="en-US" dirty="0" smtClean="0"/>
              <a:t>=</a:t>
            </a:r>
            <a:r>
              <a:rPr lang="en-US" dirty="0" err="1" smtClean="0"/>
              <a:t>respdesc</a:t>
            </a:r>
            <a:r>
              <a:rPr lang="en-US" dirty="0" smtClean="0"/>
              <a:t> </a:t>
            </a:r>
            <a:r>
              <a:rPr lang="en-US" dirty="0" err="1" smtClean="0"/>
              <a:t>nostatlabel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baselineattrs</a:t>
            </a:r>
            <a:r>
              <a:rPr lang="en-US" dirty="0" smtClean="0"/>
              <a:t>=(thickness=0)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outlineattrs</a:t>
            </a:r>
            <a:r>
              <a:rPr lang="en-US" dirty="0" smtClean="0"/>
              <a:t>=(color=cx3f3f3f);;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xaxis</a:t>
            </a:r>
            <a:r>
              <a:rPr lang="en-US" dirty="0" smtClean="0"/>
              <a:t> grid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yaxis</a:t>
            </a:r>
            <a:r>
              <a:rPr lang="en-US" dirty="0" smtClean="0"/>
              <a:t> grid </a:t>
            </a:r>
            <a:r>
              <a:rPr lang="en-US" dirty="0" err="1" smtClean="0"/>
              <a:t>discreteorder</a:t>
            </a:r>
            <a:r>
              <a:rPr lang="en-US" dirty="0" smtClean="0"/>
              <a:t>=data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run;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r>
              <a:rPr lang="en-US" dirty="0" smtClean="0"/>
              <a:t>*2008;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sql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create table sales_month2008 as</a:t>
            </a:r>
          </a:p>
          <a:p>
            <a:pPr>
              <a:buNone/>
            </a:pPr>
            <a:r>
              <a:rPr lang="en-US" dirty="0" smtClean="0"/>
              <a:t>select Source, sum(Sales) as TOTAL_SALES_PER_SOURCE format dollar13.2, </a:t>
            </a:r>
            <a:r>
              <a:rPr lang="en-US" dirty="0" err="1" smtClean="0"/>
              <a:t>OrderMonth</a:t>
            </a:r>
            <a:r>
              <a:rPr lang="en-US" dirty="0" smtClean="0"/>
              <a:t> format </a:t>
            </a:r>
            <a:r>
              <a:rPr lang="en-US" dirty="0" err="1" smtClean="0"/>
              <a:t>monthlabel</a:t>
            </a:r>
            <a:r>
              <a:rPr lang="en-US" dirty="0" smtClean="0"/>
              <a:t>. as </a:t>
            </a:r>
            <a:r>
              <a:rPr lang="en-US" dirty="0" err="1" smtClean="0"/>
              <a:t>OrderMonth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Master2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OrderYear</a:t>
            </a:r>
            <a:r>
              <a:rPr lang="en-US" dirty="0" smtClean="0"/>
              <a:t> = 2008 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OrderMonth</a:t>
            </a:r>
            <a:r>
              <a:rPr lang="en-US" dirty="0" smtClean="0"/>
              <a:t>, Source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title 'Total Sales per month by Source in 2008';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data=sales_month2008 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hbar</a:t>
            </a:r>
            <a:r>
              <a:rPr lang="en-US" dirty="0" smtClean="0"/>
              <a:t> </a:t>
            </a:r>
            <a:r>
              <a:rPr lang="en-US" dirty="0" err="1" smtClean="0"/>
              <a:t>OrderMonth</a:t>
            </a:r>
            <a:r>
              <a:rPr lang="en-US" dirty="0" smtClean="0"/>
              <a:t> / response=TOTAL_SALES_PER_SOURCE group=Source </a:t>
            </a:r>
            <a:r>
              <a:rPr lang="en-US" dirty="0" err="1" smtClean="0"/>
              <a:t>seglabel</a:t>
            </a:r>
            <a:r>
              <a:rPr lang="en-US" dirty="0" smtClean="0"/>
              <a:t> </a:t>
            </a:r>
            <a:r>
              <a:rPr lang="en-US" dirty="0" err="1" smtClean="0"/>
              <a:t>groupdisplay</a:t>
            </a:r>
            <a:r>
              <a:rPr lang="en-US" dirty="0" smtClean="0"/>
              <a:t>=stack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dataskin</a:t>
            </a:r>
            <a:r>
              <a:rPr lang="en-US" dirty="0" smtClean="0"/>
              <a:t>=pressed stat=sum </a:t>
            </a:r>
            <a:r>
              <a:rPr lang="en-US" dirty="0" err="1" smtClean="0"/>
              <a:t>datalabel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categoryorder</a:t>
            </a:r>
            <a:r>
              <a:rPr lang="en-US" dirty="0" smtClean="0"/>
              <a:t>=</a:t>
            </a:r>
            <a:r>
              <a:rPr lang="en-US" dirty="0" err="1" smtClean="0"/>
              <a:t>respdesc</a:t>
            </a:r>
            <a:r>
              <a:rPr lang="en-US" dirty="0" smtClean="0"/>
              <a:t> </a:t>
            </a:r>
            <a:r>
              <a:rPr lang="en-US" dirty="0" err="1" smtClean="0"/>
              <a:t>nostatlabel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baselineattrs</a:t>
            </a:r>
            <a:r>
              <a:rPr lang="en-US" dirty="0" smtClean="0"/>
              <a:t>=(thickness=0)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outlineattrs</a:t>
            </a:r>
            <a:r>
              <a:rPr lang="en-US" dirty="0" smtClean="0"/>
              <a:t>=(color=cx3f3f3f);;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xaxis</a:t>
            </a:r>
            <a:r>
              <a:rPr lang="en-US" dirty="0" smtClean="0"/>
              <a:t> grid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yaxis</a:t>
            </a:r>
            <a:r>
              <a:rPr lang="en-US" dirty="0" smtClean="0"/>
              <a:t> grid </a:t>
            </a:r>
            <a:r>
              <a:rPr lang="en-US" dirty="0" err="1" smtClean="0"/>
              <a:t>discreteorder</a:t>
            </a:r>
            <a:r>
              <a:rPr lang="en-US" dirty="0" smtClean="0"/>
              <a:t>=data display=(</a:t>
            </a:r>
            <a:r>
              <a:rPr lang="en-US" dirty="0" err="1" smtClean="0"/>
              <a:t>nolabel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run;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/*change variables to bin them*/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*change quantity into categories;</a:t>
            </a:r>
          </a:p>
          <a:p>
            <a:pPr>
              <a:buNone/>
            </a:pPr>
            <a:r>
              <a:rPr lang="en-US" dirty="0" smtClean="0"/>
              <a:t>proc format ;</a:t>
            </a:r>
          </a:p>
          <a:p>
            <a:pPr>
              <a:buNone/>
            </a:pPr>
            <a:r>
              <a:rPr lang="en-US" dirty="0" smtClean="0"/>
              <a:t>VALUE Quantities</a:t>
            </a:r>
          </a:p>
          <a:p>
            <a:pPr>
              <a:buNone/>
            </a:pPr>
            <a:r>
              <a:rPr lang="en-US" dirty="0" smtClean="0"/>
              <a:t>	   0 = 'FREE PROMO'</a:t>
            </a:r>
          </a:p>
          <a:p>
            <a:pPr>
              <a:buNone/>
            </a:pPr>
            <a:r>
              <a:rPr lang="en-US" dirty="0" smtClean="0"/>
              <a:t>  	 1-5 = 'SMALL     '</a:t>
            </a:r>
          </a:p>
          <a:p>
            <a:pPr>
              <a:buNone/>
            </a:pPr>
            <a:r>
              <a:rPr lang="en-US" dirty="0" smtClean="0"/>
              <a:t>    6-10 = 'MEDIUM    '</a:t>
            </a:r>
          </a:p>
          <a:p>
            <a:pPr>
              <a:buNone/>
            </a:pPr>
            <a:r>
              <a:rPr lang="en-US" dirty="0" smtClean="0"/>
              <a:t>10- high = 'HIGH      '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FREQ DATA = Master order=data;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title 'Frequency </a:t>
            </a:r>
            <a:r>
              <a:rPr lang="en-US" dirty="0" err="1" smtClean="0"/>
              <a:t>Distibution</a:t>
            </a:r>
            <a:r>
              <a:rPr lang="en-US" dirty="0" smtClean="0"/>
              <a:t> of Quantity ';</a:t>
            </a:r>
          </a:p>
          <a:p>
            <a:pPr>
              <a:buNone/>
            </a:pPr>
            <a:r>
              <a:rPr lang="en-US" dirty="0" smtClean="0"/>
              <a:t>	format Quantity Quantities.;</a:t>
            </a:r>
          </a:p>
          <a:p>
            <a:pPr>
              <a:buNone/>
            </a:pPr>
            <a:r>
              <a:rPr lang="en-US" dirty="0" smtClean="0"/>
              <a:t>	tables Quantity;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r>
              <a:rPr lang="en-US" dirty="0" smtClean="0"/>
              <a:t>/**/</a:t>
            </a:r>
          </a:p>
          <a:p>
            <a:pPr>
              <a:buNone/>
            </a:pPr>
            <a:r>
              <a:rPr lang="en-US" dirty="0" smtClean="0"/>
              <a:t>*change sales into categories;</a:t>
            </a:r>
          </a:p>
          <a:p>
            <a:pPr>
              <a:buNone/>
            </a:pPr>
            <a:r>
              <a:rPr lang="en-US" dirty="0" smtClean="0"/>
              <a:t>proc format ;</a:t>
            </a:r>
          </a:p>
          <a:p>
            <a:pPr>
              <a:buNone/>
            </a:pPr>
            <a:r>
              <a:rPr lang="en-US" dirty="0" smtClean="0"/>
              <a:t>VALUE </a:t>
            </a:r>
            <a:r>
              <a:rPr lang="en-US" dirty="0" err="1" smtClean="0"/>
              <a:t>SalesDist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1-150 = 'LOW   '</a:t>
            </a:r>
          </a:p>
          <a:p>
            <a:pPr>
              <a:buNone/>
            </a:pPr>
            <a:r>
              <a:rPr lang="en-US" dirty="0" smtClean="0"/>
              <a:t>   151-300 = 'MEDIUM'</a:t>
            </a:r>
          </a:p>
          <a:p>
            <a:pPr>
              <a:buNone/>
            </a:pPr>
            <a:r>
              <a:rPr lang="en-US" dirty="0" smtClean="0"/>
              <a:t> 300- high = 'HIGH  '</a:t>
            </a:r>
          </a:p>
          <a:p>
            <a:pPr>
              <a:buNone/>
            </a:pP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FREQ DATA = Master order=data;</a:t>
            </a:r>
          </a:p>
          <a:p>
            <a:pPr>
              <a:buNone/>
            </a:pPr>
            <a:r>
              <a:rPr lang="en-US" dirty="0" smtClean="0"/>
              <a:t>title 'Frequency </a:t>
            </a:r>
            <a:r>
              <a:rPr lang="en-US" dirty="0" err="1" smtClean="0"/>
              <a:t>Distibution</a:t>
            </a:r>
            <a:r>
              <a:rPr lang="en-US" dirty="0" smtClean="0"/>
              <a:t> of Sales ';</a:t>
            </a:r>
          </a:p>
          <a:p>
            <a:pPr>
              <a:buNone/>
            </a:pPr>
            <a:r>
              <a:rPr lang="en-US" dirty="0" smtClean="0"/>
              <a:t>	format Sales </a:t>
            </a:r>
            <a:r>
              <a:rPr lang="en-US" dirty="0" err="1" smtClean="0"/>
              <a:t>SalesDist</a:t>
            </a:r>
            <a:r>
              <a:rPr lang="en-US" dirty="0" smtClean="0"/>
              <a:t>.;</a:t>
            </a:r>
          </a:p>
          <a:p>
            <a:pPr>
              <a:buNone/>
            </a:pPr>
            <a:r>
              <a:rPr lang="en-US" dirty="0" smtClean="0"/>
              <a:t>	tables Sales;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*TOTAL SALES PER CATEGORY OR PRODUCTS AND SALES PER CATEGORY;</a:t>
            </a:r>
          </a:p>
          <a:p>
            <a:pPr>
              <a:buNone/>
            </a:pPr>
            <a:r>
              <a:rPr lang="en-US" dirty="0" smtClean="0"/>
              <a:t>proc print data = Master; </a:t>
            </a:r>
          </a:p>
          <a:p>
            <a:pPr>
              <a:buNone/>
            </a:pPr>
            <a:r>
              <a:rPr lang="en-US" dirty="0" smtClean="0"/>
              <a:t>TITLE 'Total Sales &amp; Total Quantity by Category'; run;</a:t>
            </a:r>
          </a:p>
          <a:p>
            <a:pPr>
              <a:buNone/>
            </a:pPr>
            <a:r>
              <a:rPr lang="en-US" dirty="0" smtClean="0"/>
              <a:t>TITLE "Total Sales &amp; Total Quantity per Category";</a:t>
            </a:r>
          </a:p>
          <a:p>
            <a:pPr>
              <a:buNone/>
            </a:pPr>
            <a:r>
              <a:rPr lang="en-US" dirty="0" smtClean="0"/>
              <a:t>PROC GCHART DATA = AN.RSA1b;</a:t>
            </a:r>
          </a:p>
          <a:p>
            <a:pPr>
              <a:buNone/>
            </a:pPr>
            <a:r>
              <a:rPr lang="en-US" dirty="0" smtClean="0"/>
              <a:t>format sales dollar20.;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pie3d Category / </a:t>
            </a:r>
            <a:r>
              <a:rPr lang="en-US" dirty="0" err="1" smtClean="0"/>
              <a:t>sumvar</a:t>
            </a:r>
            <a:r>
              <a:rPr lang="en-US" dirty="0" smtClean="0"/>
              <a:t>=Sales</a:t>
            </a:r>
          </a:p>
          <a:p>
            <a:pPr>
              <a:buNone/>
            </a:pPr>
            <a:r>
              <a:rPr lang="en-US" dirty="0" smtClean="0"/>
              <a:t>explode="F";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pie3d Category / </a:t>
            </a:r>
            <a:r>
              <a:rPr lang="en-US" dirty="0" err="1" smtClean="0"/>
              <a:t>sumvar</a:t>
            </a:r>
            <a:r>
              <a:rPr lang="en-US" dirty="0" smtClean="0"/>
              <a:t>=Quantity</a:t>
            </a:r>
          </a:p>
          <a:p>
            <a:pPr>
              <a:buNone/>
            </a:pPr>
            <a:r>
              <a:rPr lang="en-US" dirty="0" smtClean="0"/>
              <a:t>explode="F";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r>
              <a:rPr lang="en-US" dirty="0" smtClean="0"/>
              <a:t>quit;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FREQ DATA = Master2; </a:t>
            </a:r>
          </a:p>
          <a:p>
            <a:pPr>
              <a:buNone/>
            </a:pPr>
            <a:r>
              <a:rPr lang="en-US" dirty="0" smtClean="0"/>
              <a:t>TITLE 'Order Month by </a:t>
            </a:r>
            <a:r>
              <a:rPr lang="en-US" dirty="0" err="1" smtClean="0"/>
              <a:t>Sourcevs</a:t>
            </a:r>
            <a:r>
              <a:rPr lang="en-US" dirty="0" smtClean="0"/>
              <a:t> Sales Chi Square Analysis';</a:t>
            </a:r>
          </a:p>
          <a:p>
            <a:pPr>
              <a:buNone/>
            </a:pPr>
            <a:r>
              <a:rPr lang="en-US" dirty="0" smtClean="0"/>
              <a:t>	TABLE </a:t>
            </a:r>
            <a:r>
              <a:rPr lang="en-US" dirty="0" err="1" smtClean="0"/>
              <a:t>OrderMonth</a:t>
            </a:r>
            <a:r>
              <a:rPr lang="en-US" dirty="0" smtClean="0"/>
              <a:t>* Sales/CHISQ NOROW NOCOL ; *CAN KEEP PERCENT, DO NOT INCLUDE NOPERCENT OR USE NOFREQ FOR ONLY PERCENT;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*chi square analysis;</a:t>
            </a:r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sql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create table master3 as</a:t>
            </a:r>
          </a:p>
          <a:p>
            <a:pPr>
              <a:buNone/>
            </a:pPr>
            <a:r>
              <a:rPr lang="en-US" dirty="0" smtClean="0"/>
              <a:t>select * from master2</a:t>
            </a:r>
          </a:p>
          <a:p>
            <a:pPr>
              <a:buNone/>
            </a:pPr>
            <a:r>
              <a:rPr lang="en-US" dirty="0" smtClean="0"/>
              <a:t>where Source = 'WEB';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FREQ DATA = Master2; </a:t>
            </a:r>
          </a:p>
          <a:p>
            <a:pPr>
              <a:buNone/>
            </a:pPr>
            <a:r>
              <a:rPr lang="en-US" dirty="0" smtClean="0"/>
              <a:t>TITLE 'Source </a:t>
            </a:r>
            <a:r>
              <a:rPr lang="en-US" dirty="0" err="1" smtClean="0"/>
              <a:t>vs</a:t>
            </a:r>
            <a:r>
              <a:rPr lang="en-US" dirty="0" smtClean="0"/>
              <a:t> Sales Chi Square Analysis';</a:t>
            </a:r>
          </a:p>
          <a:p>
            <a:pPr>
              <a:buNone/>
            </a:pPr>
            <a:r>
              <a:rPr lang="en-US" dirty="0" smtClean="0"/>
              <a:t>	TABLE Source* Sales/CHISQ NOROW NOCOL ; *CAN KEEP PERCENT, DO NOT INCLUDE NOPERCENT OR USE NOFREQ FOR ONLY PERCENT;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*---------------------;</a:t>
            </a:r>
          </a:p>
          <a:p>
            <a:pPr>
              <a:buNone/>
            </a:pPr>
            <a:r>
              <a:rPr lang="en-US" dirty="0" smtClean="0"/>
              <a:t>*RSA 2 - EC90 DATA SET WITH 1 main product;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*STACKED BAR CHART;</a:t>
            </a:r>
          </a:p>
          <a:p>
            <a:pPr>
              <a:buNone/>
            </a:pPr>
            <a:r>
              <a:rPr lang="en-US" dirty="0" smtClean="0"/>
              <a:t>PROC SGPLOT DATA = Master2;</a:t>
            </a:r>
          </a:p>
          <a:p>
            <a:pPr>
              <a:buNone/>
            </a:pPr>
            <a:r>
              <a:rPr lang="en-US" dirty="0" smtClean="0"/>
              <a:t>TITLE '</a:t>
            </a:r>
            <a:r>
              <a:rPr lang="en-US" dirty="0" err="1" smtClean="0"/>
              <a:t>OrderMonth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Sales';</a:t>
            </a:r>
          </a:p>
          <a:p>
            <a:pPr>
              <a:buNone/>
            </a:pPr>
            <a:r>
              <a:rPr lang="en-US" dirty="0" smtClean="0"/>
              <a:t>	VBAR </a:t>
            </a:r>
            <a:r>
              <a:rPr lang="en-US" dirty="0" err="1" smtClean="0"/>
              <a:t>OrderMonth</a:t>
            </a:r>
            <a:r>
              <a:rPr lang="en-US" dirty="0" smtClean="0"/>
              <a:t>/GROUP=SOURCE;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CONTENTS DATA = AN.RSA2;</a:t>
            </a:r>
          </a:p>
          <a:p>
            <a:pPr>
              <a:buNone/>
            </a:pPr>
            <a:r>
              <a:rPr lang="en-US" dirty="0" smtClean="0"/>
              <a:t>run;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altLang="en-US" dirty="0" smtClean="0"/>
              <a:t>Data </a:t>
            </a:r>
            <a:r>
              <a:rPr lang="en-CA" altLang="en-US" dirty="0" smtClean="0"/>
              <a:t>cleansing/Validation</a:t>
            </a:r>
          </a:p>
          <a:p>
            <a:r>
              <a:rPr lang="en-CA" dirty="0" smtClean="0"/>
              <a:t>Data Preparation</a:t>
            </a:r>
          </a:p>
          <a:p>
            <a:r>
              <a:rPr lang="en-CA" dirty="0" smtClean="0"/>
              <a:t>Statistical Procedures </a:t>
            </a:r>
          </a:p>
          <a:p>
            <a:r>
              <a:rPr lang="en-CA" dirty="0" smtClean="0"/>
              <a:t>Descriptive Data Analysis</a:t>
            </a:r>
          </a:p>
          <a:p>
            <a:r>
              <a:rPr lang="en-CA" dirty="0" smtClean="0"/>
              <a:t>Using SAS 9.4</a:t>
            </a:r>
          </a:p>
          <a:p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8001024" y="5715016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Methodology –						</a:t>
            </a:r>
            <a:r>
              <a:rPr lang="en-CA" dirty="0" smtClean="0"/>
              <a:t>Data cleansing / </a:t>
            </a:r>
            <a:r>
              <a:rPr lang="en-CA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Remove the Duplicate records that were found</a:t>
            </a:r>
          </a:p>
          <a:p>
            <a:endParaRPr lang="en-CA" dirty="0" smtClean="0"/>
          </a:p>
          <a:p>
            <a:r>
              <a:rPr lang="en-CA" dirty="0" smtClean="0"/>
              <a:t>Exclude the 6 records that have a Quantity = 0 as it will not be needed in the analysis</a:t>
            </a:r>
          </a:p>
          <a:p>
            <a:endParaRPr lang="en-CA" dirty="0" smtClean="0"/>
          </a:p>
          <a:p>
            <a:r>
              <a:rPr lang="en-CA" dirty="0" smtClean="0"/>
              <a:t>Count missing values for all categories and remove unnecessary categories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Curved Right Arrow 3">
            <a:hlinkClick r:id="rId2" action="ppaction://hlinksldjump"/>
          </p:cNvPr>
          <p:cNvSpPr/>
          <p:nvPr/>
        </p:nvSpPr>
        <p:spPr>
          <a:xfrm>
            <a:off x="6500826" y="5857892"/>
            <a:ext cx="1214446" cy="642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Data Cleaning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8001024" y="5715016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Methodology – </a:t>
            </a:r>
            <a:br>
              <a:rPr lang="en-CA" dirty="0" smtClean="0"/>
            </a:br>
            <a:r>
              <a:rPr lang="en-CA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Create the Sales Variable</a:t>
            </a:r>
          </a:p>
          <a:p>
            <a:endParaRPr lang="en-CA" dirty="0" smtClean="0"/>
          </a:p>
          <a:p>
            <a:r>
              <a:rPr lang="en-CA" dirty="0" smtClean="0"/>
              <a:t>Find the </a:t>
            </a:r>
            <a:r>
              <a:rPr lang="en-CA" dirty="0" err="1" smtClean="0"/>
              <a:t>Customer_ID</a:t>
            </a:r>
            <a:r>
              <a:rPr lang="en-CA" dirty="0" smtClean="0"/>
              <a:t> in the EC90 Data Set and </a:t>
            </a:r>
          </a:p>
          <a:p>
            <a:endParaRPr lang="en-CA" dirty="0" smtClean="0"/>
          </a:p>
          <a:p>
            <a:r>
              <a:rPr lang="en-CA" dirty="0" smtClean="0"/>
              <a:t>Include: the City, </a:t>
            </a:r>
            <a:r>
              <a:rPr lang="en-CA" dirty="0" err="1" smtClean="0"/>
              <a:t>Prov</a:t>
            </a:r>
            <a:r>
              <a:rPr lang="en-CA" dirty="0" smtClean="0"/>
              <a:t> &amp; Postal Code for each customer in the first Data Set</a:t>
            </a:r>
          </a:p>
          <a:p>
            <a:endParaRPr lang="en-CA" dirty="0" smtClean="0"/>
          </a:p>
          <a:p>
            <a:r>
              <a:rPr lang="en-CA" dirty="0" smtClean="0"/>
              <a:t>Calculate Total Sales, Total Orders by Province and City, by Year, by Month for each Year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Curved Right Arrow 3">
            <a:hlinkClick r:id="rId2" action="ppaction://hlinksldjump"/>
          </p:cNvPr>
          <p:cNvSpPr/>
          <p:nvPr/>
        </p:nvSpPr>
        <p:spPr>
          <a:xfrm>
            <a:off x="6500826" y="5857892"/>
            <a:ext cx="1214446" cy="642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Data Cleaning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hlinkClick r:id="rId3" action="ppaction://hlinksldjump"/>
          </p:cNvPr>
          <p:cNvSpPr/>
          <p:nvPr/>
        </p:nvSpPr>
        <p:spPr>
          <a:xfrm>
            <a:off x="8001024" y="5715016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Methodology – </a:t>
            </a:r>
            <a:br>
              <a:rPr lang="en-CA" dirty="0" smtClean="0"/>
            </a:br>
            <a:r>
              <a:rPr lang="en-CA" dirty="0" smtClean="0"/>
              <a:t>Statistical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CA" dirty="0" smtClean="0"/>
          </a:p>
          <a:p>
            <a:pPr lvl="1"/>
            <a:r>
              <a:rPr lang="en-CA" dirty="0" smtClean="0"/>
              <a:t>Use the Statistical Procedures that </a:t>
            </a:r>
            <a:r>
              <a:rPr lang="en-CA" dirty="0" smtClean="0"/>
              <a:t>best describes the variables that have the most effect on the target, i.e. Sales or Quantity sold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Procedures – Sort, Frequency, Mean, Mode, </a:t>
            </a:r>
            <a:r>
              <a:rPr lang="en-CA" dirty="0" err="1" smtClean="0"/>
              <a:t>Univariate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Inferential Statistics – Test using Chi-Square at a </a:t>
            </a:r>
            <a:r>
              <a:rPr lang="en-CA" dirty="0" err="1" smtClean="0"/>
              <a:t>signifiance</a:t>
            </a:r>
            <a:r>
              <a:rPr lang="en-CA" dirty="0" smtClean="0"/>
              <a:t> of 0.05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2511</TotalTime>
  <Words>2351</Words>
  <Application>Microsoft Office PowerPoint</Application>
  <PresentationFormat>On-screen Show (4:3)</PresentationFormat>
  <Paragraphs>840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Equity</vt:lpstr>
      <vt:lpstr>SAS PROJECT –  Retail Sales Analysis</vt:lpstr>
      <vt:lpstr>Presentation Outline</vt:lpstr>
      <vt:lpstr>Background / Introduction</vt:lpstr>
      <vt:lpstr>Business Objectives</vt:lpstr>
      <vt:lpstr>Research Questions / Hypothesis</vt:lpstr>
      <vt:lpstr>Methodology</vt:lpstr>
      <vt:lpstr>Methodology –      Data cleansing / Validation</vt:lpstr>
      <vt:lpstr>Methodology –  Data Preparation</vt:lpstr>
      <vt:lpstr>Methodology –  Statistical Procedures</vt:lpstr>
      <vt:lpstr>Conceptual Framework - 1</vt:lpstr>
      <vt:lpstr>Conceptual Framework - 2</vt:lpstr>
      <vt:lpstr>Variables of Study -Definitions</vt:lpstr>
      <vt:lpstr>Summary of Variables</vt:lpstr>
      <vt:lpstr>Descriptive Data Analysis</vt:lpstr>
      <vt:lpstr>Descriptive Data Analysis</vt:lpstr>
      <vt:lpstr>Descriptive Data Analysis</vt:lpstr>
      <vt:lpstr>Descriptive Data Analysis</vt:lpstr>
      <vt:lpstr>Descriptive Data Analysis</vt:lpstr>
      <vt:lpstr>Descriptive Data Analysis</vt:lpstr>
      <vt:lpstr>Descriptive Data Analysis</vt:lpstr>
      <vt:lpstr>Chi-Square Analysis</vt:lpstr>
      <vt:lpstr>Summary of Findings</vt:lpstr>
      <vt:lpstr>Recommendations</vt:lpstr>
      <vt:lpstr>THANK YOU !!</vt:lpstr>
      <vt:lpstr>APPENDIX</vt:lpstr>
      <vt:lpstr>Tables: - Info on 2 Data Sets</vt:lpstr>
      <vt:lpstr>Tables: - Info on 2 Data Sets</vt:lpstr>
      <vt:lpstr>Tables- Data Cleansing/Prep</vt:lpstr>
      <vt:lpstr>Tables- Data Cleansing/Prep</vt:lpstr>
      <vt:lpstr>Tables- Data Cleansing/Prep</vt:lpstr>
      <vt:lpstr>Other Analysis Charts</vt:lpstr>
      <vt:lpstr>Other Analysis Charts</vt:lpstr>
      <vt:lpstr>Other Analysis Charts</vt:lpstr>
      <vt:lpstr>Other Analysis Charts</vt:lpstr>
      <vt:lpstr>Other Analysis Charts</vt:lpstr>
      <vt:lpstr>Other Analysis Charts</vt:lpstr>
      <vt:lpstr>Other Analysis Charts</vt:lpstr>
      <vt:lpstr>Other Analysis Charts</vt:lpstr>
      <vt:lpstr>Other Analysis Charts</vt:lpstr>
      <vt:lpstr>Other Analysis Charts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  <vt:lpstr>SAS SCRIPTS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BUSINESS PROJECT</dc:title>
  <dc:creator>ALI NATHANI</dc:creator>
  <cp:lastModifiedBy>ALI NATHANI</cp:lastModifiedBy>
  <cp:revision>127</cp:revision>
  <dcterms:created xsi:type="dcterms:W3CDTF">2020-02-12T19:18:40Z</dcterms:created>
  <dcterms:modified xsi:type="dcterms:W3CDTF">2020-02-18T16:36:26Z</dcterms:modified>
</cp:coreProperties>
</file>