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2/12/2020</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2/12/2020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2/12/2020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2/12/2020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2/12/2020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2/12/2020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2/12/2020</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fontScale="92500" lnSpcReduction="20000"/>
          </a:bodyPr>
          <a:lstStyle/>
          <a:p>
            <a:r>
              <a:rPr lang="en-CA" dirty="0" smtClean="0"/>
              <a:t>DSA – Metro College of Technology</a:t>
            </a:r>
          </a:p>
          <a:p>
            <a:r>
              <a:rPr lang="en-CA" dirty="0" smtClean="0"/>
              <a:t>Presentation by: Ali A. </a:t>
            </a:r>
            <a:r>
              <a:rPr lang="en-CA" dirty="0" err="1" smtClean="0"/>
              <a:t>Nathani</a:t>
            </a:r>
            <a:endParaRPr lang="en-CA" dirty="0" smtClean="0"/>
          </a:p>
          <a:p>
            <a:r>
              <a:rPr lang="en-CA" dirty="0" smtClean="0"/>
              <a:t>Instructor: </a:t>
            </a:r>
            <a:r>
              <a:rPr lang="en-CA" dirty="0" err="1" smtClean="0"/>
              <a:t>Ar</a:t>
            </a:r>
            <a:r>
              <a:rPr lang="en-CA" dirty="0" smtClean="0"/>
              <a:t> </a:t>
            </a:r>
            <a:r>
              <a:rPr lang="en-CA" dirty="0" err="1" smtClean="0"/>
              <a:t>Kar</a:t>
            </a:r>
            <a:r>
              <a:rPr lang="en-CA" dirty="0" smtClean="0"/>
              <a:t> Min</a:t>
            </a:r>
          </a:p>
          <a:p>
            <a:r>
              <a:rPr lang="en-CA" dirty="0" smtClean="0"/>
              <a:t>Date: February 12, 2020</a:t>
            </a:r>
            <a:endParaRPr lang="en-US" dirty="0"/>
          </a:p>
        </p:txBody>
      </p:sp>
      <p:sp>
        <p:nvSpPr>
          <p:cNvPr id="3" name="Title 2"/>
          <p:cNvSpPr>
            <a:spLocks noGrp="1"/>
          </p:cNvSpPr>
          <p:nvPr>
            <p:ph type="ctrTitle"/>
          </p:nvPr>
        </p:nvSpPr>
        <p:spPr/>
        <p:txBody>
          <a:bodyPr/>
          <a:lstStyle/>
          <a:p>
            <a:r>
              <a:rPr lang="en-CA" dirty="0" smtClean="0"/>
              <a:t>SAS BUSINESS PROJECT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Univariate</a:t>
            </a:r>
            <a:r>
              <a:rPr lang="en-CA" dirty="0" smtClean="0"/>
              <a:t> Analysis</a:t>
            </a:r>
            <a:endParaRPr lang="en-US" dirty="0"/>
          </a:p>
        </p:txBody>
      </p:sp>
      <p:pic>
        <p:nvPicPr>
          <p:cNvPr id="5123" name="Picture 3"/>
          <p:cNvPicPr>
            <a:picLocks noGrp="1" noChangeAspect="1" noChangeArrowheads="1"/>
          </p:cNvPicPr>
          <p:nvPr>
            <p:ph sz="quarter" idx="1"/>
          </p:nvPr>
        </p:nvPicPr>
        <p:blipFill>
          <a:blip r:embed="rId2"/>
          <a:srcRect/>
          <a:stretch>
            <a:fillRect/>
          </a:stretch>
        </p:blipFill>
        <p:spPr bwMode="auto">
          <a:xfrm>
            <a:off x="1593973" y="1447800"/>
            <a:ext cx="6413253" cy="4572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Univariate</a:t>
            </a:r>
            <a:r>
              <a:rPr lang="en-CA" dirty="0" smtClean="0"/>
              <a:t> Analysis</a:t>
            </a:r>
            <a:endParaRPr lang="en-US" dirty="0"/>
          </a:p>
        </p:txBody>
      </p:sp>
      <p:pic>
        <p:nvPicPr>
          <p:cNvPr id="6146" name="Picture 2"/>
          <p:cNvPicPr>
            <a:picLocks noGrp="1" noChangeAspect="1" noChangeArrowheads="1"/>
          </p:cNvPicPr>
          <p:nvPr>
            <p:ph sz="quarter" idx="1"/>
          </p:nvPr>
        </p:nvPicPr>
        <p:blipFill>
          <a:blip r:embed="rId2"/>
          <a:srcRect/>
          <a:stretch>
            <a:fillRect/>
          </a:stretch>
        </p:blipFill>
        <p:spPr bwMode="auto">
          <a:xfrm>
            <a:off x="2581275" y="2381250"/>
            <a:ext cx="4438650" cy="27051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Univariate</a:t>
            </a:r>
            <a:r>
              <a:rPr lang="en-CA" dirty="0" smtClean="0"/>
              <a:t> Analysis</a:t>
            </a:r>
            <a:endParaRPr lang="en-US" dirty="0"/>
          </a:p>
        </p:txBody>
      </p:sp>
      <p:pic>
        <p:nvPicPr>
          <p:cNvPr id="7170" name="Picture 2"/>
          <p:cNvPicPr>
            <a:picLocks noGrp="1" noChangeAspect="1" noChangeArrowheads="1"/>
          </p:cNvPicPr>
          <p:nvPr>
            <p:ph sz="quarter" idx="1"/>
          </p:nvPr>
        </p:nvPicPr>
        <p:blipFill>
          <a:blip r:embed="rId2"/>
          <a:srcRect/>
          <a:stretch>
            <a:fillRect/>
          </a:stretch>
        </p:blipFill>
        <p:spPr bwMode="auto">
          <a:xfrm>
            <a:off x="2366994" y="1447800"/>
            <a:ext cx="4867212" cy="4572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Univariate</a:t>
            </a:r>
            <a:r>
              <a:rPr lang="en-CA" dirty="0" smtClean="0"/>
              <a:t> Analysis</a:t>
            </a:r>
            <a:endParaRPr lang="en-US" dirty="0"/>
          </a:p>
        </p:txBody>
      </p:sp>
      <p:pic>
        <p:nvPicPr>
          <p:cNvPr id="8194" name="Picture 2"/>
          <p:cNvPicPr>
            <a:picLocks noGrp="1" noChangeAspect="1" noChangeArrowheads="1"/>
          </p:cNvPicPr>
          <p:nvPr>
            <p:ph sz="quarter" idx="1"/>
          </p:nvPr>
        </p:nvPicPr>
        <p:blipFill>
          <a:blip r:embed="rId2"/>
          <a:srcRect/>
          <a:stretch>
            <a:fillRect/>
          </a:stretch>
        </p:blipFill>
        <p:spPr bwMode="auto">
          <a:xfrm>
            <a:off x="1712343" y="1447800"/>
            <a:ext cx="6176513" cy="4572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Univariate</a:t>
            </a:r>
            <a:r>
              <a:rPr lang="en-CA" dirty="0" smtClean="0"/>
              <a:t> Analysis</a:t>
            </a:r>
            <a:endParaRPr lang="en-US" dirty="0"/>
          </a:p>
        </p:txBody>
      </p:sp>
      <p:pic>
        <p:nvPicPr>
          <p:cNvPr id="9218" name="Picture 2"/>
          <p:cNvPicPr>
            <a:picLocks noGrp="1" noChangeAspect="1" noChangeArrowheads="1"/>
          </p:cNvPicPr>
          <p:nvPr>
            <p:ph sz="quarter" idx="1"/>
          </p:nvPr>
        </p:nvPicPr>
        <p:blipFill>
          <a:blip r:embed="rId2"/>
          <a:srcRect/>
          <a:stretch>
            <a:fillRect/>
          </a:stretch>
        </p:blipFill>
        <p:spPr bwMode="auto">
          <a:xfrm>
            <a:off x="1366837" y="1452562"/>
            <a:ext cx="6867525" cy="45624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a:t>
            </a:r>
            <a:r>
              <a:rPr lang="en-CA" dirty="0" err="1" smtClean="0"/>
              <a:t>variate</a:t>
            </a:r>
            <a:r>
              <a:rPr lang="en-CA" dirty="0" smtClean="0"/>
              <a:t> Analysis</a:t>
            </a:r>
            <a:endParaRPr lang="en-US" dirty="0"/>
          </a:p>
        </p:txBody>
      </p:sp>
      <p:pic>
        <p:nvPicPr>
          <p:cNvPr id="10243" name="Picture 3"/>
          <p:cNvPicPr>
            <a:picLocks noGrp="1" noChangeAspect="1" noChangeArrowheads="1"/>
          </p:cNvPicPr>
          <p:nvPr>
            <p:ph sz="quarter" idx="1"/>
          </p:nvPr>
        </p:nvPicPr>
        <p:blipFill>
          <a:blip r:embed="rId2"/>
          <a:srcRect/>
          <a:stretch>
            <a:fillRect/>
          </a:stretch>
        </p:blipFill>
        <p:spPr bwMode="auto">
          <a:xfrm>
            <a:off x="1643042" y="1447799"/>
            <a:ext cx="6078104" cy="5195911"/>
          </a:xfrm>
          <a:prstGeom prst="rect">
            <a:avLst/>
          </a:prstGeom>
          <a:noFill/>
          <a:ln w="9525">
            <a:noFill/>
            <a:miter lim="800000"/>
            <a:headEnd/>
            <a:tailEnd/>
          </a:ln>
          <a:effectLst/>
        </p:spPr>
      </p:pic>
      <p:sp>
        <p:nvSpPr>
          <p:cNvPr id="7" name="Oval 6"/>
          <p:cNvSpPr/>
          <p:nvPr/>
        </p:nvSpPr>
        <p:spPr>
          <a:xfrm>
            <a:off x="5357818" y="5143512"/>
            <a:ext cx="428628" cy="2857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786578" y="3214686"/>
            <a:ext cx="428628" cy="35719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a:t>
            </a:r>
            <a:r>
              <a:rPr lang="en-CA" dirty="0" err="1" smtClean="0"/>
              <a:t>Variate</a:t>
            </a:r>
            <a:r>
              <a:rPr lang="en-CA" dirty="0" smtClean="0"/>
              <a:t> Analysis</a:t>
            </a:r>
            <a:endParaRPr lang="en-US" dirty="0"/>
          </a:p>
        </p:txBody>
      </p:sp>
      <p:pic>
        <p:nvPicPr>
          <p:cNvPr id="11266" name="Picture 2"/>
          <p:cNvPicPr>
            <a:picLocks noGrp="1" noChangeAspect="1" noChangeArrowheads="1"/>
          </p:cNvPicPr>
          <p:nvPr>
            <p:ph sz="quarter" idx="1"/>
          </p:nvPr>
        </p:nvPicPr>
        <p:blipFill>
          <a:blip r:embed="rId2"/>
          <a:srcRect/>
          <a:stretch>
            <a:fillRect/>
          </a:stretch>
        </p:blipFill>
        <p:spPr bwMode="auto">
          <a:xfrm>
            <a:off x="1738745" y="1447800"/>
            <a:ext cx="6123709" cy="4572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 of Variables</a:t>
            </a:r>
            <a:endParaRPr lang="en-US" dirty="0"/>
          </a:p>
        </p:txBody>
      </p:sp>
      <p:pic>
        <p:nvPicPr>
          <p:cNvPr id="12290" name="Picture 2"/>
          <p:cNvPicPr>
            <a:picLocks noGrp="1" noChangeAspect="1" noChangeArrowheads="1"/>
          </p:cNvPicPr>
          <p:nvPr>
            <p:ph sz="quarter" idx="1"/>
          </p:nvPr>
        </p:nvPicPr>
        <p:blipFill>
          <a:blip r:embed="rId2"/>
          <a:srcRect/>
          <a:stretch>
            <a:fillRect/>
          </a:stretch>
        </p:blipFill>
        <p:spPr bwMode="auto">
          <a:xfrm>
            <a:off x="785786" y="1447799"/>
            <a:ext cx="7929618" cy="543794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SAS SCRIPTS</a:t>
            </a:r>
            <a:endParaRPr lang="en-US" dirty="0"/>
          </a:p>
        </p:txBody>
      </p:sp>
      <p:sp>
        <p:nvSpPr>
          <p:cNvPr id="5" name="TextBox 4"/>
          <p:cNvSpPr txBox="1"/>
          <p:nvPr/>
        </p:nvSpPr>
        <p:spPr>
          <a:xfrm>
            <a:off x="571472" y="1643050"/>
            <a:ext cx="8001056" cy="4985980"/>
          </a:xfrm>
          <a:prstGeom prst="rect">
            <a:avLst/>
          </a:prstGeom>
          <a:noFill/>
        </p:spPr>
        <p:txBody>
          <a:bodyPr wrap="square" rtlCol="0">
            <a:spAutoFit/>
          </a:bodyPr>
          <a:lstStyle/>
          <a:p>
            <a:r>
              <a:rPr lang="en-US" sz="600" dirty="0" err="1" smtClean="0"/>
              <a:t>libname</a:t>
            </a:r>
            <a:r>
              <a:rPr lang="en-US" sz="600" dirty="0" smtClean="0"/>
              <a:t> AN "C:\Users\alina\Documents\DSP SAS Project Class\Retail Sales Analysis Project";</a:t>
            </a:r>
          </a:p>
          <a:p>
            <a:endParaRPr lang="en-US" sz="600" dirty="0" smtClean="0"/>
          </a:p>
          <a:p>
            <a:r>
              <a:rPr lang="en-US" sz="600" dirty="0" smtClean="0"/>
              <a:t>*import data to SAS;</a:t>
            </a:r>
          </a:p>
          <a:p>
            <a:endParaRPr lang="en-US" sz="600" dirty="0" smtClean="0"/>
          </a:p>
          <a:p>
            <a:r>
              <a:rPr lang="en-US" sz="600" dirty="0" smtClean="0"/>
              <a:t>PROC IMPORT OUT= AN.RSA1 </a:t>
            </a:r>
          </a:p>
          <a:p>
            <a:r>
              <a:rPr lang="en-US" sz="600" dirty="0" smtClean="0"/>
              <a:t>            DATAFILE= "C:\Users\alina\Documents\DSP SAS Project Class\Retail Sales Analysis Project\transactionhistoryforcurrentcustomers.csv" </a:t>
            </a:r>
          </a:p>
          <a:p>
            <a:r>
              <a:rPr lang="en-US" sz="600" dirty="0" smtClean="0"/>
              <a:t>            DBMS=CSV REPLACE;</a:t>
            </a:r>
          </a:p>
          <a:p>
            <a:r>
              <a:rPr lang="en-US" sz="600" dirty="0" smtClean="0"/>
              <a:t>     GETNAMES=YES;</a:t>
            </a:r>
          </a:p>
          <a:p>
            <a:r>
              <a:rPr lang="en-US" sz="600" dirty="0" smtClean="0"/>
              <a:t>     DATAROW=2; </a:t>
            </a:r>
          </a:p>
          <a:p>
            <a:r>
              <a:rPr lang="en-US" sz="600" dirty="0" smtClean="0"/>
              <a:t>RUN;</a:t>
            </a:r>
          </a:p>
          <a:p>
            <a:endParaRPr lang="en-US" sz="600" dirty="0" smtClean="0"/>
          </a:p>
          <a:p>
            <a:endParaRPr lang="en-US" sz="600" dirty="0" smtClean="0"/>
          </a:p>
          <a:p>
            <a:r>
              <a:rPr lang="en-US" sz="600" dirty="0" smtClean="0"/>
              <a:t>*UNDERSTAND YOUR DATA AND ITS PROPERTIES;</a:t>
            </a:r>
          </a:p>
          <a:p>
            <a:r>
              <a:rPr lang="en-US" sz="600" dirty="0" smtClean="0"/>
              <a:t>TITLE "RSA1a";</a:t>
            </a:r>
          </a:p>
          <a:p>
            <a:r>
              <a:rPr lang="en-US" sz="600" dirty="0" smtClean="0"/>
              <a:t>PROC CONTENTS DATA = AN.RSA1;</a:t>
            </a:r>
          </a:p>
          <a:p>
            <a:r>
              <a:rPr lang="en-US" sz="600" dirty="0" smtClean="0"/>
              <a:t>RUN;</a:t>
            </a:r>
          </a:p>
          <a:p>
            <a:endParaRPr lang="en-US" sz="600" dirty="0" smtClean="0"/>
          </a:p>
          <a:p>
            <a:r>
              <a:rPr lang="en-US" sz="600" dirty="0" smtClean="0"/>
              <a:t>TITLE "RSA1a";</a:t>
            </a:r>
          </a:p>
          <a:p>
            <a:r>
              <a:rPr lang="en-US" sz="600" dirty="0" smtClean="0"/>
              <a:t>PROC UNIVARIATE DATA = AN.RSA1;</a:t>
            </a:r>
          </a:p>
          <a:p>
            <a:endParaRPr lang="en-US" sz="600" dirty="0" smtClean="0"/>
          </a:p>
          <a:p>
            <a:r>
              <a:rPr lang="en-US" sz="600" dirty="0" smtClean="0"/>
              <a:t>RUN;</a:t>
            </a:r>
          </a:p>
          <a:p>
            <a:endParaRPr lang="en-US" sz="600" dirty="0" smtClean="0"/>
          </a:p>
          <a:p>
            <a:endParaRPr lang="en-US" sz="600" dirty="0" smtClean="0"/>
          </a:p>
          <a:p>
            <a:r>
              <a:rPr lang="en-US" sz="600" dirty="0" smtClean="0"/>
              <a:t>*DATA VALUE;</a:t>
            </a:r>
          </a:p>
          <a:p>
            <a:r>
              <a:rPr lang="en-US" sz="600" dirty="0" smtClean="0"/>
              <a:t>PROC PRINT DATA = AN.RSA1 (OBS = 20);</a:t>
            </a:r>
          </a:p>
          <a:p>
            <a:r>
              <a:rPr lang="en-US" sz="600" dirty="0" smtClean="0"/>
              <a:t>TITLE "RSA1";</a:t>
            </a:r>
          </a:p>
          <a:p>
            <a:r>
              <a:rPr lang="en-US" sz="600" dirty="0" smtClean="0"/>
              <a:t>RUN;</a:t>
            </a:r>
          </a:p>
          <a:p>
            <a:endParaRPr lang="en-US" sz="600" dirty="0" smtClean="0"/>
          </a:p>
          <a:p>
            <a:r>
              <a:rPr lang="en-US" sz="600" dirty="0" smtClean="0"/>
              <a:t>*CHECK FOR MISSING VALUES;</a:t>
            </a:r>
          </a:p>
          <a:p>
            <a:r>
              <a:rPr lang="en-US" sz="600" dirty="0" smtClean="0"/>
              <a:t>PROC MEANS DATA = AN.RSA1 N NMISS;</a:t>
            </a:r>
          </a:p>
          <a:p>
            <a:r>
              <a:rPr lang="en-US" sz="600" dirty="0" smtClean="0"/>
              <a:t>RUN;</a:t>
            </a:r>
          </a:p>
          <a:p>
            <a:endParaRPr lang="en-US" sz="600" dirty="0" smtClean="0"/>
          </a:p>
          <a:p>
            <a:r>
              <a:rPr lang="en-US" sz="600" dirty="0" smtClean="0"/>
              <a:t>DATA AN.RSA1a;</a:t>
            </a:r>
          </a:p>
          <a:p>
            <a:r>
              <a:rPr lang="en-US" sz="600" dirty="0" smtClean="0"/>
              <a:t>	set AN.RSA1;</a:t>
            </a:r>
          </a:p>
          <a:p>
            <a:r>
              <a:rPr lang="en-US" sz="600" dirty="0" smtClean="0"/>
              <a:t>	if </a:t>
            </a:r>
            <a:r>
              <a:rPr lang="en-US" sz="600" dirty="0" err="1" smtClean="0"/>
              <a:t>cmiss</a:t>
            </a:r>
            <a:r>
              <a:rPr lang="en-US" sz="600" dirty="0" smtClean="0"/>
              <a:t>(of _all_) then delete;</a:t>
            </a:r>
          </a:p>
          <a:p>
            <a:r>
              <a:rPr lang="en-US" sz="600" dirty="0" smtClean="0"/>
              <a:t>run;</a:t>
            </a:r>
          </a:p>
          <a:p>
            <a:endParaRPr lang="en-US" sz="600" dirty="0" smtClean="0"/>
          </a:p>
          <a:p>
            <a:r>
              <a:rPr lang="en-US" sz="600" dirty="0" smtClean="0"/>
              <a:t>*CHECK FOR MISSING VALUES AGAIN;</a:t>
            </a:r>
          </a:p>
          <a:p>
            <a:r>
              <a:rPr lang="en-US" sz="600" dirty="0" smtClean="0"/>
              <a:t>PROC MEANS DATA = AN.RSA1a N NMISS;</a:t>
            </a:r>
          </a:p>
          <a:p>
            <a:r>
              <a:rPr lang="en-US" sz="600" dirty="0" smtClean="0"/>
              <a:t>TITLE 'RSA1a';</a:t>
            </a:r>
          </a:p>
          <a:p>
            <a:r>
              <a:rPr lang="en-US" sz="600" dirty="0" smtClean="0"/>
              <a:t>RUN;</a:t>
            </a:r>
          </a:p>
          <a:p>
            <a:endParaRPr lang="en-US" sz="600" dirty="0" smtClean="0"/>
          </a:p>
          <a:p>
            <a:endParaRPr lang="en-US" sz="600" dirty="0" smtClean="0"/>
          </a:p>
          <a:p>
            <a:r>
              <a:rPr lang="en-US" sz="600" dirty="0" smtClean="0"/>
              <a:t>*DUPLICATES;</a:t>
            </a:r>
          </a:p>
          <a:p>
            <a:r>
              <a:rPr lang="en-US" sz="600" dirty="0" smtClean="0"/>
              <a:t>*COUNT COLS;</a:t>
            </a:r>
          </a:p>
          <a:p>
            <a:r>
              <a:rPr lang="en-US" sz="600" dirty="0" smtClean="0"/>
              <a:t>TITLE "Count of Distinct Customer IDs in RSA1a";</a:t>
            </a:r>
          </a:p>
          <a:p>
            <a:r>
              <a:rPr lang="en-US" sz="600" dirty="0" smtClean="0"/>
              <a:t>	PROC SQL;</a:t>
            </a:r>
          </a:p>
          <a:p>
            <a:r>
              <a:rPr lang="en-US" sz="600" dirty="0" smtClean="0"/>
              <a:t>	SELECT COUNT(</a:t>
            </a:r>
            <a:r>
              <a:rPr lang="en-US" sz="600" dirty="0" err="1" smtClean="0"/>
              <a:t>Customer_ID</a:t>
            </a:r>
            <a:r>
              <a:rPr lang="en-US" sz="600" dirty="0" smtClean="0"/>
              <a:t>)AS TOTAL_COUNT, COUNT(DISTINCT </a:t>
            </a:r>
            <a:r>
              <a:rPr lang="en-US" sz="600" dirty="0" err="1" smtClean="0"/>
              <a:t>Customer_ID</a:t>
            </a:r>
            <a:r>
              <a:rPr lang="en-US" sz="600" dirty="0" smtClean="0"/>
              <a:t>) AS UNIQUE_COUNT</a:t>
            </a:r>
          </a:p>
          <a:p>
            <a:r>
              <a:rPr lang="en-US" sz="600" dirty="0" smtClean="0"/>
              <a:t>	FROM AN.RSA1a</a:t>
            </a:r>
          </a:p>
          <a:p>
            <a:r>
              <a:rPr lang="en-US" sz="600" dirty="0" smtClean="0"/>
              <a:t>	;</a:t>
            </a:r>
          </a:p>
          <a:p>
            <a:r>
              <a:rPr lang="en-US" sz="600" dirty="0" smtClean="0"/>
              <a:t>	QUIT;</a:t>
            </a:r>
          </a:p>
          <a:p>
            <a:endParaRPr lang="en-US" sz="600" dirty="0" smtClean="0"/>
          </a:p>
          <a:p>
            <a:endParaRPr lang="en-US" sz="6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SAS SCRIPTS</a:t>
            </a:r>
            <a:endParaRPr lang="en-US" dirty="0"/>
          </a:p>
        </p:txBody>
      </p:sp>
      <p:sp>
        <p:nvSpPr>
          <p:cNvPr id="4" name="TextBox 3"/>
          <p:cNvSpPr txBox="1"/>
          <p:nvPr/>
        </p:nvSpPr>
        <p:spPr>
          <a:xfrm>
            <a:off x="785786" y="1643050"/>
            <a:ext cx="6107762" cy="5139869"/>
          </a:xfrm>
          <a:prstGeom prst="rect">
            <a:avLst/>
          </a:prstGeom>
          <a:noFill/>
        </p:spPr>
        <p:txBody>
          <a:bodyPr wrap="none" rtlCol="0">
            <a:spAutoFit/>
          </a:bodyPr>
          <a:lstStyle/>
          <a:p>
            <a:r>
              <a:rPr lang="en-US" sz="800" dirty="0" smtClean="0"/>
              <a:t>*REMOVE DUPLICATE OBSERVATIONS and check count again;</a:t>
            </a:r>
          </a:p>
          <a:p>
            <a:r>
              <a:rPr lang="en-US" sz="800" dirty="0" smtClean="0"/>
              <a:t>PROC SORT DATA = AN.RSA1a OUT = AN.RSA1a_S </a:t>
            </a:r>
            <a:r>
              <a:rPr lang="en-US" sz="800" dirty="0" err="1" smtClean="0"/>
              <a:t>dupout</a:t>
            </a:r>
            <a:r>
              <a:rPr lang="en-US" sz="800" dirty="0" smtClean="0"/>
              <a:t>=AN.RSA1aDup NODUPKEY;</a:t>
            </a:r>
          </a:p>
          <a:p>
            <a:r>
              <a:rPr lang="en-US" sz="800" dirty="0" smtClean="0"/>
              <a:t>	BY _ALL_;</a:t>
            </a:r>
          </a:p>
          <a:p>
            <a:r>
              <a:rPr lang="en-US" sz="800" dirty="0" smtClean="0"/>
              <a:t>RUN;</a:t>
            </a:r>
          </a:p>
          <a:p>
            <a:endParaRPr lang="en-US" sz="800" dirty="0" smtClean="0"/>
          </a:p>
          <a:p>
            <a:r>
              <a:rPr lang="en-US" sz="800" dirty="0" smtClean="0"/>
              <a:t>*COUNT AGAIN;</a:t>
            </a:r>
          </a:p>
          <a:p>
            <a:endParaRPr lang="en-US" sz="800" dirty="0" smtClean="0"/>
          </a:p>
          <a:p>
            <a:r>
              <a:rPr lang="en-US" sz="800" dirty="0" smtClean="0"/>
              <a:t>TITLE 'Count of Customer IDs RSA1_S';</a:t>
            </a:r>
          </a:p>
          <a:p>
            <a:r>
              <a:rPr lang="en-US" sz="800" dirty="0" smtClean="0"/>
              <a:t>PROC SQL;</a:t>
            </a:r>
          </a:p>
          <a:p>
            <a:r>
              <a:rPr lang="en-US" sz="800" dirty="0" smtClean="0"/>
              <a:t>	SELECT COUNT(</a:t>
            </a:r>
            <a:r>
              <a:rPr lang="en-US" sz="800" dirty="0" err="1" smtClean="0"/>
              <a:t>Customer_ID</a:t>
            </a:r>
            <a:r>
              <a:rPr lang="en-US" sz="800" dirty="0" smtClean="0"/>
              <a:t>)AS TOTAL_COUNT, COUNT(DISTINCT </a:t>
            </a:r>
            <a:r>
              <a:rPr lang="en-US" sz="800" dirty="0" err="1" smtClean="0"/>
              <a:t>Customer_ID</a:t>
            </a:r>
            <a:r>
              <a:rPr lang="en-US" sz="800" dirty="0" smtClean="0"/>
              <a:t>) AS UNIQUE_COUNT</a:t>
            </a:r>
          </a:p>
          <a:p>
            <a:r>
              <a:rPr lang="en-US" sz="800" dirty="0" smtClean="0"/>
              <a:t>	FROM AN.RSA1a_s</a:t>
            </a:r>
          </a:p>
          <a:p>
            <a:r>
              <a:rPr lang="en-US" sz="800" dirty="0" smtClean="0"/>
              <a:t>	;</a:t>
            </a:r>
          </a:p>
          <a:p>
            <a:r>
              <a:rPr lang="en-US" sz="800" dirty="0" smtClean="0"/>
              <a:t>	QUIT;</a:t>
            </a:r>
          </a:p>
          <a:p>
            <a:endParaRPr lang="en-US" sz="800" dirty="0" smtClean="0"/>
          </a:p>
          <a:p>
            <a:endParaRPr lang="en-US" sz="800" dirty="0" smtClean="0"/>
          </a:p>
          <a:p>
            <a:r>
              <a:rPr lang="en-US" sz="800" dirty="0" smtClean="0"/>
              <a:t>*FEATURE GENERATION FOR ;</a:t>
            </a:r>
          </a:p>
          <a:p>
            <a:r>
              <a:rPr lang="en-US" sz="800" dirty="0" smtClean="0"/>
              <a:t>*create sales columns in RSA1 ;</a:t>
            </a:r>
          </a:p>
          <a:p>
            <a:r>
              <a:rPr lang="en-US" sz="800" dirty="0" smtClean="0"/>
              <a:t>PROC SQL ;</a:t>
            </a:r>
          </a:p>
          <a:p>
            <a:r>
              <a:rPr lang="en-US" sz="800" dirty="0" smtClean="0"/>
              <a:t>	CREATE TABLE AN.RSA1b AS</a:t>
            </a:r>
          </a:p>
          <a:p>
            <a:r>
              <a:rPr lang="en-US" sz="800" dirty="0" smtClean="0"/>
              <a:t>	SELECT *, PRICE*QUANTITY AS SALES</a:t>
            </a:r>
          </a:p>
          <a:p>
            <a:r>
              <a:rPr lang="en-US" sz="800" dirty="0" smtClean="0"/>
              <a:t>	FROM AN.RSA1a_s</a:t>
            </a:r>
          </a:p>
          <a:p>
            <a:r>
              <a:rPr lang="en-US" sz="800" dirty="0" smtClean="0"/>
              <a:t>	;</a:t>
            </a:r>
          </a:p>
          <a:p>
            <a:r>
              <a:rPr lang="en-US" sz="800" dirty="0" smtClean="0"/>
              <a:t>	QUIT;</a:t>
            </a:r>
          </a:p>
          <a:p>
            <a:endParaRPr lang="en-US" sz="800" dirty="0" smtClean="0"/>
          </a:p>
          <a:p>
            <a:endParaRPr lang="en-US" sz="800" dirty="0" smtClean="0"/>
          </a:p>
          <a:p>
            <a:r>
              <a:rPr lang="en-US" sz="800" dirty="0" smtClean="0"/>
              <a:t>TITLE 'RSA1b';</a:t>
            </a:r>
          </a:p>
          <a:p>
            <a:r>
              <a:rPr lang="en-US" sz="800" dirty="0" smtClean="0"/>
              <a:t>PROC CONTENTS data = AN.RSA1b; run;</a:t>
            </a:r>
          </a:p>
          <a:p>
            <a:r>
              <a:rPr lang="en-US" sz="800" dirty="0" smtClean="0"/>
              <a:t>TITLE 'RSA2b';</a:t>
            </a:r>
          </a:p>
          <a:p>
            <a:r>
              <a:rPr lang="en-US" sz="800" dirty="0" smtClean="0"/>
              <a:t>PROC CONTENTS data = AN.RSA2b; run;</a:t>
            </a:r>
          </a:p>
          <a:p>
            <a:endParaRPr lang="en-US" sz="800" dirty="0" smtClean="0"/>
          </a:p>
          <a:p>
            <a:endParaRPr lang="en-US" sz="800" dirty="0" smtClean="0"/>
          </a:p>
          <a:p>
            <a:r>
              <a:rPr lang="en-US" sz="800" dirty="0" smtClean="0"/>
              <a:t>*SELECT VARIABLES IDENTIFIED IN YOUR STUDY FRAMEWORK;</a:t>
            </a:r>
          </a:p>
          <a:p>
            <a:endParaRPr lang="en-US" sz="800" dirty="0" smtClean="0"/>
          </a:p>
          <a:p>
            <a:r>
              <a:rPr lang="en-US" sz="800" dirty="0" smtClean="0"/>
              <a:t>*Total Sales;</a:t>
            </a:r>
          </a:p>
          <a:p>
            <a:endParaRPr lang="en-US" sz="800" dirty="0" smtClean="0"/>
          </a:p>
          <a:p>
            <a:r>
              <a:rPr lang="en-US" sz="800" dirty="0" smtClean="0"/>
              <a:t>TITLE ' Total Sales for RSA1b';</a:t>
            </a:r>
          </a:p>
          <a:p>
            <a:r>
              <a:rPr lang="en-US" sz="800" dirty="0" smtClean="0"/>
              <a:t>PROC SQL;</a:t>
            </a:r>
          </a:p>
          <a:p>
            <a:r>
              <a:rPr lang="en-US" sz="800" dirty="0" smtClean="0"/>
              <a:t>	SELECT sum(Sales)as </a:t>
            </a:r>
            <a:r>
              <a:rPr lang="en-US" sz="800" dirty="0" err="1" smtClean="0"/>
              <a:t>TOTAL_Sales</a:t>
            </a:r>
            <a:r>
              <a:rPr lang="en-US" sz="800" dirty="0" smtClean="0"/>
              <a:t> format=comma20.2</a:t>
            </a:r>
          </a:p>
          <a:p>
            <a:r>
              <a:rPr lang="en-US" sz="800" dirty="0" smtClean="0"/>
              <a:t>	FROM AN.RSA1b</a:t>
            </a:r>
          </a:p>
          <a:p>
            <a:r>
              <a:rPr lang="en-US" sz="800" dirty="0" smtClean="0"/>
              <a:t>		;</a:t>
            </a:r>
          </a:p>
          <a:p>
            <a:r>
              <a:rPr lang="en-US" sz="800" dirty="0" smtClean="0"/>
              <a:t>	QUIT</a:t>
            </a:r>
            <a:r>
              <a:rPr lang="en-US" sz="800" dirty="0" smtClean="0"/>
              <a:t>;</a:t>
            </a:r>
            <a:endParaRPr lang="en-US" sz="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dirty="0" smtClean="0"/>
              <a:t>Introduction</a:t>
            </a:r>
            <a:endParaRPr lang="en-US" dirty="0"/>
          </a:p>
        </p:txBody>
      </p:sp>
      <p:sp>
        <p:nvSpPr>
          <p:cNvPr id="3" name="Content Placeholder 2"/>
          <p:cNvSpPr>
            <a:spLocks noGrp="1"/>
          </p:cNvSpPr>
          <p:nvPr>
            <p:ph sz="quarter" idx="1"/>
          </p:nvPr>
        </p:nvSpPr>
        <p:spPr/>
        <p:txBody>
          <a:bodyPr/>
          <a:lstStyle/>
          <a:p>
            <a:pPr>
              <a:lnSpc>
                <a:spcPct val="150000"/>
              </a:lnSpc>
              <a:buSzTx/>
              <a:buFont typeface="Wingdings" panose="05000000000000000000" pitchFamily="2" charset="2"/>
              <a:buChar char="§"/>
              <a:defRPr/>
            </a:pPr>
            <a:r>
              <a:rPr lang="en-US" sz="2800" dirty="0" smtClean="0"/>
              <a:t>Retail store customers’ transactional data were recorded from </a:t>
            </a:r>
            <a:r>
              <a:rPr lang="en-US" sz="2800" dirty="0" smtClean="0"/>
              <a:t>Jan,2007 </a:t>
            </a:r>
            <a:r>
              <a:rPr lang="en-US" sz="2800" dirty="0" smtClean="0"/>
              <a:t>to </a:t>
            </a:r>
            <a:r>
              <a:rPr lang="en-US" sz="2800" dirty="0" smtClean="0"/>
              <a:t>Dec,2008</a:t>
            </a:r>
          </a:p>
          <a:p>
            <a:pPr>
              <a:lnSpc>
                <a:spcPct val="150000"/>
              </a:lnSpc>
              <a:buSzTx/>
              <a:buFont typeface="Wingdings" panose="05000000000000000000" pitchFamily="2" charset="2"/>
              <a:buChar char="§"/>
              <a:defRPr/>
            </a:pPr>
            <a:r>
              <a:rPr lang="en-CA" sz="2800" dirty="0" smtClean="0"/>
              <a:t>Scope of analysis will be on Products other than EC90</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SAS SCRIPTS</a:t>
            </a:r>
            <a:endParaRPr lang="en-US" dirty="0"/>
          </a:p>
        </p:txBody>
      </p:sp>
      <p:sp>
        <p:nvSpPr>
          <p:cNvPr id="4" name="TextBox 3"/>
          <p:cNvSpPr txBox="1"/>
          <p:nvPr/>
        </p:nvSpPr>
        <p:spPr>
          <a:xfrm>
            <a:off x="1000100" y="1643050"/>
            <a:ext cx="6457217" cy="4893647"/>
          </a:xfrm>
          <a:prstGeom prst="rect">
            <a:avLst/>
          </a:prstGeom>
          <a:noFill/>
        </p:spPr>
        <p:txBody>
          <a:bodyPr wrap="none" rtlCol="0">
            <a:spAutoFit/>
          </a:bodyPr>
          <a:lstStyle/>
          <a:p>
            <a:r>
              <a:rPr lang="en-US" sz="600" dirty="0" smtClean="0"/>
              <a:t>*</a:t>
            </a:r>
            <a:r>
              <a:rPr lang="en-US" sz="600" dirty="0" smtClean="0"/>
              <a:t>Sales by Item Code and by Category;</a:t>
            </a:r>
          </a:p>
          <a:p>
            <a:endParaRPr lang="en-US" sz="600" dirty="0" smtClean="0"/>
          </a:p>
          <a:p>
            <a:r>
              <a:rPr lang="en-US" sz="600" dirty="0" smtClean="0"/>
              <a:t>/*each group*/</a:t>
            </a:r>
          </a:p>
          <a:p>
            <a:endParaRPr lang="en-US" sz="600" dirty="0" smtClean="0"/>
          </a:p>
          <a:p>
            <a:r>
              <a:rPr lang="en-US" sz="600" dirty="0" smtClean="0"/>
              <a:t>/* 'Sales by Category';*/</a:t>
            </a:r>
          </a:p>
          <a:p>
            <a:endParaRPr lang="en-US" sz="600" dirty="0" smtClean="0"/>
          </a:p>
          <a:p>
            <a:r>
              <a:rPr lang="en-US" sz="600" dirty="0" smtClean="0"/>
              <a:t>PROC SQL;</a:t>
            </a:r>
          </a:p>
          <a:p>
            <a:r>
              <a:rPr lang="en-US" sz="600" dirty="0" smtClean="0"/>
              <a:t>CREATE TABLE AN.RSA1Category AS</a:t>
            </a:r>
          </a:p>
          <a:p>
            <a:r>
              <a:rPr lang="en-US" sz="600" dirty="0" smtClean="0"/>
              <a:t>SELECT Category, COUNT(</a:t>
            </a:r>
            <a:r>
              <a:rPr lang="en-US" sz="600" dirty="0" err="1" smtClean="0"/>
              <a:t>Customer_ID</a:t>
            </a:r>
            <a:r>
              <a:rPr lang="en-US" sz="600" dirty="0" smtClean="0"/>
              <a:t>) format=comma20.2 AS </a:t>
            </a:r>
            <a:r>
              <a:rPr lang="en-US" sz="600" dirty="0" err="1" smtClean="0"/>
              <a:t>Total_Orders</a:t>
            </a:r>
            <a:r>
              <a:rPr lang="en-US" sz="600" dirty="0" smtClean="0"/>
              <a:t>, sum(Sales) format=comma20.2 AS </a:t>
            </a:r>
            <a:r>
              <a:rPr lang="en-US" sz="600" dirty="0" err="1" smtClean="0"/>
              <a:t>Total_Sales</a:t>
            </a:r>
            <a:r>
              <a:rPr lang="en-US" sz="600" dirty="0" smtClean="0"/>
              <a:t>, sum(Quantity) format=comma20.2 AS </a:t>
            </a:r>
            <a:r>
              <a:rPr lang="en-US" sz="600" dirty="0" err="1" smtClean="0"/>
              <a:t>Total_Quantity</a:t>
            </a:r>
            <a:endParaRPr lang="en-US" sz="600" dirty="0" smtClean="0"/>
          </a:p>
          <a:p>
            <a:r>
              <a:rPr lang="en-US" sz="600" dirty="0" smtClean="0"/>
              <a:t>FROM AN.RSA1b</a:t>
            </a:r>
          </a:p>
          <a:p>
            <a:r>
              <a:rPr lang="en-US" sz="600" dirty="0" smtClean="0"/>
              <a:t>GROUP BY Category</a:t>
            </a:r>
          </a:p>
          <a:p>
            <a:r>
              <a:rPr lang="en-US" sz="600" dirty="0" smtClean="0"/>
              <a:t>ORDER BY Category;</a:t>
            </a:r>
          </a:p>
          <a:p>
            <a:r>
              <a:rPr lang="en-US" sz="600" dirty="0" smtClean="0"/>
              <a:t>QUIT;</a:t>
            </a:r>
          </a:p>
          <a:p>
            <a:r>
              <a:rPr lang="en-US" sz="600" dirty="0" smtClean="0"/>
              <a:t>proc print data = AN.RSA1Category; </a:t>
            </a:r>
          </a:p>
          <a:p>
            <a:r>
              <a:rPr lang="en-US" sz="600" dirty="0" smtClean="0"/>
              <a:t>TITLE 'Total Order, Total Sales &amp; Total Quantity by Category'; run;</a:t>
            </a:r>
          </a:p>
          <a:p>
            <a:r>
              <a:rPr lang="en-US" sz="600" dirty="0" smtClean="0"/>
              <a:t>TITLE "Number of Orders, Total Sales &amp; Total Quantity per Category";</a:t>
            </a:r>
          </a:p>
          <a:p>
            <a:r>
              <a:rPr lang="en-US" sz="600" dirty="0" smtClean="0"/>
              <a:t>PROC GCHART DATA = AN.RSA1b;</a:t>
            </a:r>
          </a:p>
          <a:p>
            <a:r>
              <a:rPr lang="en-US" sz="600" dirty="0" smtClean="0"/>
              <a:t>format sales dollar20.;</a:t>
            </a:r>
          </a:p>
          <a:p>
            <a:r>
              <a:rPr lang="en-US" sz="600" dirty="0" smtClean="0"/>
              <a:t>	PIE Category 	</a:t>
            </a:r>
          </a:p>
          <a:p>
            <a:r>
              <a:rPr lang="en-US" sz="600" dirty="0" smtClean="0"/>
              <a:t>;</a:t>
            </a:r>
          </a:p>
          <a:p>
            <a:r>
              <a:rPr lang="en-US" sz="600" dirty="0" smtClean="0"/>
              <a:t>RUN;</a:t>
            </a:r>
          </a:p>
          <a:p>
            <a:endParaRPr lang="en-US" sz="600" dirty="0" smtClean="0"/>
          </a:p>
          <a:p>
            <a:r>
              <a:rPr lang="en-US" sz="600" dirty="0" smtClean="0"/>
              <a:t>pie3d Category / </a:t>
            </a:r>
            <a:r>
              <a:rPr lang="en-US" sz="600" dirty="0" err="1" smtClean="0"/>
              <a:t>sumvar</a:t>
            </a:r>
            <a:r>
              <a:rPr lang="en-US" sz="600" dirty="0" smtClean="0"/>
              <a:t>=Sales</a:t>
            </a:r>
          </a:p>
          <a:p>
            <a:r>
              <a:rPr lang="en-US" sz="600" dirty="0" smtClean="0"/>
              <a:t>explode="F";</a:t>
            </a:r>
          </a:p>
          <a:p>
            <a:r>
              <a:rPr lang="en-US" sz="600" dirty="0" smtClean="0"/>
              <a:t>run;</a:t>
            </a:r>
          </a:p>
          <a:p>
            <a:endParaRPr lang="en-US" sz="600" dirty="0" smtClean="0"/>
          </a:p>
          <a:p>
            <a:r>
              <a:rPr lang="en-US" sz="600" dirty="0" smtClean="0"/>
              <a:t>pie3d Category / </a:t>
            </a:r>
            <a:r>
              <a:rPr lang="en-US" sz="600" dirty="0" err="1" smtClean="0"/>
              <a:t>sumvar</a:t>
            </a:r>
            <a:r>
              <a:rPr lang="en-US" sz="600" dirty="0" smtClean="0"/>
              <a:t>=Quantity</a:t>
            </a:r>
          </a:p>
          <a:p>
            <a:r>
              <a:rPr lang="en-US" sz="600" dirty="0" smtClean="0"/>
              <a:t>explode="F";</a:t>
            </a:r>
          </a:p>
          <a:p>
            <a:r>
              <a:rPr lang="en-US" sz="600" dirty="0" smtClean="0"/>
              <a:t>run;</a:t>
            </a:r>
          </a:p>
          <a:p>
            <a:r>
              <a:rPr lang="en-US" sz="600" dirty="0" smtClean="0"/>
              <a:t>quit;</a:t>
            </a:r>
          </a:p>
          <a:p>
            <a:endParaRPr lang="en-US" sz="600" dirty="0" smtClean="0"/>
          </a:p>
          <a:p>
            <a:r>
              <a:rPr lang="en-US" sz="600" dirty="0" smtClean="0"/>
              <a:t>/*title 'in Category C, which products have most orders';*/</a:t>
            </a:r>
          </a:p>
          <a:p>
            <a:endParaRPr lang="en-US" sz="600" dirty="0" smtClean="0"/>
          </a:p>
          <a:p>
            <a:r>
              <a:rPr lang="en-US" sz="600" dirty="0" smtClean="0"/>
              <a:t>PROC SQL;</a:t>
            </a:r>
          </a:p>
          <a:p>
            <a:r>
              <a:rPr lang="en-US" sz="600" dirty="0" smtClean="0"/>
              <a:t>CREATE TABLE AN.RSA1MostOrderItem AS</a:t>
            </a:r>
          </a:p>
          <a:p>
            <a:r>
              <a:rPr lang="en-US" sz="600" dirty="0" smtClean="0"/>
              <a:t>SELECT *, COUNT(</a:t>
            </a:r>
            <a:r>
              <a:rPr lang="en-US" sz="600" dirty="0" err="1" smtClean="0"/>
              <a:t>Item_Code</a:t>
            </a:r>
            <a:r>
              <a:rPr lang="en-US" sz="600" dirty="0" smtClean="0"/>
              <a:t>) AS </a:t>
            </a:r>
            <a:r>
              <a:rPr lang="en-US" sz="600" dirty="0" err="1" smtClean="0"/>
              <a:t>Total_Items</a:t>
            </a:r>
            <a:r>
              <a:rPr lang="en-US" sz="600" dirty="0" smtClean="0"/>
              <a:t>, sum(Sales) format=comma20.2 AS </a:t>
            </a:r>
            <a:r>
              <a:rPr lang="en-US" sz="600" dirty="0" err="1" smtClean="0"/>
              <a:t>Total_Sales</a:t>
            </a:r>
            <a:r>
              <a:rPr lang="en-US" sz="600" dirty="0" smtClean="0"/>
              <a:t>, sum(Quantity) format=comma20.2 AS </a:t>
            </a:r>
            <a:r>
              <a:rPr lang="en-US" sz="600" dirty="0" err="1" smtClean="0"/>
              <a:t>Total_Quantity</a:t>
            </a:r>
            <a:endParaRPr lang="en-US" sz="600" dirty="0" smtClean="0"/>
          </a:p>
          <a:p>
            <a:r>
              <a:rPr lang="en-US" sz="600" dirty="0" smtClean="0"/>
              <a:t>FROM AN.RSA1b</a:t>
            </a:r>
          </a:p>
          <a:p>
            <a:r>
              <a:rPr lang="en-US" sz="600" dirty="0" smtClean="0"/>
              <a:t>Where Category = 'C' </a:t>
            </a:r>
          </a:p>
          <a:p>
            <a:r>
              <a:rPr lang="en-US" sz="600" dirty="0" smtClean="0"/>
              <a:t>GROUP BY </a:t>
            </a:r>
            <a:r>
              <a:rPr lang="en-US" sz="600" dirty="0" err="1" smtClean="0"/>
              <a:t>Item_Code</a:t>
            </a:r>
            <a:endParaRPr lang="en-US" sz="600" dirty="0" smtClean="0"/>
          </a:p>
          <a:p>
            <a:r>
              <a:rPr lang="en-US" sz="600" dirty="0" smtClean="0"/>
              <a:t>ORDER BY </a:t>
            </a:r>
            <a:r>
              <a:rPr lang="en-US" sz="600" dirty="0" err="1" smtClean="0"/>
              <a:t>Total_Items</a:t>
            </a:r>
            <a:r>
              <a:rPr lang="en-US" sz="600" dirty="0" smtClean="0"/>
              <a:t> DESC</a:t>
            </a:r>
          </a:p>
          <a:p>
            <a:r>
              <a:rPr lang="en-US" sz="600" dirty="0" smtClean="0"/>
              <a:t>;</a:t>
            </a:r>
          </a:p>
          <a:p>
            <a:r>
              <a:rPr lang="en-US" sz="600" dirty="0" smtClean="0"/>
              <a:t>QUIT;</a:t>
            </a:r>
          </a:p>
          <a:p>
            <a:endParaRPr lang="en-US" sz="600" dirty="0" smtClean="0"/>
          </a:p>
          <a:p>
            <a:endParaRPr lang="en-US" sz="600" dirty="0" smtClean="0"/>
          </a:p>
          <a:p>
            <a:endParaRPr lang="en-US" sz="600" dirty="0" smtClean="0"/>
          </a:p>
          <a:p>
            <a:r>
              <a:rPr lang="en-US" sz="600" dirty="0" smtClean="0"/>
              <a:t>proc </a:t>
            </a:r>
            <a:r>
              <a:rPr lang="en-US" sz="600" dirty="0" err="1" smtClean="0"/>
              <a:t>sgplot</a:t>
            </a:r>
            <a:r>
              <a:rPr lang="en-US" sz="600" dirty="0" smtClean="0"/>
              <a:t> data = AN.RSA1MostOrderItem;</a:t>
            </a:r>
          </a:p>
          <a:p>
            <a:r>
              <a:rPr lang="en-US" sz="600" dirty="0" smtClean="0"/>
              <a:t>	</a:t>
            </a:r>
            <a:r>
              <a:rPr lang="en-US" sz="600" dirty="0" err="1" smtClean="0"/>
              <a:t>vbox</a:t>
            </a:r>
            <a:r>
              <a:rPr lang="en-US" sz="600" dirty="0" smtClean="0"/>
              <a:t> </a:t>
            </a:r>
            <a:r>
              <a:rPr lang="en-US" sz="600" dirty="0" err="1" smtClean="0"/>
              <a:t>Total_Items</a:t>
            </a:r>
            <a:r>
              <a:rPr lang="en-US" sz="600" dirty="0" smtClean="0"/>
              <a:t>;</a:t>
            </a:r>
          </a:p>
          <a:p>
            <a:r>
              <a:rPr lang="en-US" sz="600" dirty="0" smtClean="0"/>
              <a:t>		</a:t>
            </a:r>
          </a:p>
          <a:p>
            <a:r>
              <a:rPr lang="en-US" sz="600" dirty="0" smtClean="0"/>
              <a:t>	title '</a:t>
            </a:r>
            <a:r>
              <a:rPr lang="en-US" sz="600" dirty="0" err="1" smtClean="0"/>
              <a:t>Distibution</a:t>
            </a:r>
            <a:r>
              <a:rPr lang="en-US" sz="600" dirty="0" smtClean="0"/>
              <a:t> of Quantity by </a:t>
            </a:r>
            <a:r>
              <a:rPr lang="en-US" sz="600" dirty="0" err="1" smtClean="0"/>
              <a:t>Item_Code</a:t>
            </a:r>
            <a:r>
              <a:rPr lang="en-US" sz="600" dirty="0" smtClean="0"/>
              <a:t>';</a:t>
            </a:r>
          </a:p>
          <a:p>
            <a:r>
              <a:rPr lang="en-US" sz="600" dirty="0" smtClean="0"/>
              <a:t>run;</a:t>
            </a:r>
          </a:p>
          <a:p>
            <a:endParaRPr lang="en-US" sz="600" dirty="0" smtClean="0"/>
          </a:p>
          <a:p>
            <a:endParaRPr lang="en-US" sz="6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SAS SCRIPTS</a:t>
            </a:r>
            <a:endParaRPr lang="en-US" dirty="0"/>
          </a:p>
        </p:txBody>
      </p:sp>
      <p:sp>
        <p:nvSpPr>
          <p:cNvPr id="4" name="TextBox 3"/>
          <p:cNvSpPr txBox="1"/>
          <p:nvPr/>
        </p:nvSpPr>
        <p:spPr>
          <a:xfrm>
            <a:off x="785786" y="1785926"/>
            <a:ext cx="8230138" cy="4924425"/>
          </a:xfrm>
          <a:prstGeom prst="rect">
            <a:avLst/>
          </a:prstGeom>
          <a:noFill/>
        </p:spPr>
        <p:txBody>
          <a:bodyPr wrap="none" rtlCol="0">
            <a:spAutoFit/>
          </a:bodyPr>
          <a:lstStyle/>
          <a:p>
            <a:r>
              <a:rPr lang="en-US" sz="800" dirty="0" smtClean="0"/>
              <a:t>/*Distribution of orders &amp; sales across Source*/</a:t>
            </a:r>
          </a:p>
          <a:p>
            <a:r>
              <a:rPr lang="en-US" sz="800" dirty="0" smtClean="0"/>
              <a:t>title "Orders Frequency by Source";</a:t>
            </a:r>
          </a:p>
          <a:p>
            <a:r>
              <a:rPr lang="en-US" sz="800" dirty="0" smtClean="0"/>
              <a:t>proc freq data =AN.RSA1b;</a:t>
            </a:r>
          </a:p>
          <a:p>
            <a:r>
              <a:rPr lang="en-US" sz="800" dirty="0" smtClean="0"/>
              <a:t>table Source;</a:t>
            </a:r>
          </a:p>
          <a:p>
            <a:r>
              <a:rPr lang="en-US" sz="800" dirty="0" smtClean="0"/>
              <a:t>run;</a:t>
            </a:r>
          </a:p>
          <a:p>
            <a:endParaRPr lang="en-US" sz="800" dirty="0" smtClean="0"/>
          </a:p>
          <a:p>
            <a:r>
              <a:rPr lang="en-US" sz="800" dirty="0" smtClean="0"/>
              <a:t>TITLE "Percentage of Sales and Quantity per Source";</a:t>
            </a:r>
          </a:p>
          <a:p>
            <a:r>
              <a:rPr lang="en-US" sz="800" dirty="0" smtClean="0"/>
              <a:t>PROC GCHART DATA = AN.RSA1b;</a:t>
            </a:r>
          </a:p>
          <a:p>
            <a:r>
              <a:rPr lang="en-US" sz="800" dirty="0" smtClean="0"/>
              <a:t>format sales dollar20.;</a:t>
            </a:r>
          </a:p>
          <a:p>
            <a:r>
              <a:rPr lang="en-US" sz="800" dirty="0" smtClean="0"/>
              <a:t>	PIE Source 	</a:t>
            </a:r>
          </a:p>
          <a:p>
            <a:r>
              <a:rPr lang="en-US" sz="800" dirty="0" smtClean="0"/>
              <a:t>;</a:t>
            </a:r>
          </a:p>
          <a:p>
            <a:r>
              <a:rPr lang="en-US" sz="800" dirty="0" smtClean="0"/>
              <a:t>RUN;</a:t>
            </a:r>
          </a:p>
          <a:p>
            <a:endParaRPr lang="en-US" sz="800" dirty="0" smtClean="0"/>
          </a:p>
          <a:p>
            <a:r>
              <a:rPr lang="en-US" sz="800" dirty="0" smtClean="0"/>
              <a:t>pie3d Source / </a:t>
            </a:r>
            <a:r>
              <a:rPr lang="en-US" sz="800" dirty="0" err="1" smtClean="0"/>
              <a:t>sumvar</a:t>
            </a:r>
            <a:r>
              <a:rPr lang="en-US" sz="800" dirty="0" smtClean="0"/>
              <a:t>=Sales</a:t>
            </a:r>
          </a:p>
          <a:p>
            <a:r>
              <a:rPr lang="en-US" sz="800" dirty="0" smtClean="0"/>
              <a:t>explode="WEB";</a:t>
            </a:r>
          </a:p>
          <a:p>
            <a:r>
              <a:rPr lang="en-US" sz="800" dirty="0" smtClean="0"/>
              <a:t>run;</a:t>
            </a:r>
          </a:p>
          <a:p>
            <a:endParaRPr lang="en-US" sz="800" dirty="0" smtClean="0"/>
          </a:p>
          <a:p>
            <a:r>
              <a:rPr lang="en-US" sz="800" dirty="0" smtClean="0"/>
              <a:t>pie3d Source / </a:t>
            </a:r>
            <a:r>
              <a:rPr lang="en-US" sz="800" dirty="0" err="1" smtClean="0"/>
              <a:t>sumvar</a:t>
            </a:r>
            <a:r>
              <a:rPr lang="en-US" sz="800" dirty="0" smtClean="0"/>
              <a:t>=Quantity</a:t>
            </a:r>
          </a:p>
          <a:p>
            <a:r>
              <a:rPr lang="en-US" sz="800" dirty="0" smtClean="0"/>
              <a:t>explode="REGULAR";</a:t>
            </a:r>
          </a:p>
          <a:p>
            <a:r>
              <a:rPr lang="en-US" sz="800" dirty="0" smtClean="0"/>
              <a:t>run;</a:t>
            </a:r>
          </a:p>
          <a:p>
            <a:r>
              <a:rPr lang="en-US" sz="800" dirty="0" smtClean="0"/>
              <a:t>quit;</a:t>
            </a:r>
          </a:p>
          <a:p>
            <a:endParaRPr lang="en-US" sz="800" dirty="0" smtClean="0"/>
          </a:p>
          <a:p>
            <a:r>
              <a:rPr lang="en-US" sz="800" dirty="0" smtClean="0"/>
              <a:t>*BIVARIATE ANALYSIS</a:t>
            </a:r>
          </a:p>
          <a:p>
            <a:r>
              <a:rPr lang="en-US" sz="800" dirty="0" smtClean="0"/>
              <a:t>*chi square analysis;</a:t>
            </a:r>
          </a:p>
          <a:p>
            <a:endParaRPr lang="en-US" sz="800" dirty="0" smtClean="0"/>
          </a:p>
          <a:p>
            <a:r>
              <a:rPr lang="en-US" sz="800" dirty="0" smtClean="0"/>
              <a:t>PROC FREQ DATA = AN.RSA1b; </a:t>
            </a:r>
          </a:p>
          <a:p>
            <a:r>
              <a:rPr lang="en-US" sz="800" dirty="0" smtClean="0"/>
              <a:t>TITLE 'Source </a:t>
            </a:r>
            <a:r>
              <a:rPr lang="en-US" sz="800" dirty="0" err="1" smtClean="0"/>
              <a:t>vs</a:t>
            </a:r>
            <a:r>
              <a:rPr lang="en-US" sz="800" dirty="0" smtClean="0"/>
              <a:t> Category Chi Square Analysis';</a:t>
            </a:r>
          </a:p>
          <a:p>
            <a:r>
              <a:rPr lang="en-US" sz="800" dirty="0" smtClean="0"/>
              <a:t>	TABLE Source* Category/CHISQ NOROW NOCOL ; *CAN KEEP PERCENT, DO NOT INCLUDE NOPERCENT OR USE NOFREQ FOR ONLY PERCENT;</a:t>
            </a:r>
          </a:p>
          <a:p>
            <a:r>
              <a:rPr lang="en-US" sz="800" dirty="0" smtClean="0"/>
              <a:t>RUN;</a:t>
            </a:r>
          </a:p>
          <a:p>
            <a:r>
              <a:rPr lang="en-US" sz="800" dirty="0" smtClean="0"/>
              <a:t>*STACKED BAR CHART;</a:t>
            </a:r>
          </a:p>
          <a:p>
            <a:r>
              <a:rPr lang="en-US" sz="800" dirty="0" smtClean="0"/>
              <a:t>PROC SGPLOT DATA = AN.RSA1b;</a:t>
            </a:r>
          </a:p>
          <a:p>
            <a:r>
              <a:rPr lang="en-US" sz="800" dirty="0" smtClean="0"/>
              <a:t>TITLE 'Source </a:t>
            </a:r>
            <a:r>
              <a:rPr lang="en-US" sz="800" dirty="0" err="1" smtClean="0"/>
              <a:t>vs</a:t>
            </a:r>
            <a:r>
              <a:rPr lang="en-US" sz="800" dirty="0" smtClean="0"/>
              <a:t> Category ';</a:t>
            </a:r>
          </a:p>
          <a:p>
            <a:r>
              <a:rPr lang="en-US" sz="800" dirty="0" smtClean="0"/>
              <a:t>	VBAR CATEGORY/GROUP=SOURCE;</a:t>
            </a:r>
          </a:p>
          <a:p>
            <a:r>
              <a:rPr lang="en-US" sz="800" dirty="0" smtClean="0"/>
              <a:t>RUN;</a:t>
            </a:r>
          </a:p>
          <a:p>
            <a:endParaRPr lang="en-US" sz="800" dirty="0" smtClean="0"/>
          </a:p>
          <a:p>
            <a:endParaRPr lang="en-US" sz="800" dirty="0" smtClean="0"/>
          </a:p>
          <a:p>
            <a:endParaRPr lang="en-US" sz="800"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kern="0" dirty="0" smtClean="0"/>
              <a:t>Business </a:t>
            </a:r>
            <a:r>
              <a:rPr lang="en-US" kern="0" dirty="0" smtClean="0"/>
              <a:t>Objectives/Outcomes/Problems</a:t>
            </a:r>
            <a:endParaRPr lang="en-US" dirty="0"/>
          </a:p>
        </p:txBody>
      </p:sp>
      <p:sp>
        <p:nvSpPr>
          <p:cNvPr id="3" name="Content Placeholder 2"/>
          <p:cNvSpPr>
            <a:spLocks noGrp="1"/>
          </p:cNvSpPr>
          <p:nvPr>
            <p:ph sz="quarter" idx="1"/>
          </p:nvPr>
        </p:nvSpPr>
        <p:spPr/>
        <p:txBody>
          <a:bodyPr/>
          <a:lstStyle/>
          <a:p>
            <a:r>
              <a:rPr lang="en-CA" dirty="0" smtClean="0"/>
              <a:t>Find the Category and the Item within the Category with the most orders placed, most quantity sold, and most total sales made in order to focus on marketing the correct products to boost profitability</a:t>
            </a:r>
          </a:p>
          <a:p>
            <a:r>
              <a:rPr lang="en-CA" dirty="0" smtClean="0"/>
              <a:t>Find the Source with the most orders and the most sales to focus marketing campaigns within that medium</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dirty="0" smtClean="0"/>
              <a:t>Study Framework - 1</a:t>
            </a:r>
            <a:endParaRPr lang="en-US" dirty="0"/>
          </a:p>
        </p:txBody>
      </p:sp>
      <p:grpSp>
        <p:nvGrpSpPr>
          <p:cNvPr id="11" name="Group 10"/>
          <p:cNvGrpSpPr/>
          <p:nvPr/>
        </p:nvGrpSpPr>
        <p:grpSpPr>
          <a:xfrm>
            <a:off x="2819399" y="1438137"/>
            <a:ext cx="4038617" cy="4776945"/>
            <a:chOff x="0" y="0"/>
            <a:chExt cx="3505201" cy="3981725"/>
          </a:xfrm>
        </p:grpSpPr>
        <p:sp>
          <p:nvSpPr>
            <p:cNvPr id="12" name="Rounded Rectangle 11"/>
            <p:cNvSpPr/>
            <p:nvPr/>
          </p:nvSpPr>
          <p:spPr>
            <a:xfrm>
              <a:off x="16167" y="0"/>
              <a:ext cx="1083218" cy="714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a:t>Cust ID</a:t>
              </a:r>
            </a:p>
          </p:txBody>
        </p:sp>
        <p:sp>
          <p:nvSpPr>
            <p:cNvPr id="13" name="Rounded Rectangle 12"/>
            <p:cNvSpPr/>
            <p:nvPr/>
          </p:nvSpPr>
          <p:spPr>
            <a:xfrm>
              <a:off x="0" y="903822"/>
              <a:ext cx="1083218" cy="1229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a:t>Item</a:t>
              </a:r>
              <a:r>
                <a:rPr lang="en-US" sz="1100" baseline="0"/>
                <a:t> Code</a:t>
              </a:r>
              <a:endParaRPr lang="en-US" sz="1100"/>
            </a:p>
          </p:txBody>
        </p:sp>
        <p:sp>
          <p:nvSpPr>
            <p:cNvPr id="14" name="Rounded Rectangle 13"/>
            <p:cNvSpPr/>
            <p:nvPr/>
          </p:nvSpPr>
          <p:spPr>
            <a:xfrm>
              <a:off x="16167" y="2374541"/>
              <a:ext cx="1083218" cy="714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a:t>Category</a:t>
              </a:r>
            </a:p>
          </p:txBody>
        </p:sp>
        <p:sp>
          <p:nvSpPr>
            <p:cNvPr id="15" name="Rounded Rectangle 14"/>
            <p:cNvSpPr/>
            <p:nvPr/>
          </p:nvSpPr>
          <p:spPr>
            <a:xfrm>
              <a:off x="2036345" y="876025"/>
              <a:ext cx="1083218" cy="1229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a:t>Frequency of product</a:t>
              </a:r>
            </a:p>
          </p:txBody>
        </p:sp>
        <p:sp>
          <p:nvSpPr>
            <p:cNvPr id="16" name="Rounded Rectangle 15"/>
            <p:cNvSpPr/>
            <p:nvPr/>
          </p:nvSpPr>
          <p:spPr>
            <a:xfrm>
              <a:off x="1971676" y="2490146"/>
              <a:ext cx="1533525" cy="8407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a:t>Quantity</a:t>
              </a:r>
              <a:r>
                <a:rPr lang="en-US" sz="1100" baseline="0"/>
                <a:t> sold or</a:t>
              </a:r>
              <a:endParaRPr lang="en-US" sz="1100"/>
            </a:p>
            <a:p>
              <a:pPr algn="l"/>
              <a:r>
                <a:rPr lang="en-US" sz="1100"/>
                <a:t>Sales Amount</a:t>
              </a:r>
            </a:p>
          </p:txBody>
        </p:sp>
        <p:sp>
          <p:nvSpPr>
            <p:cNvPr id="17" name="Rounded Rectangle 16"/>
            <p:cNvSpPr/>
            <p:nvPr/>
          </p:nvSpPr>
          <p:spPr>
            <a:xfrm>
              <a:off x="28576" y="3267075"/>
              <a:ext cx="1083218" cy="714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a:t>Item</a:t>
              </a:r>
              <a:r>
                <a:rPr lang="en-US" sz="1100" baseline="0"/>
                <a:t>  Description</a:t>
              </a:r>
              <a:endParaRPr lang="en-US" sz="110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Study </a:t>
            </a:r>
            <a:r>
              <a:rPr lang="en-CA" dirty="0" err="1" smtClean="0"/>
              <a:t>Frameword</a:t>
            </a:r>
            <a:r>
              <a:rPr lang="en-CA" dirty="0" smtClean="0"/>
              <a:t> - 2</a:t>
            </a:r>
            <a:endParaRPr lang="en-US" dirty="0"/>
          </a:p>
        </p:txBody>
      </p:sp>
      <p:grpSp>
        <p:nvGrpSpPr>
          <p:cNvPr id="10" name="Group 9"/>
          <p:cNvGrpSpPr/>
          <p:nvPr/>
        </p:nvGrpSpPr>
        <p:grpSpPr>
          <a:xfrm>
            <a:off x="1500166" y="1428736"/>
            <a:ext cx="5929354" cy="4857784"/>
            <a:chOff x="0" y="0"/>
            <a:chExt cx="3505201" cy="3981725"/>
          </a:xfrm>
        </p:grpSpPr>
        <p:sp>
          <p:nvSpPr>
            <p:cNvPr id="11" name="Rounded Rectangle 10"/>
            <p:cNvSpPr/>
            <p:nvPr/>
          </p:nvSpPr>
          <p:spPr>
            <a:xfrm>
              <a:off x="16167" y="0"/>
              <a:ext cx="1083218" cy="714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a:t>Cust ID</a:t>
              </a:r>
            </a:p>
          </p:txBody>
        </p:sp>
        <p:sp>
          <p:nvSpPr>
            <p:cNvPr id="12" name="Rounded Rectangle 11"/>
            <p:cNvSpPr/>
            <p:nvPr/>
          </p:nvSpPr>
          <p:spPr>
            <a:xfrm>
              <a:off x="0" y="903822"/>
              <a:ext cx="1083218" cy="1229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a:t>Source</a:t>
              </a:r>
            </a:p>
          </p:txBody>
        </p:sp>
        <p:sp>
          <p:nvSpPr>
            <p:cNvPr id="13" name="Rounded Rectangle 12"/>
            <p:cNvSpPr/>
            <p:nvPr/>
          </p:nvSpPr>
          <p:spPr>
            <a:xfrm>
              <a:off x="16167" y="2374541"/>
              <a:ext cx="1083218" cy="714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a:t>Category</a:t>
              </a:r>
            </a:p>
          </p:txBody>
        </p:sp>
        <p:sp>
          <p:nvSpPr>
            <p:cNvPr id="14" name="Rounded Rectangle 13"/>
            <p:cNvSpPr/>
            <p:nvPr/>
          </p:nvSpPr>
          <p:spPr>
            <a:xfrm>
              <a:off x="2036345" y="876025"/>
              <a:ext cx="1083218" cy="1229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a:t>Frequency of product</a:t>
              </a:r>
            </a:p>
          </p:txBody>
        </p:sp>
        <p:sp>
          <p:nvSpPr>
            <p:cNvPr id="15" name="Rounded Rectangle 14"/>
            <p:cNvSpPr/>
            <p:nvPr/>
          </p:nvSpPr>
          <p:spPr>
            <a:xfrm>
              <a:off x="1971676" y="2490146"/>
              <a:ext cx="1533525" cy="8407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a:t>Quantity</a:t>
              </a:r>
              <a:r>
                <a:rPr lang="en-US" sz="1100" baseline="0"/>
                <a:t> sold or</a:t>
              </a:r>
              <a:endParaRPr lang="en-US" sz="1100"/>
            </a:p>
            <a:p>
              <a:pPr algn="l"/>
              <a:r>
                <a:rPr lang="en-US" sz="1100"/>
                <a:t>Sales Amount</a:t>
              </a:r>
            </a:p>
          </p:txBody>
        </p:sp>
        <p:sp>
          <p:nvSpPr>
            <p:cNvPr id="16" name="Rounded Rectangle 15"/>
            <p:cNvSpPr/>
            <p:nvPr/>
          </p:nvSpPr>
          <p:spPr>
            <a:xfrm>
              <a:off x="57151" y="3267075"/>
              <a:ext cx="1083218" cy="714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a:t>Item</a:t>
              </a:r>
              <a:r>
                <a:rPr lang="en-US" sz="1100" baseline="0"/>
                <a:t>  Description</a:t>
              </a:r>
              <a:endParaRPr lang="en-US" sz="110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Univariate</a:t>
            </a:r>
            <a:r>
              <a:rPr lang="en-CA" dirty="0" smtClean="0"/>
              <a:t> Descriptive Analysis</a:t>
            </a:r>
            <a:endParaRPr lang="en-US" dirty="0"/>
          </a:p>
        </p:txBody>
      </p:sp>
      <p:pic>
        <p:nvPicPr>
          <p:cNvPr id="1029" name="Picture 5"/>
          <p:cNvPicPr>
            <a:picLocks noChangeAspect="1" noChangeArrowheads="1"/>
          </p:cNvPicPr>
          <p:nvPr/>
        </p:nvPicPr>
        <p:blipFill>
          <a:blip r:embed="rId2"/>
          <a:srcRect/>
          <a:stretch>
            <a:fillRect/>
          </a:stretch>
        </p:blipFill>
        <p:spPr bwMode="auto">
          <a:xfrm>
            <a:off x="2428860" y="1571612"/>
            <a:ext cx="4229100" cy="4391025"/>
          </a:xfrm>
          <a:prstGeom prst="rect">
            <a:avLst/>
          </a:prstGeom>
          <a:noFill/>
          <a:ln w="9525">
            <a:noFill/>
            <a:miter lim="800000"/>
            <a:headEnd/>
            <a:tailEnd/>
          </a:ln>
          <a:effectLst/>
        </p:spPr>
      </p:pic>
      <p:sp>
        <p:nvSpPr>
          <p:cNvPr id="10" name="Oval 9"/>
          <p:cNvSpPr/>
          <p:nvPr/>
        </p:nvSpPr>
        <p:spPr>
          <a:xfrm>
            <a:off x="5357818" y="3286124"/>
            <a:ext cx="928694" cy="285752"/>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429124" y="3286124"/>
            <a:ext cx="928694" cy="2857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14744" y="2500306"/>
            <a:ext cx="785818" cy="28575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Univariate</a:t>
            </a:r>
            <a:r>
              <a:rPr lang="en-CA" dirty="0" smtClean="0"/>
              <a:t> Descriptive Analysis</a:t>
            </a:r>
            <a:endParaRPr lang="en-US" dirty="0"/>
          </a:p>
        </p:txBody>
      </p:sp>
      <p:pic>
        <p:nvPicPr>
          <p:cNvPr id="2050" name="Picture 2"/>
          <p:cNvPicPr>
            <a:picLocks noChangeAspect="1" noChangeArrowheads="1"/>
          </p:cNvPicPr>
          <p:nvPr/>
        </p:nvPicPr>
        <p:blipFill>
          <a:blip r:embed="rId2"/>
          <a:srcRect/>
          <a:stretch>
            <a:fillRect/>
          </a:stretch>
        </p:blipFill>
        <p:spPr bwMode="auto">
          <a:xfrm>
            <a:off x="1476375" y="1497535"/>
            <a:ext cx="5167327" cy="481753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Univariate</a:t>
            </a:r>
            <a:r>
              <a:rPr lang="en-CA" dirty="0" smtClean="0"/>
              <a:t> Descriptive Analysis</a:t>
            </a:r>
            <a:endParaRPr lang="en-US"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1242588" y="1447800"/>
            <a:ext cx="7116024" cy="4572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Univariate</a:t>
            </a:r>
            <a:r>
              <a:rPr lang="en-CA" dirty="0" smtClean="0"/>
              <a:t> Descriptive Analysis</a:t>
            </a:r>
            <a:endParaRPr lang="en-US" dirty="0"/>
          </a:p>
        </p:txBody>
      </p:sp>
      <p:pic>
        <p:nvPicPr>
          <p:cNvPr id="4099" name="Picture 3"/>
          <p:cNvPicPr>
            <a:picLocks noGrp="1" noChangeAspect="1" noChangeArrowheads="1"/>
          </p:cNvPicPr>
          <p:nvPr>
            <p:ph sz="quarter" idx="1"/>
          </p:nvPr>
        </p:nvPicPr>
        <p:blipFill>
          <a:blip r:embed="rId2"/>
          <a:srcRect/>
          <a:stretch>
            <a:fillRect/>
          </a:stretch>
        </p:blipFill>
        <p:spPr bwMode="auto">
          <a:xfrm>
            <a:off x="1701311" y="1447800"/>
            <a:ext cx="6198577" cy="45720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117</TotalTime>
  <Words>468</Words>
  <Application>Microsoft Office PowerPoint</Application>
  <PresentationFormat>On-screen Show (4:3)</PresentationFormat>
  <Paragraphs>221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Equity</vt:lpstr>
      <vt:lpstr>SAS BUSINESS PROJECT</vt:lpstr>
      <vt:lpstr>Introduction</vt:lpstr>
      <vt:lpstr>Business Objectives/Outcomes/Problems</vt:lpstr>
      <vt:lpstr>Study Framework - 1</vt:lpstr>
      <vt:lpstr>Study Frameword - 2</vt:lpstr>
      <vt:lpstr>Univariate Descriptive Analysis</vt:lpstr>
      <vt:lpstr>Univariate Descriptive Analysis</vt:lpstr>
      <vt:lpstr>Univariate Descriptive Analysis</vt:lpstr>
      <vt:lpstr>Univariate Descriptive Analysis</vt:lpstr>
      <vt:lpstr>Univariate Analysis</vt:lpstr>
      <vt:lpstr>Univariate Analysis</vt:lpstr>
      <vt:lpstr>Univariate Analysis</vt:lpstr>
      <vt:lpstr>Univariate Analysis</vt:lpstr>
      <vt:lpstr>Univariate Analysis</vt:lpstr>
      <vt:lpstr>Bi-variate Analysis</vt:lpstr>
      <vt:lpstr>Bi-Variate Analysis</vt:lpstr>
      <vt:lpstr>Summary of Variables</vt:lpstr>
      <vt:lpstr>SAS SCRIPTS</vt:lpstr>
      <vt:lpstr>SAS SCRIPTS</vt:lpstr>
      <vt:lpstr>SAS SCRIPTS</vt:lpstr>
      <vt:lpstr>SAS SCRIPTS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BUSINESS PROJECT</dc:title>
  <dc:creator>ALI NATHANI</dc:creator>
  <cp:lastModifiedBy>ALI NATHANI</cp:lastModifiedBy>
  <cp:revision>5</cp:revision>
  <dcterms:created xsi:type="dcterms:W3CDTF">2020-02-12T19:18:40Z</dcterms:created>
  <dcterms:modified xsi:type="dcterms:W3CDTF">2020-02-12T21:16:00Z</dcterms:modified>
</cp:coreProperties>
</file>