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9EB3E2-AE23-4B10-9388-66A657A8386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21.2.22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BF6D1C-C849-41A8-B8FC-CB0A2FDC1B7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97840B-ABF7-47E2-A970-CD41B3BD0571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21.2.22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FCB09F-F84E-473B-82C3-D14F2A0B0CB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30040" y="1998360"/>
            <a:ext cx="993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РАЗРАБОТКА ПРОГРАММА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«АРХИВАТОР С ШИФРОВАНИЕМ И РАСШИФРОВАНИЕМ ФАЙЛОВ»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159040" y="5404680"/>
            <a:ext cx="3893400" cy="127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Разработали: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Студент: АКТ(ф) СПбГУТ Курс: IV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Группа: ПКС-81, Воронова А. А.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Преподаватель: Садков А. А.</a:t>
            </a:r>
            <a:r>
              <a:rPr b="0" lang="ru-RU" sz="11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90800" y="254520"/>
            <a:ext cx="102326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«САНКТ-ПЕТЕРБУРГСКИЙ ГОСУДАРСТВЕННЫЙ УНИВЕРСИТЕТ ТЕЛЕКОММУНИКАЦИЙ ИМ. ПРОФ. М.А. БОНЧ-БРУЕВИЧА»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(СПбГУТ)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АРХАНГЕЛЬСКИЙ КОЛЛЕДЖ ТЕЛЕКОММУНИКАЦИЙ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ИМ. Б.Л. РОЗИНГА (ФИЛИАЛ) СПбГУТ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(АКТ (ф) СПбГУТ)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829400" y="63097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Архангельск 2022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119880"/>
            <a:ext cx="10515240" cy="86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Актуальность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60840" y="984960"/>
            <a:ext cx="10401480" cy="572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0"/>
          </a:bodyPr>
          <a:p>
            <a:pPr algn="just">
              <a:lnSpc>
                <a:spcPct val="16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     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  <a:ea typeface="Calibri"/>
              </a:rPr>
              <a:t>Еще 10-15 лет назад архиваторы использовались в основном для экономии места на жестких дисках и для того, чтобы уместить максимум данных на дискету. Однако времена изменились. Дискетами как средством переноса и хранения информации уже давно никто не пользуется, а стоимость накопителей стала настолько низкой, что никто даже не задумывается о сжатии данных с целью экономии места.</a:t>
            </a:r>
            <a:endParaRPr b="0" lang="ru-RU" sz="3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60000"/>
              </a:lnSpc>
            </a:pPr>
            <a:r>
              <a:rPr b="0" lang="ru-RU" sz="3400" spc="-1" strike="noStrike">
                <a:solidFill>
                  <a:srgbClr val="000000"/>
                </a:solidFill>
                <a:latin typeface="Times New Roman"/>
                <a:ea typeface="Calibri"/>
              </a:rPr>
              <a:t>     </a:t>
            </a:r>
            <a:r>
              <a:rPr b="0" lang="ru-RU" sz="3400" spc="-1" strike="noStrike">
                <a:solidFill>
                  <a:srgbClr val="000000"/>
                </a:solidFill>
                <a:latin typeface="Times New Roman"/>
                <a:ea typeface="Calibri"/>
              </a:rPr>
              <a:t>Сегодня они используются преимущественно для выкладывания данных в Сеть. Большинство драйверов на сайтах производителей выкладываются именно в архивах, и большая часть программ на различных ресурсах также заархивированы. Сам пользователь прежде чем выложить какие­-либо данные в Сеть (например, на файлообменные ресурсы), запаковывает данные в архив.</a:t>
            </a:r>
            <a:endParaRPr b="0" lang="ru-RU" sz="3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242640"/>
            <a:ext cx="10515240" cy="957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440360"/>
            <a:ext cx="10515240" cy="505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25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 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Целью учебной практики является разработка программы «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Архиватор с шифрованием и расшифрованием файлов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», позволяющая пользователю создать архив или работать с существующим, хранить и управлять своими файлами в локальном хранилище.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966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87800" y="1387800"/>
            <a:ext cx="11215800" cy="514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анализировать предметную область,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выбрать среду разработки и язык программирования для создания программного продукта,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разработать программный продукт,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провести тестирование разработанного программного продукта,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разработать программную и эксплуатационную документацию.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Программное обеспечение, требуемое для разработки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Для разработки ПП использовались следующее программное обеспечение: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Microsoft Visual Studio 2022.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Системные и аппаратные 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требования для ПК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2088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операционная система Windows 7 и выше,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платформа .NET Framework 4.7.2 или выше,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процессор с тактовой частотой не ниже 1 ГГц,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оперативная память: 100 МБ и выше,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свободное место на диске – 10 МБ и выше,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устройство для вывода информации: монитор,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манипуляторы: клавиатура и мышь.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75880" y="73440"/>
            <a:ext cx="10515240" cy="826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Алгоритм криптографического преобразования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-864000" y="6336000"/>
            <a:ext cx="107319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Рисунок 1 - Алгоритм зашифрования в режиме простой замены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Рисунок 7" descr=""/>
          <p:cNvPicPr/>
          <p:nvPr/>
        </p:nvPicPr>
        <p:blipFill>
          <a:blip r:embed="rId1">
            <a:lum contrast="12000"/>
          </a:blip>
          <a:srcRect l="0" t="0" r="-187" b="6919"/>
          <a:stretch/>
        </p:blipFill>
        <p:spPr>
          <a:xfrm rot="11400">
            <a:off x="2439000" y="904680"/>
            <a:ext cx="4824000" cy="52992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8183880" y="1790280"/>
            <a:ext cx="3696120" cy="59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/>
            <a:r>
              <a:rPr b="0" lang="ru-RU" sz="1600" spc="-1" strike="noStrike">
                <a:latin typeface="Times New Roman"/>
              </a:rPr>
              <a:t>X</a:t>
            </a:r>
            <a:r>
              <a:rPr b="0" lang="ru-RU" sz="1600" spc="-1" strike="noStrike" baseline="-33000">
                <a:latin typeface="Times New Roman"/>
              </a:rPr>
              <a:t>0</a:t>
            </a:r>
            <a:r>
              <a:rPr b="0" lang="ru-RU" sz="1600" spc="-1" strike="noStrike">
                <a:latin typeface="Times New Roman"/>
              </a:rPr>
              <a:t> — X</a:t>
            </a:r>
            <a:r>
              <a:rPr b="0" lang="ru-RU" sz="1600" spc="-1" strike="noStrike" baseline="-33000">
                <a:latin typeface="Times New Roman"/>
              </a:rPr>
              <a:t>7  </a:t>
            </a:r>
            <a:r>
              <a:rPr b="0" lang="ru-RU" sz="1600" spc="-1" strike="noStrike">
                <a:latin typeface="Times New Roman"/>
              </a:rPr>
              <a:t>— ключевое запоминающее устройство (ключ)</a:t>
            </a:r>
            <a:endParaRPr b="0" lang="ru-RU" sz="16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8208000" y="2622600"/>
            <a:ext cx="27198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Times New Roman"/>
              </a:rPr>
              <a:t>K</a:t>
            </a:r>
            <a:r>
              <a:rPr b="0" lang="ru-RU" sz="1600" spc="-1" strike="noStrike" baseline="-33000">
                <a:latin typeface="Times New Roman"/>
              </a:rPr>
              <a:t>8 </a:t>
            </a:r>
            <a:r>
              <a:rPr b="0" lang="ru-RU" sz="1600" spc="-1" strike="noStrike">
                <a:latin typeface="Times New Roman"/>
              </a:rPr>
              <a:t>— K</a:t>
            </a:r>
            <a:r>
              <a:rPr b="0" lang="ru-RU" sz="1600" spc="-1" strike="noStrike" baseline="-33000">
                <a:latin typeface="Times New Roman"/>
              </a:rPr>
              <a:t>1</a:t>
            </a:r>
            <a:r>
              <a:rPr b="0" lang="ru-RU" sz="1600" spc="-1" strike="noStrike">
                <a:latin typeface="Times New Roman"/>
              </a:rPr>
              <a:t> — блок подстановки</a:t>
            </a:r>
            <a:endParaRPr b="0" lang="ru-RU" sz="1600" spc="-1" strike="noStrike">
              <a:latin typeface="Times New Roman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8208000" y="3168000"/>
            <a:ext cx="3268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Times New Roman"/>
              </a:rPr>
              <a:t>CM</a:t>
            </a:r>
            <a:r>
              <a:rPr b="0" lang="ru-RU" sz="1600" spc="-1" strike="noStrike" baseline="-33000">
                <a:latin typeface="Times New Roman"/>
              </a:rPr>
              <a:t>1</a:t>
            </a:r>
            <a:r>
              <a:rPr b="0" lang="ru-RU" sz="1600" spc="-1" strike="noStrike">
                <a:latin typeface="Times New Roman"/>
              </a:rPr>
              <a:t>, CM</a:t>
            </a:r>
            <a:r>
              <a:rPr b="0" lang="ru-RU" sz="1600" spc="-1" strike="noStrike" baseline="-33000">
                <a:latin typeface="Times New Roman"/>
              </a:rPr>
              <a:t>2</a:t>
            </a:r>
            <a:r>
              <a:rPr b="0" lang="ru-RU" sz="1600" spc="-1" strike="noStrike">
                <a:latin typeface="Times New Roman"/>
              </a:rPr>
              <a:t> — сумматоры по модулю</a:t>
            </a:r>
            <a:endParaRPr b="0" lang="ru-RU" sz="1600" spc="-1" strike="noStrike">
              <a:latin typeface="Times New Roman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208000" y="3672000"/>
            <a:ext cx="360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Times New Roman"/>
              </a:rPr>
              <a:t>R — регистр циклического сдвига на одиннадцать шагов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161200" y="1368000"/>
            <a:ext cx="32148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Times New Roman"/>
              </a:rPr>
              <a:t>N</a:t>
            </a:r>
            <a:r>
              <a:rPr b="0" lang="ru-RU" sz="1600" spc="-1" strike="noStrike" baseline="-33000">
                <a:latin typeface="Times New Roman"/>
              </a:rPr>
              <a:t>1</a:t>
            </a:r>
            <a:r>
              <a:rPr b="0" lang="ru-RU" sz="1600" spc="-1" strike="noStrike">
                <a:latin typeface="Times New Roman"/>
              </a:rPr>
              <a:t>, N</a:t>
            </a:r>
            <a:r>
              <a:rPr b="0" lang="ru-RU" sz="1600" spc="-1" strike="noStrike" baseline="-33000">
                <a:latin typeface="Times New Roman"/>
              </a:rPr>
              <a:t>2</a:t>
            </a:r>
            <a:r>
              <a:rPr b="0" lang="ru-RU" sz="1600" spc="-1" strike="noStrike">
                <a:latin typeface="Times New Roman"/>
              </a:rPr>
              <a:t> — 32-разрядные накопители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04" name="TextShape 8"/>
          <p:cNvSpPr txBox="1"/>
          <p:nvPr/>
        </p:nvSpPr>
        <p:spPr>
          <a:xfrm>
            <a:off x="8210160" y="4320000"/>
            <a:ext cx="3741840" cy="59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600" spc="-1" strike="noStrike">
                <a:latin typeface="Times New Roman"/>
              </a:rPr>
              <a:t>T</a:t>
            </a:r>
            <a:r>
              <a:rPr b="0" lang="ru-RU" sz="1600" spc="-1" strike="noStrike" baseline="-33000">
                <a:latin typeface="Times New Roman"/>
              </a:rPr>
              <a:t>O</a:t>
            </a:r>
            <a:r>
              <a:rPr b="0" lang="ru-RU" sz="1600" spc="-1" strike="noStrike">
                <a:latin typeface="Times New Roman"/>
              </a:rPr>
              <a:t>, T</a:t>
            </a:r>
            <a:r>
              <a:rPr b="0" lang="ru-RU" sz="1600" spc="-1" strike="noStrike" baseline="-33000">
                <a:latin typeface="Times New Roman"/>
              </a:rPr>
              <a:t>Ш</a:t>
            </a:r>
            <a:r>
              <a:rPr b="0" lang="ru-RU" sz="1600" spc="-1" strike="noStrike">
                <a:latin typeface="Times New Roman"/>
              </a:rPr>
              <a:t> — блок открытый и блок зашифрованный</a:t>
            </a:r>
            <a:endParaRPr b="0" lang="ru-RU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251280"/>
            <a:ext cx="10515240" cy="90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299960"/>
            <a:ext cx="10515240" cy="5200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 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ходе выполнения учебной практики была разработана программа «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Архиватор с шифрованием и расшифрованием файлов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» для управления и взаимодействия пользователя с файлами, хранящимися на локальном хранилище.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d1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30040" y="1998360"/>
            <a:ext cx="993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РАЗРАБОТКА ПРОГРАММА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«АРХИВАТОР С ШИФРОВАНИЕМ И РАСШИФРОВАНИЕМ ФАЙЛОВ»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159040" y="5404680"/>
            <a:ext cx="3893400" cy="127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Разработали: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Студент: АКТ(ф) СПбГУТ Курс: IV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Группа: ПКС-81, Воронова А. А.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Преподаватель: Садков А. А.</a:t>
            </a:r>
            <a:r>
              <a:rPr b="0" lang="ru-RU" sz="11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090800" y="254520"/>
            <a:ext cx="102326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«САНКТ-ПЕТЕРБУРГСКИЙ ГОСУДАРСТВЕННЫЙ УНИВЕРСИТЕТ ТЕЛЕКОММУНИКАЦИЙ ИМ. ПРОФ. М.А. БОНЧ-БРУЕВИЧА»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(СПбГУТ)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АРХАНГЕЛЬСКИЙ КОЛЛЕДЖ ТЕЛЕКОММУНИКАЦИЙ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ИМ. Б.Л. РОЗИНГА (ФИЛИАЛ) СПбГУТ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(АКТ (ф) СПбГУТ)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4829400" y="63097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Архангельск 2022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Trio_Office/6.2.8.2$Windows_x86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2022-02-21T10:48:15Z</dcterms:created>
  <dc:creator/>
  <dc:description/>
  <dc:language>ru-RU</dc:language>
  <cp:lastModifiedBy/>
  <dcterms:modified xsi:type="dcterms:W3CDTF">2022-02-21T23:47:38Z</dcterms:modified>
  <cp:revision>288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