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12F49-ED84-4115-93E0-DD88C2FA0CC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CACE8-F864-461A-B6B2-1F0C234D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8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https://revistacosmos.com/generatia-cu-cheia-la-gat/</a:t>
            </a:r>
          </a:p>
          <a:p>
            <a:r>
              <a:rPr lang="en-US" dirty="0"/>
              <a:t>https://freepik.com/free-photo/facial-recognition-collage-concept_36295540.htm#query=biometric%20authentication&amp;position=12&amp;from_view=search&amp;track=ais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CACE8-F864-461A-B6B2-1F0C234D78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https://learnopencv.com/eigenface-using-opencv-c-python/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CACE8-F864-461A-B6B2-1F0C234D78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https://www.freepik.com/free-photo/ai-site-helping-with-software-production_41673046.htm#query=python%20programming&amp;position=1&amp;from_view=search&amp;track=ais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CACE8-F864-461A-B6B2-1F0C234D78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6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D861-8C6D-8FEC-37EA-B6C4E0FF3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3FD37-B77B-BB05-5DFE-17B02B1B6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5685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F8BA-54A6-EACE-5718-1C248164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810A5-7034-15EF-D99C-D5295C556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697FE-ECF0-F3B2-FD13-3BFE8E98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DDB-83E0-4E62-8E55-37EEC2A4E70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0651E-134E-4730-FC6C-37FEE11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7A71-5B67-2911-7290-D365E752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ED85-3BB1-4C24-BBDD-6BDD0A6A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4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A7B9F-6DFB-D94D-1F80-BF87A44DF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5C4CC-96B0-2D67-9704-3C1748FB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D85B-86E1-CECA-8FC9-B9470444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DDB-83E0-4E62-8E55-37EEC2A4E70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2BB7-DBE9-7462-3C81-4DA2DE21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A55C8-5AE4-3163-AAB4-C3A2A1AC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ED85-3BB1-4C24-BBDD-6BDD0A6A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6DD1-7D87-2755-785A-5F8786EF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5869-04C4-EC58-9123-AE691532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EC7E-6126-1B17-CFAD-0BB6023F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DDB-83E0-4E62-8E55-37EEC2A4E70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606C-79A8-155E-EDD9-0C7DA3B6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FFBB9-7F55-B196-128A-F1EF5589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ED85-3BB1-4C24-BBDD-6BDD0A6A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6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C61C-B803-C0B6-CE22-92F0AB4B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6AF1D-774A-DA07-F65A-943CFF2F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AFCA-4444-3BA2-41AB-502156F5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DDB-83E0-4E62-8E55-37EEC2A4E70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4423-A7CC-1AB8-AE3D-158F3B6B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67905-F6F6-1273-17DD-BD162AE5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ED85-3BB1-4C24-BBDD-6BDD0A6A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0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EEB2-14CD-C0BE-F807-AC5A329E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44BA-C1C6-9DC8-C402-C0C9D7152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98493-4987-5709-6A0E-4E61078DB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786AE-4A74-74CD-AD17-6D1116FB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DDB-83E0-4E62-8E55-37EEC2A4E70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50D7F-F6AC-CB23-91DF-7C2BFC0C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259CA-848F-A97B-C032-C3EAB12D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ED85-3BB1-4C24-BBDD-6BDD0A6A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16BE-5656-729B-9D7D-0666E6A9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6C028-A753-7A88-8605-1895901B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663D9-8F39-AFAD-A852-BD06A5D94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AADE1-F993-A024-A471-E34B33281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41083-F2C5-11B1-10C4-F36DA63E5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904C5-3EC9-3EBA-68D8-21442198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DDB-83E0-4E62-8E55-37EEC2A4E70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465EB-2E14-A34A-53E7-0FBC6132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36EFC-2782-673A-33CF-D8C917F8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ED85-3BB1-4C24-BBDD-6BDD0A6A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E7AF-572E-6CDF-EF6D-68A34FC3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2B769-23EE-C90F-2141-8CF6CA82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DDB-83E0-4E62-8E55-37EEC2A4E70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3305D-B9B7-DACD-8B7D-F9B0FDF4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49DD1-479B-1657-ED0D-75C31BF9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ED85-3BB1-4C24-BBDD-6BDD0A6A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1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3FEAD-9190-C5BB-96D6-9DA180D9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DDB-83E0-4E62-8E55-37EEC2A4E70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9050D-A5F5-DB3E-128E-8B1D2CD7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7ABC4-43BE-B6C1-BECD-15C48C23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ED85-3BB1-4C24-BBDD-6BDD0A6A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5596-BAF9-32D6-6435-5F671D72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E06E-4C97-49DF-E5D9-A0BA2C43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1AD7A-3F02-D4A9-EEB2-EDDD34259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7861F-EAF4-61DC-A529-ED6F469F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DDB-83E0-4E62-8E55-37EEC2A4E70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B10AF-C981-090C-0540-67FB60BE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B846F-4310-ED50-AEC9-D54224D0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ED85-3BB1-4C24-BBDD-6BDD0A6A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7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BA31-A597-BB94-F5C0-84CC88AC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CD3C6-4D11-A636-691B-5DD7878B9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135E1-06D3-26D2-9C67-2FEB61E35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68E97-8881-0CD1-291E-2951801D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FDDB-83E0-4E62-8E55-37EEC2A4E70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D615B-AF29-58B1-E9E2-FA2F5D73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96C15-D1A2-7CEC-9BD6-A7FE9D70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ED85-3BB1-4C24-BBDD-6BDD0A6A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7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4AB37-5453-4E56-D28C-875FE473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0D4F-4F77-DAEB-58E8-CA80FA38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BB6B-2C10-0113-D611-0B8A20AE7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FDDB-83E0-4E62-8E55-37EEC2A4E70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1E64-98A7-FE29-28D4-5525B9405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3ADE-9579-A26D-D49B-FE037D53F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6ED85-3BB1-4C24-BBDD-6BDD0A6A6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2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5F41-5D46-BDBD-4947-36464D5F7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88" y="1421423"/>
            <a:ext cx="11368726" cy="1285238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+mn-lt"/>
                <a:ea typeface="Verdana" panose="020B0604030504040204" pitchFamily="34" charset="0"/>
              </a:rPr>
              <a:t>Recunoa</a:t>
            </a:r>
            <a:r>
              <a:rPr lang="ro-RO" sz="3600" b="1" dirty="0" err="1">
                <a:latin typeface="+mn-lt"/>
                <a:ea typeface="Verdana" panose="020B0604030504040204" pitchFamily="34" charset="0"/>
              </a:rPr>
              <a:t>șterea</a:t>
            </a:r>
            <a:r>
              <a:rPr lang="ro-RO" sz="3600" b="1" dirty="0">
                <a:latin typeface="+mn-lt"/>
                <a:ea typeface="Verdana" panose="020B0604030504040204" pitchFamily="34" charset="0"/>
              </a:rPr>
              <a:t> facială</a:t>
            </a:r>
            <a:endParaRPr lang="en-US" sz="3600" b="1" dirty="0">
              <a:latin typeface="+mn-lt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83CC4-58C5-5C3B-9051-8D9C89898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370" y="3504464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sz="2000" b="1" dirty="0"/>
          </a:p>
          <a:p>
            <a:pPr algn="l"/>
            <a:r>
              <a:rPr lang="ro-RO" sz="2000" b="1" dirty="0"/>
              <a:t>Studenți</a:t>
            </a:r>
            <a:r>
              <a:rPr lang="en-US" sz="2000" b="1" dirty="0"/>
              <a:t>: Alin Avram</a:t>
            </a:r>
            <a:r>
              <a:rPr lang="ro-RO" sz="2000" b="1" dirty="0"/>
              <a:t>, Sergiu </a:t>
            </a:r>
            <a:r>
              <a:rPr lang="ro-RO" sz="2000" b="1" dirty="0" err="1"/>
              <a:t>Joandrea</a:t>
            </a:r>
            <a:endParaRPr lang="en-US" b="1" dirty="0"/>
          </a:p>
          <a:p>
            <a:pPr algn="l"/>
            <a:r>
              <a:rPr lang="en-US" sz="2000" b="1" dirty="0" err="1"/>
              <a:t>Coordonator</a:t>
            </a:r>
            <a:r>
              <a:rPr lang="en-US" sz="2000" b="1" dirty="0"/>
              <a:t> </a:t>
            </a:r>
            <a:r>
              <a:rPr lang="ro-RO" sz="2000" b="1" dirty="0"/>
              <a:t>proiect</a:t>
            </a:r>
            <a:r>
              <a:rPr lang="en-US" sz="2000" b="1" dirty="0"/>
              <a:t>: </a:t>
            </a:r>
            <a:r>
              <a:rPr lang="ro-RO" sz="2000" b="1" dirty="0"/>
              <a:t>Radu-Ștefan </a:t>
            </a:r>
            <a:r>
              <a:rPr lang="ro-RO" sz="2000" b="1" dirty="0" err="1"/>
              <a:t>Ricman</a:t>
            </a:r>
            <a:endParaRPr lang="en-US" sz="2000" b="1" dirty="0"/>
          </a:p>
        </p:txBody>
      </p:sp>
      <p:pic>
        <p:nvPicPr>
          <p:cNvPr id="4" name="Picture 3" descr="logo.jpg">
            <a:extLst>
              <a:ext uri="{FF2B5EF4-FFF2-40B4-BE49-F238E27FC236}">
                <a16:creationId xmlns:a16="http://schemas.microsoft.com/office/drawing/2014/main" id="{D397F952-F13A-D091-4A10-DB5311FBB1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12986" y="172041"/>
            <a:ext cx="2362200" cy="80826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B2AAE3-EDA8-B970-B866-B3144BE742BB}"/>
              </a:ext>
            </a:extLst>
          </p:cNvPr>
          <p:cNvCxnSpPr>
            <a:cxnSpLocks/>
          </p:cNvCxnSpPr>
          <p:nvPr/>
        </p:nvCxnSpPr>
        <p:spPr>
          <a:xfrm>
            <a:off x="292231" y="5854616"/>
            <a:ext cx="1168295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A348EC-8638-4ECB-313A-EC7500464DB3}"/>
              </a:ext>
            </a:extLst>
          </p:cNvPr>
          <p:cNvCxnSpPr>
            <a:cxnSpLocks/>
          </p:cNvCxnSpPr>
          <p:nvPr/>
        </p:nvCxnSpPr>
        <p:spPr>
          <a:xfrm>
            <a:off x="292231" y="1062993"/>
            <a:ext cx="11689237" cy="1158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blue triangle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19261C5-3FFD-4654-FB27-04192AD44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8" y="158710"/>
            <a:ext cx="1538925" cy="894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CDC66E-E6E1-0601-E8C8-F04E6DB601AF}"/>
              </a:ext>
            </a:extLst>
          </p:cNvPr>
          <p:cNvSpPr txBox="1"/>
          <p:nvPr/>
        </p:nvSpPr>
        <p:spPr>
          <a:xfrm>
            <a:off x="1998481" y="312928"/>
            <a:ext cx="737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Facultatea de Electronică, Telecomunicații și Tehnologii Informaționale – Tehnologii și Sisteme de Telecomunicații – Master ID</a:t>
            </a:r>
            <a:endParaRPr lang="en-US" b="1" dirty="0"/>
          </a:p>
        </p:txBody>
      </p:sp>
      <p:grpSp>
        <p:nvGrpSpPr>
          <p:cNvPr id="19" name="Google Shape;13703;p76">
            <a:extLst>
              <a:ext uri="{FF2B5EF4-FFF2-40B4-BE49-F238E27FC236}">
                <a16:creationId xmlns:a16="http://schemas.microsoft.com/office/drawing/2014/main" id="{18C31CA9-1FC0-9378-37C1-D02B3BA1ECE4}"/>
              </a:ext>
            </a:extLst>
          </p:cNvPr>
          <p:cNvGrpSpPr/>
          <p:nvPr/>
        </p:nvGrpSpPr>
        <p:grpSpPr>
          <a:xfrm>
            <a:off x="11573398" y="5431769"/>
            <a:ext cx="355063" cy="351984"/>
            <a:chOff x="-22859750" y="2335900"/>
            <a:chExt cx="296950" cy="294375"/>
          </a:xfrm>
        </p:grpSpPr>
        <p:sp>
          <p:nvSpPr>
            <p:cNvPr id="20" name="Google Shape;13704;p76">
              <a:extLst>
                <a:ext uri="{FF2B5EF4-FFF2-40B4-BE49-F238E27FC236}">
                  <a16:creationId xmlns:a16="http://schemas.microsoft.com/office/drawing/2014/main" id="{1F3DEB7C-14EE-C92A-B326-7439BE74B3B2}"/>
                </a:ext>
              </a:extLst>
            </p:cNvPr>
            <p:cNvSpPr/>
            <p:nvPr/>
          </p:nvSpPr>
          <p:spPr>
            <a:xfrm>
              <a:off x="-22859750" y="2335900"/>
              <a:ext cx="296950" cy="294375"/>
            </a:xfrm>
            <a:custGeom>
              <a:avLst/>
              <a:gdLst/>
              <a:ahLst/>
              <a:cxnLst/>
              <a:rect l="l" t="t" r="r" b="b"/>
              <a:pathLst>
                <a:path w="11878" h="11775" extrusionOk="0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705;p76">
              <a:extLst>
                <a:ext uri="{FF2B5EF4-FFF2-40B4-BE49-F238E27FC236}">
                  <a16:creationId xmlns:a16="http://schemas.microsoft.com/office/drawing/2014/main" id="{7B32EBA7-A453-3668-4D00-9A3956FCF6B7}"/>
                </a:ext>
              </a:extLst>
            </p:cNvPr>
            <p:cNvSpPr/>
            <p:nvPr/>
          </p:nvSpPr>
          <p:spPr>
            <a:xfrm>
              <a:off x="-22685675" y="24081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706;p76">
              <a:extLst>
                <a:ext uri="{FF2B5EF4-FFF2-40B4-BE49-F238E27FC236}">
                  <a16:creationId xmlns:a16="http://schemas.microsoft.com/office/drawing/2014/main" id="{310BB928-7189-D7C0-5B90-931C081B96B8}"/>
                </a:ext>
              </a:extLst>
            </p:cNvPr>
            <p:cNvSpPr/>
            <p:nvPr/>
          </p:nvSpPr>
          <p:spPr>
            <a:xfrm>
              <a:off x="-22766800" y="24089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3588;p76">
            <a:extLst>
              <a:ext uri="{FF2B5EF4-FFF2-40B4-BE49-F238E27FC236}">
                <a16:creationId xmlns:a16="http://schemas.microsoft.com/office/drawing/2014/main" id="{0D972988-22B3-6C13-F2BD-0904FE7A5DAE}"/>
              </a:ext>
            </a:extLst>
          </p:cNvPr>
          <p:cNvGrpSpPr/>
          <p:nvPr/>
        </p:nvGrpSpPr>
        <p:grpSpPr>
          <a:xfrm>
            <a:off x="11105149" y="5490698"/>
            <a:ext cx="373736" cy="293055"/>
            <a:chOff x="-41694200" y="2382950"/>
            <a:chExt cx="317425" cy="248900"/>
          </a:xfrm>
        </p:grpSpPr>
        <p:sp>
          <p:nvSpPr>
            <p:cNvPr id="24" name="Google Shape;13589;p76">
              <a:extLst>
                <a:ext uri="{FF2B5EF4-FFF2-40B4-BE49-F238E27FC236}">
                  <a16:creationId xmlns:a16="http://schemas.microsoft.com/office/drawing/2014/main" id="{EBD2A8A4-CFD7-A84F-B923-0F4096DC3846}"/>
                </a:ext>
              </a:extLst>
            </p:cNvPr>
            <p:cNvSpPr/>
            <p:nvPr/>
          </p:nvSpPr>
          <p:spPr>
            <a:xfrm>
              <a:off x="-41694200" y="2382950"/>
              <a:ext cx="317425" cy="248900"/>
            </a:xfrm>
            <a:custGeom>
              <a:avLst/>
              <a:gdLst/>
              <a:ahLst/>
              <a:cxnLst/>
              <a:rect l="l" t="t" r="r" b="b"/>
              <a:pathLst>
                <a:path w="12697" h="9956" extrusionOk="0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590;p76">
              <a:extLst>
                <a:ext uri="{FF2B5EF4-FFF2-40B4-BE49-F238E27FC236}">
                  <a16:creationId xmlns:a16="http://schemas.microsoft.com/office/drawing/2014/main" id="{21F3E65C-4128-8AF8-B4A2-4D9E2F39A518}"/>
                </a:ext>
              </a:extLst>
            </p:cNvPr>
            <p:cNvSpPr/>
            <p:nvPr/>
          </p:nvSpPr>
          <p:spPr>
            <a:xfrm>
              <a:off x="-41586600" y="2425550"/>
              <a:ext cx="107450" cy="102925"/>
            </a:xfrm>
            <a:custGeom>
              <a:avLst/>
              <a:gdLst/>
              <a:ahLst/>
              <a:cxnLst/>
              <a:rect l="l" t="t" r="r" b="b"/>
              <a:pathLst>
                <a:path w="4298" h="4117" extrusionOk="0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3530;p76">
            <a:extLst>
              <a:ext uri="{FF2B5EF4-FFF2-40B4-BE49-F238E27FC236}">
                <a16:creationId xmlns:a16="http://schemas.microsoft.com/office/drawing/2014/main" id="{B00C4B47-AB2E-8BAB-57BD-71B44DCFA330}"/>
              </a:ext>
            </a:extLst>
          </p:cNvPr>
          <p:cNvSpPr/>
          <p:nvPr/>
        </p:nvSpPr>
        <p:spPr>
          <a:xfrm>
            <a:off x="10606735" y="5485613"/>
            <a:ext cx="375620" cy="372441"/>
          </a:xfrm>
          <a:custGeom>
            <a:avLst/>
            <a:gdLst/>
            <a:ahLst/>
            <a:cxnLst/>
            <a:rect l="l" t="t" r="r" b="b"/>
            <a:pathLst>
              <a:path w="12761" h="12653" extrusionOk="0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15095;p81">
            <a:extLst>
              <a:ext uri="{FF2B5EF4-FFF2-40B4-BE49-F238E27FC236}">
                <a16:creationId xmlns:a16="http://schemas.microsoft.com/office/drawing/2014/main" id="{DE27DEEE-3373-2513-925F-3B61D2D15232}"/>
              </a:ext>
            </a:extLst>
          </p:cNvPr>
          <p:cNvGrpSpPr/>
          <p:nvPr/>
        </p:nvGrpSpPr>
        <p:grpSpPr>
          <a:xfrm>
            <a:off x="10048054" y="5377257"/>
            <a:ext cx="426460" cy="420797"/>
            <a:chOff x="-6713450" y="2397900"/>
            <a:chExt cx="295375" cy="291450"/>
          </a:xfrm>
        </p:grpSpPr>
        <p:sp>
          <p:nvSpPr>
            <p:cNvPr id="28" name="Google Shape;15096;p81">
              <a:extLst>
                <a:ext uri="{FF2B5EF4-FFF2-40B4-BE49-F238E27FC236}">
                  <a16:creationId xmlns:a16="http://schemas.microsoft.com/office/drawing/2014/main" id="{FAB1E074-F2D4-DC13-9F1A-E70A00A0C4A6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97;p81">
              <a:extLst>
                <a:ext uri="{FF2B5EF4-FFF2-40B4-BE49-F238E27FC236}">
                  <a16:creationId xmlns:a16="http://schemas.microsoft.com/office/drawing/2014/main" id="{52D454BF-5D75-27E3-A28C-8C902629E5F2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5EE5D39-7C75-B2F7-08E0-3D7DB6E40BCE}"/>
              </a:ext>
            </a:extLst>
          </p:cNvPr>
          <p:cNvSpPr txBox="1"/>
          <p:nvPr/>
        </p:nvSpPr>
        <p:spPr>
          <a:xfrm>
            <a:off x="4418029" y="6052006"/>
            <a:ext cx="335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Timi</a:t>
            </a:r>
            <a:r>
              <a:rPr lang="ro-RO" dirty="0" err="1"/>
              <a:t>șoara</a:t>
            </a:r>
            <a:r>
              <a:rPr lang="ro-RO" dirty="0"/>
              <a:t>,</a:t>
            </a:r>
          </a:p>
          <a:p>
            <a:pPr algn="ctr"/>
            <a:r>
              <a:rPr lang="ro-RO" dirty="0"/>
              <a:t>2023</a:t>
            </a:r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157E65E-C31A-9F7C-A493-E3B7F1218694}"/>
              </a:ext>
            </a:extLst>
          </p:cNvPr>
          <p:cNvSpPr/>
          <p:nvPr/>
        </p:nvSpPr>
        <p:spPr>
          <a:xfrm>
            <a:off x="9804731" y="5779571"/>
            <a:ext cx="2036190" cy="75470"/>
          </a:xfrm>
          <a:custGeom>
            <a:avLst/>
            <a:gdLst>
              <a:gd name="connsiteX0" fmla="*/ 0 w 2036190"/>
              <a:gd name="connsiteY0" fmla="*/ 66015 h 75470"/>
              <a:gd name="connsiteX1" fmla="*/ 433633 w 2036190"/>
              <a:gd name="connsiteY1" fmla="*/ 18881 h 75470"/>
              <a:gd name="connsiteX2" fmla="*/ 669304 w 2036190"/>
              <a:gd name="connsiteY2" fmla="*/ 66015 h 75470"/>
              <a:gd name="connsiteX3" fmla="*/ 1008669 w 2036190"/>
              <a:gd name="connsiteY3" fmla="*/ 28 h 75470"/>
              <a:gd name="connsiteX4" fmla="*/ 1206631 w 2036190"/>
              <a:gd name="connsiteY4" fmla="*/ 75442 h 75470"/>
              <a:gd name="connsiteX5" fmla="*/ 1480009 w 2036190"/>
              <a:gd name="connsiteY5" fmla="*/ 9455 h 75470"/>
              <a:gd name="connsiteX6" fmla="*/ 1640264 w 2036190"/>
              <a:gd name="connsiteY6" fmla="*/ 56589 h 75470"/>
              <a:gd name="connsiteX7" fmla="*/ 1913642 w 2036190"/>
              <a:gd name="connsiteY7" fmla="*/ 9455 h 75470"/>
              <a:gd name="connsiteX8" fmla="*/ 2036190 w 2036190"/>
              <a:gd name="connsiteY8" fmla="*/ 56589 h 7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190" h="75470">
                <a:moveTo>
                  <a:pt x="0" y="66015"/>
                </a:moveTo>
                <a:cubicBezTo>
                  <a:pt x="161041" y="42448"/>
                  <a:pt x="322082" y="18881"/>
                  <a:pt x="433633" y="18881"/>
                </a:cubicBezTo>
                <a:cubicBezTo>
                  <a:pt x="545184" y="18881"/>
                  <a:pt x="573465" y="69157"/>
                  <a:pt x="669304" y="66015"/>
                </a:cubicBezTo>
                <a:cubicBezTo>
                  <a:pt x="765143" y="62873"/>
                  <a:pt x="919115" y="-1543"/>
                  <a:pt x="1008669" y="28"/>
                </a:cubicBezTo>
                <a:cubicBezTo>
                  <a:pt x="1098223" y="1599"/>
                  <a:pt x="1128074" y="73871"/>
                  <a:pt x="1206631" y="75442"/>
                </a:cubicBezTo>
                <a:cubicBezTo>
                  <a:pt x="1285188" y="77013"/>
                  <a:pt x="1407737" y="12597"/>
                  <a:pt x="1480009" y="9455"/>
                </a:cubicBezTo>
                <a:cubicBezTo>
                  <a:pt x="1552281" y="6313"/>
                  <a:pt x="1567992" y="56589"/>
                  <a:pt x="1640264" y="56589"/>
                </a:cubicBezTo>
                <a:cubicBezTo>
                  <a:pt x="1712536" y="56589"/>
                  <a:pt x="1847654" y="9455"/>
                  <a:pt x="1913642" y="9455"/>
                </a:cubicBezTo>
                <a:cubicBezTo>
                  <a:pt x="1979630" y="9455"/>
                  <a:pt x="2007910" y="33022"/>
                  <a:pt x="2036190" y="56589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2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>
            <a:extLst>
              <a:ext uri="{FF2B5EF4-FFF2-40B4-BE49-F238E27FC236}">
                <a16:creationId xmlns:a16="http://schemas.microsoft.com/office/drawing/2014/main" id="{D397F952-F13A-D091-4A10-DB5311FBB1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60437" y="181469"/>
            <a:ext cx="2086468" cy="71392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B2AAE3-EDA8-B970-B866-B3144BE742BB}"/>
              </a:ext>
            </a:extLst>
          </p:cNvPr>
          <p:cNvCxnSpPr>
            <a:cxnSpLocks/>
          </p:cNvCxnSpPr>
          <p:nvPr/>
        </p:nvCxnSpPr>
        <p:spPr>
          <a:xfrm flipV="1">
            <a:off x="292231" y="6019800"/>
            <a:ext cx="11675882" cy="2335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A348EC-8638-4ECB-313A-EC7500464DB3}"/>
              </a:ext>
            </a:extLst>
          </p:cNvPr>
          <p:cNvCxnSpPr>
            <a:cxnSpLocks/>
          </p:cNvCxnSpPr>
          <p:nvPr/>
        </p:nvCxnSpPr>
        <p:spPr>
          <a:xfrm>
            <a:off x="292231" y="808470"/>
            <a:ext cx="932075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CDC66E-E6E1-0601-E8C8-F04E6DB601AF}"/>
              </a:ext>
            </a:extLst>
          </p:cNvPr>
          <p:cNvSpPr txBox="1"/>
          <p:nvPr/>
        </p:nvSpPr>
        <p:spPr>
          <a:xfrm>
            <a:off x="216815" y="367978"/>
            <a:ext cx="744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Recunoașterea facială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EE5D39-7C75-B2F7-08E0-3D7DB6E40BCE}"/>
              </a:ext>
            </a:extLst>
          </p:cNvPr>
          <p:cNvSpPr txBox="1"/>
          <p:nvPr/>
        </p:nvSpPr>
        <p:spPr>
          <a:xfrm>
            <a:off x="4418029" y="6264518"/>
            <a:ext cx="33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2/8</a:t>
            </a:r>
          </a:p>
        </p:txBody>
      </p:sp>
      <p:pic>
        <p:nvPicPr>
          <p:cNvPr id="7" name="Picture 6" descr="A blue triangle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0131BB1-C016-F6A8-615F-D17A1A44F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4" y="6101836"/>
            <a:ext cx="1150937" cy="669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157C91-02ED-E9F4-078C-C42D3FE88006}"/>
              </a:ext>
            </a:extLst>
          </p:cNvPr>
          <p:cNvSpPr txBox="1"/>
          <p:nvPr/>
        </p:nvSpPr>
        <p:spPr>
          <a:xfrm>
            <a:off x="11146413" y="6218862"/>
            <a:ext cx="80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2023</a:t>
            </a:r>
          </a:p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30850D-B2B3-BB98-DFC8-14CD7803056E}"/>
              </a:ext>
            </a:extLst>
          </p:cNvPr>
          <p:cNvCxnSpPr>
            <a:cxnSpLocks/>
          </p:cNvCxnSpPr>
          <p:nvPr/>
        </p:nvCxnSpPr>
        <p:spPr>
          <a:xfrm>
            <a:off x="292231" y="756164"/>
            <a:ext cx="93207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3ED5135-6618-28C3-FAC9-AAC3C5014595}"/>
              </a:ext>
            </a:extLst>
          </p:cNvPr>
          <p:cNvSpPr txBox="1"/>
          <p:nvPr/>
        </p:nvSpPr>
        <p:spPr>
          <a:xfrm>
            <a:off x="386499" y="1008668"/>
            <a:ext cx="11560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b="1" dirty="0"/>
              <a:t>Cuprins</a:t>
            </a:r>
            <a:endParaRPr lang="en-US" sz="3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B772A8-1CF7-6BD2-91A2-DE8556E759D4}"/>
              </a:ext>
            </a:extLst>
          </p:cNvPr>
          <p:cNvSpPr txBox="1"/>
          <p:nvPr/>
        </p:nvSpPr>
        <p:spPr>
          <a:xfrm>
            <a:off x="1356523" y="1860153"/>
            <a:ext cx="9548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Introducere</a:t>
            </a:r>
            <a:endParaRPr lang="en-US" dirty="0"/>
          </a:p>
          <a:p>
            <a:endParaRPr lang="ro-RO" dirty="0"/>
          </a:p>
          <a:p>
            <a:r>
              <a:rPr lang="ro-RO" dirty="0"/>
              <a:t>Metode de recunoaștere facială</a:t>
            </a:r>
            <a:endParaRPr lang="en-US" dirty="0"/>
          </a:p>
          <a:p>
            <a:endParaRPr lang="ro-RO" dirty="0"/>
          </a:p>
          <a:p>
            <a:r>
              <a:rPr lang="ro-RO" dirty="0"/>
              <a:t>Metodologia aleasă</a:t>
            </a:r>
            <a:endParaRPr lang="en-US" dirty="0"/>
          </a:p>
          <a:p>
            <a:endParaRPr lang="ro-RO" dirty="0"/>
          </a:p>
          <a:p>
            <a:r>
              <a:rPr lang="ro-RO" dirty="0"/>
              <a:t>Implementare</a:t>
            </a:r>
            <a:endParaRPr lang="en-US" dirty="0"/>
          </a:p>
          <a:p>
            <a:endParaRPr lang="ro-RO" dirty="0"/>
          </a:p>
          <a:p>
            <a:endParaRPr lang="ro-RO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B6B2A5-02E7-C310-61DA-AE39BEA44960}"/>
              </a:ext>
            </a:extLst>
          </p:cNvPr>
          <p:cNvGrpSpPr/>
          <p:nvPr/>
        </p:nvGrpSpPr>
        <p:grpSpPr>
          <a:xfrm>
            <a:off x="1083599" y="1908882"/>
            <a:ext cx="299269" cy="299269"/>
            <a:chOff x="3940403" y="4025108"/>
            <a:chExt cx="635100" cy="635100"/>
          </a:xfrm>
        </p:grpSpPr>
        <p:sp>
          <p:nvSpPr>
            <p:cNvPr id="21" name="Google Shape;2108;p37">
              <a:extLst>
                <a:ext uri="{FF2B5EF4-FFF2-40B4-BE49-F238E27FC236}">
                  <a16:creationId xmlns:a16="http://schemas.microsoft.com/office/drawing/2014/main" id="{FA4C2985-4BDD-2FC4-CCBB-1671BBD49C9C}"/>
                </a:ext>
              </a:extLst>
            </p:cNvPr>
            <p:cNvSpPr/>
            <p:nvPr/>
          </p:nvSpPr>
          <p:spPr>
            <a:xfrm>
              <a:off x="3940403" y="4025108"/>
              <a:ext cx="635100" cy="635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" name="Picture 28" descr="A blue circle with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1E1DBC5D-7A39-E125-3230-C640DE68C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807" y="4099512"/>
              <a:ext cx="486291" cy="486291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25B9EF2-8032-B1CA-E878-EB52FD1AC26C}"/>
              </a:ext>
            </a:extLst>
          </p:cNvPr>
          <p:cNvSpPr txBox="1"/>
          <p:nvPr/>
        </p:nvSpPr>
        <p:spPr>
          <a:xfrm>
            <a:off x="1099102" y="1896051"/>
            <a:ext cx="299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D86A964-2D95-FD14-005D-5779BA44251F}"/>
              </a:ext>
            </a:extLst>
          </p:cNvPr>
          <p:cNvGrpSpPr/>
          <p:nvPr/>
        </p:nvGrpSpPr>
        <p:grpSpPr>
          <a:xfrm>
            <a:off x="1082216" y="2457421"/>
            <a:ext cx="299269" cy="299269"/>
            <a:chOff x="3940403" y="4025108"/>
            <a:chExt cx="635100" cy="635100"/>
          </a:xfrm>
        </p:grpSpPr>
        <p:sp>
          <p:nvSpPr>
            <p:cNvPr id="66" name="Google Shape;2108;p37">
              <a:extLst>
                <a:ext uri="{FF2B5EF4-FFF2-40B4-BE49-F238E27FC236}">
                  <a16:creationId xmlns:a16="http://schemas.microsoft.com/office/drawing/2014/main" id="{64DF3655-02C1-D973-71A9-5C7B2B214233}"/>
                </a:ext>
              </a:extLst>
            </p:cNvPr>
            <p:cNvSpPr/>
            <p:nvPr/>
          </p:nvSpPr>
          <p:spPr>
            <a:xfrm>
              <a:off x="3940403" y="4025108"/>
              <a:ext cx="635100" cy="635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" name="Picture 66" descr="A blue circle with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D8040BC0-E2BE-0827-7993-E8B553345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807" y="4099512"/>
              <a:ext cx="486291" cy="48629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4E2DE91-501D-77F3-514F-9F5BBB604AB9}"/>
              </a:ext>
            </a:extLst>
          </p:cNvPr>
          <p:cNvGrpSpPr/>
          <p:nvPr/>
        </p:nvGrpSpPr>
        <p:grpSpPr>
          <a:xfrm>
            <a:off x="1076812" y="2992045"/>
            <a:ext cx="299269" cy="299269"/>
            <a:chOff x="3940403" y="4025108"/>
            <a:chExt cx="635100" cy="635100"/>
          </a:xfrm>
        </p:grpSpPr>
        <p:sp>
          <p:nvSpPr>
            <p:cNvPr id="69" name="Google Shape;2108;p37">
              <a:extLst>
                <a:ext uri="{FF2B5EF4-FFF2-40B4-BE49-F238E27FC236}">
                  <a16:creationId xmlns:a16="http://schemas.microsoft.com/office/drawing/2014/main" id="{95C56DBE-7E9E-F99B-A985-49B942809DE5}"/>
                </a:ext>
              </a:extLst>
            </p:cNvPr>
            <p:cNvSpPr/>
            <p:nvPr/>
          </p:nvSpPr>
          <p:spPr>
            <a:xfrm>
              <a:off x="3940403" y="4025108"/>
              <a:ext cx="635100" cy="635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0" name="Picture 69" descr="A blue circle with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6BC99DA6-FB2B-CB39-071B-F292323F5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807" y="4099512"/>
              <a:ext cx="486291" cy="486291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B058DA4-510D-941D-BC60-E53F58C61339}"/>
              </a:ext>
            </a:extLst>
          </p:cNvPr>
          <p:cNvGrpSpPr/>
          <p:nvPr/>
        </p:nvGrpSpPr>
        <p:grpSpPr>
          <a:xfrm>
            <a:off x="1076812" y="3562677"/>
            <a:ext cx="299269" cy="299269"/>
            <a:chOff x="3940403" y="4025108"/>
            <a:chExt cx="635100" cy="635100"/>
          </a:xfrm>
        </p:grpSpPr>
        <p:sp>
          <p:nvSpPr>
            <p:cNvPr id="72" name="Google Shape;2108;p37">
              <a:extLst>
                <a:ext uri="{FF2B5EF4-FFF2-40B4-BE49-F238E27FC236}">
                  <a16:creationId xmlns:a16="http://schemas.microsoft.com/office/drawing/2014/main" id="{BA09CC73-158F-62CE-4965-C74751B9FCBB}"/>
                </a:ext>
              </a:extLst>
            </p:cNvPr>
            <p:cNvSpPr/>
            <p:nvPr/>
          </p:nvSpPr>
          <p:spPr>
            <a:xfrm>
              <a:off x="3940403" y="4025108"/>
              <a:ext cx="635100" cy="635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3" name="Picture 72" descr="A blue circle with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33CFB9AE-C98A-9DBF-E3E5-0AFE915EA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806" y="4099511"/>
              <a:ext cx="486291" cy="486291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07B1C89-258F-0DAC-7D23-7C89D4988C7F}"/>
              </a:ext>
            </a:extLst>
          </p:cNvPr>
          <p:cNvSpPr txBox="1"/>
          <p:nvPr/>
        </p:nvSpPr>
        <p:spPr>
          <a:xfrm>
            <a:off x="1098851" y="2444658"/>
            <a:ext cx="299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671EBB8-97FE-CA2B-6A78-83DCF437B89F}"/>
              </a:ext>
            </a:extLst>
          </p:cNvPr>
          <p:cNvSpPr txBox="1"/>
          <p:nvPr/>
        </p:nvSpPr>
        <p:spPr>
          <a:xfrm>
            <a:off x="1093006" y="2985623"/>
            <a:ext cx="299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90DF32-CCE5-6B24-D9C9-1258F0EA7693}"/>
              </a:ext>
            </a:extLst>
          </p:cNvPr>
          <p:cNvSpPr txBox="1"/>
          <p:nvPr/>
        </p:nvSpPr>
        <p:spPr>
          <a:xfrm>
            <a:off x="1086936" y="3548348"/>
            <a:ext cx="299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60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>
            <a:extLst>
              <a:ext uri="{FF2B5EF4-FFF2-40B4-BE49-F238E27FC236}">
                <a16:creationId xmlns:a16="http://schemas.microsoft.com/office/drawing/2014/main" id="{D397F952-F13A-D091-4A10-DB5311FBB1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60437" y="181469"/>
            <a:ext cx="2086468" cy="71392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B2AAE3-EDA8-B970-B866-B3144BE742BB}"/>
              </a:ext>
            </a:extLst>
          </p:cNvPr>
          <p:cNvCxnSpPr>
            <a:cxnSpLocks/>
          </p:cNvCxnSpPr>
          <p:nvPr/>
        </p:nvCxnSpPr>
        <p:spPr>
          <a:xfrm flipV="1">
            <a:off x="292231" y="6019800"/>
            <a:ext cx="11675882" cy="2335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A348EC-8638-4ECB-313A-EC7500464DB3}"/>
              </a:ext>
            </a:extLst>
          </p:cNvPr>
          <p:cNvCxnSpPr>
            <a:cxnSpLocks/>
          </p:cNvCxnSpPr>
          <p:nvPr/>
        </p:nvCxnSpPr>
        <p:spPr>
          <a:xfrm>
            <a:off x="292231" y="808470"/>
            <a:ext cx="932075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CDC66E-E6E1-0601-E8C8-F04E6DB601AF}"/>
              </a:ext>
            </a:extLst>
          </p:cNvPr>
          <p:cNvSpPr txBox="1"/>
          <p:nvPr/>
        </p:nvSpPr>
        <p:spPr>
          <a:xfrm>
            <a:off x="216815" y="367978"/>
            <a:ext cx="755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Recunoașterea facială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EE5D39-7C75-B2F7-08E0-3D7DB6E40BCE}"/>
              </a:ext>
            </a:extLst>
          </p:cNvPr>
          <p:cNvSpPr txBox="1"/>
          <p:nvPr/>
        </p:nvSpPr>
        <p:spPr>
          <a:xfrm>
            <a:off x="4418029" y="6264518"/>
            <a:ext cx="33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3/8</a:t>
            </a:r>
          </a:p>
        </p:txBody>
      </p:sp>
      <p:pic>
        <p:nvPicPr>
          <p:cNvPr id="7" name="Picture 6" descr="A blue triangle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0131BB1-C016-F6A8-615F-D17A1A44F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4" y="6101836"/>
            <a:ext cx="1150937" cy="669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157C91-02ED-E9F4-078C-C42D3FE88006}"/>
              </a:ext>
            </a:extLst>
          </p:cNvPr>
          <p:cNvSpPr txBox="1"/>
          <p:nvPr/>
        </p:nvSpPr>
        <p:spPr>
          <a:xfrm>
            <a:off x="11177442" y="6211669"/>
            <a:ext cx="153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2023</a:t>
            </a:r>
          </a:p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30850D-B2B3-BB98-DFC8-14CD7803056E}"/>
              </a:ext>
            </a:extLst>
          </p:cNvPr>
          <p:cNvCxnSpPr>
            <a:cxnSpLocks/>
          </p:cNvCxnSpPr>
          <p:nvPr/>
        </p:nvCxnSpPr>
        <p:spPr>
          <a:xfrm>
            <a:off x="292231" y="756164"/>
            <a:ext cx="93207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680E6A-E3F4-91EB-4321-FD7E7073D664}"/>
              </a:ext>
            </a:extLst>
          </p:cNvPr>
          <p:cNvSpPr txBox="1"/>
          <p:nvPr/>
        </p:nvSpPr>
        <p:spPr>
          <a:xfrm>
            <a:off x="386499" y="1008668"/>
            <a:ext cx="11560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b="1" dirty="0"/>
              <a:t>1. Introducere</a:t>
            </a:r>
            <a:endParaRPr lang="en-US" sz="3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26D9C-1501-517C-667D-35FF9D8F13E7}"/>
              </a:ext>
            </a:extLst>
          </p:cNvPr>
          <p:cNvSpPr txBox="1"/>
          <p:nvPr/>
        </p:nvSpPr>
        <p:spPr>
          <a:xfrm>
            <a:off x="808782" y="1693329"/>
            <a:ext cx="6899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sz="2000" b="1" dirty="0"/>
              <a:t>Scopul</a:t>
            </a:r>
            <a:r>
              <a:rPr lang="ro-RO" sz="2000" dirty="0"/>
              <a:t> – aplicație de recunoaștere facială folosind Eigenfaces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sz="2000" b="1" dirty="0"/>
              <a:t>Contextul</a:t>
            </a:r>
            <a:r>
              <a:rPr lang="ro-RO" sz="2000" dirty="0"/>
              <a:t> – digitalizarea accelerată din ultimele decenii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sz="2000" b="1" dirty="0"/>
              <a:t>Necesitatea</a:t>
            </a:r>
            <a:r>
              <a:rPr lang="ro-RO" sz="2000" dirty="0"/>
              <a:t> – metode rudimentare, vulnerabilități</a:t>
            </a:r>
          </a:p>
        </p:txBody>
      </p:sp>
      <p:pic>
        <p:nvPicPr>
          <p:cNvPr id="13" name="Picture 12" descr="A person holding a key&#10;&#10;Description automatically generated">
            <a:extLst>
              <a:ext uri="{FF2B5EF4-FFF2-40B4-BE49-F238E27FC236}">
                <a16:creationId xmlns:a16="http://schemas.microsoft.com/office/drawing/2014/main" id="{9456696C-B96F-A991-AD48-69AE4C0A2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9" y="3136658"/>
            <a:ext cx="4100660" cy="2306622"/>
          </a:xfrm>
          <a:prstGeom prst="rect">
            <a:avLst/>
          </a:prstGeom>
        </p:spPr>
      </p:pic>
      <p:pic>
        <p:nvPicPr>
          <p:cNvPr id="15" name="Picture 14" descr="A person with a face recognition system&#10;&#10;Description automatically generated">
            <a:extLst>
              <a:ext uri="{FF2B5EF4-FFF2-40B4-BE49-F238E27FC236}">
                <a16:creationId xmlns:a16="http://schemas.microsoft.com/office/drawing/2014/main" id="{9784AE09-C13D-84BD-7138-A73BB3AD1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308" y="2849512"/>
            <a:ext cx="3554005" cy="284320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C25A89E6-E1F5-820A-BE75-84744FFE397E}"/>
              </a:ext>
            </a:extLst>
          </p:cNvPr>
          <p:cNvSpPr/>
          <p:nvPr/>
        </p:nvSpPr>
        <p:spPr>
          <a:xfrm>
            <a:off x="5506721" y="4149008"/>
            <a:ext cx="1910080" cy="445994"/>
          </a:xfrm>
          <a:prstGeom prst="rightArrow">
            <a:avLst/>
          </a:prstGeom>
          <a:solidFill>
            <a:srgbClr val="0013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0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>
            <a:extLst>
              <a:ext uri="{FF2B5EF4-FFF2-40B4-BE49-F238E27FC236}">
                <a16:creationId xmlns:a16="http://schemas.microsoft.com/office/drawing/2014/main" id="{D397F952-F13A-D091-4A10-DB5311FBB1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60437" y="181469"/>
            <a:ext cx="2086468" cy="71392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B2AAE3-EDA8-B970-B866-B3144BE742BB}"/>
              </a:ext>
            </a:extLst>
          </p:cNvPr>
          <p:cNvCxnSpPr>
            <a:cxnSpLocks/>
          </p:cNvCxnSpPr>
          <p:nvPr/>
        </p:nvCxnSpPr>
        <p:spPr>
          <a:xfrm flipV="1">
            <a:off x="292231" y="6019800"/>
            <a:ext cx="11675882" cy="2335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A348EC-8638-4ECB-313A-EC7500464DB3}"/>
              </a:ext>
            </a:extLst>
          </p:cNvPr>
          <p:cNvCxnSpPr>
            <a:cxnSpLocks/>
          </p:cNvCxnSpPr>
          <p:nvPr/>
        </p:nvCxnSpPr>
        <p:spPr>
          <a:xfrm>
            <a:off x="292231" y="808470"/>
            <a:ext cx="932075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CDC66E-E6E1-0601-E8C8-F04E6DB601AF}"/>
              </a:ext>
            </a:extLst>
          </p:cNvPr>
          <p:cNvSpPr txBox="1"/>
          <p:nvPr/>
        </p:nvSpPr>
        <p:spPr>
          <a:xfrm>
            <a:off x="216815" y="367978"/>
            <a:ext cx="744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Recunoașterea facială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EE5D39-7C75-B2F7-08E0-3D7DB6E40BCE}"/>
              </a:ext>
            </a:extLst>
          </p:cNvPr>
          <p:cNvSpPr txBox="1"/>
          <p:nvPr/>
        </p:nvSpPr>
        <p:spPr>
          <a:xfrm>
            <a:off x="4418029" y="6264518"/>
            <a:ext cx="33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4/8</a:t>
            </a:r>
          </a:p>
        </p:txBody>
      </p:sp>
      <p:pic>
        <p:nvPicPr>
          <p:cNvPr id="7" name="Picture 6" descr="A blue triangle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0131BB1-C016-F6A8-615F-D17A1A44F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4" y="6101836"/>
            <a:ext cx="1150937" cy="669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157C91-02ED-E9F4-078C-C42D3FE88006}"/>
              </a:ext>
            </a:extLst>
          </p:cNvPr>
          <p:cNvSpPr txBox="1"/>
          <p:nvPr/>
        </p:nvSpPr>
        <p:spPr>
          <a:xfrm>
            <a:off x="11177442" y="6227973"/>
            <a:ext cx="15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2023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30850D-B2B3-BB98-DFC8-14CD7803056E}"/>
              </a:ext>
            </a:extLst>
          </p:cNvPr>
          <p:cNvCxnSpPr>
            <a:cxnSpLocks/>
          </p:cNvCxnSpPr>
          <p:nvPr/>
        </p:nvCxnSpPr>
        <p:spPr>
          <a:xfrm>
            <a:off x="292231" y="756164"/>
            <a:ext cx="93207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6980AF-29FF-913F-8BAA-CEFB18F14450}"/>
              </a:ext>
            </a:extLst>
          </p:cNvPr>
          <p:cNvSpPr txBox="1"/>
          <p:nvPr/>
        </p:nvSpPr>
        <p:spPr>
          <a:xfrm>
            <a:off x="386499" y="1008668"/>
            <a:ext cx="11560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b="1" dirty="0"/>
              <a:t>2. Metode de recunoaștere facială</a:t>
            </a:r>
            <a:endParaRPr lang="en-US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B3B2D-82C0-A158-78D0-41FCF6952A20}"/>
              </a:ext>
            </a:extLst>
          </p:cNvPr>
          <p:cNvSpPr txBox="1"/>
          <p:nvPr/>
        </p:nvSpPr>
        <p:spPr>
          <a:xfrm>
            <a:off x="1280160" y="1697472"/>
            <a:ext cx="4632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200" dirty="0"/>
              <a:t>PCA – Eigenfaces				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7E7AC-F11D-6E4E-EBD3-60C66F9F3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51" y="2906772"/>
            <a:ext cx="3862388" cy="2319479"/>
          </a:xfrm>
          <a:prstGeom prst="rect">
            <a:avLst/>
          </a:prstGeom>
        </p:spPr>
      </p:pic>
      <p:pic>
        <p:nvPicPr>
          <p:cNvPr id="10" name="image7.jpeg">
            <a:extLst>
              <a:ext uri="{FF2B5EF4-FFF2-40B4-BE49-F238E27FC236}">
                <a16:creationId xmlns:a16="http://schemas.microsoft.com/office/drawing/2014/main" id="{F53D45C7-AB06-C333-FE8E-746F0BC73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4" y="2780500"/>
            <a:ext cx="4023995" cy="2572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786A98-DD63-3A27-52CA-2A3D73422660}"/>
              </a:ext>
            </a:extLst>
          </p:cNvPr>
          <p:cNvSpPr txBox="1"/>
          <p:nvPr/>
        </p:nvSpPr>
        <p:spPr>
          <a:xfrm>
            <a:off x="6380479" y="1709884"/>
            <a:ext cx="4632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200" dirty="0"/>
              <a:t>LDA – </a:t>
            </a:r>
            <a:r>
              <a:rPr lang="ro-RO" sz="2200" dirty="0" err="1"/>
              <a:t>Fisherfaces</a:t>
            </a:r>
            <a:endParaRPr lang="ro-RO" sz="2200" dirty="0"/>
          </a:p>
        </p:txBody>
      </p:sp>
    </p:spTree>
    <p:extLst>
      <p:ext uri="{BB962C8B-B14F-4D97-AF65-F5344CB8AC3E}">
        <p14:creationId xmlns:p14="http://schemas.microsoft.com/office/powerpoint/2010/main" val="147811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>
            <a:extLst>
              <a:ext uri="{FF2B5EF4-FFF2-40B4-BE49-F238E27FC236}">
                <a16:creationId xmlns:a16="http://schemas.microsoft.com/office/drawing/2014/main" id="{D397F952-F13A-D091-4A10-DB5311FBB1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60437" y="181469"/>
            <a:ext cx="2086468" cy="71392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B2AAE3-EDA8-B970-B866-B3144BE742BB}"/>
              </a:ext>
            </a:extLst>
          </p:cNvPr>
          <p:cNvCxnSpPr>
            <a:cxnSpLocks/>
          </p:cNvCxnSpPr>
          <p:nvPr/>
        </p:nvCxnSpPr>
        <p:spPr>
          <a:xfrm flipV="1">
            <a:off x="292231" y="6019800"/>
            <a:ext cx="11675882" cy="2335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A348EC-8638-4ECB-313A-EC7500464DB3}"/>
              </a:ext>
            </a:extLst>
          </p:cNvPr>
          <p:cNvCxnSpPr>
            <a:cxnSpLocks/>
          </p:cNvCxnSpPr>
          <p:nvPr/>
        </p:nvCxnSpPr>
        <p:spPr>
          <a:xfrm>
            <a:off x="292231" y="808470"/>
            <a:ext cx="932075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CDC66E-E6E1-0601-E8C8-F04E6DB601AF}"/>
              </a:ext>
            </a:extLst>
          </p:cNvPr>
          <p:cNvSpPr txBox="1"/>
          <p:nvPr/>
        </p:nvSpPr>
        <p:spPr>
          <a:xfrm>
            <a:off x="216815" y="367978"/>
            <a:ext cx="755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Recunoașterea facială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EE5D39-7C75-B2F7-08E0-3D7DB6E40BCE}"/>
              </a:ext>
            </a:extLst>
          </p:cNvPr>
          <p:cNvSpPr txBox="1"/>
          <p:nvPr/>
        </p:nvSpPr>
        <p:spPr>
          <a:xfrm>
            <a:off x="4418029" y="6264518"/>
            <a:ext cx="33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5/8</a:t>
            </a:r>
          </a:p>
        </p:txBody>
      </p:sp>
      <p:pic>
        <p:nvPicPr>
          <p:cNvPr id="7" name="Picture 6" descr="A blue triangle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0131BB1-C016-F6A8-615F-D17A1A44F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4" y="6101836"/>
            <a:ext cx="1150937" cy="669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157C91-02ED-E9F4-078C-C42D3FE88006}"/>
              </a:ext>
            </a:extLst>
          </p:cNvPr>
          <p:cNvSpPr txBox="1"/>
          <p:nvPr/>
        </p:nvSpPr>
        <p:spPr>
          <a:xfrm>
            <a:off x="11198650" y="6238931"/>
            <a:ext cx="15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2023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30850D-B2B3-BB98-DFC8-14CD7803056E}"/>
              </a:ext>
            </a:extLst>
          </p:cNvPr>
          <p:cNvCxnSpPr>
            <a:cxnSpLocks/>
          </p:cNvCxnSpPr>
          <p:nvPr/>
        </p:nvCxnSpPr>
        <p:spPr>
          <a:xfrm>
            <a:off x="292231" y="756164"/>
            <a:ext cx="93207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1CB9C1-DA7F-684F-E786-A94F5297C5BF}"/>
              </a:ext>
            </a:extLst>
          </p:cNvPr>
          <p:cNvSpPr txBox="1"/>
          <p:nvPr/>
        </p:nvSpPr>
        <p:spPr>
          <a:xfrm>
            <a:off x="386499" y="1008668"/>
            <a:ext cx="11560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b="1" dirty="0"/>
              <a:t>3. Metodologia aleasă</a:t>
            </a:r>
            <a:endParaRPr lang="en-US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FE921-E927-DE9A-29D6-70FB69A99658}"/>
              </a:ext>
            </a:extLst>
          </p:cNvPr>
          <p:cNvSpPr txBox="1"/>
          <p:nvPr/>
        </p:nvSpPr>
        <p:spPr>
          <a:xfrm>
            <a:off x="780500" y="1867466"/>
            <a:ext cx="5315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o-RO" sz="2200" b="1"/>
              <a:t>MTCNN</a:t>
            </a:r>
            <a:endParaRPr lang="ro-RO" sz="2200" b="1" dirty="0"/>
          </a:p>
          <a:p>
            <a:endParaRPr lang="ro-R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/>
              <a:t>3 nivelele cascadate pentru detecție</a:t>
            </a:r>
            <a:endParaRPr lang="ro-R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/>
              <a:t>conceput pentru detecție multiplă simultană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/>
              <a:t>nivelurile ajută la precizia detecției</a:t>
            </a:r>
            <a:endParaRPr lang="ro-R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/>
              <a:t>conceput pentru detecție în timp real</a:t>
            </a:r>
            <a:endParaRPr lang="ro-R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/>
              <a:t>puțin sensibil la variația luminozității sau a calității imaginii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2D4D5-F72B-C77C-5FE2-4D61850BF316}"/>
              </a:ext>
            </a:extLst>
          </p:cNvPr>
          <p:cNvSpPr txBox="1"/>
          <p:nvPr/>
        </p:nvSpPr>
        <p:spPr>
          <a:xfrm>
            <a:off x="6166702" y="1867466"/>
            <a:ext cx="53155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>
                <a:effectLst/>
                <a:latin typeface="Söhne"/>
              </a:rPr>
              <a:t>InceptionResNetV1</a:t>
            </a:r>
            <a:endParaRPr lang="ro-RO" sz="2400" b="1" i="0">
              <a:effectLst/>
              <a:latin typeface="Söhne"/>
            </a:endParaRPr>
          </a:p>
          <a:p>
            <a:endParaRPr lang="ro-R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/>
              <a:t>integrează arhitectura Inception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/>
              <a:t>învățare îmbunătățită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/>
              <a:t>precizie ridicată</a:t>
            </a:r>
            <a:endParaRPr lang="ro-R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/>
              <a:t>extragerea caracteristicilor pentru antrenări ulterioare</a:t>
            </a:r>
            <a:endParaRPr lang="ro-R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/>
              <a:t>eficient computațional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885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>
            <a:extLst>
              <a:ext uri="{FF2B5EF4-FFF2-40B4-BE49-F238E27FC236}">
                <a16:creationId xmlns:a16="http://schemas.microsoft.com/office/drawing/2014/main" id="{D397F952-F13A-D091-4A10-DB5311FBB1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60437" y="181469"/>
            <a:ext cx="2086468" cy="71392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B2AAE3-EDA8-B970-B866-B3144BE742BB}"/>
              </a:ext>
            </a:extLst>
          </p:cNvPr>
          <p:cNvCxnSpPr>
            <a:cxnSpLocks/>
          </p:cNvCxnSpPr>
          <p:nvPr/>
        </p:nvCxnSpPr>
        <p:spPr>
          <a:xfrm flipV="1">
            <a:off x="292231" y="6019800"/>
            <a:ext cx="11675882" cy="2335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A348EC-8638-4ECB-313A-EC7500464DB3}"/>
              </a:ext>
            </a:extLst>
          </p:cNvPr>
          <p:cNvCxnSpPr>
            <a:cxnSpLocks/>
          </p:cNvCxnSpPr>
          <p:nvPr/>
        </p:nvCxnSpPr>
        <p:spPr>
          <a:xfrm>
            <a:off x="292231" y="808470"/>
            <a:ext cx="932075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CDC66E-E6E1-0601-E8C8-F04E6DB601AF}"/>
              </a:ext>
            </a:extLst>
          </p:cNvPr>
          <p:cNvSpPr txBox="1"/>
          <p:nvPr/>
        </p:nvSpPr>
        <p:spPr>
          <a:xfrm>
            <a:off x="216815" y="367978"/>
            <a:ext cx="746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Recunoașterea facială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EE5D39-7C75-B2F7-08E0-3D7DB6E40BCE}"/>
              </a:ext>
            </a:extLst>
          </p:cNvPr>
          <p:cNvSpPr txBox="1"/>
          <p:nvPr/>
        </p:nvSpPr>
        <p:spPr>
          <a:xfrm>
            <a:off x="4418029" y="6264518"/>
            <a:ext cx="33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r>
              <a:rPr lang="ro-RO" dirty="0"/>
              <a:t>/8</a:t>
            </a:r>
          </a:p>
        </p:txBody>
      </p:sp>
      <p:pic>
        <p:nvPicPr>
          <p:cNvPr id="7" name="Picture 6" descr="A blue triangle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0131BB1-C016-F6A8-615F-D17A1A44F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4" y="6101836"/>
            <a:ext cx="1150937" cy="669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157C91-02ED-E9F4-078C-C42D3FE88006}"/>
              </a:ext>
            </a:extLst>
          </p:cNvPr>
          <p:cNvSpPr txBox="1"/>
          <p:nvPr/>
        </p:nvSpPr>
        <p:spPr>
          <a:xfrm>
            <a:off x="11189223" y="6264518"/>
            <a:ext cx="15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2023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30850D-B2B3-BB98-DFC8-14CD7803056E}"/>
              </a:ext>
            </a:extLst>
          </p:cNvPr>
          <p:cNvCxnSpPr>
            <a:cxnSpLocks/>
          </p:cNvCxnSpPr>
          <p:nvPr/>
        </p:nvCxnSpPr>
        <p:spPr>
          <a:xfrm>
            <a:off x="292231" y="756164"/>
            <a:ext cx="93207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CE04D4-4715-F59D-F363-F2BA313CB9A4}"/>
              </a:ext>
            </a:extLst>
          </p:cNvPr>
          <p:cNvSpPr txBox="1"/>
          <p:nvPr/>
        </p:nvSpPr>
        <p:spPr>
          <a:xfrm>
            <a:off x="386499" y="1008668"/>
            <a:ext cx="11560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b="1" dirty="0"/>
              <a:t>4. Implementare</a:t>
            </a:r>
            <a:endParaRPr lang="en-US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4DC1B-B840-2516-D24A-2D115B5A6A04}"/>
              </a:ext>
            </a:extLst>
          </p:cNvPr>
          <p:cNvSpPr txBox="1"/>
          <p:nvPr/>
        </p:nvSpPr>
        <p:spPr>
          <a:xfrm>
            <a:off x="1024589" y="1715917"/>
            <a:ext cx="465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b="1" dirty="0"/>
              <a:t>Limbajul de programare</a:t>
            </a:r>
            <a:r>
              <a:rPr lang="en-US" b="1" dirty="0"/>
              <a:t>:</a:t>
            </a:r>
            <a:r>
              <a:rPr lang="en-US" dirty="0"/>
              <a:t> Python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Motive: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simplitate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dirty="0"/>
              <a:t>g</a:t>
            </a:r>
            <a:r>
              <a:rPr lang="en-US" dirty="0"/>
              <a:t>am</a:t>
            </a:r>
            <a:r>
              <a:rPr lang="ro-RO" dirty="0"/>
              <a:t>ă variată de biblioteci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dirty="0"/>
              <a:t>comunitate extinsă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516E5-4EFF-7369-A1B3-0DFFEC429B16}"/>
              </a:ext>
            </a:extLst>
          </p:cNvPr>
          <p:cNvSpPr txBox="1"/>
          <p:nvPr/>
        </p:nvSpPr>
        <p:spPr>
          <a:xfrm>
            <a:off x="1024589" y="3591757"/>
            <a:ext cx="3667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b="1" dirty="0"/>
              <a:t>Baza de date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o-RO" dirty="0"/>
              <a:t>LFW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b="1" dirty="0"/>
              <a:t>Caracteristici</a:t>
            </a:r>
            <a:r>
              <a:rPr lang="en-US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dirty="0"/>
              <a:t>13 000 imagini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dirty="0"/>
              <a:t>1 680 oameni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dirty="0"/>
              <a:t>imaginile etichetate precis</a:t>
            </a:r>
            <a:r>
              <a:rPr lang="en-US" dirty="0"/>
              <a:t>: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ro-RO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$/N_P/N_P_X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.jpg</a:t>
            </a:r>
            <a:r>
              <a:rPr lang="ro-RO" dirty="0"/>
              <a:t>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4C2B51-CF60-E3E0-3AE3-FEC133FCF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279" y="3547094"/>
            <a:ext cx="2840679" cy="2333481"/>
          </a:xfrm>
          <a:prstGeom prst="rect">
            <a:avLst/>
          </a:prstGeom>
        </p:spPr>
      </p:pic>
      <p:pic>
        <p:nvPicPr>
          <p:cNvPr id="17" name="Picture 16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13B553E2-174F-0EF7-918A-49ECA99B59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34" y="1311364"/>
            <a:ext cx="3693627" cy="20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6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>
            <a:extLst>
              <a:ext uri="{FF2B5EF4-FFF2-40B4-BE49-F238E27FC236}">
                <a16:creationId xmlns:a16="http://schemas.microsoft.com/office/drawing/2014/main" id="{D397F952-F13A-D091-4A10-DB5311FBB1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60437" y="181469"/>
            <a:ext cx="2086468" cy="71392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B2AAE3-EDA8-B970-B866-B3144BE742BB}"/>
              </a:ext>
            </a:extLst>
          </p:cNvPr>
          <p:cNvCxnSpPr>
            <a:cxnSpLocks/>
          </p:cNvCxnSpPr>
          <p:nvPr/>
        </p:nvCxnSpPr>
        <p:spPr>
          <a:xfrm flipV="1">
            <a:off x="292231" y="6019800"/>
            <a:ext cx="11675882" cy="2335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A348EC-8638-4ECB-313A-EC7500464DB3}"/>
              </a:ext>
            </a:extLst>
          </p:cNvPr>
          <p:cNvCxnSpPr>
            <a:cxnSpLocks/>
          </p:cNvCxnSpPr>
          <p:nvPr/>
        </p:nvCxnSpPr>
        <p:spPr>
          <a:xfrm>
            <a:off x="292231" y="808470"/>
            <a:ext cx="932075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CDC66E-E6E1-0601-E8C8-F04E6DB601AF}"/>
              </a:ext>
            </a:extLst>
          </p:cNvPr>
          <p:cNvSpPr txBox="1"/>
          <p:nvPr/>
        </p:nvSpPr>
        <p:spPr>
          <a:xfrm>
            <a:off x="216815" y="367978"/>
            <a:ext cx="755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Recunoașterea facială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EE5D39-7C75-B2F7-08E0-3D7DB6E40BCE}"/>
              </a:ext>
            </a:extLst>
          </p:cNvPr>
          <p:cNvSpPr txBox="1"/>
          <p:nvPr/>
        </p:nvSpPr>
        <p:spPr>
          <a:xfrm>
            <a:off x="4428189" y="6264518"/>
            <a:ext cx="33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r>
              <a:rPr lang="ro-RO" dirty="0"/>
              <a:t>/8</a:t>
            </a:r>
          </a:p>
        </p:txBody>
      </p:sp>
      <p:pic>
        <p:nvPicPr>
          <p:cNvPr id="7" name="Picture 6" descr="A blue triangle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0131BB1-C016-F6A8-615F-D17A1A44F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4" y="6101836"/>
            <a:ext cx="1150937" cy="669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157C91-02ED-E9F4-078C-C42D3FE88006}"/>
              </a:ext>
            </a:extLst>
          </p:cNvPr>
          <p:cNvSpPr txBox="1"/>
          <p:nvPr/>
        </p:nvSpPr>
        <p:spPr>
          <a:xfrm>
            <a:off x="11198650" y="6264518"/>
            <a:ext cx="15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2023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30850D-B2B3-BB98-DFC8-14CD7803056E}"/>
              </a:ext>
            </a:extLst>
          </p:cNvPr>
          <p:cNvCxnSpPr>
            <a:cxnSpLocks/>
          </p:cNvCxnSpPr>
          <p:nvPr/>
        </p:nvCxnSpPr>
        <p:spPr>
          <a:xfrm>
            <a:off x="292231" y="756164"/>
            <a:ext cx="93207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D24E110-487F-2243-FD1D-2B409619A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011" y="1067117"/>
            <a:ext cx="3369945" cy="47237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6D8E76-7DDC-0655-2CD3-06EA26E4F262}"/>
              </a:ext>
            </a:extLst>
          </p:cNvPr>
          <p:cNvSpPr txBox="1"/>
          <p:nvPr/>
        </p:nvSpPr>
        <p:spPr>
          <a:xfrm>
            <a:off x="899821" y="1536698"/>
            <a:ext cx="4886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Etape</a:t>
            </a:r>
            <a:r>
              <a:rPr lang="en-US" sz="22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200" dirty="0"/>
              <a:t>poziționarea în cadru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200" dirty="0"/>
              <a:t>alegerea din meniu a uneia din cele 3 opțiuni: Detecție, Adăugare sau Ștergere persoană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200" dirty="0"/>
              <a:t>fețele din cadru sunt detectate cu ajutorul MTCNN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200" dirty="0"/>
              <a:t>rezultatul este preluat de modelul InceptionResNetV1 care face detecția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200" dirty="0"/>
              <a:t>c</a:t>
            </a:r>
            <a:r>
              <a:rPr lang="en-US" sz="2200" dirty="0" err="1"/>
              <a:t>ompararea</a:t>
            </a:r>
            <a:r>
              <a:rPr lang="en-US" sz="2200" dirty="0"/>
              <a:t> </a:t>
            </a:r>
            <a:r>
              <a:rPr lang="ro-RO" sz="2200" dirty="0"/>
              <a:t>și identificarea fețelor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200" dirty="0"/>
              <a:t>afișarea rezultatelor 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8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>
            <a:extLst>
              <a:ext uri="{FF2B5EF4-FFF2-40B4-BE49-F238E27FC236}">
                <a16:creationId xmlns:a16="http://schemas.microsoft.com/office/drawing/2014/main" id="{D397F952-F13A-D091-4A10-DB5311FBB1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60437" y="181469"/>
            <a:ext cx="2086468" cy="71392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B2AAE3-EDA8-B970-B866-B3144BE742BB}"/>
              </a:ext>
            </a:extLst>
          </p:cNvPr>
          <p:cNvCxnSpPr>
            <a:cxnSpLocks/>
          </p:cNvCxnSpPr>
          <p:nvPr/>
        </p:nvCxnSpPr>
        <p:spPr>
          <a:xfrm flipV="1">
            <a:off x="292231" y="6019800"/>
            <a:ext cx="11675882" cy="2335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A348EC-8638-4ECB-313A-EC7500464DB3}"/>
              </a:ext>
            </a:extLst>
          </p:cNvPr>
          <p:cNvCxnSpPr>
            <a:cxnSpLocks/>
          </p:cNvCxnSpPr>
          <p:nvPr/>
        </p:nvCxnSpPr>
        <p:spPr>
          <a:xfrm>
            <a:off x="292231" y="808470"/>
            <a:ext cx="932075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CDC66E-E6E1-0601-E8C8-F04E6DB601AF}"/>
              </a:ext>
            </a:extLst>
          </p:cNvPr>
          <p:cNvSpPr txBox="1"/>
          <p:nvPr/>
        </p:nvSpPr>
        <p:spPr>
          <a:xfrm>
            <a:off x="216815" y="367978"/>
            <a:ext cx="748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Recunoașterea facială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EE5D39-7C75-B2F7-08E0-3D7DB6E40BCE}"/>
              </a:ext>
            </a:extLst>
          </p:cNvPr>
          <p:cNvSpPr txBox="1"/>
          <p:nvPr/>
        </p:nvSpPr>
        <p:spPr>
          <a:xfrm>
            <a:off x="4418029" y="6264518"/>
            <a:ext cx="33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r>
              <a:rPr lang="ro-RO" dirty="0"/>
              <a:t>/8</a:t>
            </a:r>
          </a:p>
        </p:txBody>
      </p:sp>
      <p:pic>
        <p:nvPicPr>
          <p:cNvPr id="7" name="Picture 6" descr="A blue triangle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0131BB1-C016-F6A8-615F-D17A1A44F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4" y="6101836"/>
            <a:ext cx="1150937" cy="669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157C91-02ED-E9F4-078C-C42D3FE88006}"/>
              </a:ext>
            </a:extLst>
          </p:cNvPr>
          <p:cNvSpPr txBox="1"/>
          <p:nvPr/>
        </p:nvSpPr>
        <p:spPr>
          <a:xfrm>
            <a:off x="11198650" y="6220706"/>
            <a:ext cx="74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2023</a:t>
            </a:r>
          </a:p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30850D-B2B3-BB98-DFC8-14CD7803056E}"/>
              </a:ext>
            </a:extLst>
          </p:cNvPr>
          <p:cNvCxnSpPr>
            <a:cxnSpLocks/>
          </p:cNvCxnSpPr>
          <p:nvPr/>
        </p:nvCxnSpPr>
        <p:spPr>
          <a:xfrm>
            <a:off x="292231" y="756164"/>
            <a:ext cx="93207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3E617E-AA60-7056-E2FC-F40741A285A3}"/>
              </a:ext>
            </a:extLst>
          </p:cNvPr>
          <p:cNvSpPr txBox="1"/>
          <p:nvPr/>
        </p:nvSpPr>
        <p:spPr>
          <a:xfrm>
            <a:off x="292230" y="2418487"/>
            <a:ext cx="11654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dirty="0"/>
              <a:t>Vă mulțumim pentru atenția acordată!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2320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361</Words>
  <Application>Microsoft Office PowerPoint</Application>
  <PresentationFormat>Widescreen</PresentationFormat>
  <Paragraphs>88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Söhne</vt:lpstr>
      <vt:lpstr>Times New Roman</vt:lpstr>
      <vt:lpstr>Wingdings</vt:lpstr>
      <vt:lpstr>Office Theme</vt:lpstr>
      <vt:lpstr>Recunoașterea facială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Soluții pentru implementarea în producție a modelelor de învățare automată</dc:title>
  <dc:creator>Avram Cristian</dc:creator>
  <cp:lastModifiedBy>Avram Cristian</cp:lastModifiedBy>
  <cp:revision>15</cp:revision>
  <dcterms:created xsi:type="dcterms:W3CDTF">2023-06-23T19:13:08Z</dcterms:created>
  <dcterms:modified xsi:type="dcterms:W3CDTF">2024-01-10T11:09:52Z</dcterms:modified>
</cp:coreProperties>
</file>