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9" r:id="rId9"/>
    <p:sldId id="270" r:id="rId10"/>
    <p:sldId id="272" r:id="rId11"/>
    <p:sldId id="273" r:id="rId12"/>
    <p:sldId id="271" r:id="rId13"/>
    <p:sldId id="278" r:id="rId14"/>
    <p:sldId id="277" r:id="rId15"/>
    <p:sldId id="262" r:id="rId16"/>
    <p:sldId id="276" r:id="rId17"/>
    <p:sldId id="279" r:id="rId18"/>
    <p:sldId id="266" r:id="rId19"/>
    <p:sldId id="263" r:id="rId20"/>
    <p:sldId id="265" r:id="rId21"/>
    <p:sldId id="274" r:id="rId22"/>
    <p:sldId id="275" r:id="rId23"/>
    <p:sldId id="267" r:id="rId24"/>
    <p:sldId id="26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 autoAdjust="0"/>
  </p:normalViewPr>
  <p:slideViewPr>
    <p:cSldViewPr snapToGrid="0">
      <p:cViewPr>
        <p:scale>
          <a:sx n="70" d="100"/>
          <a:sy n="70" d="100"/>
        </p:scale>
        <p:origin x="-1568" y="-5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91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A9116-6C75-F242-A646-3597785F26D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D4C50-F2B2-D541-A3FA-A339C207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072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17362-A1E8-48A6-AD6B-F0B45DCDDA17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D6E83-89B7-47D8-AB73-27E2B310C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14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D6E83-89B7-47D8-AB73-27E2B310C7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0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BD298C-B5A0-C44B-ADB5-AF3CAA005645}" type="datetime1">
              <a:rPr lang="en-AU" smtClean="0"/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8CC7-FAE9-9547-BFFF-79C73743F83C}" type="datetime1">
              <a:rPr lang="en-AU" smtClean="0"/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BE42-9F2D-7C48-ABB1-D68D52330FA6}" type="datetime1">
              <a:rPr lang="en-AU" smtClean="0"/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99FD-2683-9348-B6B8-B31DE91BE450}" type="datetime1">
              <a:rPr lang="en-AU" smtClean="0"/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2528-18AC-4645-9CD0-7AB3C48EA18D}" type="datetime1">
              <a:rPr lang="en-AU" smtClean="0"/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895B-BF79-D04E-9568-F298C2156701}" type="datetime1">
              <a:rPr lang="en-AU" smtClean="0"/>
              <a:t>12/9/19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BE19-3DBB-2A46-89CE-105DAE520AB9}" type="datetime1">
              <a:rPr lang="en-AU" smtClean="0"/>
              <a:t>12/9/19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6385-CC4D-1E40-B0B2-2DBDF9019F12}" type="datetime1">
              <a:rPr lang="en-AU" smtClean="0"/>
              <a:t>12/9/19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2297-E62C-994E-B469-AC5AFAFE3838}" type="datetime1">
              <a:rPr lang="en-AU" smtClean="0"/>
              <a:t>12/9/19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1245-D8C7-DF4E-AF41-124D0082997E}" type="datetime1">
              <a:rPr lang="en-AU" smtClean="0"/>
              <a:t>12/9/19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ED53-1A15-924D-A1AE-5F2D200B790C}" type="datetime1">
              <a:rPr lang="en-AU" smtClean="0"/>
              <a:t>12/9/19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643705EC-F04C-8C48-8003-8663B4072486}" type="datetime1">
              <a:rPr lang="en-AU" smtClean="0"/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r>
              <a:rPr lang="tr-TR" smtClean="0"/>
              <a:t>By Alina Yakubenko.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Threat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73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STRIDE-per-element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  <p:pic>
        <p:nvPicPr>
          <p:cNvPr id="7" name="Picture 6" descr="26-Table3.2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5" y="2297844"/>
            <a:ext cx="10958285" cy="237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76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Stride-per-interaction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  <p:pic>
        <p:nvPicPr>
          <p:cNvPr id="5" name="Picture 4" descr="image01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13" y="1965234"/>
            <a:ext cx="9924143" cy="473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44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approaches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DESIST (Dispute, Elevation of Privilege, Spoofing, Information disclosure, Service denial and Tempering) a variant of STRIDE</a:t>
            </a:r>
          </a:p>
          <a:p>
            <a:r>
              <a:rPr lang="en-US" dirty="0" smtClean="0"/>
              <a:t>PASTA (Process to Attack Simulation and Threat Analysis)</a:t>
            </a:r>
            <a:endParaRPr lang="en-US" dirty="0"/>
          </a:p>
          <a:p>
            <a:r>
              <a:rPr lang="en-US" dirty="0" smtClean="0"/>
              <a:t>Attack tree</a:t>
            </a:r>
          </a:p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84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tree examples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  <p:pic>
        <p:nvPicPr>
          <p:cNvPr id="5" name="Content Placeholder 4" descr="attack-tree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" r="593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49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  <p:pic>
        <p:nvPicPr>
          <p:cNvPr id="5" name="Picture 4" descr="attack-tre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95" y="238794"/>
            <a:ext cx="10058176" cy="661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25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different types of diagram could be used to threat model.</a:t>
            </a:r>
          </a:p>
          <a:p>
            <a:r>
              <a:rPr lang="en-US" dirty="0" smtClean="0"/>
              <a:t>The classic is </a:t>
            </a:r>
            <a:r>
              <a:rPr lang="en-US" b="1" dirty="0" smtClean="0"/>
              <a:t>Data flow diagram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Some questions </a:t>
            </a:r>
            <a:r>
              <a:rPr lang="en-US" dirty="0" smtClean="0"/>
              <a:t>to ask out loud:</a:t>
            </a:r>
          </a:p>
          <a:p>
            <a:r>
              <a:rPr lang="en-US" dirty="0" smtClean="0"/>
              <a:t>1. Can we tell a story without changing the diagram?</a:t>
            </a:r>
          </a:p>
          <a:p>
            <a:r>
              <a:rPr lang="en-US" dirty="0" smtClean="0"/>
              <a:t>2. Can we tell a story without using words such as “sometimes” or “also”?</a:t>
            </a:r>
          </a:p>
          <a:p>
            <a:r>
              <a:rPr lang="en-US" dirty="0" smtClean="0"/>
              <a:t>3. Can we see on the diagram where software will make a security decision?</a:t>
            </a:r>
          </a:p>
          <a:p>
            <a:r>
              <a:rPr lang="en-US" dirty="0" smtClean="0"/>
              <a:t>4. Does the diagram shows all trust boundaries? Do we cover all app roles and network interfaces? </a:t>
            </a:r>
          </a:p>
          <a:p>
            <a:r>
              <a:rPr lang="en-US" dirty="0" smtClean="0"/>
              <a:t>5. Does it reflect the current or planned reality of the software?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387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  <p:pic>
        <p:nvPicPr>
          <p:cNvPr id="5" name="Picture 4" descr="threat-modeling-data-flow-diagram-Robert-Hurlbu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143" y="1728108"/>
            <a:ext cx="6767286" cy="494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03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for Diagramming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</a:t>
            </a:r>
            <a:r>
              <a:rPr lang="en-US" b="1" dirty="0" smtClean="0"/>
              <a:t>many different tools</a:t>
            </a:r>
            <a:r>
              <a:rPr lang="en-US" dirty="0" smtClean="0"/>
              <a:t> that can be used to create and keep our Threat Models. </a:t>
            </a:r>
          </a:p>
          <a:p>
            <a:r>
              <a:rPr lang="en-US" dirty="0" smtClean="0"/>
              <a:t>Choosing the right one is to think about what should be threat modeled, how many details we want to include, and what would be comfortable to use. </a:t>
            </a:r>
          </a:p>
          <a:p>
            <a:r>
              <a:rPr lang="en-US" dirty="0" smtClean="0"/>
              <a:t>Mostly it’s matter of preference. </a:t>
            </a:r>
            <a:endParaRPr lang="en-US" dirty="0"/>
          </a:p>
          <a:p>
            <a:r>
              <a:rPr lang="en-US" sz="2800" dirty="0" smtClean="0"/>
              <a:t>Some examples: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MS Visio</a:t>
            </a:r>
          </a:p>
          <a:p>
            <a:pPr>
              <a:buFont typeface="Wingdings" charset="2"/>
              <a:buChar char="q"/>
            </a:pPr>
            <a:r>
              <a:rPr lang="en-US" dirty="0" err="1" smtClean="0"/>
              <a:t>PyTM</a:t>
            </a:r>
            <a:endParaRPr lang="en-US" dirty="0" smtClean="0"/>
          </a:p>
          <a:p>
            <a:pPr>
              <a:buFont typeface="Wingdings" charset="2"/>
              <a:buChar char="q"/>
            </a:pPr>
            <a:r>
              <a:rPr lang="en-US" dirty="0"/>
              <a:t>OWASP Threat Dragon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83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Is it complete?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Is it accurate?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Does it cover all security decisions we made?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Can we start next version with this diagram without any changes?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97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 with the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Mitigation Strategy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Mitigation and Elimination techniques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Creating controls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Tracking the issues</a:t>
            </a:r>
          </a:p>
          <a:p>
            <a:endParaRPr lang="en-US" dirty="0"/>
          </a:p>
          <a:p>
            <a:r>
              <a:rPr lang="en-US" b="1" dirty="0" smtClean="0"/>
              <a:t>Example</a:t>
            </a:r>
            <a:r>
              <a:rPr lang="en-US" dirty="0" smtClean="0"/>
              <a:t> of mitigation strategy and technique for Spoofing a person threat:</a:t>
            </a:r>
          </a:p>
          <a:p>
            <a:r>
              <a:rPr lang="en-US" b="1" dirty="0" smtClean="0"/>
              <a:t>Strategy</a:t>
            </a:r>
            <a:r>
              <a:rPr lang="en-US" dirty="0" smtClean="0"/>
              <a:t>: Identification and authentication.</a:t>
            </a:r>
          </a:p>
          <a:p>
            <a:r>
              <a:rPr lang="en-US" b="1" dirty="0" smtClean="0"/>
              <a:t>Technique</a:t>
            </a:r>
            <a:r>
              <a:rPr lang="en-US" dirty="0" smtClean="0"/>
              <a:t>: Usernames, real names, or other identifiers.</a:t>
            </a:r>
          </a:p>
          <a:p>
            <a:r>
              <a:rPr lang="en-US" dirty="0" smtClean="0"/>
              <a:t>Passwords, Tokens, Biometrics. </a:t>
            </a:r>
          </a:p>
          <a:p>
            <a:r>
              <a:rPr lang="en-US" dirty="0" smtClean="0"/>
              <a:t>Enrollment, maintenance, expiry.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2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and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What: Hacking the application </a:t>
            </a:r>
            <a:r>
              <a:rPr lang="en-US" sz="2800" b="1" dirty="0" smtClean="0"/>
              <a:t>while it is designed</a:t>
            </a:r>
            <a:r>
              <a:rPr lang="en-US" sz="2800" b="1" dirty="0" smtClean="0"/>
              <a:t>.</a:t>
            </a:r>
          </a:p>
          <a:p>
            <a:r>
              <a:rPr lang="en-US" sz="2800" b="1" dirty="0" smtClean="0"/>
              <a:t>Why: </a:t>
            </a:r>
            <a:r>
              <a:rPr lang="en-US" sz="2800" b="1" dirty="0"/>
              <a:t>C</a:t>
            </a:r>
            <a:r>
              <a:rPr lang="en-US" sz="2800" b="1" dirty="0" smtClean="0"/>
              <a:t>reate a secure design of a future application </a:t>
            </a:r>
            <a:r>
              <a:rPr lang="en-US" sz="2800" b="1" dirty="0" smtClean="0"/>
              <a:t>or </a:t>
            </a:r>
            <a:r>
              <a:rPr lang="en-US" sz="2800" b="1" dirty="0" smtClean="0"/>
              <a:t>API</a:t>
            </a:r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Improve security posture of the software product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Reduce number of possible issue found on </a:t>
            </a:r>
            <a:r>
              <a:rPr lang="en-US" dirty="0" smtClean="0"/>
              <a:t>later </a:t>
            </a:r>
            <a:r>
              <a:rPr lang="en-US" dirty="0" smtClean="0"/>
              <a:t>stages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Save time and money on possible remakes and fixes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Improve integrity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5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Validation </a:t>
            </a:r>
            <a:r>
              <a:rPr lang="en-US" smtClean="0"/>
              <a:t>of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Have we written down or filed a bug for each threat?</a:t>
            </a:r>
          </a:p>
          <a:p>
            <a:r>
              <a:rPr lang="en-US" dirty="0" smtClean="0"/>
              <a:t>2. Is there a planned or implemented way to address each threat?</a:t>
            </a:r>
          </a:p>
          <a:p>
            <a:r>
              <a:rPr lang="en-US" dirty="0" smtClean="0"/>
              <a:t>3. Do we have a test case per threat?</a:t>
            </a:r>
          </a:p>
          <a:p>
            <a:r>
              <a:rPr lang="en-US" dirty="0" smtClean="0"/>
              <a:t>4. Has the software passed the test?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66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different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Threat model should be useful, thought there is no one right way to do it.</a:t>
            </a:r>
          </a:p>
          <a:p>
            <a:endParaRPr lang="en-US" dirty="0"/>
          </a:p>
          <a:p>
            <a:r>
              <a:rPr lang="en-US" dirty="0" smtClean="0"/>
              <a:t>Continuous Threat Modeling (CTM). Threat model every user story according to Agile process</a:t>
            </a:r>
          </a:p>
          <a:p>
            <a:r>
              <a:rPr lang="en-US" dirty="0" smtClean="0"/>
              <a:t>Rapid Threat Model Prototyping (RTMP)</a:t>
            </a:r>
          </a:p>
          <a:p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r>
              <a:rPr lang="en-US" sz="2400" dirty="0" smtClean="0"/>
              <a:t>Come up with something that works for the specific project.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57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RTPM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  <p:pic>
        <p:nvPicPr>
          <p:cNvPr id="5" name="Picture 4" descr="UNADJUSTEDNONRAW_thumb_a79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87" y="1974020"/>
            <a:ext cx="7559313" cy="468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4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900" dirty="0" smtClean="0"/>
              <a:t>?</a:t>
            </a:r>
            <a:endParaRPr lang="en-US" sz="199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18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  </a:t>
            </a:r>
            <a:r>
              <a:rPr lang="en-US" sz="2400" dirty="0" smtClean="0"/>
              <a:t> </a:t>
            </a:r>
            <a:r>
              <a:rPr lang="mr-IN" sz="2400" dirty="0" smtClean="0"/>
              <a:t>…</a:t>
            </a:r>
            <a:r>
              <a:rPr lang="en-US" sz="2400" dirty="0" smtClean="0"/>
              <a:t>and </a:t>
            </a:r>
            <a:r>
              <a:rPr lang="en-US" sz="2400" dirty="0"/>
              <a:t>useful </a:t>
            </a:r>
            <a:r>
              <a:rPr lang="en-US" sz="2400" dirty="0" smtClean="0"/>
              <a:t>resources to dig into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Threat modeling. Designing for security. By Adam </a:t>
            </a:r>
            <a:r>
              <a:rPr lang="en-US" sz="1800" dirty="0" err="1" smtClean="0"/>
              <a:t>Shostack</a:t>
            </a:r>
            <a:r>
              <a:rPr lang="en-US" sz="18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err="1" smtClean="0"/>
              <a:t>SAFECode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OWASP</a:t>
            </a:r>
            <a:r>
              <a:rPr lang="en-US" sz="1800" dirty="0"/>
              <a:t> </a:t>
            </a:r>
            <a:r>
              <a:rPr lang="en-US" sz="1800" dirty="0" smtClean="0"/>
              <a:t>(including video recordings from the conferences)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Elevation of Privilege card game by Microsoft.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24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your Threat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 determine what we are worried about.</a:t>
            </a:r>
          </a:p>
          <a:p>
            <a:endParaRPr lang="en-US" sz="2800" dirty="0"/>
          </a:p>
          <a:p>
            <a:r>
              <a:rPr lang="en-US" sz="2800" dirty="0" smtClean="0"/>
              <a:t>Few examples: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A thief who could steal money or sensitive information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An </a:t>
            </a:r>
            <a:r>
              <a:rPr lang="en-US" sz="2400" dirty="0"/>
              <a:t>u</a:t>
            </a:r>
            <a:r>
              <a:rPr lang="en-US" sz="2400" dirty="0" smtClean="0"/>
              <a:t>ntrusted network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A company stakeholder who access sensitive documents and are not trusted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84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and 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Threat modeling as process</a:t>
            </a:r>
          </a:p>
          <a:p>
            <a:r>
              <a:rPr lang="en-US" dirty="0" smtClean="0"/>
              <a:t>Threat modeling as a living document</a:t>
            </a:r>
          </a:p>
          <a:p>
            <a:r>
              <a:rPr lang="en-US" dirty="0" smtClean="0"/>
              <a:t>Threat modeling as a team exercise  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Four key questions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What are we building?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What can go wrong?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What should we do about those things that can go wrong?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Did we do a decent job analysis?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5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analyze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/>
              <a:t>Assets. </a:t>
            </a:r>
            <a:r>
              <a:rPr lang="en-US" sz="3200" dirty="0" smtClean="0"/>
              <a:t>Resources we own. DB, servers, people etc.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/>
              <a:t>Threats. </a:t>
            </a:r>
            <a:r>
              <a:rPr lang="en-US" sz="3200" dirty="0" smtClean="0"/>
              <a:t>Possible attacks.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/>
              <a:t>System. </a:t>
            </a:r>
            <a:r>
              <a:rPr lang="en-US" sz="3200" dirty="0" smtClean="0"/>
              <a:t>The software as a system. Dataflow, trust boundaries (anywhere the privileges are different), etc.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42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right way to threat model. </a:t>
            </a:r>
          </a:p>
          <a:p>
            <a:r>
              <a:rPr lang="en-US" dirty="0" smtClean="0"/>
              <a:t>There is no correct threat model. </a:t>
            </a:r>
          </a:p>
          <a:p>
            <a:r>
              <a:rPr lang="en-US" b="1" dirty="0" smtClean="0"/>
              <a:t>Threat model should be useful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b="1" dirty="0" smtClean="0"/>
              <a:t>STRIDE</a:t>
            </a:r>
            <a:r>
              <a:rPr lang="en-US" dirty="0" smtClean="0"/>
              <a:t> as a one, the most popular “tool” to find out what could go wrong</a:t>
            </a:r>
            <a:endParaRPr lang="en-US" dirty="0"/>
          </a:p>
          <a:p>
            <a:r>
              <a:rPr lang="en-US" dirty="0" smtClean="0"/>
              <a:t>Spoofing, Tampering, Repudiation, Information Disclosure, Denial of Service, and Elevation of Privilege.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16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Spoofing</a:t>
            </a:r>
            <a:r>
              <a:rPr lang="en-US" dirty="0" smtClean="0"/>
              <a:t> – Pretending to be something or someone you are not.</a:t>
            </a:r>
          </a:p>
          <a:p>
            <a:r>
              <a:rPr lang="en-US" b="1" dirty="0" smtClean="0"/>
              <a:t>Tampering</a:t>
            </a:r>
            <a:r>
              <a:rPr lang="en-US" dirty="0" smtClean="0"/>
              <a:t> – is modifying something you’re not suppose to modify. Including packets on the network, bits in disk or memory, etc.</a:t>
            </a:r>
          </a:p>
          <a:p>
            <a:r>
              <a:rPr lang="en-US" b="1" dirty="0" smtClean="0"/>
              <a:t>Repudiation</a:t>
            </a:r>
            <a:r>
              <a:rPr lang="en-US" dirty="0" smtClean="0"/>
              <a:t> – claiming you didn’t do something.</a:t>
            </a:r>
          </a:p>
          <a:p>
            <a:r>
              <a:rPr lang="en-US" b="1" dirty="0" smtClean="0"/>
              <a:t>Information Disclosure </a:t>
            </a:r>
            <a:r>
              <a:rPr lang="en-US" dirty="0" smtClean="0"/>
              <a:t>– exposing information to those who are not authorized to see it.</a:t>
            </a:r>
            <a:endParaRPr lang="en-US" dirty="0"/>
          </a:p>
          <a:p>
            <a:r>
              <a:rPr lang="en-US" b="1" dirty="0" smtClean="0"/>
              <a:t>Denial of Service </a:t>
            </a:r>
            <a:r>
              <a:rPr lang="en-US" dirty="0" smtClean="0"/>
              <a:t>– prevent a system from providing service.</a:t>
            </a:r>
          </a:p>
          <a:p>
            <a:r>
              <a:rPr lang="en-US" b="1" dirty="0" smtClean="0"/>
              <a:t>Elevation of Privilege </a:t>
            </a:r>
            <a:r>
              <a:rPr lang="en-US" dirty="0" smtClean="0"/>
              <a:t>– when program or user is able to do things that they’re not supposed to do.</a:t>
            </a:r>
          </a:p>
          <a:p>
            <a:r>
              <a:rPr lang="en-US" dirty="0" smtClean="0"/>
              <a:t>Tool to use: Elevation of privilege </a:t>
            </a:r>
            <a:r>
              <a:rPr lang="en-US" b="1" dirty="0" smtClean="0"/>
              <a:t>card game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5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Elevation of Privilege (</a:t>
            </a:r>
            <a:r>
              <a:rPr lang="en-US" dirty="0" err="1" smtClean="0"/>
              <a:t>EoP</a:t>
            </a:r>
            <a:r>
              <a:rPr lang="en-US" dirty="0" smtClean="0"/>
              <a:t>)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tr-TR" dirty="0" err="1" smtClean="0"/>
              <a:t>By</a:t>
            </a:r>
            <a:r>
              <a:rPr lang="tr-TR" dirty="0" smtClean="0"/>
              <a:t> Alina </a:t>
            </a:r>
            <a:r>
              <a:rPr lang="tr-TR" dirty="0" err="1" smtClean="0"/>
              <a:t>Yakubenko</a:t>
            </a:r>
            <a:r>
              <a:rPr lang="tr-TR" dirty="0" smtClean="0"/>
              <a:t>. </a:t>
            </a:r>
            <a:endParaRPr lang="en-US" dirty="0"/>
          </a:p>
        </p:txBody>
      </p:sp>
      <p:pic>
        <p:nvPicPr>
          <p:cNvPr id="6" name="Picture 5" descr="UNADJUSTEDNONRAW_thumb_a8d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286" y="2346476"/>
            <a:ext cx="2921000" cy="389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3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apply STRIDE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STRIDE-per-Element</a:t>
            </a:r>
          </a:p>
          <a:p>
            <a:r>
              <a:rPr lang="en-US" dirty="0" smtClean="0"/>
              <a:t>STRIDE-per-Interaction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06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1718</TotalTime>
  <Words>937</Words>
  <Application>Microsoft Macintosh PowerPoint</Application>
  <PresentationFormat>Custom</PresentationFormat>
  <Paragraphs>142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Integral</vt:lpstr>
      <vt:lpstr>Threat modeling</vt:lpstr>
      <vt:lpstr>What and WHY</vt:lpstr>
      <vt:lpstr>What is your Threat Model?</vt:lpstr>
      <vt:lpstr>When and HOW</vt:lpstr>
      <vt:lpstr>What we analyze</vt:lpstr>
      <vt:lpstr>Techniques</vt:lpstr>
      <vt:lpstr>STRIDE</vt:lpstr>
      <vt:lpstr>Elevation of Privilege (EoP) game</vt:lpstr>
      <vt:lpstr>Ways to apply STRIDE</vt:lpstr>
      <vt:lpstr>STRIDE-per-element</vt:lpstr>
      <vt:lpstr>Stride-per-interaction</vt:lpstr>
      <vt:lpstr>Other approaches </vt:lpstr>
      <vt:lpstr>Attack tree examples</vt:lpstr>
      <vt:lpstr>PowerPoint Presentation</vt:lpstr>
      <vt:lpstr>Diagraming</vt:lpstr>
      <vt:lpstr>Diagram example</vt:lpstr>
      <vt:lpstr>Tool for Diagramming </vt:lpstr>
      <vt:lpstr>Checking the model</vt:lpstr>
      <vt:lpstr>What to do with the findings</vt:lpstr>
      <vt:lpstr>Validation of threats</vt:lpstr>
      <vt:lpstr>Number of different approaches</vt:lpstr>
      <vt:lpstr>RTPM example</vt:lpstr>
      <vt:lpstr>PowerPoint Presentation</vt:lpstr>
      <vt:lpstr>Materials used</vt:lpstr>
    </vt:vector>
  </TitlesOfParts>
  <Company>Discover Financial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Threat modeling</dc:title>
  <dc:creator>Alina Iakubenko</dc:creator>
  <cp:lastModifiedBy>Microsoft Office User</cp:lastModifiedBy>
  <cp:revision>26</cp:revision>
  <dcterms:created xsi:type="dcterms:W3CDTF">2019-08-16T06:03:53Z</dcterms:created>
  <dcterms:modified xsi:type="dcterms:W3CDTF">2019-09-13T21:37:56Z</dcterms:modified>
</cp:coreProperties>
</file>