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6"/>
  </p:notesMasterIdLst>
  <p:sldIdLst>
    <p:sldId id="256" r:id="rId2"/>
    <p:sldId id="258" r:id="rId3"/>
    <p:sldId id="261" r:id="rId4"/>
    <p:sldId id="259" r:id="rId5"/>
    <p:sldId id="260" r:id="rId6"/>
    <p:sldId id="262" r:id="rId7"/>
    <p:sldId id="275" r:id="rId8"/>
    <p:sldId id="263" r:id="rId9"/>
    <p:sldId id="274" r:id="rId10"/>
    <p:sldId id="276" r:id="rId11"/>
    <p:sldId id="277" r:id="rId12"/>
    <p:sldId id="278" r:id="rId13"/>
    <p:sldId id="279" r:id="rId14"/>
    <p:sldId id="273" r:id="rId15"/>
  </p:sldIdLst>
  <p:sldSz cx="9144000" cy="5143500" type="screen16x9"/>
  <p:notesSz cx="6858000" cy="9144000"/>
  <p:embeddedFontLst>
    <p:embeddedFont>
      <p:font typeface="Abel" panose="020B0604020202020204" charset="0"/>
      <p:regular r:id="rId17"/>
    </p:embeddedFont>
    <p:embeddedFont>
      <p:font typeface="Anaheim" panose="020B0604020202020204" charset="0"/>
      <p:regular r:id="rId18"/>
    </p:embeddedFont>
    <p:embeddedFont>
      <p:font typeface="Anton" pitchFamily="2" charset="0"/>
      <p:regular r:id="rId19"/>
    </p:embeddedFont>
    <p:embeddedFont>
      <p:font typeface="Exo Light" panose="020B0604020202020204" charset="0"/>
      <p:regular r:id="rId20"/>
      <p:bold r:id="rId21"/>
      <p:italic r:id="rId22"/>
      <p:boldItalic r:id="rId23"/>
    </p:embeddedFont>
    <p:embeddedFont>
      <p:font typeface="Josefin Sans" pitchFamily="2" charset="0"/>
      <p:regular r:id="rId24"/>
      <p:bold r:id="rId25"/>
      <p:italic r:id="rId26"/>
      <p:boldItalic r:id="rId27"/>
    </p:embeddedFont>
    <p:embeddedFont>
      <p:font typeface="Josefin Slab" pitchFamily="2" charset="0"/>
      <p:regular r:id="rId28"/>
      <p:bold r:id="rId29"/>
      <p:italic r:id="rId30"/>
      <p:boldItalic r:id="rId31"/>
    </p:embeddedFont>
    <p:embeddedFont>
      <p:font typeface="Unica One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0832BF-CF94-4BA6-8059-17DA59F10C1F}">
  <a:tblStyle styleId="{AB0832BF-CF94-4BA6-8059-17DA59F10C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765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608d0fa1da_0_7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608d0fa1da_0_7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723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608d0fa1da_0_7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608d0fa1da_0_7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798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141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7d11bbb8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7d11bbb8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035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6e9a21c8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6e9a21c8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519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2566175"/>
            <a:ext cx="3500700" cy="144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48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843250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 sz="1100">
                <a:solidFill>
                  <a:srgbClr val="F3F3F3"/>
                </a:solidFill>
                <a:latin typeface="Exo Light"/>
                <a:ea typeface="Exo Light"/>
                <a:cs typeface="Exo Light"/>
                <a:sym typeface="Ex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_1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>
            <a:off x="3775200" y="1682975"/>
            <a:ext cx="23241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ctrTitle" idx="2"/>
          </p:nvPr>
        </p:nvSpPr>
        <p:spPr>
          <a:xfrm>
            <a:off x="3775200" y="3219525"/>
            <a:ext cx="23241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ctrTitle" idx="3"/>
          </p:nvPr>
        </p:nvSpPr>
        <p:spPr>
          <a:xfrm>
            <a:off x="6045900" y="1682975"/>
            <a:ext cx="23241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4"/>
          </p:nvPr>
        </p:nvSpPr>
        <p:spPr>
          <a:xfrm>
            <a:off x="6045900" y="3219525"/>
            <a:ext cx="23241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3775200" y="186255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5"/>
          </p:nvPr>
        </p:nvSpPr>
        <p:spPr>
          <a:xfrm>
            <a:off x="3775200" y="3396868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6"/>
          </p:nvPr>
        </p:nvSpPr>
        <p:spPr>
          <a:xfrm>
            <a:off x="6045900" y="186255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7"/>
          </p:nvPr>
        </p:nvSpPr>
        <p:spPr>
          <a:xfrm>
            <a:off x="6045900" y="3396868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ctrTitle" idx="8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 1">
  <p:cSld name="CUSTOM_14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ctrTitle"/>
          </p:nvPr>
        </p:nvSpPr>
        <p:spPr>
          <a:xfrm>
            <a:off x="2237395" y="2118925"/>
            <a:ext cx="46692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2562675" y="2663160"/>
            <a:ext cx="4018200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ctrTitle"/>
          </p:nvPr>
        </p:nvSpPr>
        <p:spPr>
          <a:xfrm flipH="1">
            <a:off x="2732325" y="3046075"/>
            <a:ext cx="2364300" cy="7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ubTitle" idx="1"/>
          </p:nvPr>
        </p:nvSpPr>
        <p:spPr>
          <a:xfrm flipH="1">
            <a:off x="2732275" y="1906500"/>
            <a:ext cx="4036500" cy="13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CUSTOM_16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ctrTitle"/>
          </p:nvPr>
        </p:nvSpPr>
        <p:spPr>
          <a:xfrm>
            <a:off x="5909550" y="1715300"/>
            <a:ext cx="18153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600" b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ubTitle" idx="1"/>
          </p:nvPr>
        </p:nvSpPr>
        <p:spPr>
          <a:xfrm>
            <a:off x="5909550" y="281962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ctrTitle"/>
          </p:nvPr>
        </p:nvSpPr>
        <p:spPr>
          <a:xfrm>
            <a:off x="673531" y="3094768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856025" y="3407350"/>
            <a:ext cx="22542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ctrTitle" idx="2"/>
          </p:nvPr>
        </p:nvSpPr>
        <p:spPr>
          <a:xfrm>
            <a:off x="3262356" y="3094768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ubTitle" idx="3"/>
          </p:nvPr>
        </p:nvSpPr>
        <p:spPr>
          <a:xfrm>
            <a:off x="3444838" y="3407350"/>
            <a:ext cx="2254200" cy="56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ctrTitle" idx="4"/>
          </p:nvPr>
        </p:nvSpPr>
        <p:spPr>
          <a:xfrm>
            <a:off x="5851306" y="3091717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ubTitle" idx="5"/>
          </p:nvPr>
        </p:nvSpPr>
        <p:spPr>
          <a:xfrm>
            <a:off x="6033825" y="3404300"/>
            <a:ext cx="22542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ctrTitle" idx="6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6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ctrTitle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ctrTitle" idx="2"/>
          </p:nvPr>
        </p:nvSpPr>
        <p:spPr>
          <a:xfrm>
            <a:off x="1634900" y="1067978"/>
            <a:ext cx="26193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1634850" y="1571850"/>
            <a:ext cx="26193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ctrTitle" idx="3"/>
          </p:nvPr>
        </p:nvSpPr>
        <p:spPr>
          <a:xfrm>
            <a:off x="1634900" y="2811753"/>
            <a:ext cx="26193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4"/>
          </p:nvPr>
        </p:nvSpPr>
        <p:spPr>
          <a:xfrm>
            <a:off x="1634850" y="3315725"/>
            <a:ext cx="2619300" cy="97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ctrTitle" idx="5"/>
          </p:nvPr>
        </p:nvSpPr>
        <p:spPr>
          <a:xfrm>
            <a:off x="5042800" y="1067978"/>
            <a:ext cx="26193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6"/>
          </p:nvPr>
        </p:nvSpPr>
        <p:spPr>
          <a:xfrm>
            <a:off x="5042750" y="1571850"/>
            <a:ext cx="26193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ctrTitle" idx="7"/>
          </p:nvPr>
        </p:nvSpPr>
        <p:spPr>
          <a:xfrm>
            <a:off x="5042800" y="2811753"/>
            <a:ext cx="26193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8"/>
          </p:nvPr>
        </p:nvSpPr>
        <p:spPr>
          <a:xfrm>
            <a:off x="5042750" y="3315725"/>
            <a:ext cx="2619300" cy="97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NUMBERS">
  <p:cSld name="CUSTOM_6_1_1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5556825" y="1477450"/>
            <a:ext cx="24843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2" hasCustomPrompt="1"/>
          </p:nvPr>
        </p:nvSpPr>
        <p:spPr>
          <a:xfrm>
            <a:off x="5556825" y="896623"/>
            <a:ext cx="2354700" cy="7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3"/>
          </p:nvPr>
        </p:nvSpPr>
        <p:spPr>
          <a:xfrm>
            <a:off x="5556825" y="2642050"/>
            <a:ext cx="24843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4" hasCustomPrompt="1"/>
          </p:nvPr>
        </p:nvSpPr>
        <p:spPr>
          <a:xfrm>
            <a:off x="5556825" y="2061223"/>
            <a:ext cx="2354700" cy="7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5"/>
          </p:nvPr>
        </p:nvSpPr>
        <p:spPr>
          <a:xfrm>
            <a:off x="5556825" y="3806650"/>
            <a:ext cx="24843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6" hasCustomPrompt="1"/>
          </p:nvPr>
        </p:nvSpPr>
        <p:spPr>
          <a:xfrm>
            <a:off x="5556825" y="3225823"/>
            <a:ext cx="2354700" cy="7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447325" y="3695475"/>
            <a:ext cx="4214400" cy="1027800"/>
          </a:xfrm>
          <a:prstGeom prst="rect">
            <a:avLst/>
          </a:prstGeom>
          <a:solidFill>
            <a:srgbClr val="06294A">
              <a:alpha val="59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ctrTitle"/>
          </p:nvPr>
        </p:nvSpPr>
        <p:spPr>
          <a:xfrm flipH="1">
            <a:off x="847680" y="1445325"/>
            <a:ext cx="2613000" cy="8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 flipH="1">
            <a:off x="847675" y="2220275"/>
            <a:ext cx="3413700" cy="11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"/>
              <a:buNone/>
              <a:defRPr sz="1400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"/>
              <a:buNone/>
              <a:defRPr sz="1400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"/>
              <a:buNone/>
              <a:defRPr sz="1400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"/>
              <a:buNone/>
              <a:defRPr sz="1400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"/>
              <a:buNone/>
              <a:defRPr sz="1400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"/>
              <a:buNone/>
              <a:defRPr sz="1400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"/>
              <a:buNone/>
              <a:defRPr sz="1400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"/>
              <a:buNone/>
              <a:defRPr sz="1400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847675" y="3863750"/>
            <a:ext cx="34137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lang="en" sz="900" b="1">
                <a:solidFill>
                  <a:srgbClr val="F3F3F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900" b="1">
                <a:solidFill>
                  <a:srgbClr val="F3F3F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lang="en" sz="900" b="1">
                <a:solidFill>
                  <a:srgbClr val="F3F3F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rPr>
              <a:t>. </a:t>
            </a:r>
            <a:endParaRPr sz="900">
              <a:solidFill>
                <a:srgbClr val="F3F3F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rPr>
              <a:t>Please keep this slide for attribution.</a:t>
            </a:r>
            <a:endParaRPr sz="900" b="1">
              <a:solidFill>
                <a:srgbClr val="F3F3F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Unica One"/>
              <a:buNone/>
              <a:defRPr sz="2800" b="1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●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○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■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●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○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■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●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○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Abel"/>
              <a:buChar char="■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9" r:id="rId8"/>
    <p:sldLayoutId id="2147483662" r:id="rId9"/>
    <p:sldLayoutId id="2147483664" r:id="rId10"/>
    <p:sldLayoutId id="214748366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subTitle" idx="1"/>
          </p:nvPr>
        </p:nvSpPr>
        <p:spPr>
          <a:xfrm>
            <a:off x="833000" y="3843250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bel"/>
                <a:ea typeface="Abel"/>
                <a:cs typeface="Abel"/>
                <a:sym typeface="Abel"/>
              </a:rPr>
              <a:t>BLENDEA ALIN DANIEL – 10LF291</a:t>
            </a:r>
            <a:endParaRPr sz="12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4" name="Google Shape;94;p22"/>
          <p:cNvSpPr txBox="1">
            <a:spLocks noGrp="1"/>
          </p:cNvSpPr>
          <p:nvPr>
            <p:ph type="ctrTitle"/>
          </p:nvPr>
        </p:nvSpPr>
        <p:spPr>
          <a:xfrm>
            <a:off x="833000" y="2566175"/>
            <a:ext cx="3500700" cy="144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BLOOD DONOR APP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/>
          <p:nvPr/>
        </p:nvSpPr>
        <p:spPr>
          <a:xfrm>
            <a:off x="5038950" y="481200"/>
            <a:ext cx="3670200" cy="4181100"/>
          </a:xfrm>
          <a:prstGeom prst="rect">
            <a:avLst/>
          </a:prstGeom>
          <a:solidFill>
            <a:srgbClr val="06294A">
              <a:alpha val="59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ctrTitle"/>
          </p:nvPr>
        </p:nvSpPr>
        <p:spPr>
          <a:xfrm>
            <a:off x="5909549" y="2019600"/>
            <a:ext cx="2395677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 </a:t>
            </a:r>
            <a:r>
              <a:rPr lang="en">
                <a:solidFill>
                  <a:srgbClr val="F3F3F3"/>
                </a:solidFill>
              </a:rPr>
              <a:t>INFORMATII PENTRU UTILIZATORI</a:t>
            </a:r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subTitle" idx="1"/>
          </p:nvPr>
        </p:nvSpPr>
        <p:spPr>
          <a:xfrm>
            <a:off x="5909549" y="3188800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Modul de utilizare si informatii legate de conditiile de sanatate ale donatorilor.</a:t>
            </a:r>
          </a:p>
        </p:txBody>
      </p:sp>
    </p:spTree>
    <p:extLst>
      <p:ext uri="{BB962C8B-B14F-4D97-AF65-F5344CB8AC3E}">
        <p14:creationId xmlns:p14="http://schemas.microsoft.com/office/powerpoint/2010/main" val="192646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5"/>
          <p:cNvSpPr txBox="1">
            <a:spLocks noGrp="1"/>
          </p:cNvSpPr>
          <p:nvPr>
            <p:ph type="ctrTitle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MENU</a:t>
            </a:r>
            <a:endParaRPr/>
          </a:p>
        </p:txBody>
      </p:sp>
      <p:sp>
        <p:nvSpPr>
          <p:cNvPr id="1397" name="Google Shape;1397;p35"/>
          <p:cNvSpPr txBox="1">
            <a:spLocks noGrp="1"/>
          </p:cNvSpPr>
          <p:nvPr>
            <p:ph type="title" idx="2"/>
          </p:nvPr>
        </p:nvSpPr>
        <p:spPr>
          <a:xfrm>
            <a:off x="6678646" y="1479387"/>
            <a:ext cx="2354700" cy="4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HELP BUTTON</a:t>
            </a:r>
            <a:endParaRPr sz="2400"/>
          </a:p>
        </p:txBody>
      </p:sp>
      <p:sp>
        <p:nvSpPr>
          <p:cNvPr id="1399" name="Google Shape;1399;p35"/>
          <p:cNvSpPr txBox="1">
            <a:spLocks noGrp="1"/>
          </p:cNvSpPr>
          <p:nvPr>
            <p:ph type="title" idx="4"/>
          </p:nvPr>
        </p:nvSpPr>
        <p:spPr>
          <a:xfrm>
            <a:off x="6789300" y="2557915"/>
            <a:ext cx="1887600" cy="4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USER TYPES</a:t>
            </a:r>
            <a:endParaRPr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2AA551-8F48-46A9-9453-58842E6B38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3" t="1378" r="1532" b="1923"/>
          <a:stretch/>
        </p:blipFill>
        <p:spPr>
          <a:xfrm>
            <a:off x="1010653" y="1203158"/>
            <a:ext cx="4892335" cy="2763825"/>
          </a:xfrm>
          <a:prstGeom prst="rect">
            <a:avLst/>
          </a:prstGeom>
        </p:spPr>
      </p:pic>
      <p:sp>
        <p:nvSpPr>
          <p:cNvPr id="1408" name="Google Shape;1402;p35">
            <a:extLst>
              <a:ext uri="{FF2B5EF4-FFF2-40B4-BE49-F238E27FC236}">
                <a16:creationId xmlns:a16="http://schemas.microsoft.com/office/drawing/2014/main" id="{0B2FE6AD-806E-47B1-95F2-E5B192FBE444}"/>
              </a:ext>
            </a:extLst>
          </p:cNvPr>
          <p:cNvSpPr/>
          <p:nvPr/>
        </p:nvSpPr>
        <p:spPr>
          <a:xfrm>
            <a:off x="5608435" y="1753216"/>
            <a:ext cx="189853" cy="188870"/>
          </a:xfrm>
          <a:prstGeom prst="ellipse">
            <a:avLst/>
          </a:prstGeom>
          <a:solidFill>
            <a:srgbClr val="F3F3F3">
              <a:alpha val="50230"/>
            </a:srgbClr>
          </a:solidFill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09" name="Google Shape;1403;p35">
            <a:extLst>
              <a:ext uri="{FF2B5EF4-FFF2-40B4-BE49-F238E27FC236}">
                <a16:creationId xmlns:a16="http://schemas.microsoft.com/office/drawing/2014/main" id="{289FB9FA-2A08-4A94-9159-37696ABB0891}"/>
              </a:ext>
            </a:extLst>
          </p:cNvPr>
          <p:cNvCxnSpPr>
            <a:cxnSpLocks/>
          </p:cNvCxnSpPr>
          <p:nvPr/>
        </p:nvCxnSpPr>
        <p:spPr>
          <a:xfrm>
            <a:off x="5798288" y="1838651"/>
            <a:ext cx="2459400" cy="90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2" name="Google Shape;1404;p35">
            <a:extLst>
              <a:ext uri="{FF2B5EF4-FFF2-40B4-BE49-F238E27FC236}">
                <a16:creationId xmlns:a16="http://schemas.microsoft.com/office/drawing/2014/main" id="{B9C584BA-630B-43DB-BB9F-BF7F00F08CC4}"/>
              </a:ext>
            </a:extLst>
          </p:cNvPr>
          <p:cNvSpPr/>
          <p:nvPr/>
        </p:nvSpPr>
        <p:spPr>
          <a:xfrm>
            <a:off x="3472259" y="2876844"/>
            <a:ext cx="165003" cy="173140"/>
          </a:xfrm>
          <a:prstGeom prst="ellipse">
            <a:avLst/>
          </a:prstGeom>
          <a:solidFill>
            <a:srgbClr val="F3F3F3">
              <a:alpha val="50230"/>
            </a:srgbClr>
          </a:solidFill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13" name="Google Shape;1403;p35">
            <a:extLst>
              <a:ext uri="{FF2B5EF4-FFF2-40B4-BE49-F238E27FC236}">
                <a16:creationId xmlns:a16="http://schemas.microsoft.com/office/drawing/2014/main" id="{6DBB63E4-9D32-4557-A8A5-F29A374528A8}"/>
              </a:ext>
            </a:extLst>
          </p:cNvPr>
          <p:cNvCxnSpPr>
            <a:cxnSpLocks/>
          </p:cNvCxnSpPr>
          <p:nvPr/>
        </p:nvCxnSpPr>
        <p:spPr>
          <a:xfrm>
            <a:off x="3647247" y="2963414"/>
            <a:ext cx="4610441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9055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7" grpId="0"/>
      <p:bldP spid="1399" grpId="0"/>
      <p:bldP spid="1408" grpId="0" animBg="1"/>
      <p:bldP spid="14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5"/>
          <p:cNvSpPr txBox="1">
            <a:spLocks noGrp="1"/>
          </p:cNvSpPr>
          <p:nvPr>
            <p:ph type="ctrTitle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WINDOW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975267-1CE7-45F9-9E55-039EEE2C6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1" y="1326639"/>
            <a:ext cx="4425557" cy="24902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E82182-2382-49A8-94F5-1E479F2E75FC}"/>
              </a:ext>
            </a:extLst>
          </p:cNvPr>
          <p:cNvSpPr txBox="1"/>
          <p:nvPr/>
        </p:nvSpPr>
        <p:spPr>
          <a:xfrm>
            <a:off x="6311422" y="1250056"/>
            <a:ext cx="241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>
                    <a:lumMod val="75000"/>
                  </a:schemeClr>
                </a:solidFill>
                <a:latin typeface="Unica One" panose="020B0604020202020204" charset="0"/>
              </a:rPr>
              <a:t>TEXTBOX VALIDATIONS: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3A8B45-F845-4328-A1C3-D3F2538B738F}"/>
              </a:ext>
            </a:extLst>
          </p:cNvPr>
          <p:cNvSpPr txBox="1"/>
          <p:nvPr/>
        </p:nvSpPr>
        <p:spPr>
          <a:xfrm>
            <a:off x="6311423" y="1936531"/>
            <a:ext cx="24131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3F3F3"/>
              </a:buClr>
              <a:buSzPts val="1400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3F3F3"/>
                </a:solidFill>
                <a:latin typeface="Abel"/>
              </a:rPr>
              <a:t>Email validation</a:t>
            </a:r>
          </a:p>
          <a:p>
            <a:pPr marL="285750" indent="-285750">
              <a:buClr>
                <a:srgbClr val="F3F3F3"/>
              </a:buClr>
              <a:buSzPts val="1400"/>
              <a:buFont typeface="Arial" panose="020B0604020202020204" pitchFamily="34" charset="0"/>
              <a:buChar char="•"/>
            </a:pPr>
            <a:endParaRPr lang="en-US">
              <a:solidFill>
                <a:srgbClr val="F3F3F3"/>
              </a:solidFill>
              <a:latin typeface="Abel"/>
            </a:endParaRPr>
          </a:p>
          <a:p>
            <a:pPr marL="285750" indent="-285750">
              <a:buClr>
                <a:srgbClr val="F3F3F3"/>
              </a:buClr>
              <a:buSzPts val="1400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3F3F3"/>
                </a:solidFill>
                <a:latin typeface="Abel"/>
              </a:rPr>
              <a:t>Empty textboxes</a:t>
            </a:r>
          </a:p>
          <a:p>
            <a:pPr marL="285750" indent="-285750">
              <a:buClr>
                <a:srgbClr val="F3F3F3"/>
              </a:buClr>
              <a:buSzPts val="1400"/>
              <a:buFont typeface="Arial" panose="020B0604020202020204" pitchFamily="34" charset="0"/>
              <a:buChar char="•"/>
            </a:pPr>
            <a:endParaRPr lang="en-US">
              <a:solidFill>
                <a:srgbClr val="F3F3F3"/>
              </a:solidFill>
              <a:latin typeface="Abel"/>
            </a:endParaRPr>
          </a:p>
          <a:p>
            <a:pPr marL="285750" indent="-285750">
              <a:buClr>
                <a:srgbClr val="F3F3F3"/>
              </a:buClr>
              <a:buSzPts val="1400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3F3F3"/>
                </a:solidFill>
                <a:latin typeface="Abel"/>
              </a:rPr>
              <a:t>Passwords hidden while typing them</a:t>
            </a:r>
          </a:p>
          <a:p>
            <a:pPr marL="285750" indent="-285750">
              <a:buClr>
                <a:srgbClr val="F3F3F3"/>
              </a:buClr>
              <a:buSzPts val="1400"/>
              <a:buFont typeface="Arial" panose="020B0604020202020204" pitchFamily="34" charset="0"/>
              <a:buChar char="•"/>
            </a:pPr>
            <a:endParaRPr lang="en-US">
              <a:solidFill>
                <a:srgbClr val="F3F3F3"/>
              </a:solidFill>
              <a:latin typeface="Abel"/>
            </a:endParaRPr>
          </a:p>
          <a:p>
            <a:pPr marL="285750" indent="-285750">
              <a:buClr>
                <a:srgbClr val="F3F3F3"/>
              </a:buClr>
              <a:buSzPts val="1400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3F3F3"/>
                </a:solidFill>
                <a:latin typeface="Abel"/>
              </a:rPr>
              <a:t>Passwords must match</a:t>
            </a:r>
          </a:p>
          <a:p>
            <a:pPr marL="285750" indent="-285750">
              <a:buClr>
                <a:srgbClr val="F3F3F3"/>
              </a:buClr>
              <a:buSzPts val="1400"/>
              <a:buFont typeface="Arial" panose="020B0604020202020204" pitchFamily="34" charset="0"/>
              <a:buChar char="•"/>
            </a:pPr>
            <a:endParaRPr lang="en-US">
              <a:solidFill>
                <a:srgbClr val="F3F3F3"/>
              </a:solidFill>
              <a:latin typeface="Abel"/>
            </a:endParaRPr>
          </a:p>
          <a:p>
            <a:pPr marL="285750" indent="-285750">
              <a:buClr>
                <a:srgbClr val="F3F3F3"/>
              </a:buClr>
              <a:buSzPts val="1400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3F3F3"/>
                </a:solidFill>
                <a:latin typeface="Abel"/>
              </a:rPr>
              <a:t>Existing account verifying</a:t>
            </a:r>
          </a:p>
        </p:txBody>
      </p:sp>
    </p:spTree>
    <p:extLst>
      <p:ext uri="{BB962C8B-B14F-4D97-AF65-F5344CB8AC3E}">
        <p14:creationId xmlns:p14="http://schemas.microsoft.com/office/powerpoint/2010/main" val="252749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>
            <a:spLocks noGrp="1"/>
          </p:cNvSpPr>
          <p:nvPr>
            <p:ph type="subTitle" idx="1"/>
          </p:nvPr>
        </p:nvSpPr>
        <p:spPr>
          <a:xfrm>
            <a:off x="2008822" y="1503168"/>
            <a:ext cx="5679758" cy="3045972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err="1"/>
              <a:t>Pentru</a:t>
            </a:r>
            <a:r>
              <a:rPr lang="en-US" sz="1400"/>
              <a:t> a </a:t>
            </a:r>
            <a:r>
              <a:rPr lang="en-US" sz="1400" err="1"/>
              <a:t>deveni</a:t>
            </a:r>
            <a:r>
              <a:rPr lang="en-US" sz="1400"/>
              <a:t> donator de </a:t>
            </a:r>
            <a:r>
              <a:rPr lang="en-US" sz="1400" err="1"/>
              <a:t>sange</a:t>
            </a:r>
            <a:r>
              <a:rPr lang="en-US" sz="1400"/>
              <a:t>, </a:t>
            </a:r>
            <a:r>
              <a:rPr lang="en-US" sz="1400" err="1"/>
              <a:t>trebuie</a:t>
            </a:r>
            <a:r>
              <a:rPr lang="en-US" sz="1400"/>
              <a:t> </a:t>
            </a:r>
            <a:r>
              <a:rPr lang="en-US" sz="1400" err="1"/>
              <a:t>sa</a:t>
            </a:r>
            <a:r>
              <a:rPr lang="en-US" sz="1400"/>
              <a:t> </a:t>
            </a:r>
            <a:r>
              <a:rPr lang="en-US" sz="1400" err="1"/>
              <a:t>indepliniti</a:t>
            </a:r>
            <a:r>
              <a:rPr lang="en-US" sz="1400"/>
              <a:t> </a:t>
            </a:r>
            <a:r>
              <a:rPr lang="en-US" sz="1400" err="1"/>
              <a:t>urmatoarele</a:t>
            </a:r>
            <a:r>
              <a:rPr lang="en-US" sz="1400"/>
              <a:t> </a:t>
            </a:r>
            <a:r>
              <a:rPr lang="en-US" sz="1400" err="1"/>
              <a:t>conditii</a:t>
            </a:r>
            <a:r>
              <a:rPr lang="en-US" sz="1400"/>
              <a:t>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  <a:p>
            <a:pPr marL="285750" marR="0" indent="-285750" algn="l">
              <a:buClr>
                <a:srgbClr val="F3F3F3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>
                <a:cs typeface="Arial"/>
                <a:sym typeface="Arial"/>
              </a:rPr>
              <a:t>vârsta cuprinsă în intervalul 18-60 ani</a:t>
            </a:r>
          </a:p>
          <a:p>
            <a:pPr marL="285750" marR="0" indent="-285750" algn="l">
              <a:buClr>
                <a:srgbClr val="F3F3F3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>
                <a:cs typeface="Arial"/>
                <a:sym typeface="Arial"/>
              </a:rPr>
              <a:t>greutate peste 50Kg </a:t>
            </a:r>
          </a:p>
          <a:p>
            <a:pPr marL="285750" marR="0" indent="-285750" algn="l">
              <a:buClr>
                <a:srgbClr val="F3F3F3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>
                <a:cs typeface="Arial"/>
                <a:sym typeface="Arial"/>
              </a:rPr>
              <a:t>puls regulat, 60 -100 bătăi/minut. </a:t>
            </a:r>
          </a:p>
          <a:p>
            <a:pPr marL="285750" marR="0" indent="-285750" algn="l">
              <a:buClr>
                <a:srgbClr val="F3F3F3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>
                <a:cs typeface="Arial"/>
                <a:sym typeface="Arial"/>
              </a:rPr>
              <a:t>tensiune arterială sistolică între 100 şi 180 mmHg </a:t>
            </a:r>
          </a:p>
          <a:p>
            <a:pPr marL="285750" marR="0" indent="-285750" algn="l">
              <a:buClr>
                <a:srgbClr val="F3F3F3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>
                <a:cs typeface="Arial"/>
                <a:sym typeface="Arial"/>
              </a:rPr>
              <a:t>să nu fi suferit în ultimele 6 luni intervenţii chirurgicale </a:t>
            </a:r>
          </a:p>
          <a:p>
            <a:pPr marL="285750" marR="0" indent="-285750" algn="l">
              <a:buClr>
                <a:srgbClr val="F3F3F3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>
                <a:cs typeface="Arial"/>
                <a:sym typeface="Arial"/>
              </a:rPr>
              <a:t>femeile să nu fie: însărcinate, în perioada de lăuzie, în perioada menstruală </a:t>
            </a:r>
          </a:p>
          <a:p>
            <a:pPr marL="285750" marR="0" indent="-285750" algn="l">
              <a:buClr>
                <a:srgbClr val="F3F3F3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>
                <a:cs typeface="Arial"/>
                <a:sym typeface="Arial"/>
              </a:rPr>
              <a:t>să nu fi consumat grăsimi sau băuturi alcoolice cu cel puţin 48 de ore înaintea donării </a:t>
            </a:r>
          </a:p>
          <a:p>
            <a:pPr marL="285750" marR="0" indent="-285750" algn="l">
              <a:buClr>
                <a:srgbClr val="F3F3F3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>
                <a:cs typeface="Arial"/>
                <a:sym typeface="Arial"/>
              </a:rPr>
              <a:t>sa nu fii sub tratament pentru diferite afectiuni: hipertensiune,boli de inima,boli renale,boli psihice,boli hepatice,boli endocrine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120" name="Google Shape;120;p25"/>
          <p:cNvSpPr txBox="1">
            <a:spLocks noGrp="1"/>
          </p:cNvSpPr>
          <p:nvPr>
            <p:ph type="ctrTitle"/>
          </p:nvPr>
        </p:nvSpPr>
        <p:spPr>
          <a:xfrm>
            <a:off x="2237400" y="594360"/>
            <a:ext cx="46692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CONDITII PENTRU DONARE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433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uild="p"/>
      <p:bldP spid="1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39"/>
          <p:cNvSpPr/>
          <p:nvPr/>
        </p:nvSpPr>
        <p:spPr>
          <a:xfrm>
            <a:off x="448775" y="481200"/>
            <a:ext cx="4214400" cy="2911500"/>
          </a:xfrm>
          <a:prstGeom prst="rect">
            <a:avLst/>
          </a:prstGeom>
          <a:solidFill>
            <a:srgbClr val="06294A">
              <a:alpha val="59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39"/>
          <p:cNvSpPr txBox="1">
            <a:spLocks noGrp="1"/>
          </p:cNvSpPr>
          <p:nvPr>
            <p:ph type="ctrTitle"/>
          </p:nvPr>
        </p:nvSpPr>
        <p:spPr>
          <a:xfrm flipH="1">
            <a:off x="847680" y="1445325"/>
            <a:ext cx="2613000" cy="8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442" name="Google Shape;1442;p39"/>
          <p:cNvSpPr txBox="1">
            <a:spLocks noGrp="1"/>
          </p:cNvSpPr>
          <p:nvPr>
            <p:ph type="subTitle" idx="1"/>
          </p:nvPr>
        </p:nvSpPr>
        <p:spPr>
          <a:xfrm flipH="1">
            <a:off x="847675" y="2220275"/>
            <a:ext cx="3413700" cy="11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3F3F3"/>
                </a:solidFill>
              </a:rPr>
              <a:t>Does anyone have any questions?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ctrTitle" idx="8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ctrTitle"/>
          </p:nvPr>
        </p:nvSpPr>
        <p:spPr>
          <a:xfrm>
            <a:off x="3775200" y="1682975"/>
            <a:ext cx="17589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 PREZENTARE</a:t>
            </a:r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subTitle" idx="1"/>
          </p:nvPr>
        </p:nvSpPr>
        <p:spPr>
          <a:xfrm>
            <a:off x="3775200" y="186255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Scopul, cerinta si functionalitatile de baza ale aplicatiei</a:t>
            </a:r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ctrTitle" idx="2"/>
          </p:nvPr>
        </p:nvSpPr>
        <p:spPr>
          <a:xfrm>
            <a:off x="3775200" y="3219525"/>
            <a:ext cx="2006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02</a:t>
            </a:r>
            <a:r>
              <a:rPr lang="en"/>
              <a:t> </a:t>
            </a:r>
            <a:r>
              <a:rPr lang="en">
                <a:solidFill>
                  <a:srgbClr val="F3F3F3"/>
                </a:solidFill>
              </a:rPr>
              <a:t>ETAPELE PROIECTARII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10" name="Google Shape;110;p24"/>
          <p:cNvSpPr txBox="1">
            <a:spLocks noGrp="1"/>
          </p:cNvSpPr>
          <p:nvPr>
            <p:ph type="subTitle" idx="5"/>
          </p:nvPr>
        </p:nvSpPr>
        <p:spPr>
          <a:xfrm>
            <a:off x="3775200" y="37750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Descrierea organizarii modului de lucru</a:t>
            </a:r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ctrTitle" idx="3"/>
          </p:nvPr>
        </p:nvSpPr>
        <p:spPr>
          <a:xfrm>
            <a:off x="6045899" y="1682975"/>
            <a:ext cx="2884969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03</a:t>
            </a:r>
            <a:br>
              <a:rPr lang="en"/>
            </a:br>
            <a:r>
              <a:rPr lang="en">
                <a:solidFill>
                  <a:srgbClr val="F3F3F3"/>
                </a:solidFill>
              </a:rPr>
              <a:t>TEHNOLOGII FOLOSITE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12" name="Google Shape;112;p24"/>
          <p:cNvSpPr txBox="1">
            <a:spLocks noGrp="1"/>
          </p:cNvSpPr>
          <p:nvPr>
            <p:ph type="subTitle" idx="6"/>
          </p:nvPr>
        </p:nvSpPr>
        <p:spPr>
          <a:xfrm>
            <a:off x="6045900" y="186255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Limbajul de programare, programe si platforme folosite</a:t>
            </a:r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ctrTitle" idx="4"/>
          </p:nvPr>
        </p:nvSpPr>
        <p:spPr>
          <a:xfrm>
            <a:off x="6045899" y="3558446"/>
            <a:ext cx="21075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04</a:t>
            </a:r>
            <a:r>
              <a:rPr lang="en"/>
              <a:t> </a:t>
            </a:r>
            <a:r>
              <a:rPr lang="en">
                <a:solidFill>
                  <a:srgbClr val="F3F3F3"/>
                </a:solidFill>
              </a:rPr>
              <a:t>INFORMATII PENTRU UTILIZATORI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14" name="Google Shape;114;p24"/>
          <p:cNvSpPr txBox="1">
            <a:spLocks noGrp="1"/>
          </p:cNvSpPr>
          <p:nvPr>
            <p:ph type="subTitle" idx="7"/>
          </p:nvPr>
        </p:nvSpPr>
        <p:spPr>
          <a:xfrm>
            <a:off x="6045900" y="37750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 de </a:t>
            </a:r>
            <a:r>
              <a:rPr lang="en-US" err="1"/>
              <a:t>utilizare</a:t>
            </a:r>
            <a:r>
              <a:rPr lang="en-US"/>
              <a:t>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informatii</a:t>
            </a:r>
            <a:r>
              <a:rPr lang="en-US"/>
              <a:t> legate de </a:t>
            </a:r>
            <a:r>
              <a:rPr lang="en-US" err="1"/>
              <a:t>conditiile</a:t>
            </a:r>
            <a:r>
              <a:rPr lang="en-US"/>
              <a:t> de </a:t>
            </a:r>
            <a:r>
              <a:rPr lang="en-US" err="1"/>
              <a:t>sanatate</a:t>
            </a:r>
            <a:r>
              <a:rPr lang="en-US"/>
              <a:t> ale </a:t>
            </a:r>
            <a:r>
              <a:rPr lang="en-US" err="1"/>
              <a:t>donatorilor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/>
          <p:nvPr/>
        </p:nvSpPr>
        <p:spPr>
          <a:xfrm>
            <a:off x="5038950" y="481200"/>
            <a:ext cx="3670200" cy="4181100"/>
          </a:xfrm>
          <a:prstGeom prst="rect">
            <a:avLst/>
          </a:prstGeom>
          <a:solidFill>
            <a:srgbClr val="06294A">
              <a:alpha val="59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ctrTitle"/>
          </p:nvPr>
        </p:nvSpPr>
        <p:spPr>
          <a:xfrm>
            <a:off x="5909549" y="1715300"/>
            <a:ext cx="2395677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 PREZENTARE</a:t>
            </a:r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subTitle" idx="1"/>
          </p:nvPr>
        </p:nvSpPr>
        <p:spPr>
          <a:xfrm>
            <a:off x="5909550" y="281962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Scopul, cerinta si functionalitatile de baza ale aplicatiei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>
            <a:spLocks noGrp="1"/>
          </p:cNvSpPr>
          <p:nvPr>
            <p:ph type="subTitle" idx="1"/>
          </p:nvPr>
        </p:nvSpPr>
        <p:spPr>
          <a:xfrm>
            <a:off x="2562675" y="2143248"/>
            <a:ext cx="4018200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err="1"/>
              <a:t>Aplicatia</a:t>
            </a:r>
            <a:r>
              <a:rPr lang="en-US" sz="1200"/>
              <a:t> </a:t>
            </a:r>
            <a:r>
              <a:rPr lang="en-US" sz="1200" err="1"/>
              <a:t>va</a:t>
            </a:r>
            <a:r>
              <a:rPr lang="en-US" sz="1200"/>
              <a:t> </a:t>
            </a:r>
            <a:r>
              <a:rPr lang="en-US" sz="1200" err="1"/>
              <a:t>permite</a:t>
            </a:r>
            <a:r>
              <a:rPr lang="en-US" sz="1200"/>
              <a:t> </a:t>
            </a:r>
            <a:r>
              <a:rPr lang="en-US" sz="1200" err="1"/>
              <a:t>medicilor</a:t>
            </a:r>
            <a:r>
              <a:rPr lang="en-US" sz="1200"/>
              <a:t> din </a:t>
            </a:r>
            <a:r>
              <a:rPr lang="en-US" sz="1200" err="1"/>
              <a:t>spitale</a:t>
            </a:r>
            <a:r>
              <a:rPr lang="en-US" sz="1200"/>
              <a:t> </a:t>
            </a:r>
            <a:r>
              <a:rPr lang="en-US" sz="1200" err="1"/>
              <a:t>sa</a:t>
            </a:r>
            <a:r>
              <a:rPr lang="en-US" sz="1200"/>
              <a:t> </a:t>
            </a:r>
            <a:r>
              <a:rPr lang="en-US" sz="1200" err="1"/>
              <a:t>trimita</a:t>
            </a:r>
            <a:r>
              <a:rPr lang="en-US" sz="1200"/>
              <a:t> </a:t>
            </a:r>
            <a:r>
              <a:rPr lang="en-US" sz="1200" err="1"/>
              <a:t>cereri</a:t>
            </a:r>
            <a:r>
              <a:rPr lang="en-US" sz="1200"/>
              <a:t> de </a:t>
            </a:r>
            <a:r>
              <a:rPr lang="en-US" sz="1200" err="1"/>
              <a:t>anumite</a:t>
            </a:r>
            <a:r>
              <a:rPr lang="en-US" sz="1200"/>
              <a:t> </a:t>
            </a:r>
            <a:r>
              <a:rPr lang="en-US" sz="1200" err="1"/>
              <a:t>componente</a:t>
            </a:r>
            <a:r>
              <a:rPr lang="en-US" sz="1200"/>
              <a:t> din </a:t>
            </a:r>
            <a:r>
              <a:rPr lang="en-US" sz="1200" err="1"/>
              <a:t>sange</a:t>
            </a:r>
            <a:r>
              <a:rPr lang="en-US" sz="1200"/>
              <a:t>. </a:t>
            </a:r>
            <a:r>
              <a:rPr lang="en-US" sz="1200" err="1"/>
              <a:t>Donatorii</a:t>
            </a:r>
            <a:r>
              <a:rPr lang="en-US" sz="1200"/>
              <a:t> </a:t>
            </a:r>
            <a:r>
              <a:rPr lang="en-US" sz="1200" err="1"/>
              <a:t>vor</a:t>
            </a:r>
            <a:r>
              <a:rPr lang="en-US" sz="1200"/>
              <a:t> complete un </a:t>
            </a:r>
            <a:r>
              <a:rPr lang="en-US" sz="1200" err="1"/>
              <a:t>chestionar</a:t>
            </a:r>
            <a:r>
              <a:rPr lang="en-US" sz="1200"/>
              <a:t> medical, </a:t>
            </a:r>
            <a:r>
              <a:rPr lang="en-US" sz="1200" err="1"/>
              <a:t>iar</a:t>
            </a:r>
            <a:r>
              <a:rPr lang="en-US" sz="1200"/>
              <a:t> </a:t>
            </a:r>
            <a:r>
              <a:rPr lang="en-US" sz="1200" err="1"/>
              <a:t>personalul</a:t>
            </a:r>
            <a:r>
              <a:rPr lang="en-US" sz="1200"/>
              <a:t> de la </a:t>
            </a:r>
            <a:r>
              <a:rPr lang="en-US" sz="1200" err="1"/>
              <a:t>centrul</a:t>
            </a:r>
            <a:r>
              <a:rPr lang="en-US" sz="1200"/>
              <a:t> de </a:t>
            </a:r>
            <a:r>
              <a:rPr lang="en-US" sz="1200" err="1"/>
              <a:t>recoltare</a:t>
            </a:r>
            <a:r>
              <a:rPr lang="en-US" sz="1200"/>
              <a:t> </a:t>
            </a:r>
            <a:r>
              <a:rPr lang="en-US" sz="1200" err="1"/>
              <a:t>va</a:t>
            </a:r>
            <a:r>
              <a:rPr lang="en-US" sz="1200"/>
              <a:t> </a:t>
            </a:r>
            <a:r>
              <a:rPr lang="en-US" sz="1200" err="1"/>
              <a:t>putea</a:t>
            </a:r>
            <a:r>
              <a:rPr lang="en-US" sz="1200"/>
              <a:t> </a:t>
            </a:r>
            <a:r>
              <a:rPr lang="en-US" sz="1200" err="1"/>
              <a:t>verifica</a:t>
            </a:r>
            <a:r>
              <a:rPr lang="en-US" sz="1200"/>
              <a:t> </a:t>
            </a:r>
            <a:r>
              <a:rPr lang="en-US" sz="1200" err="1"/>
              <a:t>daca</a:t>
            </a:r>
            <a:r>
              <a:rPr lang="en-US" sz="1200"/>
              <a:t> </a:t>
            </a:r>
            <a:r>
              <a:rPr lang="en-US" sz="1200" err="1"/>
              <a:t>acestia</a:t>
            </a:r>
            <a:r>
              <a:rPr lang="en-US" sz="1200"/>
              <a:t> sunt </a:t>
            </a:r>
            <a:r>
              <a:rPr lang="en-US" sz="1200" err="1"/>
              <a:t>apti</a:t>
            </a:r>
            <a:r>
              <a:rPr lang="en-US" sz="1200"/>
              <a:t> </a:t>
            </a:r>
            <a:r>
              <a:rPr lang="en-US" sz="1200" err="1"/>
              <a:t>sau</a:t>
            </a:r>
            <a:r>
              <a:rPr lang="en-US" sz="1200"/>
              <a:t> nu </a:t>
            </a:r>
            <a:r>
              <a:rPr lang="en-US" sz="1200" err="1"/>
              <a:t>pentru</a:t>
            </a:r>
            <a:r>
              <a:rPr lang="en-US" sz="1200"/>
              <a:t> </a:t>
            </a:r>
            <a:r>
              <a:rPr lang="en-US" sz="1200" err="1"/>
              <a:t>donare</a:t>
            </a:r>
            <a:r>
              <a:rPr lang="en-US" sz="1200"/>
              <a:t>, </a:t>
            </a:r>
            <a:r>
              <a:rPr lang="en-US" sz="1200" err="1"/>
              <a:t>urmand</a:t>
            </a:r>
            <a:r>
              <a:rPr lang="en-US" sz="1200"/>
              <a:t> </a:t>
            </a:r>
            <a:r>
              <a:rPr lang="en-US" sz="1200" err="1"/>
              <a:t>sa</a:t>
            </a:r>
            <a:r>
              <a:rPr lang="en-US" sz="1200"/>
              <a:t> ii </a:t>
            </a:r>
            <a:r>
              <a:rPr lang="en-US" sz="1200" err="1"/>
              <a:t>programeze</a:t>
            </a:r>
            <a:r>
              <a:rPr lang="en-US" sz="1200"/>
              <a:t> </a:t>
            </a:r>
            <a:r>
              <a:rPr lang="en-US" sz="1200" err="1"/>
              <a:t>intr</a:t>
            </a:r>
            <a:r>
              <a:rPr lang="en-US" sz="1200"/>
              <a:t>-o </a:t>
            </a:r>
            <a:r>
              <a:rPr lang="en-US" sz="1200" err="1"/>
              <a:t>anumita</a:t>
            </a:r>
            <a:r>
              <a:rPr lang="en-US" sz="1200"/>
              <a:t> data.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err="1"/>
              <a:t>Odata</a:t>
            </a:r>
            <a:r>
              <a:rPr lang="en-US" sz="1200"/>
              <a:t> </a:t>
            </a:r>
            <a:r>
              <a:rPr lang="en-US" sz="1200" err="1"/>
              <a:t>programati</a:t>
            </a:r>
            <a:r>
              <a:rPr lang="en-US" sz="1200"/>
              <a:t>, </a:t>
            </a:r>
            <a:r>
              <a:rPr lang="en-US" sz="1200" err="1"/>
              <a:t>donatorii</a:t>
            </a:r>
            <a:r>
              <a:rPr lang="en-US" sz="1200"/>
              <a:t> pot </a:t>
            </a:r>
            <a:r>
              <a:rPr lang="en-US" sz="1200" err="1"/>
              <a:t>vedea</a:t>
            </a:r>
            <a:r>
              <a:rPr lang="en-US" sz="1200"/>
              <a:t> un </a:t>
            </a:r>
            <a:r>
              <a:rPr lang="en-US" sz="1200" err="1"/>
              <a:t>istoric</a:t>
            </a:r>
            <a:r>
              <a:rPr lang="en-US" sz="1200"/>
              <a:t> al </a:t>
            </a:r>
            <a:r>
              <a:rPr lang="en-US" sz="1200" err="1"/>
              <a:t>donarilor</a:t>
            </a:r>
            <a:r>
              <a:rPr lang="en-US" sz="1200"/>
              <a:t> effectuate pe un </a:t>
            </a:r>
            <a:r>
              <a:rPr lang="en-US" sz="1200" err="1"/>
              <a:t>anumit</a:t>
            </a:r>
            <a:r>
              <a:rPr lang="en-US" sz="1200"/>
              <a:t> </a:t>
            </a:r>
            <a:r>
              <a:rPr lang="en-US" sz="1200" err="1"/>
              <a:t>cont</a:t>
            </a:r>
            <a:r>
              <a:rPr lang="en-US" sz="1200"/>
              <a:t> de donator.</a:t>
            </a:r>
          </a:p>
        </p:txBody>
      </p:sp>
      <p:sp>
        <p:nvSpPr>
          <p:cNvPr id="120" name="Google Shape;120;p25"/>
          <p:cNvSpPr txBox="1">
            <a:spLocks noGrp="1"/>
          </p:cNvSpPr>
          <p:nvPr>
            <p:ph type="ctrTitle"/>
          </p:nvPr>
        </p:nvSpPr>
        <p:spPr>
          <a:xfrm>
            <a:off x="2237175" y="1403906"/>
            <a:ext cx="46692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FUNCTIONALITATI DE BAZA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uild="p"/>
      <p:bldP spid="1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>
            <a:spLocks noGrp="1"/>
          </p:cNvSpPr>
          <p:nvPr>
            <p:ph type="subTitle" idx="1"/>
          </p:nvPr>
        </p:nvSpPr>
        <p:spPr>
          <a:xfrm flipH="1">
            <a:off x="2589921" y="1885267"/>
            <a:ext cx="3964158" cy="13729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Scopul</a:t>
            </a:r>
            <a:r>
              <a:rPr lang="en-US"/>
              <a:t> </a:t>
            </a:r>
            <a:r>
              <a:rPr lang="en-US" err="1"/>
              <a:t>aplicatiei</a:t>
            </a:r>
            <a:r>
              <a:rPr lang="en-US"/>
              <a:t> </a:t>
            </a:r>
            <a:r>
              <a:rPr lang="en-US" err="1"/>
              <a:t>este</a:t>
            </a:r>
            <a:r>
              <a:rPr lang="en-US"/>
              <a:t> de a usura </a:t>
            </a:r>
            <a:r>
              <a:rPr lang="en-US" err="1"/>
              <a:t>procesul</a:t>
            </a:r>
            <a:r>
              <a:rPr lang="en-US"/>
              <a:t> </a:t>
            </a:r>
            <a:r>
              <a:rPr lang="en-US" err="1"/>
              <a:t>prin</a:t>
            </a:r>
            <a:r>
              <a:rPr lang="en-US"/>
              <a:t> care </a:t>
            </a:r>
            <a:r>
              <a:rPr lang="en-US" err="1"/>
              <a:t>spitalele</a:t>
            </a:r>
            <a:r>
              <a:rPr lang="en-US"/>
              <a:t> din Romania </a:t>
            </a:r>
            <a:r>
              <a:rPr lang="en-US" err="1"/>
              <a:t>obtin</a:t>
            </a:r>
            <a:r>
              <a:rPr lang="en-US"/>
              <a:t> </a:t>
            </a:r>
            <a:r>
              <a:rPr lang="en-US" err="1"/>
              <a:t>sange</a:t>
            </a:r>
            <a:r>
              <a:rPr lang="en-US"/>
              <a:t> </a:t>
            </a:r>
            <a:r>
              <a:rPr lang="en-US" err="1"/>
              <a:t>pentru</a:t>
            </a:r>
            <a:r>
              <a:rPr lang="en-US"/>
              <a:t> </a:t>
            </a:r>
            <a:r>
              <a:rPr lang="en-US" err="1"/>
              <a:t>transfuziile</a:t>
            </a:r>
            <a:r>
              <a:rPr lang="en-US"/>
              <a:t> sanguine, cat </a:t>
            </a:r>
            <a:r>
              <a:rPr lang="en-US" err="1"/>
              <a:t>si</a:t>
            </a:r>
            <a:r>
              <a:rPr lang="en-US"/>
              <a:t> de a </a:t>
            </a:r>
            <a:r>
              <a:rPr lang="en-US" err="1"/>
              <a:t>incuraja</a:t>
            </a:r>
            <a:r>
              <a:rPr lang="en-US"/>
              <a:t> cat </a:t>
            </a:r>
            <a:r>
              <a:rPr lang="en-US" err="1"/>
              <a:t>mai</a:t>
            </a:r>
            <a:r>
              <a:rPr lang="en-US"/>
              <a:t> </a:t>
            </a:r>
            <a:r>
              <a:rPr lang="en-US" err="1"/>
              <a:t>multe</a:t>
            </a:r>
            <a:r>
              <a:rPr lang="en-US"/>
              <a:t> </a:t>
            </a:r>
            <a:r>
              <a:rPr lang="en-US" err="1"/>
              <a:t>persoane</a:t>
            </a:r>
            <a:r>
              <a:rPr lang="en-US"/>
              <a:t> </a:t>
            </a:r>
            <a:r>
              <a:rPr lang="en-US" err="1"/>
              <a:t>sa</a:t>
            </a:r>
            <a:r>
              <a:rPr lang="en-US"/>
              <a:t> </a:t>
            </a:r>
            <a:r>
              <a:rPr lang="en-US" err="1"/>
              <a:t>doneze</a:t>
            </a:r>
            <a:r>
              <a:rPr lang="en-US"/>
              <a:t> </a:t>
            </a:r>
            <a:r>
              <a:rPr lang="en-US" err="1"/>
              <a:t>sange</a:t>
            </a:r>
            <a:r>
              <a:rPr lang="en-US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ctrTitle" idx="6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TYPES AND THEIR OPTIONS</a:t>
            </a:r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ctrTitle"/>
          </p:nvPr>
        </p:nvSpPr>
        <p:spPr>
          <a:xfrm>
            <a:off x="643190" y="2884482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DONATOR</a:t>
            </a:r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subTitle" idx="1"/>
          </p:nvPr>
        </p:nvSpPr>
        <p:spPr>
          <a:xfrm>
            <a:off x="895076" y="3347324"/>
            <a:ext cx="2254200" cy="1532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inregistreaza in baza de date pe baza unui formular medical si are urmatoarele optiuni: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-de a </a:t>
            </a:r>
            <a:r>
              <a:rPr lang="en-US" err="1"/>
              <a:t>dona</a:t>
            </a:r>
            <a:r>
              <a:rPr lang="en-US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-de a </a:t>
            </a:r>
            <a:r>
              <a:rPr lang="en-US" err="1"/>
              <a:t>vizualiza</a:t>
            </a:r>
            <a:r>
              <a:rPr lang="en-US"/>
              <a:t> </a:t>
            </a:r>
            <a:r>
              <a:rPr lang="en-US" err="1"/>
              <a:t>datele</a:t>
            </a:r>
            <a:r>
              <a:rPr lang="en-US"/>
              <a:t>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analizele</a:t>
            </a:r>
            <a:r>
              <a:rPr lang="en-US"/>
              <a:t> de la </a:t>
            </a:r>
            <a:r>
              <a:rPr lang="en-US" err="1"/>
              <a:t>ultimele</a:t>
            </a:r>
            <a:r>
              <a:rPr lang="en-US"/>
              <a:t> </a:t>
            </a:r>
            <a:r>
              <a:rPr lang="en-US" err="1"/>
              <a:t>donari</a:t>
            </a:r>
            <a:r>
              <a:rPr lang="en-US"/>
              <a:t> ale sale.</a:t>
            </a:r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ctrTitle" idx="2"/>
          </p:nvPr>
        </p:nvSpPr>
        <p:spPr>
          <a:xfrm>
            <a:off x="3254398" y="2893664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</a:t>
            </a:r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ctrTitle" idx="4"/>
          </p:nvPr>
        </p:nvSpPr>
        <p:spPr>
          <a:xfrm>
            <a:off x="5812174" y="2886750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RECOLTARE</a:t>
            </a:r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subTitle" idx="5"/>
          </p:nvPr>
        </p:nvSpPr>
        <p:spPr>
          <a:xfrm>
            <a:off x="5994724" y="3333318"/>
            <a:ext cx="2254200" cy="1532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inregistreaza odata cu crearea contului de utilizator si poate face urmatoarele lucruri: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-fac managementul donatorilor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-completeaza datele din timpul procesului de donare, precum si informatiile de pe parcursul traseului pungii de sange</a:t>
            </a:r>
          </a:p>
        </p:txBody>
      </p:sp>
      <p:sp>
        <p:nvSpPr>
          <p:cNvPr id="166" name="Google Shape;166;p28"/>
          <p:cNvSpPr txBox="1">
            <a:spLocks noGrp="1"/>
          </p:cNvSpPr>
          <p:nvPr>
            <p:ph type="subTitle" idx="3"/>
          </p:nvPr>
        </p:nvSpPr>
        <p:spPr>
          <a:xfrm>
            <a:off x="3444872" y="3269382"/>
            <a:ext cx="2254200" cy="1532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inregistreaza odata cu crearea contului de utilizator si poate face urmatoarele lucruri: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-pot completa cereri pentru sangele necesar in spitalul de care apartin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-pot vedea statusul cererilor de sange, precum si daca pentru un pacient au donat sau nu suficiente persoane</a:t>
            </a:r>
            <a:endParaRPr/>
          </a:p>
        </p:txBody>
      </p:sp>
      <p:cxnSp>
        <p:nvCxnSpPr>
          <p:cNvPr id="167" name="Google Shape;167;p28"/>
          <p:cNvCxnSpPr>
            <a:cxnSpLocks/>
          </p:cNvCxnSpPr>
          <p:nvPr/>
        </p:nvCxnSpPr>
        <p:spPr>
          <a:xfrm>
            <a:off x="2432588" y="2247786"/>
            <a:ext cx="1627967" cy="6889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2" name="Google Shape;172;p28"/>
          <p:cNvGrpSpPr/>
          <p:nvPr/>
        </p:nvGrpSpPr>
        <p:grpSpPr>
          <a:xfrm>
            <a:off x="1374610" y="1689040"/>
            <a:ext cx="1122825" cy="1117500"/>
            <a:chOff x="1421786" y="1695929"/>
            <a:chExt cx="1122825" cy="1117500"/>
          </a:xfrm>
        </p:grpSpPr>
        <p:sp>
          <p:nvSpPr>
            <p:cNvPr id="168" name="Google Shape;168;p28"/>
            <p:cNvSpPr/>
            <p:nvPr/>
          </p:nvSpPr>
          <p:spPr>
            <a:xfrm>
              <a:off x="1479181" y="1750675"/>
              <a:ext cx="1008000" cy="1008000"/>
            </a:xfrm>
            <a:prstGeom prst="diamond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8"/>
            <p:cNvSpPr/>
            <p:nvPr/>
          </p:nvSpPr>
          <p:spPr>
            <a:xfrm rot="5400000">
              <a:off x="1915686" y="1695929"/>
              <a:ext cx="135000" cy="135000"/>
            </a:xfrm>
            <a:prstGeom prst="ellipse">
              <a:avLst/>
            </a:prstGeom>
            <a:gradFill>
              <a:gsLst>
                <a:gs pos="0">
                  <a:srgbClr val="FFFFFF">
                    <a:alpha val="49110"/>
                  </a:srgbClr>
                </a:gs>
                <a:gs pos="70000">
                  <a:srgbClr val="FFFFFF">
                    <a:alpha val="0"/>
                    <a:alpha val="49110"/>
                  </a:srgbClr>
                </a:gs>
                <a:gs pos="100000">
                  <a:srgbClr val="FFFFFF">
                    <a:alpha val="0"/>
                    <a:alpha val="491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8"/>
            <p:cNvSpPr/>
            <p:nvPr/>
          </p:nvSpPr>
          <p:spPr>
            <a:xfrm rot="5400000">
              <a:off x="1421786" y="2187179"/>
              <a:ext cx="135000" cy="135000"/>
            </a:xfrm>
            <a:prstGeom prst="ellipse">
              <a:avLst/>
            </a:prstGeom>
            <a:gradFill>
              <a:gsLst>
                <a:gs pos="0">
                  <a:srgbClr val="FFFFFF">
                    <a:alpha val="49110"/>
                  </a:srgbClr>
                </a:gs>
                <a:gs pos="70000">
                  <a:srgbClr val="FFFFFF">
                    <a:alpha val="0"/>
                    <a:alpha val="49110"/>
                  </a:srgbClr>
                </a:gs>
                <a:gs pos="100000">
                  <a:srgbClr val="FFFFFF">
                    <a:alpha val="0"/>
                    <a:alpha val="491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8"/>
            <p:cNvSpPr/>
            <p:nvPr/>
          </p:nvSpPr>
          <p:spPr>
            <a:xfrm rot="5400000">
              <a:off x="2409611" y="2187179"/>
              <a:ext cx="135000" cy="135000"/>
            </a:xfrm>
            <a:prstGeom prst="ellipse">
              <a:avLst/>
            </a:prstGeom>
            <a:gradFill>
              <a:gsLst>
                <a:gs pos="0">
                  <a:srgbClr val="FFFFFF">
                    <a:alpha val="49110"/>
                  </a:srgbClr>
                </a:gs>
                <a:gs pos="70000">
                  <a:srgbClr val="FFFFFF">
                    <a:alpha val="0"/>
                    <a:alpha val="49110"/>
                  </a:srgbClr>
                </a:gs>
                <a:gs pos="100000">
                  <a:srgbClr val="FFFFFF">
                    <a:alpha val="0"/>
                    <a:alpha val="491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8"/>
            <p:cNvSpPr/>
            <p:nvPr/>
          </p:nvSpPr>
          <p:spPr>
            <a:xfrm rot="5400000">
              <a:off x="1915699" y="2678429"/>
              <a:ext cx="135000" cy="135000"/>
            </a:xfrm>
            <a:prstGeom prst="ellipse">
              <a:avLst/>
            </a:prstGeom>
            <a:gradFill>
              <a:gsLst>
                <a:gs pos="0">
                  <a:srgbClr val="FFFFFF">
                    <a:alpha val="49110"/>
                  </a:srgbClr>
                </a:gs>
                <a:gs pos="70000">
                  <a:srgbClr val="FFFFFF">
                    <a:alpha val="0"/>
                    <a:alpha val="49110"/>
                  </a:srgbClr>
                </a:gs>
                <a:gs pos="100000">
                  <a:srgbClr val="FFFFFF">
                    <a:alpha val="0"/>
                    <a:alpha val="491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28"/>
          <p:cNvGrpSpPr/>
          <p:nvPr/>
        </p:nvGrpSpPr>
        <p:grpSpPr>
          <a:xfrm>
            <a:off x="4011089" y="1695929"/>
            <a:ext cx="1122825" cy="1117500"/>
            <a:chOff x="4011089" y="1695929"/>
            <a:chExt cx="1122825" cy="1117500"/>
          </a:xfrm>
        </p:grpSpPr>
        <p:sp>
          <p:nvSpPr>
            <p:cNvPr id="169" name="Google Shape;169;p28"/>
            <p:cNvSpPr/>
            <p:nvPr/>
          </p:nvSpPr>
          <p:spPr>
            <a:xfrm>
              <a:off x="4067972" y="1750675"/>
              <a:ext cx="1008000" cy="1008000"/>
            </a:xfrm>
            <a:prstGeom prst="diamond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" name="Google Shape;178;p28"/>
            <p:cNvGrpSpPr/>
            <p:nvPr/>
          </p:nvGrpSpPr>
          <p:grpSpPr>
            <a:xfrm>
              <a:off x="4011089" y="1695929"/>
              <a:ext cx="1122825" cy="1117500"/>
              <a:chOff x="1421786" y="1695929"/>
              <a:chExt cx="1122825" cy="1117500"/>
            </a:xfrm>
          </p:grpSpPr>
          <p:sp>
            <p:nvSpPr>
              <p:cNvPr id="179" name="Google Shape;179;p28"/>
              <p:cNvSpPr/>
              <p:nvPr/>
            </p:nvSpPr>
            <p:spPr>
              <a:xfrm rot="5400000">
                <a:off x="1915686" y="1695929"/>
                <a:ext cx="135000" cy="1350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49110"/>
                    </a:srgbClr>
                  </a:gs>
                  <a:gs pos="70000">
                    <a:srgbClr val="FFFFFF">
                      <a:alpha val="0"/>
                      <a:alpha val="49110"/>
                    </a:srgbClr>
                  </a:gs>
                  <a:gs pos="100000">
                    <a:srgbClr val="FFFFFF">
                      <a:alpha val="0"/>
                      <a:alpha val="4911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8"/>
              <p:cNvSpPr/>
              <p:nvPr/>
            </p:nvSpPr>
            <p:spPr>
              <a:xfrm rot="5400000">
                <a:off x="1421786" y="2187179"/>
                <a:ext cx="135000" cy="1350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49110"/>
                    </a:srgbClr>
                  </a:gs>
                  <a:gs pos="70000">
                    <a:srgbClr val="FFFFFF">
                      <a:alpha val="0"/>
                      <a:alpha val="49110"/>
                    </a:srgbClr>
                  </a:gs>
                  <a:gs pos="100000">
                    <a:srgbClr val="FFFFFF">
                      <a:alpha val="0"/>
                      <a:alpha val="4911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8"/>
              <p:cNvSpPr/>
              <p:nvPr/>
            </p:nvSpPr>
            <p:spPr>
              <a:xfrm rot="5400000">
                <a:off x="2409611" y="2187179"/>
                <a:ext cx="135000" cy="1350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49110"/>
                    </a:srgbClr>
                  </a:gs>
                  <a:gs pos="70000">
                    <a:srgbClr val="FFFFFF">
                      <a:alpha val="0"/>
                      <a:alpha val="49110"/>
                    </a:srgbClr>
                  </a:gs>
                  <a:gs pos="100000">
                    <a:srgbClr val="FFFFFF">
                      <a:alpha val="0"/>
                      <a:alpha val="4911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8"/>
              <p:cNvSpPr/>
              <p:nvPr/>
            </p:nvSpPr>
            <p:spPr>
              <a:xfrm rot="5400000">
                <a:off x="1915699" y="2678429"/>
                <a:ext cx="135000" cy="1350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49110"/>
                    </a:srgbClr>
                  </a:gs>
                  <a:gs pos="70000">
                    <a:srgbClr val="FFFFFF">
                      <a:alpha val="0"/>
                      <a:alpha val="49110"/>
                    </a:srgbClr>
                  </a:gs>
                  <a:gs pos="100000">
                    <a:srgbClr val="FFFFFF">
                      <a:alpha val="0"/>
                      <a:alpha val="4911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FB826FCA-4C33-4722-989A-0A814D245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339" y="1924387"/>
            <a:ext cx="544361" cy="544361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6D727AC8-C369-49E7-933E-17A219911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5728" y="1924387"/>
            <a:ext cx="493547" cy="493547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958A7A45-5859-4FF5-9107-67DBD92F88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6794" y="1926406"/>
            <a:ext cx="609600" cy="609600"/>
          </a:xfrm>
          <a:prstGeom prst="rect">
            <a:avLst/>
          </a:prstGeom>
        </p:spPr>
      </p:pic>
      <p:cxnSp>
        <p:nvCxnSpPr>
          <p:cNvPr id="52" name="Google Shape;170;p28">
            <a:extLst>
              <a:ext uri="{FF2B5EF4-FFF2-40B4-BE49-F238E27FC236}">
                <a16:creationId xmlns:a16="http://schemas.microsoft.com/office/drawing/2014/main" id="{C343F200-5635-4936-8685-7A5F9E176B44}"/>
              </a:ext>
            </a:extLst>
          </p:cNvPr>
          <p:cNvCxnSpPr>
            <a:cxnSpLocks/>
          </p:cNvCxnSpPr>
          <p:nvPr/>
        </p:nvCxnSpPr>
        <p:spPr>
          <a:xfrm>
            <a:off x="5083826" y="2254675"/>
            <a:ext cx="1579743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" name="Google Shape;183;p28">
            <a:extLst>
              <a:ext uri="{FF2B5EF4-FFF2-40B4-BE49-F238E27FC236}">
                <a16:creationId xmlns:a16="http://schemas.microsoft.com/office/drawing/2014/main" id="{111659C5-006D-4C23-87A4-989DA0C56C07}"/>
              </a:ext>
            </a:extLst>
          </p:cNvPr>
          <p:cNvGrpSpPr/>
          <p:nvPr/>
        </p:nvGrpSpPr>
        <p:grpSpPr>
          <a:xfrm>
            <a:off x="6634446" y="1695929"/>
            <a:ext cx="1122825" cy="1117500"/>
            <a:chOff x="6600414" y="1695929"/>
            <a:chExt cx="1122825" cy="1117500"/>
          </a:xfrm>
        </p:grpSpPr>
        <p:sp>
          <p:nvSpPr>
            <p:cNvPr id="54" name="Google Shape;171;p28">
              <a:extLst>
                <a:ext uri="{FF2B5EF4-FFF2-40B4-BE49-F238E27FC236}">
                  <a16:creationId xmlns:a16="http://schemas.microsoft.com/office/drawing/2014/main" id="{3F7C96D1-3703-4102-B286-B9EB5F9FF570}"/>
                </a:ext>
              </a:extLst>
            </p:cNvPr>
            <p:cNvSpPr/>
            <p:nvPr/>
          </p:nvSpPr>
          <p:spPr>
            <a:xfrm>
              <a:off x="6656824" y="1750675"/>
              <a:ext cx="1008000" cy="1008000"/>
            </a:xfrm>
            <a:prstGeom prst="diamond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" name="Google Shape;184;p28">
              <a:extLst>
                <a:ext uri="{FF2B5EF4-FFF2-40B4-BE49-F238E27FC236}">
                  <a16:creationId xmlns:a16="http://schemas.microsoft.com/office/drawing/2014/main" id="{D439F937-956C-4F4B-BDB8-4447878379EF}"/>
                </a:ext>
              </a:extLst>
            </p:cNvPr>
            <p:cNvGrpSpPr/>
            <p:nvPr/>
          </p:nvGrpSpPr>
          <p:grpSpPr>
            <a:xfrm>
              <a:off x="6600414" y="1695929"/>
              <a:ext cx="1122825" cy="1117500"/>
              <a:chOff x="1421786" y="1695929"/>
              <a:chExt cx="1122825" cy="1117500"/>
            </a:xfrm>
          </p:grpSpPr>
          <p:sp>
            <p:nvSpPr>
              <p:cNvPr id="56" name="Google Shape;185;p28">
                <a:extLst>
                  <a:ext uri="{FF2B5EF4-FFF2-40B4-BE49-F238E27FC236}">
                    <a16:creationId xmlns:a16="http://schemas.microsoft.com/office/drawing/2014/main" id="{7CED1532-D680-4B34-9E57-321D75CB22E2}"/>
                  </a:ext>
                </a:extLst>
              </p:cNvPr>
              <p:cNvSpPr/>
              <p:nvPr/>
            </p:nvSpPr>
            <p:spPr>
              <a:xfrm rot="5400000">
                <a:off x="1915686" y="1695929"/>
                <a:ext cx="135000" cy="1350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49110"/>
                    </a:srgbClr>
                  </a:gs>
                  <a:gs pos="70000">
                    <a:srgbClr val="FFFFFF">
                      <a:alpha val="0"/>
                      <a:alpha val="49110"/>
                    </a:srgbClr>
                  </a:gs>
                  <a:gs pos="100000">
                    <a:srgbClr val="FFFFFF">
                      <a:alpha val="0"/>
                      <a:alpha val="4911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86;p28">
                <a:extLst>
                  <a:ext uri="{FF2B5EF4-FFF2-40B4-BE49-F238E27FC236}">
                    <a16:creationId xmlns:a16="http://schemas.microsoft.com/office/drawing/2014/main" id="{AB00DC68-7ED5-4E5D-AEA6-AD0C73C58D94}"/>
                  </a:ext>
                </a:extLst>
              </p:cNvPr>
              <p:cNvSpPr/>
              <p:nvPr/>
            </p:nvSpPr>
            <p:spPr>
              <a:xfrm rot="5400000">
                <a:off x="1421786" y="2187179"/>
                <a:ext cx="135000" cy="1350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49110"/>
                    </a:srgbClr>
                  </a:gs>
                  <a:gs pos="70000">
                    <a:srgbClr val="FFFFFF">
                      <a:alpha val="0"/>
                      <a:alpha val="49110"/>
                    </a:srgbClr>
                  </a:gs>
                  <a:gs pos="100000">
                    <a:srgbClr val="FFFFFF">
                      <a:alpha val="0"/>
                      <a:alpha val="4911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87;p28">
                <a:extLst>
                  <a:ext uri="{FF2B5EF4-FFF2-40B4-BE49-F238E27FC236}">
                    <a16:creationId xmlns:a16="http://schemas.microsoft.com/office/drawing/2014/main" id="{FD91FE7A-C004-4EC1-8FBB-B1AD19DA02BD}"/>
                  </a:ext>
                </a:extLst>
              </p:cNvPr>
              <p:cNvSpPr/>
              <p:nvPr/>
            </p:nvSpPr>
            <p:spPr>
              <a:xfrm rot="5400000">
                <a:off x="2409611" y="2187179"/>
                <a:ext cx="135000" cy="1350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49110"/>
                    </a:srgbClr>
                  </a:gs>
                  <a:gs pos="70000">
                    <a:srgbClr val="FFFFFF">
                      <a:alpha val="0"/>
                      <a:alpha val="49110"/>
                    </a:srgbClr>
                  </a:gs>
                  <a:gs pos="100000">
                    <a:srgbClr val="FFFFFF">
                      <a:alpha val="0"/>
                      <a:alpha val="4911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88;p28">
                <a:extLst>
                  <a:ext uri="{FF2B5EF4-FFF2-40B4-BE49-F238E27FC236}">
                    <a16:creationId xmlns:a16="http://schemas.microsoft.com/office/drawing/2014/main" id="{3D1BF7E4-E414-429C-B44B-D062AC4E9854}"/>
                  </a:ext>
                </a:extLst>
              </p:cNvPr>
              <p:cNvSpPr/>
              <p:nvPr/>
            </p:nvSpPr>
            <p:spPr>
              <a:xfrm rot="5400000">
                <a:off x="1915699" y="2678429"/>
                <a:ext cx="135000" cy="1350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49110"/>
                    </a:srgbClr>
                  </a:gs>
                  <a:gs pos="70000">
                    <a:srgbClr val="FFFFFF">
                      <a:alpha val="0"/>
                      <a:alpha val="49110"/>
                    </a:srgbClr>
                  </a:gs>
                  <a:gs pos="100000">
                    <a:srgbClr val="FFFFFF">
                      <a:alpha val="0"/>
                      <a:alpha val="4911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  <p:bldP spid="162" grpId="0" build="p"/>
      <p:bldP spid="163" grpId="0"/>
      <p:bldP spid="164" grpId="0"/>
      <p:bldP spid="165" grpId="0" build="p"/>
      <p:bldP spid="16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/>
          <p:nvPr/>
        </p:nvSpPr>
        <p:spPr>
          <a:xfrm>
            <a:off x="618204" y="481200"/>
            <a:ext cx="3670200" cy="4181100"/>
          </a:xfrm>
          <a:prstGeom prst="rect">
            <a:avLst/>
          </a:prstGeom>
          <a:solidFill>
            <a:srgbClr val="06294A">
              <a:alpha val="59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ctrTitle"/>
          </p:nvPr>
        </p:nvSpPr>
        <p:spPr>
          <a:xfrm>
            <a:off x="1488803" y="1715300"/>
            <a:ext cx="2443804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 ETAPELE PROIECTARII</a:t>
            </a:r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subTitle" idx="1"/>
          </p:nvPr>
        </p:nvSpPr>
        <p:spPr>
          <a:xfrm>
            <a:off x="1488804" y="281962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Descrierea organizarii modului de lucru</a:t>
            </a:r>
          </a:p>
        </p:txBody>
      </p:sp>
    </p:spTree>
    <p:extLst>
      <p:ext uri="{BB962C8B-B14F-4D97-AF65-F5344CB8AC3E}">
        <p14:creationId xmlns:p14="http://schemas.microsoft.com/office/powerpoint/2010/main" val="41758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ETAPELE PROIECTARII</a:t>
            </a:r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63B64-155C-4BCD-9851-A8FDF67548E7}"/>
              </a:ext>
            </a:extLst>
          </p:cNvPr>
          <p:cNvSpPr txBox="1"/>
          <p:nvPr/>
        </p:nvSpPr>
        <p:spPr>
          <a:xfrm>
            <a:off x="990027" y="1549198"/>
            <a:ext cx="358197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3F3F3"/>
              </a:buClr>
              <a:buSzPts val="1400"/>
              <a:buFont typeface="Arial" panose="020B0604020202020204" pitchFamily="34" charset="0"/>
              <a:buChar char="•"/>
            </a:pP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Proiectarea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 </a:t>
            </a: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si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 </a:t>
            </a: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crearea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 </a:t>
            </a: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bazei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 de date,</a:t>
            </a:r>
          </a:p>
          <a:p>
            <a:pPr marL="285750" indent="-285750">
              <a:buClr>
                <a:srgbClr val="F3F3F3"/>
              </a:buClr>
              <a:buSzPts val="1400"/>
              <a:buFont typeface="Arial" panose="020B0604020202020204" pitchFamily="34" charset="0"/>
              <a:buChar char="•"/>
            </a:pPr>
            <a:endParaRPr lang="en-US">
              <a:solidFill>
                <a:srgbClr val="F3F3F3"/>
              </a:solidFill>
              <a:latin typeface="Abel"/>
              <a:sym typeface="Abel"/>
            </a:endParaRPr>
          </a:p>
          <a:p>
            <a:pPr marL="285750" indent="-285750">
              <a:buClr>
                <a:srgbClr val="F3F3F3"/>
              </a:buClr>
              <a:buSzPts val="1400"/>
              <a:buFont typeface="Arial" panose="020B0604020202020204" pitchFamily="34" charset="0"/>
              <a:buChar char="•"/>
            </a:pP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Proiectarea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 </a:t>
            </a: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diagramelor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 </a:t>
            </a: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proiectului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,</a:t>
            </a:r>
          </a:p>
          <a:p>
            <a:pPr marL="285750" indent="-285750">
              <a:buClr>
                <a:srgbClr val="F3F3F3"/>
              </a:buClr>
              <a:buSzPts val="1400"/>
              <a:buFont typeface="Arial" panose="020B0604020202020204" pitchFamily="34" charset="0"/>
              <a:buChar char="•"/>
            </a:pPr>
            <a:endParaRPr lang="en-US">
              <a:solidFill>
                <a:srgbClr val="F3F3F3"/>
              </a:solidFill>
              <a:latin typeface="Abel"/>
              <a:sym typeface="Abel"/>
            </a:endParaRPr>
          </a:p>
          <a:p>
            <a:pPr marL="285750" indent="-285750">
              <a:buClr>
                <a:srgbClr val="F3F3F3"/>
              </a:buClr>
              <a:buSzPts val="1400"/>
              <a:buFont typeface="Arial" panose="020B0604020202020204" pitchFamily="34" charset="0"/>
              <a:buChar char="•"/>
            </a:pP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Gasirea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 </a:t>
            </a: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unui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 design generic, </a:t>
            </a: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pentru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 </a:t>
            </a: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fiecare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 </a:t>
            </a: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fereastra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 </a:t>
            </a: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si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 </a:t>
            </a: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buton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 din </a:t>
            </a: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aplicatie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, cat </a:t>
            </a: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si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 a </a:t>
            </a: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unei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 </a:t>
            </a: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iconite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 </a:t>
            </a: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si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 a </a:t>
            </a: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titlului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 </a:t>
            </a: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fiecarei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 </a:t>
            </a: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ferestre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 in </a:t>
            </a: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parte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,</a:t>
            </a:r>
          </a:p>
          <a:p>
            <a:pPr marL="285750" indent="-285750">
              <a:buClr>
                <a:srgbClr val="F3F3F3"/>
              </a:buClr>
              <a:buSzPts val="1400"/>
              <a:buFont typeface="Arial" panose="020B0604020202020204" pitchFamily="34" charset="0"/>
              <a:buChar char="•"/>
            </a:pPr>
            <a:endParaRPr lang="en-US">
              <a:solidFill>
                <a:srgbClr val="F3F3F3"/>
              </a:solidFill>
              <a:latin typeface="Abel"/>
              <a:sym typeface="Abel"/>
            </a:endParaRPr>
          </a:p>
          <a:p>
            <a:pPr marL="285750" indent="-285750">
              <a:buClr>
                <a:srgbClr val="F3F3F3"/>
              </a:buClr>
              <a:buSzPts val="1400"/>
              <a:buFont typeface="Arial" panose="020B0604020202020204" pitchFamily="34" charset="0"/>
              <a:buChar char="•"/>
            </a:pP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Crearea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 </a:t>
            </a: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ferestrelor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 </a:t>
            </a: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si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 a </a:t>
            </a: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legaturilor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 </a:t>
            </a: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dintre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 </a:t>
            </a: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acestea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, cat </a:t>
            </a: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si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 a </a:t>
            </a: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meniurilor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 </a:t>
            </a: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aplicatiei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,</a:t>
            </a:r>
          </a:p>
          <a:p>
            <a:pPr marL="285750" indent="-285750">
              <a:buClr>
                <a:srgbClr val="F3F3F3"/>
              </a:buClr>
              <a:buSzPts val="1400"/>
              <a:buFont typeface="Arial" panose="020B0604020202020204" pitchFamily="34" charset="0"/>
              <a:buChar char="•"/>
            </a:pPr>
            <a:endParaRPr lang="en-US" sz="1200">
              <a:solidFill>
                <a:srgbClr val="F3F3F3"/>
              </a:solidFill>
              <a:latin typeface="Abel"/>
              <a:sym typeface="Abe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DD9DD3-0414-4E8D-9BA9-4DA03633D22F}"/>
              </a:ext>
            </a:extLst>
          </p:cNvPr>
          <p:cNvSpPr txBox="1"/>
          <p:nvPr/>
        </p:nvSpPr>
        <p:spPr>
          <a:xfrm>
            <a:off x="4572000" y="1544604"/>
            <a:ext cx="39532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3F3F3"/>
              </a:buClr>
              <a:buSzPts val="1400"/>
              <a:buFont typeface="Arial" panose="020B0604020202020204" pitchFamily="34" charset="0"/>
              <a:buChar char="•"/>
            </a:pP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Popularea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 </a:t>
            </a: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bazei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 de date</a:t>
            </a:r>
          </a:p>
          <a:p>
            <a:pPr marL="285750" indent="-285750">
              <a:buClr>
                <a:srgbClr val="F3F3F3"/>
              </a:buClr>
              <a:buSzPts val="1400"/>
              <a:buFont typeface="Arial" panose="020B0604020202020204" pitchFamily="34" charset="0"/>
              <a:buChar char="•"/>
            </a:pPr>
            <a:endParaRPr lang="en-US">
              <a:solidFill>
                <a:srgbClr val="F3F3F3"/>
              </a:solidFill>
              <a:latin typeface="Abel"/>
              <a:sym typeface="Abel"/>
            </a:endParaRPr>
          </a:p>
          <a:p>
            <a:pPr marL="285750" indent="-285750">
              <a:buClr>
                <a:srgbClr val="F3F3F3"/>
              </a:buClr>
              <a:buSzPts val="1400"/>
              <a:buFont typeface="Arial" panose="020B0604020202020204" pitchFamily="34" charset="0"/>
              <a:buChar char="•"/>
            </a:pP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Crearea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 </a:t>
            </a: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unui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 </a:t>
            </a: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sistem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 de register </a:t>
            </a: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si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 login, cu </a:t>
            </a: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validari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 ale </a:t>
            </a: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fiecarui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 </a:t>
            </a: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caz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 particular de input </a:t>
            </a: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si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 cu </a:t>
            </a: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ascunderea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 </a:t>
            </a: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caracterelor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 din </a:t>
            </a: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TextBox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-ul </a:t>
            </a: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parolei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,</a:t>
            </a:r>
          </a:p>
          <a:p>
            <a:pPr marL="285750" indent="-285750">
              <a:buClr>
                <a:srgbClr val="F3F3F3"/>
              </a:buClr>
              <a:buSzPts val="1400"/>
              <a:buFont typeface="Arial" panose="020B0604020202020204" pitchFamily="34" charset="0"/>
              <a:buChar char="•"/>
            </a:pPr>
            <a:endParaRPr lang="en-US">
              <a:solidFill>
                <a:srgbClr val="F3F3F3"/>
              </a:solidFill>
              <a:latin typeface="Abel"/>
              <a:sym typeface="Abel"/>
            </a:endParaRPr>
          </a:p>
          <a:p>
            <a:pPr marL="285750" indent="-285750">
              <a:buClr>
                <a:srgbClr val="F3F3F3"/>
              </a:buClr>
              <a:buSzPts val="1400"/>
              <a:buFont typeface="Arial" panose="020B0604020202020204" pitchFamily="34" charset="0"/>
              <a:buChar char="•"/>
            </a:pP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Implementarea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 </a:t>
            </a: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functionalitatilor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 specific </a:t>
            </a: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fiecarui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 tip de user in </a:t>
            </a: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parte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,</a:t>
            </a:r>
          </a:p>
          <a:p>
            <a:pPr marL="285750" indent="-285750">
              <a:buClr>
                <a:srgbClr val="F3F3F3"/>
              </a:buClr>
              <a:buSzPts val="1400"/>
              <a:buFont typeface="Arial" panose="020B0604020202020204" pitchFamily="34" charset="0"/>
              <a:buChar char="•"/>
            </a:pPr>
            <a:endParaRPr lang="en-US">
              <a:solidFill>
                <a:srgbClr val="F3F3F3"/>
              </a:solidFill>
              <a:latin typeface="Abel"/>
              <a:sym typeface="Abel"/>
            </a:endParaRPr>
          </a:p>
          <a:p>
            <a:pPr marL="285750" indent="-285750">
              <a:buClr>
                <a:srgbClr val="F3F3F3"/>
              </a:buClr>
              <a:buSzPts val="1400"/>
              <a:buFont typeface="Arial" panose="020B0604020202020204" pitchFamily="34" charset="0"/>
              <a:buChar char="•"/>
            </a:pP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Crearea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 </a:t>
            </a: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unei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 </a:t>
            </a: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ferestre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 de “help” cu </a:t>
            </a: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informatii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 legate de </a:t>
            </a: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modul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 de </a:t>
            </a: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utilizare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 al </a:t>
            </a:r>
            <a:r>
              <a:rPr lang="en-US" err="1">
                <a:solidFill>
                  <a:srgbClr val="F3F3F3"/>
                </a:solidFill>
                <a:latin typeface="Abel"/>
                <a:sym typeface="Abel"/>
              </a:rPr>
              <a:t>aplicatiei</a:t>
            </a:r>
            <a:r>
              <a:rPr lang="en-US">
                <a:solidFill>
                  <a:srgbClr val="F3F3F3"/>
                </a:solidFill>
                <a:latin typeface="Abel"/>
                <a:sym typeface="Abel"/>
              </a:rPr>
              <a:t>.</a:t>
            </a:r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/>
          <p:nvPr/>
        </p:nvSpPr>
        <p:spPr>
          <a:xfrm>
            <a:off x="618205" y="481200"/>
            <a:ext cx="3670200" cy="4181100"/>
          </a:xfrm>
          <a:prstGeom prst="rect">
            <a:avLst/>
          </a:prstGeom>
          <a:solidFill>
            <a:srgbClr val="06294A">
              <a:alpha val="59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ctrTitle"/>
          </p:nvPr>
        </p:nvSpPr>
        <p:spPr>
          <a:xfrm>
            <a:off x="1488804" y="1715300"/>
            <a:ext cx="2395677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TEHNOLOGII FOLOSITE</a:t>
            </a:r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subTitle" idx="1"/>
          </p:nvPr>
        </p:nvSpPr>
        <p:spPr>
          <a:xfrm>
            <a:off x="1488805" y="281962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Limbajul de programare, programe si platforme folosite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5038ADAA-AC4F-447A-9F32-03B9D22B0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401" y="598077"/>
            <a:ext cx="685805" cy="68580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899FC24-0899-4A84-AFC7-63E392044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673" y="535558"/>
            <a:ext cx="1496647" cy="1496647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38AC1A3-EBDB-4905-9C41-1DA294961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1949" y="598077"/>
            <a:ext cx="735579" cy="735579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48093C14-2F29-4CC4-8430-6176211F98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5401" y="1689302"/>
            <a:ext cx="685805" cy="685805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7D7C9786-C494-48ED-8BB9-7350C82B6C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1805" y="2780527"/>
            <a:ext cx="1488804" cy="305321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82CA517E-8052-4AFE-ABF3-9BF0FEDC55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2355" y="2652067"/>
            <a:ext cx="1810466" cy="613861"/>
          </a:xfrm>
          <a:prstGeom prst="rect">
            <a:avLst/>
          </a:prstGeom>
        </p:spPr>
      </p:pic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AFC132DC-E758-41A7-A14E-DFFCEF5D88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5672" y="2215525"/>
            <a:ext cx="1600013" cy="419937"/>
          </a:xfrm>
          <a:prstGeom prst="rect">
            <a:avLst/>
          </a:prstGeom>
        </p:spPr>
      </p:pic>
      <p:pic>
        <p:nvPicPr>
          <p:cNvPr id="19" name="Picture 18" descr="A picture containing sign, colorful&#10;&#10;Description automatically generated">
            <a:extLst>
              <a:ext uri="{FF2B5EF4-FFF2-40B4-BE49-F238E27FC236}">
                <a16:creationId xmlns:a16="http://schemas.microsoft.com/office/drawing/2014/main" id="{AED55FFB-C573-4FE0-B1E0-024804DD82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55001" y="1621387"/>
            <a:ext cx="782052" cy="742949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CEDA3EDE-D0A6-4FFB-B148-91A71FB1FA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01356" y="3647323"/>
            <a:ext cx="806633" cy="786959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A5C76649-3070-43B0-9F26-BBB57303A26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85174" y="3519269"/>
            <a:ext cx="1062414" cy="106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1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edical Thesi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585</Words>
  <Application>Microsoft Office PowerPoint</Application>
  <PresentationFormat>On-screen Show (16:9)</PresentationFormat>
  <Paragraphs>82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Josefin Sans</vt:lpstr>
      <vt:lpstr>Unica One</vt:lpstr>
      <vt:lpstr>Exo Light</vt:lpstr>
      <vt:lpstr>Anaheim</vt:lpstr>
      <vt:lpstr>Josefin Slab</vt:lpstr>
      <vt:lpstr>Anton</vt:lpstr>
      <vt:lpstr>Abel</vt:lpstr>
      <vt:lpstr>Medical Thesis by Slidesgo</vt:lpstr>
      <vt:lpstr>BLOOD DONOR APP</vt:lpstr>
      <vt:lpstr>TABLE OF CONTENTS</vt:lpstr>
      <vt:lpstr>01 PREZENTARE</vt:lpstr>
      <vt:lpstr>FUNCTIONALITATI DE BAZA</vt:lpstr>
      <vt:lpstr>PowerPoint Presentation</vt:lpstr>
      <vt:lpstr>USER TYPES AND THEIR OPTIONS</vt:lpstr>
      <vt:lpstr>02 ETAPELE PROIECTARII</vt:lpstr>
      <vt:lpstr>ETAPELE PROIECTARII</vt:lpstr>
      <vt:lpstr>03 TEHNOLOGII FOLOSITE</vt:lpstr>
      <vt:lpstr>04 INFORMATII PENTRU UTILIZATORI</vt:lpstr>
      <vt:lpstr>MAIN MENU</vt:lpstr>
      <vt:lpstr>REGISTER WINDOW</vt:lpstr>
      <vt:lpstr>CONDITII PENTRU DONARE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DONOR APP</dc:title>
  <cp:lastModifiedBy>Blendea V. Alin - Daniel</cp:lastModifiedBy>
  <cp:revision>6</cp:revision>
  <dcterms:modified xsi:type="dcterms:W3CDTF">2022-01-13T22:53:09Z</dcterms:modified>
</cp:coreProperties>
</file>