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250825" y="110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What new terminologies have you learned so far?</a:t>
            </a:r>
            <a:endParaRPr/>
          </a:p>
        </p:txBody>
      </p:sp>
      <p:sp>
        <p:nvSpPr>
          <p:cNvPr id="55" name="Google Shape;55;p13"/>
          <p:cNvSpPr txBox="1"/>
          <p:nvPr>
            <p:ph idx="1" type="body"/>
          </p:nvPr>
        </p:nvSpPr>
        <p:spPr>
          <a:xfrm>
            <a:off x="0" y="682925"/>
            <a:ext cx="4311600" cy="4460400"/>
          </a:xfrm>
          <a:prstGeom prst="rect">
            <a:avLst/>
          </a:prstGeom>
        </p:spPr>
        <p:txBody>
          <a:bodyPr anchorCtr="0" anchor="t" bIns="91425" lIns="91425" spcFirstLastPara="1" rIns="91425" wrap="square" tIns="91425">
            <a:normAutofit fontScale="85000"/>
          </a:bodyPr>
          <a:lstStyle/>
          <a:p>
            <a:pPr indent="-304165" lvl="0" marL="457200" rtl="0" algn="l">
              <a:spcBef>
                <a:spcPts val="0"/>
              </a:spcBef>
              <a:spcAft>
                <a:spcPts val="0"/>
              </a:spcAft>
              <a:buSzPct val="100000"/>
              <a:buChar char="➔"/>
            </a:pPr>
            <a:r>
              <a:rPr lang="en"/>
              <a:t>NodeJS is a RUNTIME that allows you to run JS on a server.</a:t>
            </a:r>
            <a:endParaRPr/>
          </a:p>
          <a:p>
            <a:pPr indent="-304165" lvl="0" marL="457200" rtl="0" algn="l">
              <a:spcBef>
                <a:spcPts val="0"/>
              </a:spcBef>
              <a:spcAft>
                <a:spcPts val="0"/>
              </a:spcAft>
              <a:buSzPct val="100000"/>
              <a:buChar char="➔"/>
            </a:pPr>
            <a:r>
              <a:rPr lang="en"/>
              <a:t> NodeJS handles requests from the client, reads the file from the server and responds to client so it can view the file from browser.</a:t>
            </a:r>
            <a:endParaRPr/>
          </a:p>
          <a:p>
            <a:pPr indent="-304165" lvl="0" marL="457200" rtl="0" algn="l">
              <a:spcBef>
                <a:spcPts val="0"/>
              </a:spcBef>
              <a:spcAft>
                <a:spcPts val="0"/>
              </a:spcAft>
              <a:buSzPct val="100000"/>
              <a:buChar char="➔"/>
            </a:pPr>
            <a:r>
              <a:rPr lang="en"/>
              <a:t>We can use node in REPL mode in the terminal → Read Eval Print Loop.</a:t>
            </a:r>
            <a:endParaRPr/>
          </a:p>
          <a:p>
            <a:pPr indent="-304165" lvl="0" marL="457200" rtl="0" algn="l">
              <a:spcBef>
                <a:spcPts val="0"/>
              </a:spcBef>
              <a:spcAft>
                <a:spcPts val="0"/>
              </a:spcAft>
              <a:buSzPct val="100000"/>
              <a:buChar char="➔"/>
            </a:pPr>
            <a:r>
              <a:rPr lang="en"/>
              <a:t>The default entry point for nodejs is the index.js file.</a:t>
            </a:r>
            <a:endParaRPr/>
          </a:p>
          <a:p>
            <a:pPr indent="-304165" lvl="0" marL="457200" rtl="0" algn="l">
              <a:spcBef>
                <a:spcPts val="0"/>
              </a:spcBef>
              <a:spcAft>
                <a:spcPts val="0"/>
              </a:spcAft>
              <a:buSzPct val="100000"/>
              <a:buChar char="➔"/>
            </a:pPr>
            <a:r>
              <a:rPr lang="en"/>
              <a:t>Node has built-in identifiers a.k.a globals such as console or global.</a:t>
            </a:r>
            <a:endParaRPr/>
          </a:p>
          <a:p>
            <a:pPr indent="-304165" lvl="0" marL="457200" rtl="0" algn="l">
              <a:spcBef>
                <a:spcPts val="0"/>
              </a:spcBef>
              <a:spcAft>
                <a:spcPts val="0"/>
              </a:spcAft>
              <a:buSzPct val="100000"/>
              <a:buChar char="➔"/>
            </a:pPr>
            <a:r>
              <a:rPr lang="en"/>
              <a:t>Global is comparable to the window object → allows you to access  properties anywhere in our code.</a:t>
            </a:r>
            <a:endParaRPr/>
          </a:p>
          <a:p>
            <a:pPr indent="-304165" lvl="0" marL="457200" rtl="0" algn="l">
              <a:spcBef>
                <a:spcPts val="0"/>
              </a:spcBef>
              <a:spcAft>
                <a:spcPts val="0"/>
              </a:spcAft>
              <a:buSzPct val="100000"/>
              <a:buChar char="➔"/>
            </a:pPr>
            <a:r>
              <a:rPr lang="en"/>
              <a:t>Process is a global that allows you to access the currently running </a:t>
            </a:r>
            <a:r>
              <a:rPr lang="en"/>
              <a:t>node </a:t>
            </a:r>
            <a:r>
              <a:rPr lang="en"/>
              <a:t>process.</a:t>
            </a:r>
            <a:endParaRPr/>
          </a:p>
          <a:p>
            <a:pPr indent="-304165" lvl="0" marL="457200" rtl="0" algn="l">
              <a:spcBef>
                <a:spcPts val="0"/>
              </a:spcBef>
              <a:spcAft>
                <a:spcPts val="0"/>
              </a:spcAft>
              <a:buSzPct val="100000"/>
              <a:buChar char="➔"/>
            </a:pPr>
            <a:r>
              <a:rPr lang="en"/>
              <a:t>Events are asynchronous in nodejs as opposed to being synchronous in JS.</a:t>
            </a:r>
            <a:endParaRPr/>
          </a:p>
          <a:p>
            <a:pPr indent="-304165" lvl="0" marL="457200" rtl="0" algn="l">
              <a:spcBef>
                <a:spcPts val="0"/>
              </a:spcBef>
              <a:spcAft>
                <a:spcPts val="0"/>
              </a:spcAft>
              <a:buSzPct val="100000"/>
              <a:buChar char="➔"/>
            </a:pPr>
            <a:r>
              <a:rPr lang="en"/>
              <a:t>NodeJS work similarly to a browser engine e.g the V8 or spidermonkey.</a:t>
            </a:r>
            <a:endParaRPr/>
          </a:p>
          <a:p>
            <a:pPr indent="-304165" lvl="0" marL="457200" rtl="0" algn="l">
              <a:spcBef>
                <a:spcPts val="0"/>
              </a:spcBef>
              <a:spcAft>
                <a:spcPts val="0"/>
              </a:spcAft>
              <a:buSzPct val="100000"/>
              <a:buChar char="➔"/>
            </a:pPr>
            <a:r>
              <a:rPr lang="en"/>
              <a:t>Npm - node package manager is a tool that lets you install remote packages to use in your own code</a:t>
            </a:r>
            <a:endParaRPr/>
          </a:p>
        </p:txBody>
      </p:sp>
      <p:sp>
        <p:nvSpPr>
          <p:cNvPr id="56" name="Google Shape;56;p13"/>
          <p:cNvSpPr txBox="1"/>
          <p:nvPr>
            <p:ph idx="2" type="body"/>
          </p:nvPr>
        </p:nvSpPr>
        <p:spPr>
          <a:xfrm>
            <a:off x="4832400" y="682975"/>
            <a:ext cx="4311600" cy="4460400"/>
          </a:xfrm>
          <a:prstGeom prst="rect">
            <a:avLst/>
          </a:prstGeom>
        </p:spPr>
        <p:txBody>
          <a:bodyPr anchorCtr="0" anchor="t" bIns="91425" lIns="91425" spcFirstLastPara="1" rIns="91425" wrap="square" tIns="91425">
            <a:normAutofit fontScale="85000" lnSpcReduction="10000"/>
          </a:bodyPr>
          <a:lstStyle/>
          <a:p>
            <a:pPr indent="-304165" lvl="0" marL="457200" rtl="0" algn="l">
              <a:spcBef>
                <a:spcPts val="0"/>
              </a:spcBef>
              <a:spcAft>
                <a:spcPts val="0"/>
              </a:spcAft>
              <a:buSzPct val="100000"/>
              <a:buChar char="➔"/>
            </a:pPr>
            <a:r>
              <a:rPr lang="en"/>
              <a:t>Asynchronous means that nodejs can multi-task while synchronous means that JS can only perform one task at a time (a.k.a single threaded).</a:t>
            </a:r>
            <a:endParaRPr/>
          </a:p>
          <a:p>
            <a:pPr indent="-304165" lvl="0" marL="457200" rtl="0" algn="l">
              <a:spcBef>
                <a:spcPts val="0"/>
              </a:spcBef>
              <a:spcAft>
                <a:spcPts val="0"/>
              </a:spcAft>
              <a:buSzPct val="100000"/>
              <a:buChar char="➔"/>
            </a:pPr>
            <a:r>
              <a:rPr lang="en"/>
              <a:t>In nodejs we will be using events, that we listen to and callbacks which are functions that are passed as arguments inside another function and are invoked inside the outer function to complete an action or task.</a:t>
            </a:r>
            <a:endParaRPr/>
          </a:p>
          <a:p>
            <a:pPr indent="-304165" lvl="0" marL="457200" rtl="0" algn="l">
              <a:spcBef>
                <a:spcPts val="0"/>
              </a:spcBef>
              <a:spcAft>
                <a:spcPts val="0"/>
              </a:spcAft>
              <a:buSzPct val="100000"/>
              <a:buChar char="➔"/>
            </a:pPr>
            <a:r>
              <a:rPr lang="en"/>
              <a:t>Nodejs has a built-in file system called ‘fs’ which can read, write and delete files on the files system. It can be both synchronous and asynchronous.</a:t>
            </a:r>
            <a:endParaRPr/>
          </a:p>
          <a:p>
            <a:pPr indent="-304165" lvl="0" marL="457200" rtl="0" algn="l">
              <a:spcBef>
                <a:spcPts val="0"/>
              </a:spcBef>
              <a:spcAft>
                <a:spcPts val="0"/>
              </a:spcAft>
              <a:buSzPct val="100000"/>
              <a:buChar char="➔"/>
            </a:pPr>
            <a:r>
              <a:rPr lang="en"/>
              <a:t>Promises are the improved version of callbacks and are asynchronous - they have a more readable structure.</a:t>
            </a:r>
            <a:endParaRPr/>
          </a:p>
          <a:p>
            <a:pPr indent="-304165" lvl="0" marL="457200" rtl="0" algn="l">
              <a:spcBef>
                <a:spcPts val="0"/>
              </a:spcBef>
              <a:spcAft>
                <a:spcPts val="0"/>
              </a:spcAft>
              <a:buSzPct val="100000"/>
              <a:buChar char="➔"/>
            </a:pPr>
            <a:r>
              <a:rPr lang="en"/>
              <a:t>A module is a js file that exports its code - nodejs has built0in modules that can be imported using require() or import/export</a:t>
            </a:r>
            <a:endParaRPr/>
          </a:p>
          <a:p>
            <a:pPr indent="-304165" lvl="0" marL="457200" rtl="0" algn="l">
              <a:spcBef>
                <a:spcPts val="0"/>
              </a:spcBef>
              <a:spcAft>
                <a:spcPts val="0"/>
              </a:spcAft>
              <a:buSzPct val="100000"/>
              <a:buChar char="➔"/>
            </a:pPr>
            <a:r>
              <a:rPr lang="en"/>
              <a:t>Package.json contains metadata about your project and keeps track of your dependencies.</a:t>
            </a:r>
            <a:endParaRPr/>
          </a:p>
          <a:p>
            <a:pPr indent="-304165" lvl="0" marL="457200" rtl="0" algn="l">
              <a:spcBef>
                <a:spcPts val="0"/>
              </a:spcBef>
              <a:spcAft>
                <a:spcPts val="0"/>
              </a:spcAft>
              <a:buSzPct val="100000"/>
              <a:buChar char="➔"/>
            </a:pPr>
            <a:r>
              <a:rPr lang="en"/>
              <a:t>Express is a minimal web application framework - a popular third party node module.</a:t>
            </a:r>
            <a:endParaRPr/>
          </a:p>
          <a:p>
            <a:pPr indent="-304165" lvl="0" marL="457200" rtl="0" algn="l">
              <a:spcBef>
                <a:spcPts val="0"/>
              </a:spcBef>
              <a:spcAft>
                <a:spcPts val="0"/>
              </a:spcAft>
              <a:buSzPct val="100000"/>
              <a:buChar char="➔"/>
            </a:pPr>
            <a:r>
              <a:rPr lang="en"/>
              <a:t>Request - users incoming data and Response - outgoing data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