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2"/>
    <p:restoredTop sz="94645"/>
  </p:normalViewPr>
  <p:slideViewPr>
    <p:cSldViewPr>
      <p:cViewPr varScale="1">
        <p:scale>
          <a:sx n="118" d="100"/>
          <a:sy n="118" d="100"/>
        </p:scale>
        <p:origin x="87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06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39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4890" y="1895598"/>
            <a:ext cx="5045075" cy="442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97566" y="1895585"/>
            <a:ext cx="3294379" cy="381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609" y="1066541"/>
            <a:ext cx="1042478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0944" y="1956119"/>
            <a:ext cx="7230110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1" y="457199"/>
                </a:lnTo>
                <a:lnTo>
                  <a:pt x="1218895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1" y="64007"/>
                </a:lnTo>
                <a:lnTo>
                  <a:pt x="12188951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609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9068" y="1555136"/>
            <a:ext cx="10202545" cy="228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80"/>
              </a:lnSpc>
            </a:pPr>
            <a:r>
              <a:rPr lang="en-US" sz="8000" spc="-85" dirty="0" smtClean="0">
                <a:solidFill>
                  <a:srgbClr val="252525"/>
                </a:solidFill>
                <a:latin typeface="Calibri Light"/>
                <a:cs typeface="Calibri Light"/>
              </a:rPr>
              <a:t>Análise de Detecção de Fraudes</a:t>
            </a:r>
            <a:endParaRPr sz="8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45" dirty="0" smtClean="0"/>
              <a:t>Visão Geral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0" y="1908298"/>
            <a:ext cx="956787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3F3F3F"/>
                </a:solidFill>
                <a:cs typeface="Calibri"/>
              </a:rPr>
              <a:t>Dados de </a:t>
            </a: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pagamentos corporativos </a:t>
            </a:r>
            <a:r>
              <a:rPr lang="en-US" sz="2000" spc="-5" dirty="0">
                <a:solidFill>
                  <a:srgbClr val="3F3F3F"/>
                </a:solidFill>
                <a:cs typeface="Calibri"/>
              </a:rPr>
              <a:t>com rótulo - fraude / fraude </a:t>
            </a: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(4000 fraudes)</a:t>
            </a:r>
          </a:p>
          <a:p>
            <a:pPr marL="469900" lvl="1"/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Objetivo</a:t>
            </a:r>
            <a:r>
              <a:rPr lang="en-US" sz="2000" spc="-5" dirty="0">
                <a:solidFill>
                  <a:srgbClr val="3F3F3F"/>
                </a:solidFill>
                <a:cs typeface="Calibri"/>
              </a:rPr>
              <a:t>: Detectar tantas fraudes quanto possível</a:t>
            </a: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!</a:t>
            </a:r>
          </a:p>
          <a:p>
            <a:pPr marL="12700">
              <a:lnSpc>
                <a:spcPct val="100000"/>
              </a:lnSpc>
            </a:pPr>
            <a:endParaRPr lang="en-US" sz="2000" spc="-5" dirty="0" smtClean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Descrição dos Dados </a:t>
            </a: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Seleção </a:t>
            </a:r>
            <a:r>
              <a:rPr lang="en-US" sz="2000" spc="-5" dirty="0">
                <a:solidFill>
                  <a:srgbClr val="3F3F3F"/>
                </a:solidFill>
                <a:cs typeface="Calibri"/>
              </a:rPr>
              <a:t>de </a:t>
            </a: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Entidades </a:t>
            </a: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Construção de Variáveis</a:t>
            </a:r>
          </a:p>
          <a:p>
            <a:pPr marL="12700">
              <a:lnSpc>
                <a:spcPct val="100000"/>
              </a:lnSpc>
            </a:pPr>
            <a:endParaRPr lang="en-US" sz="2000" spc="-5" dirty="0" smtClean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Metodologia </a:t>
            </a:r>
            <a:r>
              <a:rPr lang="en-US" sz="2000" spc="-5" dirty="0">
                <a:solidFill>
                  <a:srgbClr val="3F3F3F"/>
                </a:solidFill>
                <a:cs typeface="Calibri"/>
              </a:rPr>
              <a:t>e Resultados do </a:t>
            </a: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Modelo</a:t>
            </a:r>
          </a:p>
          <a:p>
            <a:pPr marL="469900" lvl="1"/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Treinamento</a:t>
            </a:r>
            <a:r>
              <a:rPr lang="en-US" sz="2000" spc="-5" dirty="0">
                <a:solidFill>
                  <a:srgbClr val="3F3F3F"/>
                </a:solidFill>
                <a:cs typeface="Calibri"/>
              </a:rPr>
              <a:t>, Teste, </a:t>
            </a: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Validação</a:t>
            </a:r>
          </a:p>
          <a:p>
            <a:pPr marL="469900" lvl="1"/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Modelos Não-Lineares</a:t>
            </a:r>
          </a:p>
          <a:p>
            <a:pPr marL="12700">
              <a:lnSpc>
                <a:spcPct val="100000"/>
              </a:lnSpc>
            </a:pPr>
            <a:endParaRPr lang="en-US" sz="2000" spc="-5" dirty="0" smtClean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Nosso </a:t>
            </a:r>
            <a:r>
              <a:rPr lang="en-US" sz="2000" spc="-5" dirty="0">
                <a:solidFill>
                  <a:srgbClr val="3F3F3F"/>
                </a:solidFill>
                <a:cs typeface="Calibri"/>
              </a:rPr>
              <a:t>melhor modelo baseado em FDR @ 3%: </a:t>
            </a:r>
            <a:r>
              <a:rPr lang="en-US" sz="2000" spc="-5" dirty="0" smtClean="0">
                <a:solidFill>
                  <a:srgbClr val="3F3F3F"/>
                </a:solidFill>
                <a:cs typeface="Calibri"/>
              </a:rPr>
              <a:t>RandomForest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80" dirty="0" smtClean="0"/>
              <a:t>Resumo dos Dados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0" y="1908298"/>
            <a:ext cx="171513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>
                <a:solidFill>
                  <a:srgbClr val="3F3F3F"/>
                </a:solidFill>
                <a:latin typeface="Calibri"/>
                <a:cs typeface="Calibri"/>
              </a:rPr>
              <a:t>95271</a:t>
            </a:r>
            <a:r>
              <a:rPr sz="2000" spc="-9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spc="-30" smtClean="0">
                <a:solidFill>
                  <a:srgbClr val="3F3F3F"/>
                </a:solidFill>
                <a:latin typeface="Calibri"/>
                <a:cs typeface="Calibri"/>
              </a:rPr>
              <a:t>registros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>
                <a:solidFill>
                  <a:srgbClr val="3F3F3F"/>
                </a:solidFill>
                <a:latin typeface="Calibri"/>
                <a:cs typeface="Calibri"/>
              </a:rPr>
              <a:t>8</a:t>
            </a:r>
            <a:r>
              <a:rPr sz="2000" spc="-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smtClean="0">
                <a:solidFill>
                  <a:srgbClr val="3F3F3F"/>
                </a:solidFill>
                <a:latin typeface="Calibri"/>
                <a:cs typeface="Calibri"/>
              </a:rPr>
              <a:t>campos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5">
                <a:solidFill>
                  <a:srgbClr val="3F3F3F"/>
                </a:solidFill>
                <a:latin typeface="Calibri"/>
                <a:cs typeface="Calibri"/>
              </a:rPr>
              <a:t>F</a:t>
            </a:r>
            <a:r>
              <a:rPr sz="2000" spc="-4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2000">
                <a:solidFill>
                  <a:srgbClr val="3F3F3F"/>
                </a:solidFill>
                <a:latin typeface="Calibri"/>
                <a:cs typeface="Calibri"/>
              </a:rPr>
              <a:t>aud</a:t>
            </a:r>
            <a:r>
              <a:rPr sz="2000" spc="-5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2000" spc="-25">
                <a:solidFill>
                  <a:srgbClr val="3F3F3F"/>
                </a:solidFill>
                <a:latin typeface="Calibri"/>
                <a:cs typeface="Calibri"/>
              </a:rPr>
              <a:t>at</a:t>
            </a:r>
            <a:r>
              <a:rPr sz="2000">
                <a:solidFill>
                  <a:srgbClr val="3F3F3F"/>
                </a:solidFill>
                <a:latin typeface="Calibri"/>
                <a:cs typeface="Calibri"/>
              </a:rPr>
              <a:t>e:</a:t>
            </a:r>
            <a:r>
              <a:rPr sz="2000" spc="-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5">
                <a:solidFill>
                  <a:srgbClr val="3F3F3F"/>
                </a:solidFill>
                <a:latin typeface="Calibri"/>
                <a:cs typeface="Calibri"/>
              </a:rPr>
              <a:t>4</a:t>
            </a:r>
            <a:r>
              <a:rPr sz="2000" spc="-5">
                <a:solidFill>
                  <a:srgbClr val="3F3F3F"/>
                </a:solidFill>
                <a:latin typeface="Calibri"/>
                <a:cs typeface="Calibri"/>
              </a:rPr>
              <a:t>.2</a:t>
            </a:r>
            <a:r>
              <a:rPr sz="2000" spc="-5" smtClean="0">
                <a:solidFill>
                  <a:srgbClr val="3F3F3F"/>
                </a:solidFill>
                <a:latin typeface="Calibri"/>
                <a:cs typeface="Calibri"/>
              </a:rPr>
              <a:t>%</a:t>
            </a:r>
            <a:endParaRPr lang="en-US" sz="2000" spc="-5" smtClean="0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362200"/>
            <a:ext cx="5178552" cy="3264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953000" y="2286000"/>
            <a:ext cx="24368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Variável Dependente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953000" y="34290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Variáveis Independentes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70" dirty="0" smtClean="0"/>
              <a:t>Entidades e Variáveis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099" y="2209800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Entidades selecionadas:</a:t>
            </a:r>
          </a:p>
          <a:p>
            <a:endParaRPr lang="pt-BR" dirty="0"/>
          </a:p>
          <a:p>
            <a:r>
              <a:rPr lang="pt-BR" dirty="0" smtClean="0"/>
              <a:t>CARDNUM</a:t>
            </a:r>
          </a:p>
          <a:p>
            <a:r>
              <a:rPr lang="pt-BR" dirty="0" smtClean="0"/>
              <a:t>MERCHNUM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70" dirty="0" smtClean="0"/>
              <a:t>Entidades e Variáveis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099" y="1905000"/>
            <a:ext cx="982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 </a:t>
            </a:r>
            <a:r>
              <a:rPr lang="pt-BR" dirty="0"/>
              <a:t>= 1, 2, 3, </a:t>
            </a:r>
            <a:r>
              <a:rPr lang="pt-BR" dirty="0" smtClean="0"/>
              <a:t>7</a:t>
            </a:r>
          </a:p>
          <a:p>
            <a:r>
              <a:rPr lang="pt-BR" b="1" dirty="0" smtClean="0"/>
              <a:t>card_scale_trans_N   </a:t>
            </a:r>
            <a:r>
              <a:rPr lang="pt-BR" dirty="0" smtClean="0"/>
              <a:t> </a:t>
            </a:r>
            <a:r>
              <a:rPr lang="pt-BR" dirty="0"/>
              <a:t>= (90 / N x número de transações nos últimos N dias no cartão / número de transações nos últimos 90 dias no cartão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card_scale_amount_N</a:t>
            </a:r>
            <a:r>
              <a:rPr lang="pt-BR" dirty="0" smtClean="0"/>
              <a:t>   </a:t>
            </a:r>
            <a:r>
              <a:rPr lang="pt-BR" dirty="0"/>
              <a:t>= (90 / N x valor total de transações nos últimos N dias no cartão / número de transações nos últimos 90 dias no cartão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merch_scale_trans_N</a:t>
            </a:r>
            <a:r>
              <a:rPr lang="pt-BR" dirty="0" smtClean="0"/>
              <a:t>   </a:t>
            </a:r>
            <a:r>
              <a:rPr lang="pt-BR" dirty="0"/>
              <a:t>= (90 / N x número de transações nos últimos N dias no comerciante / número de transações nos últimos 90 dias no comerciante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merch_scale_amnount_N</a:t>
            </a:r>
            <a:r>
              <a:rPr lang="pt-BR" dirty="0" smtClean="0"/>
              <a:t> </a:t>
            </a:r>
            <a:r>
              <a:rPr lang="pt-BR" dirty="0"/>
              <a:t>= (90 / N x valor total de transações nos últimos N dias no comerciante / quantidade total de transações nos últimos 90 dias no comerciante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card_scale_dup_N </a:t>
            </a:r>
            <a:r>
              <a:rPr lang="pt-BR" dirty="0" smtClean="0"/>
              <a:t>     </a:t>
            </a:r>
            <a:r>
              <a:rPr lang="pt-BR" dirty="0"/>
              <a:t>= (100 x número de transações de mesma quantidade nos últimos N dias com cartão / número de transações nos últimos N dias no cartão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card_scale_dup_N </a:t>
            </a:r>
            <a:r>
              <a:rPr lang="pt-BR" dirty="0" smtClean="0"/>
              <a:t>     </a:t>
            </a:r>
            <a:r>
              <a:rPr lang="pt-BR" dirty="0"/>
              <a:t>= (100 x número de transações de mesma quantidade nos últimos N dias no comerciante / número de transações nos últimos N dias no comerciante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card_scale_state_N</a:t>
            </a:r>
            <a:r>
              <a:rPr lang="pt-BR" dirty="0" smtClean="0"/>
              <a:t>    </a:t>
            </a:r>
            <a:r>
              <a:rPr lang="pt-BR" dirty="0"/>
              <a:t>= (100 x número de transações no dia anterior com o mesmo estado / número de transações no dia anterior no cartão)</a:t>
            </a:r>
          </a:p>
        </p:txBody>
      </p:sp>
    </p:spTree>
    <p:extLst>
      <p:ext uri="{BB962C8B-B14F-4D97-AF65-F5344CB8AC3E}">
        <p14:creationId xmlns:p14="http://schemas.microsoft.com/office/powerpoint/2010/main" val="4369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95" dirty="0" smtClean="0"/>
              <a:t>Metodologia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2312894"/>
            <a:ext cx="3395670" cy="93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3F3F3F"/>
                </a:solidFill>
                <a:latin typeface="Calibri"/>
                <a:cs typeface="Calibri"/>
              </a:rPr>
              <a:t>Modelo</a:t>
            </a:r>
            <a:r>
              <a:rPr sz="2000" spc="-5" dirty="0" smtClean="0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lang="en-US" sz="2000" spc="-5" dirty="0" smtClean="0">
                <a:solidFill>
                  <a:srgbClr val="3F3F3F"/>
                </a:solidFill>
                <a:latin typeface="Calibri"/>
                <a:cs typeface="Calibri"/>
              </a:rPr>
              <a:t> Não-Lineares</a:t>
            </a:r>
            <a:r>
              <a:rPr sz="2000" spc="-5" dirty="0" smtClean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185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sz="1800">
                <a:solidFill>
                  <a:srgbClr val="3F3F3F"/>
                </a:solidFill>
                <a:latin typeface="Calibri"/>
                <a:cs typeface="Calibri"/>
              </a:rPr>
              <a:t>Random</a:t>
            </a:r>
            <a:r>
              <a:rPr sz="1800" spc="-3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35">
                <a:solidFill>
                  <a:srgbClr val="3F3F3F"/>
                </a:solidFill>
                <a:latin typeface="Calibri"/>
                <a:cs typeface="Calibri"/>
              </a:rPr>
              <a:t>f</a:t>
            </a:r>
            <a:r>
              <a:rPr sz="1800" spc="-15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sz="1800" spc="-4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1800" spc="-1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sz="1800" spc="-30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sz="1800" spc="-1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5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 smtClean="0">
                <a:solidFill>
                  <a:srgbClr val="3F3F3F"/>
                </a:solidFill>
                <a:latin typeface="Calibri"/>
                <a:cs typeface="Calibri"/>
              </a:rPr>
              <a:t>Neu</a:t>
            </a:r>
            <a:r>
              <a:rPr sz="1800" spc="-50" smtClean="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1800" smtClean="0">
                <a:solidFill>
                  <a:srgbClr val="3F3F3F"/>
                </a:solidFill>
                <a:latin typeface="Calibri"/>
                <a:cs typeface="Calibri"/>
              </a:rPr>
              <a:t>al</a:t>
            </a:r>
            <a:r>
              <a:rPr sz="1800" spc="-35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5" smtClean="0">
                <a:solidFill>
                  <a:srgbClr val="3F3F3F"/>
                </a:solidFill>
                <a:latin typeface="Calibri"/>
                <a:cs typeface="Calibri"/>
              </a:rPr>
              <a:t>ne</a:t>
            </a:r>
            <a:r>
              <a:rPr sz="1800" spc="-10" smtClean="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r>
              <a:rPr sz="1800" spc="-35" smtClean="0">
                <a:solidFill>
                  <a:srgbClr val="3F3F3F"/>
                </a:solidFill>
                <a:latin typeface="Calibri"/>
                <a:cs typeface="Calibri"/>
              </a:rPr>
              <a:t>w</a:t>
            </a:r>
            <a:r>
              <a:rPr sz="1800" spc="-15" smtClean="0">
                <a:solidFill>
                  <a:srgbClr val="3F3F3F"/>
                </a:solidFill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410200" y="2286000"/>
            <a:ext cx="5334000" cy="3129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25" dirty="0" smtClean="0"/>
              <a:t>Dados de Treino</a:t>
            </a:r>
            <a:r>
              <a:rPr dirty="0" smtClean="0"/>
              <a:t>:</a:t>
            </a:r>
            <a:endParaRPr dirty="0"/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 dirty="0"/>
              <a:t>80:20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 smtClean="0"/>
              <a:t>com </a:t>
            </a:r>
            <a:r>
              <a:rPr sz="1800" spc="-10" dirty="0" smtClean="0"/>
              <a:t>25</a:t>
            </a:r>
            <a:r>
              <a:rPr sz="1800" spc="-35" dirty="0" smtClean="0">
                <a:latin typeface="Times New Roman"/>
                <a:cs typeface="Times New Roman"/>
              </a:rPr>
              <a:t> </a:t>
            </a:r>
            <a:r>
              <a:rPr lang="en-US" sz="1800" spc="-35" dirty="0" smtClean="0"/>
              <a:t>variáveis</a:t>
            </a:r>
            <a:endParaRPr sz="1800" dirty="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sz="1800" dirty="0"/>
              <a:t>80</a:t>
            </a:r>
            <a:r>
              <a:rPr sz="1800" spc="-10" dirty="0"/>
              <a:t>:</a:t>
            </a:r>
            <a:r>
              <a:rPr sz="1800" dirty="0"/>
              <a:t>20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 smtClean="0"/>
              <a:t>com</a:t>
            </a:r>
            <a:r>
              <a:rPr sz="1800" spc="-35" dirty="0" smtClean="0">
                <a:latin typeface="Times New Roman"/>
                <a:cs typeface="Times New Roman"/>
              </a:rPr>
              <a:t> </a:t>
            </a:r>
            <a:r>
              <a:rPr sz="1800" dirty="0"/>
              <a:t>16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spc="-25" dirty="0" smtClean="0"/>
              <a:t>variáveis</a:t>
            </a:r>
            <a:endParaRPr sz="18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 smtClean="0"/>
              <a:t> Amostra</a:t>
            </a:r>
            <a:r>
              <a:rPr sz="1800" spc="-20" dirty="0" smtClean="0">
                <a:latin typeface="Times New Roman"/>
                <a:cs typeface="Times New Roman"/>
              </a:rPr>
              <a:t> </a:t>
            </a:r>
            <a:r>
              <a:rPr sz="1800" spc="-10" dirty="0"/>
              <a:t>1:1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 smtClean="0"/>
              <a:t> Amostra</a:t>
            </a:r>
            <a:r>
              <a:rPr lang="en-US" sz="1800" spc="-20" dirty="0" smtClean="0">
                <a:latin typeface="Times New Roman"/>
                <a:cs typeface="Times New Roman"/>
              </a:rPr>
              <a:t> </a:t>
            </a:r>
            <a:r>
              <a:rPr sz="1800" spc="-10" dirty="0" smtClean="0"/>
              <a:t>3:1</a:t>
            </a:r>
            <a:r>
              <a:rPr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 smtClean="0"/>
              <a:t> Amostra</a:t>
            </a:r>
            <a:r>
              <a:rPr lang="en-US" sz="1800" spc="-20" dirty="0" smtClean="0">
                <a:latin typeface="Times New Roman"/>
                <a:cs typeface="Times New Roman"/>
              </a:rPr>
              <a:t> </a:t>
            </a:r>
            <a:r>
              <a:rPr sz="1800" spc="-10" dirty="0" smtClean="0"/>
              <a:t>5:1</a:t>
            </a:r>
            <a:r>
              <a:rPr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 smtClean="0"/>
              <a:t> Amostra</a:t>
            </a:r>
            <a:r>
              <a:rPr lang="en-US" sz="1800" spc="-20" dirty="0" smtClean="0">
                <a:latin typeface="Times New Roman"/>
                <a:cs typeface="Times New Roman"/>
              </a:rPr>
              <a:t> </a:t>
            </a:r>
            <a:r>
              <a:rPr sz="1800" dirty="0" smtClean="0"/>
              <a:t>7:1</a:t>
            </a:r>
            <a:r>
              <a:rPr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1920" marR="5080">
              <a:lnSpc>
                <a:spcPct val="117800"/>
              </a:lnSpc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 smtClean="0"/>
              <a:t> Amostra</a:t>
            </a:r>
            <a:r>
              <a:rPr lang="en-US" sz="1800" spc="-20" dirty="0" smtClean="0">
                <a:latin typeface="Times New Roman"/>
                <a:cs typeface="Times New Roman"/>
              </a:rPr>
              <a:t> </a:t>
            </a:r>
            <a:r>
              <a:rPr sz="1800" spc="-10" dirty="0" smtClean="0"/>
              <a:t>10:1</a:t>
            </a:r>
            <a:r>
              <a:rPr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918210">
              <a:buClr>
                <a:srgbClr val="E48211"/>
              </a:buClr>
              <a:tabLst>
                <a:tab pos="305435" algn="l"/>
              </a:tabLst>
            </a:pPr>
            <a:r>
              <a:rPr lang="en-US" spc="-125" dirty="0"/>
              <a:t>Dados de </a:t>
            </a:r>
            <a:r>
              <a:rPr lang="en-US" spc="-125" dirty="0"/>
              <a:t>Teste/Validação:</a:t>
            </a:r>
            <a:endParaRPr lang="en-US" spc="-125" dirty="0"/>
          </a:p>
          <a:p>
            <a:pPr marL="121920" marR="918210">
              <a:lnSpc>
                <a:spcPct val="117800"/>
              </a:lnSpc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15" dirty="0" smtClean="0"/>
              <a:t> </a:t>
            </a:r>
            <a:r>
              <a:rPr sz="1800" spc="-15" dirty="0" smtClean="0"/>
              <a:t>20</a:t>
            </a:r>
            <a:r>
              <a:rPr sz="1800" spc="-15" dirty="0"/>
              <a:t>%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/>
              <a:t>de seleção randômica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95" dirty="0" smtClean="0"/>
              <a:t>Resultados do Modelo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0" y="2753692"/>
            <a:ext cx="3646170" cy="1153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pc="-10" dirty="0" smtClean="0">
                <a:latin typeface="Calibri"/>
                <a:cs typeface="Calibri"/>
              </a:rPr>
              <a:t>Melhor Modelo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lang="en-US" sz="1800" spc="-15" dirty="0" smtClean="0">
                <a:latin typeface="Calibri"/>
                <a:cs typeface="Calibri"/>
              </a:rPr>
              <a:t>Random Forest</a:t>
            </a:r>
            <a:endParaRPr sz="1800" dirty="0">
              <a:latin typeface="Calibri"/>
              <a:cs typeface="Calibri"/>
            </a:endParaRP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 smtClean="0">
                <a:latin typeface="Calibri"/>
                <a:cs typeface="Calibri"/>
              </a:rPr>
              <a:t>Random Forest apresentou o melhor resultado em todos os conjuntos de dados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17500"/>
              </p:ext>
            </p:extLst>
          </p:nvPr>
        </p:nvGraphicFramePr>
        <p:xfrm>
          <a:off x="1219200" y="2753692"/>
          <a:ext cx="5633899" cy="1663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6499"/>
                <a:gridCol w="1134099"/>
                <a:gridCol w="1186677"/>
                <a:gridCol w="1276624"/>
              </a:tblGrid>
              <a:tr h="537850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000" spc="-5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sz="2000">
                          <a:latin typeface="Calibri"/>
                          <a:cs typeface="Calibri"/>
                        </a:rPr>
                        <a:t>R@3%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</a:pPr>
                      <a:r>
                        <a:rPr lang="en-US" sz="2000" spc="-125" dirty="0" smtClean="0">
                          <a:latin typeface="Calibri"/>
                          <a:cs typeface="Calibri"/>
                        </a:rPr>
                        <a:t>Treino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000" spc="-185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35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2000" smtClean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2000" spc="-105" smtClean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smtClean="0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1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5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2000" spc="-25" smtClean="0">
                          <a:latin typeface="Calibri"/>
                          <a:cs typeface="Calibri"/>
                        </a:rPr>
                        <a:t>ção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570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Random Forest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EAB9A4"/>
                    </a:solidFill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43</a:t>
                      </a:r>
                      <a:r>
                        <a:rPr sz="2000" dirty="0" smtClean="0">
                          <a:latin typeface="Calibri"/>
                          <a:cs typeface="Calibri"/>
                        </a:rPr>
                        <a:t>%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F5DDD2"/>
                    </a:solidFill>
                  </a:tcPr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43</a:t>
                      </a:r>
                      <a:r>
                        <a:rPr sz="2000" dirty="0" smtClean="0">
                          <a:latin typeface="Calibri"/>
                          <a:cs typeface="Calibri"/>
                        </a:rPr>
                        <a:t>%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F5DDD2"/>
                    </a:solidFill>
                  </a:tcPr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27</a:t>
                      </a:r>
                      <a:r>
                        <a:rPr sz="2000" dirty="0" smtClean="0">
                          <a:latin typeface="Calibri"/>
                          <a:cs typeface="Calibri"/>
                        </a:rPr>
                        <a:t>%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F5DDD2"/>
                    </a:solidFill>
                  </a:tcPr>
                </a:tc>
              </a:tr>
              <a:tr h="555345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</a:pPr>
                      <a:r>
                        <a:rPr sz="2000" b="1">
                          <a:latin typeface="Calibri"/>
                          <a:cs typeface="Calibri"/>
                        </a:rPr>
                        <a:t>Neu</a:t>
                      </a:r>
                      <a:r>
                        <a:rPr sz="2000" b="1" spc="-55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b="1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28</a:t>
                      </a:r>
                      <a:r>
                        <a:rPr sz="2000" dirty="0" smtClean="0">
                          <a:latin typeface="Calibri"/>
                          <a:cs typeface="Calibri"/>
                        </a:rPr>
                        <a:t>%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24</a:t>
                      </a:r>
                      <a:r>
                        <a:rPr sz="2000" dirty="0" smtClean="0">
                          <a:latin typeface="Calibri"/>
                          <a:cs typeface="Calibri"/>
                        </a:rPr>
                        <a:t>%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12</a:t>
                      </a:r>
                      <a:r>
                        <a:rPr sz="2000" dirty="0" smtClean="0">
                          <a:latin typeface="Calibri"/>
                          <a:cs typeface="Calibri"/>
                        </a:rPr>
                        <a:t>%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CCDD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95" dirty="0" smtClean="0"/>
              <a:t>Solução Proposta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2667000"/>
            <a:ext cx="8534400" cy="2562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pc="-10" dirty="0" smtClean="0">
                <a:latin typeface="Calibri"/>
                <a:cs typeface="Calibri"/>
              </a:rPr>
              <a:t>Aplicar o Modelo Random Forest a novos conjuntos de dados e realizar as previsões de fraude, permitindo a tomada de decisões a partir do resultado gerado pelo modelo.</a:t>
            </a:r>
            <a:endParaRPr lang="en-US" sz="1800" dirty="0" smtClean="0">
              <a:latin typeface="Calibri"/>
              <a:cs typeface="Calibri"/>
            </a:endParaRP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 smtClean="0">
                <a:latin typeface="Calibri"/>
                <a:cs typeface="Calibri"/>
              </a:rPr>
              <a:t>Usando FDR @3% conseguimos obter uma alta taxa de registros com alta probabilidade de serem fraudes verdadeiras e não falsos-positivos.</a:t>
            </a: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endParaRPr lang="en-US" sz="1800" dirty="0">
              <a:latin typeface="Calibri"/>
              <a:cs typeface="Calibri"/>
            </a:endParaRP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 smtClean="0">
                <a:latin typeface="Calibri"/>
                <a:cs typeface="Calibri"/>
              </a:rPr>
              <a:t>Usar o resultado do modelo para suportar os analistas na decisão de classificação de transações como fraude/não-fraude.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5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465</Words>
  <Application>Microsoft Macintosh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Arial</vt:lpstr>
      <vt:lpstr>Office Theme</vt:lpstr>
      <vt:lpstr>PowerPoint Presentation</vt:lpstr>
      <vt:lpstr>Visão Geral </vt:lpstr>
      <vt:lpstr>Resumo dos Dados </vt:lpstr>
      <vt:lpstr>Entidades e Variáveis </vt:lpstr>
      <vt:lpstr>Entidades e Variáveis </vt:lpstr>
      <vt:lpstr>Metodologia </vt:lpstr>
      <vt:lpstr>Resultados do Modelo </vt:lpstr>
      <vt:lpstr>Solução Proposta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DM PM</cp:lastModifiedBy>
  <cp:revision>12</cp:revision>
  <dcterms:created xsi:type="dcterms:W3CDTF">2017-03-22T05:29:53Z</dcterms:created>
  <dcterms:modified xsi:type="dcterms:W3CDTF">2017-03-22T05:07:37Z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2017-03-22T00:00:00Z</vt:filetime>
  </property>
  <property fmtid="{D5CDD505-2E9C-101B-9397-08002B2CF9AE}" pid="3" name="LastSaved">
    <vt:filetime>2017-03-22T00:00:00Z</vt:filetime>
  </property>
</Properties>
</file>