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HJHIA+kNVoTlUhTC/5LojJNbS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af8331fcc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af8331fcc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6af8331fcc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b441d99a8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b441d99a8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6b441d99a8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8bf3503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8bf3503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6b8bf35030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b441d99a8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b441d99a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6b441d99a8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af8331fc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af8331fc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6af8331fcc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Google Shape;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panoramique avec légende">
  <p:cSld name="Image panoramique avec légen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légende">
  <p:cSld name="Titre et légen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ion avec légende">
  <p:cSld name="Citation avec légen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fr-FR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8" name="Google Shape;98;p2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fr-FR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avec le nom">
  <p:cSld name="Carte avec le n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avec le nom, citation">
  <p:cSld name="Carte avec le nom, cita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fr-FR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5" name="Google Shape;115;p2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fr-FR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6" name="Google Shape;116;p2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rai ou faux">
  <p:cSld name="Vrai ou faux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" name="Google Shape;2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-tête de sectio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Google Shape;3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uniquement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Google Shape;6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37.png"/><Relationship Id="rId7" Type="http://schemas.openxmlformats.org/officeDocument/2006/relationships/image" Target="../media/image36.png"/><Relationship Id="rId8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38.png"/><Relationship Id="rId6" Type="http://schemas.openxmlformats.org/officeDocument/2006/relationships/image" Target="../media/image33.png"/><Relationship Id="rId7" Type="http://schemas.openxmlformats.org/officeDocument/2006/relationships/image" Target="../media/image31.png"/><Relationship Id="rId8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l la nuit avec montagnes loin à l’horizon" id="149" name="Google Shape;149;p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/>
          <p:nvPr>
            <p:ph type="ctrTitle"/>
          </p:nvPr>
        </p:nvSpPr>
        <p:spPr>
          <a:xfrm>
            <a:off x="2314675" y="2478617"/>
            <a:ext cx="76167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fr-FR"/>
              <a:t>PRÉDIRE LA QUALITÉ DU VIN</a:t>
            </a:r>
            <a:endParaRPr b="1"/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2733649" y="4747832"/>
            <a:ext cx="71976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rgbClr val="F5B4C7"/>
                </a:solidFill>
              </a:rPr>
              <a:t>APPRENTISSAGE AUTOMATIQUE SUPERVISÉ</a:t>
            </a:r>
            <a:endParaRPr>
              <a:solidFill>
                <a:srgbClr val="F5B4C7"/>
              </a:solidFill>
            </a:endParaRPr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5B4C7"/>
                </a:solidFill>
              </a:rPr>
              <a:t>Aline DEBENATH</a:t>
            </a:r>
            <a:endParaRPr>
              <a:solidFill>
                <a:srgbClr val="F5B4C7"/>
              </a:solidFill>
            </a:endParaRPr>
          </a:p>
        </p:txBody>
      </p:sp>
      <p:pic>
        <p:nvPicPr>
          <p:cNvPr id="152" name="Google Shape;15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3650" y="4263400"/>
            <a:ext cx="979275" cy="10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/>
          <p:nvPr/>
        </p:nvSpPr>
        <p:spPr>
          <a:xfrm>
            <a:off x="-2400" y="0"/>
            <a:ext cx="8166300" cy="68580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A932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40675" y="109075"/>
            <a:ext cx="40362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fr-FR"/>
              <a:t>LINEAR SVC</a:t>
            </a:r>
            <a:endParaRPr/>
          </a:p>
        </p:txBody>
      </p:sp>
      <p:sp>
        <p:nvSpPr>
          <p:cNvPr id="245" name="Google Shape;245;p8"/>
          <p:cNvSpPr txBox="1"/>
          <p:nvPr/>
        </p:nvSpPr>
        <p:spPr>
          <a:xfrm>
            <a:off x="4505961" y="108374"/>
            <a:ext cx="3408679" cy="926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30"/>
              <a:buFont typeface="Calibri"/>
              <a:buNone/>
            </a:pPr>
            <a:r>
              <a:rPr lang="fr-FR" sz="333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333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9006841" y="69427"/>
            <a:ext cx="3408679" cy="926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fr-FR"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3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8"/>
          <p:cNvCxnSpPr/>
          <p:nvPr/>
        </p:nvCxnSpPr>
        <p:spPr>
          <a:xfrm>
            <a:off x="8164016" y="0"/>
            <a:ext cx="0" cy="68580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8" name="Google Shape;248;p8"/>
          <p:cNvPicPr preferRelativeResize="0"/>
          <p:nvPr/>
        </p:nvPicPr>
        <p:blipFill rotWithShape="1">
          <a:blip r:embed="rId3">
            <a:alphaModFix/>
          </a:blip>
          <a:srcRect b="0" l="29647" r="11656" t="0"/>
          <a:stretch/>
        </p:blipFill>
        <p:spPr>
          <a:xfrm>
            <a:off x="241881" y="2043750"/>
            <a:ext cx="3487111" cy="297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8"/>
          <p:cNvPicPr preferRelativeResize="0"/>
          <p:nvPr/>
        </p:nvPicPr>
        <p:blipFill rotWithShape="1">
          <a:blip r:embed="rId4">
            <a:alphaModFix/>
          </a:blip>
          <a:srcRect b="0" l="28800" r="13403" t="0"/>
          <a:stretch/>
        </p:blipFill>
        <p:spPr>
          <a:xfrm>
            <a:off x="4422515" y="2043370"/>
            <a:ext cx="3434206" cy="297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8"/>
          <p:cNvPicPr preferRelativeResize="0"/>
          <p:nvPr/>
        </p:nvPicPr>
        <p:blipFill rotWithShape="1">
          <a:blip r:embed="rId5">
            <a:alphaModFix/>
          </a:blip>
          <a:srcRect b="0" l="30248" r="12441" t="0"/>
          <a:stretch/>
        </p:blipFill>
        <p:spPr>
          <a:xfrm>
            <a:off x="8497871" y="2043750"/>
            <a:ext cx="3434206" cy="299615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8"/>
          <p:cNvSpPr/>
          <p:nvPr/>
        </p:nvSpPr>
        <p:spPr>
          <a:xfrm>
            <a:off x="-15275" y="5514850"/>
            <a:ext cx="40014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Accuracy : 0.733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Precision : 0.734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Recall : 0.734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F1_score : 0.734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4074375" y="5514850"/>
            <a:ext cx="40014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Accuracy : 0.733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Precision : 0.734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Recall : 0.734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F1_score : 0.734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8157550" y="5514850"/>
            <a:ext cx="40014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Accuracy : 0.720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Precision : 0.721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Recall : 0.720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F1_score : 0.721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4" name="Google Shape;254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075" y="1062450"/>
            <a:ext cx="3408700" cy="55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43725" y="971000"/>
            <a:ext cx="3706299" cy="7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04863" y="1032642"/>
            <a:ext cx="3706300" cy="616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af8331fcc_0_27"/>
          <p:cNvSpPr txBox="1"/>
          <p:nvPr>
            <p:ph type="title"/>
          </p:nvPr>
        </p:nvSpPr>
        <p:spPr>
          <a:xfrm>
            <a:off x="783550" y="71500"/>
            <a:ext cx="10131300" cy="8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Distribution des classes</a:t>
            </a:r>
            <a:endParaRPr/>
          </a:p>
        </p:txBody>
      </p:sp>
      <p:pic>
        <p:nvPicPr>
          <p:cNvPr id="263" name="Google Shape;263;g6af8331fcc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825" y="1361675"/>
            <a:ext cx="3364626" cy="22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6af8331fcc_0_27"/>
          <p:cNvSpPr txBox="1"/>
          <p:nvPr/>
        </p:nvSpPr>
        <p:spPr>
          <a:xfrm>
            <a:off x="500700" y="884300"/>
            <a:ext cx="33645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Linear SVC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g6af8331fcc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3750" y="1361675"/>
            <a:ext cx="3364626" cy="22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6af8331fcc_0_27"/>
          <p:cNvSpPr txBox="1"/>
          <p:nvPr/>
        </p:nvSpPr>
        <p:spPr>
          <a:xfrm>
            <a:off x="4413625" y="884300"/>
            <a:ext cx="33645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RandomForest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6af8331fcc_0_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0600" y="1361675"/>
            <a:ext cx="3364626" cy="22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6af8331fcc_0_27"/>
          <p:cNvSpPr txBox="1"/>
          <p:nvPr/>
        </p:nvSpPr>
        <p:spPr>
          <a:xfrm>
            <a:off x="8250475" y="884300"/>
            <a:ext cx="33645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6af8331fcc_0_27"/>
          <p:cNvSpPr txBox="1"/>
          <p:nvPr>
            <p:ph type="title"/>
          </p:nvPr>
        </p:nvSpPr>
        <p:spPr>
          <a:xfrm>
            <a:off x="783550" y="3881675"/>
            <a:ext cx="10131300" cy="8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Importance des features</a:t>
            </a:r>
            <a:endParaRPr/>
          </a:p>
        </p:txBody>
      </p:sp>
      <p:pic>
        <p:nvPicPr>
          <p:cNvPr id="270" name="Google Shape;270;g6af8331fcc_0_27"/>
          <p:cNvPicPr preferRelativeResize="0"/>
          <p:nvPr/>
        </p:nvPicPr>
        <p:blipFill rotWithShape="1">
          <a:blip r:embed="rId6">
            <a:alphaModFix/>
          </a:blip>
          <a:srcRect b="0" l="7316" r="8195" t="0"/>
          <a:stretch/>
        </p:blipFill>
        <p:spPr>
          <a:xfrm>
            <a:off x="500750" y="4677825"/>
            <a:ext cx="3364500" cy="15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6af8331fcc_0_27"/>
          <p:cNvPicPr preferRelativeResize="0"/>
          <p:nvPr/>
        </p:nvPicPr>
        <p:blipFill rotWithShape="1">
          <a:blip r:embed="rId7">
            <a:alphaModFix/>
          </a:blip>
          <a:srcRect b="0" l="6955" r="6963" t="0"/>
          <a:stretch/>
        </p:blipFill>
        <p:spPr>
          <a:xfrm>
            <a:off x="4104751" y="4677825"/>
            <a:ext cx="3982245" cy="15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6af8331fcc_0_27"/>
          <p:cNvPicPr preferRelativeResize="0"/>
          <p:nvPr/>
        </p:nvPicPr>
        <p:blipFill rotWithShape="1">
          <a:blip r:embed="rId8">
            <a:alphaModFix/>
          </a:blip>
          <a:srcRect b="0" l="8429" r="8437" t="0"/>
          <a:stretch/>
        </p:blipFill>
        <p:spPr>
          <a:xfrm>
            <a:off x="8009799" y="4677826"/>
            <a:ext cx="3845861" cy="15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b441d99a8_0_2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Conclusion et pistes d’amélioration</a:t>
            </a:r>
            <a:endParaRPr/>
          </a:p>
        </p:txBody>
      </p:sp>
      <p:sp>
        <p:nvSpPr>
          <p:cNvPr id="279" name="Google Shape;279;g6b441d99a8_0_2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Objectif 1 : </a:t>
            </a:r>
            <a:r>
              <a:rPr lang="fr-F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la qualité des vins examinés est supérieur à la moyenne, ce que l'algorithme Random Forest a réussi à démontrer avec des hyperparamètres ciblés, malgré la faible quantité de données (1599 entrées). Le score d’accuracy reste néanmoins faible, avec 59%.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Objectif 2 : le passage en binaire augmente le score d’accuracy à 73%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faible quantité de données de ce dataset a plusieurs conséquences sur l’apprentissage automatique :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fr-F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 algorithmes n’ont pas assez de données pour apprendre, même si cela peut être corrigé avec la technique de la cross validation.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fr-F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 classes sont mal distribuées et le score d’accuracy est biaisé.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ints lumineux" id="285" name="Google Shape;285;p1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0"/>
          <p:cNvSpPr txBox="1"/>
          <p:nvPr>
            <p:ph type="ctrTitle"/>
          </p:nvPr>
        </p:nvSpPr>
        <p:spPr>
          <a:xfrm>
            <a:off x="3962399" y="3429005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fr-FR"/>
              <a:t>MERCI!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>
            <p:ph type="title"/>
          </p:nvPr>
        </p:nvSpPr>
        <p:spPr>
          <a:xfrm>
            <a:off x="3611517" y="722317"/>
            <a:ext cx="7162943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fr-FR" sz="3200"/>
              <a:t>ORIGINE ET PRÉSENTATION DES DONNÉES</a:t>
            </a:r>
            <a:endParaRPr sz="3200"/>
          </a:p>
        </p:txBody>
      </p:sp>
      <p:pic>
        <p:nvPicPr>
          <p:cNvPr id="159" name="Google Shape;159;p2"/>
          <p:cNvPicPr preferRelativeResize="0"/>
          <p:nvPr/>
        </p:nvPicPr>
        <p:blipFill rotWithShape="1">
          <a:blip r:embed="rId3">
            <a:alphaModFix/>
          </a:blip>
          <a:srcRect b="0" l="0" r="8914" t="0"/>
          <a:stretch/>
        </p:blipFill>
        <p:spPr>
          <a:xfrm flipH="1">
            <a:off x="13251" y="1"/>
            <a:ext cx="3423154" cy="2499360"/>
          </a:xfrm>
          <a:custGeom>
            <a:rect b="b" l="l" r="r" t="t"/>
            <a:pathLst>
              <a:path extrusionOk="0" h="3867534" w="4638368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60" name="Google Shape;160;p2"/>
          <p:cNvSpPr txBox="1"/>
          <p:nvPr>
            <p:ph idx="1" type="body"/>
          </p:nvPr>
        </p:nvSpPr>
        <p:spPr>
          <a:xfrm>
            <a:off x="1553100" y="2499350"/>
            <a:ext cx="90858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-FR"/>
              <a:t>Provenance du dataset : UCI Machine Learning</a:t>
            </a:r>
            <a:endParaRPr/>
          </a:p>
          <a:p>
            <a:pPr indent="-3429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-FR"/>
              <a:t>Features : taux des composants chimiques (acide tartarique, acide acetique, </a:t>
            </a:r>
            <a:br>
              <a:rPr lang="fr-FR"/>
            </a:br>
            <a:r>
              <a:rPr lang="fr-FR"/>
              <a:t>acide citrique, sucre résiduel, chlorides, dioxyde de soufre, sulfites, alcool, score de qualité)</a:t>
            </a:r>
            <a:endParaRPr/>
          </a:p>
          <a:p>
            <a:pPr indent="-3429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-FR"/>
              <a:t>Cible : qualité (score entre 0 et 10)</a:t>
            </a:r>
            <a:endParaRPr/>
          </a:p>
          <a:p>
            <a:pPr indent="-3429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-FR"/>
              <a:t>Etat du dataset : 1599 valeurs, 12 features, aucune valeur manquante, format numérique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8bf35030_0_1"/>
          <p:cNvSpPr txBox="1"/>
          <p:nvPr>
            <p:ph type="title"/>
          </p:nvPr>
        </p:nvSpPr>
        <p:spPr>
          <a:xfrm>
            <a:off x="1030350" y="577000"/>
            <a:ext cx="10131300" cy="70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/>
              <a:t>DISTRIBUTION DE LA TARGET “</a:t>
            </a:r>
            <a:r>
              <a:rPr lang="fr-FR" sz="3200"/>
              <a:t>QUALITÉ</a:t>
            </a:r>
            <a:r>
              <a:rPr lang="fr-FR" sz="3200"/>
              <a:t>”</a:t>
            </a:r>
            <a:endParaRPr sz="3200"/>
          </a:p>
        </p:txBody>
      </p:sp>
      <p:pic>
        <p:nvPicPr>
          <p:cNvPr id="167" name="Google Shape;167;g6b8bf3503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475" y="1584200"/>
            <a:ext cx="6301475" cy="45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b8bf35030_0_1"/>
          <p:cNvSpPr txBox="1"/>
          <p:nvPr/>
        </p:nvSpPr>
        <p:spPr>
          <a:xfrm>
            <a:off x="7052950" y="1584125"/>
            <a:ext cx="4479600" cy="45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44700" lvl="0" marL="460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fr-FR" sz="1800">
                <a:solidFill>
                  <a:srgbClr val="FFFFFF"/>
                </a:solidFill>
              </a:rPr>
              <a:t>Les notes vont de 3/10 à 8/10.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4700" lvl="0" marL="460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fr-FR" sz="1800">
                <a:solidFill>
                  <a:srgbClr val="FFFFFF"/>
                </a:solidFill>
              </a:rPr>
              <a:t>La distribution de la target est</a:t>
            </a:r>
            <a:br>
              <a:rPr lang="fr-FR" sz="1800">
                <a:solidFill>
                  <a:srgbClr val="FFFFFF"/>
                </a:solidFill>
              </a:rPr>
            </a:br>
            <a:r>
              <a:rPr lang="fr-FR" sz="1800">
                <a:solidFill>
                  <a:srgbClr val="FFFFFF"/>
                </a:solidFill>
              </a:rPr>
              <a:t>décalée vers la droite.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4700" lvl="0" marL="460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fr-FR" sz="1800">
                <a:solidFill>
                  <a:srgbClr val="FFFFFF"/>
                </a:solidFill>
              </a:rPr>
              <a:t>La moyenne est à 5.65, </a:t>
            </a:r>
            <a:br>
              <a:rPr lang="fr-FR" sz="1800">
                <a:solidFill>
                  <a:srgbClr val="FFFFFF"/>
                </a:solidFill>
              </a:rPr>
            </a:br>
            <a:r>
              <a:rPr lang="fr-FR" sz="1800">
                <a:solidFill>
                  <a:srgbClr val="FFFFFF"/>
                </a:solidFill>
              </a:rPr>
              <a:t>la médiane à 6.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4700" lvl="0" marL="460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fr-FR" sz="1800">
                <a:solidFill>
                  <a:srgbClr val="FFFFFF"/>
                </a:solidFill>
              </a:rPr>
              <a:t>96% des vins ont une note égale </a:t>
            </a:r>
            <a:br>
              <a:rPr lang="fr-FR" sz="1800">
                <a:solidFill>
                  <a:srgbClr val="FFFFFF"/>
                </a:solidFill>
              </a:rPr>
            </a:br>
            <a:r>
              <a:rPr lang="fr-FR" sz="1800">
                <a:solidFill>
                  <a:srgbClr val="FFFFFF"/>
                </a:solidFill>
              </a:rPr>
              <a:t>ou supérieure à 5/10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4700" lvl="0" marL="460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b="1" lang="fr-FR" sz="1800">
                <a:solidFill>
                  <a:srgbClr val="FFFFFF"/>
                </a:solidFill>
              </a:rPr>
              <a:t>Le vin est généralement bien noté dans ce dataset.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349" y="1422085"/>
            <a:ext cx="5791200" cy="46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"/>
          <p:cNvSpPr txBox="1"/>
          <p:nvPr/>
        </p:nvSpPr>
        <p:spPr>
          <a:xfrm>
            <a:off x="1725733" y="623635"/>
            <a:ext cx="34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Matrice de corrélation des features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6584050" y="1112550"/>
            <a:ext cx="534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fr-FR" sz="1600">
                <a:solidFill>
                  <a:srgbClr val="FFFFFF"/>
                </a:solidFill>
              </a:rPr>
              <a:t>Suppression de free sulfur dioxide qui est très peu corrélé à la target et qui est inclus dans total sulfur dioxide. 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fr-FR" sz="1600">
                <a:solidFill>
                  <a:srgbClr val="FFFFFF"/>
                </a:solidFill>
              </a:rPr>
              <a:t>Supression du pH qui est une mesure d'acidité comprise dans les colonnes fixed et volatile acidity.</a:t>
            </a:r>
            <a:r>
              <a:rPr lang="fr-FR" sz="1600"/>
              <a:t> </a:t>
            </a:r>
            <a:endParaRPr sz="1600"/>
          </a:p>
        </p:txBody>
      </p:sp>
      <p:sp>
        <p:nvSpPr>
          <p:cNvPr id="176" name="Google Shape;176;p3"/>
          <p:cNvSpPr txBox="1"/>
          <p:nvPr/>
        </p:nvSpPr>
        <p:spPr>
          <a:xfrm>
            <a:off x="7146770" y="623635"/>
            <a:ext cx="34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engirneering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2550" y="3128989"/>
            <a:ext cx="5674500" cy="292598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"/>
          <p:cNvSpPr txBox="1"/>
          <p:nvPr/>
        </p:nvSpPr>
        <p:spPr>
          <a:xfrm>
            <a:off x="7719850" y="3132825"/>
            <a:ext cx="2919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Corrélation alcool et qualité</a:t>
            </a:r>
            <a:endParaRPr sz="18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4"/>
          <p:cNvPicPr preferRelativeResize="0"/>
          <p:nvPr/>
        </p:nvPicPr>
        <p:blipFill rotWithShape="1">
          <a:blip r:embed="rId3">
            <a:alphaModFix/>
          </a:blip>
          <a:srcRect b="-499" l="-277" r="11308" t="500"/>
          <a:stretch/>
        </p:blipFill>
        <p:spPr>
          <a:xfrm>
            <a:off x="8515149" y="0"/>
            <a:ext cx="3676851" cy="2287385"/>
          </a:xfrm>
          <a:custGeom>
            <a:rect b="b" l="l" r="r" t="t"/>
            <a:pathLst>
              <a:path extrusionOk="0" h="3867534" w="4638368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5" name="Google Shape;185;p4"/>
          <p:cNvSpPr txBox="1"/>
          <p:nvPr>
            <p:ph type="title"/>
          </p:nvPr>
        </p:nvSpPr>
        <p:spPr>
          <a:xfrm>
            <a:off x="665117" y="487680"/>
            <a:ext cx="7162943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alibri"/>
              <a:buNone/>
            </a:pPr>
            <a:r>
              <a:rPr lang="fr-FR" sz="2880"/>
              <a:t>OBJECTIF 1 : PRÉDICTION DE LA QUALITÉ </a:t>
            </a:r>
            <a:br>
              <a:rPr lang="fr-FR" sz="2880"/>
            </a:br>
            <a:r>
              <a:rPr lang="fr-FR" sz="2880"/>
              <a:t>DES VINS</a:t>
            </a:r>
            <a:br>
              <a:rPr lang="fr-FR" sz="2880"/>
            </a:br>
            <a:r>
              <a:rPr lang="fr-FR" sz="2880"/>
              <a:t>CLASSIFICATION MULTI-CLASSE</a:t>
            </a:r>
            <a:endParaRPr sz="2880"/>
          </a:p>
        </p:txBody>
      </p:sp>
      <p:sp>
        <p:nvSpPr>
          <p:cNvPr id="186" name="Google Shape;186;p4"/>
          <p:cNvSpPr txBox="1"/>
          <p:nvPr>
            <p:ph idx="1" type="body"/>
          </p:nvPr>
        </p:nvSpPr>
        <p:spPr>
          <a:xfrm>
            <a:off x="1095895" y="2666454"/>
            <a:ext cx="10000200" cy="3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/>
              <a:t>Préparation de la donnée : scalling avec StandardScaler</a:t>
            </a:r>
            <a:endParaRPr/>
          </a:p>
          <a:p>
            <a:pPr indent="-285750" lvl="0" marL="28575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fr-FR"/>
              <a:t>Prédiction en cross validation</a:t>
            </a:r>
            <a:endParaRPr/>
          </a:p>
          <a:p>
            <a:pPr indent="-285750" lvl="0" marL="28575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fr-FR"/>
              <a:t>Modèles choisis : Linear SVC, Random Forest, XGBoost</a:t>
            </a:r>
            <a:endParaRPr/>
          </a:p>
          <a:p>
            <a:pPr indent="-285750" lvl="0" marL="28575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fr-FR"/>
              <a:t>Métriques d’évaluation : Accuracy score, matrice de confusion, F1 score.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/>
          <p:nvPr/>
        </p:nvSpPr>
        <p:spPr>
          <a:xfrm>
            <a:off x="4036200" y="0"/>
            <a:ext cx="4154400" cy="68580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A932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"/>
          <p:cNvSpPr txBox="1"/>
          <p:nvPr>
            <p:ph type="title"/>
          </p:nvPr>
        </p:nvSpPr>
        <p:spPr>
          <a:xfrm>
            <a:off x="558871" y="108377"/>
            <a:ext cx="27207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fr-FR"/>
              <a:t>LINEAR SVC</a:t>
            </a:r>
            <a:endParaRPr/>
          </a:p>
        </p:txBody>
      </p:sp>
      <p:sp>
        <p:nvSpPr>
          <p:cNvPr id="193" name="Google Shape;193;p5"/>
          <p:cNvSpPr txBox="1"/>
          <p:nvPr/>
        </p:nvSpPr>
        <p:spPr>
          <a:xfrm>
            <a:off x="4505961" y="108374"/>
            <a:ext cx="3408679" cy="926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30"/>
              <a:buFont typeface="Calibri"/>
              <a:buNone/>
            </a:pPr>
            <a:r>
              <a:rPr lang="fr-FR" sz="333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333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9141016" y="108452"/>
            <a:ext cx="3408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fr-FR"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3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5"/>
          <p:cNvCxnSpPr/>
          <p:nvPr/>
        </p:nvCxnSpPr>
        <p:spPr>
          <a:xfrm>
            <a:off x="8164016" y="0"/>
            <a:ext cx="0" cy="68580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6" name="Google Shape;196;p5"/>
          <p:cNvPicPr preferRelativeResize="0"/>
          <p:nvPr/>
        </p:nvPicPr>
        <p:blipFill rotWithShape="1">
          <a:blip r:embed="rId3">
            <a:alphaModFix/>
          </a:blip>
          <a:srcRect b="-2590" l="28777" r="13261" t="2590"/>
          <a:stretch/>
        </p:blipFill>
        <p:spPr>
          <a:xfrm>
            <a:off x="214069" y="2043370"/>
            <a:ext cx="3410174" cy="29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"/>
          <p:cNvPicPr preferRelativeResize="0"/>
          <p:nvPr/>
        </p:nvPicPr>
        <p:blipFill rotWithShape="1">
          <a:blip r:embed="rId4">
            <a:alphaModFix/>
          </a:blip>
          <a:srcRect b="-2590" l="29335" r="13768" t="2590"/>
          <a:stretch/>
        </p:blipFill>
        <p:spPr>
          <a:xfrm>
            <a:off x="4460334" y="2043369"/>
            <a:ext cx="3347536" cy="29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"/>
          <p:cNvPicPr preferRelativeResize="0"/>
          <p:nvPr/>
        </p:nvPicPr>
        <p:blipFill rotWithShape="1">
          <a:blip r:embed="rId5">
            <a:alphaModFix/>
          </a:blip>
          <a:srcRect b="-2590" l="30175" r="12051" t="2590"/>
          <a:stretch/>
        </p:blipFill>
        <p:spPr>
          <a:xfrm>
            <a:off x="8497871" y="2119570"/>
            <a:ext cx="3399169" cy="294181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5"/>
          <p:cNvSpPr/>
          <p:nvPr/>
        </p:nvSpPr>
        <p:spPr>
          <a:xfrm>
            <a:off x="4095925" y="5503650"/>
            <a:ext cx="40014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Accuracy : 0.</a:t>
            </a: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595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Precision : </a:t>
            </a: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0.563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Recall : 0.595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F1_score : 0.565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8165275" y="5410650"/>
            <a:ext cx="40014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Accuracy : 0.579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Precision : 0.551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Recall : 0.580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F1_score : 0.563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26575" y="5503650"/>
            <a:ext cx="40014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Accuracy : 0.563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Precision : 0.495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Recall : 0.563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F1_score : 0.516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375" y="1123363"/>
            <a:ext cx="3347550" cy="593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08149" y="1013950"/>
            <a:ext cx="3715674" cy="75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95925" y="1103500"/>
            <a:ext cx="4001400" cy="633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441d99a8_0_8"/>
          <p:cNvSpPr txBox="1"/>
          <p:nvPr>
            <p:ph type="title"/>
          </p:nvPr>
        </p:nvSpPr>
        <p:spPr>
          <a:xfrm>
            <a:off x="685813" y="325800"/>
            <a:ext cx="10131300" cy="55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Recherche d’hyper-paramètres Random Forest</a:t>
            </a:r>
            <a:endParaRPr/>
          </a:p>
        </p:txBody>
      </p:sp>
      <p:sp>
        <p:nvSpPr>
          <p:cNvPr id="211" name="Google Shape;211;g6b441d99a8_0_8"/>
          <p:cNvSpPr txBox="1"/>
          <p:nvPr>
            <p:ph type="title"/>
          </p:nvPr>
        </p:nvSpPr>
        <p:spPr>
          <a:xfrm>
            <a:off x="1469975" y="1052827"/>
            <a:ext cx="3207600" cy="63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Randomized Search CV</a:t>
            </a:r>
            <a:endParaRPr sz="1800"/>
          </a:p>
        </p:txBody>
      </p:sp>
      <p:sp>
        <p:nvSpPr>
          <p:cNvPr id="212" name="Google Shape;212;g6b441d99a8_0_8"/>
          <p:cNvSpPr txBox="1"/>
          <p:nvPr>
            <p:ph type="title"/>
          </p:nvPr>
        </p:nvSpPr>
        <p:spPr>
          <a:xfrm>
            <a:off x="1469975" y="3779027"/>
            <a:ext cx="3207600" cy="63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Grid Search </a:t>
            </a:r>
            <a:r>
              <a:rPr lang="fr-FR" sz="1800"/>
              <a:t> CV</a:t>
            </a:r>
            <a:endParaRPr sz="1800"/>
          </a:p>
        </p:txBody>
      </p:sp>
      <p:pic>
        <p:nvPicPr>
          <p:cNvPr id="213" name="Google Shape;213;g6b441d99a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75" y="1615625"/>
            <a:ext cx="8562976" cy="19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6b441d99a8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9975" y="4336450"/>
            <a:ext cx="8562975" cy="201594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6b441d99a8_0_8"/>
          <p:cNvSpPr/>
          <p:nvPr/>
        </p:nvSpPr>
        <p:spPr>
          <a:xfrm>
            <a:off x="1482375" y="4488850"/>
            <a:ext cx="8550600" cy="5541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af8331fcc_0_11"/>
          <p:cNvSpPr txBox="1"/>
          <p:nvPr>
            <p:ph type="title"/>
          </p:nvPr>
        </p:nvSpPr>
        <p:spPr>
          <a:xfrm>
            <a:off x="783550" y="71500"/>
            <a:ext cx="10131300" cy="8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Distribution des classes</a:t>
            </a:r>
            <a:endParaRPr/>
          </a:p>
        </p:txBody>
      </p:sp>
      <p:pic>
        <p:nvPicPr>
          <p:cNvPr id="222" name="Google Shape;222;g6af8331fcc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825" y="1361675"/>
            <a:ext cx="3364626" cy="22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6af8331fcc_0_11"/>
          <p:cNvSpPr txBox="1"/>
          <p:nvPr/>
        </p:nvSpPr>
        <p:spPr>
          <a:xfrm>
            <a:off x="500700" y="884300"/>
            <a:ext cx="33645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Linear SVC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g6af8331fcc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3750" y="1361675"/>
            <a:ext cx="3364626" cy="22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6af8331fcc_0_11"/>
          <p:cNvSpPr txBox="1"/>
          <p:nvPr/>
        </p:nvSpPr>
        <p:spPr>
          <a:xfrm>
            <a:off x="4413625" y="884300"/>
            <a:ext cx="33645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RandomForest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g6af8331fcc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0600" y="1361675"/>
            <a:ext cx="3364626" cy="22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6af8331fcc_0_11"/>
          <p:cNvSpPr txBox="1"/>
          <p:nvPr/>
        </p:nvSpPr>
        <p:spPr>
          <a:xfrm>
            <a:off x="8250475" y="884300"/>
            <a:ext cx="33645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6af8331fcc_0_11"/>
          <p:cNvSpPr txBox="1"/>
          <p:nvPr>
            <p:ph type="title"/>
          </p:nvPr>
        </p:nvSpPr>
        <p:spPr>
          <a:xfrm>
            <a:off x="783550" y="3833350"/>
            <a:ext cx="10131300" cy="8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Importance des features</a:t>
            </a:r>
            <a:endParaRPr/>
          </a:p>
        </p:txBody>
      </p:sp>
      <p:pic>
        <p:nvPicPr>
          <p:cNvPr id="229" name="Google Shape;229;g6af8331fcc_0_11"/>
          <p:cNvPicPr preferRelativeResize="0"/>
          <p:nvPr/>
        </p:nvPicPr>
        <p:blipFill rotWithShape="1">
          <a:blip r:embed="rId6">
            <a:alphaModFix/>
          </a:blip>
          <a:srcRect b="0" l="7712" r="6788" t="0"/>
          <a:stretch/>
        </p:blipFill>
        <p:spPr>
          <a:xfrm>
            <a:off x="500625" y="4677813"/>
            <a:ext cx="3364626" cy="154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6af8331fcc_0_11"/>
          <p:cNvPicPr preferRelativeResize="0"/>
          <p:nvPr/>
        </p:nvPicPr>
        <p:blipFill rotWithShape="1">
          <a:blip r:embed="rId7">
            <a:alphaModFix/>
          </a:blip>
          <a:srcRect b="0" l="7360" r="6551" t="0"/>
          <a:stretch/>
        </p:blipFill>
        <p:spPr>
          <a:xfrm>
            <a:off x="4104751" y="4677825"/>
            <a:ext cx="3982245" cy="15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6af8331fcc_0_11"/>
          <p:cNvPicPr preferRelativeResize="0"/>
          <p:nvPr/>
        </p:nvPicPr>
        <p:blipFill rotWithShape="1">
          <a:blip r:embed="rId8">
            <a:alphaModFix/>
          </a:blip>
          <a:srcRect b="0" l="8388" r="8479" t="0"/>
          <a:stretch/>
        </p:blipFill>
        <p:spPr>
          <a:xfrm>
            <a:off x="8009799" y="4677826"/>
            <a:ext cx="3845861" cy="15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/>
          <p:nvPr/>
        </p:nvSpPr>
        <p:spPr>
          <a:xfrm>
            <a:off x="492397" y="426720"/>
            <a:ext cx="7981043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fr-FR" sz="29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OBJECTIF 2 : PRÉDICTION BINAIRE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fr-FR" sz="29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LA QUALITÉ DES VINS</a:t>
            </a:r>
            <a:br>
              <a:rPr lang="fr-FR" sz="29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29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BINAIRE</a:t>
            </a:r>
            <a:endParaRPr sz="29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5954" y="1"/>
            <a:ext cx="3726045" cy="3403600"/>
          </a:xfrm>
          <a:custGeom>
            <a:rect b="b" l="l" r="r" t="t"/>
            <a:pathLst>
              <a:path extrusionOk="0" h="3867534" w="4638368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38" name="Google Shape;238;p7"/>
          <p:cNvSpPr txBox="1"/>
          <p:nvPr>
            <p:ph idx="1" type="body"/>
          </p:nvPr>
        </p:nvSpPr>
        <p:spPr>
          <a:xfrm>
            <a:off x="995675" y="2520124"/>
            <a:ext cx="79452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/>
              <a:t>Préparation de la donnée : scalling avec StandardScaler, </a:t>
            </a:r>
            <a:r>
              <a:rPr b="1" lang="fr-FR"/>
              <a:t>hot encoding de la feature qualité (&lt;=5 : 0, &gt;5 : 1) </a:t>
            </a:r>
            <a:endParaRPr/>
          </a:p>
          <a:p>
            <a:pPr indent="-285750" lvl="0" marL="28575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fr-FR"/>
              <a:t>Prédiction en cross validation</a:t>
            </a:r>
            <a:endParaRPr/>
          </a:p>
          <a:p>
            <a:pPr indent="-285750" lvl="0" marL="28575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fr-FR"/>
              <a:t>Modèles choisis : Linear SVC, Random Forest, XGBoost</a:t>
            </a:r>
            <a:endParaRPr/>
          </a:p>
          <a:p>
            <a:pPr indent="-285750" lvl="0" marL="28575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fr-FR"/>
              <a:t>Métriques d’évaluation : Accuracy score,matrice de confusion, F1 score.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éleste">
  <a:themeElements>
    <a:clrScheme name="Celestial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2019-11-07T11:18:26Z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