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Arim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51">
          <p15:clr>
            <a:srgbClr val="A4A3A4"/>
          </p15:clr>
        </p15:guide>
        <p15:guide id="2" orient="horz" pos="369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  <p15:guide id="14" orient="horz" pos="2736">
          <p15:clr>
            <a:srgbClr val="9AA0A6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2" roundtripDataSignature="AMtx7mjWJT35UHZnUjVOzaEGehnr89Vk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51" orient="horz"/>
        <p:guide pos="3699" orient="horz"/>
        <p:guide pos="981" orient="horz"/>
        <p:guide pos="3840"/>
        <p:guide pos="575"/>
        <p:guide pos="7105"/>
        <p:guide pos="7408"/>
        <p:guide pos="303"/>
        <p:guide pos="1965"/>
        <p:guide pos="5715"/>
        <p:guide pos="4384"/>
        <p:guide pos="3295" orient="horz"/>
        <p:guide pos="2160" orient="horz"/>
        <p:guide pos="2736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m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8" Type="http://schemas.openxmlformats.org/officeDocument/2006/relationships/font" Target="fonts/Lato-regular.fntdata"/><Relationship Id="rId27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80" name="Google Shape;28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84" name="Google Shape;38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e16992522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e1699252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6e16992522_1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505" name="Google Shape;50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517" name="Google Shape;51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525" name="Google Shape;52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540" name="Google Shape;54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e16992522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e1699252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6e16992522_1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e16992522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e1699252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6e16992522_1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e3e4b4cb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e3e4b4c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6e3e4b4cbd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88" name="Google Shape;28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08" name="Google Shape;3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17" name="Google Shape;31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25" name="Google Shape;32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45" name="Google Shape;34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57" name="Google Shape;35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7" name="Google Shape;36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Photo1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19"/>
          <p:cNvGrpSpPr/>
          <p:nvPr/>
        </p:nvGrpSpPr>
        <p:grpSpPr>
          <a:xfrm flipH="1">
            <a:off x="3215681" y="564127"/>
            <a:ext cx="2002523" cy="2170740"/>
            <a:chOff x="7662863" y="293688"/>
            <a:chExt cx="835025" cy="906463"/>
          </a:xfrm>
        </p:grpSpPr>
        <p:sp>
          <p:nvSpPr>
            <p:cNvPr id="21" name="Google Shape;21;p19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9"/>
          <p:cNvSpPr/>
          <p:nvPr/>
        </p:nvSpPr>
        <p:spPr>
          <a:xfrm>
            <a:off x="4038601" y="1709738"/>
            <a:ext cx="4114799" cy="460447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ctrTitle"/>
          </p:nvPr>
        </p:nvSpPr>
        <p:spPr>
          <a:xfrm>
            <a:off x="4038600" y="2247987"/>
            <a:ext cx="4114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subTitle"/>
          </p:nvPr>
        </p:nvSpPr>
        <p:spPr>
          <a:xfrm>
            <a:off x="4038600" y="4677724"/>
            <a:ext cx="4114800" cy="839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8"/>
          <p:cNvGrpSpPr/>
          <p:nvPr/>
        </p:nvGrpSpPr>
        <p:grpSpPr>
          <a:xfrm flipH="1">
            <a:off x="10848528" y="5556220"/>
            <a:ext cx="1145277" cy="1241484"/>
            <a:chOff x="7662863" y="293688"/>
            <a:chExt cx="835025" cy="906463"/>
          </a:xfrm>
        </p:grpSpPr>
        <p:sp>
          <p:nvSpPr>
            <p:cNvPr id="97" name="Google Shape;97;p28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Font typeface="Arial"/>
              <a:buNone/>
              <a:defRPr sz="239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8A8B"/>
              </a:buClr>
              <a:buSzPts val="2400"/>
              <a:buNone/>
              <a:defRPr sz="2400">
                <a:solidFill>
                  <a:srgbClr val="8A8A8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101" name="Google Shape;10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9"/>
          <p:cNvGrpSpPr/>
          <p:nvPr/>
        </p:nvGrpSpPr>
        <p:grpSpPr>
          <a:xfrm flipH="1">
            <a:off x="5094739" y="307643"/>
            <a:ext cx="2002523" cy="2170740"/>
            <a:chOff x="7662863" y="293688"/>
            <a:chExt cx="835025" cy="906463"/>
          </a:xfrm>
        </p:grpSpPr>
        <p:sp>
          <p:nvSpPr>
            <p:cNvPr id="106" name="Google Shape;106;p29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9"/>
          <p:cNvSpPr/>
          <p:nvPr/>
        </p:nvSpPr>
        <p:spPr>
          <a:xfrm>
            <a:off x="4038601" y="1709738"/>
            <a:ext cx="4114799" cy="460447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9"/>
          <p:cNvSpPr txBox="1"/>
          <p:nvPr>
            <p:ph type="title"/>
          </p:nvPr>
        </p:nvSpPr>
        <p:spPr>
          <a:xfrm>
            <a:off x="40386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40386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111" name="Google Shape;11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Photo">
  <p:cSld name="Title Slide - 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ctrTitle"/>
          </p:nvPr>
        </p:nvSpPr>
        <p:spPr>
          <a:xfrm>
            <a:off x="2225824" y="661293"/>
            <a:ext cx="774035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subTitle"/>
          </p:nvPr>
        </p:nvSpPr>
        <p:spPr>
          <a:xfrm>
            <a:off x="1524000" y="314096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None/>
              <a:defRPr sz="24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Photo1 (Light)">
  <p:cSld name="Title Slide - Photo1 (Light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31"/>
          <p:cNvGrpSpPr/>
          <p:nvPr/>
        </p:nvGrpSpPr>
        <p:grpSpPr>
          <a:xfrm flipH="1">
            <a:off x="3215681" y="564127"/>
            <a:ext cx="2002523" cy="2170740"/>
            <a:chOff x="7662863" y="293688"/>
            <a:chExt cx="835025" cy="906463"/>
          </a:xfrm>
        </p:grpSpPr>
        <p:sp>
          <p:nvSpPr>
            <p:cNvPr id="125" name="Google Shape;125;p31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1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1"/>
          <p:cNvSpPr/>
          <p:nvPr/>
        </p:nvSpPr>
        <p:spPr>
          <a:xfrm>
            <a:off x="4038601" y="1709738"/>
            <a:ext cx="4114799" cy="460447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4D4D50"/>
              </a:gs>
              <a:gs pos="50000">
                <a:srgbClr val="24242B"/>
              </a:gs>
              <a:gs pos="100000">
                <a:srgbClr val="1F1F2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1"/>
          <p:cNvSpPr txBox="1"/>
          <p:nvPr>
            <p:ph type="ctrTitle"/>
          </p:nvPr>
        </p:nvSpPr>
        <p:spPr>
          <a:xfrm>
            <a:off x="4038600" y="2247987"/>
            <a:ext cx="4114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subTitle"/>
          </p:nvPr>
        </p:nvSpPr>
        <p:spPr>
          <a:xfrm>
            <a:off x="4038600" y="4677724"/>
            <a:ext cx="4114800" cy="839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ctrTitle"/>
          </p:nvPr>
        </p:nvSpPr>
        <p:spPr>
          <a:xfrm>
            <a:off x="2225824" y="661293"/>
            <a:ext cx="774035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1524000" y="314096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Photo 0">
  <p:cSld name="Title Slide - Photo 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" type="body"/>
          </p:nvPr>
        </p:nvSpPr>
        <p:spPr>
          <a:xfrm>
            <a:off x="838200" y="2132856"/>
            <a:ext cx="10515600" cy="404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- Chapter">
  <p:cSld name="Title and Content - Chapt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6"/>
          <p:cNvGrpSpPr/>
          <p:nvPr/>
        </p:nvGrpSpPr>
        <p:grpSpPr>
          <a:xfrm flipH="1">
            <a:off x="10848528" y="5556220"/>
            <a:ext cx="1145277" cy="1241484"/>
            <a:chOff x="7662863" y="293688"/>
            <a:chExt cx="835025" cy="906463"/>
          </a:xfrm>
        </p:grpSpPr>
        <p:sp>
          <p:nvSpPr>
            <p:cNvPr id="156" name="Google Shape;156;p36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6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36"/>
          <p:cNvSpPr txBox="1"/>
          <p:nvPr>
            <p:ph type="title"/>
          </p:nvPr>
        </p:nvSpPr>
        <p:spPr>
          <a:xfrm>
            <a:off x="1724802" y="365125"/>
            <a:ext cx="96289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" type="body"/>
          </p:nvPr>
        </p:nvSpPr>
        <p:spPr>
          <a:xfrm>
            <a:off x="838200" y="2132856"/>
            <a:ext cx="10515600" cy="404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36"/>
          <p:cNvSpPr/>
          <p:nvPr/>
        </p:nvSpPr>
        <p:spPr>
          <a:xfrm>
            <a:off x="263352" y="211931"/>
            <a:ext cx="1461451" cy="1635369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6"/>
          <p:cNvSpPr txBox="1"/>
          <p:nvPr>
            <p:ph idx="2" type="body"/>
          </p:nvPr>
        </p:nvSpPr>
        <p:spPr>
          <a:xfrm>
            <a:off x="412554" y="464170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- Chapter (Light)">
  <p:cSld name="Title and Content - Chapter (Light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37"/>
          <p:cNvGrpSpPr/>
          <p:nvPr/>
        </p:nvGrpSpPr>
        <p:grpSpPr>
          <a:xfrm flipH="1">
            <a:off x="10848528" y="5556220"/>
            <a:ext cx="1145277" cy="1241484"/>
            <a:chOff x="7662863" y="293688"/>
            <a:chExt cx="835025" cy="906463"/>
          </a:xfrm>
        </p:grpSpPr>
        <p:sp>
          <p:nvSpPr>
            <p:cNvPr id="167" name="Google Shape;167;p37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7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7"/>
          <p:cNvSpPr txBox="1"/>
          <p:nvPr>
            <p:ph type="title"/>
          </p:nvPr>
        </p:nvSpPr>
        <p:spPr>
          <a:xfrm>
            <a:off x="1724802" y="365125"/>
            <a:ext cx="96289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7"/>
          <p:cNvSpPr txBox="1"/>
          <p:nvPr>
            <p:ph idx="1" type="body"/>
          </p:nvPr>
        </p:nvSpPr>
        <p:spPr>
          <a:xfrm>
            <a:off x="838200" y="2132856"/>
            <a:ext cx="10515600" cy="404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>
                <a:solidFill>
                  <a:schemeClr val="dk2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>
                <a:solidFill>
                  <a:schemeClr val="dk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37"/>
          <p:cNvSpPr/>
          <p:nvPr/>
        </p:nvSpPr>
        <p:spPr>
          <a:xfrm>
            <a:off x="263352" y="211931"/>
            <a:ext cx="1461451" cy="1635369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7"/>
          <p:cNvSpPr txBox="1"/>
          <p:nvPr>
            <p:ph idx="2" type="body"/>
          </p:nvPr>
        </p:nvSpPr>
        <p:spPr>
          <a:xfrm>
            <a:off x="412554" y="464170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838200" y="831488"/>
            <a:ext cx="10515600" cy="4856674"/>
          </a:xfrm>
          <a:prstGeom prst="roundRect">
            <a:avLst>
              <a:gd fmla="val 10989" name="adj"/>
            </a:avLst>
          </a:prstGeom>
          <a:solidFill>
            <a:schemeClr val="dk1"/>
          </a:solidFill>
          <a:ln>
            <a:noFill/>
          </a:ln>
          <a:effectLst>
            <a:outerShdw blurRad="381000" rotWithShape="0" algn="tl" dir="2700000" dist="190500">
              <a:srgbClr val="000000">
                <a:alpha val="74901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1343410" y="843861"/>
            <a:ext cx="9505181" cy="48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395654" y="5157192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33" name="Google Shape;33;p20"/>
          <p:cNvSpPr/>
          <p:nvPr/>
        </p:nvSpPr>
        <p:spPr>
          <a:xfrm>
            <a:off x="9825258" y="4485729"/>
            <a:ext cx="1804843" cy="1563432"/>
          </a:xfrm>
          <a:custGeom>
            <a:rect b="b" l="l" r="r" t="t"/>
            <a:pathLst>
              <a:path extrusionOk="0" h="1138535" w="1314337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rotWithShape="0" algn="tl" dir="2700000" dist="190500">
              <a:srgbClr val="000000">
                <a:alpha val="74901"/>
              </a:srgbClr>
            </a:outerShdw>
          </a:effectLst>
        </p:spPr>
        <p:txBody>
          <a:bodyPr anchorCtr="0" anchor="ctr" bIns="19275" lIns="38575" spcFirstLastPara="1" rIns="38575" wrap="square" tIns="19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38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0"/>
          <p:cNvSpPr/>
          <p:nvPr/>
        </p:nvSpPr>
        <p:spPr>
          <a:xfrm>
            <a:off x="559080" y="187610"/>
            <a:ext cx="1804843" cy="1563432"/>
          </a:xfrm>
          <a:custGeom>
            <a:rect b="b" l="l" r="r" t="t"/>
            <a:pathLst>
              <a:path extrusionOk="0" h="1138535" w="1314337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rotWithShape="0" algn="tl" dir="2700000" dist="190500">
              <a:srgbClr val="000000">
                <a:alpha val="74901"/>
              </a:srgbClr>
            </a:outerShdw>
          </a:effectLst>
        </p:spPr>
        <p:txBody>
          <a:bodyPr anchorCtr="0" anchor="ctr" bIns="19275" lIns="38575" spcFirstLastPara="1" rIns="38575" wrap="square" tIns="19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38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Light">
  <p:cSld name="Section Header - Light"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8"/>
          <p:cNvGrpSpPr/>
          <p:nvPr/>
        </p:nvGrpSpPr>
        <p:grpSpPr>
          <a:xfrm flipH="1">
            <a:off x="5094739" y="307643"/>
            <a:ext cx="2002523" cy="2170740"/>
            <a:chOff x="7662863" y="293688"/>
            <a:chExt cx="835025" cy="906463"/>
          </a:xfrm>
        </p:grpSpPr>
        <p:sp>
          <p:nvSpPr>
            <p:cNvPr id="178" name="Google Shape;178;p38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8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38"/>
          <p:cNvSpPr/>
          <p:nvPr/>
        </p:nvSpPr>
        <p:spPr>
          <a:xfrm>
            <a:off x="4038601" y="1709738"/>
            <a:ext cx="4114799" cy="460447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0000">
                <a:schemeClr val="dk2"/>
              </a:gs>
              <a:gs pos="100000">
                <a:srgbClr val="20202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8"/>
          <p:cNvSpPr txBox="1"/>
          <p:nvPr>
            <p:ph type="title"/>
          </p:nvPr>
        </p:nvSpPr>
        <p:spPr>
          <a:xfrm>
            <a:off x="40386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40386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None/>
              <a:defRPr sz="2400">
                <a:solidFill>
                  <a:srgbClr val="BFBFB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183" name="Google Shape;18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Photo1">
  <p:cSld name="Section Header - Photo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9"/>
          <p:cNvGrpSpPr/>
          <p:nvPr/>
        </p:nvGrpSpPr>
        <p:grpSpPr>
          <a:xfrm flipH="1">
            <a:off x="5094739" y="307643"/>
            <a:ext cx="2002523" cy="2170740"/>
            <a:chOff x="7662863" y="293688"/>
            <a:chExt cx="835025" cy="906463"/>
          </a:xfrm>
        </p:grpSpPr>
        <p:sp>
          <p:nvSpPr>
            <p:cNvPr id="188" name="Google Shape;188;p39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9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39"/>
          <p:cNvSpPr/>
          <p:nvPr/>
        </p:nvSpPr>
        <p:spPr>
          <a:xfrm>
            <a:off x="4038601" y="1709738"/>
            <a:ext cx="4114799" cy="460447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9"/>
          <p:cNvSpPr txBox="1"/>
          <p:nvPr>
            <p:ph type="title"/>
          </p:nvPr>
        </p:nvSpPr>
        <p:spPr>
          <a:xfrm>
            <a:off x="40386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40386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Photo2">
  <p:cSld name="Section Header - Photo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0"/>
          <p:cNvGrpSpPr/>
          <p:nvPr/>
        </p:nvGrpSpPr>
        <p:grpSpPr>
          <a:xfrm flipH="1">
            <a:off x="5094739" y="307643"/>
            <a:ext cx="2002523" cy="2170740"/>
            <a:chOff x="7662863" y="293688"/>
            <a:chExt cx="835025" cy="906463"/>
          </a:xfrm>
        </p:grpSpPr>
        <p:sp>
          <p:nvSpPr>
            <p:cNvPr id="198" name="Google Shape;198;p40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0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40"/>
          <p:cNvSpPr/>
          <p:nvPr/>
        </p:nvSpPr>
        <p:spPr>
          <a:xfrm>
            <a:off x="4038601" y="1709738"/>
            <a:ext cx="4114799" cy="460447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0"/>
          <p:cNvSpPr txBox="1"/>
          <p:nvPr>
            <p:ph type="title"/>
          </p:nvPr>
        </p:nvSpPr>
        <p:spPr>
          <a:xfrm>
            <a:off x="40386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40386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Photo3">
  <p:cSld name="Section Header - Photo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41"/>
          <p:cNvGrpSpPr/>
          <p:nvPr/>
        </p:nvGrpSpPr>
        <p:grpSpPr>
          <a:xfrm flipH="1">
            <a:off x="5094739" y="307643"/>
            <a:ext cx="2002523" cy="2170740"/>
            <a:chOff x="7662863" y="293688"/>
            <a:chExt cx="835025" cy="906463"/>
          </a:xfrm>
        </p:grpSpPr>
        <p:sp>
          <p:nvSpPr>
            <p:cNvPr id="208" name="Google Shape;208;p41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41"/>
          <p:cNvSpPr/>
          <p:nvPr/>
        </p:nvSpPr>
        <p:spPr>
          <a:xfrm>
            <a:off x="4038601" y="1709738"/>
            <a:ext cx="4114799" cy="460447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1"/>
          <p:cNvSpPr txBox="1"/>
          <p:nvPr>
            <p:ph type="title"/>
          </p:nvPr>
        </p:nvSpPr>
        <p:spPr>
          <a:xfrm>
            <a:off x="40386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40386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Bottom Photo">
  <p:cSld name="Section Header - Bottom Photo"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/>
          <p:nvPr>
            <p:ph idx="2" type="pic"/>
          </p:nvPr>
        </p:nvSpPr>
        <p:spPr>
          <a:xfrm>
            <a:off x="0" y="2852738"/>
            <a:ext cx="12192000" cy="400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1" name="Google Shape;221;p42"/>
          <p:cNvGrpSpPr/>
          <p:nvPr/>
        </p:nvGrpSpPr>
        <p:grpSpPr>
          <a:xfrm flipH="1">
            <a:off x="1894339" y="307643"/>
            <a:ext cx="2002523" cy="2170740"/>
            <a:chOff x="7662863" y="293688"/>
            <a:chExt cx="835025" cy="906463"/>
          </a:xfrm>
        </p:grpSpPr>
        <p:sp>
          <p:nvSpPr>
            <p:cNvPr id="222" name="Google Shape;222;p42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2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42"/>
          <p:cNvSpPr txBox="1"/>
          <p:nvPr>
            <p:ph type="title"/>
          </p:nvPr>
        </p:nvSpPr>
        <p:spPr>
          <a:xfrm>
            <a:off x="8382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8382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">
  <p:cSld name="1_Section Head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8A8B"/>
              </a:buClr>
              <a:buSzPts val="2400"/>
              <a:buNone/>
              <a:defRPr sz="2400">
                <a:solidFill>
                  <a:srgbClr val="8A8A8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229" name="Google Shape;22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ection Header">
  <p:cSld name="2_Section Head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8A8B"/>
              </a:buClr>
              <a:buSzPts val="2400"/>
              <a:buNone/>
              <a:defRPr sz="2400">
                <a:solidFill>
                  <a:srgbClr val="8A8A8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235" name="Google Shape;23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3" name="Google Shape;243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4" name="Google Shape;254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21"/>
          <p:cNvGrpSpPr/>
          <p:nvPr/>
        </p:nvGrpSpPr>
        <p:grpSpPr>
          <a:xfrm flipH="1">
            <a:off x="10848528" y="5556220"/>
            <a:ext cx="1145277" cy="1241484"/>
            <a:chOff x="7662863" y="293688"/>
            <a:chExt cx="835025" cy="906463"/>
          </a:xfrm>
        </p:grpSpPr>
        <p:sp>
          <p:nvSpPr>
            <p:cNvPr id="37" name="Google Shape;37;p21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9"/>
          <p:cNvSpPr txBox="1"/>
          <p:nvPr>
            <p:ph idx="1" type="body"/>
          </p:nvPr>
        </p:nvSpPr>
        <p:spPr>
          <a:xfrm rot="5400000">
            <a:off x="4037943" y="-1138895"/>
            <a:ext cx="4116115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Right Photo">
  <p:cSld name="Section Header - Right Photo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>
            <p:ph idx="2" type="pic"/>
          </p:nvPr>
        </p:nvSpPr>
        <p:spPr>
          <a:xfrm>
            <a:off x="5807968" y="0"/>
            <a:ext cx="63840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5" name="Google Shape;45;p22"/>
          <p:cNvGrpSpPr/>
          <p:nvPr/>
        </p:nvGrpSpPr>
        <p:grpSpPr>
          <a:xfrm flipH="1">
            <a:off x="1894339" y="307643"/>
            <a:ext cx="2002523" cy="2170740"/>
            <a:chOff x="7662863" y="293688"/>
            <a:chExt cx="835025" cy="906463"/>
          </a:xfrm>
        </p:grpSpPr>
        <p:sp>
          <p:nvSpPr>
            <p:cNvPr id="46" name="Google Shape;46;p22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2"/>
          <p:cNvSpPr/>
          <p:nvPr/>
        </p:nvSpPr>
        <p:spPr>
          <a:xfrm>
            <a:off x="838201" y="1709738"/>
            <a:ext cx="4114799" cy="460447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2"/>
          <p:cNvSpPr txBox="1"/>
          <p:nvPr>
            <p:ph type="title"/>
          </p:nvPr>
        </p:nvSpPr>
        <p:spPr>
          <a:xfrm>
            <a:off x="8382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8382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165098" y="6356350"/>
            <a:ext cx="1322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1703512" y="6356350"/>
            <a:ext cx="3891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23"/>
          <p:cNvGrpSpPr/>
          <p:nvPr/>
        </p:nvGrpSpPr>
        <p:grpSpPr>
          <a:xfrm flipH="1">
            <a:off x="10848528" y="5556220"/>
            <a:ext cx="1145277" cy="1241484"/>
            <a:chOff x="7662863" y="293688"/>
            <a:chExt cx="835025" cy="906463"/>
          </a:xfrm>
        </p:grpSpPr>
        <p:sp>
          <p:nvSpPr>
            <p:cNvPr id="56" name="Google Shape;56;p23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3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838200" y="2132855"/>
            <a:ext cx="5181600" cy="404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6172200" y="2132855"/>
            <a:ext cx="5181600" cy="404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Left Photo">
  <p:cSld name="Section Header - Left Photo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>
            <p:ph idx="2" type="pic"/>
          </p:nvPr>
        </p:nvSpPr>
        <p:spPr>
          <a:xfrm>
            <a:off x="0" y="0"/>
            <a:ext cx="63840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6" name="Google Shape;66;p24"/>
          <p:cNvGrpSpPr/>
          <p:nvPr/>
        </p:nvGrpSpPr>
        <p:grpSpPr>
          <a:xfrm flipH="1">
            <a:off x="8295139" y="307643"/>
            <a:ext cx="2002523" cy="2170740"/>
            <a:chOff x="7662863" y="293688"/>
            <a:chExt cx="835025" cy="906463"/>
          </a:xfrm>
        </p:grpSpPr>
        <p:sp>
          <p:nvSpPr>
            <p:cNvPr id="67" name="Google Shape;67;p24"/>
            <p:cNvSpPr/>
            <p:nvPr/>
          </p:nvSpPr>
          <p:spPr>
            <a:xfrm>
              <a:off x="7705726" y="293688"/>
              <a:ext cx="792163" cy="906463"/>
            </a:xfrm>
            <a:custGeom>
              <a:rect b="b" l="l" r="r" t="t"/>
              <a:pathLst>
                <a:path extrusionOk="0" h="1768" w="1541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7662863" y="895351"/>
              <a:ext cx="314325" cy="300038"/>
            </a:xfrm>
            <a:custGeom>
              <a:rect b="b" l="l" r="r" t="t"/>
              <a:pathLst>
                <a:path extrusionOk="0" h="586" w="614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4"/>
          <p:cNvSpPr/>
          <p:nvPr/>
        </p:nvSpPr>
        <p:spPr>
          <a:xfrm>
            <a:off x="7239001" y="1709738"/>
            <a:ext cx="4114799" cy="460447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/>
          <p:nvPr>
            <p:ph type="title"/>
          </p:nvPr>
        </p:nvSpPr>
        <p:spPr>
          <a:xfrm>
            <a:off x="72390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72390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165098" y="6356350"/>
            <a:ext cx="1322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1703512" y="6356350"/>
            <a:ext cx="3891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wo Content">
  <p:cSld name="1_Two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838200" y="2132855"/>
            <a:ext cx="5181600" cy="404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2" type="body"/>
          </p:nvPr>
        </p:nvSpPr>
        <p:spPr>
          <a:xfrm>
            <a:off x="6172200" y="2132855"/>
            <a:ext cx="5181600" cy="404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Title">
  <p:cSld name="Image and 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/>
          <p:nvPr/>
        </p:nvSpPr>
        <p:spPr>
          <a:xfrm>
            <a:off x="4223544" y="0"/>
            <a:ext cx="7562056" cy="6721476"/>
          </a:xfrm>
          <a:custGeom>
            <a:rect b="b" l="l" r="r" t="t"/>
            <a:pathLst>
              <a:path extrusionOk="0" h="6721476" w="756205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7"/>
          <p:cNvSpPr txBox="1"/>
          <p:nvPr>
            <p:ph type="title"/>
          </p:nvPr>
        </p:nvSpPr>
        <p:spPr>
          <a:xfrm>
            <a:off x="165099" y="1709738"/>
            <a:ext cx="3698654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165099" y="4589463"/>
            <a:ext cx="369865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165098" y="6356350"/>
            <a:ext cx="1322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>
            <a:off x="1703512" y="6356350"/>
            <a:ext cx="3891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7"/>
          <p:cNvSpPr/>
          <p:nvPr>
            <p:ph idx="2" type="pic"/>
          </p:nvPr>
        </p:nvSpPr>
        <p:spPr>
          <a:xfrm>
            <a:off x="4223544" y="0"/>
            <a:ext cx="7562056" cy="6721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55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55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55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55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55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55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55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55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55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55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55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8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Showeet.com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unsplash.com/photos/3fPXt37X6UQ?utm_source=unsplash&amp;utm_medium=referral&amp;utm_content=creditCopyText" TargetMode="Externa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7.jp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23.png"/><Relationship Id="rId8" Type="http://schemas.openxmlformats.org/officeDocument/2006/relationships/hyperlink" Target="mailto:aline.debenath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"/>
          <p:cNvSpPr txBox="1"/>
          <p:nvPr>
            <p:ph type="ctrTitle"/>
          </p:nvPr>
        </p:nvSpPr>
        <p:spPr>
          <a:xfrm>
            <a:off x="4031974" y="3212976"/>
            <a:ext cx="4114800" cy="1656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NLP et analyse marketing d'opinions</a:t>
            </a:r>
            <a:endParaRPr sz="3959"/>
          </a:p>
        </p:txBody>
      </p:sp>
      <p:sp>
        <p:nvSpPr>
          <p:cNvPr id="283" name="Google Shape;283;p1"/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Photo by </a:t>
            </a:r>
            <a:r>
              <a:rPr lang="en-US" sz="1800" u="sng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Charles Forerunner</a:t>
            </a:r>
            <a:r>
              <a:rPr lang="en-US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 on </a:t>
            </a:r>
            <a:r>
              <a:rPr lang="en-US" sz="1800" u="sng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Unsplash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"/>
          <p:cNvSpPr/>
          <p:nvPr/>
        </p:nvSpPr>
        <p:spPr>
          <a:xfrm>
            <a:off x="0" y="0"/>
            <a:ext cx="1600200" cy="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Lato"/>
              <a:buNone/>
            </a:pPr>
            <a:r>
              <a:rPr b="0" i="0" lang="en-US" sz="11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"NLP et analyse marketing d'opinions"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"/>
          <p:cNvSpPr txBox="1"/>
          <p:nvPr>
            <p:ph type="title"/>
          </p:nvPr>
        </p:nvSpPr>
        <p:spPr>
          <a:xfrm>
            <a:off x="0" y="342300"/>
            <a:ext cx="12192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rPr lang="en-US" sz="4500"/>
              <a:t>Modèles d’apprentissage </a:t>
            </a:r>
            <a:r>
              <a:rPr lang="en-US" sz="4500"/>
              <a:t>supervisé</a:t>
            </a:r>
            <a:endParaRPr sz="4500">
              <a:solidFill>
                <a:schemeClr val="accent1"/>
              </a:solidFill>
            </a:endParaRPr>
          </a:p>
        </p:txBody>
      </p:sp>
      <p:sp>
        <p:nvSpPr>
          <p:cNvPr id="387" name="Google Shape;387;p10"/>
          <p:cNvSpPr/>
          <p:nvPr/>
        </p:nvSpPr>
        <p:spPr>
          <a:xfrm>
            <a:off x="4274804" y="1703708"/>
            <a:ext cx="3635223" cy="3726978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 cap="flat" cmpd="sng" w="76200">
            <a:solidFill>
              <a:srgbClr val="F9BE7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hyperparamètres (grid search) : 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1000, penalty </a:t>
            </a:r>
            <a:r>
              <a:rPr i="1" lang="en-US">
                <a:solidFill>
                  <a:schemeClr val="dk1"/>
                </a:solidFill>
              </a:rPr>
              <a:t>l</a:t>
            </a: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: </a:t>
            </a:r>
            <a:r>
              <a:rPr i="1" lang="en-US" sz="2800">
                <a:solidFill>
                  <a:schemeClr val="dk1"/>
                </a:solidFill>
              </a:rPr>
              <a:t>88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%</a:t>
            </a:r>
            <a:endParaRPr sz="2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"/>
          <p:cNvSpPr/>
          <p:nvPr/>
        </p:nvSpPr>
        <p:spPr>
          <a:xfrm>
            <a:off x="423888" y="1703708"/>
            <a:ext cx="3635223" cy="3726978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hyperparamètres (grid search) : </a:t>
            </a: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nthread 3, max_depth 9, min_child_weight 4, n_estimators 1000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: 7</a:t>
            </a:r>
            <a:r>
              <a:rPr i="1" lang="en-US" sz="2800">
                <a:solidFill>
                  <a:schemeClr val="dk1"/>
                </a:solidFill>
              </a:rPr>
              <a:t>9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2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"/>
          <p:cNvSpPr/>
          <p:nvPr/>
        </p:nvSpPr>
        <p:spPr>
          <a:xfrm>
            <a:off x="8125720" y="1563875"/>
            <a:ext cx="3635223" cy="3726978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7150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 FreqDist 5000 features</a:t>
            </a:r>
            <a:b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: </a:t>
            </a:r>
            <a:r>
              <a:rPr i="1" lang="en-US" sz="2800">
                <a:solidFill>
                  <a:schemeClr val="dk1"/>
                </a:solidFill>
              </a:rPr>
              <a:t>58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%</a:t>
            </a:r>
            <a:endParaRPr sz="2800"/>
          </a:p>
        </p:txBody>
      </p:sp>
      <p:sp>
        <p:nvSpPr>
          <p:cNvPr id="390" name="Google Shape;390;p10"/>
          <p:cNvSpPr/>
          <p:nvPr/>
        </p:nvSpPr>
        <p:spPr>
          <a:xfrm flipH="1" rot="10800000">
            <a:off x="4274803" y="2032878"/>
            <a:ext cx="3636500" cy="1005952"/>
          </a:xfrm>
          <a:custGeom>
            <a:rect b="b" l="l" r="r" t="t"/>
            <a:pathLst>
              <a:path extrusionOk="0" h="792088" w="2353722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0"/>
          <p:cNvSpPr txBox="1"/>
          <p:nvPr/>
        </p:nvSpPr>
        <p:spPr>
          <a:xfrm>
            <a:off x="4745790" y="2156828"/>
            <a:ext cx="2624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RÉGRESSION LOGISTIQUE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0"/>
          <p:cNvSpPr/>
          <p:nvPr/>
        </p:nvSpPr>
        <p:spPr>
          <a:xfrm flipH="1" rot="10800000">
            <a:off x="8125720" y="1895133"/>
            <a:ext cx="3642385" cy="1156448"/>
          </a:xfrm>
          <a:custGeom>
            <a:rect b="b" l="l" r="r" t="t"/>
            <a:pathLst>
              <a:path extrusionOk="0" h="792088" w="2353722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0"/>
          <p:cNvSpPr txBox="1"/>
          <p:nvPr/>
        </p:nvSpPr>
        <p:spPr>
          <a:xfrm>
            <a:off x="8571252" y="2309850"/>
            <a:ext cx="2673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0"/>
          <p:cNvSpPr/>
          <p:nvPr/>
        </p:nvSpPr>
        <p:spPr>
          <a:xfrm flipH="1" rot="10800000">
            <a:off x="423887" y="2044759"/>
            <a:ext cx="3636500" cy="994070"/>
          </a:xfrm>
          <a:custGeom>
            <a:rect b="b" l="l" r="r" t="t"/>
            <a:pathLst>
              <a:path extrusionOk="0" h="792088" w="2353722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0"/>
          <p:cNvSpPr txBox="1"/>
          <p:nvPr/>
        </p:nvSpPr>
        <p:spPr>
          <a:xfrm>
            <a:off x="417875" y="2331275"/>
            <a:ext cx="3642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/>
          </a:p>
        </p:txBody>
      </p:sp>
      <p:cxnSp>
        <p:nvCxnSpPr>
          <p:cNvPr id="396" name="Google Shape;396;p10"/>
          <p:cNvCxnSpPr>
            <a:stCxn id="387" idx="12"/>
          </p:cNvCxnSpPr>
          <p:nvPr/>
        </p:nvCxnSpPr>
        <p:spPr>
          <a:xfrm flipH="1">
            <a:off x="4251311" y="1753788"/>
            <a:ext cx="1636200" cy="859200"/>
          </a:xfrm>
          <a:prstGeom prst="straightConnector1">
            <a:avLst/>
          </a:prstGeom>
          <a:noFill/>
          <a:ln cap="flat" cmpd="sng" w="76200">
            <a:solidFill>
              <a:srgbClr val="F9BE7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10"/>
          <p:cNvCxnSpPr/>
          <p:nvPr/>
        </p:nvCxnSpPr>
        <p:spPr>
          <a:xfrm>
            <a:off x="4274802" y="2577892"/>
            <a:ext cx="0" cy="651600"/>
          </a:xfrm>
          <a:prstGeom prst="straightConnector1">
            <a:avLst/>
          </a:prstGeom>
          <a:noFill/>
          <a:ln cap="flat" cmpd="sng" w="76200">
            <a:solidFill>
              <a:srgbClr val="F9BE7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8" name="Google Shape;398;p10"/>
          <p:cNvCxnSpPr>
            <a:endCxn id="390" idx="7"/>
          </p:cNvCxnSpPr>
          <p:nvPr/>
        </p:nvCxnSpPr>
        <p:spPr>
          <a:xfrm flipH="1">
            <a:off x="4274850" y="2579700"/>
            <a:ext cx="300" cy="157500"/>
          </a:xfrm>
          <a:prstGeom prst="straightConnector1">
            <a:avLst/>
          </a:prstGeom>
          <a:noFill/>
          <a:ln cap="flat" cmpd="sng" w="76200">
            <a:solidFill>
              <a:srgbClr val="F9BE7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9" name="Google Shape;399;p10"/>
          <p:cNvCxnSpPr/>
          <p:nvPr/>
        </p:nvCxnSpPr>
        <p:spPr>
          <a:xfrm>
            <a:off x="7909577" y="2577892"/>
            <a:ext cx="0" cy="635700"/>
          </a:xfrm>
          <a:prstGeom prst="straightConnector1">
            <a:avLst/>
          </a:prstGeom>
          <a:noFill/>
          <a:ln cap="flat" cmpd="sng" w="76200">
            <a:solidFill>
              <a:srgbClr val="F9BE7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10"/>
          <p:cNvCxnSpPr/>
          <p:nvPr/>
        </p:nvCxnSpPr>
        <p:spPr>
          <a:xfrm rot="10800000">
            <a:off x="6786243" y="2018389"/>
            <a:ext cx="1141500" cy="575400"/>
          </a:xfrm>
          <a:prstGeom prst="straightConnector1">
            <a:avLst/>
          </a:prstGeom>
          <a:noFill/>
          <a:ln cap="flat" cmpd="sng" w="76200">
            <a:solidFill>
              <a:srgbClr val="F9BE7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1" name="Google Shape;401;p10"/>
          <p:cNvSpPr txBox="1"/>
          <p:nvPr>
            <p:ph idx="12" type="sldNum"/>
          </p:nvPr>
        </p:nvSpPr>
        <p:spPr>
          <a:xfrm>
            <a:off x="8763000" y="6051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2" name="Google Shape;402;p10"/>
          <p:cNvGrpSpPr/>
          <p:nvPr/>
        </p:nvGrpSpPr>
        <p:grpSpPr>
          <a:xfrm>
            <a:off x="349278" y="5058844"/>
            <a:ext cx="1075738" cy="1203755"/>
            <a:chOff x="1059544" y="1133945"/>
            <a:chExt cx="4099612" cy="4587479"/>
          </a:xfrm>
        </p:grpSpPr>
        <p:sp>
          <p:nvSpPr>
            <p:cNvPr id="403" name="Google Shape;403;p10"/>
            <p:cNvSpPr/>
            <p:nvPr/>
          </p:nvSpPr>
          <p:spPr>
            <a:xfrm>
              <a:off x="1059544" y="1133945"/>
              <a:ext cx="4099612" cy="4587479"/>
            </a:xfrm>
            <a:custGeom>
              <a:rect b="b" l="l" r="r" t="t"/>
              <a:pathLst>
                <a:path extrusionOk="0" h="2235069" w="1997375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>
              <a:gsLst>
                <a:gs pos="0">
                  <a:srgbClr val="FFF9F4"/>
                </a:gs>
                <a:gs pos="74000">
                  <a:srgbClr val="FFD0A2"/>
                </a:gs>
                <a:gs pos="83000">
                  <a:srgbClr val="FFD0A2"/>
                </a:gs>
                <a:gs pos="100000">
                  <a:srgbClr val="FEDFC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0" rotWithShape="0" algn="tl" dir="2700000" dist="177800">
                <a:srgbClr val="000000">
                  <a:alpha val="49800"/>
                </a:srgbClr>
              </a:outerShdw>
            </a:effectLst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4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4" name="Google Shape;404;p10"/>
            <p:cNvGrpSpPr/>
            <p:nvPr/>
          </p:nvGrpSpPr>
          <p:grpSpPr>
            <a:xfrm>
              <a:off x="1352990" y="1671228"/>
              <a:ext cx="3515966" cy="3515966"/>
              <a:chOff x="7123113" y="1789113"/>
              <a:chExt cx="3270362" cy="3270362"/>
            </a:xfrm>
          </p:grpSpPr>
          <p:sp>
            <p:nvSpPr>
              <p:cNvPr id="405" name="Google Shape;405;p10"/>
              <p:cNvSpPr/>
              <p:nvPr/>
            </p:nvSpPr>
            <p:spPr>
              <a:xfrm>
                <a:off x="7123113" y="3322638"/>
                <a:ext cx="203100" cy="2031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0"/>
              <p:cNvSpPr/>
              <p:nvPr/>
            </p:nvSpPr>
            <p:spPr>
              <a:xfrm>
                <a:off x="7397750" y="2625725"/>
                <a:ext cx="63500" cy="63500"/>
              </a:xfrm>
              <a:custGeom>
                <a:rect b="b" l="l" r="r" t="t"/>
                <a:pathLst>
                  <a:path extrusionOk="0" h="125" w="124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0"/>
              <p:cNvSpPr/>
              <p:nvPr/>
            </p:nvSpPr>
            <p:spPr>
              <a:xfrm>
                <a:off x="7245350" y="2995613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0"/>
              <p:cNvSpPr/>
              <p:nvPr/>
            </p:nvSpPr>
            <p:spPr>
              <a:xfrm>
                <a:off x="7245350" y="3789363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0"/>
              <p:cNvSpPr/>
              <p:nvPr/>
            </p:nvSpPr>
            <p:spPr>
              <a:xfrm>
                <a:off x="7397750" y="4159250"/>
                <a:ext cx="63500" cy="63500"/>
              </a:xfrm>
              <a:custGeom>
                <a:rect b="b" l="l" r="r" t="t"/>
                <a:pathLst>
                  <a:path extrusionOk="0" h="125" w="124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>
                <a:off x="8655050" y="1789113"/>
                <a:ext cx="204900" cy="2031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0"/>
              <p:cNvSpPr/>
              <p:nvPr/>
            </p:nvSpPr>
            <p:spPr>
              <a:xfrm>
                <a:off x="8329613" y="1912938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0"/>
              <p:cNvSpPr/>
              <p:nvPr/>
            </p:nvSpPr>
            <p:spPr>
              <a:xfrm>
                <a:off x="7959725" y="2063750"/>
                <a:ext cx="63500" cy="65088"/>
              </a:xfrm>
              <a:custGeom>
                <a:rect b="b" l="l" r="r" t="t"/>
                <a:pathLst>
                  <a:path extrusionOk="0" h="125" w="124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0"/>
              <p:cNvSpPr/>
              <p:nvPr/>
            </p:nvSpPr>
            <p:spPr>
              <a:xfrm>
                <a:off x="7642225" y="2309813"/>
                <a:ext cx="61912" cy="60325"/>
              </a:xfrm>
              <a:custGeom>
                <a:rect b="b" l="l" r="r" t="t"/>
                <a:pathLst>
                  <a:path extrusionOk="0" h="120" w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0"/>
              <p:cNvSpPr/>
              <p:nvPr/>
            </p:nvSpPr>
            <p:spPr>
              <a:xfrm>
                <a:off x="9123363" y="1912938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8655050" y="4854575"/>
                <a:ext cx="204900" cy="2049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7642225" y="4476750"/>
                <a:ext cx="61912" cy="61913"/>
              </a:xfrm>
              <a:custGeom>
                <a:rect b="b" l="l" r="r" t="t"/>
                <a:pathLst>
                  <a:path extrusionOk="0" h="120" w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>
                <a:off x="7959725" y="4719638"/>
                <a:ext cx="63500" cy="63500"/>
              </a:xfrm>
              <a:custGeom>
                <a:rect b="b" l="l" r="r" t="t"/>
                <a:pathLst>
                  <a:path extrusionOk="0" h="125" w="124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0"/>
              <p:cNvSpPr/>
              <p:nvPr/>
            </p:nvSpPr>
            <p:spPr>
              <a:xfrm>
                <a:off x="8329613" y="4873625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9123363" y="4873625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10188575" y="3322638"/>
                <a:ext cx="204900" cy="2031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0"/>
              <p:cNvSpPr/>
              <p:nvPr/>
            </p:nvSpPr>
            <p:spPr>
              <a:xfrm>
                <a:off x="9491663" y="4719638"/>
                <a:ext cx="65087" cy="63500"/>
              </a:xfrm>
              <a:custGeom>
                <a:rect b="b" l="l" r="r" t="t"/>
                <a:pathLst>
                  <a:path extrusionOk="0" h="125" w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0"/>
              <p:cNvSpPr/>
              <p:nvPr/>
            </p:nvSpPr>
            <p:spPr>
              <a:xfrm>
                <a:off x="9810750" y="4476750"/>
                <a:ext cx="61912" cy="61913"/>
              </a:xfrm>
              <a:custGeom>
                <a:rect b="b" l="l" r="r" t="t"/>
                <a:pathLst>
                  <a:path extrusionOk="0" h="120" w="119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0"/>
              <p:cNvSpPr/>
              <p:nvPr/>
            </p:nvSpPr>
            <p:spPr>
              <a:xfrm>
                <a:off x="10053638" y="4159250"/>
                <a:ext cx="63500" cy="63500"/>
              </a:xfrm>
              <a:custGeom>
                <a:rect b="b" l="l" r="r" t="t"/>
                <a:pathLst>
                  <a:path extrusionOk="0" h="125" w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0"/>
              <p:cNvSpPr/>
              <p:nvPr/>
            </p:nvSpPr>
            <p:spPr>
              <a:xfrm>
                <a:off x="10207625" y="3789363"/>
                <a:ext cx="61912" cy="61913"/>
              </a:xfrm>
              <a:custGeom>
                <a:rect b="b" l="l" r="r" t="t"/>
                <a:pathLst>
                  <a:path extrusionOk="0" h="121" w="122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0"/>
              <p:cNvSpPr/>
              <p:nvPr/>
            </p:nvSpPr>
            <p:spPr>
              <a:xfrm>
                <a:off x="10207625" y="2995613"/>
                <a:ext cx="61912" cy="61913"/>
              </a:xfrm>
              <a:custGeom>
                <a:rect b="b" l="l" r="r" t="t"/>
                <a:pathLst>
                  <a:path extrusionOk="0" h="121" w="122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0"/>
              <p:cNvSpPr/>
              <p:nvPr/>
            </p:nvSpPr>
            <p:spPr>
              <a:xfrm>
                <a:off x="10053638" y="2625725"/>
                <a:ext cx="63500" cy="63500"/>
              </a:xfrm>
              <a:custGeom>
                <a:rect b="b" l="l" r="r" t="t"/>
                <a:pathLst>
                  <a:path extrusionOk="0" h="125" w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0"/>
              <p:cNvSpPr/>
              <p:nvPr/>
            </p:nvSpPr>
            <p:spPr>
              <a:xfrm>
                <a:off x="9810750" y="2309813"/>
                <a:ext cx="61912" cy="60325"/>
              </a:xfrm>
              <a:custGeom>
                <a:rect b="b" l="l" r="r" t="t"/>
                <a:pathLst>
                  <a:path extrusionOk="0" h="120" w="119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0"/>
              <p:cNvSpPr/>
              <p:nvPr/>
            </p:nvSpPr>
            <p:spPr>
              <a:xfrm>
                <a:off x="9491663" y="2063750"/>
                <a:ext cx="65087" cy="65088"/>
              </a:xfrm>
              <a:custGeom>
                <a:rect b="b" l="l" r="r" t="t"/>
                <a:pathLst>
                  <a:path extrusionOk="0" h="125" w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9" name="Google Shape;429;p10"/>
          <p:cNvGrpSpPr/>
          <p:nvPr/>
        </p:nvGrpSpPr>
        <p:grpSpPr>
          <a:xfrm>
            <a:off x="4277367" y="5058839"/>
            <a:ext cx="1075738" cy="1203755"/>
            <a:chOff x="1059544" y="1133945"/>
            <a:chExt cx="4099612" cy="4587479"/>
          </a:xfrm>
        </p:grpSpPr>
        <p:sp>
          <p:nvSpPr>
            <p:cNvPr id="430" name="Google Shape;430;p10"/>
            <p:cNvSpPr/>
            <p:nvPr/>
          </p:nvSpPr>
          <p:spPr>
            <a:xfrm>
              <a:off x="1059544" y="1133945"/>
              <a:ext cx="4099612" cy="4587479"/>
            </a:xfrm>
            <a:custGeom>
              <a:rect b="b" l="l" r="r" t="t"/>
              <a:pathLst>
                <a:path extrusionOk="0" h="2235069" w="1997375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>
              <a:gsLst>
                <a:gs pos="0">
                  <a:srgbClr val="EFFFFA"/>
                </a:gs>
                <a:gs pos="74000">
                  <a:srgbClr val="7DFAD6"/>
                </a:gs>
                <a:gs pos="83000">
                  <a:srgbClr val="7DFAD6"/>
                </a:gs>
                <a:gs pos="100000">
                  <a:srgbClr val="A8FCE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0" rotWithShape="0" algn="tl" dir="2700000" dist="177800">
                <a:srgbClr val="000000">
                  <a:alpha val="49800"/>
                </a:srgbClr>
              </a:outerShdw>
            </a:effectLst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4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10"/>
            <p:cNvGrpSpPr/>
            <p:nvPr/>
          </p:nvGrpSpPr>
          <p:grpSpPr>
            <a:xfrm>
              <a:off x="1352990" y="1671228"/>
              <a:ext cx="3515966" cy="3515966"/>
              <a:chOff x="7123113" y="1789113"/>
              <a:chExt cx="3270362" cy="3270362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7123113" y="3322638"/>
                <a:ext cx="203100" cy="2031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0"/>
              <p:cNvSpPr/>
              <p:nvPr/>
            </p:nvSpPr>
            <p:spPr>
              <a:xfrm>
                <a:off x="7397750" y="2625725"/>
                <a:ext cx="63500" cy="63500"/>
              </a:xfrm>
              <a:custGeom>
                <a:rect b="b" l="l" r="r" t="t"/>
                <a:pathLst>
                  <a:path extrusionOk="0" h="125" w="124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0"/>
              <p:cNvSpPr/>
              <p:nvPr/>
            </p:nvSpPr>
            <p:spPr>
              <a:xfrm>
                <a:off x="7245350" y="2995613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>
                <a:off x="7245350" y="3789363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0"/>
              <p:cNvSpPr/>
              <p:nvPr/>
            </p:nvSpPr>
            <p:spPr>
              <a:xfrm>
                <a:off x="7397750" y="4159250"/>
                <a:ext cx="63500" cy="63500"/>
              </a:xfrm>
              <a:custGeom>
                <a:rect b="b" l="l" r="r" t="t"/>
                <a:pathLst>
                  <a:path extrusionOk="0" h="125" w="124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0"/>
              <p:cNvSpPr/>
              <p:nvPr/>
            </p:nvSpPr>
            <p:spPr>
              <a:xfrm>
                <a:off x="8655050" y="1789113"/>
                <a:ext cx="204900" cy="2031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0"/>
              <p:cNvSpPr/>
              <p:nvPr/>
            </p:nvSpPr>
            <p:spPr>
              <a:xfrm>
                <a:off x="8329613" y="1912938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0"/>
              <p:cNvSpPr/>
              <p:nvPr/>
            </p:nvSpPr>
            <p:spPr>
              <a:xfrm>
                <a:off x="7959725" y="2063750"/>
                <a:ext cx="63500" cy="65088"/>
              </a:xfrm>
              <a:custGeom>
                <a:rect b="b" l="l" r="r" t="t"/>
                <a:pathLst>
                  <a:path extrusionOk="0" h="125" w="124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0"/>
              <p:cNvSpPr/>
              <p:nvPr/>
            </p:nvSpPr>
            <p:spPr>
              <a:xfrm>
                <a:off x="7642225" y="2309813"/>
                <a:ext cx="61912" cy="60325"/>
              </a:xfrm>
              <a:custGeom>
                <a:rect b="b" l="l" r="r" t="t"/>
                <a:pathLst>
                  <a:path extrusionOk="0" h="120" w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9123363" y="1912938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8655050" y="4854575"/>
                <a:ext cx="204900" cy="2049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7642225" y="4476750"/>
                <a:ext cx="61912" cy="61913"/>
              </a:xfrm>
              <a:custGeom>
                <a:rect b="b" l="l" r="r" t="t"/>
                <a:pathLst>
                  <a:path extrusionOk="0" h="120" w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7959725" y="4719638"/>
                <a:ext cx="63500" cy="63500"/>
              </a:xfrm>
              <a:custGeom>
                <a:rect b="b" l="l" r="r" t="t"/>
                <a:pathLst>
                  <a:path extrusionOk="0" h="125" w="124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8329613" y="4873625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9123363" y="4873625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10188575" y="3322638"/>
                <a:ext cx="204900" cy="2031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9491663" y="4719638"/>
                <a:ext cx="65087" cy="63500"/>
              </a:xfrm>
              <a:custGeom>
                <a:rect b="b" l="l" r="r" t="t"/>
                <a:pathLst>
                  <a:path extrusionOk="0" h="125" w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9810750" y="4476750"/>
                <a:ext cx="61912" cy="61913"/>
              </a:xfrm>
              <a:custGeom>
                <a:rect b="b" l="l" r="r" t="t"/>
                <a:pathLst>
                  <a:path extrusionOk="0" h="120" w="119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10053638" y="4159250"/>
                <a:ext cx="63500" cy="63500"/>
              </a:xfrm>
              <a:custGeom>
                <a:rect b="b" l="l" r="r" t="t"/>
                <a:pathLst>
                  <a:path extrusionOk="0" h="125" w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10207625" y="3789363"/>
                <a:ext cx="61912" cy="61913"/>
              </a:xfrm>
              <a:custGeom>
                <a:rect b="b" l="l" r="r" t="t"/>
                <a:pathLst>
                  <a:path extrusionOk="0" h="121" w="122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10207625" y="2995613"/>
                <a:ext cx="61912" cy="61913"/>
              </a:xfrm>
              <a:custGeom>
                <a:rect b="b" l="l" r="r" t="t"/>
                <a:pathLst>
                  <a:path extrusionOk="0" h="121" w="122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10053638" y="2625725"/>
                <a:ext cx="63500" cy="63500"/>
              </a:xfrm>
              <a:custGeom>
                <a:rect b="b" l="l" r="r" t="t"/>
                <a:pathLst>
                  <a:path extrusionOk="0" h="125" w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9810750" y="2309813"/>
                <a:ext cx="61912" cy="60325"/>
              </a:xfrm>
              <a:custGeom>
                <a:rect b="b" l="l" r="r" t="t"/>
                <a:pathLst>
                  <a:path extrusionOk="0" h="120" w="119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9491663" y="2063750"/>
                <a:ext cx="65087" cy="65088"/>
              </a:xfrm>
              <a:custGeom>
                <a:rect b="b" l="l" r="r" t="t"/>
                <a:pathLst>
                  <a:path extrusionOk="0" h="125" w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6" name="Google Shape;456;p10"/>
          <p:cNvSpPr/>
          <p:nvPr/>
        </p:nvSpPr>
        <p:spPr>
          <a:xfrm rot="10082738">
            <a:off x="4511115" y="5667296"/>
            <a:ext cx="325942" cy="81974"/>
          </a:xfrm>
          <a:custGeom>
            <a:rect b="b" l="l" r="r" t="t"/>
            <a:pathLst>
              <a:path extrusionOk="0" h="391" w="1549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0"/>
          <p:cNvSpPr txBox="1"/>
          <p:nvPr/>
        </p:nvSpPr>
        <p:spPr>
          <a:xfrm>
            <a:off x="4421638" y="5670150"/>
            <a:ext cx="118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 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10"/>
          <p:cNvGrpSpPr/>
          <p:nvPr/>
        </p:nvGrpSpPr>
        <p:grpSpPr>
          <a:xfrm>
            <a:off x="8449656" y="5058851"/>
            <a:ext cx="1075738" cy="1203755"/>
            <a:chOff x="1059544" y="1133945"/>
            <a:chExt cx="4099612" cy="4587479"/>
          </a:xfrm>
        </p:grpSpPr>
        <p:sp>
          <p:nvSpPr>
            <p:cNvPr id="459" name="Google Shape;459;p10"/>
            <p:cNvSpPr/>
            <p:nvPr/>
          </p:nvSpPr>
          <p:spPr>
            <a:xfrm>
              <a:off x="1059544" y="1133945"/>
              <a:ext cx="4099612" cy="4587479"/>
            </a:xfrm>
            <a:custGeom>
              <a:rect b="b" l="l" r="r" t="t"/>
              <a:pathLst>
                <a:path extrusionOk="0" h="2235069" w="1997375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>
              <a:gsLst>
                <a:gs pos="0">
                  <a:srgbClr val="FCD6E3"/>
                </a:gs>
                <a:gs pos="74000">
                  <a:schemeClr val="accent4"/>
                </a:gs>
                <a:gs pos="83000">
                  <a:srgbClr val="CF114F"/>
                </a:gs>
                <a:gs pos="100000">
                  <a:srgbClr val="FAC2D4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0" rotWithShape="0" algn="tl" dir="2700000" dist="177800">
                <a:srgbClr val="000000">
                  <a:alpha val="49800"/>
                </a:srgbClr>
              </a:outerShdw>
            </a:effectLst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4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0" name="Google Shape;460;p10"/>
            <p:cNvGrpSpPr/>
            <p:nvPr/>
          </p:nvGrpSpPr>
          <p:grpSpPr>
            <a:xfrm>
              <a:off x="1352990" y="1671228"/>
              <a:ext cx="3515966" cy="3515966"/>
              <a:chOff x="7123113" y="1789113"/>
              <a:chExt cx="3270362" cy="3270362"/>
            </a:xfrm>
          </p:grpSpPr>
          <p:sp>
            <p:nvSpPr>
              <p:cNvPr id="461" name="Google Shape;461;p10"/>
              <p:cNvSpPr/>
              <p:nvPr/>
            </p:nvSpPr>
            <p:spPr>
              <a:xfrm>
                <a:off x="7123113" y="3322638"/>
                <a:ext cx="203100" cy="2031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7397750" y="2625725"/>
                <a:ext cx="63500" cy="63500"/>
              </a:xfrm>
              <a:custGeom>
                <a:rect b="b" l="l" r="r" t="t"/>
                <a:pathLst>
                  <a:path extrusionOk="0" h="125" w="124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7245350" y="2995613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7245350" y="3789363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7397750" y="4159250"/>
                <a:ext cx="63500" cy="63500"/>
              </a:xfrm>
              <a:custGeom>
                <a:rect b="b" l="l" r="r" t="t"/>
                <a:pathLst>
                  <a:path extrusionOk="0" h="125" w="124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0"/>
              <p:cNvSpPr/>
              <p:nvPr/>
            </p:nvSpPr>
            <p:spPr>
              <a:xfrm>
                <a:off x="8655050" y="1789113"/>
                <a:ext cx="204900" cy="2031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0"/>
              <p:cNvSpPr/>
              <p:nvPr/>
            </p:nvSpPr>
            <p:spPr>
              <a:xfrm>
                <a:off x="8329613" y="1912938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0"/>
              <p:cNvSpPr/>
              <p:nvPr/>
            </p:nvSpPr>
            <p:spPr>
              <a:xfrm>
                <a:off x="7959725" y="2063750"/>
                <a:ext cx="63500" cy="65088"/>
              </a:xfrm>
              <a:custGeom>
                <a:rect b="b" l="l" r="r" t="t"/>
                <a:pathLst>
                  <a:path extrusionOk="0" h="125" w="124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0"/>
              <p:cNvSpPr/>
              <p:nvPr/>
            </p:nvSpPr>
            <p:spPr>
              <a:xfrm>
                <a:off x="7642225" y="2309813"/>
                <a:ext cx="61912" cy="60325"/>
              </a:xfrm>
              <a:custGeom>
                <a:rect b="b" l="l" r="r" t="t"/>
                <a:pathLst>
                  <a:path extrusionOk="0" h="120" w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0"/>
              <p:cNvSpPr/>
              <p:nvPr/>
            </p:nvSpPr>
            <p:spPr>
              <a:xfrm>
                <a:off x="9123363" y="1912938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0"/>
              <p:cNvSpPr/>
              <p:nvPr/>
            </p:nvSpPr>
            <p:spPr>
              <a:xfrm>
                <a:off x="8655050" y="4854575"/>
                <a:ext cx="204900" cy="2049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7642225" y="4476750"/>
                <a:ext cx="61912" cy="61913"/>
              </a:xfrm>
              <a:custGeom>
                <a:rect b="b" l="l" r="r" t="t"/>
                <a:pathLst>
                  <a:path extrusionOk="0" h="120" w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7959725" y="4719638"/>
                <a:ext cx="63500" cy="63500"/>
              </a:xfrm>
              <a:custGeom>
                <a:rect b="b" l="l" r="r" t="t"/>
                <a:pathLst>
                  <a:path extrusionOk="0" h="125" w="124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8329613" y="4873625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9123363" y="4873625"/>
                <a:ext cx="61912" cy="61913"/>
              </a:xfrm>
              <a:custGeom>
                <a:rect b="b" l="l" r="r" t="t"/>
                <a:pathLst>
                  <a:path extrusionOk="0" h="121" w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10188575" y="3322638"/>
                <a:ext cx="204900" cy="2031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9491663" y="4719638"/>
                <a:ext cx="65087" cy="63500"/>
              </a:xfrm>
              <a:custGeom>
                <a:rect b="b" l="l" r="r" t="t"/>
                <a:pathLst>
                  <a:path extrusionOk="0" h="125" w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9810750" y="4476750"/>
                <a:ext cx="61912" cy="61913"/>
              </a:xfrm>
              <a:custGeom>
                <a:rect b="b" l="l" r="r" t="t"/>
                <a:pathLst>
                  <a:path extrusionOk="0" h="120" w="119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10053638" y="4159250"/>
                <a:ext cx="63500" cy="63500"/>
              </a:xfrm>
              <a:custGeom>
                <a:rect b="b" l="l" r="r" t="t"/>
                <a:pathLst>
                  <a:path extrusionOk="0" h="125" w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10207625" y="3789363"/>
                <a:ext cx="61912" cy="61913"/>
              </a:xfrm>
              <a:custGeom>
                <a:rect b="b" l="l" r="r" t="t"/>
                <a:pathLst>
                  <a:path extrusionOk="0" h="121" w="122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10207625" y="2995613"/>
                <a:ext cx="61912" cy="61913"/>
              </a:xfrm>
              <a:custGeom>
                <a:rect b="b" l="l" r="r" t="t"/>
                <a:pathLst>
                  <a:path extrusionOk="0" h="121" w="122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10053638" y="2625725"/>
                <a:ext cx="63500" cy="63500"/>
              </a:xfrm>
              <a:custGeom>
                <a:rect b="b" l="l" r="r" t="t"/>
                <a:pathLst>
                  <a:path extrusionOk="0" h="125" w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9810750" y="2309813"/>
                <a:ext cx="61912" cy="60325"/>
              </a:xfrm>
              <a:custGeom>
                <a:rect b="b" l="l" r="r" t="t"/>
                <a:pathLst>
                  <a:path extrusionOk="0" h="120" w="119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9491663" y="2063750"/>
                <a:ext cx="65087" cy="65088"/>
              </a:xfrm>
              <a:custGeom>
                <a:rect b="b" l="l" r="r" t="t"/>
                <a:pathLst>
                  <a:path extrusionOk="0" h="125" w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aseline="-2500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5" name="Google Shape;485;p10"/>
          <p:cNvSpPr txBox="1"/>
          <p:nvPr/>
        </p:nvSpPr>
        <p:spPr>
          <a:xfrm>
            <a:off x="8546673" y="5670149"/>
            <a:ext cx="118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19min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0"/>
          <p:cNvSpPr/>
          <p:nvPr/>
        </p:nvSpPr>
        <p:spPr>
          <a:xfrm rot="7542788">
            <a:off x="654570" y="5292632"/>
            <a:ext cx="465174" cy="340261"/>
          </a:xfrm>
          <a:custGeom>
            <a:rect b="b" l="l" r="r" t="t"/>
            <a:pathLst>
              <a:path extrusionOk="0" h="1620" w="2213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0"/>
          <p:cNvSpPr txBox="1"/>
          <p:nvPr/>
        </p:nvSpPr>
        <p:spPr>
          <a:xfrm>
            <a:off x="480219" y="5687850"/>
            <a:ext cx="9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15 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0"/>
          <p:cNvSpPr/>
          <p:nvPr/>
        </p:nvSpPr>
        <p:spPr>
          <a:xfrm rot="10082770">
            <a:off x="588381" y="5678995"/>
            <a:ext cx="325937" cy="58561"/>
          </a:xfrm>
          <a:custGeom>
            <a:rect b="b" l="l" r="r" t="t"/>
            <a:pathLst>
              <a:path extrusionOk="0" h="391" w="1549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0"/>
          <p:cNvSpPr/>
          <p:nvPr/>
        </p:nvSpPr>
        <p:spPr>
          <a:xfrm rot="7542788">
            <a:off x="4582646" y="5292639"/>
            <a:ext cx="465174" cy="340261"/>
          </a:xfrm>
          <a:custGeom>
            <a:rect b="b" l="l" r="r" t="t"/>
            <a:pathLst>
              <a:path extrusionOk="0" h="1620" w="2213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0"/>
          <p:cNvSpPr/>
          <p:nvPr/>
        </p:nvSpPr>
        <p:spPr>
          <a:xfrm rot="7542788">
            <a:off x="8754948" y="5278301"/>
            <a:ext cx="465174" cy="340261"/>
          </a:xfrm>
          <a:custGeom>
            <a:rect b="b" l="l" r="r" t="t"/>
            <a:pathLst>
              <a:path extrusionOk="0" h="1620" w="2213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0"/>
          <p:cNvSpPr/>
          <p:nvPr/>
        </p:nvSpPr>
        <p:spPr>
          <a:xfrm rot="10082738">
            <a:off x="8672954" y="5667283"/>
            <a:ext cx="325942" cy="81974"/>
          </a:xfrm>
          <a:custGeom>
            <a:rect b="b" l="l" r="r" t="t"/>
            <a:pathLst>
              <a:path extrusionOk="0" h="391" w="1549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e16992522_1_35"/>
          <p:cNvSpPr txBox="1"/>
          <p:nvPr>
            <p:ph type="title"/>
          </p:nvPr>
        </p:nvSpPr>
        <p:spPr>
          <a:xfrm>
            <a:off x="838200" y="365125"/>
            <a:ext cx="10515600" cy="101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498" name="Google Shape;498;g6e16992522_1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9" name="Google Shape;499;g6e16992522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411" y="1743075"/>
            <a:ext cx="8129574" cy="149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6e16992522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413" y="3963175"/>
            <a:ext cx="8129574" cy="14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6e16992522_1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9925" y="2184100"/>
            <a:ext cx="5112075" cy="46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1"/>
          <p:cNvSpPr txBox="1"/>
          <p:nvPr>
            <p:ph type="title"/>
          </p:nvPr>
        </p:nvSpPr>
        <p:spPr>
          <a:xfrm>
            <a:off x="7237775" y="1651350"/>
            <a:ext cx="41148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3</a:t>
            </a:r>
            <a:br>
              <a:rPr lang="en-US" sz="5400"/>
            </a:br>
            <a:br>
              <a:rPr lang="en-US" sz="3600"/>
            </a:br>
            <a:r>
              <a:rPr lang="en-US" sz="4500"/>
              <a:t>ANALYSE</a:t>
            </a:r>
            <a:br>
              <a:rPr lang="en-US" sz="5000"/>
            </a:br>
            <a:endParaRPr sz="5000"/>
          </a:p>
        </p:txBody>
      </p:sp>
      <p:sp>
        <p:nvSpPr>
          <p:cNvPr id="508" name="Google Shape;508;p11"/>
          <p:cNvSpPr txBox="1"/>
          <p:nvPr>
            <p:ph idx="1" type="body"/>
          </p:nvPr>
        </p:nvSpPr>
        <p:spPr>
          <a:xfrm>
            <a:off x="7237775" y="4390675"/>
            <a:ext cx="41148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000">
                <a:solidFill>
                  <a:srgbClr val="7F7F7F"/>
                </a:solidFill>
              </a:rPr>
              <a:t>Que nous disent </a:t>
            </a:r>
            <a:br>
              <a:rPr lang="en-US" sz="2000">
                <a:solidFill>
                  <a:srgbClr val="7F7F7F"/>
                </a:solidFill>
              </a:rPr>
            </a:br>
            <a:r>
              <a:rPr lang="en-US" sz="2000">
                <a:solidFill>
                  <a:srgbClr val="7F7F7F"/>
                </a:solidFill>
              </a:rPr>
              <a:t>ces données ?</a:t>
            </a:r>
            <a:endParaRPr sz="2000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09" name="Google Shape;509;p11"/>
          <p:cNvSpPr txBox="1"/>
          <p:nvPr>
            <p:ph idx="10" type="dt"/>
          </p:nvPr>
        </p:nvSpPr>
        <p:spPr>
          <a:xfrm>
            <a:off x="165098" y="6356350"/>
            <a:ext cx="1322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Date Here</a:t>
            </a:r>
            <a:endParaRPr/>
          </a:p>
        </p:txBody>
      </p:sp>
      <p:sp>
        <p:nvSpPr>
          <p:cNvPr id="510" name="Google Shape;510;p11"/>
          <p:cNvSpPr txBox="1"/>
          <p:nvPr>
            <p:ph idx="11" type="ftr"/>
          </p:nvPr>
        </p:nvSpPr>
        <p:spPr>
          <a:xfrm>
            <a:off x="1703512" y="6356350"/>
            <a:ext cx="3891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Footer Here</a:t>
            </a:r>
            <a:endParaRPr/>
          </a:p>
        </p:txBody>
      </p:sp>
      <p:sp>
        <p:nvSpPr>
          <p:cNvPr id="511" name="Google Shape;51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p11"/>
          <p:cNvSpPr/>
          <p:nvPr>
            <p:ph idx="2" type="pic"/>
          </p:nvPr>
        </p:nvSpPr>
        <p:spPr>
          <a:xfrm>
            <a:off x="0" y="0"/>
            <a:ext cx="63840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11"/>
          <p:cNvPicPr preferRelativeResize="0"/>
          <p:nvPr/>
        </p:nvPicPr>
        <p:blipFill rotWithShape="1">
          <a:blip r:embed="rId3">
            <a:alphaModFix/>
          </a:blip>
          <a:srcRect b="2754" l="0" r="0" t="2755"/>
          <a:stretch/>
        </p:blipFill>
        <p:spPr>
          <a:xfrm>
            <a:off x="0" y="0"/>
            <a:ext cx="638403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4"/>
          <p:cNvSpPr txBox="1"/>
          <p:nvPr>
            <p:ph type="title"/>
          </p:nvPr>
        </p:nvSpPr>
        <p:spPr>
          <a:xfrm>
            <a:off x="187750" y="2000403"/>
            <a:ext cx="38733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/>
              <a:t>L’opinion est plutôt négative !</a:t>
            </a:r>
            <a:endParaRPr sz="5400"/>
          </a:p>
        </p:txBody>
      </p:sp>
      <p:sp>
        <p:nvSpPr>
          <p:cNvPr id="520" name="Google Shape;5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1" name="Google Shape;521;p14"/>
          <p:cNvPicPr preferRelativeResize="0"/>
          <p:nvPr/>
        </p:nvPicPr>
        <p:blipFill rotWithShape="1">
          <a:blip r:embed="rId3">
            <a:alphaModFix/>
          </a:blip>
          <a:srcRect b="0" l="3007" r="3016" t="0"/>
          <a:stretch/>
        </p:blipFill>
        <p:spPr>
          <a:xfrm>
            <a:off x="4241725" y="0"/>
            <a:ext cx="7518475" cy="67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8" name="Google Shape;528;p15"/>
          <p:cNvPicPr preferRelativeResize="0"/>
          <p:nvPr/>
        </p:nvPicPr>
        <p:blipFill rotWithShape="1">
          <a:blip r:embed="rId3">
            <a:alphaModFix/>
          </a:blip>
          <a:srcRect b="0" l="2299" r="2299" t="0"/>
          <a:stretch/>
        </p:blipFill>
        <p:spPr>
          <a:xfrm>
            <a:off x="983432" y="472480"/>
            <a:ext cx="10226352" cy="5715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p15"/>
          <p:cNvCxnSpPr/>
          <p:nvPr/>
        </p:nvCxnSpPr>
        <p:spPr>
          <a:xfrm flipH="1">
            <a:off x="3351278" y="2916346"/>
            <a:ext cx="474846" cy="59751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0" name="Google Shape;530;p15"/>
          <p:cNvCxnSpPr/>
          <p:nvPr/>
        </p:nvCxnSpPr>
        <p:spPr>
          <a:xfrm rot="10800000">
            <a:off x="6023992" y="1084045"/>
            <a:ext cx="504056" cy="32873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1" name="Google Shape;531;p15"/>
          <p:cNvSpPr/>
          <p:nvPr/>
        </p:nvSpPr>
        <p:spPr>
          <a:xfrm>
            <a:off x="3351277" y="2258275"/>
            <a:ext cx="948753" cy="1011369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Grève du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décembre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5"/>
          <p:cNvSpPr/>
          <p:nvPr/>
        </p:nvSpPr>
        <p:spPr>
          <a:xfrm>
            <a:off x="6389725" y="1084050"/>
            <a:ext cx="1113537" cy="1100771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Delevoyegate et g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rève du 17 décembre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15"/>
          <p:cNvCxnSpPr/>
          <p:nvPr/>
        </p:nvCxnSpPr>
        <p:spPr>
          <a:xfrm>
            <a:off x="10665875" y="3641200"/>
            <a:ext cx="181200" cy="574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4" name="Google Shape;534;p15"/>
          <p:cNvSpPr/>
          <p:nvPr/>
        </p:nvSpPr>
        <p:spPr>
          <a:xfrm>
            <a:off x="10003175" y="2891749"/>
            <a:ext cx="843891" cy="87726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Voeux président Macron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p15"/>
          <p:cNvCxnSpPr/>
          <p:nvPr/>
        </p:nvCxnSpPr>
        <p:spPr>
          <a:xfrm flipH="1">
            <a:off x="1507063" y="3286599"/>
            <a:ext cx="474846" cy="59751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15"/>
          <p:cNvSpPr/>
          <p:nvPr/>
        </p:nvSpPr>
        <p:spPr>
          <a:xfrm>
            <a:off x="1583262" y="2763946"/>
            <a:ext cx="843891" cy="87726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Début de la grève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"/>
          <p:cNvSpPr txBox="1"/>
          <p:nvPr>
            <p:ph idx="12" type="sldNum"/>
          </p:nvPr>
        </p:nvSpPr>
        <p:spPr>
          <a:xfrm>
            <a:off x="6552992" y="35167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3" name="Google Shape;543;p16"/>
          <p:cNvSpPr/>
          <p:nvPr/>
        </p:nvSpPr>
        <p:spPr>
          <a:xfrm>
            <a:off x="2550550" y="5606963"/>
            <a:ext cx="1934867" cy="672353"/>
          </a:xfrm>
          <a:custGeom>
            <a:rect b="b" l="l" r="r" t="t"/>
            <a:pathLst>
              <a:path extrusionOk="0" h="672353" w="2120402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Nuage de mots tweets positifs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6"/>
          <p:cNvSpPr/>
          <p:nvPr/>
        </p:nvSpPr>
        <p:spPr>
          <a:xfrm>
            <a:off x="7706562" y="5606963"/>
            <a:ext cx="1934867" cy="672353"/>
          </a:xfrm>
          <a:custGeom>
            <a:rect b="b" l="l" r="r" t="t"/>
            <a:pathLst>
              <a:path extrusionOk="0" h="672353" w="2120402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Nuage de mots tweets négatifs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813" y="1254963"/>
            <a:ext cx="432435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812" y="1188287"/>
            <a:ext cx="432435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16"/>
          <p:cNvSpPr txBox="1"/>
          <p:nvPr>
            <p:ph type="title"/>
          </p:nvPr>
        </p:nvSpPr>
        <p:spPr>
          <a:xfrm>
            <a:off x="0" y="233125"/>
            <a:ext cx="12192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rPr lang="en-US" sz="4500"/>
              <a:t>Nuages de mots</a:t>
            </a:r>
            <a:endParaRPr sz="4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6e16992522_1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g6e16992522_1_9"/>
          <p:cNvSpPr txBox="1"/>
          <p:nvPr>
            <p:ph type="title"/>
          </p:nvPr>
        </p:nvSpPr>
        <p:spPr>
          <a:xfrm>
            <a:off x="0" y="365125"/>
            <a:ext cx="12192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rPr lang="en-US" sz="4500"/>
              <a:t>Topic modelling</a:t>
            </a:r>
            <a:endParaRPr sz="4500">
              <a:solidFill>
                <a:schemeClr val="accent1"/>
              </a:solidFill>
            </a:endParaRPr>
          </a:p>
        </p:txBody>
      </p:sp>
      <p:pic>
        <p:nvPicPr>
          <p:cNvPr id="555" name="Google Shape;555;g6e16992522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938" y="2037050"/>
            <a:ext cx="1889250" cy="443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6e16992522_1_9"/>
          <p:cNvPicPr preferRelativeResize="0"/>
          <p:nvPr/>
        </p:nvPicPr>
        <p:blipFill rotWithShape="1">
          <a:blip r:embed="rId4">
            <a:alphaModFix/>
          </a:blip>
          <a:srcRect b="0" l="0" r="4534" t="0"/>
          <a:stretch/>
        </p:blipFill>
        <p:spPr>
          <a:xfrm>
            <a:off x="5531574" y="2078125"/>
            <a:ext cx="1755637" cy="44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6e16992522_1_9"/>
          <p:cNvPicPr preferRelativeResize="0"/>
          <p:nvPr/>
        </p:nvPicPr>
        <p:blipFill rotWithShape="1">
          <a:blip r:embed="rId5">
            <a:alphaModFix/>
          </a:blip>
          <a:srcRect b="931" l="2024" r="2024" t="0"/>
          <a:stretch/>
        </p:blipFill>
        <p:spPr>
          <a:xfrm>
            <a:off x="8404850" y="2078125"/>
            <a:ext cx="2079225" cy="4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6e16992522_1_9"/>
          <p:cNvSpPr/>
          <p:nvPr/>
        </p:nvSpPr>
        <p:spPr>
          <a:xfrm>
            <a:off x="4889363" y="1242925"/>
            <a:ext cx="1138504" cy="1206937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EF596"/>
              </a:gs>
              <a:gs pos="100000">
                <a:srgbClr val="F5E31B"/>
              </a:gs>
            </a:gsLst>
            <a:lin ang="5400012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Besoin de réforme</a:t>
            </a:r>
            <a:endParaRPr b="1" sz="1500"/>
          </a:p>
        </p:txBody>
      </p:sp>
      <p:sp>
        <p:nvSpPr>
          <p:cNvPr id="559" name="Google Shape;559;g6e16992522_1_9"/>
          <p:cNvSpPr/>
          <p:nvPr/>
        </p:nvSpPr>
        <p:spPr>
          <a:xfrm>
            <a:off x="7777900" y="1242925"/>
            <a:ext cx="1138504" cy="1206937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479A2"/>
              </a:gs>
              <a:gs pos="100000">
                <a:srgbClr val="D01A57"/>
              </a:gs>
            </a:gsLst>
            <a:lin ang="5400012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Les </a:t>
            </a:r>
            <a:br>
              <a:rPr b="1" lang="en-US" sz="1500">
                <a:solidFill>
                  <a:srgbClr val="FFFFFF"/>
                </a:solidFill>
              </a:rPr>
            </a:br>
            <a:r>
              <a:rPr b="1" lang="en-US" sz="1500">
                <a:solidFill>
                  <a:srgbClr val="FFFFFF"/>
                </a:solidFill>
              </a:rPr>
              <a:t>grèves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560" name="Google Shape;560;g6e16992522_1_9"/>
          <p:cNvSpPr/>
          <p:nvPr/>
        </p:nvSpPr>
        <p:spPr>
          <a:xfrm>
            <a:off x="1660313" y="1242925"/>
            <a:ext cx="1138504" cy="1206937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23F6BB"/>
              </a:gs>
              <a:gs pos="100000">
                <a:srgbClr val="0B8B67"/>
              </a:gs>
            </a:gsLst>
            <a:lin ang="5400012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L’affaire</a:t>
            </a:r>
            <a:endParaRPr b="1" sz="15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Delevoye</a:t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g6e16992522_1_28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7132275" y="1557350"/>
            <a:ext cx="4627924" cy="46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g6e16992522_1_28"/>
          <p:cNvSpPr txBox="1"/>
          <p:nvPr>
            <p:ph type="title"/>
          </p:nvPr>
        </p:nvSpPr>
        <p:spPr>
          <a:xfrm>
            <a:off x="831850" y="369216"/>
            <a:ext cx="10515600" cy="69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Pour aller plus loin</a:t>
            </a:r>
            <a:endParaRPr sz="4800"/>
          </a:p>
        </p:txBody>
      </p:sp>
      <p:sp>
        <p:nvSpPr>
          <p:cNvPr id="568" name="Google Shape;568;g6e16992522_1_28"/>
          <p:cNvSpPr txBox="1"/>
          <p:nvPr>
            <p:ph idx="1" type="body"/>
          </p:nvPr>
        </p:nvSpPr>
        <p:spPr>
          <a:xfrm>
            <a:off x="-6350" y="1769550"/>
            <a:ext cx="12192000" cy="33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Pour améliorer le classifieur :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>
                <a:solidFill>
                  <a:schemeClr val="lt1"/>
                </a:solidFill>
              </a:rPr>
              <a:t>détecter l’ironie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>
                <a:solidFill>
                  <a:schemeClr val="lt1"/>
                </a:solidFill>
              </a:rPr>
              <a:t>prendre en compte les emojis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>
                <a:solidFill>
                  <a:schemeClr val="lt1"/>
                </a:solidFill>
              </a:rPr>
              <a:t>utiliser des N-grams (mots utilisés ensemble)</a:t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...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9" name="Google Shape;569;g6e16992522_1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0" name="Google Shape;570;g6e16992522_1_28"/>
          <p:cNvPicPr preferRelativeResize="0"/>
          <p:nvPr/>
        </p:nvPicPr>
        <p:blipFill rotWithShape="1">
          <a:blip r:embed="rId4">
            <a:alphaModFix amt="52000"/>
          </a:blip>
          <a:srcRect b="60033" l="66062" r="17603" t="22589"/>
          <a:stretch/>
        </p:blipFill>
        <p:spPr>
          <a:xfrm>
            <a:off x="1430425" y="1472025"/>
            <a:ext cx="1128726" cy="120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6e16992522_1_28"/>
          <p:cNvPicPr preferRelativeResize="0"/>
          <p:nvPr/>
        </p:nvPicPr>
        <p:blipFill rotWithShape="1">
          <a:blip r:embed="rId4">
            <a:alphaModFix amt="50000"/>
          </a:blip>
          <a:srcRect b="82200" l="80970" r="0" t="-930"/>
          <a:stretch/>
        </p:blipFill>
        <p:spPr>
          <a:xfrm>
            <a:off x="3806662" y="5062099"/>
            <a:ext cx="1314975" cy="129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6e16992522_1_28"/>
          <p:cNvPicPr preferRelativeResize="0"/>
          <p:nvPr/>
        </p:nvPicPr>
        <p:blipFill rotWithShape="1">
          <a:blip r:embed="rId4">
            <a:alphaModFix amt="50000"/>
          </a:blip>
          <a:srcRect b="0" l="16631" r="64338" t="81269"/>
          <a:stretch/>
        </p:blipFill>
        <p:spPr>
          <a:xfrm>
            <a:off x="481037" y="4452374"/>
            <a:ext cx="1314975" cy="129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6e3e4b4cbd_1_0"/>
          <p:cNvSpPr/>
          <p:nvPr/>
        </p:nvSpPr>
        <p:spPr>
          <a:xfrm>
            <a:off x="0" y="-42225"/>
            <a:ext cx="3329400" cy="69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6e3e4b4cbd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g6e3e4b4cbd_1_0"/>
          <p:cNvSpPr/>
          <p:nvPr/>
        </p:nvSpPr>
        <p:spPr>
          <a:xfrm>
            <a:off x="4008747" y="675369"/>
            <a:ext cx="4174514" cy="4671294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6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0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</a:rPr>
              <a:t>Merci !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Merci à Julie G., Laure, Flora, Julie T., Stressis, Nancy, Morgane, Daygina, Sandrine, Oriane, Marjorie, An, Laura, Lauma, Elodie et à Joos, Jean-Marc, 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Marwan, Radia, Selim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et Nicolas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81" name="Google Shape;581;g6e3e4b4cb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88" y="353150"/>
            <a:ext cx="1788025" cy="193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g6e3e4b4cb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00" y="2709913"/>
            <a:ext cx="2033798" cy="60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6e3e4b4cbd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00" y="3445007"/>
            <a:ext cx="2033799" cy="48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g6e3e4b4cbd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4017" y="4163158"/>
            <a:ext cx="881365" cy="95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g6e3e4b4cbd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921" y="5275766"/>
            <a:ext cx="1917558" cy="958797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6e3e4b4cbd_1_0"/>
          <p:cNvSpPr txBox="1"/>
          <p:nvPr/>
        </p:nvSpPr>
        <p:spPr>
          <a:xfrm>
            <a:off x="3959550" y="5872500"/>
            <a:ext cx="4272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hlinkClick r:id="rId8"/>
              </a:rPr>
              <a:t>aline.debenath@gmail.com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587" name="Google Shape;587;g6e3e4b4cbd_1_0"/>
          <p:cNvPicPr preferRelativeResize="0"/>
          <p:nvPr/>
        </p:nvPicPr>
        <p:blipFill rotWithShape="1">
          <a:blip r:embed="rId9">
            <a:alphaModFix/>
          </a:blip>
          <a:srcRect b="2553" l="19891" r="20534" t="0"/>
          <a:stretch/>
        </p:blipFill>
        <p:spPr>
          <a:xfrm>
            <a:off x="9072575" y="6213"/>
            <a:ext cx="3119423" cy="680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/>
          <p:nvPr>
            <p:ph type="title"/>
          </p:nvPr>
        </p:nvSpPr>
        <p:spPr>
          <a:xfrm>
            <a:off x="838200" y="365125"/>
            <a:ext cx="10515600" cy="1068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Plan</a:t>
            </a:r>
            <a:endParaRPr/>
          </a:p>
        </p:txBody>
      </p:sp>
      <p:sp>
        <p:nvSpPr>
          <p:cNvPr id="291" name="Google Shape;29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2" name="Google Shape;292;p3"/>
          <p:cNvGrpSpPr/>
          <p:nvPr/>
        </p:nvGrpSpPr>
        <p:grpSpPr>
          <a:xfrm>
            <a:off x="2300129" y="1695127"/>
            <a:ext cx="7591742" cy="4192451"/>
            <a:chOff x="2752730" y="1672308"/>
            <a:chExt cx="7591742" cy="4192451"/>
          </a:xfrm>
        </p:grpSpPr>
        <p:grpSp>
          <p:nvGrpSpPr>
            <p:cNvPr id="293" name="Google Shape;293;p3"/>
            <p:cNvGrpSpPr/>
            <p:nvPr/>
          </p:nvGrpSpPr>
          <p:grpSpPr>
            <a:xfrm>
              <a:off x="4079776" y="1881552"/>
              <a:ext cx="5544616" cy="814826"/>
              <a:chOff x="2385722" y="2056303"/>
              <a:chExt cx="3781062" cy="814826"/>
            </a:xfrm>
          </p:grpSpPr>
          <p:sp>
            <p:nvSpPr>
              <p:cNvPr id="294" name="Google Shape;294;p3"/>
              <p:cNvSpPr txBox="1"/>
              <p:nvPr/>
            </p:nvSpPr>
            <p:spPr>
              <a:xfrm>
                <a:off x="2385722" y="2056303"/>
                <a:ext cx="332134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91425" spcFirstLastPara="1" rIns="91425" wrap="square" tIns="1828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E-RÉPUTATION</a:t>
                </a:r>
                <a:endParaRPr b="1" sz="2400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"/>
              <p:cNvSpPr txBox="1"/>
              <p:nvPr/>
            </p:nvSpPr>
            <p:spPr>
              <a:xfrm>
                <a:off x="2385722" y="2594130"/>
                <a:ext cx="37810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et comment la data science peut l’aider !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6" name="Google Shape;296;p3"/>
            <p:cNvGrpSpPr/>
            <p:nvPr/>
          </p:nvGrpSpPr>
          <p:grpSpPr>
            <a:xfrm>
              <a:off x="4079771" y="4725715"/>
              <a:ext cx="4870397" cy="815378"/>
              <a:chOff x="2385717" y="3482677"/>
              <a:chExt cx="4422900" cy="847018"/>
            </a:xfrm>
          </p:grpSpPr>
          <p:sp>
            <p:nvSpPr>
              <p:cNvPr id="297" name="Google Shape;297;p3"/>
              <p:cNvSpPr txBox="1"/>
              <p:nvPr/>
            </p:nvSpPr>
            <p:spPr>
              <a:xfrm>
                <a:off x="2385722" y="3482677"/>
                <a:ext cx="3558504" cy="575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91425" spcFirstLastPara="1" rIns="91425" wrap="square" tIns="1828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ANALYSE</a:t>
                </a:r>
                <a:endParaRPr b="1" sz="2400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"/>
              <p:cNvSpPr txBox="1"/>
              <p:nvPr/>
            </p:nvSpPr>
            <p:spPr>
              <a:xfrm>
                <a:off x="2385717" y="4041995"/>
                <a:ext cx="44229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</a:rPr>
                  <a:t>Que nous disent ces </a:t>
                </a: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données ?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" name="Google Shape;299;p3"/>
            <p:cNvSpPr/>
            <p:nvPr/>
          </p:nvSpPr>
          <p:spPr>
            <a:xfrm>
              <a:off x="2752730" y="1672308"/>
              <a:ext cx="1153343" cy="1290595"/>
            </a:xfrm>
            <a:custGeom>
              <a:rect b="b" l="l" r="r" t="t"/>
              <a:pathLst>
                <a:path extrusionOk="0" h="2235069" w="1997375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100000">
                  <a:srgbClr val="DAD9D9"/>
                </a:gs>
              </a:gsLst>
              <a:lin ang="2700000" scaled="0"/>
            </a:gradFill>
            <a:ln>
              <a:noFill/>
            </a:ln>
            <a:effectLst>
              <a:outerShdw blurRad="381000" rotWithShape="0" algn="tl" dir="2700000" dist="177800">
                <a:srgbClr val="000000">
                  <a:alpha val="49803"/>
                </a:srgbClr>
              </a:outerShdw>
            </a:effectLst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752730" y="3123236"/>
              <a:ext cx="1153343" cy="1290595"/>
            </a:xfrm>
            <a:custGeom>
              <a:rect b="b" l="l" r="r" t="t"/>
              <a:pathLst>
                <a:path extrusionOk="0" h="2235069" w="1997375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100000">
                  <a:srgbClr val="DAD9D9"/>
                </a:gs>
              </a:gsLst>
              <a:lin ang="2700000" scaled="0"/>
            </a:gradFill>
            <a:ln>
              <a:noFill/>
            </a:ln>
            <a:effectLst>
              <a:outerShdw blurRad="381000" rotWithShape="0" algn="tl" dir="2700000" dist="177800">
                <a:srgbClr val="000000">
                  <a:alpha val="49803"/>
                </a:srgbClr>
              </a:outerShdw>
            </a:effectLst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752730" y="4574164"/>
              <a:ext cx="1153343" cy="1290595"/>
            </a:xfrm>
            <a:custGeom>
              <a:rect b="b" l="l" r="r" t="t"/>
              <a:pathLst>
                <a:path extrusionOk="0" h="2235069" w="1997375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100000">
                  <a:srgbClr val="DAD9D9"/>
                </a:gs>
              </a:gsLst>
              <a:lin ang="2700000" scaled="0"/>
            </a:gradFill>
            <a:ln>
              <a:noFill/>
            </a:ln>
            <a:effectLst>
              <a:outerShdw blurRad="381000" rotWithShape="0" algn="tl" dir="2700000" dist="177800">
                <a:srgbClr val="000000">
                  <a:alpha val="49803"/>
                </a:srgbClr>
              </a:outerShdw>
            </a:effectLst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grpSp>
          <p:nvGrpSpPr>
            <p:cNvPr id="302" name="Google Shape;302;p3"/>
            <p:cNvGrpSpPr/>
            <p:nvPr/>
          </p:nvGrpSpPr>
          <p:grpSpPr>
            <a:xfrm>
              <a:off x="4079776" y="3297743"/>
              <a:ext cx="6264696" cy="815432"/>
              <a:chOff x="2385722" y="3482676"/>
              <a:chExt cx="5689089" cy="847074"/>
            </a:xfrm>
          </p:grpSpPr>
          <p:sp>
            <p:nvSpPr>
              <p:cNvPr id="303" name="Google Shape;303;p3"/>
              <p:cNvSpPr txBox="1"/>
              <p:nvPr/>
            </p:nvSpPr>
            <p:spPr>
              <a:xfrm>
                <a:off x="2385722" y="3482676"/>
                <a:ext cx="4838995" cy="575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91425" spcFirstLastPara="1" rIns="91425" wrap="square" tIns="1828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APPRENTISSAGE AUTOMATISÉ</a:t>
                </a:r>
                <a:endParaRPr b="1" sz="2400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"/>
              <p:cNvSpPr txBox="1"/>
              <p:nvPr/>
            </p:nvSpPr>
            <p:spPr>
              <a:xfrm>
                <a:off x="2385722" y="4042002"/>
                <a:ext cx="5689089" cy="287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</a:rPr>
                  <a:t>Construire </a:t>
                </a: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 meilleur </a:t>
                </a:r>
                <a:r>
                  <a:rPr lang="en-US" sz="1800">
                    <a:solidFill>
                      <a:schemeClr val="lt1"/>
                    </a:solidFill>
                  </a:rPr>
                  <a:t>modèle </a:t>
                </a: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pour classifier l</a:t>
                </a:r>
                <a:r>
                  <a:rPr lang="en-US" sz="1800">
                    <a:solidFill>
                      <a:schemeClr val="lt1"/>
                    </a:solidFill>
                  </a:rPr>
                  <a:t>’opinion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 txBox="1"/>
          <p:nvPr>
            <p:ph type="title"/>
          </p:nvPr>
        </p:nvSpPr>
        <p:spPr>
          <a:xfrm>
            <a:off x="806750" y="1790700"/>
            <a:ext cx="41778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1</a:t>
            </a:r>
            <a:br>
              <a:rPr lang="en-US" sz="5400"/>
            </a:br>
            <a:br>
              <a:rPr lang="en-US" sz="5000"/>
            </a:br>
            <a:r>
              <a:rPr lang="en-US" sz="3600"/>
              <a:t>E-REPUTATION</a:t>
            </a:r>
            <a:endParaRPr sz="4410"/>
          </a:p>
        </p:txBody>
      </p:sp>
      <p:sp>
        <p:nvSpPr>
          <p:cNvPr id="311" name="Google Shape;311;p4"/>
          <p:cNvSpPr txBox="1"/>
          <p:nvPr>
            <p:ph idx="1" type="body"/>
          </p:nvPr>
        </p:nvSpPr>
        <p:spPr>
          <a:xfrm>
            <a:off x="838200" y="4480725"/>
            <a:ext cx="41148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000"/>
              <a:t>et comment la data science</a:t>
            </a:r>
            <a:br>
              <a:rPr lang="en-US" sz="2000"/>
            </a:br>
            <a:r>
              <a:rPr lang="en-US" sz="2000"/>
              <a:t>peut l’aider !</a:t>
            </a:r>
            <a:endParaRPr sz="2000"/>
          </a:p>
        </p:txBody>
      </p:sp>
      <p:sp>
        <p:nvSpPr>
          <p:cNvPr id="312" name="Google Shape;31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3" name="Google Shape;313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974" r="18974" t="0"/>
          <a:stretch/>
        </p:blipFill>
        <p:spPr>
          <a:xfrm>
            <a:off x="5807968" y="0"/>
            <a:ext cx="638403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2"/>
          <p:cNvSpPr txBox="1"/>
          <p:nvPr>
            <p:ph idx="1" type="body"/>
          </p:nvPr>
        </p:nvSpPr>
        <p:spPr>
          <a:xfrm>
            <a:off x="1343410" y="548680"/>
            <a:ext cx="9505181" cy="48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</a:pPr>
            <a:r>
              <a:rPr lang="en-US" sz="6400"/>
              <a:t>Il faut 20 ans pour </a:t>
            </a:r>
            <a:r>
              <a:rPr b="1" lang="en-US" sz="6400" cap="none">
                <a:solidFill>
                  <a:schemeClr val="accent1"/>
                </a:solidFill>
              </a:rPr>
              <a:t>CONSTRUIRE</a:t>
            </a:r>
            <a:r>
              <a:rPr lang="en-US" sz="6400"/>
              <a:t> une réputation et cinq minutes pour la </a:t>
            </a:r>
            <a:r>
              <a:rPr b="1" lang="en-US" sz="6400" cap="none">
                <a:solidFill>
                  <a:schemeClr val="accent1"/>
                </a:solidFill>
              </a:rPr>
              <a:t>DÉTRUIRE.</a:t>
            </a:r>
            <a:endParaRPr sz="6400"/>
          </a:p>
        </p:txBody>
      </p:sp>
      <p:sp>
        <p:nvSpPr>
          <p:cNvPr id="321" name="Google Shape;321;p2"/>
          <p:cNvSpPr txBox="1"/>
          <p:nvPr>
            <p:ph idx="2" type="body"/>
          </p:nvPr>
        </p:nvSpPr>
        <p:spPr>
          <a:xfrm>
            <a:off x="4395654" y="5157192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/>
              <a:t>-- Warren Buffet --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Connaître l’opinion du public</a:t>
            </a:r>
            <a:endParaRPr/>
          </a:p>
        </p:txBody>
      </p:sp>
      <p:sp>
        <p:nvSpPr>
          <p:cNvPr id="328" name="Google Shape;328;p5"/>
          <p:cNvSpPr txBox="1"/>
          <p:nvPr>
            <p:ph idx="1" type="body"/>
          </p:nvPr>
        </p:nvSpPr>
        <p:spPr>
          <a:xfrm>
            <a:off x="838200" y="2132855"/>
            <a:ext cx="5181600" cy="404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3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La </a:t>
            </a:r>
            <a:r>
              <a:rPr b="1" lang="en-US" sz="3200">
                <a:solidFill>
                  <a:schemeClr val="accent1"/>
                </a:solidFill>
              </a:rPr>
              <a:t>e-reputation</a:t>
            </a:r>
            <a:r>
              <a:rPr lang="en-US" sz="3200"/>
              <a:t> est l’image d’une marque sur internet</a:t>
            </a:r>
            <a:endParaRPr sz="3200"/>
          </a:p>
          <a:p>
            <a:pPr indent="-17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30"/>
              <a:buNone/>
            </a:pPr>
            <a:r>
              <a:t/>
            </a:r>
            <a:endParaRPr sz="3330"/>
          </a:p>
        </p:txBody>
      </p:sp>
      <p:sp>
        <p:nvSpPr>
          <p:cNvPr id="329" name="Google Shape;329;p5"/>
          <p:cNvSpPr txBox="1"/>
          <p:nvPr>
            <p:ph idx="2" type="body"/>
          </p:nvPr>
        </p:nvSpPr>
        <p:spPr>
          <a:xfrm>
            <a:off x="6172200" y="2132850"/>
            <a:ext cx="5026800" cy="4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3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Les </a:t>
            </a:r>
            <a:r>
              <a:rPr b="1" lang="en-US" sz="3200">
                <a:solidFill>
                  <a:schemeClr val="accent1"/>
                </a:solidFill>
              </a:rPr>
              <a:t>buzzs</a:t>
            </a:r>
            <a:r>
              <a:rPr lang="en-US" sz="3200"/>
              <a:t> et </a:t>
            </a:r>
            <a:r>
              <a:rPr b="1" lang="en-US" sz="3200">
                <a:solidFill>
                  <a:schemeClr val="accent1"/>
                </a:solidFill>
              </a:rPr>
              <a:t>fake news </a:t>
            </a:r>
            <a:r>
              <a:rPr lang="en-US" sz="3200"/>
              <a:t>sont très </a:t>
            </a:r>
            <a:r>
              <a:rPr lang="en-US" sz="3200"/>
              <a:t>fréquents</a:t>
            </a:r>
            <a:r>
              <a:rPr lang="en-US" sz="3200"/>
              <a:t> et ont besoin de réponses </a:t>
            </a:r>
            <a:r>
              <a:rPr b="1" lang="en-US" sz="3200">
                <a:solidFill>
                  <a:schemeClr val="accent1"/>
                </a:solidFill>
              </a:rPr>
              <a:t>rapides</a:t>
            </a:r>
            <a:r>
              <a:rPr lang="en-US" sz="3200"/>
              <a:t> pour être contenus</a:t>
            </a:r>
            <a:endParaRPr sz="3200"/>
          </a:p>
          <a:p>
            <a:pPr indent="-2203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L’opinion des gens sur une marque permet à celle-ci d’</a:t>
            </a:r>
            <a:r>
              <a:rPr b="1" lang="en-US" sz="3200">
                <a:solidFill>
                  <a:schemeClr val="accent1"/>
                </a:solidFill>
              </a:rPr>
              <a:t>améliorer</a:t>
            </a:r>
            <a:r>
              <a:rPr lang="en-US" sz="3200"/>
              <a:t> ses produits</a:t>
            </a:r>
            <a:endParaRPr sz="3200"/>
          </a:p>
        </p:txBody>
      </p:sp>
      <p:sp>
        <p:nvSpPr>
          <p:cNvPr id="330" name="Google Shape;3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732" y="3573016"/>
            <a:ext cx="4824536" cy="241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/>
          <p:nvPr>
            <p:ph type="title"/>
          </p:nvPr>
        </p:nvSpPr>
        <p:spPr>
          <a:xfrm>
            <a:off x="551384" y="365125"/>
            <a:ext cx="108024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rPr lang="en-US" sz="4320"/>
              <a:t>Traitement automatisé du langage (NLP)</a:t>
            </a:r>
            <a:endParaRPr sz="4320"/>
          </a:p>
        </p:txBody>
      </p:sp>
      <p:sp>
        <p:nvSpPr>
          <p:cNvPr id="337" name="Google Shape;337;p6"/>
          <p:cNvSpPr txBox="1"/>
          <p:nvPr>
            <p:ph idx="1" type="body"/>
          </p:nvPr>
        </p:nvSpPr>
        <p:spPr>
          <a:xfrm>
            <a:off x="551376" y="1628800"/>
            <a:ext cx="6603000" cy="4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30"/>
              <a:buChar char="•"/>
            </a:pPr>
            <a:r>
              <a:rPr lang="en-US" sz="3330"/>
              <a:t>Apprendre à l’ordinateur à lire et à comprendre ce qu’il lit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30"/>
              <a:buChar char="•"/>
            </a:pPr>
            <a:r>
              <a:rPr lang="en-US" sz="3330"/>
              <a:t>À quoi ça sert ? Corrections automatiques, reformulations, résumés, chatbots, enceintes connectées…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30"/>
              <a:buChar char="•"/>
            </a:pPr>
            <a:r>
              <a:rPr lang="en-US" sz="3330"/>
              <a:t>Notre objectif : que l’ordinateur trouve le sentiment correspondant à une phrase</a:t>
            </a:r>
            <a:endParaRPr/>
          </a:p>
        </p:txBody>
      </p:sp>
      <p:sp>
        <p:nvSpPr>
          <p:cNvPr id="338" name="Google Shape;3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Date Here</a:t>
            </a:r>
            <a:endParaRPr/>
          </a:p>
        </p:txBody>
      </p:sp>
      <p:sp>
        <p:nvSpPr>
          <p:cNvPr id="339" name="Google Shape;3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Footer Here</a:t>
            </a:r>
            <a:endParaRPr/>
          </a:p>
        </p:txBody>
      </p:sp>
      <p:sp>
        <p:nvSpPr>
          <p:cNvPr id="340" name="Google Shape;3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282" y="1557350"/>
            <a:ext cx="5416017" cy="53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"/>
          <p:cNvSpPr txBox="1"/>
          <p:nvPr>
            <p:ph idx="10" type="dt"/>
          </p:nvPr>
        </p:nvSpPr>
        <p:spPr>
          <a:xfrm>
            <a:off x="165098" y="6356350"/>
            <a:ext cx="1322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Date Here</a:t>
            </a:r>
            <a:endParaRPr/>
          </a:p>
        </p:txBody>
      </p:sp>
      <p:sp>
        <p:nvSpPr>
          <p:cNvPr id="348" name="Google Shape;348;p7"/>
          <p:cNvSpPr txBox="1"/>
          <p:nvPr>
            <p:ph idx="11" type="ftr"/>
          </p:nvPr>
        </p:nvSpPr>
        <p:spPr>
          <a:xfrm>
            <a:off x="1703512" y="6356350"/>
            <a:ext cx="3891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Footer Here</a:t>
            </a:r>
            <a:endParaRPr/>
          </a:p>
        </p:txBody>
      </p:sp>
      <p:sp>
        <p:nvSpPr>
          <p:cNvPr id="349" name="Google Shape;3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6290" l="0" r="0" t="16290"/>
          <a:stretch/>
        </p:blipFill>
        <p:spPr>
          <a:xfrm>
            <a:off x="-14584" y="-15668"/>
            <a:ext cx="6398618" cy="68736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7"/>
          <p:cNvSpPr txBox="1"/>
          <p:nvPr>
            <p:ph type="title"/>
          </p:nvPr>
        </p:nvSpPr>
        <p:spPr>
          <a:xfrm>
            <a:off x="7167600" y="1732583"/>
            <a:ext cx="4257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3600"/>
              <a:t>APPRENTISSAGE AUTOMATISE</a:t>
            </a:r>
            <a:endParaRPr sz="3600"/>
          </a:p>
        </p:txBody>
      </p:sp>
      <p:sp>
        <p:nvSpPr>
          <p:cNvPr id="352" name="Google Shape;352;p7"/>
          <p:cNvSpPr txBox="1"/>
          <p:nvPr/>
        </p:nvSpPr>
        <p:spPr>
          <a:xfrm>
            <a:off x="7239000" y="1808775"/>
            <a:ext cx="4114800" cy="25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"/>
          <p:cNvSpPr txBox="1"/>
          <p:nvPr>
            <p:ph idx="1" type="body"/>
          </p:nvPr>
        </p:nvSpPr>
        <p:spPr>
          <a:xfrm>
            <a:off x="7239000" y="4668076"/>
            <a:ext cx="4114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rgbClr val="7F7F7F"/>
                </a:solidFill>
              </a:rPr>
              <a:t>Construire le meilleur modèle </a:t>
            </a:r>
            <a:br>
              <a:rPr lang="en-US" sz="2000">
                <a:solidFill>
                  <a:srgbClr val="7F7F7F"/>
                </a:solidFill>
              </a:rPr>
            </a:br>
            <a:r>
              <a:rPr lang="en-US" sz="2000">
                <a:solidFill>
                  <a:srgbClr val="7F7F7F"/>
                </a:solidFill>
              </a:rPr>
              <a:t>pour classifier l’opinion</a:t>
            </a:r>
            <a:endParaRPr sz="2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"/>
          <p:cNvSpPr txBox="1"/>
          <p:nvPr>
            <p:ph type="title"/>
          </p:nvPr>
        </p:nvSpPr>
        <p:spPr>
          <a:xfrm>
            <a:off x="838200" y="157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Caractéristiques des données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0" name="Google Shape;360;p8"/>
          <p:cNvSpPr txBox="1"/>
          <p:nvPr>
            <p:ph idx="2" type="body"/>
          </p:nvPr>
        </p:nvSpPr>
        <p:spPr>
          <a:xfrm>
            <a:off x="5485100" y="1520100"/>
            <a:ext cx="65973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209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32 273 tweets #reformedesretraites</a:t>
            </a:r>
            <a:endParaRPr sz="2800"/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1209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3 000 tweets notés manuellement (polarity)</a:t>
            </a:r>
            <a:endParaRPr sz="2800"/>
          </a:p>
          <a:p>
            <a:pPr indent="-21209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Distribution déséquilibrée</a:t>
            </a:r>
            <a:endParaRPr sz="2800"/>
          </a:p>
          <a:p>
            <a:pPr indent="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negatifs : 2190</a:t>
            </a:r>
            <a:endParaRPr sz="2800"/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positifs : 810</a:t>
            </a:r>
            <a:endParaRPr sz="2800"/>
          </a:p>
          <a:p>
            <a:pPr indent="-21209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 </a:t>
            </a:r>
            <a:r>
              <a:rPr lang="en-US" sz="2800"/>
              <a:t>Rééchantillonnage</a:t>
            </a:r>
            <a:r>
              <a:rPr lang="en-US" sz="2800"/>
              <a:t> pour ne pas fausser le modèle :</a:t>
            </a:r>
            <a:endParaRPr sz="28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	</a:t>
            </a:r>
            <a:r>
              <a:rPr lang="en-US" sz="2800"/>
              <a:t>negatifs : 2190</a:t>
            </a:r>
            <a:endParaRPr sz="2800"/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positifs : 2190</a:t>
            </a:r>
            <a:endParaRPr sz="2800"/>
          </a:p>
        </p:txBody>
      </p:sp>
      <p:sp>
        <p:nvSpPr>
          <p:cNvPr id="361" name="Google Shape;36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1598726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8"/>
          <p:cNvPicPr preferRelativeResize="0"/>
          <p:nvPr/>
        </p:nvPicPr>
        <p:blipFill rotWithShape="1">
          <a:blip r:embed="rId3">
            <a:alphaModFix/>
          </a:blip>
          <a:srcRect b="0" l="5527" r="45033" t="0"/>
          <a:stretch/>
        </p:blipFill>
        <p:spPr>
          <a:xfrm>
            <a:off x="481025" y="1520150"/>
            <a:ext cx="4911133" cy="47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"/>
          <p:cNvSpPr txBox="1"/>
          <p:nvPr>
            <p:ph type="title"/>
          </p:nvPr>
        </p:nvSpPr>
        <p:spPr>
          <a:xfrm>
            <a:off x="0" y="206225"/>
            <a:ext cx="121920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Préparation des données</a:t>
            </a:r>
            <a:endParaRPr/>
          </a:p>
        </p:txBody>
      </p:sp>
      <p:sp>
        <p:nvSpPr>
          <p:cNvPr id="370" name="Google Shape;3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624913" y="4831238"/>
            <a:ext cx="2210519" cy="905996"/>
          </a:xfrm>
          <a:custGeom>
            <a:rect b="b" l="l" r="r" t="t"/>
            <a:pathLst>
              <a:path extrusionOk="0" h="672353" w="2120402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Tweet original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2804850" y="4831238"/>
            <a:ext cx="2146907" cy="905996"/>
          </a:xfrm>
          <a:custGeom>
            <a:rect b="b" l="l" r="r" t="t"/>
            <a:pathLst>
              <a:path extrusionOk="0" h="672353" w="2120402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Suppression des majuscules, liens, ponctuations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7095113" y="4831238"/>
            <a:ext cx="2146907" cy="905996"/>
          </a:xfrm>
          <a:custGeom>
            <a:rect b="b" l="l" r="r" t="t"/>
            <a:pathLst>
              <a:path extrusionOk="0" h="672353" w="2120402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Transformation à la racine du mot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9255850" y="4831238"/>
            <a:ext cx="2311236" cy="905996"/>
          </a:xfrm>
          <a:custGeom>
            <a:rect b="b" l="l" r="r" t="t"/>
            <a:pathLst>
              <a:path extrusionOk="0" h="672353" w="2120400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Compte des occurences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/>
          <p:nvPr/>
        </p:nvSpPr>
        <p:spPr>
          <a:xfrm>
            <a:off x="625988" y="2188330"/>
            <a:ext cx="2306968" cy="226859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 suis coincée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 les travaux !! pic.twitter.com/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lvByMgixup.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2786228" y="2188330"/>
            <a:ext cx="2306968" cy="226859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 suis coincée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 les travaux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4946468" y="2188330"/>
            <a:ext cx="2306968" cy="226859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“suis” 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“coincée”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“travaux”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7101028" y="2176540"/>
            <a:ext cx="2306968" cy="226859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“être”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“coincer”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“travail”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9259024" y="2176539"/>
            <a:ext cx="2306968" cy="2268595"/>
          </a:xfrm>
          <a:custGeom>
            <a:rect b="b" l="l" r="r" t="t"/>
            <a:pathLst>
              <a:path extrusionOk="0" h="2235069" w="1997375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rotWithShape="0" algn="tl" dir="2700000" dist="177800">
              <a:srgbClr val="000000">
                <a:alpha val="49803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être : 1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oincer :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ravail : 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4934375" y="4831238"/>
            <a:ext cx="2146907" cy="905996"/>
          </a:xfrm>
          <a:custGeom>
            <a:rect b="b" l="l" r="r" t="t"/>
            <a:pathLst>
              <a:path extrusionOk="0" h="672353" w="2120402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Tokenisation et suppression des stop-words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EET-DARK PRO">
  <a:themeElements>
    <a:clrScheme name="SHO-DARK PRO">
      <a:dk1>
        <a:srgbClr val="25252B"/>
      </a:dk1>
      <a:lt1>
        <a:srgbClr val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2011-05-09T14:18:21Z</dcterms:created>
  <dc:creator>showeet.com</dc:creator>
</cp:coreProperties>
</file>