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21"/>
  </p:notesMasterIdLst>
  <p:handoutMasterIdLst>
    <p:handoutMasterId r:id="rId22"/>
  </p:handoutMasterIdLst>
  <p:sldIdLst>
    <p:sldId id="896" r:id="rId4"/>
    <p:sldId id="883" r:id="rId5"/>
    <p:sldId id="870" r:id="rId6"/>
    <p:sldId id="915" r:id="rId7"/>
    <p:sldId id="917" r:id="rId8"/>
    <p:sldId id="936" r:id="rId9"/>
    <p:sldId id="925" r:id="rId10"/>
    <p:sldId id="924" r:id="rId11"/>
    <p:sldId id="928" r:id="rId12"/>
    <p:sldId id="926" r:id="rId13"/>
    <p:sldId id="923" r:id="rId14"/>
    <p:sldId id="937" r:id="rId15"/>
    <p:sldId id="931" r:id="rId16"/>
    <p:sldId id="935" r:id="rId17"/>
    <p:sldId id="903" r:id="rId18"/>
    <p:sldId id="933" r:id="rId19"/>
    <p:sldId id="873" r:id="rId20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83"/>
            <p14:sldId id="870"/>
            <p14:sldId id="915"/>
            <p14:sldId id="917"/>
            <p14:sldId id="936"/>
            <p14:sldId id="925"/>
            <p14:sldId id="924"/>
            <p14:sldId id="928"/>
            <p14:sldId id="926"/>
            <p14:sldId id="923"/>
            <p14:sldId id="937"/>
            <p14:sldId id="931"/>
            <p14:sldId id="935"/>
            <p14:sldId id="903"/>
            <p14:sldId id="933"/>
            <p14:sldId id="873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e Debenath" initials="AD" lastIdx="1" clrIdx="0">
    <p:extLst>
      <p:ext uri="{19B8F6BF-5375-455C-9EA6-DF929625EA0E}">
        <p15:presenceInfo xmlns:p15="http://schemas.microsoft.com/office/powerpoint/2012/main" userId="S-1-5-21-824408300-3846300242-2410591378-65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B"/>
    <a:srgbClr val="1D1E22"/>
    <a:srgbClr val="E4625C"/>
    <a:srgbClr val="71C9F8"/>
    <a:srgbClr val="D0343C"/>
    <a:srgbClr val="F9BE75"/>
    <a:srgbClr val="E9E9E9"/>
    <a:srgbClr val="08CF96"/>
    <a:srgbClr val="D4A36E"/>
    <a:srgbClr val="8D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6" autoAdjust="0"/>
    <p:restoredTop sz="95417" autoAdjust="0"/>
  </p:normalViewPr>
  <p:slideViewPr>
    <p:cSldViewPr>
      <p:cViewPr>
        <p:scale>
          <a:sx n="60" d="100"/>
          <a:sy n="60" d="100"/>
        </p:scale>
        <p:origin x="-420" y="2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19:25:19.537" idx="1">
    <p:pos x="10" y="10"/>
    <p:text>Morgane BT 
Hello Aline, je suggère pour les slides:de 8 à 10 à supprimer que tu abordes oralement, 12 et 13 en une, 14 à 16 en une, Focus sur l'analyse qui est beaucoup plus interessante pour le commun des mortels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8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63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1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3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6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974" y="3212976"/>
            <a:ext cx="4114800" cy="1656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NLP </a:t>
            </a:r>
            <a:r>
              <a:rPr lang="en-US" dirty="0"/>
              <a:t>et </a:t>
            </a:r>
            <a:r>
              <a:rPr lang="en-US" dirty="0" err="1"/>
              <a:t>analyse</a:t>
            </a:r>
            <a:r>
              <a:rPr lang="en-US" dirty="0"/>
              <a:t> marketing </a:t>
            </a:r>
            <a:r>
              <a:rPr lang="en-US" dirty="0" err="1" smtClean="0"/>
              <a:t>d'opinions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6002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"NLP et analyse marketing d'opinions"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d’apprentissage</a:t>
            </a:r>
            <a:r>
              <a:rPr lang="en-US" dirty="0" smtClean="0"/>
              <a:t> </a:t>
            </a:r>
            <a:r>
              <a:rPr lang="en-US" dirty="0" err="1" smtClean="0"/>
              <a:t>suppervisé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10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46221" y="1772816"/>
            <a:ext cx="3770389" cy="4219080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 w="76200">
            <a:solidFill>
              <a:srgbClr val="F9BE75"/>
            </a:solidFill>
            <a:round/>
            <a:headEnd/>
            <a:tailEnd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u="sng" dirty="0" smtClean="0"/>
          </a:p>
          <a:p>
            <a:pPr algn="ctr"/>
            <a:endParaRPr lang="en-US" u="sng" dirty="0"/>
          </a:p>
          <a:p>
            <a:pPr algn="ctr"/>
            <a:endParaRPr lang="en-US" u="sng" dirty="0" smtClean="0"/>
          </a:p>
          <a:p>
            <a:pPr algn="ctr"/>
            <a:r>
              <a:rPr lang="en-US" u="sng" dirty="0" err="1" smtClean="0"/>
              <a:t>hyperparamètres</a:t>
            </a:r>
            <a:r>
              <a:rPr lang="en-US" u="sng" dirty="0" smtClean="0"/>
              <a:t> </a:t>
            </a:r>
            <a:r>
              <a:rPr lang="en-US" u="sng" dirty="0"/>
              <a:t>(grid search) : </a:t>
            </a:r>
            <a:endParaRPr lang="en-US" u="sng" dirty="0" smtClean="0"/>
          </a:p>
          <a:p>
            <a:pPr algn="ctr"/>
            <a:r>
              <a:rPr lang="en-US" sz="1400" i="1" dirty="0" smtClean="0"/>
              <a:t>C 0.1, penalty 12</a:t>
            </a:r>
            <a:br>
              <a:rPr lang="en-US" sz="1400" i="1" dirty="0" smtClean="0"/>
            </a:br>
            <a:endParaRPr lang="en-US" sz="1400" i="1" dirty="0" smtClean="0"/>
          </a:p>
          <a:p>
            <a:pPr algn="ctr"/>
            <a:endParaRPr lang="en-US" i="1" dirty="0" smtClean="0"/>
          </a:p>
          <a:p>
            <a:pPr algn="ctr"/>
            <a:r>
              <a:rPr lang="en-US" sz="2000" i="1" dirty="0" smtClean="0"/>
              <a:t>Accuracy </a:t>
            </a:r>
            <a:r>
              <a:rPr lang="en-US" sz="2000" i="1" dirty="0"/>
              <a:t>: </a:t>
            </a:r>
            <a:r>
              <a:rPr lang="en-US" sz="2000" i="1" dirty="0" smtClean="0"/>
              <a:t>76,3 %</a:t>
            </a:r>
          </a:p>
          <a:p>
            <a:pPr algn="ctr"/>
            <a:endParaRPr lang="en-US" i="1" dirty="0"/>
          </a:p>
          <a:p>
            <a:pPr algn="ctr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251625" y="1772816"/>
            <a:ext cx="3770389" cy="4219080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u="sng" dirty="0" smtClean="0"/>
          </a:p>
          <a:p>
            <a:pPr algn="ctr"/>
            <a:endParaRPr lang="en-US" sz="2000" u="sng" dirty="0"/>
          </a:p>
          <a:p>
            <a:pPr algn="ctr"/>
            <a:endParaRPr lang="en-US" sz="2000" u="sng" dirty="0" smtClean="0"/>
          </a:p>
          <a:p>
            <a:pPr algn="ctr"/>
            <a:endParaRPr lang="en-US" sz="2000" u="sng" dirty="0"/>
          </a:p>
          <a:p>
            <a:pPr algn="ctr"/>
            <a:r>
              <a:rPr lang="en-US" sz="2000" u="sng" dirty="0" err="1" smtClean="0"/>
              <a:t>hyperparamètres</a:t>
            </a:r>
            <a:r>
              <a:rPr lang="en-US" sz="2000" u="sng" dirty="0" smtClean="0"/>
              <a:t> (grid search) : </a:t>
            </a:r>
            <a:r>
              <a:rPr lang="en-US" sz="1400" i="1" dirty="0" err="1"/>
              <a:t>nthread</a:t>
            </a:r>
            <a:r>
              <a:rPr lang="en-US" sz="1400" i="1" dirty="0"/>
              <a:t> </a:t>
            </a:r>
            <a:r>
              <a:rPr lang="en-US" sz="1400" i="1" dirty="0" smtClean="0"/>
              <a:t>3, </a:t>
            </a:r>
            <a:r>
              <a:rPr lang="en-US" sz="1400" i="1" dirty="0" err="1" smtClean="0"/>
              <a:t>max_depth</a:t>
            </a:r>
            <a:r>
              <a:rPr lang="en-US" sz="1400" i="1" dirty="0" smtClean="0"/>
              <a:t> 9, </a:t>
            </a:r>
            <a:r>
              <a:rPr lang="en-US" sz="1400" i="1" dirty="0" err="1" smtClean="0"/>
              <a:t>min_child_weight</a:t>
            </a:r>
            <a:r>
              <a:rPr lang="en-US" sz="1400" i="1" dirty="0" smtClean="0"/>
              <a:t> 4</a:t>
            </a:r>
            <a:r>
              <a:rPr lang="en-US" sz="1400" i="1" dirty="0"/>
              <a:t>, 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dirty="0" err="1" smtClean="0"/>
              <a:t>n_estimators</a:t>
            </a:r>
            <a:r>
              <a:rPr lang="en-US" sz="1400" i="1" dirty="0" smtClean="0"/>
              <a:t> 1000</a:t>
            </a:r>
          </a:p>
          <a:p>
            <a:pPr algn="ctr"/>
            <a:endParaRPr lang="en-US" sz="2000" i="1" dirty="0" smtClean="0"/>
          </a:p>
          <a:p>
            <a:pPr algn="ctr"/>
            <a:r>
              <a:rPr lang="en-US" sz="2000" i="1" dirty="0" smtClean="0"/>
              <a:t>Accuracy : 75,2 %</a:t>
            </a:r>
          </a:p>
          <a:p>
            <a:pPr algn="ctr"/>
            <a:endParaRPr lang="en-US" sz="2000" i="1" dirty="0" smtClean="0"/>
          </a:p>
          <a:p>
            <a:pPr algn="ctr"/>
            <a:endParaRPr lang="en-US" sz="2000" i="1" dirty="0"/>
          </a:p>
          <a:p>
            <a:pPr algn="ctr"/>
            <a:endParaRPr lang="en-US" sz="2000" i="1" dirty="0" smtClean="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8240817" y="1614440"/>
            <a:ext cx="3770389" cy="4219080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i="1" dirty="0" smtClean="0"/>
          </a:p>
          <a:p>
            <a:pPr algn="ctr"/>
            <a:endParaRPr lang="en-US" sz="2000" i="1" dirty="0"/>
          </a:p>
          <a:p>
            <a:pPr algn="ctr"/>
            <a:r>
              <a:rPr lang="en-US" sz="1400" i="1" dirty="0" err="1" smtClean="0"/>
              <a:t>Nltk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FreqDist</a:t>
            </a:r>
            <a:r>
              <a:rPr lang="en-US" sz="1400" i="1" dirty="0" smtClean="0"/>
              <a:t> 5000 features</a:t>
            </a:r>
            <a:r>
              <a:rPr lang="en-US" sz="1400" i="1" dirty="0"/>
              <a:t/>
            </a:r>
            <a:br>
              <a:rPr lang="en-US" sz="1400" i="1" dirty="0"/>
            </a:br>
            <a:endParaRPr lang="en-US" sz="1400" i="1" dirty="0" smtClean="0"/>
          </a:p>
          <a:p>
            <a:pPr algn="ctr"/>
            <a:endParaRPr lang="en-US" sz="2000" i="1" dirty="0"/>
          </a:p>
          <a:p>
            <a:pPr algn="ctr"/>
            <a:r>
              <a:rPr lang="en-US" sz="2000" i="1" dirty="0" smtClean="0"/>
              <a:t>Accuracy </a:t>
            </a:r>
            <a:r>
              <a:rPr lang="en-US" sz="2000" i="1" dirty="0"/>
              <a:t>: </a:t>
            </a:r>
            <a:r>
              <a:rPr lang="en-US" sz="2000" i="1" dirty="0" smtClean="0"/>
              <a:t>73,9 </a:t>
            </a:r>
            <a:r>
              <a:rPr lang="en-US" sz="2000" i="1" dirty="0"/>
              <a:t>%</a:t>
            </a: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 flipV="1">
            <a:off x="4246220" y="2145432"/>
            <a:ext cx="3770389" cy="1139552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734780" y="2286023"/>
            <a:ext cx="2722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RÉGRESSION LOGISTIQUE</a:t>
            </a:r>
            <a:endParaRPr lang="fr-FR" sz="2800" dirty="0"/>
          </a:p>
        </p:txBody>
      </p:sp>
      <p:sp>
        <p:nvSpPr>
          <p:cNvPr id="33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 flipV="1">
            <a:off x="8240817" y="1988839"/>
            <a:ext cx="3778526" cy="1310587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702972" y="2459336"/>
            <a:ext cx="27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NAIVE BAYES</a:t>
            </a:r>
            <a:endParaRPr lang="fr-FR" sz="2800" dirty="0"/>
          </a:p>
        </p:txBody>
      </p:sp>
      <p:sp>
        <p:nvSpPr>
          <p:cNvPr id="35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 flipV="1">
            <a:off x="251624" y="2159874"/>
            <a:ext cx="3770389" cy="1125110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49051" y="2483602"/>
            <a:ext cx="195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XGBOOST</a:t>
            </a:r>
          </a:p>
        </p:txBody>
      </p:sp>
      <p:cxnSp>
        <p:nvCxnSpPr>
          <p:cNvPr id="10" name="Connecteur droit 9"/>
          <p:cNvCxnSpPr>
            <a:stCxn id="15" idx="12"/>
          </p:cNvCxnSpPr>
          <p:nvPr/>
        </p:nvCxnSpPr>
        <p:spPr>
          <a:xfrm flipH="1">
            <a:off x="4211576" y="1829537"/>
            <a:ext cx="1707523" cy="961260"/>
          </a:xfrm>
          <a:prstGeom prst="line">
            <a:avLst/>
          </a:prstGeom>
          <a:ln w="76200">
            <a:solidFill>
              <a:srgbClr val="F9BE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246218" y="2762923"/>
            <a:ext cx="1" cy="738085"/>
          </a:xfrm>
          <a:prstGeom prst="line">
            <a:avLst/>
          </a:prstGeom>
          <a:ln w="76200">
            <a:solidFill>
              <a:srgbClr val="F9B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endCxn id="21" idx="7"/>
          </p:cNvCxnSpPr>
          <p:nvPr/>
        </p:nvCxnSpPr>
        <p:spPr>
          <a:xfrm flipH="1">
            <a:off x="4246220" y="2762923"/>
            <a:ext cx="31321" cy="180026"/>
          </a:xfrm>
          <a:prstGeom prst="line">
            <a:avLst/>
          </a:prstGeom>
          <a:ln w="76200">
            <a:solidFill>
              <a:srgbClr val="F9B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8016609" y="2762923"/>
            <a:ext cx="0" cy="720080"/>
          </a:xfrm>
          <a:prstGeom prst="line">
            <a:avLst/>
          </a:prstGeom>
          <a:ln w="76200">
            <a:solidFill>
              <a:srgbClr val="F9B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 flipV="1">
            <a:off x="6851496" y="2129075"/>
            <a:ext cx="1183957" cy="651853"/>
          </a:xfrm>
          <a:prstGeom prst="line">
            <a:avLst/>
          </a:prstGeom>
          <a:ln w="76200">
            <a:solidFill>
              <a:srgbClr val="F9BE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119336" y="5389629"/>
            <a:ext cx="1076434" cy="1204534"/>
            <a:chOff x="1059544" y="1133945"/>
            <a:chExt cx="4101960" cy="4590109"/>
          </a:xfrm>
        </p:grpSpPr>
        <p:sp>
          <p:nvSpPr>
            <p:cNvPr id="57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baseline="-25000" dirty="0"/>
            </a:p>
          </p:txBody>
        </p:sp>
        <p:grpSp>
          <p:nvGrpSpPr>
            <p:cNvPr id="58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59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0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1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2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3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4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5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6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7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8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69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0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1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2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3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4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5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6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7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8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9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0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1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2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</p:grpSp>
      </p:grpSp>
      <p:sp>
        <p:nvSpPr>
          <p:cNvPr id="83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425970" y="5597432"/>
            <a:ext cx="465174" cy="340260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343974" y="5986414"/>
            <a:ext cx="325944" cy="81974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ZoneTexte 84"/>
          <p:cNvSpPr txBox="1"/>
          <p:nvPr/>
        </p:nvSpPr>
        <p:spPr>
          <a:xfrm>
            <a:off x="318687" y="598345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1h32</a:t>
            </a:r>
            <a:endParaRPr lang="fr-FR" dirty="0"/>
          </a:p>
        </p:txBody>
      </p:sp>
      <p:grpSp>
        <p:nvGrpSpPr>
          <p:cNvPr id="86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4012225" y="5403961"/>
            <a:ext cx="1076434" cy="1204534"/>
            <a:chOff x="1059544" y="1133945"/>
            <a:chExt cx="4101960" cy="4590109"/>
          </a:xfrm>
        </p:grpSpPr>
        <p:sp>
          <p:nvSpPr>
            <p:cNvPr id="87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baseline="-25000" dirty="0"/>
            </a:p>
          </p:txBody>
        </p:sp>
        <p:grpSp>
          <p:nvGrpSpPr>
            <p:cNvPr id="88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89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0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1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2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3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4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5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6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7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8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9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0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1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2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3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4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5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6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7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8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9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10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11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12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</p:grpSp>
      </p:grpSp>
      <p:sp>
        <p:nvSpPr>
          <p:cNvPr id="113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4318859" y="5611764"/>
            <a:ext cx="465174" cy="340260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4236863" y="6000746"/>
            <a:ext cx="325944" cy="81974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ZoneTexte 114"/>
          <p:cNvSpPr txBox="1"/>
          <p:nvPr/>
        </p:nvSpPr>
        <p:spPr>
          <a:xfrm>
            <a:off x="4211576" y="599779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0h39</a:t>
            </a:r>
            <a:endParaRPr lang="fr-FR" dirty="0"/>
          </a:p>
        </p:txBody>
      </p:sp>
      <p:grpSp>
        <p:nvGrpSpPr>
          <p:cNvPr id="116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372114" y="5375298"/>
            <a:ext cx="1076434" cy="1204534"/>
            <a:chOff x="1059544" y="1133945"/>
            <a:chExt cx="4101960" cy="4590109"/>
          </a:xfrm>
        </p:grpSpPr>
        <p:sp>
          <p:nvSpPr>
            <p:cNvPr id="117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74000">
                  <a:schemeClr val="accent4"/>
                </a:gs>
                <a:gs pos="83000">
                  <a:schemeClr val="accent4">
                    <a:lumMod val="7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baseline="-25000" dirty="0"/>
            </a:p>
          </p:txBody>
        </p:sp>
        <p:grpSp>
          <p:nvGrpSpPr>
            <p:cNvPr id="118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9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0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1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2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3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4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5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6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7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8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9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0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1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2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4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5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6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7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8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9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40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41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42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</p:grpSp>
      </p:grpSp>
      <p:sp>
        <p:nvSpPr>
          <p:cNvPr id="143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8678748" y="5583101"/>
            <a:ext cx="465174" cy="340260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8596752" y="5972083"/>
            <a:ext cx="325944" cy="81974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ZoneTexte 144"/>
          <p:cNvSpPr txBox="1"/>
          <p:nvPr/>
        </p:nvSpPr>
        <p:spPr>
          <a:xfrm>
            <a:off x="8655389" y="5969128"/>
            <a:ext cx="5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r>
              <a:rPr lang="fr-FR" dirty="0" smtClean="0"/>
              <a:t>h+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80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120" y="1412776"/>
            <a:ext cx="4114799" cy="3284785"/>
          </a:xfrm>
        </p:spPr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5000" dirty="0" err="1" smtClean="0"/>
              <a:t>Analyse</a:t>
            </a:r>
            <a:r>
              <a:rPr lang="en-US" sz="5000" dirty="0" smtClean="0"/>
              <a:t/>
            </a:r>
            <a:br>
              <a:rPr lang="en-US" sz="5000" dirty="0" smtClean="0"/>
            </a:br>
            <a:endParaRPr lang="en-US" sz="5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7785" y="4776862"/>
            <a:ext cx="4114799" cy="1500187"/>
          </a:xfrm>
        </p:spPr>
        <p:txBody>
          <a:bodyPr/>
          <a:lstStyle/>
          <a:p>
            <a:r>
              <a:rPr lang="en-US" dirty="0" smtClean="0"/>
              <a:t>Classifier de </a:t>
            </a:r>
            <a:br>
              <a:rPr lang="en-US" dirty="0" smtClean="0"/>
            </a:br>
            <a:r>
              <a:rPr lang="en-US" dirty="0" err="1" smtClean="0"/>
              <a:t>nouvelles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Espace réservé pour une image 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" b="2755"/>
          <a:stretch>
            <a:fillRect/>
          </a:stretch>
        </p:blipFill>
        <p:spPr>
          <a:xfrm>
            <a:off x="0" y="0"/>
            <a:ext cx="6384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6" y="-171400"/>
            <a:ext cx="12179114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API Twitter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8528" y="6356350"/>
            <a:ext cx="505272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12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4442278" y="2879543"/>
            <a:ext cx="3068682" cy="3420526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spc="5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Français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4442278" y="5000509"/>
            <a:ext cx="3068682" cy="1028679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rgbClr val="E4625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langue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8066526" y="1184942"/>
            <a:ext cx="3068682" cy="3420526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spc="5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Du 5 </a:t>
            </a:r>
            <a:r>
              <a:rPr lang="en-US" b="1" spc="5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décembre</a:t>
            </a:r>
            <a:r>
              <a:rPr lang="en-US" b="1" spc="5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2019</a:t>
            </a:r>
            <a:br>
              <a:rPr lang="en-US" b="1" spc="5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b="1" spc="5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 30 </a:t>
            </a:r>
            <a:r>
              <a:rPr lang="en-US" b="1" spc="5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décembre</a:t>
            </a:r>
            <a:r>
              <a:rPr lang="en-US" b="1" spc="5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2019</a:t>
            </a:r>
          </a:p>
          <a:p>
            <a:pPr algn="ctr"/>
            <a:endParaRPr lang="en-US" sz="20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20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FAFB51-FEB5-4F3F-89D2-42B90E4EF0A5}"/>
              </a:ext>
            </a:extLst>
          </p:cNvPr>
          <p:cNvSpPr/>
          <p:nvPr/>
        </p:nvSpPr>
        <p:spPr>
          <a:xfrm>
            <a:off x="8066526" y="3305908"/>
            <a:ext cx="3068682" cy="1028679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dates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816678" y="1170187"/>
            <a:ext cx="3068682" cy="3420526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spc="5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#</a:t>
            </a:r>
            <a:r>
              <a:rPr lang="en-US" b="1" spc="5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réformedesretraites</a:t>
            </a:r>
            <a:endParaRPr lang="en-US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818030" y="3290102"/>
            <a:ext cx="3068682" cy="1028679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rgbClr val="71C9F8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hashtag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EDD52D-A494-4CD8-9AF6-A1B28818EBEA}"/>
              </a:ext>
            </a:extLst>
          </p:cNvPr>
          <p:cNvSpPr/>
          <p:nvPr/>
        </p:nvSpPr>
        <p:spPr>
          <a:xfrm>
            <a:off x="8230344" y="5301208"/>
            <a:ext cx="3961656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58275" y="5270429"/>
            <a:ext cx="2834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spcBef>
                <a:spcPts val="1000"/>
              </a:spcBef>
            </a:pPr>
            <a:r>
              <a:rPr lang="en-US" sz="3600" dirty="0">
                <a:solidFill>
                  <a:prstClr val="white"/>
                </a:solidFill>
              </a:rPr>
              <a:t>32 584 </a:t>
            </a:r>
            <a:r>
              <a:rPr lang="en-US" sz="3600" dirty="0" smtClean="0">
                <a:solidFill>
                  <a:prstClr val="white"/>
                </a:solidFill>
              </a:rPr>
              <a:t>tweets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11" name="Triangle isocèle 10"/>
          <p:cNvSpPr/>
          <p:nvPr/>
        </p:nvSpPr>
        <p:spPr>
          <a:xfrm rot="16200000" flipV="1">
            <a:off x="8136337" y="5395215"/>
            <a:ext cx="587621" cy="399608"/>
          </a:xfrm>
          <a:prstGeom prst="triangle">
            <a:avLst/>
          </a:prstGeom>
          <a:solidFill>
            <a:srgbClr val="252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 err="1" smtClean="0"/>
              <a:t>Résultat</a:t>
            </a:r>
            <a:r>
              <a:rPr lang="en-US" dirty="0" smtClean="0"/>
              <a:t> et classification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0176" y="1685660"/>
            <a:ext cx="4248472" cy="44342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 err="1" smtClean="0"/>
              <a:t>Nettoyage</a:t>
            </a:r>
            <a:r>
              <a:rPr lang="en-US" sz="3200" dirty="0" smtClean="0"/>
              <a:t> </a:t>
            </a:r>
            <a:r>
              <a:rPr lang="en-US" sz="3200" dirty="0" smtClean="0"/>
              <a:t>et preparation pour le </a:t>
            </a:r>
            <a:r>
              <a:rPr lang="en-US" sz="3200" dirty="0" err="1" smtClean="0"/>
              <a:t>classifieur</a:t>
            </a:r>
            <a:endParaRPr lang="en-US" sz="32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Application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du </a:t>
            </a:r>
            <a:r>
              <a:rPr lang="en-US" sz="3200" dirty="0" err="1" smtClean="0"/>
              <a:t>classifieur</a:t>
            </a:r>
            <a:r>
              <a:rPr lang="en-US" sz="3200" dirty="0" smtClean="0"/>
              <a:t> (</a:t>
            </a:r>
            <a:r>
              <a:rPr lang="en-US" sz="3200" dirty="0" err="1" smtClean="0"/>
              <a:t>régression</a:t>
            </a:r>
            <a:r>
              <a:rPr lang="en-US" sz="3200" dirty="0" smtClean="0"/>
              <a:t> </a:t>
            </a:r>
            <a:r>
              <a:rPr lang="en-US" sz="3200" dirty="0" err="1" smtClean="0"/>
              <a:t>logistique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19913"/>
          <a:stretch/>
        </p:blipFill>
        <p:spPr>
          <a:xfrm>
            <a:off x="586313" y="1541643"/>
            <a:ext cx="7065944" cy="45783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71464" y="1541644"/>
            <a:ext cx="504056" cy="246322"/>
          </a:xfrm>
          <a:prstGeom prst="rect">
            <a:avLst/>
          </a:prstGeom>
          <a:solidFill>
            <a:srgbClr val="1D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4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18" y="2924945"/>
            <a:ext cx="3698654" cy="1800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L’opinion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lutôt</a:t>
            </a:r>
            <a:r>
              <a:rPr lang="en-US" dirty="0" smtClean="0"/>
              <a:t> </a:t>
            </a:r>
            <a:r>
              <a:rPr lang="en-US" dirty="0" err="1" smtClean="0"/>
              <a:t>négative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6312024" y="980728"/>
            <a:ext cx="864096" cy="4320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pic>
        <p:nvPicPr>
          <p:cNvPr id="14" name="Espace réservé pour une image  1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" b="1523"/>
          <a:stretch>
            <a:fillRect/>
          </a:stretch>
        </p:blipFill>
        <p:spPr/>
      </p:pic>
      <p:sp>
        <p:nvSpPr>
          <p:cNvPr id="18" name="ZoneTexte 17"/>
          <p:cNvSpPr txBox="1"/>
          <p:nvPr/>
        </p:nvSpPr>
        <p:spPr>
          <a:xfrm>
            <a:off x="1182256" y="4797152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…mais pas tant que ça !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48680"/>
            <a:ext cx="10226352" cy="5715823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3351278" y="2916346"/>
            <a:ext cx="474846" cy="597518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6023992" y="1084045"/>
            <a:ext cx="504056" cy="328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3351277" y="2410675"/>
            <a:ext cx="949694" cy="1011342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err="1" smtClean="0"/>
              <a:t>Grève</a:t>
            </a:r>
            <a:r>
              <a:rPr lang="en-US" sz="1200" dirty="0" smtClean="0"/>
              <a:t> du </a:t>
            </a:r>
            <a:br>
              <a:rPr lang="en-US" sz="1200" dirty="0" smtClean="0"/>
            </a:br>
            <a:r>
              <a:rPr lang="en-US" sz="1200" dirty="0" smtClean="0"/>
              <a:t>10 </a:t>
            </a:r>
            <a:r>
              <a:rPr lang="en-US" sz="1200" dirty="0" err="1" smtClean="0"/>
              <a:t>décembre</a:t>
            </a:r>
            <a:endParaRPr lang="en-US" sz="1200" dirty="0"/>
          </a:p>
        </p:txBody>
      </p:sp>
      <p:sp>
        <p:nvSpPr>
          <p:cNvPr id="25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6312024" y="1273984"/>
            <a:ext cx="949694" cy="1011342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err="1" smtClean="0"/>
              <a:t>Grève</a:t>
            </a:r>
            <a:r>
              <a:rPr lang="en-US" sz="1200" dirty="0" smtClean="0"/>
              <a:t> du </a:t>
            </a:r>
            <a:br>
              <a:rPr lang="en-US" sz="1200" dirty="0" smtClean="0"/>
            </a:br>
            <a:r>
              <a:rPr lang="en-US" sz="1200" dirty="0" smtClean="0"/>
              <a:t>17 </a:t>
            </a:r>
            <a:r>
              <a:rPr lang="en-US" sz="1200" dirty="0" err="1" smtClean="0"/>
              <a:t>décembre</a:t>
            </a:r>
            <a:endParaRPr lang="en-US" sz="12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8610600" y="4047379"/>
            <a:ext cx="401724" cy="17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8811462" y="3140968"/>
            <a:ext cx="1028954" cy="107831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err="1" smtClean="0"/>
              <a:t>Vacances</a:t>
            </a:r>
            <a:r>
              <a:rPr lang="en-US" sz="1200" dirty="0" smtClean="0"/>
              <a:t> de </a:t>
            </a:r>
            <a:br>
              <a:rPr lang="en-US" sz="1200" dirty="0" smtClean="0"/>
            </a:br>
            <a:r>
              <a:rPr lang="en-US" sz="1200" dirty="0" smtClean="0"/>
              <a:t>Noël : TGV</a:t>
            </a:r>
            <a:endParaRPr lang="en-US" sz="1200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1507063" y="3286599"/>
            <a:ext cx="474846" cy="597518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1507062" y="2916346"/>
            <a:ext cx="844522" cy="8759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Début de la </a:t>
            </a:r>
            <a:r>
              <a:rPr lang="en-US" sz="1200" dirty="0" err="1" smtClean="0"/>
              <a:t>grève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555" y="3108025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16</a:t>
            </a:fld>
            <a:endParaRPr lang="en-US"/>
          </a:p>
        </p:txBody>
      </p:sp>
      <p:sp>
        <p:nvSpPr>
          <p:cNvPr id="2" name="Nuage 1"/>
          <p:cNvSpPr/>
          <p:nvPr/>
        </p:nvSpPr>
        <p:spPr>
          <a:xfrm>
            <a:off x="6528048" y="639809"/>
            <a:ext cx="5472608" cy="3586171"/>
          </a:xfrm>
          <a:prstGeom prst="cloud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7823584" y="4384225"/>
            <a:ext cx="2881536" cy="1500187"/>
          </a:xfrm>
        </p:spPr>
        <p:txBody>
          <a:bodyPr/>
          <a:lstStyle/>
          <a:p>
            <a:r>
              <a:rPr lang="fr-FR" dirty="0" smtClean="0"/>
              <a:t>Nuage de mots des tweets négatifs</a:t>
            </a:r>
            <a:endParaRPr lang="fr-FR" dirty="0"/>
          </a:p>
        </p:txBody>
      </p:sp>
      <p:sp>
        <p:nvSpPr>
          <p:cNvPr id="8" name="Nuage 7"/>
          <p:cNvSpPr/>
          <p:nvPr/>
        </p:nvSpPr>
        <p:spPr>
          <a:xfrm>
            <a:off x="1199456" y="2591139"/>
            <a:ext cx="5472608" cy="3586171"/>
          </a:xfrm>
          <a:prstGeom prst="cloud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6"/>
          <p:cNvSpPr txBox="1">
            <a:spLocks/>
          </p:cNvSpPr>
          <p:nvPr/>
        </p:nvSpPr>
        <p:spPr>
          <a:xfrm>
            <a:off x="1775520" y="322702"/>
            <a:ext cx="2881536" cy="86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Top adjectifs dans </a:t>
            </a:r>
            <a:br>
              <a:rPr lang="fr-FR" dirty="0" smtClean="0"/>
            </a:br>
            <a:r>
              <a:rPr lang="fr-FR" dirty="0" smtClean="0"/>
              <a:t>les tweets positifs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" y="404664"/>
            <a:ext cx="1596675" cy="3744415"/>
          </a:xfrm>
          <a:prstGeom prst="rect">
            <a:avLst/>
          </a:prstGeom>
        </p:spPr>
      </p:pic>
      <p:sp>
        <p:nvSpPr>
          <p:cNvPr id="11" name="Espace réservé du texte 6"/>
          <p:cNvSpPr txBox="1">
            <a:spLocks/>
          </p:cNvSpPr>
          <p:nvPr/>
        </p:nvSpPr>
        <p:spPr>
          <a:xfrm>
            <a:off x="2487960" y="1869353"/>
            <a:ext cx="2881536" cy="86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Nuage de mots des tweets positifs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1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613025"/>
          </a:xfrm>
        </p:spPr>
        <p:txBody>
          <a:bodyPr/>
          <a:lstStyle/>
          <a:p>
            <a:r>
              <a:rPr lang="en-US" dirty="0" smtClean="0"/>
              <a:t>Merci 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437112"/>
            <a:ext cx="4114799" cy="1500187"/>
          </a:xfrm>
        </p:spPr>
        <p:txBody>
          <a:bodyPr/>
          <a:lstStyle/>
          <a:p>
            <a:r>
              <a:rPr lang="en-US" dirty="0" err="1" smtClean="0"/>
              <a:t>Avez-vous</a:t>
            </a:r>
            <a:r>
              <a:rPr lang="en-US" dirty="0" smtClean="0"/>
              <a:t> des questions ?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548680"/>
            <a:ext cx="9505181" cy="4844300"/>
          </a:xfrm>
        </p:spPr>
        <p:txBody>
          <a:bodyPr>
            <a:normAutofit/>
          </a:bodyPr>
          <a:lstStyle/>
          <a:p>
            <a:r>
              <a:rPr lang="fr-FR" sz="6400" dirty="0"/>
              <a:t>Il faut 20 ans pour </a:t>
            </a:r>
            <a:r>
              <a:rPr lang="en-US" sz="6400" b="1" cap="all" dirty="0">
                <a:solidFill>
                  <a:schemeClr val="accent1"/>
                </a:solidFill>
              </a:rPr>
              <a:t>construire</a:t>
            </a:r>
            <a:r>
              <a:rPr lang="fr-FR" sz="6400" dirty="0" smtClean="0"/>
              <a:t> </a:t>
            </a:r>
            <a:r>
              <a:rPr lang="fr-FR" sz="6400" dirty="0"/>
              <a:t>une réputation et cinq minutes pour la </a:t>
            </a:r>
            <a:r>
              <a:rPr lang="en-US" sz="6400" b="1" cap="all" dirty="0" smtClean="0">
                <a:solidFill>
                  <a:schemeClr val="accent1"/>
                </a:solidFill>
              </a:rPr>
              <a:t>Détruire.</a:t>
            </a:r>
            <a:endParaRPr lang="en-US" sz="6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</a:t>
            </a:r>
            <a:r>
              <a:rPr lang="en-US" dirty="0" smtClean="0"/>
              <a:t>Warren Buffet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569"/>
          </a:xfrm>
        </p:spPr>
        <p:txBody>
          <a:bodyPr>
            <a:noAutofit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e 5"/>
          <p:cNvGrpSpPr/>
          <p:nvPr/>
        </p:nvGrpSpPr>
        <p:grpSpPr>
          <a:xfrm>
            <a:off x="2300129" y="1695127"/>
            <a:ext cx="7591742" cy="4192451"/>
            <a:chOff x="2752730" y="1672308"/>
            <a:chExt cx="7591742" cy="41924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A6AF471-65E7-4035-936B-EC4CB0E3E862}"/>
                </a:ext>
              </a:extLst>
            </p:cNvPr>
            <p:cNvGrpSpPr/>
            <p:nvPr/>
          </p:nvGrpSpPr>
          <p:grpSpPr>
            <a:xfrm>
              <a:off x="4079776" y="1881552"/>
              <a:ext cx="5544616" cy="814826"/>
              <a:chOff x="2385722" y="2056303"/>
              <a:chExt cx="3781062" cy="814826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0578806-54D9-4D37-B865-BA2600D47AAD}"/>
                  </a:ext>
                </a:extLst>
              </p:cNvPr>
              <p:cNvSpPr txBox="1"/>
              <p:nvPr/>
            </p:nvSpPr>
            <p:spPr>
              <a:xfrm>
                <a:off x="2385722" y="2056303"/>
                <a:ext cx="3321342" cy="553998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cap="all" dirty="0" err="1" smtClean="0">
                    <a:solidFill>
                      <a:schemeClr val="accent1"/>
                    </a:solidFill>
                  </a:rPr>
                  <a:t>L’e-réputation</a:t>
                </a:r>
                <a:endParaRPr lang="en-US" sz="2400" b="1" cap="all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31D490B-EC99-4F1B-BDD6-5D787AD924DC}"/>
                  </a:ext>
                </a:extLst>
              </p:cNvPr>
              <p:cNvSpPr txBox="1"/>
              <p:nvPr/>
            </p:nvSpPr>
            <p:spPr>
              <a:xfrm>
                <a:off x="2385722" y="2594130"/>
                <a:ext cx="3781062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et 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comment la data science peut l’aider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429AE2-DE86-44E3-8DE4-B647F6A371CD}"/>
                </a:ext>
              </a:extLst>
            </p:cNvPr>
            <p:cNvGrpSpPr/>
            <p:nvPr/>
          </p:nvGrpSpPr>
          <p:grpSpPr>
            <a:xfrm>
              <a:off x="4079776" y="4725715"/>
              <a:ext cx="3918544" cy="815430"/>
              <a:chOff x="2385722" y="3482677"/>
              <a:chExt cx="3558504" cy="84707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622461-4704-41D9-A52C-03B8AD9FE67F}"/>
                  </a:ext>
                </a:extLst>
              </p:cNvPr>
              <p:cNvSpPr txBox="1"/>
              <p:nvPr/>
            </p:nvSpPr>
            <p:spPr>
              <a:xfrm>
                <a:off x="2385722" y="3482677"/>
                <a:ext cx="3558504" cy="575495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cap="all" dirty="0" err="1" smtClean="0">
                    <a:solidFill>
                      <a:schemeClr val="accent1"/>
                    </a:solidFill>
                  </a:rPr>
                  <a:t>L’Analyse</a:t>
                </a:r>
                <a:endParaRPr lang="en-US" sz="2400" b="1" cap="all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4DF03A-CD5E-4BAD-A8CE-640DF4266467}"/>
                  </a:ext>
                </a:extLst>
              </p:cNvPr>
              <p:cNvSpPr txBox="1"/>
              <p:nvPr/>
            </p:nvSpPr>
            <p:spPr>
              <a:xfrm>
                <a:off x="2385722" y="4042001"/>
                <a:ext cx="3558504" cy="28774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Classifier de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nouvelles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données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B689667-FFA6-4232-8CC7-7E0783E72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30" y="1672308"/>
              <a:ext cx="1153343" cy="1290595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800" b="1" dirty="0"/>
                <a:t>01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2D0100F-D840-47D6-948B-DC036E3B4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30" y="3123236"/>
              <a:ext cx="1153343" cy="1290595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800" b="1" dirty="0"/>
                <a:t>02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6803D66-E278-4500-9033-B327E9058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30" y="4574164"/>
              <a:ext cx="1153343" cy="1290595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800" b="1" dirty="0"/>
                <a:t>03</a:t>
              </a:r>
            </a:p>
          </p:txBody>
        </p:sp>
        <p:grpSp>
          <p:nvGrpSpPr>
            <p:cNvPr id="35" name="Group 2">
              <a:extLst>
                <a:ext uri="{FF2B5EF4-FFF2-40B4-BE49-F238E27FC236}">
                  <a16:creationId xmlns:a16="http://schemas.microsoft.com/office/drawing/2014/main" id="{10429AE2-DE86-44E3-8DE4-B647F6A371CD}"/>
                </a:ext>
              </a:extLst>
            </p:cNvPr>
            <p:cNvGrpSpPr/>
            <p:nvPr/>
          </p:nvGrpSpPr>
          <p:grpSpPr>
            <a:xfrm>
              <a:off x="4079776" y="3297743"/>
              <a:ext cx="6264696" cy="815432"/>
              <a:chOff x="2385722" y="3482676"/>
              <a:chExt cx="5689089" cy="847074"/>
            </a:xfrm>
          </p:grpSpPr>
          <p:sp>
            <p:nvSpPr>
              <p:cNvPr id="36" name="TextBox 129">
                <a:extLst>
                  <a:ext uri="{FF2B5EF4-FFF2-40B4-BE49-F238E27FC236}">
                    <a16:creationId xmlns:a16="http://schemas.microsoft.com/office/drawing/2014/main" id="{CC622461-4704-41D9-A52C-03B8AD9FE67F}"/>
                  </a:ext>
                </a:extLst>
              </p:cNvPr>
              <p:cNvSpPr txBox="1"/>
              <p:nvPr/>
            </p:nvSpPr>
            <p:spPr>
              <a:xfrm>
                <a:off x="2385722" y="3482676"/>
                <a:ext cx="4838995" cy="575496"/>
              </a:xfrm>
              <a:prstGeom prst="rect">
                <a:avLst/>
              </a:prstGeom>
              <a:noFill/>
            </p:spPr>
            <p:txBody>
              <a:bodyPr wrap="square" tIns="182880" bIns="0" rtlCol="0" anchor="b">
                <a:spAutoFit/>
              </a:bodyPr>
              <a:lstStyle/>
              <a:p>
                <a:r>
                  <a:rPr lang="en-US" sz="2400" b="1" cap="all" dirty="0" err="1" smtClean="0">
                    <a:solidFill>
                      <a:schemeClr val="accent1"/>
                    </a:solidFill>
                  </a:rPr>
                  <a:t>L’apprentissage</a:t>
                </a:r>
                <a:r>
                  <a:rPr lang="en-US" sz="2400" b="1" cap="all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cap="all" dirty="0" err="1" smtClean="0">
                    <a:solidFill>
                      <a:schemeClr val="accent1"/>
                    </a:solidFill>
                  </a:rPr>
                  <a:t>automatisé</a:t>
                </a:r>
                <a:endParaRPr lang="en-US" sz="2400" b="1" cap="all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" name="TextBox 130">
                <a:extLst>
                  <a:ext uri="{FF2B5EF4-FFF2-40B4-BE49-F238E27FC236}">
                    <a16:creationId xmlns:a16="http://schemas.microsoft.com/office/drawing/2014/main" id="{3F4DF03A-CD5E-4BAD-A8CE-640DF4266467}"/>
                  </a:ext>
                </a:extLst>
              </p:cNvPr>
              <p:cNvSpPr txBox="1"/>
              <p:nvPr/>
            </p:nvSpPr>
            <p:spPr>
              <a:xfrm>
                <a:off x="2385722" y="4042002"/>
                <a:ext cx="5689089" cy="287748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Trouver le meilleur algorithme pour classifier le sentiment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59" y="1700808"/>
            <a:ext cx="4177680" cy="2664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L’E-REPUTATION</a:t>
            </a:r>
            <a:endParaRPr lang="en-US" sz="49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et </a:t>
            </a:r>
            <a:r>
              <a:rPr lang="en-US" sz="2000" dirty="0" smtClean="0"/>
              <a:t>comment la data science</a:t>
            </a:r>
            <a:br>
              <a:rPr lang="en-US" sz="2000" dirty="0" smtClean="0"/>
            </a:br>
            <a:r>
              <a:rPr lang="en-US" sz="2000" dirty="0" err="1" smtClean="0"/>
              <a:t>peut</a:t>
            </a:r>
            <a:r>
              <a:rPr lang="en-US" sz="2000" dirty="0" smtClean="0"/>
              <a:t> </a:t>
            </a:r>
            <a:r>
              <a:rPr lang="en-US" sz="2000" dirty="0" err="1" smtClean="0"/>
              <a:t>l’aider</a:t>
            </a:r>
            <a:r>
              <a:rPr lang="en-US" sz="2000" dirty="0" smtClean="0"/>
              <a:t> !</a:t>
            </a:r>
            <a:endParaRPr lang="en-US" sz="20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4" r="18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78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Connaître</a:t>
            </a:r>
            <a:r>
              <a:rPr lang="en-US" dirty="0" smtClean="0"/>
              <a:t> </a:t>
            </a:r>
            <a:r>
              <a:rPr lang="en-US" dirty="0" err="1" smtClean="0"/>
              <a:t>l’opinion</a:t>
            </a:r>
            <a:r>
              <a:rPr lang="en-US" dirty="0" smtClean="0"/>
              <a:t> du public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L’</a:t>
            </a:r>
            <a:r>
              <a:rPr lang="en-US" b="1" dirty="0" err="1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-reputation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marque sur internet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Les </a:t>
            </a:r>
            <a:r>
              <a:rPr lang="en-US" b="1" dirty="0" err="1">
                <a:solidFill>
                  <a:schemeClr val="accent1"/>
                </a:solidFill>
              </a:rPr>
              <a:t>buzzs</a:t>
            </a:r>
            <a:r>
              <a:rPr lang="en-US" dirty="0"/>
              <a:t> et </a:t>
            </a:r>
            <a:r>
              <a:rPr lang="en-US" b="1" dirty="0">
                <a:solidFill>
                  <a:schemeClr val="accent1"/>
                </a:solidFill>
              </a:rPr>
              <a:t>fake news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frequents et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réponses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rapides</a:t>
            </a:r>
            <a:r>
              <a:rPr lang="en-US" dirty="0"/>
              <a:t> pour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 smtClean="0"/>
              <a:t>contenus</a:t>
            </a:r>
            <a:endParaRPr lang="en-US" dirty="0"/>
          </a:p>
          <a:p>
            <a:r>
              <a:rPr lang="en-US" dirty="0" err="1" smtClean="0"/>
              <a:t>L’opinion</a:t>
            </a:r>
            <a:r>
              <a:rPr lang="en-US" dirty="0" smtClean="0"/>
              <a:t> des gens sur marque </a:t>
            </a:r>
            <a:r>
              <a:rPr lang="en-US" dirty="0" err="1" smtClean="0"/>
              <a:t>permet</a:t>
            </a:r>
            <a:r>
              <a:rPr lang="en-US" dirty="0" smtClean="0"/>
              <a:t> à </a:t>
            </a:r>
            <a:r>
              <a:rPr lang="en-US" dirty="0" err="1" smtClean="0"/>
              <a:t>celle</a:t>
            </a:r>
            <a:r>
              <a:rPr lang="en-US" dirty="0" smtClean="0"/>
              <a:t>-ci </a:t>
            </a:r>
            <a:r>
              <a:rPr lang="en-US" dirty="0" err="1" smtClean="0"/>
              <a:t>d’</a:t>
            </a:r>
            <a:r>
              <a:rPr lang="en-US" b="1" dirty="0" err="1" smtClean="0">
                <a:solidFill>
                  <a:schemeClr val="accent1"/>
                </a:solidFill>
              </a:rPr>
              <a:t>améliorer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produits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2" y="3573016"/>
            <a:ext cx="4824536" cy="24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384" y="365125"/>
            <a:ext cx="10802416" cy="13255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Traitement automatisé du langage (NLP)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3648" y="1628800"/>
            <a:ext cx="6150769" cy="4887196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Apprendre à l’ordinateur à lire et à comprendre ce qu’il lit</a:t>
            </a:r>
          </a:p>
          <a:p>
            <a:r>
              <a:rPr lang="fr-FR" dirty="0" smtClean="0"/>
              <a:t>À quoi ça sert ? Correction automatique, reformulation, résumé, </a:t>
            </a:r>
            <a:r>
              <a:rPr lang="fr-FR" dirty="0" err="1" smtClean="0"/>
              <a:t>chatbot</a:t>
            </a:r>
            <a:r>
              <a:rPr lang="fr-FR" dirty="0" smtClean="0"/>
              <a:t>, enceintes connectées…</a:t>
            </a:r>
          </a:p>
          <a:p>
            <a:r>
              <a:rPr lang="fr-FR" dirty="0" smtClean="0"/>
              <a:t>Notre objectif : que l’ordinateur trouve le sentiment correspondant </a:t>
            </a:r>
            <a:br>
              <a:rPr lang="fr-FR" dirty="0" smtClean="0"/>
            </a:br>
            <a:r>
              <a:rPr lang="fr-FR" dirty="0" smtClean="0"/>
              <a:t>à une phrase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6</a:t>
            </a:fld>
            <a:endParaRPr lang="en-US"/>
          </a:p>
        </p:txBody>
      </p:sp>
      <p:sp>
        <p:nvSpPr>
          <p:cNvPr id="8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6960097" y="1690688"/>
            <a:ext cx="6049164" cy="63018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-2863850" ty="584200" sx="79000" sy="79000" flip="none" algn="tl"/>
          </a:blip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838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0" b="16290"/>
          <a:stretch>
            <a:fillRect/>
          </a:stretch>
        </p:blipFill>
        <p:spPr>
          <a:xfrm>
            <a:off x="-14584" y="-15668"/>
            <a:ext cx="6398618" cy="6873668"/>
          </a:xfr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600" y="1656383"/>
            <a:ext cx="4257599" cy="2852737"/>
          </a:xfrm>
        </p:spPr>
        <p:txBody>
          <a:bodyPr>
            <a:normAutofit/>
          </a:bodyPr>
          <a:lstStyle/>
          <a:p>
            <a:r>
              <a:rPr lang="en-US" sz="5000" dirty="0" err="1" smtClean="0"/>
              <a:t>Apprentissage</a:t>
            </a:r>
            <a:r>
              <a:rPr lang="en-US" sz="5000" dirty="0" smtClean="0"/>
              <a:t> </a:t>
            </a:r>
            <a:r>
              <a:rPr lang="en-US" sz="5000" dirty="0" err="1" smtClean="0"/>
              <a:t>automatisé</a:t>
            </a:r>
            <a:endParaRPr lang="en-US" sz="5000" spc="-150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 txBox="1">
            <a:spLocks/>
          </p:cNvSpPr>
          <p:nvPr/>
        </p:nvSpPr>
        <p:spPr>
          <a:xfrm>
            <a:off x="7239001" y="1340768"/>
            <a:ext cx="4114799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2</a:t>
            </a:r>
            <a:br>
              <a:rPr lang="en-US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1" y="4509120"/>
            <a:ext cx="4114799" cy="1500187"/>
          </a:xfrm>
        </p:spPr>
        <p:txBody>
          <a:bodyPr/>
          <a:lstStyle/>
          <a:p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err="1" smtClean="0"/>
              <a:t>l’</a:t>
            </a:r>
            <a:r>
              <a:rPr lang="en-US" dirty="0" err="1" smtClean="0"/>
              <a:t>algorithme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 plus </a:t>
            </a:r>
            <a:r>
              <a:rPr lang="en-US" dirty="0" err="1" smtClean="0"/>
              <a:t>efficace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Caractéristiques</a:t>
            </a:r>
            <a:r>
              <a:rPr lang="en-US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données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>
          <a:xfrm>
            <a:off x="6087885" y="2042778"/>
            <a:ext cx="6019800" cy="36912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colonnes</a:t>
            </a:r>
            <a:r>
              <a:rPr lang="en-US" dirty="0" smtClean="0"/>
              <a:t> : tweet et </a:t>
            </a:r>
            <a:r>
              <a:rPr lang="en-US" dirty="0" err="1" smtClean="0"/>
              <a:t>polarité</a:t>
            </a:r>
            <a:endParaRPr lang="en-US" dirty="0"/>
          </a:p>
          <a:p>
            <a:r>
              <a:rPr lang="en-US" dirty="0" smtClean="0"/>
              <a:t>1 598 726 tweets notes</a:t>
            </a:r>
          </a:p>
          <a:p>
            <a:r>
              <a:rPr lang="en-US" dirty="0" err="1" smtClean="0"/>
              <a:t>Colonne</a:t>
            </a:r>
            <a:r>
              <a:rPr lang="en-US" dirty="0" smtClean="0"/>
              <a:t> </a:t>
            </a:r>
            <a:r>
              <a:rPr lang="en-US" dirty="0" err="1" smtClean="0"/>
              <a:t>cible</a:t>
            </a:r>
            <a:r>
              <a:rPr lang="en-US" dirty="0" smtClean="0"/>
              <a:t> : polarity, </a:t>
            </a:r>
            <a:br>
              <a:rPr lang="en-US" dirty="0" smtClean="0"/>
            </a:br>
            <a:r>
              <a:rPr lang="en-US" dirty="0" err="1" smtClean="0"/>
              <a:t>valeurs</a:t>
            </a:r>
            <a:r>
              <a:rPr lang="en-US" dirty="0" smtClean="0"/>
              <a:t> : 0 = </a:t>
            </a:r>
            <a:r>
              <a:rPr lang="en-US" dirty="0" err="1" smtClean="0"/>
              <a:t>négatif</a:t>
            </a:r>
            <a:r>
              <a:rPr lang="en-US" dirty="0" smtClean="0"/>
              <a:t>, 4 = </a:t>
            </a:r>
            <a:r>
              <a:rPr lang="en-US" dirty="0" err="1" smtClean="0"/>
              <a:t>positif</a:t>
            </a:r>
            <a:r>
              <a:rPr lang="en-US" dirty="0"/>
              <a:t> </a:t>
            </a:r>
            <a:r>
              <a:rPr lang="en-US" dirty="0" smtClean="0"/>
              <a:t>avec distribution </a:t>
            </a:r>
            <a:r>
              <a:rPr lang="en-US" dirty="0" err="1" smtClean="0"/>
              <a:t>équilibrée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dirty="0" smtClean="0"/>
              <a:t>797 721 </a:t>
            </a:r>
            <a:r>
              <a:rPr lang="en-US" dirty="0" err="1" smtClean="0"/>
              <a:t>positifs</a:t>
            </a:r>
            <a:r>
              <a:rPr lang="en-US" dirty="0" smtClean="0"/>
              <a:t>, 797 626 </a:t>
            </a:r>
            <a:r>
              <a:rPr lang="en-US" dirty="0" err="1" smtClean="0"/>
              <a:t>négatifs</a:t>
            </a:r>
            <a:endParaRPr lang="en-US" dirty="0"/>
          </a:p>
          <a:p>
            <a:r>
              <a:rPr lang="en-US" dirty="0" err="1" smtClean="0"/>
              <a:t>Échantillonage</a:t>
            </a:r>
            <a:r>
              <a:rPr lang="en-US" dirty="0" smtClean="0"/>
              <a:t> </a:t>
            </a:r>
            <a:r>
              <a:rPr lang="en-US" dirty="0" smtClean="0"/>
              <a:t>: 300 </a:t>
            </a:r>
            <a:r>
              <a:rPr lang="en-US" dirty="0" smtClean="0"/>
              <a:t>000 </a:t>
            </a:r>
            <a:r>
              <a:rPr lang="en-US" dirty="0" err="1" smtClean="0"/>
              <a:t>données</a:t>
            </a:r>
            <a:endParaRPr lang="en-US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7EC7D-4C7B-461F-93A5-B564BA6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8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9" t="42646" r="36864"/>
          <a:stretch/>
        </p:blipFill>
        <p:spPr>
          <a:xfrm>
            <a:off x="551384" y="1585210"/>
            <a:ext cx="5400600" cy="4419050"/>
          </a:xfr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1598726</a:t>
            </a:r>
            <a: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1598726</a:t>
            </a:r>
            <a: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0" y="206227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 err="1" smtClean="0"/>
              <a:t>Préparation</a:t>
            </a:r>
            <a:r>
              <a:rPr lang="en-US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données</a:t>
            </a:r>
            <a:endParaRPr lang="en-US" dirty="0"/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1548530" y="5152354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Nettoyage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fonction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perso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3790764" y="5152355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Tokenisation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(</a:t>
            </a:r>
            <a:r>
              <a:rPr lang="en-US" sz="2000" b="1" dirty="0" err="1" smtClean="0">
                <a:solidFill>
                  <a:schemeClr val="tx2"/>
                </a:solidFill>
              </a:rPr>
              <a:t>nltk</a:t>
            </a:r>
            <a:r>
              <a:rPr lang="en-US" sz="2000" b="1" dirty="0" smtClean="0">
                <a:solidFill>
                  <a:schemeClr val="tx2"/>
                </a:solidFill>
              </a:rPr>
              <a:t>)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6032998" y="5152355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Stemmatisation</a:t>
            </a:r>
            <a:r>
              <a:rPr lang="en-US" sz="2000" b="1" dirty="0" smtClean="0"/>
              <a:t> (spacy)</a:t>
            </a:r>
            <a:endParaRPr lang="en-US" sz="2000" b="1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8281222" y="5152353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Count </a:t>
            </a:r>
            <a:r>
              <a:rPr lang="en-US" sz="2000" b="1" dirty="0" err="1" smtClean="0"/>
              <a:t>Vectorizer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sklearn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178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394688" y="2489718"/>
            <a:ext cx="2309204" cy="226950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Je </a:t>
            </a:r>
            <a:r>
              <a:rPr lang="en-US" sz="2000" dirty="0" err="1" smtClean="0"/>
              <a:t>suis</a:t>
            </a:r>
            <a:r>
              <a:rPr lang="en-US" sz="2000" dirty="0" smtClean="0"/>
              <a:t> </a:t>
            </a:r>
            <a:r>
              <a:rPr lang="en-US" sz="2000" dirty="0" err="1" smtClean="0"/>
              <a:t>coincée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par les </a:t>
            </a:r>
            <a:r>
              <a:rPr lang="en-US" sz="2000" dirty="0" err="1" smtClean="0"/>
              <a:t>travaux</a:t>
            </a:r>
            <a:r>
              <a:rPr lang="en-US" sz="2000" dirty="0" smtClean="0"/>
              <a:t> </a:t>
            </a:r>
            <a:r>
              <a:rPr lang="en-US" sz="2000" dirty="0" smtClean="0"/>
              <a:t>!! </a:t>
            </a:r>
            <a:r>
              <a:rPr lang="fr-FR" sz="2000" dirty="0"/>
              <a:t>pic.twitter.com</a:t>
            </a:r>
            <a:r>
              <a:rPr lang="fr-FR" sz="2000" dirty="0" smtClean="0"/>
              <a:t>/</a:t>
            </a:r>
            <a:br>
              <a:rPr lang="fr-FR" sz="2000" dirty="0" smtClean="0"/>
            </a:br>
            <a:r>
              <a:rPr lang="fr-FR" sz="2000" dirty="0" err="1" smtClean="0"/>
              <a:t>lvByMgixup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241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2554928" y="2489718"/>
            <a:ext cx="2309204" cy="226950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je </a:t>
            </a:r>
            <a:r>
              <a:rPr lang="en-US" sz="2000" dirty="0" err="1"/>
              <a:t>suis</a:t>
            </a:r>
            <a:r>
              <a:rPr lang="en-US" sz="2000" dirty="0"/>
              <a:t> </a:t>
            </a:r>
            <a:r>
              <a:rPr lang="en-US" sz="2000" dirty="0" err="1" smtClean="0"/>
              <a:t>coincée</a:t>
            </a: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par les </a:t>
            </a:r>
            <a:r>
              <a:rPr lang="en-US" sz="2000" dirty="0" err="1" smtClean="0"/>
              <a:t>travaux</a:t>
            </a:r>
            <a:endParaRPr lang="en-US" sz="2000" dirty="0"/>
          </a:p>
        </p:txBody>
      </p:sp>
      <p:sp>
        <p:nvSpPr>
          <p:cNvPr id="268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4715168" y="2489718"/>
            <a:ext cx="2309204" cy="226950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“</a:t>
            </a:r>
            <a:r>
              <a:rPr lang="en-US" sz="2000" dirty="0" err="1" smtClean="0"/>
              <a:t>coincée</a:t>
            </a:r>
            <a:r>
              <a:rPr lang="en-US" sz="2000" dirty="0" smtClean="0"/>
              <a:t>”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“</a:t>
            </a:r>
            <a:r>
              <a:rPr lang="en-US" sz="2000" dirty="0" err="1" smtClean="0"/>
              <a:t>travaux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70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6869728" y="2477928"/>
            <a:ext cx="2309204" cy="226950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“</a:t>
            </a:r>
            <a:r>
              <a:rPr lang="en-US" sz="2000" dirty="0" err="1" smtClean="0"/>
              <a:t>coincer</a:t>
            </a:r>
            <a:r>
              <a:rPr lang="en-US" sz="2000" dirty="0" smtClean="0"/>
              <a:t>”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“travail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72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9027724" y="2477927"/>
            <a:ext cx="2309204" cy="226950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/>
              <a:t>Coincer</a:t>
            </a:r>
            <a:r>
              <a:rPr lang="en-US" sz="2000" dirty="0" smtClean="0"/>
              <a:t> : 1</a:t>
            </a:r>
          </a:p>
          <a:p>
            <a:pPr algn="ctr"/>
            <a:r>
              <a:rPr lang="en-US" sz="2000" dirty="0" smtClean="0"/>
              <a:t>Travail : 1</a:t>
            </a:r>
            <a:endParaRPr lang="en-US" sz="2000" dirty="0"/>
          </a:p>
        </p:txBody>
      </p:sp>
      <p:sp>
        <p:nvSpPr>
          <p:cNvPr id="273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 txBox="1">
            <a:spLocks/>
          </p:cNvSpPr>
          <p:nvPr/>
        </p:nvSpPr>
        <p:spPr>
          <a:xfrm>
            <a:off x="685194" y="1400651"/>
            <a:ext cx="17281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Tweet original</a:t>
            </a:r>
            <a:endParaRPr lang="en-US" sz="2000" b="0" dirty="0"/>
          </a:p>
        </p:txBody>
      </p:sp>
      <p:sp>
        <p:nvSpPr>
          <p:cNvPr id="274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 txBox="1">
            <a:spLocks/>
          </p:cNvSpPr>
          <p:nvPr/>
        </p:nvSpPr>
        <p:spPr>
          <a:xfrm>
            <a:off x="2634792" y="1328447"/>
            <a:ext cx="2149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Suppression des majuscules, liens, </a:t>
            </a:r>
            <a:r>
              <a:rPr lang="en-US" sz="2000" b="0" dirty="0" err="1" smtClean="0"/>
              <a:t>ponctuation</a:t>
            </a:r>
            <a:endParaRPr lang="en-US" sz="2000" b="0" dirty="0"/>
          </a:p>
        </p:txBody>
      </p:sp>
      <p:sp>
        <p:nvSpPr>
          <p:cNvPr id="275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 txBox="1">
            <a:spLocks/>
          </p:cNvSpPr>
          <p:nvPr/>
        </p:nvSpPr>
        <p:spPr>
          <a:xfrm>
            <a:off x="4800805" y="1322007"/>
            <a:ext cx="2149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Découpage</a:t>
            </a:r>
            <a:r>
              <a:rPr lang="en-US" sz="2000" b="0" dirty="0" smtClean="0"/>
              <a:t> et suppression des stop-words</a:t>
            </a:r>
            <a:endParaRPr lang="en-US" sz="2000" b="0" dirty="0"/>
          </a:p>
        </p:txBody>
      </p:sp>
      <p:sp>
        <p:nvSpPr>
          <p:cNvPr id="276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 txBox="1">
            <a:spLocks/>
          </p:cNvSpPr>
          <p:nvPr/>
        </p:nvSpPr>
        <p:spPr>
          <a:xfrm>
            <a:off x="6991558" y="1346009"/>
            <a:ext cx="2149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Transformation </a:t>
            </a:r>
            <a:r>
              <a:rPr lang="en-US" sz="2000" b="0" dirty="0" err="1" smtClean="0"/>
              <a:t>en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racine</a:t>
            </a:r>
            <a:r>
              <a:rPr lang="en-US" sz="2000" b="0" dirty="0" smtClean="0"/>
              <a:t> du mot</a:t>
            </a:r>
            <a:endParaRPr lang="en-US" sz="2000" b="0" dirty="0"/>
          </a:p>
        </p:txBody>
      </p:sp>
      <p:sp>
        <p:nvSpPr>
          <p:cNvPr id="277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 txBox="1">
            <a:spLocks/>
          </p:cNvSpPr>
          <p:nvPr/>
        </p:nvSpPr>
        <p:spPr>
          <a:xfrm>
            <a:off x="9154716" y="1317604"/>
            <a:ext cx="2149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Comptage</a:t>
            </a:r>
            <a:r>
              <a:rPr lang="en-US" sz="2000" b="0" dirty="0" smtClean="0"/>
              <a:t> des </a:t>
            </a:r>
            <a:r>
              <a:rPr lang="en-US" sz="2000" b="0" dirty="0" err="1" smtClean="0"/>
              <a:t>occurences</a:t>
            </a:r>
            <a:r>
              <a:rPr lang="en-US" sz="2000" b="0" dirty="0" smtClean="0"/>
              <a:t> des mots</a:t>
            </a:r>
            <a:endParaRPr lang="en-US" sz="2000" b="0" dirty="0"/>
          </a:p>
        </p:txBody>
      </p:sp>
      <p:grpSp>
        <p:nvGrpSpPr>
          <p:cNvPr id="279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643918" y="386898"/>
            <a:ext cx="1076434" cy="1204534"/>
            <a:chOff x="1059544" y="1133945"/>
            <a:chExt cx="4101960" cy="4590109"/>
          </a:xfrm>
        </p:grpSpPr>
        <p:sp>
          <p:nvSpPr>
            <p:cNvPr id="280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baseline="-25000" dirty="0"/>
            </a:p>
          </p:txBody>
        </p:sp>
        <p:grpSp>
          <p:nvGrpSpPr>
            <p:cNvPr id="281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82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83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84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85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86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87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88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89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0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1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2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3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4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5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6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7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8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299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300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301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302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303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304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305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</p:grpSp>
      </p:grpSp>
      <p:sp>
        <p:nvSpPr>
          <p:cNvPr id="306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950552" y="594701"/>
            <a:ext cx="465174" cy="340260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868556" y="983683"/>
            <a:ext cx="325944" cy="81974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43269" y="9807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1h30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Personnalisé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95306</TotalTime>
  <Words>550</Words>
  <Application>Microsoft Office PowerPoint</Application>
  <PresentationFormat>Grand écran</PresentationFormat>
  <Paragraphs>160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Open Sans</vt:lpstr>
      <vt:lpstr>Slack-Lato</vt:lpstr>
      <vt:lpstr>Wingdings</vt:lpstr>
      <vt:lpstr>SHOWEET-DARK PRO</vt:lpstr>
      <vt:lpstr>Showeet theme</vt:lpstr>
      <vt:lpstr>showeet</vt:lpstr>
      <vt:lpstr>NLP et analyse marketing d'opinions</vt:lpstr>
      <vt:lpstr>Présentation PowerPoint</vt:lpstr>
      <vt:lpstr>Plan</vt:lpstr>
      <vt:lpstr>1  L’E-REPUTATION</vt:lpstr>
      <vt:lpstr>Connaître l’opinion du public</vt:lpstr>
      <vt:lpstr>Traitement automatisé du langage (NLP)</vt:lpstr>
      <vt:lpstr>Apprentissage automatisé</vt:lpstr>
      <vt:lpstr>Caractéristiques des données</vt:lpstr>
      <vt:lpstr>Préparation des données</vt:lpstr>
      <vt:lpstr>Modèles d’apprentissage suppervisé</vt:lpstr>
      <vt:lpstr>4  Analyse </vt:lpstr>
      <vt:lpstr>Requête API Twitter</vt:lpstr>
      <vt:lpstr>Résultat et classification</vt:lpstr>
      <vt:lpstr>L’opinion est plutôt négative !</vt:lpstr>
      <vt:lpstr>Présentation PowerPoint</vt:lpstr>
      <vt:lpstr>Présentation PowerPoint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Aline Debenath</cp:lastModifiedBy>
  <cp:revision>150</cp:revision>
  <dcterms:created xsi:type="dcterms:W3CDTF">2011-05-09T14:18:21Z</dcterms:created>
  <dcterms:modified xsi:type="dcterms:W3CDTF">2020-01-23T17:53:36Z</dcterms:modified>
  <cp:category>Templates</cp:category>
</cp:coreProperties>
</file>