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5" r:id="rId7"/>
    <p:sldId id="260" r:id="rId8"/>
    <p:sldId id="276" r:id="rId9"/>
    <p:sldId id="279" r:id="rId10"/>
    <p:sldId id="277" r:id="rId11"/>
    <p:sldId id="278" r:id="rId12"/>
    <p:sldId id="280" r:id="rId13"/>
    <p:sldId id="274" r:id="rId1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41" autoAdjust="0"/>
  </p:normalViewPr>
  <p:slideViewPr>
    <p:cSldViewPr snapToGrid="0" snapToObjects="1">
      <p:cViewPr varScale="1">
        <p:scale>
          <a:sx n="56" d="100"/>
          <a:sy n="56" d="100"/>
        </p:scale>
        <p:origin x="47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FE9452A-E744-4B97-AF2B-A6B16E43A9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F94986-2184-4310-AFDE-7E243418EF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00CAE-7CC5-4B48-9C4F-D16EDC5F2892}" type="datetimeFigureOut">
              <a:rPr lang="fr-FR" smtClean="0"/>
              <a:t>08/11/2019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8CF951-D472-47A3-80DE-06D13C376C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073824-16B6-4D7E-8FC2-EC2B79B401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56622-EB0F-4BF9-BB61-2E9795FE47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829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06F3A-0EA7-409B-B0DC-6A91677027C7}" type="datetimeFigureOut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rtl="0"/>
            <a:r>
              <a:rPr lang="fr-FR" sz="1200" b="0" i="0" u="none" strike="noStrike" kern="1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D337-589F-421E-9A56-D6BBCACB5B0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5187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b="0" i="0" u="none" strike="noStrike" kern="1200" baseline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D337-589F-421E-9A56-D6BBCACB5B07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6520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D337-589F-421E-9A56-D6BBCACB5B07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068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D337-589F-421E-9A56-D6BBCACB5B07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660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5D337-589F-421E-9A56-D6BBCACB5B0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20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A255107F-0A22-407D-9849-8869A6ACB4D3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E8A1F4-19D1-42B3-91F0-4B0F05DA23E2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9FCC5-947F-431F-B8AD-31DCD83D2B48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 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Zone de text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Zone de text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a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246BF2-7124-40DE-A4D2-C736819768AC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avec l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7E56F5-1641-4103-BE56-E22170A94AEC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avec le nom,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 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Zone de texte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Zone de texte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a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69E47D-67B4-4A73-AB77-F11D36BE7A96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2E85DE-2113-4AD4-A01B-AC329D9F0410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4C029-64F0-44BA-B4EA-205E7FC42440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F95641-A148-43E2-AF3B-88194EE1A578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B841-DBEF-4CFE-BA55-3AAD12C4A2CF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C22E8F-7FD3-405A-ACD8-74FDF2C95ED6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CC99DE-5382-422D-8C08-7A0947B22EC9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2F7351-6282-479C-8AC9-76D0BBCFED44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052D08-3BDA-4A48-AA90-085E90A914C4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F0CCA5-A3AF-4D35-A73A-CF4084D2E304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72FFAB-2A54-4986-8F91-B0B990E9C68B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9040A1-1BAB-4B0E-A1E4-1CDB1B3D6103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7ED0BCD1-D4BB-42FE-88BB-D4F989A70CE8}" type="datetime1">
              <a:rPr lang="fr-FR" noProof="0" smtClean="0"/>
              <a:t>08/11/2019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ciel la nuit avec montagnes loin à l’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3300" y="2554817"/>
            <a:ext cx="7616825" cy="2421464"/>
          </a:xfrm>
        </p:spPr>
        <p:txBody>
          <a:bodyPr rtlCol="0">
            <a:normAutofit/>
          </a:bodyPr>
          <a:lstStyle/>
          <a:p>
            <a:pPr rtl="0"/>
            <a:r>
              <a:rPr lang="fr-FR" b="1" dirty="0" smtClean="0"/>
              <a:t>Prédire la qualité </a:t>
            </a:r>
            <a:r>
              <a:rPr lang="fr-FR" b="1" dirty="0" err="1" smtClean="0"/>
              <a:t>dU</a:t>
            </a:r>
            <a:r>
              <a:rPr lang="fr-FR" b="1" dirty="0" smtClean="0"/>
              <a:t> vin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fr-F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Apprentissage automatique supervisé</a:t>
            </a:r>
            <a:endParaRPr lang="fr-F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points lumineux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3429005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517" y="722317"/>
            <a:ext cx="7162943" cy="1456267"/>
          </a:xfrm>
        </p:spPr>
        <p:txBody>
          <a:bodyPr rtlCol="0">
            <a:normAutofit/>
          </a:bodyPr>
          <a:lstStyle/>
          <a:p>
            <a:pPr rtl="0"/>
            <a:r>
              <a:rPr lang="fr-FR" sz="3200" dirty="0" smtClean="0"/>
              <a:t>Origine et présentation des données</a:t>
            </a:r>
            <a:endParaRPr lang="fr-FR" sz="3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5"/>
          <a:stretch/>
        </p:blipFill>
        <p:spPr>
          <a:xfrm flipH="1">
            <a:off x="13251" y="1"/>
            <a:ext cx="3423154" cy="2499360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8575" y="2718021"/>
            <a:ext cx="10131425" cy="33130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Provenance du </a:t>
            </a:r>
            <a:r>
              <a:rPr lang="fr-FR" dirty="0" err="1" smtClean="0"/>
              <a:t>dataset</a:t>
            </a:r>
            <a:r>
              <a:rPr lang="fr-FR" dirty="0" smtClean="0"/>
              <a:t> : UCI Machine Learning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Données : taux des composants chimiques (acide </a:t>
            </a:r>
            <a:r>
              <a:rPr lang="fr-FR" dirty="0" err="1" smtClean="0"/>
              <a:t>tartarique</a:t>
            </a:r>
            <a:r>
              <a:rPr lang="fr-FR" dirty="0" smtClean="0"/>
              <a:t>, acide </a:t>
            </a:r>
            <a:r>
              <a:rPr lang="fr-FR" dirty="0" err="1" smtClean="0"/>
              <a:t>acetique</a:t>
            </a:r>
            <a:r>
              <a:rPr lang="fr-FR" dirty="0" smtClean="0"/>
              <a:t>, </a:t>
            </a:r>
            <a:br>
              <a:rPr lang="fr-FR" dirty="0" smtClean="0"/>
            </a:br>
            <a:r>
              <a:rPr lang="fr-FR" dirty="0" smtClean="0"/>
              <a:t>acide citrique, sucre résiduel, </a:t>
            </a:r>
            <a:r>
              <a:rPr lang="fr-FR" dirty="0" err="1" smtClean="0"/>
              <a:t>chlorides</a:t>
            </a:r>
            <a:r>
              <a:rPr lang="fr-FR" dirty="0" smtClean="0"/>
              <a:t>, dioxyde de soufre, sulfites, alcool, score de qualité)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Cible : qualité (score entre 0 et 10)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Etat du </a:t>
            </a:r>
            <a:r>
              <a:rPr lang="fr-FR" dirty="0" err="1" smtClean="0"/>
              <a:t>dataset</a:t>
            </a:r>
            <a:r>
              <a:rPr lang="fr-FR" dirty="0" smtClean="0"/>
              <a:t> : 1599 valeurs, 12 </a:t>
            </a:r>
            <a:r>
              <a:rPr lang="fr-FR" dirty="0" err="1" smtClean="0"/>
              <a:t>features</a:t>
            </a:r>
            <a:r>
              <a:rPr lang="fr-FR" dirty="0" smtClean="0"/>
              <a:t>, aucune valeur manquante, format numérique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Pas de </a:t>
            </a:r>
            <a:r>
              <a:rPr lang="fr-FR" dirty="0" err="1" smtClean="0"/>
              <a:t>feature</a:t>
            </a:r>
            <a:r>
              <a:rPr lang="fr-FR" dirty="0" smtClean="0"/>
              <a:t> engineering nécessaire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74" y="1178560"/>
            <a:ext cx="5791199" cy="4632960"/>
          </a:xfrm>
        </p:spPr>
      </p:pic>
      <p:sp>
        <p:nvSpPr>
          <p:cNvPr id="5" name="ZoneTexte 4"/>
          <p:cNvSpPr txBox="1"/>
          <p:nvPr/>
        </p:nvSpPr>
        <p:spPr>
          <a:xfrm>
            <a:off x="1442720" y="721360"/>
            <a:ext cx="349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Matrice de corrélation des </a:t>
            </a:r>
            <a:r>
              <a:rPr lang="fr-FR" dirty="0" err="1" smtClean="0"/>
              <a:t>features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86" y="1896626"/>
            <a:ext cx="6393656" cy="319682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396413" y="1403727"/>
            <a:ext cx="279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Corrélation alcool et qualité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25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7" t="500" r="11309" b="-500"/>
          <a:stretch/>
        </p:blipFill>
        <p:spPr>
          <a:xfrm>
            <a:off x="8515149" y="0"/>
            <a:ext cx="3676851" cy="2287385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17" y="487680"/>
            <a:ext cx="7162943" cy="145626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fr-FR" sz="3200" dirty="0" smtClean="0"/>
              <a:t>Objectif 1 : prédiction de la qualité </a:t>
            </a:r>
            <a:br>
              <a:rPr lang="fr-FR" sz="3200" dirty="0" smtClean="0"/>
            </a:br>
            <a:r>
              <a:rPr lang="fr-FR" sz="3200" dirty="0" smtClean="0"/>
              <a:t>des vins</a:t>
            </a:r>
            <a:br>
              <a:rPr lang="fr-FR" sz="3200" dirty="0" smtClean="0"/>
            </a:br>
            <a:r>
              <a:rPr lang="fr-FR" sz="3200" dirty="0" smtClean="0"/>
              <a:t>classification multi-classe</a:t>
            </a:r>
            <a:endParaRPr lang="fr-FR" sz="3200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1188720" y="2210904"/>
            <a:ext cx="10000168" cy="33130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Préparation de la donnée : </a:t>
            </a:r>
            <a:r>
              <a:rPr lang="fr-FR" dirty="0" err="1" smtClean="0"/>
              <a:t>scalling</a:t>
            </a:r>
            <a:r>
              <a:rPr lang="fr-FR" dirty="0" smtClean="0"/>
              <a:t> avec </a:t>
            </a:r>
            <a:r>
              <a:rPr lang="fr-FR" dirty="0" err="1" smtClean="0"/>
              <a:t>StandardScaler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Découpage en </a:t>
            </a:r>
            <a:r>
              <a:rPr lang="fr-FR" dirty="0" err="1" smtClean="0"/>
              <a:t>X_train</a:t>
            </a:r>
            <a:r>
              <a:rPr lang="fr-FR" dirty="0" smtClean="0"/>
              <a:t> (</a:t>
            </a:r>
            <a:r>
              <a:rPr lang="fr-FR" dirty="0" err="1" smtClean="0"/>
              <a:t>shape</a:t>
            </a:r>
            <a:r>
              <a:rPr lang="fr-FR" dirty="0" smtClean="0"/>
              <a:t>: 959,11), </a:t>
            </a:r>
            <a:r>
              <a:rPr lang="fr-FR" dirty="0" err="1" smtClean="0"/>
              <a:t>X_dev</a:t>
            </a:r>
            <a:r>
              <a:rPr lang="fr-FR" dirty="0" smtClean="0"/>
              <a:t> (320,11) et </a:t>
            </a:r>
            <a:r>
              <a:rPr lang="fr-FR" dirty="0" err="1" smtClean="0"/>
              <a:t>X_test</a:t>
            </a:r>
            <a:r>
              <a:rPr lang="fr-FR" dirty="0" smtClean="0"/>
              <a:t> (320,11)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Modèles choisis : </a:t>
            </a:r>
            <a:r>
              <a:rPr lang="fr-FR" dirty="0" err="1" smtClean="0"/>
              <a:t>Linear</a:t>
            </a:r>
            <a:r>
              <a:rPr lang="fr-FR" dirty="0" smtClean="0"/>
              <a:t> SVC, </a:t>
            </a:r>
            <a:r>
              <a:rPr lang="fr-FR" dirty="0" err="1" smtClean="0"/>
              <a:t>Random</a:t>
            </a:r>
            <a:r>
              <a:rPr lang="fr-FR" dirty="0" smtClean="0"/>
              <a:t> Forest, </a:t>
            </a:r>
            <a:r>
              <a:rPr lang="fr-FR" dirty="0" err="1" smtClean="0"/>
              <a:t>XGBoost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Métriques d’évaluation : </a:t>
            </a:r>
            <a:r>
              <a:rPr lang="fr-FR" dirty="0" err="1" smtClean="0"/>
              <a:t>Accuracy</a:t>
            </a:r>
            <a:r>
              <a:rPr lang="fr-FR" dirty="0" smtClean="0"/>
              <a:t> score + </a:t>
            </a:r>
            <a:r>
              <a:rPr lang="fr-FR" dirty="0" err="1" smtClean="0"/>
              <a:t>accuracy</a:t>
            </a:r>
            <a:r>
              <a:rPr lang="fr-FR" dirty="0" smtClean="0"/>
              <a:t> score après cross-validation, </a:t>
            </a:r>
            <a:br>
              <a:rPr lang="fr-FR" dirty="0" smtClean="0"/>
            </a:br>
            <a:r>
              <a:rPr lang="fr-FR" dirty="0"/>
              <a:t>matrice de confusion, </a:t>
            </a:r>
            <a:r>
              <a:rPr lang="fr-FR" dirty="0" smtClean="0"/>
              <a:t>F1 score.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046448" y="0"/>
            <a:ext cx="414412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4796" y="115677"/>
            <a:ext cx="2720567" cy="926254"/>
          </a:xfrm>
        </p:spPr>
        <p:txBody>
          <a:bodyPr/>
          <a:lstStyle/>
          <a:p>
            <a:r>
              <a:rPr lang="fr-FR" dirty="0" err="1" smtClean="0"/>
              <a:t>Linear</a:t>
            </a:r>
            <a:r>
              <a:rPr lang="fr-FR" dirty="0"/>
              <a:t> </a:t>
            </a:r>
            <a:r>
              <a:rPr lang="fr-FR" dirty="0" smtClean="0"/>
              <a:t>SVC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0" y="1076846"/>
            <a:ext cx="2582772" cy="545252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2326640" y="995683"/>
            <a:ext cx="357213" cy="36575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683853" y="530444"/>
            <a:ext cx="1442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Paramètre obligatoire pour classification multi-classe</a:t>
            </a:r>
            <a:endParaRPr lang="fr-FR" sz="1200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505961" y="108374"/>
            <a:ext cx="3408679" cy="9262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forest</a:t>
            </a:r>
            <a:endParaRPr lang="fr-FR" dirty="0"/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9006841" y="69427"/>
            <a:ext cx="3408679" cy="9262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XGBOOST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403628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816401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334" y="1076846"/>
            <a:ext cx="3393921" cy="59077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614" y="1076846"/>
            <a:ext cx="3715682" cy="793804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11131998" y="227868"/>
            <a:ext cx="1442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Paramètre obligatoire pour classification </a:t>
            </a:r>
          </a:p>
          <a:p>
            <a:r>
              <a:rPr lang="fr-FR" sz="1200" dirty="0" smtClean="0"/>
              <a:t>multi-classe</a:t>
            </a:r>
            <a:endParaRPr lang="fr-FR" sz="1200" dirty="0"/>
          </a:p>
        </p:txBody>
      </p:sp>
      <p:cxnSp>
        <p:nvCxnSpPr>
          <p:cNvPr id="28" name="Connecteur droit avec flèche 27"/>
          <p:cNvCxnSpPr/>
          <p:nvPr/>
        </p:nvCxnSpPr>
        <p:spPr>
          <a:xfrm flipV="1">
            <a:off x="11003280" y="661515"/>
            <a:ext cx="132925" cy="39735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8" t="6471" r="14106"/>
          <a:stretch/>
        </p:blipFill>
        <p:spPr>
          <a:xfrm>
            <a:off x="214069" y="2043370"/>
            <a:ext cx="3410174" cy="2941815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2" t="7454" r="15563"/>
          <a:stretch/>
        </p:blipFill>
        <p:spPr>
          <a:xfrm>
            <a:off x="4426384" y="2043369"/>
            <a:ext cx="3347536" cy="2941815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4" t="7899" r="14785"/>
          <a:stretch/>
        </p:blipFill>
        <p:spPr>
          <a:xfrm>
            <a:off x="8497871" y="2043370"/>
            <a:ext cx="3399168" cy="2941815"/>
          </a:xfrm>
          <a:prstGeom prst="rect">
            <a:avLst/>
          </a:prstGeom>
        </p:spPr>
      </p:pic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609781" y="5207047"/>
            <a:ext cx="36872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Accuracy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score : 0.566 </a:t>
            </a: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307023" y="5499421"/>
            <a:ext cx="3217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Accuracy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score (cross-val)</a:t>
            </a:r>
            <a:r>
              <a:rPr kumimoji="0" lang="fr-FR" altLang="fr-F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</a:t>
            </a:r>
            <a:r>
              <a:rPr lang="fr-FR" altLang="fr-FR" sz="1400" dirty="0">
                <a:latin typeface="OCR A Extended" panose="02010509020102010303" pitchFamily="50" charset="0"/>
              </a:rPr>
              <a:t>: </a:t>
            </a:r>
            <a:r>
              <a:rPr lang="fr-FR" altLang="fr-FR" sz="1400" dirty="0" smtClean="0">
                <a:latin typeface="OCR A Extended" panose="02010509020102010303" pitchFamily="50" charset="0"/>
              </a:rPr>
              <a:t>0.587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</a:endParaRPr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371704" y="6022641"/>
            <a:ext cx="30037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F1 score : 0.566 </a:t>
            </a: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4758876" y="5141653"/>
            <a:ext cx="36872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Accuracy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score : 0.682 </a:t>
            </a:r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4421731" y="5449430"/>
            <a:ext cx="3217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Accuracy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score (cross-val)</a:t>
            </a:r>
            <a:r>
              <a:rPr kumimoji="0" lang="fr-FR" altLang="fr-F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</a:t>
            </a:r>
            <a:r>
              <a:rPr lang="fr-FR" altLang="fr-FR" sz="1400" dirty="0">
                <a:latin typeface="OCR A Extended" panose="02010509020102010303" pitchFamily="50" charset="0"/>
              </a:rPr>
              <a:t>: </a:t>
            </a:r>
            <a:r>
              <a:rPr lang="fr-FR" altLang="fr-FR" sz="1400" dirty="0" smtClean="0">
                <a:latin typeface="OCR A Extended" panose="02010509020102010303" pitchFamily="50" charset="0"/>
              </a:rPr>
              <a:t>0.674 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</a:endParaRP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4617651" y="5972650"/>
            <a:ext cx="30037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F1 score : 0.681 </a:t>
            </a: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8783283" y="5207047"/>
            <a:ext cx="36872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Accuracy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score : 0.625</a:t>
            </a: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8549458" y="5584067"/>
            <a:ext cx="3217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Accuracy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score (cross-val)</a:t>
            </a:r>
            <a:r>
              <a:rPr kumimoji="0" lang="fr-FR" altLang="fr-F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</a:t>
            </a:r>
            <a:r>
              <a:rPr lang="fr-FR" altLang="fr-FR" sz="1400" dirty="0">
                <a:latin typeface="OCR A Extended" panose="02010509020102010303" pitchFamily="50" charset="0"/>
              </a:rPr>
              <a:t>: </a:t>
            </a:r>
            <a:r>
              <a:rPr lang="fr-FR" altLang="fr-FR" sz="1400" dirty="0" smtClean="0">
                <a:latin typeface="OCR A Extended" panose="02010509020102010303" pitchFamily="50" charset="0"/>
              </a:rPr>
              <a:t>0.641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8656366" y="6022641"/>
            <a:ext cx="30037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F1 score : 0.625 </a:t>
            </a:r>
          </a:p>
        </p:txBody>
      </p:sp>
    </p:spTree>
    <p:extLst>
      <p:ext uri="{BB962C8B-B14F-4D97-AF65-F5344CB8AC3E}">
        <p14:creationId xmlns:p14="http://schemas.microsoft.com/office/powerpoint/2010/main" val="16348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702365" y="254148"/>
            <a:ext cx="10721009" cy="12168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forest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prédiction sur </a:t>
            </a:r>
            <a:r>
              <a:rPr lang="fr-FR" dirty="0" err="1" smtClean="0"/>
              <a:t>X_train</a:t>
            </a:r>
            <a:r>
              <a:rPr lang="fr-FR" dirty="0" smtClean="0"/>
              <a:t> complet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4" t="7763" r="14501"/>
          <a:stretch/>
        </p:blipFill>
        <p:spPr>
          <a:xfrm>
            <a:off x="596346" y="1775791"/>
            <a:ext cx="4969567" cy="421802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101648" y="2514387"/>
            <a:ext cx="3687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Accuracy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score : 0.728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01710" y="3238472"/>
            <a:ext cx="32175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Accuracy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score (cross-val) </a:t>
            </a:r>
            <a:r>
              <a:rPr lang="fr-FR" altLang="fr-FR" dirty="0">
                <a:latin typeface="OCR A Extended" panose="02010509020102010303" pitchFamily="50" charset="0"/>
              </a:rPr>
              <a:t>: </a:t>
            </a:r>
            <a:r>
              <a:rPr lang="fr-FR" altLang="fr-FR" dirty="0" smtClean="0">
                <a:latin typeface="OCR A Extended" panose="02010509020102010303" pitchFamily="50" charset="0"/>
              </a:rPr>
              <a:t>0.676 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105537" y="4239556"/>
            <a:ext cx="30037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F1 score : 0.722 </a:t>
            </a:r>
          </a:p>
        </p:txBody>
      </p:sp>
    </p:spTree>
    <p:extLst>
      <p:ext uri="{BB962C8B-B14F-4D97-AF65-F5344CB8AC3E}">
        <p14:creationId xmlns:p14="http://schemas.microsoft.com/office/powerpoint/2010/main" val="32170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 txBox="1">
            <a:spLocks/>
          </p:cNvSpPr>
          <p:nvPr/>
        </p:nvSpPr>
        <p:spPr>
          <a:xfrm>
            <a:off x="492397" y="426720"/>
            <a:ext cx="7981043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900" dirty="0" smtClean="0"/>
              <a:t>Objectif 2 : prédiction Binaire </a:t>
            </a:r>
          </a:p>
          <a:p>
            <a:pPr algn="ctr"/>
            <a:r>
              <a:rPr lang="fr-FR" sz="2900" dirty="0" smtClean="0"/>
              <a:t>de la qualité des vins</a:t>
            </a:r>
            <a:br>
              <a:rPr lang="fr-FR" sz="2900" dirty="0" smtClean="0"/>
            </a:br>
            <a:r>
              <a:rPr lang="fr-FR" sz="2900" dirty="0" smtClean="0"/>
              <a:t>classification </a:t>
            </a:r>
            <a:r>
              <a:rPr lang="fr-FR" sz="2900" dirty="0" err="1" smtClean="0"/>
              <a:t>BInaire</a:t>
            </a:r>
            <a:endParaRPr lang="fr-FR" sz="29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54" y="1"/>
            <a:ext cx="3726045" cy="3403600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995680" y="2237408"/>
            <a:ext cx="7945120" cy="33130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Préparation de la donnée : </a:t>
            </a:r>
            <a:r>
              <a:rPr lang="fr-FR" dirty="0" err="1" smtClean="0"/>
              <a:t>scalling</a:t>
            </a:r>
            <a:r>
              <a:rPr lang="fr-FR" dirty="0" smtClean="0"/>
              <a:t> avec </a:t>
            </a:r>
            <a:r>
              <a:rPr lang="fr-FR" dirty="0" err="1" smtClean="0"/>
              <a:t>StandardScaler</a:t>
            </a:r>
            <a:r>
              <a:rPr lang="fr-FR" dirty="0" smtClean="0"/>
              <a:t>, </a:t>
            </a:r>
            <a:r>
              <a:rPr lang="fr-FR" b="1" dirty="0" smtClean="0"/>
              <a:t>hot </a:t>
            </a:r>
            <a:r>
              <a:rPr lang="fr-FR" b="1" dirty="0" err="1" smtClean="0"/>
              <a:t>encoding</a:t>
            </a:r>
            <a:r>
              <a:rPr lang="fr-FR" b="1" dirty="0" smtClean="0"/>
              <a:t> de la </a:t>
            </a:r>
            <a:r>
              <a:rPr lang="fr-FR" b="1" dirty="0" err="1" smtClean="0"/>
              <a:t>feature</a:t>
            </a:r>
            <a:r>
              <a:rPr lang="fr-FR" b="1" dirty="0" smtClean="0"/>
              <a:t> qualité (&lt;=5=0, &gt;5=1)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Découpage en </a:t>
            </a:r>
            <a:r>
              <a:rPr lang="fr-FR" dirty="0" err="1" smtClean="0"/>
              <a:t>X_train</a:t>
            </a:r>
            <a:r>
              <a:rPr lang="fr-FR" dirty="0" smtClean="0"/>
              <a:t> (</a:t>
            </a:r>
            <a:r>
              <a:rPr lang="fr-FR" dirty="0" err="1" smtClean="0"/>
              <a:t>shape</a:t>
            </a:r>
            <a:r>
              <a:rPr lang="fr-FR" dirty="0" smtClean="0"/>
              <a:t>: 959,11), </a:t>
            </a:r>
            <a:r>
              <a:rPr lang="fr-FR" dirty="0" err="1" smtClean="0"/>
              <a:t>X_dev</a:t>
            </a:r>
            <a:r>
              <a:rPr lang="fr-FR" dirty="0" smtClean="0"/>
              <a:t> (320,11) et </a:t>
            </a:r>
            <a:r>
              <a:rPr lang="fr-FR" dirty="0" err="1" smtClean="0"/>
              <a:t>X_test</a:t>
            </a:r>
            <a:r>
              <a:rPr lang="fr-FR" dirty="0" smtClean="0"/>
              <a:t> (320,11)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Modèles choisis : </a:t>
            </a:r>
            <a:r>
              <a:rPr lang="fr-FR" dirty="0" err="1" smtClean="0"/>
              <a:t>Linear</a:t>
            </a:r>
            <a:r>
              <a:rPr lang="fr-FR" dirty="0" smtClean="0"/>
              <a:t> SVC, </a:t>
            </a:r>
            <a:r>
              <a:rPr lang="fr-FR" dirty="0" err="1" smtClean="0"/>
              <a:t>Random</a:t>
            </a:r>
            <a:r>
              <a:rPr lang="fr-FR" dirty="0" smtClean="0"/>
              <a:t> Forest, </a:t>
            </a:r>
            <a:r>
              <a:rPr lang="fr-FR" dirty="0" err="1" smtClean="0"/>
              <a:t>XGBoost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Métriques d’évaluation : </a:t>
            </a:r>
            <a:r>
              <a:rPr lang="fr-FR" dirty="0" err="1" smtClean="0"/>
              <a:t>Accuracy</a:t>
            </a:r>
            <a:r>
              <a:rPr lang="fr-FR" dirty="0" smtClean="0"/>
              <a:t> score + </a:t>
            </a:r>
            <a:r>
              <a:rPr lang="fr-FR" dirty="0" err="1" smtClean="0"/>
              <a:t>accuracy</a:t>
            </a:r>
            <a:r>
              <a:rPr lang="fr-FR" dirty="0" smtClean="0"/>
              <a:t> score après cross-validation, </a:t>
            </a:r>
            <a:br>
              <a:rPr lang="fr-FR" dirty="0" smtClean="0"/>
            </a:br>
            <a:r>
              <a:rPr lang="fr-FR" dirty="0"/>
              <a:t>matrice de confusion, </a:t>
            </a:r>
            <a:r>
              <a:rPr lang="fr-FR" dirty="0" smtClean="0"/>
              <a:t>F1 score.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67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046448" y="0"/>
            <a:ext cx="414412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4796" y="115677"/>
            <a:ext cx="2720567" cy="926254"/>
          </a:xfrm>
        </p:spPr>
        <p:txBody>
          <a:bodyPr/>
          <a:lstStyle/>
          <a:p>
            <a:r>
              <a:rPr lang="fr-FR" dirty="0" err="1" smtClean="0"/>
              <a:t>Linear</a:t>
            </a:r>
            <a:r>
              <a:rPr lang="fr-FR" dirty="0"/>
              <a:t> </a:t>
            </a:r>
            <a:r>
              <a:rPr lang="fr-FR" dirty="0" smtClean="0"/>
              <a:t>SVC</a:t>
            </a:r>
            <a:endParaRPr lang="fr-FR" dirty="0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4505961" y="108374"/>
            <a:ext cx="3408679" cy="9262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forest</a:t>
            </a:r>
            <a:endParaRPr lang="fr-FR" dirty="0"/>
          </a:p>
        </p:txBody>
      </p:sp>
      <p:sp>
        <p:nvSpPr>
          <p:cNvPr id="15" name="Titre 1"/>
          <p:cNvSpPr txBox="1">
            <a:spLocks/>
          </p:cNvSpPr>
          <p:nvPr/>
        </p:nvSpPr>
        <p:spPr>
          <a:xfrm>
            <a:off x="9006841" y="69427"/>
            <a:ext cx="3408679" cy="92625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XGBOOST</a:t>
            </a:r>
            <a:endParaRPr lang="fr-FR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403628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816401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29" t="4001" r="12623"/>
          <a:stretch/>
        </p:blipFill>
        <p:spPr>
          <a:xfrm>
            <a:off x="241881" y="2043750"/>
            <a:ext cx="3487112" cy="2970474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2" r="12120"/>
          <a:stretch/>
        </p:blipFill>
        <p:spPr>
          <a:xfrm>
            <a:off x="4422515" y="2043370"/>
            <a:ext cx="3434206" cy="2970854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05" r="11985"/>
          <a:stretch/>
        </p:blipFill>
        <p:spPr>
          <a:xfrm>
            <a:off x="8497871" y="2043750"/>
            <a:ext cx="3434206" cy="2996156"/>
          </a:xfrm>
          <a:prstGeom prst="rect">
            <a:avLst/>
          </a:prstGeom>
        </p:spPr>
      </p:pic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609781" y="5207047"/>
            <a:ext cx="36872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Accuracy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score : 0.721 </a:t>
            </a: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307023" y="5499421"/>
            <a:ext cx="3217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Accuracy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score (cross-val)</a:t>
            </a:r>
            <a:r>
              <a:rPr kumimoji="0" lang="fr-FR" altLang="fr-F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</a:t>
            </a:r>
            <a:r>
              <a:rPr lang="fr-FR" altLang="fr-FR" sz="1400" dirty="0">
                <a:latin typeface="OCR A Extended" panose="02010509020102010303" pitchFamily="50" charset="0"/>
              </a:rPr>
              <a:t>: </a:t>
            </a:r>
            <a:r>
              <a:rPr lang="fr-FR" altLang="fr-FR" sz="1400" dirty="0" smtClean="0">
                <a:latin typeface="OCR A Extended" panose="02010509020102010303" pitchFamily="50" charset="0"/>
              </a:rPr>
              <a:t>0.743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</a:endParaRPr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371704" y="6022641"/>
            <a:ext cx="30037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F1 score : 0.722 </a:t>
            </a: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4758876" y="5141653"/>
            <a:ext cx="36872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Accuracy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score : 0.8 </a:t>
            </a:r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4421731" y="5449430"/>
            <a:ext cx="3217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Accuracy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score (cross-val)</a:t>
            </a:r>
            <a:r>
              <a:rPr kumimoji="0" lang="fr-FR" altLang="fr-F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</a:t>
            </a:r>
            <a:r>
              <a:rPr lang="fr-FR" altLang="fr-FR" sz="1400" dirty="0">
                <a:latin typeface="OCR A Extended" panose="02010509020102010303" pitchFamily="50" charset="0"/>
              </a:rPr>
              <a:t>: </a:t>
            </a:r>
            <a:r>
              <a:rPr lang="fr-FR" altLang="fr-FR" sz="1400" dirty="0" smtClean="0">
                <a:latin typeface="OCR A Extended" panose="02010509020102010303" pitchFamily="50" charset="0"/>
              </a:rPr>
              <a:t>0.796 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</a:endParaRP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4617651" y="5972650"/>
            <a:ext cx="30037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F1 score : 0.8 </a:t>
            </a: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8783283" y="5207047"/>
            <a:ext cx="36872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Accuracy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score : 0.74</a:t>
            </a: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8549458" y="5584067"/>
            <a:ext cx="3217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Accuracy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score (cross-val)</a:t>
            </a:r>
            <a:r>
              <a:rPr kumimoji="0" lang="fr-FR" altLang="fr-FR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</a:t>
            </a:r>
            <a:r>
              <a:rPr lang="fr-FR" altLang="fr-FR" sz="1400" dirty="0">
                <a:latin typeface="OCR A Extended" panose="02010509020102010303" pitchFamily="50" charset="0"/>
              </a:rPr>
              <a:t>: </a:t>
            </a:r>
            <a:r>
              <a:rPr lang="fr-FR" altLang="fr-FR" sz="1400" dirty="0" smtClean="0">
                <a:latin typeface="OCR A Extended" panose="02010509020102010303" pitchFamily="50" charset="0"/>
              </a:rPr>
              <a:t>0.774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8656366" y="6022641"/>
            <a:ext cx="30037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F1 score : 0.741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23" y="1074905"/>
            <a:ext cx="2670536" cy="5927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331" y="1074905"/>
            <a:ext cx="3383641" cy="5730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5107" y="1046233"/>
            <a:ext cx="3706291" cy="66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702365" y="254148"/>
            <a:ext cx="10721009" cy="121684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forest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prédiction sur </a:t>
            </a:r>
            <a:r>
              <a:rPr lang="fr-FR" dirty="0" err="1" smtClean="0"/>
              <a:t>X_train</a:t>
            </a:r>
            <a:r>
              <a:rPr lang="fr-FR" dirty="0" smtClean="0"/>
              <a:t> complet</a:t>
            </a:r>
            <a:endParaRPr lang="fr-F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013468" y="2514387"/>
            <a:ext cx="33940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Accuracy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score : 0.813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101710" y="3238472"/>
            <a:ext cx="32175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Accuracy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 score (cross-val) </a:t>
            </a:r>
            <a:r>
              <a:rPr lang="fr-FR" altLang="fr-FR" dirty="0">
                <a:latin typeface="OCR A Extended" panose="02010509020102010303" pitchFamily="50" charset="0"/>
              </a:rPr>
              <a:t>: </a:t>
            </a:r>
            <a:r>
              <a:rPr lang="fr-FR" altLang="fr-FR" dirty="0" smtClean="0">
                <a:latin typeface="OCR A Extended" panose="02010509020102010303" pitchFamily="50" charset="0"/>
              </a:rPr>
              <a:t>0.797 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CR A Extended" panose="02010509020102010303" pitchFamily="50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208618" y="4239556"/>
            <a:ext cx="30037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CR A Extended" panose="02010509020102010303" pitchFamily="50" charset="0"/>
              </a:rPr>
              <a:t>F1 score : 0.812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4" t="6605" r="14211"/>
          <a:stretch/>
        </p:blipFill>
        <p:spPr>
          <a:xfrm>
            <a:off x="861390" y="1775791"/>
            <a:ext cx="5022575" cy="427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conception céleste</Template>
  <TotalTime>0</TotalTime>
  <Words>314</Words>
  <Application>Microsoft Office PowerPoint</Application>
  <PresentationFormat>Grand écran</PresentationFormat>
  <Paragraphs>61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OCR A Extended</vt:lpstr>
      <vt:lpstr>Céleste</vt:lpstr>
      <vt:lpstr>Prédire la qualité dU vin</vt:lpstr>
      <vt:lpstr>Origine et présentation des données</vt:lpstr>
      <vt:lpstr>Présentation PowerPoint</vt:lpstr>
      <vt:lpstr>Objectif 1 : prédiction de la qualité  des vins classification multi-classe</vt:lpstr>
      <vt:lpstr>Linear SVC</vt:lpstr>
      <vt:lpstr>Présentation PowerPoint</vt:lpstr>
      <vt:lpstr>Présentation PowerPoint</vt:lpstr>
      <vt:lpstr>Linear SVC</vt:lpstr>
      <vt:lpstr>Présentation PowerPoint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2019-11-07T11:18:26Z</dcterms:created>
  <dcterms:modified xsi:type="dcterms:W3CDTF">2019-11-08T10:04:46Z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