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de-DE"/>
              <a:t>Mastertitelformat bearbeiten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395AA18-0D3C-43B4-A928-3B17E7F78ECF}" type="datetimeFigureOut">
              <a:rPr lang="de-DE" smtClean="0"/>
              <a:t>29.04.2021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rIns="45720"/>
          <a:lstStyle/>
          <a:p>
            <a:fld id="{9E585397-2748-4ADC-B67A-9613897B9F14}" type="slidenum">
              <a:rPr lang="de-DE" smtClean="0"/>
              <a:t>‹Nr.›</a:t>
            </a:fld>
            <a:endParaRPr lang="de-DE"/>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281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95AA18-0D3C-43B4-A928-3B17E7F78ECF}" type="datetimeFigureOut">
              <a:rPr lang="de-DE" smtClean="0"/>
              <a:t>29.04.2021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186221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95AA18-0D3C-43B4-A928-3B17E7F78ECF}" type="datetimeFigureOut">
              <a:rPr lang="de-DE" smtClean="0"/>
              <a:t>29.04.2021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330056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95AA18-0D3C-43B4-A928-3B17E7F78ECF}" type="datetimeFigureOut">
              <a:rPr lang="de-DE" smtClean="0"/>
              <a:t>29.04.2021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E585397-2748-4ADC-B67A-9613897B9F14}" type="slidenum">
              <a:rPr lang="de-DE" smtClean="0"/>
              <a:t>‹Nr.›</a:t>
            </a:fld>
            <a:endParaRPr lang="de-DE"/>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3504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de-DE"/>
              <a:t>Mastertitelformat bearbeiten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395AA18-0D3C-43B4-A928-3B17E7F78ECF}" type="datetimeFigureOut">
              <a:rPr lang="de-DE" smtClean="0"/>
              <a:t>29.04.2021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20004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de-DE"/>
              <a:t>Mastertitelformat bearbeiten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395AA18-0D3C-43B4-A928-3B17E7F78ECF}" type="datetimeFigureOut">
              <a:rPr lang="de-DE" smtClean="0"/>
              <a:t>29.04.2021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E585397-2748-4ADC-B67A-9613897B9F14}" type="slidenum">
              <a:rPr lang="de-DE" smtClean="0"/>
              <a:t>‹Nr.›</a:t>
            </a:fld>
            <a:endParaRPr lang="de-DE"/>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341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de-DE"/>
              <a:t>Mastertitelformat bearbeiten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609285" y="2851331"/>
            <a:ext cx="3893623" cy="30714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66635" y="2851331"/>
            <a:ext cx="3899798" cy="30714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395AA18-0D3C-43B4-A928-3B17E7F78ECF}" type="datetimeFigureOut">
              <a:rPr lang="de-DE" smtClean="0"/>
              <a:t>29.04.2021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9859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395AA18-0D3C-43B4-A928-3B17E7F78ECF}" type="datetimeFigureOut">
              <a:rPr lang="de-DE" smtClean="0"/>
              <a:t>29.04.2021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E585397-2748-4ADC-B67A-9613897B9F14}" type="slidenum">
              <a:rPr lang="de-DE" smtClean="0"/>
              <a:t>‹Nr.›</a:t>
            </a:fld>
            <a:endParaRPr lang="de-DE"/>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6102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395AA18-0D3C-43B4-A928-3B17E7F78ECF}" type="datetimeFigureOut">
              <a:rPr lang="de-DE" smtClean="0"/>
              <a:t>29.04.2021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212486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395AA18-0D3C-43B4-A928-3B17E7F78ECF}" type="datetimeFigureOut">
              <a:rPr lang="de-DE" smtClean="0"/>
              <a:t>29.04.2021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38268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395AA18-0D3C-43B4-A928-3B17E7F78ECF}" type="datetimeFigureOut">
              <a:rPr lang="de-DE" smtClean="0"/>
              <a:t>29.04.2021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E585397-2748-4ADC-B67A-9613897B9F14}" type="slidenum">
              <a:rPr lang="de-DE" smtClean="0"/>
              <a:t>‹Nr.›</a:t>
            </a:fld>
            <a:endParaRPr lang="de-DE"/>
          </a:p>
        </p:txBody>
      </p:sp>
    </p:spTree>
    <p:extLst>
      <p:ext uri="{BB962C8B-B14F-4D97-AF65-F5344CB8AC3E}">
        <p14:creationId xmlns:p14="http://schemas.microsoft.com/office/powerpoint/2010/main" val="375063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395AA18-0D3C-43B4-A928-3B17E7F78ECF}" type="datetimeFigureOut">
              <a:rPr lang="de-DE" smtClean="0"/>
              <a:t>29.04.2021</a:t>
            </a:fld>
            <a:endParaRPr lang="de-DE"/>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E585397-2748-4ADC-B67A-9613897B9F14}" type="slidenum">
              <a:rPr lang="de-DE" smtClean="0"/>
              <a:t>‹Nr.›</a:t>
            </a:fld>
            <a:endParaRPr lang="de-DE"/>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33060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el 1">
            <a:extLst>
              <a:ext uri="{FF2B5EF4-FFF2-40B4-BE49-F238E27FC236}">
                <a16:creationId xmlns:a16="http://schemas.microsoft.com/office/drawing/2014/main" id="{B12AAD21-55AF-4EE0-BD27-3CC113DFD5BC}"/>
              </a:ext>
            </a:extLst>
          </p:cNvPr>
          <p:cNvSpPr>
            <a:spLocks noGrp="1"/>
          </p:cNvSpPr>
          <p:nvPr>
            <p:ph type="ctrTitle"/>
          </p:nvPr>
        </p:nvSpPr>
        <p:spPr>
          <a:xfrm>
            <a:off x="2141744" y="1437783"/>
            <a:ext cx="7908513" cy="2495051"/>
          </a:xfrm>
        </p:spPr>
        <p:txBody>
          <a:bodyPr anchor="b">
            <a:normAutofit/>
          </a:bodyPr>
          <a:lstStyle/>
          <a:p>
            <a:pPr algn="ctr"/>
            <a:r>
              <a:rPr lang="de-CH" sz="4100" b="0" dirty="0">
                <a:effectLst/>
                <a:latin typeface="Consolas" panose="020B0609020204030204" pitchFamily="49" charset="0"/>
              </a:rPr>
              <a:t>Mozilla Public License 2.0</a:t>
            </a:r>
            <a:br>
              <a:rPr lang="de-CH" sz="4100" b="0" dirty="0">
                <a:effectLst/>
                <a:latin typeface="Consolas" panose="020B0609020204030204" pitchFamily="49" charset="0"/>
              </a:rPr>
            </a:br>
            <a:endParaRPr lang="de-DE" sz="4100" dirty="0"/>
          </a:p>
        </p:txBody>
      </p:sp>
      <p:sp>
        <p:nvSpPr>
          <p:cNvPr id="3" name="Untertitel 2">
            <a:extLst>
              <a:ext uri="{FF2B5EF4-FFF2-40B4-BE49-F238E27FC236}">
                <a16:creationId xmlns:a16="http://schemas.microsoft.com/office/drawing/2014/main" id="{844D03DC-A4A3-4200-A413-51E5655EA78E}"/>
              </a:ext>
            </a:extLst>
          </p:cNvPr>
          <p:cNvSpPr>
            <a:spLocks noGrp="1"/>
          </p:cNvSpPr>
          <p:nvPr>
            <p:ph type="subTitle" idx="1"/>
          </p:nvPr>
        </p:nvSpPr>
        <p:spPr>
          <a:xfrm>
            <a:off x="3416133" y="4020146"/>
            <a:ext cx="5357600" cy="1160213"/>
          </a:xfrm>
        </p:spPr>
        <p:txBody>
          <a:bodyPr anchor="t">
            <a:normAutofit/>
          </a:bodyPr>
          <a:lstStyle/>
          <a:p>
            <a:pPr algn="ctr"/>
            <a:r>
              <a:rPr lang="de-DE" sz="2000" dirty="0"/>
              <a:t>Aline Enzler und Oliver </a:t>
            </a:r>
            <a:r>
              <a:rPr lang="de-DE" sz="2000" dirty="0" err="1"/>
              <a:t>Sucur</a:t>
            </a:r>
            <a:endParaRPr lang="de-DE" sz="2000" dirty="0"/>
          </a:p>
        </p:txBody>
      </p:sp>
    </p:spTree>
    <p:extLst>
      <p:ext uri="{BB962C8B-B14F-4D97-AF65-F5344CB8AC3E}">
        <p14:creationId xmlns:p14="http://schemas.microsoft.com/office/powerpoint/2010/main" val="408399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0"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1"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4EE615-BEEA-4011-BAE1-B5D55E746B92}"/>
              </a:ext>
            </a:extLst>
          </p:cNvPr>
          <p:cNvSpPr>
            <a:spLocks noGrp="1"/>
          </p:cNvSpPr>
          <p:nvPr>
            <p:ph type="title"/>
          </p:nvPr>
        </p:nvSpPr>
        <p:spPr>
          <a:xfrm>
            <a:off x="2360646" y="808056"/>
            <a:ext cx="8209494" cy="1530542"/>
          </a:xfrm>
        </p:spPr>
        <p:txBody>
          <a:bodyPr>
            <a:normAutofit/>
          </a:bodyPr>
          <a:lstStyle/>
          <a:p>
            <a:pPr algn="l"/>
            <a:r>
              <a:rPr lang="de-DE" sz="2000" b="0" dirty="0">
                <a:effectLst/>
                <a:latin typeface="Consolas" panose="020B0609020204030204" pitchFamily="49" charset="0"/>
              </a:rPr>
              <a:t>Was darf ich mit dem Source Code machen und was nicht?</a:t>
            </a:r>
            <a:br>
              <a:rPr lang="de-DE" sz="2400" b="0" dirty="0">
                <a:effectLst/>
                <a:latin typeface="Consolas" panose="020B0609020204030204" pitchFamily="49" charset="0"/>
              </a:rPr>
            </a:br>
            <a:endParaRPr lang="de-DE" sz="2400" dirty="0"/>
          </a:p>
        </p:txBody>
      </p:sp>
      <p:sp>
        <p:nvSpPr>
          <p:cNvPr id="3" name="Inhaltsplatzhalter 2">
            <a:extLst>
              <a:ext uri="{FF2B5EF4-FFF2-40B4-BE49-F238E27FC236}">
                <a16:creationId xmlns:a16="http://schemas.microsoft.com/office/drawing/2014/main" id="{3BF18B50-8337-486B-862F-09E9E097B057}"/>
              </a:ext>
            </a:extLst>
          </p:cNvPr>
          <p:cNvSpPr>
            <a:spLocks noGrp="1"/>
          </p:cNvSpPr>
          <p:nvPr>
            <p:ph idx="1"/>
          </p:nvPr>
        </p:nvSpPr>
        <p:spPr>
          <a:xfrm>
            <a:off x="2362874" y="2662280"/>
            <a:ext cx="8207265" cy="3387664"/>
          </a:xfrm>
        </p:spPr>
        <p:txBody>
          <a:bodyPr anchor="t">
            <a:normAutofit/>
          </a:bodyPr>
          <a:lstStyle/>
          <a:p>
            <a:r>
              <a:rPr lang="de-DE" b="0" i="0" dirty="0">
                <a:solidFill>
                  <a:srgbClr val="B9BBBE"/>
                </a:solidFill>
                <a:effectLst/>
                <a:latin typeface="Consolas" panose="020B0609020204030204" pitchFamily="49" charset="0"/>
              </a:rPr>
              <a:t>Die Mozilla Public License (MPL) erlaubt </a:t>
            </a:r>
            <a:r>
              <a:rPr lang="de-DE" b="0" i="0" u="sng" dirty="0">
                <a:solidFill>
                  <a:srgbClr val="B9BBBE"/>
                </a:solidFill>
                <a:effectLst/>
                <a:latin typeface="Consolas" panose="020B0609020204030204" pitchFamily="49" charset="0"/>
              </a:rPr>
              <a:t>die Nutzung, Veränderung, Ausführung und Verteilung des Source-Codes</a:t>
            </a:r>
            <a:r>
              <a:rPr lang="de-DE" b="0" i="0" dirty="0">
                <a:solidFill>
                  <a:srgbClr val="B9BBBE"/>
                </a:solidFill>
                <a:effectLst/>
                <a:latin typeface="Consolas" panose="020B0609020204030204" pitchFamily="49" charset="0"/>
              </a:rPr>
              <a:t> unter der MPL einzeln, in einer modifizierten Version oder als Teil eines anderen Projekts. Darüber hinaus gestattet sie jedem Mitwirkenden, seine Beiträge im Rahmen seiner </a:t>
            </a:r>
            <a:r>
              <a:rPr lang="de-DE" b="0" i="0" u="sng" dirty="0">
                <a:solidFill>
                  <a:srgbClr val="B9BBBE"/>
                </a:solidFill>
                <a:effectLst/>
                <a:latin typeface="Consolas" panose="020B0609020204030204" pitchFamily="49" charset="0"/>
              </a:rPr>
              <a:t>Patentansprüche zu Verkaufen oder zu Übertragen</a:t>
            </a:r>
            <a:r>
              <a:rPr lang="de-DE" b="0" i="0" dirty="0">
                <a:solidFill>
                  <a:srgbClr val="B9BBBE"/>
                </a:solidFill>
                <a:effectLst/>
                <a:latin typeface="Consolas" panose="020B0609020204030204" pitchFamily="49" charset="0"/>
              </a:rPr>
              <a:t>. Sie bietet wie die anderen Lizenzen auch </a:t>
            </a:r>
            <a:r>
              <a:rPr lang="de-DE" b="0" i="0" u="sng" dirty="0">
                <a:solidFill>
                  <a:srgbClr val="B9BBBE"/>
                </a:solidFill>
                <a:effectLst/>
                <a:latin typeface="Consolas" panose="020B0609020204030204" pitchFamily="49" charset="0"/>
              </a:rPr>
              <a:t>keine Garantien</a:t>
            </a:r>
            <a:r>
              <a:rPr lang="de-DE" b="0" i="0" dirty="0">
                <a:solidFill>
                  <a:srgbClr val="B9BBBE"/>
                </a:solidFill>
                <a:effectLst/>
                <a:latin typeface="Consolas" panose="020B0609020204030204" pitchFamily="49" charset="0"/>
              </a:rPr>
              <a:t>.</a:t>
            </a:r>
            <a:endParaRPr lang="de-DE" dirty="0"/>
          </a:p>
        </p:txBody>
      </p:sp>
    </p:spTree>
    <p:extLst>
      <p:ext uri="{BB962C8B-B14F-4D97-AF65-F5344CB8AC3E}">
        <p14:creationId xmlns:p14="http://schemas.microsoft.com/office/powerpoint/2010/main" val="322837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DD619-EB3E-449C-A1CC-60119C17ED42}"/>
              </a:ext>
            </a:extLst>
          </p:cNvPr>
          <p:cNvSpPr>
            <a:spLocks noGrp="1"/>
          </p:cNvSpPr>
          <p:nvPr>
            <p:ph type="title"/>
          </p:nvPr>
        </p:nvSpPr>
        <p:spPr>
          <a:xfrm>
            <a:off x="2360646" y="808056"/>
            <a:ext cx="8209494" cy="1530542"/>
          </a:xfrm>
        </p:spPr>
        <p:txBody>
          <a:bodyPr>
            <a:normAutofit/>
          </a:bodyPr>
          <a:lstStyle/>
          <a:p>
            <a:pPr algn="l"/>
            <a:r>
              <a:rPr lang="de-DE" sz="2000" b="0" dirty="0">
                <a:effectLst/>
                <a:latin typeface="Consolas" panose="020B0609020204030204" pitchFamily="49" charset="0"/>
              </a:rPr>
              <a:t>Muss ich erwähnen dass ich diesen Source Code in meiner </a:t>
            </a:r>
            <a:br>
              <a:rPr lang="de-DE" sz="2000" b="0" dirty="0">
                <a:effectLst/>
                <a:latin typeface="Consolas" panose="020B0609020204030204" pitchFamily="49" charset="0"/>
              </a:rPr>
            </a:br>
            <a:r>
              <a:rPr lang="de-DE" sz="2000" b="0" dirty="0">
                <a:effectLst/>
                <a:latin typeface="Consolas" panose="020B0609020204030204" pitchFamily="49" charset="0"/>
              </a:rPr>
              <a:t>Software verwende?</a:t>
            </a:r>
            <a:br>
              <a:rPr lang="de-DE" sz="2000" b="0" dirty="0">
                <a:effectLst/>
                <a:latin typeface="Consolas" panose="020B0609020204030204" pitchFamily="49" charset="0"/>
              </a:rPr>
            </a:br>
            <a:endParaRPr lang="de-DE" sz="2000" dirty="0"/>
          </a:p>
        </p:txBody>
      </p:sp>
      <p:sp>
        <p:nvSpPr>
          <p:cNvPr id="3" name="Inhaltsplatzhalter 2">
            <a:extLst>
              <a:ext uri="{FF2B5EF4-FFF2-40B4-BE49-F238E27FC236}">
                <a16:creationId xmlns:a16="http://schemas.microsoft.com/office/drawing/2014/main" id="{E9087A39-8946-4C4E-8125-B1405C57B4B8}"/>
              </a:ext>
            </a:extLst>
          </p:cNvPr>
          <p:cNvSpPr>
            <a:spLocks noGrp="1"/>
          </p:cNvSpPr>
          <p:nvPr>
            <p:ph idx="1"/>
          </p:nvPr>
        </p:nvSpPr>
        <p:spPr>
          <a:xfrm>
            <a:off x="2362874" y="2662280"/>
            <a:ext cx="8207265" cy="3387664"/>
          </a:xfrm>
        </p:spPr>
        <p:txBody>
          <a:bodyPr anchor="t">
            <a:normAutofit/>
          </a:bodyPr>
          <a:lstStyle/>
          <a:p>
            <a:r>
              <a:rPr lang="de-DE" b="0" i="0" u="sng" dirty="0">
                <a:solidFill>
                  <a:srgbClr val="B9BBBE"/>
                </a:solidFill>
                <a:effectLst/>
                <a:latin typeface="Consolas" panose="020B0609020204030204" pitchFamily="49" charset="0"/>
              </a:rPr>
              <a:t>Ja, Code unter dieser Lizenz muss mit der Lizenz weitergegeben werden</a:t>
            </a:r>
            <a:r>
              <a:rPr lang="de-DE" b="0" i="0" dirty="0">
                <a:solidFill>
                  <a:srgbClr val="B9BBBE"/>
                </a:solidFill>
                <a:effectLst/>
                <a:latin typeface="Consolas" panose="020B0609020204030204" pitchFamily="49" charset="0"/>
              </a:rPr>
              <a:t>. Wird Code unter der MPL in einer ausführbaren Version weitergegeben, müssen der Source-Code und die ausführbare Datei unter der MPL oder einer Sublizenz veröffentlicht werden.</a:t>
            </a:r>
            <a:endParaRPr lang="de-DE" dirty="0"/>
          </a:p>
        </p:txBody>
      </p:sp>
    </p:spTree>
    <p:extLst>
      <p:ext uri="{BB962C8B-B14F-4D97-AF65-F5344CB8AC3E}">
        <p14:creationId xmlns:p14="http://schemas.microsoft.com/office/powerpoint/2010/main" val="27033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57F7DC0-4582-4419-9B14-02DC16C45370}"/>
              </a:ext>
            </a:extLst>
          </p:cNvPr>
          <p:cNvSpPr>
            <a:spLocks noGrp="1"/>
          </p:cNvSpPr>
          <p:nvPr>
            <p:ph type="title"/>
          </p:nvPr>
        </p:nvSpPr>
        <p:spPr>
          <a:xfrm>
            <a:off x="2341984" y="808056"/>
            <a:ext cx="8228155" cy="1530542"/>
          </a:xfrm>
        </p:spPr>
        <p:txBody>
          <a:bodyPr>
            <a:normAutofit/>
          </a:bodyPr>
          <a:lstStyle/>
          <a:p>
            <a:pPr algn="l"/>
            <a:r>
              <a:rPr lang="de-DE" sz="2000" b="0" dirty="0">
                <a:effectLst/>
                <a:latin typeface="Consolas" panose="020B0609020204030204" pitchFamily="49" charset="0"/>
              </a:rPr>
              <a:t>Wie ist die Haltung der Lizenz gegenüber kommerziellen </a:t>
            </a:r>
            <a:br>
              <a:rPr lang="de-DE" sz="2000" b="0" dirty="0">
                <a:effectLst/>
                <a:latin typeface="Consolas" panose="020B0609020204030204" pitchFamily="49" charset="0"/>
              </a:rPr>
            </a:br>
            <a:r>
              <a:rPr lang="de-DE" sz="2000" b="0" dirty="0">
                <a:effectLst/>
                <a:latin typeface="Consolas" panose="020B0609020204030204" pitchFamily="49" charset="0"/>
              </a:rPr>
              <a:t>Projekten?</a:t>
            </a:r>
            <a:br>
              <a:rPr lang="de-DE" sz="2000" b="0" dirty="0">
                <a:effectLst/>
                <a:latin typeface="Consolas" panose="020B0609020204030204" pitchFamily="49" charset="0"/>
              </a:rPr>
            </a:br>
            <a:endParaRPr lang="de-DE" sz="2000" dirty="0"/>
          </a:p>
        </p:txBody>
      </p:sp>
      <p:sp>
        <p:nvSpPr>
          <p:cNvPr id="30" name="Inhaltsplatzhalter 2">
            <a:extLst>
              <a:ext uri="{FF2B5EF4-FFF2-40B4-BE49-F238E27FC236}">
                <a16:creationId xmlns:a16="http://schemas.microsoft.com/office/drawing/2014/main" id="{EDAA9D1A-AC51-4C0A-9F5A-0EECEF94ADF8}"/>
              </a:ext>
            </a:extLst>
          </p:cNvPr>
          <p:cNvSpPr>
            <a:spLocks noGrp="1"/>
          </p:cNvSpPr>
          <p:nvPr>
            <p:ph idx="1"/>
          </p:nvPr>
        </p:nvSpPr>
        <p:spPr>
          <a:xfrm>
            <a:off x="2362874" y="2662280"/>
            <a:ext cx="8207265" cy="3387664"/>
          </a:xfrm>
        </p:spPr>
        <p:txBody>
          <a:bodyPr anchor="t">
            <a:normAutofit/>
          </a:bodyPr>
          <a:lstStyle/>
          <a:p>
            <a:r>
              <a:rPr lang="de-DE" u="sng" dirty="0">
                <a:solidFill>
                  <a:srgbClr val="B9BBBE"/>
                </a:solidFill>
                <a:latin typeface="Consolas" panose="020B0609020204030204" pitchFamily="49" charset="0"/>
              </a:rPr>
              <a:t>Ma</a:t>
            </a:r>
            <a:r>
              <a:rPr lang="de-DE" b="0" i="0" u="sng" dirty="0">
                <a:solidFill>
                  <a:srgbClr val="B9BBBE"/>
                </a:solidFill>
                <a:effectLst/>
                <a:latin typeface="Consolas" panose="020B0609020204030204" pitchFamily="49" charset="0"/>
              </a:rPr>
              <a:t>n kann den MPL-Code in beliebiger kommerzieller Software verwenden</a:t>
            </a:r>
            <a:r>
              <a:rPr lang="de-DE" b="0" i="0" dirty="0">
                <a:solidFill>
                  <a:srgbClr val="B9BBBE"/>
                </a:solidFill>
                <a:effectLst/>
                <a:latin typeface="Consolas" panose="020B0609020204030204" pitchFamily="49" charset="0"/>
              </a:rPr>
              <a:t>. Da man den MPL-Code beifügen muss, ist der Name des Autors im Lizenz-Kopf enthalten. Auch wenn es nicht verlangt ist, ist es dennoch üblich, den Autor im Info-Fenster zu erwähnen.</a:t>
            </a:r>
            <a:endParaRPr lang="de-DE" dirty="0"/>
          </a:p>
        </p:txBody>
      </p:sp>
    </p:spTree>
    <p:extLst>
      <p:ext uri="{BB962C8B-B14F-4D97-AF65-F5344CB8AC3E}">
        <p14:creationId xmlns:p14="http://schemas.microsoft.com/office/powerpoint/2010/main" val="322963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4885E99-D281-4821-9356-F40A777ADF32}"/>
              </a:ext>
            </a:extLst>
          </p:cNvPr>
          <p:cNvSpPr>
            <a:spLocks noGrp="1"/>
          </p:cNvSpPr>
          <p:nvPr>
            <p:ph type="title"/>
          </p:nvPr>
        </p:nvSpPr>
        <p:spPr>
          <a:xfrm>
            <a:off x="2341984" y="808056"/>
            <a:ext cx="8276253" cy="1530542"/>
          </a:xfrm>
        </p:spPr>
        <p:txBody>
          <a:bodyPr>
            <a:normAutofit/>
          </a:bodyPr>
          <a:lstStyle/>
          <a:p>
            <a:pPr algn="l"/>
            <a:r>
              <a:rPr lang="de-DE" sz="2000" b="0" dirty="0">
                <a:effectLst/>
                <a:latin typeface="Consolas" panose="020B0609020204030204" pitchFamily="49" charset="0"/>
              </a:rPr>
              <a:t>Gibt die Lizenzen Einschränkungen vor, wenn ich meinen </a:t>
            </a:r>
            <a:br>
              <a:rPr lang="de-DE" sz="2000" b="0" dirty="0">
                <a:effectLst/>
                <a:latin typeface="Consolas" panose="020B0609020204030204" pitchFamily="49" charset="0"/>
              </a:rPr>
            </a:br>
            <a:r>
              <a:rPr lang="de-DE" sz="2000" b="0" dirty="0">
                <a:effectLst/>
                <a:latin typeface="Consolas" panose="020B0609020204030204" pitchFamily="49" charset="0"/>
              </a:rPr>
              <a:t>Code unter anderen Lizenzen veröffentlichen möchte?</a:t>
            </a:r>
            <a:br>
              <a:rPr lang="de-DE" sz="2000" b="0" dirty="0">
                <a:effectLst/>
                <a:latin typeface="Consolas" panose="020B0609020204030204" pitchFamily="49" charset="0"/>
              </a:rPr>
            </a:br>
            <a:endParaRPr lang="de-DE" sz="2000" dirty="0"/>
          </a:p>
        </p:txBody>
      </p:sp>
      <p:sp>
        <p:nvSpPr>
          <p:cNvPr id="3" name="Inhaltsplatzhalter 2">
            <a:extLst>
              <a:ext uri="{FF2B5EF4-FFF2-40B4-BE49-F238E27FC236}">
                <a16:creationId xmlns:a16="http://schemas.microsoft.com/office/drawing/2014/main" id="{07D545DB-161B-49B4-9341-566931F3C738}"/>
              </a:ext>
            </a:extLst>
          </p:cNvPr>
          <p:cNvSpPr>
            <a:spLocks noGrp="1"/>
          </p:cNvSpPr>
          <p:nvPr>
            <p:ph idx="1"/>
          </p:nvPr>
        </p:nvSpPr>
        <p:spPr>
          <a:xfrm>
            <a:off x="2362874" y="2662280"/>
            <a:ext cx="8207265" cy="3387664"/>
          </a:xfrm>
        </p:spPr>
        <p:txBody>
          <a:bodyPr anchor="t">
            <a:normAutofit/>
          </a:bodyPr>
          <a:lstStyle/>
          <a:p>
            <a:r>
              <a:rPr lang="de-DE" dirty="0">
                <a:solidFill>
                  <a:srgbClr val="B9BBBE"/>
                </a:solidFill>
                <a:latin typeface="Consolas" panose="020B0609020204030204" pitchFamily="49" charset="0"/>
              </a:rPr>
              <a:t>Ja</a:t>
            </a:r>
            <a:r>
              <a:rPr lang="de-DE" b="0" i="0" dirty="0">
                <a:solidFill>
                  <a:srgbClr val="B9BBBE"/>
                </a:solidFill>
                <a:effectLst/>
                <a:latin typeface="Consolas" panose="020B0609020204030204" pitchFamily="49" charset="0"/>
              </a:rPr>
              <a:t>. Die unter dieser </a:t>
            </a:r>
            <a:r>
              <a:rPr lang="de-DE" b="0" i="0" u="sng" dirty="0">
                <a:solidFill>
                  <a:srgbClr val="B9BBBE"/>
                </a:solidFill>
                <a:effectLst/>
                <a:latin typeface="Consolas" panose="020B0609020204030204" pitchFamily="49" charset="0"/>
              </a:rPr>
              <a:t>Lizenz gewährten Rechte erlöschen automatisch</a:t>
            </a:r>
            <a:r>
              <a:rPr lang="de-DE" b="0" i="0" dirty="0">
                <a:solidFill>
                  <a:srgbClr val="B9BBBE"/>
                </a:solidFill>
                <a:effectLst/>
                <a:latin typeface="Consolas" panose="020B0609020204030204" pitchFamily="49" charset="0"/>
              </a:rPr>
              <a:t>, wenn man den </a:t>
            </a:r>
            <a:r>
              <a:rPr lang="de-DE" b="0" i="0" u="sng" dirty="0">
                <a:solidFill>
                  <a:srgbClr val="B9BBBE"/>
                </a:solidFill>
                <a:effectLst/>
                <a:latin typeface="Consolas" panose="020B0609020204030204" pitchFamily="49" charset="0"/>
              </a:rPr>
              <a:t>Bedingungen der MPL nicht nachkommt</a:t>
            </a:r>
            <a:r>
              <a:rPr lang="de-DE" b="0" i="0" dirty="0">
                <a:solidFill>
                  <a:srgbClr val="B9BBBE"/>
                </a:solidFill>
                <a:effectLst/>
                <a:latin typeface="Consolas" panose="020B0609020204030204" pitchFamily="49" charset="0"/>
              </a:rPr>
              <a:t>. Sie können aber erneut temporär gewährt werden, wenn man die Bedingungen nachträglich erfüllt. Diese Rechte werden permanent gültig, wenn der Geschädigte dies erlaubt oder er die Rechte nicht innerhalb von 60 Tagen entzieht.</a:t>
            </a:r>
            <a:endParaRPr lang="de-DE" dirty="0"/>
          </a:p>
        </p:txBody>
      </p:sp>
    </p:spTree>
    <p:extLst>
      <p:ext uri="{BB962C8B-B14F-4D97-AF65-F5344CB8AC3E}">
        <p14:creationId xmlns:p14="http://schemas.microsoft.com/office/powerpoint/2010/main" val="2887995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273</Words>
  <Application>Microsoft Office PowerPoint</Application>
  <PresentationFormat>Breitbild</PresentationFormat>
  <Paragraphs>10</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vt:i4>
      </vt:variant>
    </vt:vector>
  </HeadingPairs>
  <TitlesOfParts>
    <vt:vector size="11" baseType="lpstr">
      <vt:lpstr>Arial</vt:lpstr>
      <vt:lpstr>Consolas</vt:lpstr>
      <vt:lpstr>MS Shell Dlg 2</vt:lpstr>
      <vt:lpstr>Wingdings</vt:lpstr>
      <vt:lpstr>Wingdings 3</vt:lpstr>
      <vt:lpstr>Madison</vt:lpstr>
      <vt:lpstr>Mozilla Public License 2.0 </vt:lpstr>
      <vt:lpstr>Was darf ich mit dem Source Code machen und was nicht? </vt:lpstr>
      <vt:lpstr>Muss ich erwähnen dass ich diesen Source Code in meiner  Software verwende? </vt:lpstr>
      <vt:lpstr>Wie ist die Haltung der Lizenz gegenüber kommerziellen  Projekten? </vt:lpstr>
      <vt:lpstr>Gibt die Lizenzen Einschränkungen vor, wenn ich meinen  Code unter anderen Lizenzen veröffentlichen möchte?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Mozilla Public License 2.0</dc:title>
  <dc:creator>BBZW-Sursee;FMZ;Enzler AlineKatharina</dc:creator>
  <cp:lastModifiedBy>BBZW-Sursee;FMZ; Enzler AlineKatharina</cp:lastModifiedBy>
  <cp:revision>2</cp:revision>
  <dcterms:created xsi:type="dcterms:W3CDTF">2021-04-29T06:22:53Z</dcterms:created>
  <dcterms:modified xsi:type="dcterms:W3CDTF">2021-04-29T06:35:50Z</dcterms:modified>
</cp:coreProperties>
</file>