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313" r:id="rId2"/>
    <p:sldId id="257" r:id="rId3"/>
    <p:sldId id="314" r:id="rId4"/>
    <p:sldId id="292" r:id="rId5"/>
    <p:sldId id="315" r:id="rId6"/>
    <p:sldId id="293" r:id="rId7"/>
    <p:sldId id="316" r:id="rId8"/>
    <p:sldId id="338" r:id="rId9"/>
    <p:sldId id="330" r:id="rId10"/>
    <p:sldId id="339" r:id="rId11"/>
    <p:sldId id="294" r:id="rId12"/>
    <p:sldId id="317" r:id="rId13"/>
    <p:sldId id="318" r:id="rId14"/>
    <p:sldId id="296" r:id="rId15"/>
    <p:sldId id="319" r:id="rId16"/>
    <p:sldId id="297" r:id="rId17"/>
    <p:sldId id="320" r:id="rId18"/>
    <p:sldId id="300" r:id="rId19"/>
    <p:sldId id="321" r:id="rId20"/>
    <p:sldId id="299" r:id="rId21"/>
    <p:sldId id="322" r:id="rId22"/>
    <p:sldId id="298" r:id="rId23"/>
    <p:sldId id="301" r:id="rId24"/>
    <p:sldId id="323" r:id="rId25"/>
    <p:sldId id="324" r:id="rId26"/>
    <p:sldId id="325" r:id="rId27"/>
    <p:sldId id="302" r:id="rId28"/>
    <p:sldId id="326" r:id="rId29"/>
    <p:sldId id="303" r:id="rId30"/>
    <p:sldId id="327" r:id="rId31"/>
    <p:sldId id="304" r:id="rId32"/>
    <p:sldId id="328" r:id="rId33"/>
    <p:sldId id="305" r:id="rId34"/>
    <p:sldId id="306" r:id="rId35"/>
    <p:sldId id="310" r:id="rId36"/>
    <p:sldId id="311" r:id="rId37"/>
    <p:sldId id="307" r:id="rId38"/>
    <p:sldId id="308" r:id="rId39"/>
    <p:sldId id="329" r:id="rId40"/>
    <p:sldId id="309" r:id="rId41"/>
    <p:sldId id="331" r:id="rId42"/>
    <p:sldId id="332" r:id="rId43"/>
    <p:sldId id="333" r:id="rId44"/>
    <p:sldId id="334" r:id="rId45"/>
    <p:sldId id="335" r:id="rId46"/>
    <p:sldId id="336" r:id="rId47"/>
    <p:sldId id="337" r:id="rId48"/>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05" autoAdjust="0"/>
  </p:normalViewPr>
  <p:slideViewPr>
    <p:cSldViewPr>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210175C-C0C8-4E8B-92C9-C1A37D1B27D8}" type="datetimeFigureOut">
              <a:rPr lang="fr-FR"/>
              <a:pPr>
                <a:defRPr/>
              </a:pPr>
              <a:t>22/04/2024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133C64F-A7A9-4FDB-8577-76FCD4955193}"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1"/>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7C361E-C505-47F0-8D25-174E0DB43BD5}" type="slidenum">
              <a:rPr lang="fr-FR" smtClean="0"/>
              <a:pPr fontAlgn="base">
                <a:spcBef>
                  <a:spcPct val="0"/>
                </a:spcBef>
                <a:spcAft>
                  <a:spcPct val="0"/>
                </a:spcAft>
                <a:defRPr/>
              </a:pPr>
              <a:t>1</a:t>
            </a:fld>
            <a:endParaRPr lang="fr-FR"/>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CH"/>
              <a:t>fdvcxfbvcxvvbcb</a:t>
            </a:r>
            <a:endParaRPr lang="fr-FR"/>
          </a:p>
        </p:txBody>
      </p:sp>
      <p:sp>
        <p:nvSpPr>
          <p:cNvPr id="2" name="Espace réservé du pied de page 1"/>
          <p:cNvSpPr>
            <a:spLocks noGrp="1"/>
          </p:cNvSpPr>
          <p:nvPr>
            <p:ph type="ftr" sz="quarter" idx="10"/>
          </p:nvPr>
        </p:nvSpPr>
        <p:spPr/>
        <p:txBody>
          <a:bodyPr/>
          <a:lstStyle/>
          <a:p>
            <a:pPr>
              <a:defRPr/>
            </a:pPr>
            <a:endParaRPr lang="fr-FR"/>
          </a:p>
        </p:txBody>
      </p:sp>
    </p:spTree>
    <p:extLst>
      <p:ext uri="{BB962C8B-B14F-4D97-AF65-F5344CB8AC3E}">
        <p14:creationId xmlns:p14="http://schemas.microsoft.com/office/powerpoint/2010/main" val="242108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0133C64F-A7A9-4FDB-8577-76FCD4955193}" type="slidenum">
              <a:rPr lang="fr-FR" smtClean="0"/>
              <a:pPr>
                <a:defRPr/>
              </a:pPr>
              <a:t>14</a:t>
            </a:fld>
            <a:endParaRPr lang="fr-FR"/>
          </a:p>
        </p:txBody>
      </p:sp>
    </p:spTree>
    <p:extLst>
      <p:ext uri="{BB962C8B-B14F-4D97-AF65-F5344CB8AC3E}">
        <p14:creationId xmlns:p14="http://schemas.microsoft.com/office/powerpoint/2010/main" val="3987878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fld id="{0110B1CB-59BC-4107-8470-B8CFECD29196}" type="datetime1">
              <a:rPr lang="fr-FR" smtClean="0"/>
              <a:t>22/04/2024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4BB3AF01-41C0-4E76-BFA7-5C267E57DFAB}"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8C2051FC-86FE-4B33-9672-0B86D478017E}" type="datetime1">
              <a:rPr lang="fr-FR" smtClean="0"/>
              <a:t>22/04/2024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334E634F-89D4-4EEE-855A-14D8F5D852E5}"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060F68BF-8B2D-4906-8C9F-F83E790D6E7D}" type="datetime1">
              <a:rPr lang="fr-FR" smtClean="0"/>
              <a:t>22/04/2024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C6AEEF23-A50D-4B19-B1C6-9C68A5F5D1BB}" type="slidenum">
              <a:rPr lang="fr-FR"/>
              <a:pPr>
                <a:defRPr/>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Diapositive de titre">
    <p:spTree>
      <p:nvGrpSpPr>
        <p:cNvPr id="1" name=""/>
        <p:cNvGrpSpPr/>
        <p:nvPr/>
      </p:nvGrpSpPr>
      <p:grpSpPr>
        <a:xfrm>
          <a:off x="0" y="0"/>
          <a:ext cx="0" cy="0"/>
          <a:chOff x="0" y="0"/>
          <a:chExt cx="0" cy="0"/>
        </a:xfrm>
      </p:grpSpPr>
      <p:sp>
        <p:nvSpPr>
          <p:cNvPr id="3" name="Rectangle 2"/>
          <p:cNvSpPr>
            <a:spLocks noChangeArrowheads="1"/>
          </p:cNvSpPr>
          <p:nvPr/>
        </p:nvSpPr>
        <p:spPr bwMode="hidden">
          <a:xfrm>
            <a:off x="228600" y="1714500"/>
            <a:ext cx="8763000" cy="1341438"/>
          </a:xfrm>
          <a:prstGeom prst="rect">
            <a:avLst/>
          </a:prstGeom>
          <a:gradFill rotWithShape="0">
            <a:gsLst>
              <a:gs pos="0">
                <a:schemeClr val="bg2"/>
              </a:gs>
              <a:gs pos="100000">
                <a:schemeClr val="bg1"/>
              </a:gs>
            </a:gsLst>
            <a:path path="shape">
              <a:fillToRect l="50000" t="50000" r="50000" b="50000"/>
            </a:path>
          </a:gradFill>
          <a:ln w="9525">
            <a:noFill/>
            <a:miter lim="800000"/>
            <a:headEnd/>
            <a:tailEnd/>
          </a:ln>
          <a:effectLst/>
        </p:spPr>
        <p:txBody>
          <a:bodyPr wrap="none" anchor="ctr"/>
          <a:lstStyle/>
          <a:p>
            <a:pPr algn="ctr" fontAlgn="auto">
              <a:spcBef>
                <a:spcPts val="0"/>
              </a:spcBef>
              <a:spcAft>
                <a:spcPts val="0"/>
              </a:spcAft>
              <a:defRPr/>
            </a:pPr>
            <a:endParaRPr lang="fr-FR">
              <a:latin typeface="+mn-lt"/>
              <a:cs typeface="+mn-cs"/>
            </a:endParaRPr>
          </a:p>
        </p:txBody>
      </p:sp>
      <p:pic>
        <p:nvPicPr>
          <p:cNvPr id="4" name="Picture 3" descr="ANABNR2"/>
          <p:cNvPicPr>
            <a:picLocks noChangeAspect="1" noChangeArrowheads="1"/>
          </p:cNvPicPr>
          <p:nvPr/>
        </p:nvPicPr>
        <p:blipFill>
          <a:blip r:embed="rId2"/>
          <a:srcRect l="-900" t="-1314" r="-2" b="-36961"/>
          <a:stretch>
            <a:fillRect/>
          </a:stretch>
        </p:blipFill>
        <p:spPr bwMode="auto">
          <a:xfrm>
            <a:off x="428625" y="2303463"/>
            <a:ext cx="8458200" cy="1158875"/>
          </a:xfrm>
          <a:prstGeom prst="rect">
            <a:avLst/>
          </a:prstGeom>
          <a:noFill/>
          <a:ln w="9525">
            <a:noFill/>
            <a:miter lim="800000"/>
            <a:headEnd/>
            <a:tailEnd/>
          </a:ln>
        </p:spPr>
      </p:pic>
      <p:sp>
        <p:nvSpPr>
          <p:cNvPr id="5" name="Rectangle 4"/>
          <p:cNvSpPr>
            <a:spLocks noChangeArrowheads="1"/>
          </p:cNvSpPr>
          <p:nvPr/>
        </p:nvSpPr>
        <p:spPr bwMode="hidden">
          <a:xfrm>
            <a:off x="642938" y="2000250"/>
            <a:ext cx="304800" cy="990600"/>
          </a:xfrm>
          <a:prstGeom prst="rect">
            <a:avLst/>
          </a:prstGeom>
          <a:solidFill>
            <a:schemeClr val="accent2">
              <a:alpha val="50000"/>
            </a:schemeClr>
          </a:solidFill>
          <a:ln w="9525">
            <a:noFill/>
            <a:miter lim="800000"/>
            <a:headEnd/>
            <a:tailEnd/>
          </a:ln>
          <a:effectLst/>
        </p:spPr>
        <p:txBody>
          <a:bodyPr wrap="none" anchor="ctr"/>
          <a:lstStyle/>
          <a:p>
            <a:pPr algn="ctr" fontAlgn="auto">
              <a:spcBef>
                <a:spcPts val="0"/>
              </a:spcBef>
              <a:spcAft>
                <a:spcPts val="0"/>
              </a:spcAft>
              <a:defRPr/>
            </a:pPr>
            <a:endParaRPr lang="fr-FR">
              <a:latin typeface="+mn-lt"/>
              <a:cs typeface="+mn-cs"/>
            </a:endParaRPr>
          </a:p>
        </p:txBody>
      </p:sp>
      <p:sp>
        <p:nvSpPr>
          <p:cNvPr id="21510" name="Rectangle 6"/>
          <p:cNvSpPr>
            <a:spLocks noGrp="1" noChangeArrowheads="1"/>
          </p:cNvSpPr>
          <p:nvPr>
            <p:ph type="subTitle" idx="1"/>
          </p:nvPr>
        </p:nvSpPr>
        <p:spPr>
          <a:xfrm>
            <a:off x="2038350" y="4351338"/>
            <a:ext cx="6400800" cy="1371600"/>
          </a:xfrm>
        </p:spPr>
        <p:txBody>
          <a:bodyPr/>
          <a:lstStyle>
            <a:lvl1pPr marL="0" indent="0">
              <a:buFont typeface="Wingdings" pitchFamily="2" charset="2"/>
              <a:buNone/>
              <a:defRPr/>
            </a:lvl1pPr>
          </a:lstStyle>
          <a:p>
            <a:r>
              <a:rPr lang="fr-FR"/>
              <a:t>Cliquez pour modifier le style des sous-titres du masque</a:t>
            </a:r>
          </a:p>
        </p:txBody>
      </p:sp>
      <p:sp>
        <p:nvSpPr>
          <p:cNvPr id="6" name="Rectangle 7"/>
          <p:cNvSpPr>
            <a:spLocks noGrp="1" noChangeArrowheads="1"/>
          </p:cNvSpPr>
          <p:nvPr>
            <p:ph type="dt" sz="half" idx="10"/>
          </p:nvPr>
        </p:nvSpPr>
        <p:spPr>
          <a:xfrm>
            <a:off x="685800" y="6324600"/>
            <a:ext cx="1905000" cy="457200"/>
          </a:xfrm>
        </p:spPr>
        <p:txBody>
          <a:bodyPr/>
          <a:lstStyle>
            <a:lvl1pPr>
              <a:defRPr/>
            </a:lvl1pPr>
          </a:lstStyle>
          <a:p>
            <a:pPr>
              <a:defRPr/>
            </a:pPr>
            <a:fld id="{8930C260-AC1E-4078-9021-4873BE9966AF}" type="datetime1">
              <a:rPr lang="fr-FR" smtClean="0"/>
              <a:t>22/04/2024</a:t>
            </a:fld>
            <a:endParaRPr lang="fr-FR"/>
          </a:p>
        </p:txBody>
      </p:sp>
      <p:sp>
        <p:nvSpPr>
          <p:cNvPr id="7" name="Rectangle 8"/>
          <p:cNvSpPr>
            <a:spLocks noGrp="1" noChangeArrowheads="1"/>
          </p:cNvSpPr>
          <p:nvPr>
            <p:ph type="ftr" sz="quarter" idx="11"/>
          </p:nvPr>
        </p:nvSpPr>
        <p:spPr>
          <a:xfrm>
            <a:off x="3124200" y="6324600"/>
            <a:ext cx="2895600" cy="457200"/>
          </a:xfrm>
        </p:spPr>
        <p:txBody>
          <a:bodyPr/>
          <a:lstStyle>
            <a:lvl1pPr>
              <a:defRPr/>
            </a:lvl1pPr>
          </a:lstStyle>
          <a:p>
            <a:pPr>
              <a:defRPr/>
            </a:pPr>
            <a:endParaRPr lang="fr-FR"/>
          </a:p>
        </p:txBody>
      </p:sp>
      <p:sp>
        <p:nvSpPr>
          <p:cNvPr id="8" name="Rectangle 9"/>
          <p:cNvSpPr>
            <a:spLocks noGrp="1" noChangeArrowheads="1"/>
          </p:cNvSpPr>
          <p:nvPr>
            <p:ph type="sldNum" sz="quarter" idx="12"/>
          </p:nvPr>
        </p:nvSpPr>
        <p:spPr>
          <a:xfrm>
            <a:off x="6553200" y="6324600"/>
            <a:ext cx="1905000" cy="457200"/>
          </a:xfrm>
        </p:spPr>
        <p:txBody>
          <a:bodyPr/>
          <a:lstStyle>
            <a:lvl1pPr>
              <a:defRPr sz="1400"/>
            </a:lvl1pPr>
          </a:lstStyle>
          <a:p>
            <a:pPr>
              <a:defRPr/>
            </a:pPr>
            <a:fld id="{CFDCB866-C8E2-4538-A646-98A8EA8E3C9D}"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B96DC07E-9FBC-4888-A404-2BC5BD8AF050}" type="datetime1">
              <a:rPr lang="fr-FR" smtClean="0"/>
              <a:t>22/04/2024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8D6E587B-5070-4C33-B8A0-3049C854F3BE}"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3BE1D251-0B11-467C-9130-3BF8B598C3D2}" type="datetime1">
              <a:rPr lang="fr-FR" smtClean="0"/>
              <a:t>22/04/2024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D2D5ED38-443F-4BAB-AF33-29DA742F9B18}"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3"/>
          <p:cNvSpPr>
            <a:spLocks noGrp="1"/>
          </p:cNvSpPr>
          <p:nvPr>
            <p:ph type="dt" sz="half" idx="10"/>
          </p:nvPr>
        </p:nvSpPr>
        <p:spPr/>
        <p:txBody>
          <a:bodyPr/>
          <a:lstStyle>
            <a:lvl1pPr>
              <a:defRPr/>
            </a:lvl1pPr>
          </a:lstStyle>
          <a:p>
            <a:pPr>
              <a:defRPr/>
            </a:pPr>
            <a:fld id="{26C81AB6-D3FD-4A0C-9EFC-2F34064573F8}" type="datetime1">
              <a:rPr lang="fr-FR" smtClean="0"/>
              <a:t>22/04/2024</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30F5AF31-652B-4D51-94EA-8B06C5BC835D}"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3"/>
          <p:cNvSpPr>
            <a:spLocks noGrp="1"/>
          </p:cNvSpPr>
          <p:nvPr>
            <p:ph type="dt" sz="half" idx="10"/>
          </p:nvPr>
        </p:nvSpPr>
        <p:spPr/>
        <p:txBody>
          <a:bodyPr/>
          <a:lstStyle>
            <a:lvl1pPr>
              <a:defRPr/>
            </a:lvl1pPr>
          </a:lstStyle>
          <a:p>
            <a:pPr>
              <a:defRPr/>
            </a:pPr>
            <a:fld id="{A50E04CB-90B2-424E-9D9A-69E7C136F199}" type="datetime1">
              <a:rPr lang="fr-FR" smtClean="0"/>
              <a:t>22/04/2024</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C2A0D163-C438-49A6-9C8C-F985C4EB1498}"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3"/>
          <p:cNvSpPr>
            <a:spLocks noGrp="1"/>
          </p:cNvSpPr>
          <p:nvPr>
            <p:ph type="dt" sz="half" idx="10"/>
          </p:nvPr>
        </p:nvSpPr>
        <p:spPr/>
        <p:txBody>
          <a:bodyPr/>
          <a:lstStyle>
            <a:lvl1pPr>
              <a:defRPr/>
            </a:lvl1pPr>
          </a:lstStyle>
          <a:p>
            <a:pPr>
              <a:defRPr/>
            </a:pPr>
            <a:fld id="{C49ABA04-D35B-465A-80F2-9E533B3C0D1F}" type="datetime1">
              <a:rPr lang="fr-FR" smtClean="0"/>
              <a:t>22/04/2024</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DE661AC4-517D-4E36-BAD1-420CBE24CBF4}"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4E9B62C0-6C2A-453C-8697-88A42D37599B}" type="datetime1">
              <a:rPr lang="fr-FR" smtClean="0"/>
              <a:t>22/04/2024</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12626D2B-48C0-422B-B928-B7F864CFBA32}"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045748B4-AB00-4084-B3FF-3F5511512434}" type="datetime1">
              <a:rPr lang="fr-FR" smtClean="0"/>
              <a:t>22/04/2024</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943F2925-E600-4022-B0B8-3CF73316BF41}"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7F76494B-F2D0-4204-AA47-1A9BC19C44A1}" type="datetime1">
              <a:rPr lang="fr-FR" smtClean="0"/>
              <a:t>22/04/2024</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42422EF6-C3A9-47A9-9DF7-8FD362B2EE6B}"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742DE15-3FCB-4508-B5A1-445F42D55754}" type="datetime1">
              <a:rPr lang="fr-FR" smtClean="0"/>
              <a:t>22/04/2024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C8F8C78-8E35-43CE-AF0B-37B3B2840A5C}"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43.xml.rels><?xml version="1.0" encoding="UTF-8" standalone="yes"?>
<Relationships xmlns="http://schemas.openxmlformats.org/package/2006/relationships"><Relationship Id="rId3" Type="http://schemas.openxmlformats.org/officeDocument/2006/relationships/package" Target="../embeddings/Document_Microsoft_Word.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emf"/></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428359" y="3429000"/>
            <a:ext cx="8024812" cy="1135062"/>
          </a:xfrm>
        </p:spPr>
        <p:txBody>
          <a:bodyPr/>
          <a:lstStyle/>
          <a:p>
            <a:pPr eaLnBrk="1" hangingPunct="1"/>
            <a:r>
              <a:rPr lang="fr-FR" sz="3000" b="1" dirty="0"/>
              <a:t>Chapitre 2</a:t>
            </a:r>
            <a:br>
              <a:rPr lang="fr-FR" sz="3000" b="1" dirty="0"/>
            </a:br>
            <a:r>
              <a:rPr lang="fr-FR" sz="3000" b="1" dirty="0"/>
              <a:t>Réseau triphasé équilibré</a:t>
            </a:r>
          </a:p>
        </p:txBody>
      </p:sp>
      <p:sp>
        <p:nvSpPr>
          <p:cNvPr id="3" name="Rectangle 2"/>
          <p:cNvSpPr txBox="1">
            <a:spLocks noChangeArrowheads="1"/>
          </p:cNvSpPr>
          <p:nvPr/>
        </p:nvSpPr>
        <p:spPr bwMode="auto">
          <a:xfrm>
            <a:off x="559594" y="1554410"/>
            <a:ext cx="8024812" cy="1135062"/>
          </a:xfrm>
          <a:prstGeom prst="rect">
            <a:avLst/>
          </a:prstGeom>
          <a:solidFill>
            <a:schemeClr val="accent6">
              <a:lumMod val="60000"/>
              <a:lumOff val="40000"/>
            </a:schemeClr>
          </a:solid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fr-FR" sz="4000" b="1" dirty="0"/>
              <a:t>ELECTROTECHNIQUE</a:t>
            </a:r>
          </a:p>
          <a:p>
            <a:pPr eaLnBrk="1" hangingPunct="1"/>
            <a:r>
              <a:rPr lang="fr-FR" sz="4000" b="1" dirty="0"/>
              <a:t>GE_GM</a:t>
            </a:r>
          </a:p>
        </p:txBody>
      </p:sp>
      <p:sp>
        <p:nvSpPr>
          <p:cNvPr id="7" name="ZoneTexte 6"/>
          <p:cNvSpPr txBox="1"/>
          <p:nvPr/>
        </p:nvSpPr>
        <p:spPr>
          <a:xfrm>
            <a:off x="5292080" y="5373216"/>
            <a:ext cx="2304256" cy="369332"/>
          </a:xfrm>
          <a:prstGeom prst="rect">
            <a:avLst/>
          </a:prstGeom>
          <a:noFill/>
        </p:spPr>
        <p:txBody>
          <a:bodyPr wrap="square" rtlCol="0">
            <a:spAutoFit/>
          </a:bodyPr>
          <a:lstStyle/>
          <a:p>
            <a:r>
              <a:rPr lang="fr-FR" dirty="0"/>
              <a:t>Prof Ali NEJMI</a:t>
            </a:r>
          </a:p>
        </p:txBody>
      </p:sp>
      <p:sp>
        <p:nvSpPr>
          <p:cNvPr id="9" name="ZoneTexte 8"/>
          <p:cNvSpPr txBox="1"/>
          <p:nvPr/>
        </p:nvSpPr>
        <p:spPr>
          <a:xfrm>
            <a:off x="435178" y="495722"/>
            <a:ext cx="2689022" cy="461665"/>
          </a:xfrm>
          <a:prstGeom prst="rect">
            <a:avLst/>
          </a:prstGeom>
          <a:noFill/>
        </p:spPr>
        <p:txBody>
          <a:bodyPr wrap="square" rtlCol="0">
            <a:spAutoFit/>
          </a:bodyPr>
          <a:lstStyle/>
          <a:p>
            <a:r>
              <a:rPr lang="fr-FR" sz="1200" dirty="0"/>
              <a:t>Université Sultan Moulay Slimane</a:t>
            </a:r>
          </a:p>
          <a:p>
            <a:r>
              <a:rPr lang="fr-FR" sz="1200" dirty="0"/>
              <a:t>Faculté des Sciences et Techniques</a:t>
            </a:r>
          </a:p>
        </p:txBody>
      </p:sp>
      <p:sp>
        <p:nvSpPr>
          <p:cNvPr id="10" name="Espace réservé du numéro de diapositive 9"/>
          <p:cNvSpPr>
            <a:spLocks noGrp="1"/>
          </p:cNvSpPr>
          <p:nvPr>
            <p:ph type="sldNum" sz="quarter" idx="12"/>
          </p:nvPr>
        </p:nvSpPr>
        <p:spPr/>
        <p:txBody>
          <a:bodyPr/>
          <a:lstStyle/>
          <a:p>
            <a:pPr>
              <a:defRPr/>
            </a:pPr>
            <a:fld id="{3B85947F-F9A9-413B-8A2E-B1A077797CB1}" type="slidenum">
              <a:rPr lang="fr-FR" smtClean="0"/>
              <a:pPr>
                <a:defRPr/>
              </a:pPr>
              <a:t>1</a:t>
            </a:fld>
            <a:endParaRPr lang="fr-FR"/>
          </a:p>
        </p:txBody>
      </p:sp>
    </p:spTree>
    <p:extLst>
      <p:ext uri="{BB962C8B-B14F-4D97-AF65-F5344CB8AC3E}">
        <p14:creationId xmlns:p14="http://schemas.microsoft.com/office/powerpoint/2010/main" val="282042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fontScale="90000"/>
          </a:bodyPr>
          <a:lstStyle/>
          <a:p>
            <a:pPr eaLnBrk="1" fontAlgn="auto" hangingPunct="1">
              <a:spcAft>
                <a:spcPts val="0"/>
              </a:spcAft>
              <a:defRPr/>
            </a:pPr>
            <a:r>
              <a:rPr lang="fr-FR" sz="4000" b="1" dirty="0"/>
              <a:t>Principe de production des courants triphasés</a:t>
            </a:r>
          </a:p>
        </p:txBody>
      </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pPr>
                <a:defRPr/>
              </a:pPr>
              <a:t>10</a:t>
            </a:fld>
            <a:endParaRPr lang="fr-FR"/>
          </a:p>
        </p:txBody>
      </p:sp>
      <p:pic>
        <p:nvPicPr>
          <p:cNvPr id="2" name="Image 1"/>
          <p:cNvPicPr>
            <a:picLocks noChangeAspect="1"/>
          </p:cNvPicPr>
          <p:nvPr/>
        </p:nvPicPr>
        <p:blipFill>
          <a:blip r:embed="rId2"/>
          <a:stretch>
            <a:fillRect/>
          </a:stretch>
        </p:blipFill>
        <p:spPr>
          <a:xfrm>
            <a:off x="1010488" y="3573016"/>
            <a:ext cx="7187895" cy="2516459"/>
          </a:xfrm>
          <a:prstGeom prst="rect">
            <a:avLst/>
          </a:prstGeom>
        </p:spPr>
      </p:pic>
      <p:sp>
        <p:nvSpPr>
          <p:cNvPr id="4" name="Rectangle 3"/>
          <p:cNvSpPr/>
          <p:nvPr/>
        </p:nvSpPr>
        <p:spPr>
          <a:xfrm>
            <a:off x="945615" y="1601714"/>
            <a:ext cx="7252768" cy="1200329"/>
          </a:xfrm>
          <a:prstGeom prst="rect">
            <a:avLst/>
          </a:prstGeom>
        </p:spPr>
        <p:txBody>
          <a:bodyPr wrap="square">
            <a:spAutoFit/>
          </a:bodyPr>
          <a:lstStyle/>
          <a:p>
            <a:pPr algn="just"/>
            <a:r>
              <a:rPr lang="fr-FR" dirty="0">
                <a:cs typeface="Times New Roman" pitchFamily="18" charset="0"/>
              </a:rPr>
              <a:t>La représentation temporelle de ces trois tensions n’est pas pratique à représenter, aussi il est toujours préférable de lui préférer la représentation complexe qui est caractéristique des systèmes triphasés.</a:t>
            </a:r>
          </a:p>
        </p:txBody>
      </p:sp>
    </p:spTree>
    <p:extLst>
      <p:ext uri="{BB962C8B-B14F-4D97-AF65-F5344CB8AC3E}">
        <p14:creationId xmlns:p14="http://schemas.microsoft.com/office/powerpoint/2010/main" val="55983741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ZoneTexte 6"/>
              <p:cNvSpPr txBox="1">
                <a:spLocks noChangeArrowheads="1"/>
              </p:cNvSpPr>
              <p:nvPr/>
            </p:nvSpPr>
            <p:spPr bwMode="auto">
              <a:xfrm>
                <a:off x="683568" y="1584515"/>
                <a:ext cx="7200800" cy="4949688"/>
              </a:xfrm>
              <a:prstGeom prst="rect">
                <a:avLst/>
              </a:prstGeom>
              <a:noFill/>
              <a:ln w="9525">
                <a:noFill/>
                <a:miter lim="800000"/>
                <a:headEnd/>
                <a:tailEnd/>
              </a:ln>
            </p:spPr>
            <p:txBody>
              <a:bodyPr wrap="square">
                <a:spAutoFit/>
              </a:bodyPr>
              <a:lstStyle/>
              <a:p>
                <a:pPr algn="just"/>
                <a:r>
                  <a:rPr lang="fr-FR" b="1" dirty="0"/>
                  <a:t>3- Courants triphasés équilibrés :</a:t>
                </a:r>
              </a:p>
              <a:p>
                <a:pPr algn="just"/>
                <a:endParaRPr lang="fr-FR" b="1" dirty="0"/>
              </a:p>
              <a:p>
                <a:pPr marL="285750" algn="just"/>
                <a:r>
                  <a:rPr lang="fr-FR" dirty="0"/>
                  <a:t>Relions les 3 bobines précédentes à 3 récepteurs identiques d’impédance </a:t>
                </a:r>
                <a14:m>
                  <m:oMath xmlns:m="http://schemas.openxmlformats.org/officeDocument/2006/math">
                    <m:acc>
                      <m:accPr>
                        <m:chr m:val="̅"/>
                        <m:ctrlPr>
                          <a:rPr lang="fr-FR" i="1" smtClean="0">
                            <a:latin typeface="Cambria Math" panose="02040503050406030204" pitchFamily="18" charset="0"/>
                          </a:rPr>
                        </m:ctrlPr>
                      </m:accPr>
                      <m:e>
                        <m:r>
                          <a:rPr lang="en-US" b="0" i="1" smtClean="0">
                            <a:latin typeface="Cambria Math" panose="02040503050406030204" pitchFamily="18" charset="0"/>
                          </a:rPr>
                          <m:t>𝑍</m:t>
                        </m:r>
                      </m:e>
                    </m:acc>
                  </m:oMath>
                </a14:m>
                <a:r>
                  <a:rPr lang="fr-FR" dirty="0"/>
                  <a:t> :</a:t>
                </a:r>
              </a:p>
              <a:p>
                <a:pPr algn="just"/>
                <a:endParaRPr lang="fr-FR" sz="1700" dirty="0"/>
              </a:p>
              <a:p>
                <a:pPr algn="just"/>
                <a:endParaRPr lang="fr-FR" sz="1700" dirty="0"/>
              </a:p>
              <a:p>
                <a:endParaRPr lang="fr-FR" sz="1600" i="1" dirty="0"/>
              </a:p>
              <a:p>
                <a:endParaRPr lang="fr-FR" sz="1600" i="1" dirty="0"/>
              </a:p>
              <a:p>
                <a:endParaRPr lang="fr-FR" sz="1600" i="1" dirty="0"/>
              </a:p>
              <a:p>
                <a:endParaRPr lang="fr-FR" sz="1600" i="1" dirty="0"/>
              </a:p>
              <a:p>
                <a:endParaRPr lang="fr-FR" sz="1600" i="1" dirty="0"/>
              </a:p>
              <a:p>
                <a:endParaRPr lang="fr-FR" sz="1600" i="1" dirty="0"/>
              </a:p>
              <a:p>
                <a:endParaRPr lang="fr-FR" sz="1600" i="1" dirty="0"/>
              </a:p>
              <a:p>
                <a:endParaRPr lang="fr-FR" sz="1600" i="1" dirty="0"/>
              </a:p>
              <a:p>
                <a:endParaRPr lang="fr-FR" sz="1600" i="1" dirty="0"/>
              </a:p>
              <a:p>
                <a:endParaRPr lang="fr-FR" sz="1600" i="1" dirty="0"/>
              </a:p>
              <a:p>
                <a:endParaRPr lang="fr-FR" sz="1600" i="1" dirty="0"/>
              </a:p>
              <a:p>
                <a:endParaRPr lang="fr-FR" sz="1600" i="1" dirty="0"/>
              </a:p>
              <a:p>
                <a:pPr algn="just"/>
                <a:endParaRPr lang="fr-FR" sz="1600" i="1" dirty="0"/>
              </a:p>
            </p:txBody>
          </p:sp>
        </mc:Choice>
        <mc:Fallback xmlns="">
          <p:sp>
            <p:nvSpPr>
              <p:cNvPr id="7" name="ZoneTexte 6"/>
              <p:cNvSpPr txBox="1">
                <a:spLocks noRot="1" noChangeAspect="1" noMove="1" noResize="1" noEditPoints="1" noAdjustHandles="1" noChangeArrowheads="1" noChangeShapeType="1" noTextEdit="1"/>
              </p:cNvSpPr>
              <p:nvPr/>
            </p:nvSpPr>
            <p:spPr bwMode="auto">
              <a:xfrm>
                <a:off x="683568" y="1584515"/>
                <a:ext cx="7200800" cy="4949688"/>
              </a:xfrm>
              <a:prstGeom prst="rect">
                <a:avLst/>
              </a:prstGeom>
              <a:blipFill>
                <a:blip r:embed="rId2"/>
                <a:stretch>
                  <a:fillRect l="-677" t="-739" r="-762"/>
                </a:stretch>
              </a:blipFill>
              <a:ln w="9525">
                <a:noFill/>
                <a:miter lim="800000"/>
                <a:headEnd/>
                <a:tailEnd/>
              </a:ln>
            </p:spPr>
            <p:txBody>
              <a:bodyPr/>
              <a:lstStyle/>
              <a:p>
                <a:r>
                  <a:rPr lang="fr-FR">
                    <a:noFill/>
                  </a:rPr>
                  <a:t> </a:t>
                </a:r>
              </a:p>
            </p:txBody>
          </p:sp>
        </mc:Fallback>
      </mc:AlternateContent>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fontScale="90000"/>
          </a:bodyPr>
          <a:lstStyle/>
          <a:p>
            <a:pPr eaLnBrk="1" fontAlgn="auto" hangingPunct="1">
              <a:spcAft>
                <a:spcPts val="0"/>
              </a:spcAft>
              <a:defRPr/>
            </a:pPr>
            <a:r>
              <a:rPr lang="fr-FR" sz="4000" b="1" dirty="0"/>
              <a:t>Principe de production des courants triphasés</a:t>
            </a:r>
          </a:p>
        </p:txBody>
      </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11</a:t>
            </a:fld>
            <a:endParaRPr lang="fr-FR">
              <a:solidFill>
                <a:schemeClr val="tx1"/>
              </a:solidFill>
            </a:endParaRPr>
          </a:p>
        </p:txBody>
      </p:sp>
      <p:grpSp>
        <p:nvGrpSpPr>
          <p:cNvPr id="11" name="Groupe 10"/>
          <p:cNvGrpSpPr/>
          <p:nvPr/>
        </p:nvGrpSpPr>
        <p:grpSpPr>
          <a:xfrm>
            <a:off x="2044881" y="3240782"/>
            <a:ext cx="5028548" cy="1921234"/>
            <a:chOff x="2044881" y="3240782"/>
            <a:chExt cx="5028548" cy="1921234"/>
          </a:xfrm>
        </p:grpSpPr>
        <p:grpSp>
          <p:nvGrpSpPr>
            <p:cNvPr id="2" name="Groupe 98"/>
            <p:cNvGrpSpPr>
              <a:grpSpLocks/>
            </p:cNvGrpSpPr>
            <p:nvPr/>
          </p:nvGrpSpPr>
          <p:grpSpPr bwMode="auto">
            <a:xfrm>
              <a:off x="2044881" y="3240782"/>
              <a:ext cx="5028548" cy="1921234"/>
              <a:chOff x="1763322" y="1852314"/>
              <a:chExt cx="4426599" cy="1148061"/>
            </a:xfrm>
          </p:grpSpPr>
          <p:sp>
            <p:nvSpPr>
              <p:cNvPr id="9231" name="ZoneTexte 100"/>
              <p:cNvSpPr txBox="1">
                <a:spLocks noChangeArrowheads="1"/>
              </p:cNvSpPr>
              <p:nvPr/>
            </p:nvSpPr>
            <p:spPr bwMode="auto">
              <a:xfrm>
                <a:off x="2162175" y="1874841"/>
                <a:ext cx="292100" cy="307975"/>
              </a:xfrm>
              <a:prstGeom prst="rect">
                <a:avLst/>
              </a:prstGeom>
              <a:noFill/>
              <a:ln w="9525">
                <a:noFill/>
                <a:miter lim="800000"/>
                <a:headEnd/>
                <a:tailEnd/>
              </a:ln>
            </p:spPr>
            <p:txBody>
              <a:bodyPr wrap="none">
                <a:spAutoFit/>
              </a:bodyPr>
              <a:lstStyle/>
              <a:p>
                <a:r>
                  <a:rPr lang="fr-FR" sz="1400" dirty="0"/>
                  <a:t>i</a:t>
                </a:r>
                <a:r>
                  <a:rPr lang="fr-FR" sz="1400" baseline="-25000" dirty="0"/>
                  <a:t>1</a:t>
                </a:r>
              </a:p>
            </p:txBody>
          </p:sp>
          <p:sp>
            <p:nvSpPr>
              <p:cNvPr id="9232" name="ZoneTexte 106"/>
              <p:cNvSpPr txBox="1">
                <a:spLocks noChangeArrowheads="1"/>
              </p:cNvSpPr>
              <p:nvPr/>
            </p:nvSpPr>
            <p:spPr bwMode="auto">
              <a:xfrm>
                <a:off x="3755730" y="1878012"/>
                <a:ext cx="292100" cy="307975"/>
              </a:xfrm>
              <a:prstGeom prst="rect">
                <a:avLst/>
              </a:prstGeom>
              <a:noFill/>
              <a:ln w="9525">
                <a:noFill/>
                <a:miter lim="800000"/>
                <a:headEnd/>
                <a:tailEnd/>
              </a:ln>
            </p:spPr>
            <p:txBody>
              <a:bodyPr wrap="none">
                <a:spAutoFit/>
              </a:bodyPr>
              <a:lstStyle/>
              <a:p>
                <a:r>
                  <a:rPr lang="fr-FR" sz="1400" dirty="0"/>
                  <a:t>i</a:t>
                </a:r>
                <a:r>
                  <a:rPr lang="fr-FR" sz="1400" baseline="-25000" dirty="0"/>
                  <a:t>2</a:t>
                </a:r>
              </a:p>
            </p:txBody>
          </p:sp>
          <p:grpSp>
            <p:nvGrpSpPr>
              <p:cNvPr id="9233" name="Groupe 97"/>
              <p:cNvGrpSpPr>
                <a:grpSpLocks/>
              </p:cNvGrpSpPr>
              <p:nvPr/>
            </p:nvGrpSpPr>
            <p:grpSpPr bwMode="auto">
              <a:xfrm>
                <a:off x="1763322" y="2044700"/>
                <a:ext cx="4426599" cy="955675"/>
                <a:chOff x="1763322" y="2044700"/>
                <a:chExt cx="4426599" cy="955675"/>
              </a:xfrm>
            </p:grpSpPr>
            <p:grpSp>
              <p:nvGrpSpPr>
                <p:cNvPr id="9235" name="Group 77"/>
                <p:cNvGrpSpPr>
                  <a:grpSpLocks/>
                </p:cNvGrpSpPr>
                <p:nvPr/>
              </p:nvGrpSpPr>
              <p:grpSpPr bwMode="auto">
                <a:xfrm rot="-5595951">
                  <a:off x="2491582" y="2397918"/>
                  <a:ext cx="571500" cy="119063"/>
                  <a:chOff x="2317" y="5557"/>
                  <a:chExt cx="1800" cy="180"/>
                </a:xfrm>
              </p:grpSpPr>
              <p:grpSp>
                <p:nvGrpSpPr>
                  <p:cNvPr id="9301" name="Group 78"/>
                  <p:cNvGrpSpPr>
                    <a:grpSpLocks/>
                  </p:cNvGrpSpPr>
                  <p:nvPr/>
                </p:nvGrpSpPr>
                <p:grpSpPr bwMode="auto">
                  <a:xfrm>
                    <a:off x="2497" y="5557"/>
                    <a:ext cx="1440" cy="180"/>
                    <a:chOff x="2497" y="5557"/>
                    <a:chExt cx="1440" cy="180"/>
                  </a:xfrm>
                </p:grpSpPr>
                <p:grpSp>
                  <p:nvGrpSpPr>
                    <p:cNvPr id="9304" name="Group 79"/>
                    <p:cNvGrpSpPr>
                      <a:grpSpLocks/>
                    </p:cNvGrpSpPr>
                    <p:nvPr/>
                  </p:nvGrpSpPr>
                  <p:grpSpPr bwMode="auto">
                    <a:xfrm>
                      <a:off x="2497" y="5557"/>
                      <a:ext cx="360" cy="180"/>
                      <a:chOff x="2497" y="5557"/>
                      <a:chExt cx="360" cy="180"/>
                    </a:xfrm>
                  </p:grpSpPr>
                  <p:sp>
                    <p:nvSpPr>
                      <p:cNvPr id="9314" name="Line 80"/>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9315" name="Line 81"/>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9305" name="Group 82"/>
                    <p:cNvGrpSpPr>
                      <a:grpSpLocks/>
                    </p:cNvGrpSpPr>
                    <p:nvPr/>
                  </p:nvGrpSpPr>
                  <p:grpSpPr bwMode="auto">
                    <a:xfrm>
                      <a:off x="2857" y="5557"/>
                      <a:ext cx="360" cy="180"/>
                      <a:chOff x="2497" y="5557"/>
                      <a:chExt cx="360" cy="180"/>
                    </a:xfrm>
                  </p:grpSpPr>
                  <p:sp>
                    <p:nvSpPr>
                      <p:cNvPr id="9312" name="Line 83"/>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9313" name="Line 84"/>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9306" name="Group 85"/>
                    <p:cNvGrpSpPr>
                      <a:grpSpLocks/>
                    </p:cNvGrpSpPr>
                    <p:nvPr/>
                  </p:nvGrpSpPr>
                  <p:grpSpPr bwMode="auto">
                    <a:xfrm>
                      <a:off x="3217" y="5557"/>
                      <a:ext cx="360" cy="180"/>
                      <a:chOff x="2497" y="5557"/>
                      <a:chExt cx="360" cy="180"/>
                    </a:xfrm>
                  </p:grpSpPr>
                  <p:sp>
                    <p:nvSpPr>
                      <p:cNvPr id="9310" name="Line 86"/>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9311" name="Line 87"/>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9307" name="Group 88"/>
                    <p:cNvGrpSpPr>
                      <a:grpSpLocks/>
                    </p:cNvGrpSpPr>
                    <p:nvPr/>
                  </p:nvGrpSpPr>
                  <p:grpSpPr bwMode="auto">
                    <a:xfrm>
                      <a:off x="3577" y="5557"/>
                      <a:ext cx="360" cy="180"/>
                      <a:chOff x="2497" y="5557"/>
                      <a:chExt cx="360" cy="180"/>
                    </a:xfrm>
                  </p:grpSpPr>
                  <p:sp>
                    <p:nvSpPr>
                      <p:cNvPr id="9308" name="Line 89"/>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9309" name="Line 90"/>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9302" name="Line 91"/>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9303" name="Line 92"/>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9236" name="Line 93"/>
                <p:cNvSpPr>
                  <a:spLocks noChangeShapeType="1"/>
                </p:cNvSpPr>
                <p:nvPr/>
              </p:nvSpPr>
              <p:spPr bwMode="auto">
                <a:xfrm>
                  <a:off x="2119313" y="2058988"/>
                  <a:ext cx="685800" cy="0"/>
                </a:xfrm>
                <a:prstGeom prst="line">
                  <a:avLst/>
                </a:prstGeom>
                <a:noFill/>
                <a:ln w="9525">
                  <a:solidFill>
                    <a:srgbClr val="000000"/>
                  </a:solidFill>
                  <a:round/>
                  <a:headEnd type="oval" w="med" len="med"/>
                  <a:tailEnd/>
                </a:ln>
              </p:spPr>
              <p:txBody>
                <a:bodyPr/>
                <a:lstStyle/>
                <a:p>
                  <a:endParaRPr lang="fr-FR"/>
                </a:p>
              </p:txBody>
            </p:sp>
            <p:sp>
              <p:nvSpPr>
                <p:cNvPr id="9237" name="Line 94"/>
                <p:cNvSpPr>
                  <a:spLocks noChangeShapeType="1"/>
                </p:cNvSpPr>
                <p:nvPr/>
              </p:nvSpPr>
              <p:spPr bwMode="auto">
                <a:xfrm>
                  <a:off x="2811991" y="2062164"/>
                  <a:ext cx="0" cy="114300"/>
                </a:xfrm>
                <a:prstGeom prst="line">
                  <a:avLst/>
                </a:prstGeom>
                <a:noFill/>
                <a:ln w="9525">
                  <a:solidFill>
                    <a:srgbClr val="000000"/>
                  </a:solidFill>
                  <a:round/>
                  <a:headEnd/>
                  <a:tailEnd/>
                </a:ln>
              </p:spPr>
              <p:txBody>
                <a:bodyPr/>
                <a:lstStyle/>
                <a:p>
                  <a:endParaRPr lang="fr-FR"/>
                </a:p>
              </p:txBody>
            </p:sp>
            <p:sp>
              <p:nvSpPr>
                <p:cNvPr id="9238" name="Line 95"/>
                <p:cNvSpPr>
                  <a:spLocks noChangeShapeType="1"/>
                </p:cNvSpPr>
                <p:nvPr/>
              </p:nvSpPr>
              <p:spPr bwMode="auto">
                <a:xfrm>
                  <a:off x="2843213" y="2743200"/>
                  <a:ext cx="0" cy="114300"/>
                </a:xfrm>
                <a:prstGeom prst="line">
                  <a:avLst/>
                </a:prstGeom>
                <a:noFill/>
                <a:ln w="9525">
                  <a:solidFill>
                    <a:srgbClr val="000000"/>
                  </a:solidFill>
                  <a:round/>
                  <a:headEnd/>
                  <a:tailEnd/>
                </a:ln>
              </p:spPr>
              <p:txBody>
                <a:bodyPr/>
                <a:lstStyle/>
                <a:p>
                  <a:endParaRPr lang="fr-FR"/>
                </a:p>
              </p:txBody>
            </p:sp>
            <p:sp>
              <p:nvSpPr>
                <p:cNvPr id="9239" name="Line 96"/>
                <p:cNvSpPr>
                  <a:spLocks noChangeShapeType="1"/>
                </p:cNvSpPr>
                <p:nvPr/>
              </p:nvSpPr>
              <p:spPr bwMode="auto">
                <a:xfrm flipH="1">
                  <a:off x="2144713" y="2857500"/>
                  <a:ext cx="685800" cy="0"/>
                </a:xfrm>
                <a:prstGeom prst="line">
                  <a:avLst/>
                </a:prstGeom>
                <a:noFill/>
                <a:ln w="9525">
                  <a:solidFill>
                    <a:srgbClr val="000000"/>
                  </a:solidFill>
                  <a:round/>
                  <a:headEnd/>
                  <a:tailEnd type="oval" w="med" len="med"/>
                </a:ln>
              </p:spPr>
              <p:txBody>
                <a:bodyPr/>
                <a:lstStyle/>
                <a:p>
                  <a:endParaRPr lang="fr-FR"/>
                </a:p>
              </p:txBody>
            </p:sp>
            <p:sp>
              <p:nvSpPr>
                <p:cNvPr id="9240" name="Line 97"/>
                <p:cNvSpPr>
                  <a:spLocks noChangeShapeType="1"/>
                </p:cNvSpPr>
                <p:nvPr/>
              </p:nvSpPr>
              <p:spPr bwMode="auto">
                <a:xfrm flipV="1">
                  <a:off x="2119313" y="2146300"/>
                  <a:ext cx="0" cy="635000"/>
                </a:xfrm>
                <a:prstGeom prst="line">
                  <a:avLst/>
                </a:prstGeom>
                <a:noFill/>
                <a:ln w="9525">
                  <a:solidFill>
                    <a:srgbClr val="000000"/>
                  </a:solidFill>
                  <a:round/>
                  <a:headEnd/>
                  <a:tailEnd type="triangle" w="med" len="med"/>
                </a:ln>
              </p:spPr>
              <p:txBody>
                <a:bodyPr/>
                <a:lstStyle/>
                <a:p>
                  <a:endParaRPr lang="fr-FR"/>
                </a:p>
              </p:txBody>
            </p:sp>
            <p:grpSp>
              <p:nvGrpSpPr>
                <p:cNvPr id="9241" name="Group 98"/>
                <p:cNvGrpSpPr>
                  <a:grpSpLocks/>
                </p:cNvGrpSpPr>
                <p:nvPr/>
              </p:nvGrpSpPr>
              <p:grpSpPr bwMode="auto">
                <a:xfrm rot="-5595951">
                  <a:off x="4023519" y="2397919"/>
                  <a:ext cx="571500" cy="119062"/>
                  <a:chOff x="2317" y="5557"/>
                  <a:chExt cx="1800" cy="180"/>
                </a:xfrm>
              </p:grpSpPr>
              <p:grpSp>
                <p:nvGrpSpPr>
                  <p:cNvPr id="9286" name="Group 99"/>
                  <p:cNvGrpSpPr>
                    <a:grpSpLocks/>
                  </p:cNvGrpSpPr>
                  <p:nvPr/>
                </p:nvGrpSpPr>
                <p:grpSpPr bwMode="auto">
                  <a:xfrm>
                    <a:off x="2497" y="5557"/>
                    <a:ext cx="1440" cy="180"/>
                    <a:chOff x="2497" y="5557"/>
                    <a:chExt cx="1440" cy="180"/>
                  </a:xfrm>
                </p:grpSpPr>
                <p:grpSp>
                  <p:nvGrpSpPr>
                    <p:cNvPr id="9289" name="Group 100"/>
                    <p:cNvGrpSpPr>
                      <a:grpSpLocks/>
                    </p:cNvGrpSpPr>
                    <p:nvPr/>
                  </p:nvGrpSpPr>
                  <p:grpSpPr bwMode="auto">
                    <a:xfrm>
                      <a:off x="2497" y="5557"/>
                      <a:ext cx="360" cy="180"/>
                      <a:chOff x="2497" y="5557"/>
                      <a:chExt cx="360" cy="180"/>
                    </a:xfrm>
                  </p:grpSpPr>
                  <p:sp>
                    <p:nvSpPr>
                      <p:cNvPr id="9299" name="Line 101"/>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9300" name="Line 102"/>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9290" name="Group 103"/>
                    <p:cNvGrpSpPr>
                      <a:grpSpLocks/>
                    </p:cNvGrpSpPr>
                    <p:nvPr/>
                  </p:nvGrpSpPr>
                  <p:grpSpPr bwMode="auto">
                    <a:xfrm>
                      <a:off x="2857" y="5557"/>
                      <a:ext cx="360" cy="180"/>
                      <a:chOff x="2497" y="5557"/>
                      <a:chExt cx="360" cy="180"/>
                    </a:xfrm>
                  </p:grpSpPr>
                  <p:sp>
                    <p:nvSpPr>
                      <p:cNvPr id="9297" name="Line 104"/>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9298" name="Line 105"/>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9291" name="Group 106"/>
                    <p:cNvGrpSpPr>
                      <a:grpSpLocks/>
                    </p:cNvGrpSpPr>
                    <p:nvPr/>
                  </p:nvGrpSpPr>
                  <p:grpSpPr bwMode="auto">
                    <a:xfrm>
                      <a:off x="3217" y="5557"/>
                      <a:ext cx="360" cy="180"/>
                      <a:chOff x="2497" y="5557"/>
                      <a:chExt cx="360" cy="180"/>
                    </a:xfrm>
                  </p:grpSpPr>
                  <p:sp>
                    <p:nvSpPr>
                      <p:cNvPr id="9295" name="Line 107"/>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9296" name="Line 108"/>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9292" name="Group 109"/>
                    <p:cNvGrpSpPr>
                      <a:grpSpLocks/>
                    </p:cNvGrpSpPr>
                    <p:nvPr/>
                  </p:nvGrpSpPr>
                  <p:grpSpPr bwMode="auto">
                    <a:xfrm>
                      <a:off x="3577" y="5557"/>
                      <a:ext cx="360" cy="180"/>
                      <a:chOff x="2497" y="5557"/>
                      <a:chExt cx="360" cy="180"/>
                    </a:xfrm>
                  </p:grpSpPr>
                  <p:sp>
                    <p:nvSpPr>
                      <p:cNvPr id="9293" name="Line 110"/>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9294" name="Line 111"/>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9287" name="Line 112"/>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9288" name="Line 113"/>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9242" name="Line 114"/>
                <p:cNvSpPr>
                  <a:spLocks noChangeShapeType="1"/>
                </p:cNvSpPr>
                <p:nvPr/>
              </p:nvSpPr>
              <p:spPr bwMode="auto">
                <a:xfrm>
                  <a:off x="3665538" y="2058988"/>
                  <a:ext cx="685800" cy="0"/>
                </a:xfrm>
                <a:prstGeom prst="line">
                  <a:avLst/>
                </a:prstGeom>
                <a:noFill/>
                <a:ln w="9525">
                  <a:solidFill>
                    <a:srgbClr val="000000"/>
                  </a:solidFill>
                  <a:round/>
                  <a:headEnd type="oval" w="med" len="med"/>
                  <a:tailEnd/>
                </a:ln>
              </p:spPr>
              <p:txBody>
                <a:bodyPr/>
                <a:lstStyle/>
                <a:p>
                  <a:endParaRPr lang="fr-FR"/>
                </a:p>
              </p:txBody>
            </p:sp>
            <p:sp>
              <p:nvSpPr>
                <p:cNvPr id="9243" name="Line 115"/>
                <p:cNvSpPr>
                  <a:spLocks noChangeShapeType="1"/>
                </p:cNvSpPr>
                <p:nvPr/>
              </p:nvSpPr>
              <p:spPr bwMode="auto">
                <a:xfrm>
                  <a:off x="4344722" y="2062164"/>
                  <a:ext cx="0" cy="114300"/>
                </a:xfrm>
                <a:prstGeom prst="line">
                  <a:avLst/>
                </a:prstGeom>
                <a:noFill/>
                <a:ln w="9525">
                  <a:solidFill>
                    <a:srgbClr val="000000"/>
                  </a:solidFill>
                  <a:round/>
                  <a:headEnd/>
                  <a:tailEnd/>
                </a:ln>
              </p:spPr>
              <p:txBody>
                <a:bodyPr/>
                <a:lstStyle/>
                <a:p>
                  <a:endParaRPr lang="fr-FR"/>
                </a:p>
              </p:txBody>
            </p:sp>
            <p:sp>
              <p:nvSpPr>
                <p:cNvPr id="9244" name="Line 116"/>
                <p:cNvSpPr>
                  <a:spLocks noChangeShapeType="1"/>
                </p:cNvSpPr>
                <p:nvPr/>
              </p:nvSpPr>
              <p:spPr bwMode="auto">
                <a:xfrm>
                  <a:off x="4389438" y="2743200"/>
                  <a:ext cx="0" cy="114300"/>
                </a:xfrm>
                <a:prstGeom prst="line">
                  <a:avLst/>
                </a:prstGeom>
                <a:noFill/>
                <a:ln w="9525">
                  <a:solidFill>
                    <a:srgbClr val="000000"/>
                  </a:solidFill>
                  <a:round/>
                  <a:headEnd/>
                  <a:tailEnd/>
                </a:ln>
              </p:spPr>
              <p:txBody>
                <a:bodyPr/>
                <a:lstStyle/>
                <a:p>
                  <a:endParaRPr lang="fr-FR"/>
                </a:p>
              </p:txBody>
            </p:sp>
            <p:sp>
              <p:nvSpPr>
                <p:cNvPr id="9245" name="Line 117"/>
                <p:cNvSpPr>
                  <a:spLocks noChangeShapeType="1"/>
                </p:cNvSpPr>
                <p:nvPr/>
              </p:nvSpPr>
              <p:spPr bwMode="auto">
                <a:xfrm flipH="1">
                  <a:off x="3690938" y="2857500"/>
                  <a:ext cx="685800" cy="0"/>
                </a:xfrm>
                <a:prstGeom prst="line">
                  <a:avLst/>
                </a:prstGeom>
                <a:noFill/>
                <a:ln w="9525">
                  <a:solidFill>
                    <a:srgbClr val="000000"/>
                  </a:solidFill>
                  <a:round/>
                  <a:headEnd/>
                  <a:tailEnd type="oval" w="med" len="med"/>
                </a:ln>
              </p:spPr>
              <p:txBody>
                <a:bodyPr/>
                <a:lstStyle/>
                <a:p>
                  <a:endParaRPr lang="fr-FR"/>
                </a:p>
              </p:txBody>
            </p:sp>
            <p:sp>
              <p:nvSpPr>
                <p:cNvPr id="9246" name="Line 118"/>
                <p:cNvSpPr>
                  <a:spLocks noChangeShapeType="1"/>
                </p:cNvSpPr>
                <p:nvPr/>
              </p:nvSpPr>
              <p:spPr bwMode="auto">
                <a:xfrm flipV="1">
                  <a:off x="3665538" y="2146300"/>
                  <a:ext cx="0" cy="635000"/>
                </a:xfrm>
                <a:prstGeom prst="line">
                  <a:avLst/>
                </a:prstGeom>
                <a:noFill/>
                <a:ln w="9525">
                  <a:solidFill>
                    <a:srgbClr val="000000"/>
                  </a:solidFill>
                  <a:round/>
                  <a:headEnd/>
                  <a:tailEnd type="triangle" w="med" len="med"/>
                </a:ln>
              </p:spPr>
              <p:txBody>
                <a:bodyPr/>
                <a:lstStyle/>
                <a:p>
                  <a:endParaRPr lang="fr-FR"/>
                </a:p>
              </p:txBody>
            </p:sp>
            <p:grpSp>
              <p:nvGrpSpPr>
                <p:cNvPr id="9247" name="Group 119"/>
                <p:cNvGrpSpPr>
                  <a:grpSpLocks/>
                </p:cNvGrpSpPr>
                <p:nvPr/>
              </p:nvGrpSpPr>
              <p:grpSpPr bwMode="auto">
                <a:xfrm rot="-5595951">
                  <a:off x="5585619" y="2385219"/>
                  <a:ext cx="571500" cy="119062"/>
                  <a:chOff x="2317" y="5557"/>
                  <a:chExt cx="1800" cy="180"/>
                </a:xfrm>
              </p:grpSpPr>
              <p:grpSp>
                <p:nvGrpSpPr>
                  <p:cNvPr id="9271" name="Group 120"/>
                  <p:cNvGrpSpPr>
                    <a:grpSpLocks/>
                  </p:cNvGrpSpPr>
                  <p:nvPr/>
                </p:nvGrpSpPr>
                <p:grpSpPr bwMode="auto">
                  <a:xfrm>
                    <a:off x="2497" y="5557"/>
                    <a:ext cx="1440" cy="180"/>
                    <a:chOff x="2497" y="5557"/>
                    <a:chExt cx="1440" cy="180"/>
                  </a:xfrm>
                </p:grpSpPr>
                <p:grpSp>
                  <p:nvGrpSpPr>
                    <p:cNvPr id="9274" name="Group 121"/>
                    <p:cNvGrpSpPr>
                      <a:grpSpLocks/>
                    </p:cNvGrpSpPr>
                    <p:nvPr/>
                  </p:nvGrpSpPr>
                  <p:grpSpPr bwMode="auto">
                    <a:xfrm>
                      <a:off x="2497" y="5557"/>
                      <a:ext cx="360" cy="180"/>
                      <a:chOff x="2497" y="5557"/>
                      <a:chExt cx="360" cy="180"/>
                    </a:xfrm>
                  </p:grpSpPr>
                  <p:sp>
                    <p:nvSpPr>
                      <p:cNvPr id="9284" name="Line 122"/>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9285" name="Line 123"/>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9275" name="Group 124"/>
                    <p:cNvGrpSpPr>
                      <a:grpSpLocks/>
                    </p:cNvGrpSpPr>
                    <p:nvPr/>
                  </p:nvGrpSpPr>
                  <p:grpSpPr bwMode="auto">
                    <a:xfrm>
                      <a:off x="2857" y="5557"/>
                      <a:ext cx="360" cy="180"/>
                      <a:chOff x="2497" y="5557"/>
                      <a:chExt cx="360" cy="180"/>
                    </a:xfrm>
                  </p:grpSpPr>
                  <p:sp>
                    <p:nvSpPr>
                      <p:cNvPr id="9282" name="Line 125"/>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9283" name="Line 126"/>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9276" name="Group 127"/>
                    <p:cNvGrpSpPr>
                      <a:grpSpLocks/>
                    </p:cNvGrpSpPr>
                    <p:nvPr/>
                  </p:nvGrpSpPr>
                  <p:grpSpPr bwMode="auto">
                    <a:xfrm>
                      <a:off x="3217" y="5557"/>
                      <a:ext cx="360" cy="180"/>
                      <a:chOff x="2497" y="5557"/>
                      <a:chExt cx="360" cy="180"/>
                    </a:xfrm>
                  </p:grpSpPr>
                  <p:sp>
                    <p:nvSpPr>
                      <p:cNvPr id="9280" name="Line 128"/>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9281" name="Line 129"/>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9277" name="Group 130"/>
                    <p:cNvGrpSpPr>
                      <a:grpSpLocks/>
                    </p:cNvGrpSpPr>
                    <p:nvPr/>
                  </p:nvGrpSpPr>
                  <p:grpSpPr bwMode="auto">
                    <a:xfrm>
                      <a:off x="3577" y="5557"/>
                      <a:ext cx="360" cy="180"/>
                      <a:chOff x="2497" y="5557"/>
                      <a:chExt cx="360" cy="180"/>
                    </a:xfrm>
                  </p:grpSpPr>
                  <p:sp>
                    <p:nvSpPr>
                      <p:cNvPr id="9278" name="Line 131"/>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9279" name="Line 132"/>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9272" name="Line 133"/>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9273" name="Line 134"/>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9248" name="Line 135"/>
                <p:cNvSpPr>
                  <a:spLocks noChangeShapeType="1"/>
                </p:cNvSpPr>
                <p:nvPr/>
              </p:nvSpPr>
              <p:spPr bwMode="auto">
                <a:xfrm>
                  <a:off x="5227638" y="2046288"/>
                  <a:ext cx="685800" cy="0"/>
                </a:xfrm>
                <a:prstGeom prst="line">
                  <a:avLst/>
                </a:prstGeom>
                <a:noFill/>
                <a:ln w="9525">
                  <a:solidFill>
                    <a:srgbClr val="000000"/>
                  </a:solidFill>
                  <a:round/>
                  <a:headEnd type="oval" w="med" len="med"/>
                  <a:tailEnd/>
                </a:ln>
              </p:spPr>
              <p:txBody>
                <a:bodyPr/>
                <a:lstStyle/>
                <a:p>
                  <a:endParaRPr lang="fr-FR"/>
                </a:p>
              </p:txBody>
            </p:sp>
            <p:sp>
              <p:nvSpPr>
                <p:cNvPr id="9249" name="Line 136"/>
                <p:cNvSpPr>
                  <a:spLocks noChangeShapeType="1"/>
                </p:cNvSpPr>
                <p:nvPr/>
              </p:nvSpPr>
              <p:spPr bwMode="auto">
                <a:xfrm>
                  <a:off x="5906822" y="2044700"/>
                  <a:ext cx="0" cy="114300"/>
                </a:xfrm>
                <a:prstGeom prst="line">
                  <a:avLst/>
                </a:prstGeom>
                <a:noFill/>
                <a:ln w="9525">
                  <a:solidFill>
                    <a:srgbClr val="000000"/>
                  </a:solidFill>
                  <a:round/>
                  <a:headEnd/>
                  <a:tailEnd/>
                </a:ln>
              </p:spPr>
              <p:txBody>
                <a:bodyPr/>
                <a:lstStyle/>
                <a:p>
                  <a:endParaRPr lang="fr-FR"/>
                </a:p>
              </p:txBody>
            </p:sp>
            <p:sp>
              <p:nvSpPr>
                <p:cNvPr id="9250" name="Line 137"/>
                <p:cNvSpPr>
                  <a:spLocks noChangeShapeType="1"/>
                </p:cNvSpPr>
                <p:nvPr/>
              </p:nvSpPr>
              <p:spPr bwMode="auto">
                <a:xfrm>
                  <a:off x="5951538" y="2730500"/>
                  <a:ext cx="0" cy="114300"/>
                </a:xfrm>
                <a:prstGeom prst="line">
                  <a:avLst/>
                </a:prstGeom>
                <a:noFill/>
                <a:ln w="9525">
                  <a:solidFill>
                    <a:srgbClr val="000000"/>
                  </a:solidFill>
                  <a:round/>
                  <a:headEnd/>
                  <a:tailEnd/>
                </a:ln>
              </p:spPr>
              <p:txBody>
                <a:bodyPr/>
                <a:lstStyle/>
                <a:p>
                  <a:endParaRPr lang="fr-FR"/>
                </a:p>
              </p:txBody>
            </p:sp>
            <p:sp>
              <p:nvSpPr>
                <p:cNvPr id="9251" name="Line 138"/>
                <p:cNvSpPr>
                  <a:spLocks noChangeShapeType="1"/>
                </p:cNvSpPr>
                <p:nvPr/>
              </p:nvSpPr>
              <p:spPr bwMode="auto">
                <a:xfrm flipH="1">
                  <a:off x="5253038" y="2844800"/>
                  <a:ext cx="685800" cy="0"/>
                </a:xfrm>
                <a:prstGeom prst="line">
                  <a:avLst/>
                </a:prstGeom>
                <a:noFill/>
                <a:ln w="9525">
                  <a:solidFill>
                    <a:srgbClr val="000000"/>
                  </a:solidFill>
                  <a:round/>
                  <a:headEnd/>
                  <a:tailEnd type="oval" w="med" len="med"/>
                </a:ln>
              </p:spPr>
              <p:txBody>
                <a:bodyPr/>
                <a:lstStyle/>
                <a:p>
                  <a:endParaRPr lang="fr-FR"/>
                </a:p>
              </p:txBody>
            </p:sp>
            <p:sp>
              <p:nvSpPr>
                <p:cNvPr id="9252" name="Line 139"/>
                <p:cNvSpPr>
                  <a:spLocks noChangeShapeType="1"/>
                </p:cNvSpPr>
                <p:nvPr/>
              </p:nvSpPr>
              <p:spPr bwMode="auto">
                <a:xfrm flipV="1">
                  <a:off x="5253038" y="2133600"/>
                  <a:ext cx="0" cy="635000"/>
                </a:xfrm>
                <a:prstGeom prst="line">
                  <a:avLst/>
                </a:prstGeom>
                <a:noFill/>
                <a:ln w="9525">
                  <a:solidFill>
                    <a:srgbClr val="000000"/>
                  </a:solidFill>
                  <a:round/>
                  <a:headEnd/>
                  <a:tailEnd type="triangle" w="med" len="med"/>
                </a:ln>
              </p:spPr>
              <p:txBody>
                <a:bodyPr/>
                <a:lstStyle/>
                <a:p>
                  <a:endParaRPr lang="fr-FR"/>
                </a:p>
              </p:txBody>
            </p:sp>
            <p:sp>
              <p:nvSpPr>
                <p:cNvPr id="9253" name="Line 140"/>
                <p:cNvSpPr>
                  <a:spLocks noChangeShapeType="1"/>
                </p:cNvSpPr>
                <p:nvPr/>
              </p:nvSpPr>
              <p:spPr bwMode="auto">
                <a:xfrm>
                  <a:off x="2119313" y="2050845"/>
                  <a:ext cx="342900" cy="0"/>
                </a:xfrm>
                <a:prstGeom prst="line">
                  <a:avLst/>
                </a:prstGeom>
                <a:noFill/>
                <a:ln w="9525">
                  <a:solidFill>
                    <a:srgbClr val="000000"/>
                  </a:solidFill>
                  <a:round/>
                  <a:headEnd/>
                  <a:tailEnd type="triangle" w="med" len="med"/>
                </a:ln>
              </p:spPr>
              <p:txBody>
                <a:bodyPr/>
                <a:lstStyle/>
                <a:p>
                  <a:endParaRPr lang="fr-FR"/>
                </a:p>
              </p:txBody>
            </p:sp>
            <p:sp>
              <p:nvSpPr>
                <p:cNvPr id="9254" name="Line 141"/>
                <p:cNvSpPr>
                  <a:spLocks noChangeShapeType="1"/>
                </p:cNvSpPr>
                <p:nvPr/>
              </p:nvSpPr>
              <p:spPr bwMode="auto">
                <a:xfrm>
                  <a:off x="3665538" y="2044700"/>
                  <a:ext cx="342900" cy="0"/>
                </a:xfrm>
                <a:prstGeom prst="line">
                  <a:avLst/>
                </a:prstGeom>
                <a:noFill/>
                <a:ln w="9525">
                  <a:solidFill>
                    <a:srgbClr val="000000"/>
                  </a:solidFill>
                  <a:round/>
                  <a:headEnd/>
                  <a:tailEnd type="triangle" w="med" len="med"/>
                </a:ln>
              </p:spPr>
              <p:txBody>
                <a:bodyPr/>
                <a:lstStyle/>
                <a:p>
                  <a:endParaRPr lang="fr-FR"/>
                </a:p>
              </p:txBody>
            </p:sp>
            <p:sp>
              <p:nvSpPr>
                <p:cNvPr id="9255" name="Line 142"/>
                <p:cNvSpPr>
                  <a:spLocks noChangeShapeType="1"/>
                </p:cNvSpPr>
                <p:nvPr/>
              </p:nvSpPr>
              <p:spPr bwMode="auto">
                <a:xfrm>
                  <a:off x="5240338" y="2050845"/>
                  <a:ext cx="342900" cy="0"/>
                </a:xfrm>
                <a:prstGeom prst="line">
                  <a:avLst/>
                </a:prstGeom>
                <a:noFill/>
                <a:ln w="9525">
                  <a:solidFill>
                    <a:srgbClr val="000000"/>
                  </a:solidFill>
                  <a:round/>
                  <a:headEnd/>
                  <a:tailEnd type="triangle" w="med" len="med"/>
                </a:ln>
              </p:spPr>
              <p:txBody>
                <a:bodyPr/>
                <a:lstStyle/>
                <a:p>
                  <a:endParaRPr lang="fr-FR"/>
                </a:p>
              </p:txBody>
            </p:sp>
            <p:sp>
              <p:nvSpPr>
                <p:cNvPr id="9256" name="Text Box 143"/>
                <p:cNvSpPr txBox="1">
                  <a:spLocks noChangeArrowheads="1"/>
                </p:cNvSpPr>
                <p:nvPr/>
              </p:nvSpPr>
              <p:spPr bwMode="auto">
                <a:xfrm>
                  <a:off x="2841563" y="2244493"/>
                  <a:ext cx="342900" cy="342900"/>
                </a:xfrm>
                <a:prstGeom prst="rect">
                  <a:avLst/>
                </a:prstGeom>
                <a:solidFill>
                  <a:srgbClr val="FFFFFF"/>
                </a:solidFill>
                <a:ln w="9525">
                  <a:noFill/>
                  <a:miter lim="800000"/>
                  <a:headEnd/>
                  <a:tailEnd/>
                </a:ln>
              </p:spPr>
              <p:txBody>
                <a:bodyPr/>
                <a:lstStyle/>
                <a:p>
                  <a:r>
                    <a:rPr lang="fr-FR" sz="1200" dirty="0"/>
                    <a:t>Z</a:t>
                  </a:r>
                  <a:endParaRPr lang="fr-FR" dirty="0"/>
                </a:p>
              </p:txBody>
            </p:sp>
            <p:sp>
              <p:nvSpPr>
                <p:cNvPr id="9257" name="Line 144"/>
                <p:cNvSpPr>
                  <a:spLocks noChangeShapeType="1"/>
                </p:cNvSpPr>
                <p:nvPr/>
              </p:nvSpPr>
              <p:spPr bwMode="auto">
                <a:xfrm>
                  <a:off x="2906713" y="2273300"/>
                  <a:ext cx="88543" cy="0"/>
                </a:xfrm>
                <a:prstGeom prst="line">
                  <a:avLst/>
                </a:prstGeom>
                <a:noFill/>
                <a:ln w="9525">
                  <a:solidFill>
                    <a:srgbClr val="000000"/>
                  </a:solidFill>
                  <a:round/>
                  <a:headEnd/>
                  <a:tailEnd/>
                </a:ln>
              </p:spPr>
              <p:txBody>
                <a:bodyPr/>
                <a:lstStyle/>
                <a:p>
                  <a:endParaRPr lang="fr-FR"/>
                </a:p>
              </p:txBody>
            </p:sp>
            <p:sp>
              <p:nvSpPr>
                <p:cNvPr id="9258" name="Text Box 145"/>
                <p:cNvSpPr txBox="1">
                  <a:spLocks noChangeArrowheads="1"/>
                </p:cNvSpPr>
                <p:nvPr/>
              </p:nvSpPr>
              <p:spPr bwMode="auto">
                <a:xfrm>
                  <a:off x="4438549" y="2231245"/>
                  <a:ext cx="342900" cy="342900"/>
                </a:xfrm>
                <a:prstGeom prst="rect">
                  <a:avLst/>
                </a:prstGeom>
                <a:noFill/>
                <a:ln w="9525">
                  <a:noFill/>
                  <a:miter lim="800000"/>
                  <a:headEnd/>
                  <a:tailEnd/>
                </a:ln>
              </p:spPr>
              <p:txBody>
                <a:bodyPr/>
                <a:lstStyle/>
                <a:p>
                  <a:r>
                    <a:rPr lang="fr-FR" sz="1200"/>
                    <a:t>Z</a:t>
                  </a:r>
                  <a:endParaRPr lang="fr-FR"/>
                </a:p>
              </p:txBody>
            </p:sp>
            <p:sp>
              <p:nvSpPr>
                <p:cNvPr id="9259" name="Line 146"/>
                <p:cNvSpPr>
                  <a:spLocks noChangeShapeType="1"/>
                </p:cNvSpPr>
                <p:nvPr/>
              </p:nvSpPr>
              <p:spPr bwMode="auto">
                <a:xfrm>
                  <a:off x="4503738" y="2260600"/>
                  <a:ext cx="88543" cy="0"/>
                </a:xfrm>
                <a:prstGeom prst="line">
                  <a:avLst/>
                </a:prstGeom>
                <a:noFill/>
                <a:ln w="9525">
                  <a:solidFill>
                    <a:srgbClr val="000000"/>
                  </a:solidFill>
                  <a:round/>
                  <a:headEnd/>
                  <a:tailEnd/>
                </a:ln>
              </p:spPr>
              <p:txBody>
                <a:bodyPr/>
                <a:lstStyle/>
                <a:p>
                  <a:endParaRPr lang="fr-FR"/>
                </a:p>
              </p:txBody>
            </p:sp>
            <p:sp>
              <p:nvSpPr>
                <p:cNvPr id="9260" name="Line 147"/>
                <p:cNvSpPr>
                  <a:spLocks noChangeShapeType="1"/>
                </p:cNvSpPr>
                <p:nvPr/>
              </p:nvSpPr>
              <p:spPr bwMode="auto">
                <a:xfrm>
                  <a:off x="6027738" y="2273300"/>
                  <a:ext cx="88543" cy="0"/>
                </a:xfrm>
                <a:prstGeom prst="line">
                  <a:avLst/>
                </a:prstGeom>
                <a:noFill/>
                <a:ln w="9525">
                  <a:solidFill>
                    <a:srgbClr val="000000"/>
                  </a:solidFill>
                  <a:round/>
                  <a:headEnd/>
                  <a:tailEnd/>
                </a:ln>
              </p:spPr>
              <p:txBody>
                <a:bodyPr/>
                <a:lstStyle/>
                <a:p>
                  <a:endParaRPr lang="fr-FR"/>
                </a:p>
              </p:txBody>
            </p:sp>
            <p:sp>
              <p:nvSpPr>
                <p:cNvPr id="9261" name="ZoneTexte 97"/>
                <p:cNvSpPr txBox="1">
                  <a:spLocks noChangeArrowheads="1"/>
                </p:cNvSpPr>
                <p:nvPr/>
              </p:nvSpPr>
              <p:spPr bwMode="auto">
                <a:xfrm>
                  <a:off x="1763322" y="2359010"/>
                  <a:ext cx="371475" cy="306388"/>
                </a:xfrm>
                <a:prstGeom prst="rect">
                  <a:avLst/>
                </a:prstGeom>
                <a:noFill/>
                <a:ln w="9525">
                  <a:noFill/>
                  <a:miter lim="800000"/>
                  <a:headEnd/>
                  <a:tailEnd/>
                </a:ln>
              </p:spPr>
              <p:txBody>
                <a:bodyPr wrap="none">
                  <a:spAutoFit/>
                </a:bodyPr>
                <a:lstStyle/>
                <a:p>
                  <a:r>
                    <a:rPr lang="fr-FR" sz="1400" dirty="0"/>
                    <a:t>E</a:t>
                  </a:r>
                  <a:r>
                    <a:rPr lang="fr-FR" sz="1400" baseline="-25000" dirty="0"/>
                    <a:t>1</a:t>
                  </a:r>
                </a:p>
              </p:txBody>
            </p:sp>
            <p:sp>
              <p:nvSpPr>
                <p:cNvPr id="9263" name="ZoneTexte 99"/>
                <p:cNvSpPr txBox="1">
                  <a:spLocks noChangeArrowheads="1"/>
                </p:cNvSpPr>
                <p:nvPr/>
              </p:nvSpPr>
              <p:spPr bwMode="auto">
                <a:xfrm>
                  <a:off x="1787525" y="2692400"/>
                  <a:ext cx="373063" cy="307975"/>
                </a:xfrm>
                <a:prstGeom prst="rect">
                  <a:avLst/>
                </a:prstGeom>
                <a:noFill/>
                <a:ln w="9525">
                  <a:noFill/>
                  <a:miter lim="800000"/>
                  <a:headEnd/>
                  <a:tailEnd/>
                </a:ln>
              </p:spPr>
              <p:txBody>
                <a:bodyPr wrap="none">
                  <a:spAutoFit/>
                </a:bodyPr>
                <a:lstStyle/>
                <a:p>
                  <a:r>
                    <a:rPr lang="fr-FR" sz="1400"/>
                    <a:t>S</a:t>
                  </a:r>
                  <a:r>
                    <a:rPr lang="fr-FR" sz="1400" baseline="-25000"/>
                    <a:t>1</a:t>
                  </a:r>
                </a:p>
              </p:txBody>
            </p:sp>
            <p:sp>
              <p:nvSpPr>
                <p:cNvPr id="9264" name="Text Box 143"/>
                <p:cNvSpPr txBox="1">
                  <a:spLocks noChangeArrowheads="1"/>
                </p:cNvSpPr>
                <p:nvPr/>
              </p:nvSpPr>
              <p:spPr bwMode="auto">
                <a:xfrm>
                  <a:off x="5955036" y="2239079"/>
                  <a:ext cx="234885" cy="447907"/>
                </a:xfrm>
                <a:prstGeom prst="rect">
                  <a:avLst/>
                </a:prstGeom>
                <a:noFill/>
                <a:ln w="9525">
                  <a:noFill/>
                  <a:miter lim="800000"/>
                  <a:headEnd/>
                  <a:tailEnd/>
                </a:ln>
              </p:spPr>
              <p:txBody>
                <a:bodyPr/>
                <a:lstStyle/>
                <a:p>
                  <a:r>
                    <a:rPr lang="fr-FR" sz="1200" dirty="0"/>
                    <a:t>Z</a:t>
                  </a:r>
                  <a:endParaRPr lang="fr-FR" dirty="0"/>
                </a:p>
              </p:txBody>
            </p:sp>
            <p:sp>
              <p:nvSpPr>
                <p:cNvPr id="9265" name="ZoneTexte 103"/>
                <p:cNvSpPr txBox="1">
                  <a:spLocks noChangeArrowheads="1"/>
                </p:cNvSpPr>
                <p:nvPr/>
              </p:nvSpPr>
              <p:spPr bwMode="auto">
                <a:xfrm>
                  <a:off x="3300279" y="2322948"/>
                  <a:ext cx="371475" cy="307975"/>
                </a:xfrm>
                <a:prstGeom prst="rect">
                  <a:avLst/>
                </a:prstGeom>
                <a:noFill/>
                <a:ln w="9525">
                  <a:noFill/>
                  <a:miter lim="800000"/>
                  <a:headEnd/>
                  <a:tailEnd/>
                </a:ln>
              </p:spPr>
              <p:txBody>
                <a:bodyPr wrap="none">
                  <a:spAutoFit/>
                </a:bodyPr>
                <a:lstStyle/>
                <a:p>
                  <a:r>
                    <a:rPr lang="fr-FR" sz="1400" dirty="0"/>
                    <a:t>E</a:t>
                  </a:r>
                  <a:r>
                    <a:rPr lang="fr-FR" sz="1400" baseline="-25000" dirty="0"/>
                    <a:t>2</a:t>
                  </a:r>
                </a:p>
              </p:txBody>
            </p:sp>
            <p:sp>
              <p:nvSpPr>
                <p:cNvPr id="9267" name="ZoneTexte 105"/>
                <p:cNvSpPr txBox="1">
                  <a:spLocks noChangeArrowheads="1"/>
                </p:cNvSpPr>
                <p:nvPr/>
              </p:nvSpPr>
              <p:spPr bwMode="auto">
                <a:xfrm>
                  <a:off x="3359150" y="2686050"/>
                  <a:ext cx="373063" cy="307975"/>
                </a:xfrm>
                <a:prstGeom prst="rect">
                  <a:avLst/>
                </a:prstGeom>
                <a:noFill/>
                <a:ln w="9525">
                  <a:noFill/>
                  <a:miter lim="800000"/>
                  <a:headEnd/>
                  <a:tailEnd/>
                </a:ln>
              </p:spPr>
              <p:txBody>
                <a:bodyPr wrap="none">
                  <a:spAutoFit/>
                </a:bodyPr>
                <a:lstStyle/>
                <a:p>
                  <a:r>
                    <a:rPr lang="fr-FR" sz="1400"/>
                    <a:t>S</a:t>
                  </a:r>
                  <a:r>
                    <a:rPr lang="fr-FR" sz="1400" baseline="-25000"/>
                    <a:t>2</a:t>
                  </a:r>
                </a:p>
              </p:txBody>
            </p:sp>
            <p:sp>
              <p:nvSpPr>
                <p:cNvPr id="9268" name="ZoneTexte 107"/>
                <p:cNvSpPr txBox="1">
                  <a:spLocks noChangeArrowheads="1"/>
                </p:cNvSpPr>
                <p:nvPr/>
              </p:nvSpPr>
              <p:spPr bwMode="auto">
                <a:xfrm>
                  <a:off x="4935480" y="2302106"/>
                  <a:ext cx="373062" cy="307975"/>
                </a:xfrm>
                <a:prstGeom prst="rect">
                  <a:avLst/>
                </a:prstGeom>
                <a:noFill/>
                <a:ln w="9525">
                  <a:noFill/>
                  <a:miter lim="800000"/>
                  <a:headEnd/>
                  <a:tailEnd/>
                </a:ln>
              </p:spPr>
              <p:txBody>
                <a:bodyPr wrap="none">
                  <a:spAutoFit/>
                </a:bodyPr>
                <a:lstStyle/>
                <a:p>
                  <a:r>
                    <a:rPr lang="fr-FR" sz="1400" dirty="0"/>
                    <a:t>E</a:t>
                  </a:r>
                  <a:r>
                    <a:rPr lang="fr-FR" sz="1400" baseline="-25000" dirty="0"/>
                    <a:t>3</a:t>
                  </a:r>
                </a:p>
              </p:txBody>
            </p:sp>
            <p:sp>
              <p:nvSpPr>
                <p:cNvPr id="9270" name="ZoneTexte 109"/>
                <p:cNvSpPr txBox="1">
                  <a:spLocks noChangeArrowheads="1"/>
                </p:cNvSpPr>
                <p:nvPr/>
              </p:nvSpPr>
              <p:spPr bwMode="auto">
                <a:xfrm>
                  <a:off x="4919663" y="2679700"/>
                  <a:ext cx="371475" cy="307975"/>
                </a:xfrm>
                <a:prstGeom prst="rect">
                  <a:avLst/>
                </a:prstGeom>
                <a:noFill/>
                <a:ln w="9525">
                  <a:noFill/>
                  <a:miter lim="800000"/>
                  <a:headEnd/>
                  <a:tailEnd/>
                </a:ln>
              </p:spPr>
              <p:txBody>
                <a:bodyPr wrap="none">
                  <a:spAutoFit/>
                </a:bodyPr>
                <a:lstStyle/>
                <a:p>
                  <a:r>
                    <a:rPr lang="fr-FR" sz="1400"/>
                    <a:t>S</a:t>
                  </a:r>
                  <a:r>
                    <a:rPr lang="fr-FR" sz="1400" baseline="-25000"/>
                    <a:t>3</a:t>
                  </a:r>
                </a:p>
              </p:txBody>
            </p:sp>
          </p:grpSp>
          <p:sp>
            <p:nvSpPr>
              <p:cNvPr id="9234" name="ZoneTexte 110"/>
              <p:cNvSpPr txBox="1">
                <a:spLocks noChangeArrowheads="1"/>
              </p:cNvSpPr>
              <p:nvPr/>
            </p:nvSpPr>
            <p:spPr bwMode="auto">
              <a:xfrm>
                <a:off x="5299807" y="1852314"/>
                <a:ext cx="292100" cy="307975"/>
              </a:xfrm>
              <a:prstGeom prst="rect">
                <a:avLst/>
              </a:prstGeom>
              <a:noFill/>
              <a:ln w="9525">
                <a:noFill/>
                <a:miter lim="800000"/>
                <a:headEnd/>
                <a:tailEnd/>
              </a:ln>
            </p:spPr>
            <p:txBody>
              <a:bodyPr wrap="none">
                <a:spAutoFit/>
              </a:bodyPr>
              <a:lstStyle/>
              <a:p>
                <a:r>
                  <a:rPr lang="fr-FR" sz="1400" dirty="0"/>
                  <a:t>i</a:t>
                </a:r>
                <a:r>
                  <a:rPr lang="fr-FR" sz="1400" baseline="-25000" dirty="0"/>
                  <a:t>3</a:t>
                </a:r>
              </a:p>
            </p:txBody>
          </p:sp>
        </p:grpSp>
        <p:cxnSp>
          <p:nvCxnSpPr>
            <p:cNvPr id="6" name="Connecteur droit 5"/>
            <p:cNvCxnSpPr/>
            <p:nvPr/>
          </p:nvCxnSpPr>
          <p:spPr>
            <a:xfrm>
              <a:off x="2555776" y="3356992"/>
              <a:ext cx="91440" cy="0"/>
            </a:xfrm>
            <a:prstGeom prst="line">
              <a:avLst/>
            </a:prstGeom>
          </p:spPr>
          <p:style>
            <a:lnRef idx="1">
              <a:schemeClr val="dk1"/>
            </a:lnRef>
            <a:fillRef idx="0">
              <a:schemeClr val="dk1"/>
            </a:fillRef>
            <a:effectRef idx="0">
              <a:schemeClr val="dk1"/>
            </a:effectRef>
            <a:fontRef idx="minor">
              <a:schemeClr val="tx1"/>
            </a:fontRef>
          </p:style>
        </p:cxnSp>
        <p:cxnSp>
          <p:nvCxnSpPr>
            <p:cNvPr id="93" name="Connecteur droit 92"/>
            <p:cNvCxnSpPr/>
            <p:nvPr/>
          </p:nvCxnSpPr>
          <p:spPr>
            <a:xfrm>
              <a:off x="4355976" y="3356992"/>
              <a:ext cx="128455" cy="0"/>
            </a:xfrm>
            <a:prstGeom prst="line">
              <a:avLst/>
            </a:prstGeom>
          </p:spPr>
          <p:style>
            <a:lnRef idx="1">
              <a:schemeClr val="dk1"/>
            </a:lnRef>
            <a:fillRef idx="0">
              <a:schemeClr val="dk1"/>
            </a:fillRef>
            <a:effectRef idx="0">
              <a:schemeClr val="dk1"/>
            </a:effectRef>
            <a:fontRef idx="minor">
              <a:schemeClr val="tx1"/>
            </a:fontRef>
          </p:style>
        </p:cxnSp>
        <p:cxnSp>
          <p:nvCxnSpPr>
            <p:cNvPr id="94" name="Connecteur droit 93"/>
            <p:cNvCxnSpPr/>
            <p:nvPr/>
          </p:nvCxnSpPr>
          <p:spPr>
            <a:xfrm>
              <a:off x="5724128" y="4045084"/>
              <a:ext cx="128455" cy="0"/>
            </a:xfrm>
            <a:prstGeom prst="line">
              <a:avLst/>
            </a:prstGeom>
          </p:spPr>
          <p:style>
            <a:lnRef idx="1">
              <a:schemeClr val="dk1"/>
            </a:lnRef>
            <a:fillRef idx="0">
              <a:schemeClr val="dk1"/>
            </a:fillRef>
            <a:effectRef idx="0">
              <a:schemeClr val="dk1"/>
            </a:effectRef>
            <a:fontRef idx="minor">
              <a:schemeClr val="tx1"/>
            </a:fontRef>
          </p:style>
        </p:cxnSp>
        <p:cxnSp>
          <p:nvCxnSpPr>
            <p:cNvPr id="95" name="Connecteur droit 94"/>
            <p:cNvCxnSpPr/>
            <p:nvPr/>
          </p:nvCxnSpPr>
          <p:spPr>
            <a:xfrm>
              <a:off x="6099729" y="3278478"/>
              <a:ext cx="128455" cy="0"/>
            </a:xfrm>
            <a:prstGeom prst="line">
              <a:avLst/>
            </a:prstGeom>
          </p:spPr>
          <p:style>
            <a:lnRef idx="1">
              <a:schemeClr val="dk1"/>
            </a:lnRef>
            <a:fillRef idx="0">
              <a:schemeClr val="dk1"/>
            </a:fillRef>
            <a:effectRef idx="0">
              <a:schemeClr val="dk1"/>
            </a:effectRef>
            <a:fontRef idx="minor">
              <a:schemeClr val="tx1"/>
            </a:fontRef>
          </p:style>
        </p:cxnSp>
        <p:cxnSp>
          <p:nvCxnSpPr>
            <p:cNvPr id="97" name="Connecteur droit 96"/>
            <p:cNvCxnSpPr/>
            <p:nvPr/>
          </p:nvCxnSpPr>
          <p:spPr>
            <a:xfrm>
              <a:off x="2120535" y="4127812"/>
              <a:ext cx="128455" cy="0"/>
            </a:xfrm>
            <a:prstGeom prst="line">
              <a:avLst/>
            </a:prstGeom>
          </p:spPr>
          <p:style>
            <a:lnRef idx="1">
              <a:schemeClr val="dk1"/>
            </a:lnRef>
            <a:fillRef idx="0">
              <a:schemeClr val="dk1"/>
            </a:fillRef>
            <a:effectRef idx="0">
              <a:schemeClr val="dk1"/>
            </a:effectRef>
            <a:fontRef idx="minor">
              <a:schemeClr val="tx1"/>
            </a:fontRef>
          </p:style>
        </p:cxnSp>
        <p:cxnSp>
          <p:nvCxnSpPr>
            <p:cNvPr id="98" name="Connecteur droit 97"/>
            <p:cNvCxnSpPr/>
            <p:nvPr/>
          </p:nvCxnSpPr>
          <p:spPr>
            <a:xfrm>
              <a:off x="3867481" y="4077072"/>
              <a:ext cx="128455" cy="0"/>
            </a:xfrm>
            <a:prstGeom prst="line">
              <a:avLst/>
            </a:prstGeom>
          </p:spPr>
          <p:style>
            <a:lnRef idx="1">
              <a:schemeClr val="dk1"/>
            </a:lnRef>
            <a:fillRef idx="0">
              <a:schemeClr val="dk1"/>
            </a:fillRef>
            <a:effectRef idx="0">
              <a:schemeClr val="dk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ZoneTexte 6"/>
              <p:cNvSpPr txBox="1">
                <a:spLocks noChangeArrowheads="1"/>
              </p:cNvSpPr>
              <p:nvPr/>
            </p:nvSpPr>
            <p:spPr bwMode="auto">
              <a:xfrm>
                <a:off x="827584" y="1152525"/>
                <a:ext cx="7272808" cy="5282728"/>
              </a:xfrm>
              <a:prstGeom prst="rect">
                <a:avLst/>
              </a:prstGeom>
              <a:noFill/>
              <a:ln w="9525">
                <a:noFill/>
                <a:miter lim="800000"/>
                <a:headEnd/>
                <a:tailEnd/>
              </a:ln>
            </p:spPr>
            <p:txBody>
              <a:bodyPr wrap="square">
                <a:spAutoFit/>
              </a:bodyPr>
              <a:lstStyle/>
              <a:p>
                <a:endParaRPr lang="fr-FR" dirty="0"/>
              </a:p>
              <a:p>
                <a:endParaRPr lang="fr-FR" dirty="0"/>
              </a:p>
              <a:p>
                <a:r>
                  <a:rPr lang="fr-FR" dirty="0"/>
                  <a:t>Si φ est le déphasage introduit par l’impédance </a:t>
                </a:r>
                <a14:m>
                  <m:oMath xmlns:m="http://schemas.openxmlformats.org/officeDocument/2006/math">
                    <m:acc>
                      <m:accPr>
                        <m:chr m:val="̅"/>
                        <m:ctrlPr>
                          <a:rPr lang="fr-FR" i="1">
                            <a:latin typeface="Cambria Math" panose="02040503050406030204" pitchFamily="18" charset="0"/>
                          </a:rPr>
                        </m:ctrlPr>
                      </m:accPr>
                      <m:e>
                        <m:r>
                          <m:rPr>
                            <m:sty m:val="p"/>
                          </m:rPr>
                          <a:rPr lang="en-US" i="0">
                            <a:latin typeface="Cambria Math" panose="02040503050406030204" pitchFamily="18" charset="0"/>
                          </a:rPr>
                          <m:t>Z</m:t>
                        </m:r>
                      </m:e>
                    </m:acc>
                  </m:oMath>
                </a14:m>
                <a:r>
                  <a:rPr lang="fr-FR" dirty="0"/>
                  <a:t>. L’expression des 3 courants sera :</a:t>
                </a:r>
              </a:p>
              <a:p>
                <a:endParaRPr lang="fr-FR" dirty="0"/>
              </a:p>
              <a:p>
                <a:pPr algn="ctr"/>
                <a14:m>
                  <m:oMath xmlns:m="http://schemas.openxmlformats.org/officeDocument/2006/math">
                    <m:d>
                      <m:dPr>
                        <m:begChr m:val="{"/>
                        <m:endChr m:val=""/>
                        <m:ctrlPr>
                          <a:rPr lang="fr-FR" i="1">
                            <a:latin typeface="Cambria Math" panose="02040503050406030204" pitchFamily="18" charset="0"/>
                          </a:rPr>
                        </m:ctrlPr>
                      </m:dPr>
                      <m:e>
                        <m:eqArr>
                          <m:eqArrPr>
                            <m:ctrlPr>
                              <a:rPr lang="fr-FR" i="1">
                                <a:latin typeface="Cambria Math" panose="02040503050406030204" pitchFamily="18" charset="0"/>
                              </a:rPr>
                            </m:ctrlPr>
                          </m:eqArrPr>
                          <m:e>
                            <m:r>
                              <m:rPr>
                                <m:sty m:val="p"/>
                              </m:rPr>
                              <a:rPr lang="en-US" b="0" i="0" smtClean="0">
                                <a:latin typeface="Cambria Math" panose="02040503050406030204" pitchFamily="18" charset="0"/>
                              </a:rPr>
                              <m:t>i</m:t>
                            </m:r>
                            <m:r>
                              <a:rPr lang="fr-FR" b="0" i="0" baseline="-25000" dirty="0">
                                <a:latin typeface="Cambria Math" panose="02040503050406030204" pitchFamily="18" charset="0"/>
                              </a:rPr>
                              <m:t>1</m:t>
                            </m:r>
                            <m:r>
                              <a:rPr lang="fr-FR" b="0" i="0" dirty="0">
                                <a:latin typeface="Cambria Math" panose="02040503050406030204" pitchFamily="18" charset="0"/>
                              </a:rPr>
                              <m:t>=</m:t>
                            </m:r>
                            <m:r>
                              <m:rPr>
                                <m:sty m:val="p"/>
                              </m:rPr>
                              <a:rPr lang="en-US" b="0" i="0" dirty="0" smtClean="0">
                                <a:latin typeface="Cambria Math" panose="02040503050406030204" pitchFamily="18" charset="0"/>
                              </a:rPr>
                              <m:t>I</m:t>
                            </m:r>
                            <m:r>
                              <m:rPr>
                                <m:sty m:val="p"/>
                              </m:rPr>
                              <a:rPr lang="fr-FR" b="0" i="0" baseline="-25000" dirty="0" err="1">
                                <a:latin typeface="Cambria Math" panose="02040503050406030204" pitchFamily="18" charset="0"/>
                              </a:rPr>
                              <m:t>m</m:t>
                            </m:r>
                            <m:r>
                              <m:rPr>
                                <m:sty m:val="p"/>
                              </m:rPr>
                              <a:rPr lang="fr-FR" b="0" i="0" dirty="0" err="1">
                                <a:latin typeface="Cambria Math" panose="02040503050406030204" pitchFamily="18" charset="0"/>
                              </a:rPr>
                              <m:t>sin</m:t>
                            </m:r>
                            <m:d>
                              <m:dPr>
                                <m:ctrlPr>
                                  <a:rPr lang="fr-FR" i="1" dirty="0" err="1">
                                    <a:latin typeface="Cambria Math" panose="02040503050406030204" pitchFamily="18" charset="0"/>
                                  </a:rPr>
                                </m:ctrlPr>
                              </m:dPr>
                              <m:e>
                                <m:r>
                                  <m:rPr>
                                    <m:sty m:val="p"/>
                                  </m:rPr>
                                  <a:rPr lang="el-GR" b="0" i="0" dirty="0">
                                    <a:latin typeface="Cambria Math" panose="02040503050406030204" pitchFamily="18" charset="0"/>
                                  </a:rPr>
                                  <m:t>ω</m:t>
                                </m:r>
                                <m:r>
                                  <m:rPr>
                                    <m:sty m:val="p"/>
                                  </m:rPr>
                                  <a:rPr lang="fr-FR" b="0" i="0" dirty="0">
                                    <a:latin typeface="Cambria Math" panose="02040503050406030204" pitchFamily="18" charset="0"/>
                                  </a:rPr>
                                  <m:t>t</m:t>
                                </m:r>
                                <m:r>
                                  <a:rPr lang="en-US" b="0" i="0" dirty="0" smtClean="0">
                                    <a:latin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φ</m:t>
                                </m:r>
                              </m:e>
                            </m:d>
                            <m:r>
                              <a:rPr lang="en-US" b="0" i="0" dirty="0">
                                <a:latin typeface="Cambria Math" panose="02040503050406030204" pitchFamily="18" charset="0"/>
                              </a:rPr>
                              <m:t>            </m:t>
                            </m:r>
                          </m:e>
                          <m:e>
                            <m:r>
                              <m:rPr>
                                <m:sty m:val="p"/>
                              </m:rPr>
                              <a:rPr lang="en-US" b="0" i="0" dirty="0" smtClean="0">
                                <a:latin typeface="Cambria Math" panose="02040503050406030204" pitchFamily="18" charset="0"/>
                              </a:rPr>
                              <m:t>i</m:t>
                            </m:r>
                            <m:r>
                              <a:rPr lang="en-US" b="0" i="0" baseline="-25000" dirty="0">
                                <a:latin typeface="Cambria Math" panose="02040503050406030204" pitchFamily="18" charset="0"/>
                              </a:rPr>
                              <m:t>2</m:t>
                            </m:r>
                            <m:r>
                              <a:rPr lang="fr-FR" b="0" i="0" dirty="0">
                                <a:latin typeface="Cambria Math" panose="02040503050406030204" pitchFamily="18" charset="0"/>
                              </a:rPr>
                              <m:t>=</m:t>
                            </m:r>
                            <m:r>
                              <m:rPr>
                                <m:sty m:val="p"/>
                              </m:rPr>
                              <a:rPr lang="en-US" b="0" i="0" dirty="0" smtClean="0">
                                <a:latin typeface="Cambria Math" panose="02040503050406030204" pitchFamily="18" charset="0"/>
                              </a:rPr>
                              <m:t>I</m:t>
                            </m:r>
                            <m:r>
                              <m:rPr>
                                <m:sty m:val="p"/>
                              </m:rPr>
                              <a:rPr lang="fr-FR" b="0" i="0" baseline="-25000" dirty="0" err="1">
                                <a:latin typeface="Cambria Math" panose="02040503050406030204" pitchFamily="18" charset="0"/>
                              </a:rPr>
                              <m:t>m</m:t>
                            </m:r>
                            <m:r>
                              <m:rPr>
                                <m:sty m:val="p"/>
                              </m:rPr>
                              <a:rPr lang="fr-FR" b="0" i="0" dirty="0" err="1">
                                <a:latin typeface="Cambria Math" panose="02040503050406030204" pitchFamily="18" charset="0"/>
                              </a:rPr>
                              <m:t>sin</m:t>
                            </m:r>
                            <m:r>
                              <a:rPr lang="fr-FR" b="0" i="0" dirty="0">
                                <a:latin typeface="Cambria Math" panose="02040503050406030204" pitchFamily="18" charset="0"/>
                              </a:rPr>
                              <m:t>(</m:t>
                            </m:r>
                            <m:r>
                              <m:rPr>
                                <m:sty m:val="p"/>
                              </m:rPr>
                              <a:rPr lang="el-GR" b="0" i="0" dirty="0">
                                <a:latin typeface="Cambria Math" panose="02040503050406030204" pitchFamily="18" charset="0"/>
                              </a:rPr>
                              <m:t>ω</m:t>
                            </m:r>
                            <m:r>
                              <m:rPr>
                                <m:sty m:val="p"/>
                              </m:rPr>
                              <a:rPr lang="fr-FR" b="0" i="0" dirty="0">
                                <a:latin typeface="Cambria Math" panose="02040503050406030204" pitchFamily="18" charset="0"/>
                              </a:rPr>
                              <m:t>t</m:t>
                            </m:r>
                            <m:r>
                              <a:rPr lang="en-US" b="0" i="0" dirty="0">
                                <a:latin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φ</m:t>
                            </m:r>
                            <m:r>
                              <a:rPr lang="en-US" b="0" i="0" dirty="0" smtClean="0">
                                <a:latin typeface="Cambria Math" panose="02040503050406030204" pitchFamily="18" charset="0"/>
                              </a:rPr>
                              <m:t>−</m:t>
                            </m:r>
                            <m:f>
                              <m:fPr>
                                <m:ctrlPr>
                                  <a:rPr lang="en-US" i="1" dirty="0">
                                    <a:latin typeface="Cambria Math" panose="02040503050406030204" pitchFamily="18" charset="0"/>
                                  </a:rPr>
                                </m:ctrlPr>
                              </m:fPr>
                              <m:num>
                                <m:r>
                                  <a:rPr lang="en-US" b="0" i="0" dirty="0">
                                    <a:latin typeface="Cambria Math" panose="02040503050406030204" pitchFamily="18" charset="0"/>
                                  </a:rPr>
                                  <m:t>2</m:t>
                                </m:r>
                                <m:r>
                                  <m:rPr>
                                    <m:sty m:val="p"/>
                                  </m:rPr>
                                  <a:rPr lang="en-US" b="0" i="0" dirty="0">
                                    <a:latin typeface="Cambria Math" panose="02040503050406030204" pitchFamily="18" charset="0"/>
                                    <a:ea typeface="Cambria Math" panose="02040503050406030204" pitchFamily="18" charset="0"/>
                                  </a:rPr>
                                  <m:t>π</m:t>
                                </m:r>
                              </m:num>
                              <m:den>
                                <m:r>
                                  <a:rPr lang="en-US" b="0" i="0" dirty="0">
                                    <a:latin typeface="Cambria Math" panose="02040503050406030204" pitchFamily="18" charset="0"/>
                                  </a:rPr>
                                  <m:t>3</m:t>
                                </m:r>
                              </m:den>
                            </m:f>
                            <m:r>
                              <a:rPr lang="fr-FR" b="0" i="0" dirty="0">
                                <a:latin typeface="Cambria Math" panose="02040503050406030204" pitchFamily="18" charset="0"/>
                              </a:rPr>
                              <m:t>)</m:t>
                            </m:r>
                          </m:e>
                          <m:e>
                            <m:r>
                              <m:rPr>
                                <m:sty m:val="p"/>
                              </m:rPr>
                              <a:rPr lang="en-US" b="0" i="0" dirty="0" smtClean="0">
                                <a:latin typeface="Cambria Math" panose="02040503050406030204" pitchFamily="18" charset="0"/>
                              </a:rPr>
                              <m:t>i</m:t>
                            </m:r>
                            <m:r>
                              <a:rPr lang="en-US" b="0" i="0" baseline="-25000" dirty="0">
                                <a:latin typeface="Cambria Math" panose="02040503050406030204" pitchFamily="18" charset="0"/>
                              </a:rPr>
                              <m:t>3</m:t>
                            </m:r>
                            <m:r>
                              <a:rPr lang="fr-FR" b="0" i="0" dirty="0">
                                <a:latin typeface="Cambria Math" panose="02040503050406030204" pitchFamily="18" charset="0"/>
                              </a:rPr>
                              <m:t>=</m:t>
                            </m:r>
                            <m:r>
                              <m:rPr>
                                <m:sty m:val="p"/>
                              </m:rPr>
                              <a:rPr lang="en-US" b="0" i="0" dirty="0" smtClean="0">
                                <a:latin typeface="Cambria Math" panose="02040503050406030204" pitchFamily="18" charset="0"/>
                              </a:rPr>
                              <m:t>I</m:t>
                            </m:r>
                            <m:r>
                              <m:rPr>
                                <m:sty m:val="p"/>
                              </m:rPr>
                              <a:rPr lang="fr-FR" b="0" i="0" baseline="-25000" dirty="0" err="1">
                                <a:latin typeface="Cambria Math" panose="02040503050406030204" pitchFamily="18" charset="0"/>
                              </a:rPr>
                              <m:t>m</m:t>
                            </m:r>
                            <m:r>
                              <m:rPr>
                                <m:sty m:val="p"/>
                              </m:rPr>
                              <a:rPr lang="fr-FR" b="0" i="0" dirty="0" err="1">
                                <a:latin typeface="Cambria Math" panose="02040503050406030204" pitchFamily="18" charset="0"/>
                              </a:rPr>
                              <m:t>sin</m:t>
                            </m:r>
                            <m:r>
                              <a:rPr lang="fr-FR" b="0" i="0" dirty="0">
                                <a:latin typeface="Cambria Math" panose="02040503050406030204" pitchFamily="18" charset="0"/>
                              </a:rPr>
                              <m:t>(</m:t>
                            </m:r>
                            <m:r>
                              <m:rPr>
                                <m:sty m:val="p"/>
                              </m:rPr>
                              <a:rPr lang="el-GR" b="0" i="0" dirty="0">
                                <a:latin typeface="Cambria Math" panose="02040503050406030204" pitchFamily="18" charset="0"/>
                              </a:rPr>
                              <m:t>ω</m:t>
                            </m:r>
                            <m:r>
                              <m:rPr>
                                <m:sty m:val="p"/>
                              </m:rPr>
                              <a:rPr lang="fr-FR" b="0" i="0" dirty="0">
                                <a:latin typeface="Cambria Math" panose="02040503050406030204" pitchFamily="18" charset="0"/>
                              </a:rPr>
                              <m:t>t</m:t>
                            </m:r>
                            <m:r>
                              <a:rPr lang="en-US" b="0" i="0" dirty="0" smtClean="0">
                                <a:latin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φ</m:t>
                            </m:r>
                            <m:r>
                              <a:rPr lang="en-US" b="0" i="0" dirty="0">
                                <a:latin typeface="Cambria Math" panose="02040503050406030204" pitchFamily="18" charset="0"/>
                              </a:rPr>
                              <m:t>+</m:t>
                            </m:r>
                            <m:f>
                              <m:fPr>
                                <m:ctrlPr>
                                  <a:rPr lang="en-US" i="1" dirty="0">
                                    <a:latin typeface="Cambria Math" panose="02040503050406030204" pitchFamily="18" charset="0"/>
                                  </a:rPr>
                                </m:ctrlPr>
                              </m:fPr>
                              <m:num>
                                <m:r>
                                  <a:rPr lang="en-US" b="0" i="0" dirty="0">
                                    <a:latin typeface="Cambria Math" panose="02040503050406030204" pitchFamily="18" charset="0"/>
                                  </a:rPr>
                                  <m:t>2</m:t>
                                </m:r>
                                <m:r>
                                  <m:rPr>
                                    <m:sty m:val="p"/>
                                  </m:rPr>
                                  <a:rPr lang="en-US" b="0" i="0" dirty="0">
                                    <a:latin typeface="Cambria Math" panose="02040503050406030204" pitchFamily="18" charset="0"/>
                                    <a:ea typeface="Cambria Math" panose="02040503050406030204" pitchFamily="18" charset="0"/>
                                  </a:rPr>
                                  <m:t>π</m:t>
                                </m:r>
                              </m:num>
                              <m:den>
                                <m:r>
                                  <a:rPr lang="en-US" b="0" i="0" dirty="0">
                                    <a:latin typeface="Cambria Math" panose="02040503050406030204" pitchFamily="18" charset="0"/>
                                  </a:rPr>
                                  <m:t>3</m:t>
                                </m:r>
                              </m:den>
                            </m:f>
                            <m:r>
                              <a:rPr lang="fr-FR" b="0" i="0" dirty="0">
                                <a:latin typeface="Cambria Math" panose="02040503050406030204" pitchFamily="18" charset="0"/>
                              </a:rPr>
                              <m:t>)</m:t>
                            </m:r>
                          </m:e>
                        </m:eqArr>
                      </m:e>
                    </m:d>
                  </m:oMath>
                </a14:m>
                <a:r>
                  <a:rPr lang="fr-FR" dirty="0"/>
                  <a:t>           </a:t>
                </a:r>
                <a14:m>
                  <m:oMath xmlns:m="http://schemas.openxmlformats.org/officeDocument/2006/math">
                    <m:sSub>
                      <m:sSubPr>
                        <m:ctrlPr>
                          <a:rPr lang="fr-FR" i="1" dirty="0" smtClean="0">
                            <a:latin typeface="Cambria Math" panose="02040503050406030204" pitchFamily="18" charset="0"/>
                          </a:rPr>
                        </m:ctrlPr>
                      </m:sSubPr>
                      <m:e>
                        <m:r>
                          <m:rPr>
                            <m:sty m:val="p"/>
                          </m:rPr>
                          <a:rPr lang="en-US" b="0" i="0" dirty="0" smtClean="0">
                            <a:latin typeface="Cambria Math" panose="02040503050406030204" pitchFamily="18" charset="0"/>
                          </a:rPr>
                          <m:t>I</m:t>
                        </m:r>
                      </m:e>
                      <m:sub>
                        <m:r>
                          <m:rPr>
                            <m:sty m:val="p"/>
                          </m:rPr>
                          <a:rPr lang="en-US" b="0" i="0" dirty="0" smtClean="0">
                            <a:latin typeface="Cambria Math" panose="02040503050406030204" pitchFamily="18" charset="0"/>
                          </a:rPr>
                          <m:t>m</m:t>
                        </m:r>
                      </m:sub>
                    </m:sSub>
                    <m:r>
                      <a:rPr lang="en-US" b="0" i="0"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E</m:t>
                            </m:r>
                          </m:e>
                          <m:sub>
                            <m:r>
                              <m:rPr>
                                <m:sty m:val="p"/>
                              </m:rPr>
                              <a:rPr lang="en-US" b="0" i="0" dirty="0" smtClean="0">
                                <a:latin typeface="Cambria Math" panose="02040503050406030204" pitchFamily="18" charset="0"/>
                              </a:rPr>
                              <m:t>m</m:t>
                            </m:r>
                          </m:sub>
                        </m:sSub>
                      </m:num>
                      <m:den>
                        <m:r>
                          <m:rPr>
                            <m:sty m:val="p"/>
                          </m:rPr>
                          <a:rPr lang="en-US" b="0" i="0" dirty="0" smtClean="0">
                            <a:latin typeface="Cambria Math" panose="02040503050406030204" pitchFamily="18" charset="0"/>
                          </a:rPr>
                          <m:t>Z</m:t>
                        </m:r>
                      </m:den>
                    </m:f>
                  </m:oMath>
                </a14:m>
                <a:endParaRPr lang="fr-FR" dirty="0"/>
              </a:p>
              <a:p>
                <a:endParaRPr lang="fr-FR" dirty="0"/>
              </a:p>
              <a:p>
                <a:endParaRPr lang="fr-FR" dirty="0"/>
              </a:p>
              <a:p>
                <a:endParaRPr lang="fr-FR" dirty="0"/>
              </a:p>
              <a:p>
                <a:pPr algn="just"/>
                <a:r>
                  <a:rPr lang="fr-FR" dirty="0"/>
                  <a:t>Les trois courants ainsi obtenus forment un système triphasé équilibré on établira facilement que :</a:t>
                </a:r>
              </a:p>
              <a:p>
                <a:endParaRPr lang="fr-FR" dirty="0"/>
              </a:p>
              <a:p>
                <a:pPr/>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rPr>
                          </m:ctrlPr>
                        </m:dPr>
                        <m:e>
                          <m:eqArr>
                            <m:eqArrPr>
                              <m:ctrlPr>
                                <a:rPr lang="fr-FR" i="1" smtClean="0">
                                  <a:latin typeface="Cambria Math" panose="02040503050406030204" pitchFamily="18" charset="0"/>
                                </a:rPr>
                              </m:ctrlPr>
                            </m:eqArrPr>
                            <m:e>
                              <m:sSub>
                                <m:sSubPr>
                                  <m:ctrlPr>
                                    <a:rPr lang="fr-FR" i="1">
                                      <a:latin typeface="Cambria Math" panose="02040503050406030204" pitchFamily="18" charset="0"/>
                                    </a:rPr>
                                  </m:ctrlPr>
                                </m:sSubPr>
                                <m:e>
                                  <m:r>
                                    <m:rPr>
                                      <m:sty m:val="p"/>
                                    </m:rPr>
                                    <a:rPr lang="en-US" i="0">
                                      <a:latin typeface="Cambria Math" panose="02040503050406030204" pitchFamily="18" charset="0"/>
                                    </a:rPr>
                                    <m:t>e</m:t>
                                  </m:r>
                                </m:e>
                                <m:sub>
                                  <m:r>
                                    <a:rPr lang="en-US" i="0">
                                      <a:latin typeface="Cambria Math" panose="02040503050406030204" pitchFamily="18" charset="0"/>
                                    </a:rPr>
                                    <m:t>1</m:t>
                                  </m:r>
                                </m:sub>
                              </m:sSub>
                              <m:r>
                                <a:rPr lang="en-US" b="0" i="0" smtClean="0">
                                  <a:latin typeface="Cambria Math" panose="02040503050406030204" pitchFamily="18" charset="0"/>
                                </a:rPr>
                                <m:t>+</m:t>
                              </m:r>
                              <m:sSub>
                                <m:sSubPr>
                                  <m:ctrlPr>
                                    <a:rPr lang="fr-FR" i="1">
                                      <a:latin typeface="Cambria Math" panose="02040503050406030204" pitchFamily="18" charset="0"/>
                                    </a:rPr>
                                  </m:ctrlPr>
                                </m:sSubPr>
                                <m:e>
                                  <m:r>
                                    <m:rPr>
                                      <m:sty m:val="p"/>
                                    </m:rPr>
                                    <a:rPr lang="en-US" i="0">
                                      <a:latin typeface="Cambria Math" panose="02040503050406030204" pitchFamily="18" charset="0"/>
                                    </a:rPr>
                                    <m:t>e</m:t>
                                  </m:r>
                                </m:e>
                                <m:sub>
                                  <m:r>
                                    <a:rPr lang="en-US" b="0" i="0" smtClean="0">
                                      <a:latin typeface="Cambria Math" panose="02040503050406030204" pitchFamily="18" charset="0"/>
                                    </a:rPr>
                                    <m:t>2</m:t>
                                  </m:r>
                                </m:sub>
                              </m:sSub>
                              <m:r>
                                <a:rPr lang="en-US" b="0" i="0" smtClean="0">
                                  <a:latin typeface="Cambria Math" panose="02040503050406030204" pitchFamily="18" charset="0"/>
                                </a:rPr>
                                <m:t>+</m:t>
                              </m:r>
                              <m:sSub>
                                <m:sSubPr>
                                  <m:ctrlPr>
                                    <a:rPr lang="fr-FR" i="1">
                                      <a:latin typeface="Cambria Math" panose="02040503050406030204" pitchFamily="18" charset="0"/>
                                    </a:rPr>
                                  </m:ctrlPr>
                                </m:sSubPr>
                                <m:e>
                                  <m:r>
                                    <m:rPr>
                                      <m:sty m:val="p"/>
                                    </m:rPr>
                                    <a:rPr lang="en-US" i="0">
                                      <a:latin typeface="Cambria Math" panose="02040503050406030204" pitchFamily="18" charset="0"/>
                                    </a:rPr>
                                    <m:t>e</m:t>
                                  </m:r>
                                </m:e>
                                <m:sub>
                                  <m:r>
                                    <a:rPr lang="en-US" b="0" i="0" smtClean="0">
                                      <a:latin typeface="Cambria Math" panose="02040503050406030204" pitchFamily="18" charset="0"/>
                                    </a:rPr>
                                    <m:t>3</m:t>
                                  </m:r>
                                </m:sub>
                              </m:sSub>
                              <m:r>
                                <a:rPr lang="en-US" b="0" i="0" smtClean="0">
                                  <a:latin typeface="Cambria Math" panose="02040503050406030204" pitchFamily="18" charset="0"/>
                                </a:rPr>
                                <m:t>=0</m:t>
                              </m:r>
                            </m:e>
                            <m:e>
                              <m:sSub>
                                <m:sSubPr>
                                  <m:ctrlPr>
                                    <a:rPr lang="fr-FR" i="1" smtClean="0">
                                      <a:latin typeface="Cambria Math" panose="02040503050406030204" pitchFamily="18" charset="0"/>
                                    </a:rPr>
                                  </m:ctrlPr>
                                </m:sSubPr>
                                <m:e>
                                  <m:r>
                                    <m:rPr>
                                      <m:sty m:val="p"/>
                                    </m:rPr>
                                    <a:rPr lang="en-US" b="0" i="0" smtClean="0">
                                      <a:latin typeface="Cambria Math" panose="02040503050406030204" pitchFamily="18" charset="0"/>
                                    </a:rPr>
                                    <m:t>i</m:t>
                                  </m:r>
                                </m:e>
                                <m:sub>
                                  <m:r>
                                    <a:rPr lang="en-US" i="0">
                                      <a:latin typeface="Cambria Math" panose="02040503050406030204" pitchFamily="18" charset="0"/>
                                    </a:rPr>
                                    <m:t>1</m:t>
                                  </m:r>
                                </m:sub>
                              </m:sSub>
                              <m:r>
                                <a:rPr lang="en-US" b="0" i="0" smtClean="0">
                                  <a:latin typeface="Cambria Math" panose="02040503050406030204" pitchFamily="18" charset="0"/>
                                </a:rPr>
                                <m:t>+</m:t>
                              </m:r>
                              <m:sSub>
                                <m:sSubPr>
                                  <m:ctrlPr>
                                    <a:rPr lang="fr-FR" i="1">
                                      <a:latin typeface="Cambria Math" panose="02040503050406030204" pitchFamily="18" charset="0"/>
                                    </a:rPr>
                                  </m:ctrlPr>
                                </m:sSubPr>
                                <m:e>
                                  <m:r>
                                    <m:rPr>
                                      <m:sty m:val="p"/>
                                    </m:rPr>
                                    <a:rPr lang="en-US" b="0" i="0" smtClean="0">
                                      <a:latin typeface="Cambria Math" panose="02040503050406030204" pitchFamily="18" charset="0"/>
                                    </a:rPr>
                                    <m:t>i</m:t>
                                  </m:r>
                                </m:e>
                                <m:sub>
                                  <m:r>
                                    <a:rPr lang="en-US" b="0" i="0" smtClean="0">
                                      <a:latin typeface="Cambria Math" panose="02040503050406030204" pitchFamily="18" charset="0"/>
                                    </a:rPr>
                                    <m:t>2</m:t>
                                  </m:r>
                                </m:sub>
                              </m:sSub>
                              <m:r>
                                <a:rPr lang="en-US" b="0" i="0" smtClean="0">
                                  <a:latin typeface="Cambria Math" panose="02040503050406030204" pitchFamily="18" charset="0"/>
                                </a:rPr>
                                <m:t>+</m:t>
                              </m:r>
                              <m:sSub>
                                <m:sSubPr>
                                  <m:ctrlPr>
                                    <a:rPr lang="fr-FR" i="1">
                                      <a:latin typeface="Cambria Math" panose="02040503050406030204" pitchFamily="18" charset="0"/>
                                    </a:rPr>
                                  </m:ctrlPr>
                                </m:sSubPr>
                                <m:e>
                                  <m:r>
                                    <m:rPr>
                                      <m:sty m:val="p"/>
                                    </m:rPr>
                                    <a:rPr lang="en-US" b="0" i="0" smtClean="0">
                                      <a:latin typeface="Cambria Math" panose="02040503050406030204" pitchFamily="18" charset="0"/>
                                    </a:rPr>
                                    <m:t>i</m:t>
                                  </m:r>
                                </m:e>
                                <m:sub>
                                  <m:r>
                                    <a:rPr lang="en-US" b="0" i="0" smtClean="0">
                                      <a:latin typeface="Cambria Math" panose="02040503050406030204" pitchFamily="18" charset="0"/>
                                    </a:rPr>
                                    <m:t>3</m:t>
                                  </m:r>
                                </m:sub>
                              </m:sSub>
                              <m:r>
                                <a:rPr lang="en-US" b="0" i="0" smtClean="0">
                                  <a:latin typeface="Cambria Math" panose="02040503050406030204" pitchFamily="18" charset="0"/>
                                </a:rPr>
                                <m:t>=0</m:t>
                              </m:r>
                            </m:e>
                          </m:eqArr>
                        </m:e>
                      </m:d>
                    </m:oMath>
                  </m:oMathPara>
                </a14:m>
                <a:endParaRPr lang="fr-FR" dirty="0"/>
              </a:p>
              <a:p>
                <a:pPr algn="just"/>
                <a:endParaRPr lang="fr-FR" dirty="0"/>
              </a:p>
            </p:txBody>
          </p:sp>
        </mc:Choice>
        <mc:Fallback xmlns="">
          <p:sp>
            <p:nvSpPr>
              <p:cNvPr id="7" name="ZoneTexte 6"/>
              <p:cNvSpPr txBox="1">
                <a:spLocks noRot="1" noChangeAspect="1" noMove="1" noResize="1" noEditPoints="1" noAdjustHandles="1" noChangeArrowheads="1" noChangeShapeType="1" noTextEdit="1"/>
              </p:cNvSpPr>
              <p:nvPr/>
            </p:nvSpPr>
            <p:spPr bwMode="auto">
              <a:xfrm>
                <a:off x="827584" y="1152525"/>
                <a:ext cx="7272808" cy="5282728"/>
              </a:xfrm>
              <a:prstGeom prst="rect">
                <a:avLst/>
              </a:prstGeom>
              <a:blipFill>
                <a:blip r:embed="rId2"/>
                <a:stretch>
                  <a:fillRect l="-754" r="-671"/>
                </a:stretch>
              </a:blipFill>
              <a:ln w="9525">
                <a:noFill/>
                <a:miter lim="800000"/>
                <a:headEnd/>
                <a:tailEnd/>
              </a:ln>
            </p:spPr>
            <p:txBody>
              <a:bodyPr/>
              <a:lstStyle/>
              <a:p>
                <a:r>
                  <a:rPr lang="fr-FR">
                    <a:noFill/>
                  </a:rPr>
                  <a:t> </a:t>
                </a:r>
              </a:p>
            </p:txBody>
          </p:sp>
        </mc:Fallback>
      </mc:AlternateContent>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fontScale="90000"/>
          </a:bodyPr>
          <a:lstStyle/>
          <a:p>
            <a:pPr eaLnBrk="1" fontAlgn="auto" hangingPunct="1">
              <a:spcAft>
                <a:spcPts val="0"/>
              </a:spcAft>
              <a:defRPr/>
            </a:pPr>
            <a:r>
              <a:rPr lang="fr-FR" sz="4000" b="1" dirty="0"/>
              <a:t>Principe de production des courants triphasés</a:t>
            </a:r>
          </a:p>
        </p:txBody>
      </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12</a:t>
            </a:fld>
            <a:endParaRPr lang="fr-FR">
              <a:solidFill>
                <a:schemeClr val="tx1"/>
              </a:solidFill>
            </a:endParaRPr>
          </a:p>
        </p:txBody>
      </p:sp>
    </p:spTree>
    <p:extLst>
      <p:ext uri="{BB962C8B-B14F-4D97-AF65-F5344CB8AC3E}">
        <p14:creationId xmlns:p14="http://schemas.microsoft.com/office/powerpoint/2010/main" val="29244350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ZoneTexte 6"/>
          <p:cNvSpPr txBox="1">
            <a:spLocks noChangeArrowheads="1"/>
          </p:cNvSpPr>
          <p:nvPr/>
        </p:nvSpPr>
        <p:spPr bwMode="auto">
          <a:xfrm>
            <a:off x="755576" y="1268760"/>
            <a:ext cx="7776864" cy="5355312"/>
          </a:xfrm>
          <a:prstGeom prst="rect">
            <a:avLst/>
          </a:prstGeom>
          <a:noFill/>
          <a:ln w="9525">
            <a:noFill/>
            <a:miter lim="800000"/>
            <a:headEnd/>
            <a:tailEnd/>
          </a:ln>
        </p:spPr>
        <p:txBody>
          <a:bodyPr wrap="square">
            <a:spAutoFit/>
          </a:bodyPr>
          <a:lstStyle/>
          <a:p>
            <a:pPr algn="just"/>
            <a:r>
              <a:rPr lang="fr-FR" b="1" dirty="0"/>
              <a:t>1- Installation triphasée </a:t>
            </a:r>
          </a:p>
          <a:p>
            <a:pPr algn="just"/>
            <a:endParaRPr lang="fr-FR" b="1" dirty="0"/>
          </a:p>
          <a:p>
            <a:pPr marL="285750" algn="just"/>
            <a:r>
              <a:rPr lang="fr-FR" sz="1700" dirty="0"/>
              <a:t>Elle comprend un générateur, une ligne de distribution et des récepteurs.</a:t>
            </a:r>
          </a:p>
          <a:p>
            <a:pPr marL="285750" algn="just"/>
            <a:endParaRPr lang="fr-FR" sz="1700" dirty="0"/>
          </a:p>
          <a:p>
            <a:pPr marL="285750" algn="just"/>
            <a:r>
              <a:rPr lang="fr-FR" sz="1700" dirty="0"/>
              <a:t>	- </a:t>
            </a:r>
            <a:r>
              <a:rPr lang="fr-FR" sz="1700" b="1" dirty="0"/>
              <a:t>Le générateur </a:t>
            </a:r>
            <a:r>
              <a:rPr lang="fr-FR" sz="1700" dirty="0"/>
              <a:t>comporte 3 bornes accessibles (éventuellement 4 si le neutre est sorti ) entre lesquelles existent des tensions de même fréquence. </a:t>
            </a:r>
          </a:p>
          <a:p>
            <a:pPr marL="285750" algn="just"/>
            <a:endParaRPr lang="fr-FR" sz="1700" dirty="0"/>
          </a:p>
          <a:p>
            <a:pPr marL="285750" algn="just"/>
            <a:r>
              <a:rPr lang="fr-FR" sz="1700" dirty="0"/>
              <a:t>Pour un système triphasé équilibré, ces tensions ont la même valeur efficace et sont déphasées l’une par rapport à l’autre de 2</a:t>
            </a:r>
            <a:r>
              <a:rPr lang="el-GR" sz="1700" dirty="0"/>
              <a:t>π</a:t>
            </a:r>
            <a:r>
              <a:rPr lang="fr-FR" sz="1700" dirty="0"/>
              <a:t>/3. Si l’une de ces 2 conditions n’est pas remplie ; le système est dit</a:t>
            </a:r>
            <a:r>
              <a:rPr lang="fr-FR" sz="1700" b="1" dirty="0"/>
              <a:t> déséquilibré</a:t>
            </a:r>
            <a:r>
              <a:rPr lang="fr-FR" sz="1700" dirty="0"/>
              <a:t>.</a:t>
            </a:r>
          </a:p>
          <a:p>
            <a:pPr marL="285750" algn="just"/>
            <a:endParaRPr lang="fr-FR" sz="1700" dirty="0"/>
          </a:p>
          <a:p>
            <a:pPr marL="285750" algn="just"/>
            <a:r>
              <a:rPr lang="fr-FR" sz="1700" dirty="0"/>
              <a:t>	- </a:t>
            </a:r>
            <a:r>
              <a:rPr lang="fr-FR" sz="1700" b="1" dirty="0"/>
              <a:t>La ligne </a:t>
            </a:r>
            <a:r>
              <a:rPr lang="fr-FR" sz="1700" dirty="0"/>
              <a:t>de distribution est un ensemble de 3 fils conducteurs de même section pour un montage sans neutre. </a:t>
            </a:r>
          </a:p>
          <a:p>
            <a:pPr marL="285750" algn="just"/>
            <a:endParaRPr lang="fr-FR" sz="1700" dirty="0"/>
          </a:p>
          <a:p>
            <a:pPr marL="285750" algn="just"/>
            <a:r>
              <a:rPr lang="fr-FR" sz="1700" dirty="0"/>
              <a:t>On peut adjoindre un fil neutre de section généralement plus faible si la borne neutre est sortie côté générateur et côté récepteur.</a:t>
            </a:r>
          </a:p>
          <a:p>
            <a:pPr marL="285750" algn="just"/>
            <a:endParaRPr lang="fr-FR" sz="1700" dirty="0"/>
          </a:p>
          <a:p>
            <a:pPr marL="285750" algn="just"/>
            <a:r>
              <a:rPr lang="fr-FR" sz="1700" dirty="0"/>
              <a:t>	- </a:t>
            </a:r>
            <a:r>
              <a:rPr lang="fr-FR" sz="1700" b="1" dirty="0"/>
              <a:t>Le récepteur</a:t>
            </a:r>
            <a:r>
              <a:rPr lang="fr-FR" sz="1700" dirty="0"/>
              <a:t>, lorsqu’il est équilibré, est formé par l’association de 3 impédances identiques.</a:t>
            </a:r>
            <a:endParaRPr lang="fr-FR" b="1" dirty="0"/>
          </a:p>
        </p:txBody>
      </p:sp>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4000" b="1" dirty="0"/>
              <a:t>Distribution en courant triphasé</a:t>
            </a:r>
            <a:endParaRPr lang="fr-FR" sz="4000" b="1" dirty="0"/>
          </a:p>
        </p:txBody>
      </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13</a:t>
            </a:fld>
            <a:endParaRPr lang="fr-FR">
              <a:solidFill>
                <a:schemeClr val="tx1"/>
              </a:solidFill>
            </a:endParaRPr>
          </a:p>
        </p:txBody>
      </p:sp>
    </p:spTree>
    <p:extLst>
      <p:ext uri="{BB962C8B-B14F-4D97-AF65-F5344CB8AC3E}">
        <p14:creationId xmlns:p14="http://schemas.microsoft.com/office/powerpoint/2010/main" val="3254264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20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2000"/>
                                        <p:tgtEl>
                                          <p:spTgt spid="7">
                                            <p:txEl>
                                              <p:pRg st="4" end="4"/>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animEffect transition="in" filter="fade">
                                      <p:cBhvr>
                                        <p:cTn id="15" dur="2000"/>
                                        <p:tgtEl>
                                          <p:spTgt spid="7">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8" end="8"/>
                                            </p:txEl>
                                          </p:spTgt>
                                        </p:tgtEl>
                                        <p:attrNameLst>
                                          <p:attrName>style.visibility</p:attrName>
                                        </p:attrNameLst>
                                      </p:cBhvr>
                                      <p:to>
                                        <p:strVal val="visible"/>
                                      </p:to>
                                    </p:set>
                                    <p:animEffect transition="in" filter="fade">
                                      <p:cBhvr>
                                        <p:cTn id="20" dur="2000"/>
                                        <p:tgtEl>
                                          <p:spTgt spid="7">
                                            <p:txEl>
                                              <p:pRg st="8" end="8"/>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animEffect transition="in" filter="fade">
                                      <p:cBhvr>
                                        <p:cTn id="23" dur="2000"/>
                                        <p:tgtEl>
                                          <p:spTgt spid="7">
                                            <p:txEl>
                                              <p:pRg st="10" end="1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12" end="12"/>
                                            </p:txEl>
                                          </p:spTgt>
                                        </p:tgtEl>
                                        <p:attrNameLst>
                                          <p:attrName>style.visibility</p:attrName>
                                        </p:attrNameLst>
                                      </p:cBhvr>
                                      <p:to>
                                        <p:strVal val="visible"/>
                                      </p:to>
                                    </p:set>
                                    <p:animEffect transition="in" filter="fade">
                                      <p:cBhvr>
                                        <p:cTn id="28" dur="20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ZoneTexte 6"/>
          <p:cNvSpPr txBox="1">
            <a:spLocks noChangeArrowheads="1"/>
          </p:cNvSpPr>
          <p:nvPr/>
        </p:nvSpPr>
        <p:spPr bwMode="auto">
          <a:xfrm>
            <a:off x="819191" y="1338048"/>
            <a:ext cx="7495060" cy="3416320"/>
          </a:xfrm>
          <a:prstGeom prst="rect">
            <a:avLst/>
          </a:prstGeom>
          <a:noFill/>
          <a:ln w="9525">
            <a:noFill/>
            <a:miter lim="800000"/>
            <a:headEnd/>
            <a:tailEnd/>
          </a:ln>
        </p:spPr>
        <p:txBody>
          <a:bodyPr wrap="square">
            <a:spAutoFit/>
          </a:bodyPr>
          <a:lstStyle/>
          <a:p>
            <a:pPr algn="just"/>
            <a:r>
              <a:rPr lang="fr-FR" b="1" dirty="0"/>
              <a:t>2- Montage étoile ( Y ) </a:t>
            </a:r>
          </a:p>
          <a:p>
            <a:pPr algn="just"/>
            <a:endParaRPr lang="fr-FR" b="1" dirty="0"/>
          </a:p>
          <a:p>
            <a:pPr marL="285750" algn="just"/>
            <a:r>
              <a:rPr lang="fr-FR" dirty="0"/>
              <a:t>Reprenons les trois circuits précédents ainsi:</a:t>
            </a:r>
          </a:p>
          <a:p>
            <a:pPr marL="285750" algn="just"/>
            <a:endParaRPr lang="fr-FR" dirty="0"/>
          </a:p>
          <a:p>
            <a:pPr marL="285750" algn="just"/>
            <a:r>
              <a:rPr lang="fr-FR" dirty="0"/>
              <a:t>Si on réunit les trois fils de retour, on obtient un fil unique parcouru par la somme des trois courants.</a:t>
            </a:r>
          </a:p>
          <a:p>
            <a:pPr marL="285750" algn="just"/>
            <a:endParaRPr lang="fr-FR" dirty="0"/>
          </a:p>
          <a:p>
            <a:pPr marL="285750" algn="just"/>
            <a:r>
              <a:rPr lang="fr-FR" dirty="0"/>
              <a:t>	Ici      i</a:t>
            </a:r>
            <a:r>
              <a:rPr lang="fr-FR" baseline="-25000" dirty="0"/>
              <a:t>1  </a:t>
            </a:r>
            <a:r>
              <a:rPr lang="fr-FR" dirty="0"/>
              <a:t>+ i</a:t>
            </a:r>
            <a:r>
              <a:rPr lang="fr-FR" baseline="-25000" dirty="0"/>
              <a:t>2  </a:t>
            </a:r>
            <a:r>
              <a:rPr lang="fr-FR" dirty="0"/>
              <a:t>+ i</a:t>
            </a:r>
            <a:r>
              <a:rPr lang="fr-FR" baseline="-25000" dirty="0"/>
              <a:t>3 </a:t>
            </a:r>
            <a:r>
              <a:rPr lang="fr-FR" dirty="0"/>
              <a:t>= 0</a:t>
            </a:r>
            <a:r>
              <a:rPr lang="fr-FR" baseline="-25000" dirty="0"/>
              <a:t>  </a:t>
            </a:r>
            <a:r>
              <a:rPr lang="fr-FR" dirty="0"/>
              <a:t> (système équilibré). </a:t>
            </a:r>
          </a:p>
          <a:p>
            <a:pPr marL="285750" algn="just"/>
            <a:endParaRPr lang="fr-FR" dirty="0"/>
          </a:p>
          <a:p>
            <a:pPr marL="285750" algn="just"/>
            <a:r>
              <a:rPr lang="fr-FR" dirty="0"/>
              <a:t>Le courant qui y passe est nul et on peut donc supprimer ce fil. </a:t>
            </a:r>
            <a:r>
              <a:rPr lang="fr-FR" b="1" dirty="0"/>
              <a:t>D’où le montage étoile équilibré </a:t>
            </a:r>
            <a:r>
              <a:rPr lang="fr-FR" dirty="0"/>
              <a:t>:</a:t>
            </a:r>
          </a:p>
          <a:p>
            <a:pPr algn="just"/>
            <a:endParaRPr lang="fr-FR" dirty="0"/>
          </a:p>
        </p:txBody>
      </p:sp>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4000" b="1" dirty="0"/>
              <a:t>Distribution en courant triphasé</a:t>
            </a:r>
            <a:endParaRPr lang="fr-FR" sz="4000" b="1" dirty="0"/>
          </a:p>
        </p:txBody>
      </p:sp>
      <p:grpSp>
        <p:nvGrpSpPr>
          <p:cNvPr id="2" name="Groupe 225"/>
          <p:cNvGrpSpPr>
            <a:grpSpLocks/>
          </p:cNvGrpSpPr>
          <p:nvPr/>
        </p:nvGrpSpPr>
        <p:grpSpPr bwMode="auto">
          <a:xfrm>
            <a:off x="599897" y="4469257"/>
            <a:ext cx="3577717" cy="2111375"/>
            <a:chOff x="5475288" y="1117600"/>
            <a:chExt cx="3577717" cy="2111375"/>
          </a:xfrm>
        </p:grpSpPr>
        <p:grpSp>
          <p:nvGrpSpPr>
            <p:cNvPr id="11381" name="Group 148"/>
            <p:cNvGrpSpPr>
              <a:grpSpLocks/>
            </p:cNvGrpSpPr>
            <p:nvPr/>
          </p:nvGrpSpPr>
          <p:grpSpPr bwMode="auto">
            <a:xfrm>
              <a:off x="6476999" y="1416052"/>
              <a:ext cx="1623381" cy="576874"/>
              <a:chOff x="3217" y="7019"/>
              <a:chExt cx="2555" cy="906"/>
            </a:xfrm>
          </p:grpSpPr>
          <p:sp>
            <p:nvSpPr>
              <p:cNvPr id="11466" name="Line 149"/>
              <p:cNvSpPr>
                <a:spLocks noChangeShapeType="1"/>
              </p:cNvSpPr>
              <p:nvPr/>
            </p:nvSpPr>
            <p:spPr bwMode="auto">
              <a:xfrm>
                <a:off x="3397" y="7019"/>
                <a:ext cx="2340" cy="0"/>
              </a:xfrm>
              <a:prstGeom prst="line">
                <a:avLst/>
              </a:prstGeom>
              <a:noFill/>
              <a:ln w="9525">
                <a:solidFill>
                  <a:srgbClr val="000000"/>
                </a:solidFill>
                <a:round/>
                <a:headEnd type="oval" w="med" len="med"/>
                <a:tailEnd/>
              </a:ln>
            </p:spPr>
            <p:txBody>
              <a:bodyPr/>
              <a:lstStyle/>
              <a:p>
                <a:endParaRPr lang="fr-FR"/>
              </a:p>
            </p:txBody>
          </p:sp>
          <p:sp>
            <p:nvSpPr>
              <p:cNvPr id="11467" name="Line 150"/>
              <p:cNvSpPr>
                <a:spLocks noChangeShapeType="1"/>
              </p:cNvSpPr>
              <p:nvPr/>
            </p:nvSpPr>
            <p:spPr bwMode="auto">
              <a:xfrm>
                <a:off x="3397" y="7019"/>
                <a:ext cx="0" cy="180"/>
              </a:xfrm>
              <a:prstGeom prst="line">
                <a:avLst/>
              </a:prstGeom>
              <a:noFill/>
              <a:ln w="9525">
                <a:solidFill>
                  <a:srgbClr val="000000"/>
                </a:solidFill>
                <a:round/>
                <a:headEnd/>
                <a:tailEnd/>
              </a:ln>
            </p:spPr>
            <p:txBody>
              <a:bodyPr/>
              <a:lstStyle/>
              <a:p>
                <a:endParaRPr lang="fr-FR"/>
              </a:p>
            </p:txBody>
          </p:sp>
          <p:grpSp>
            <p:nvGrpSpPr>
              <p:cNvPr id="11468" name="Group 151"/>
              <p:cNvGrpSpPr>
                <a:grpSpLocks/>
              </p:cNvGrpSpPr>
              <p:nvPr/>
            </p:nvGrpSpPr>
            <p:grpSpPr bwMode="auto">
              <a:xfrm rot="-5595951">
                <a:off x="5220" y="7376"/>
                <a:ext cx="900" cy="186"/>
                <a:chOff x="2317" y="5557"/>
                <a:chExt cx="1800" cy="180"/>
              </a:xfrm>
            </p:grpSpPr>
            <p:grpSp>
              <p:nvGrpSpPr>
                <p:cNvPr id="11476" name="Group 152"/>
                <p:cNvGrpSpPr>
                  <a:grpSpLocks/>
                </p:cNvGrpSpPr>
                <p:nvPr/>
              </p:nvGrpSpPr>
              <p:grpSpPr bwMode="auto">
                <a:xfrm>
                  <a:off x="2497" y="5557"/>
                  <a:ext cx="1440" cy="180"/>
                  <a:chOff x="2497" y="5557"/>
                  <a:chExt cx="1440" cy="180"/>
                </a:xfrm>
              </p:grpSpPr>
              <p:grpSp>
                <p:nvGrpSpPr>
                  <p:cNvPr id="11479" name="Group 153"/>
                  <p:cNvGrpSpPr>
                    <a:grpSpLocks/>
                  </p:cNvGrpSpPr>
                  <p:nvPr/>
                </p:nvGrpSpPr>
                <p:grpSpPr bwMode="auto">
                  <a:xfrm>
                    <a:off x="2497" y="5557"/>
                    <a:ext cx="360" cy="180"/>
                    <a:chOff x="2497" y="5557"/>
                    <a:chExt cx="360" cy="180"/>
                  </a:xfrm>
                </p:grpSpPr>
                <p:sp>
                  <p:nvSpPr>
                    <p:cNvPr id="11489" name="Line 154"/>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490" name="Line 155"/>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1480" name="Group 156"/>
                  <p:cNvGrpSpPr>
                    <a:grpSpLocks/>
                  </p:cNvGrpSpPr>
                  <p:nvPr/>
                </p:nvGrpSpPr>
                <p:grpSpPr bwMode="auto">
                  <a:xfrm>
                    <a:off x="2857" y="5557"/>
                    <a:ext cx="360" cy="180"/>
                    <a:chOff x="2497" y="5557"/>
                    <a:chExt cx="360" cy="180"/>
                  </a:xfrm>
                </p:grpSpPr>
                <p:sp>
                  <p:nvSpPr>
                    <p:cNvPr id="11487" name="Line 157"/>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488" name="Line 158"/>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1481" name="Group 159"/>
                  <p:cNvGrpSpPr>
                    <a:grpSpLocks/>
                  </p:cNvGrpSpPr>
                  <p:nvPr/>
                </p:nvGrpSpPr>
                <p:grpSpPr bwMode="auto">
                  <a:xfrm>
                    <a:off x="3217" y="5557"/>
                    <a:ext cx="360" cy="180"/>
                    <a:chOff x="2497" y="5557"/>
                    <a:chExt cx="360" cy="180"/>
                  </a:xfrm>
                </p:grpSpPr>
                <p:sp>
                  <p:nvSpPr>
                    <p:cNvPr id="11485" name="Line 160"/>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486" name="Line 161"/>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1482" name="Group 162"/>
                  <p:cNvGrpSpPr>
                    <a:grpSpLocks/>
                  </p:cNvGrpSpPr>
                  <p:nvPr/>
                </p:nvGrpSpPr>
                <p:grpSpPr bwMode="auto">
                  <a:xfrm>
                    <a:off x="3577" y="5557"/>
                    <a:ext cx="360" cy="180"/>
                    <a:chOff x="2497" y="5557"/>
                    <a:chExt cx="360" cy="180"/>
                  </a:xfrm>
                </p:grpSpPr>
                <p:sp>
                  <p:nvSpPr>
                    <p:cNvPr id="11483" name="Line 163"/>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484" name="Line 164"/>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11477" name="Line 165"/>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11478" name="Line 166"/>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11469" name="Line 167"/>
              <p:cNvSpPr>
                <a:spLocks noChangeShapeType="1"/>
              </p:cNvSpPr>
              <p:nvPr/>
            </p:nvSpPr>
            <p:spPr bwMode="auto">
              <a:xfrm flipH="1" flipV="1">
                <a:off x="3417" y="7925"/>
                <a:ext cx="2355" cy="0"/>
              </a:xfrm>
              <a:prstGeom prst="line">
                <a:avLst/>
              </a:prstGeom>
              <a:noFill/>
              <a:ln w="9525">
                <a:solidFill>
                  <a:srgbClr val="000000"/>
                </a:solidFill>
                <a:round/>
                <a:headEnd/>
                <a:tailEnd type="oval" w="med" len="med"/>
              </a:ln>
            </p:spPr>
            <p:txBody>
              <a:bodyPr/>
              <a:lstStyle/>
              <a:p>
                <a:endParaRPr lang="fr-FR"/>
              </a:p>
            </p:txBody>
          </p:sp>
          <p:sp>
            <p:nvSpPr>
              <p:cNvPr id="11470" name="Line 168"/>
              <p:cNvSpPr>
                <a:spLocks noChangeShapeType="1"/>
              </p:cNvSpPr>
              <p:nvPr/>
            </p:nvSpPr>
            <p:spPr bwMode="auto">
              <a:xfrm flipV="1">
                <a:off x="3417" y="7542"/>
                <a:ext cx="0" cy="360"/>
              </a:xfrm>
              <a:prstGeom prst="line">
                <a:avLst/>
              </a:prstGeom>
              <a:noFill/>
              <a:ln w="9525">
                <a:solidFill>
                  <a:srgbClr val="000000"/>
                </a:solidFill>
                <a:round/>
                <a:headEnd/>
                <a:tailEnd/>
              </a:ln>
            </p:spPr>
            <p:txBody>
              <a:bodyPr/>
              <a:lstStyle/>
              <a:p>
                <a:endParaRPr lang="fr-FR"/>
              </a:p>
            </p:txBody>
          </p:sp>
          <p:grpSp>
            <p:nvGrpSpPr>
              <p:cNvPr id="11471" name="Group 169"/>
              <p:cNvGrpSpPr>
                <a:grpSpLocks/>
              </p:cNvGrpSpPr>
              <p:nvPr/>
            </p:nvGrpSpPr>
            <p:grpSpPr bwMode="auto">
              <a:xfrm>
                <a:off x="3217" y="7199"/>
                <a:ext cx="360" cy="360"/>
                <a:chOff x="6277" y="7177"/>
                <a:chExt cx="360" cy="360"/>
              </a:xfrm>
            </p:grpSpPr>
            <p:sp>
              <p:nvSpPr>
                <p:cNvPr id="11474" name="Oval 170"/>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11475" name="Freeform 171"/>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sp>
            <p:nvSpPr>
              <p:cNvPr id="11472" name="Line 172"/>
              <p:cNvSpPr>
                <a:spLocks noChangeShapeType="1"/>
              </p:cNvSpPr>
              <p:nvPr/>
            </p:nvSpPr>
            <p:spPr bwMode="auto">
              <a:xfrm>
                <a:off x="3937" y="7019"/>
                <a:ext cx="720" cy="0"/>
              </a:xfrm>
              <a:prstGeom prst="line">
                <a:avLst/>
              </a:prstGeom>
              <a:noFill/>
              <a:ln w="9525">
                <a:solidFill>
                  <a:srgbClr val="000000"/>
                </a:solidFill>
                <a:round/>
                <a:headEnd/>
                <a:tailEnd type="stealth" w="med" len="med"/>
              </a:ln>
            </p:spPr>
            <p:txBody>
              <a:bodyPr/>
              <a:lstStyle/>
              <a:p>
                <a:endParaRPr lang="fr-FR"/>
              </a:p>
            </p:txBody>
          </p:sp>
          <p:sp>
            <p:nvSpPr>
              <p:cNvPr id="11473" name="Line 173"/>
              <p:cNvSpPr>
                <a:spLocks noChangeShapeType="1"/>
              </p:cNvSpPr>
              <p:nvPr/>
            </p:nvSpPr>
            <p:spPr bwMode="auto">
              <a:xfrm flipH="1">
                <a:off x="4838" y="7924"/>
                <a:ext cx="540" cy="0"/>
              </a:xfrm>
              <a:prstGeom prst="line">
                <a:avLst/>
              </a:prstGeom>
              <a:noFill/>
              <a:ln w="9525">
                <a:solidFill>
                  <a:srgbClr val="000000"/>
                </a:solidFill>
                <a:round/>
                <a:headEnd/>
                <a:tailEnd type="stealth" w="med" len="med"/>
              </a:ln>
            </p:spPr>
            <p:txBody>
              <a:bodyPr/>
              <a:lstStyle/>
              <a:p>
                <a:endParaRPr lang="fr-FR"/>
              </a:p>
            </p:txBody>
          </p:sp>
        </p:grpSp>
        <p:sp>
          <p:nvSpPr>
            <p:cNvPr id="11382" name="Line 174"/>
            <p:cNvSpPr>
              <a:spLocks noChangeShapeType="1"/>
            </p:cNvSpPr>
            <p:nvPr/>
          </p:nvSpPr>
          <p:spPr bwMode="auto">
            <a:xfrm flipH="1">
              <a:off x="6421438" y="2130425"/>
              <a:ext cx="1485900" cy="0"/>
            </a:xfrm>
            <a:prstGeom prst="line">
              <a:avLst/>
            </a:prstGeom>
            <a:noFill/>
            <a:ln w="9525">
              <a:solidFill>
                <a:srgbClr val="000000"/>
              </a:solidFill>
              <a:round/>
              <a:headEnd/>
              <a:tailEnd/>
            </a:ln>
          </p:spPr>
          <p:txBody>
            <a:bodyPr/>
            <a:lstStyle/>
            <a:p>
              <a:endParaRPr lang="fr-FR"/>
            </a:p>
          </p:txBody>
        </p:sp>
        <p:sp>
          <p:nvSpPr>
            <p:cNvPr id="11383" name="Line 175"/>
            <p:cNvSpPr>
              <a:spLocks noChangeShapeType="1"/>
            </p:cNvSpPr>
            <p:nvPr/>
          </p:nvSpPr>
          <p:spPr bwMode="auto">
            <a:xfrm>
              <a:off x="6421438" y="2130425"/>
              <a:ext cx="0" cy="114300"/>
            </a:xfrm>
            <a:prstGeom prst="line">
              <a:avLst/>
            </a:prstGeom>
            <a:noFill/>
            <a:ln w="9525">
              <a:solidFill>
                <a:srgbClr val="000000"/>
              </a:solidFill>
              <a:round/>
              <a:headEnd/>
              <a:tailEnd/>
            </a:ln>
          </p:spPr>
          <p:txBody>
            <a:bodyPr/>
            <a:lstStyle/>
            <a:p>
              <a:endParaRPr lang="fr-FR"/>
            </a:p>
          </p:txBody>
        </p:sp>
        <p:sp>
          <p:nvSpPr>
            <p:cNvPr id="11384" name="Line 176"/>
            <p:cNvSpPr>
              <a:spLocks noChangeShapeType="1"/>
            </p:cNvSpPr>
            <p:nvPr/>
          </p:nvSpPr>
          <p:spPr bwMode="auto">
            <a:xfrm flipH="1">
              <a:off x="6191250" y="2232025"/>
              <a:ext cx="228600" cy="228600"/>
            </a:xfrm>
            <a:prstGeom prst="line">
              <a:avLst/>
            </a:prstGeom>
            <a:noFill/>
            <a:ln w="9525">
              <a:solidFill>
                <a:srgbClr val="000000"/>
              </a:solidFill>
              <a:round/>
              <a:headEnd type="oval" w="med" len="med"/>
              <a:tailEnd/>
            </a:ln>
          </p:spPr>
          <p:txBody>
            <a:bodyPr/>
            <a:lstStyle/>
            <a:p>
              <a:endParaRPr lang="fr-FR"/>
            </a:p>
          </p:txBody>
        </p:sp>
        <p:grpSp>
          <p:nvGrpSpPr>
            <p:cNvPr id="11385" name="Group 177"/>
            <p:cNvGrpSpPr>
              <a:grpSpLocks/>
            </p:cNvGrpSpPr>
            <p:nvPr/>
          </p:nvGrpSpPr>
          <p:grpSpPr bwMode="auto">
            <a:xfrm>
              <a:off x="6015038" y="2460625"/>
              <a:ext cx="228600" cy="228600"/>
              <a:chOff x="6277" y="7177"/>
              <a:chExt cx="360" cy="360"/>
            </a:xfrm>
          </p:grpSpPr>
          <p:sp>
            <p:nvSpPr>
              <p:cNvPr id="11464" name="Oval 178"/>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11465" name="Freeform 179"/>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sp>
          <p:nvSpPr>
            <p:cNvPr id="11386" name="Line 180"/>
            <p:cNvSpPr>
              <a:spLocks noChangeShapeType="1"/>
            </p:cNvSpPr>
            <p:nvPr/>
          </p:nvSpPr>
          <p:spPr bwMode="auto">
            <a:xfrm flipH="1">
              <a:off x="5799138" y="2651125"/>
              <a:ext cx="228600" cy="228600"/>
            </a:xfrm>
            <a:prstGeom prst="line">
              <a:avLst/>
            </a:prstGeom>
            <a:noFill/>
            <a:ln w="9525">
              <a:solidFill>
                <a:srgbClr val="000000"/>
              </a:solidFill>
              <a:round/>
              <a:headEnd/>
              <a:tailEnd/>
            </a:ln>
          </p:spPr>
          <p:txBody>
            <a:bodyPr/>
            <a:lstStyle/>
            <a:p>
              <a:endParaRPr lang="fr-FR"/>
            </a:p>
          </p:txBody>
        </p:sp>
        <p:sp>
          <p:nvSpPr>
            <p:cNvPr id="11387" name="Line 181"/>
            <p:cNvSpPr>
              <a:spLocks noChangeShapeType="1"/>
            </p:cNvSpPr>
            <p:nvPr/>
          </p:nvSpPr>
          <p:spPr bwMode="auto">
            <a:xfrm flipH="1">
              <a:off x="6878638" y="2232025"/>
              <a:ext cx="1143000" cy="0"/>
            </a:xfrm>
            <a:prstGeom prst="line">
              <a:avLst/>
            </a:prstGeom>
            <a:noFill/>
            <a:ln w="9525">
              <a:solidFill>
                <a:srgbClr val="000000"/>
              </a:solidFill>
              <a:round/>
              <a:headEnd/>
              <a:tailEnd/>
            </a:ln>
          </p:spPr>
          <p:txBody>
            <a:bodyPr/>
            <a:lstStyle/>
            <a:p>
              <a:endParaRPr lang="fr-FR"/>
            </a:p>
          </p:txBody>
        </p:sp>
        <p:sp>
          <p:nvSpPr>
            <p:cNvPr id="11388" name="Line 182"/>
            <p:cNvSpPr>
              <a:spLocks noChangeShapeType="1"/>
            </p:cNvSpPr>
            <p:nvPr/>
          </p:nvSpPr>
          <p:spPr bwMode="auto">
            <a:xfrm>
              <a:off x="6878638" y="2232025"/>
              <a:ext cx="228600" cy="228600"/>
            </a:xfrm>
            <a:prstGeom prst="line">
              <a:avLst/>
            </a:prstGeom>
            <a:noFill/>
            <a:ln w="9525">
              <a:solidFill>
                <a:srgbClr val="000000"/>
              </a:solidFill>
              <a:round/>
              <a:headEnd type="oval" w="med" len="med"/>
              <a:tailEnd/>
            </a:ln>
          </p:spPr>
          <p:txBody>
            <a:bodyPr/>
            <a:lstStyle/>
            <a:p>
              <a:endParaRPr lang="fr-FR"/>
            </a:p>
          </p:txBody>
        </p:sp>
        <p:grpSp>
          <p:nvGrpSpPr>
            <p:cNvPr id="11389" name="Group 183"/>
            <p:cNvGrpSpPr>
              <a:grpSpLocks/>
            </p:cNvGrpSpPr>
            <p:nvPr/>
          </p:nvGrpSpPr>
          <p:grpSpPr bwMode="auto">
            <a:xfrm>
              <a:off x="7056438" y="2460625"/>
              <a:ext cx="228600" cy="228600"/>
              <a:chOff x="6277" y="7177"/>
              <a:chExt cx="360" cy="360"/>
            </a:xfrm>
          </p:grpSpPr>
          <p:sp>
            <p:nvSpPr>
              <p:cNvPr id="11462" name="Oval 184"/>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11463" name="Freeform 185"/>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sp>
          <p:nvSpPr>
            <p:cNvPr id="11390" name="Line 186"/>
            <p:cNvSpPr>
              <a:spLocks noChangeShapeType="1"/>
            </p:cNvSpPr>
            <p:nvPr/>
          </p:nvSpPr>
          <p:spPr bwMode="auto">
            <a:xfrm>
              <a:off x="7239000" y="2668588"/>
              <a:ext cx="114300" cy="114300"/>
            </a:xfrm>
            <a:prstGeom prst="line">
              <a:avLst/>
            </a:prstGeom>
            <a:noFill/>
            <a:ln w="9525">
              <a:solidFill>
                <a:srgbClr val="000000"/>
              </a:solidFill>
              <a:round/>
              <a:headEnd/>
              <a:tailEnd/>
            </a:ln>
          </p:spPr>
          <p:txBody>
            <a:bodyPr/>
            <a:lstStyle/>
            <a:p>
              <a:endParaRPr lang="fr-FR"/>
            </a:p>
          </p:txBody>
        </p:sp>
        <p:sp>
          <p:nvSpPr>
            <p:cNvPr id="11391" name="Freeform 187"/>
            <p:cNvSpPr>
              <a:spLocks/>
            </p:cNvSpPr>
            <p:nvPr/>
          </p:nvSpPr>
          <p:spPr bwMode="auto">
            <a:xfrm>
              <a:off x="7867650" y="2124075"/>
              <a:ext cx="85725" cy="152400"/>
            </a:xfrm>
            <a:custGeom>
              <a:avLst/>
              <a:gdLst>
                <a:gd name="T0" fmla="*/ 2147483647 w 135"/>
                <a:gd name="T1" fmla="*/ 0 h 240"/>
                <a:gd name="T2" fmla="*/ 2147483647 w 135"/>
                <a:gd name="T3" fmla="*/ 2147483647 h 240"/>
                <a:gd name="T4" fmla="*/ 2147483647 w 135"/>
                <a:gd name="T5" fmla="*/ 2147483647 h 240"/>
                <a:gd name="T6" fmla="*/ 2147483647 w 135"/>
                <a:gd name="T7" fmla="*/ 2147483647 h 240"/>
                <a:gd name="T8" fmla="*/ 0 60000 65536"/>
                <a:gd name="T9" fmla="*/ 0 60000 65536"/>
                <a:gd name="T10" fmla="*/ 0 60000 65536"/>
                <a:gd name="T11" fmla="*/ 0 60000 65536"/>
                <a:gd name="T12" fmla="*/ 0 w 135"/>
                <a:gd name="T13" fmla="*/ 0 h 240"/>
                <a:gd name="T14" fmla="*/ 135 w 135"/>
                <a:gd name="T15" fmla="*/ 240 h 240"/>
              </a:gdLst>
              <a:ahLst/>
              <a:cxnLst>
                <a:cxn ang="T8">
                  <a:pos x="T0" y="T1"/>
                </a:cxn>
                <a:cxn ang="T9">
                  <a:pos x="T2" y="T3"/>
                </a:cxn>
                <a:cxn ang="T10">
                  <a:pos x="T4" y="T5"/>
                </a:cxn>
                <a:cxn ang="T11">
                  <a:pos x="T6" y="T7"/>
                </a:cxn>
              </a:cxnLst>
              <a:rect l="T12" t="T13" r="T14" b="T15"/>
              <a:pathLst>
                <a:path w="135" h="240">
                  <a:moveTo>
                    <a:pt x="95" y="0"/>
                  </a:moveTo>
                  <a:cubicBezTo>
                    <a:pt x="88" y="27"/>
                    <a:pt x="86" y="55"/>
                    <a:pt x="75" y="80"/>
                  </a:cubicBezTo>
                  <a:cubicBezTo>
                    <a:pt x="55" y="126"/>
                    <a:pt x="0" y="145"/>
                    <a:pt x="55" y="200"/>
                  </a:cubicBezTo>
                  <a:cubicBezTo>
                    <a:pt x="72" y="217"/>
                    <a:pt x="113" y="218"/>
                    <a:pt x="135" y="240"/>
                  </a:cubicBezTo>
                </a:path>
              </a:pathLst>
            </a:custGeom>
            <a:noFill/>
            <a:ln w="9525">
              <a:solidFill>
                <a:srgbClr val="000000"/>
              </a:solidFill>
              <a:round/>
              <a:headEnd/>
              <a:tailEnd/>
            </a:ln>
          </p:spPr>
          <p:txBody>
            <a:bodyPr/>
            <a:lstStyle/>
            <a:p>
              <a:endParaRPr lang="fr-FR"/>
            </a:p>
          </p:txBody>
        </p:sp>
        <p:grpSp>
          <p:nvGrpSpPr>
            <p:cNvPr id="11392" name="Group 188"/>
            <p:cNvGrpSpPr>
              <a:grpSpLocks/>
            </p:cNvGrpSpPr>
            <p:nvPr/>
          </p:nvGrpSpPr>
          <p:grpSpPr bwMode="auto">
            <a:xfrm rot="-4401211">
              <a:off x="7496302" y="2504539"/>
              <a:ext cx="619450" cy="128270"/>
              <a:chOff x="8043" y="9157"/>
              <a:chExt cx="934" cy="202"/>
            </a:xfrm>
          </p:grpSpPr>
          <p:grpSp>
            <p:nvGrpSpPr>
              <p:cNvPr id="11444" name="Group 189"/>
              <p:cNvGrpSpPr>
                <a:grpSpLocks/>
              </p:cNvGrpSpPr>
              <p:nvPr/>
            </p:nvGrpSpPr>
            <p:grpSpPr bwMode="auto">
              <a:xfrm>
                <a:off x="8257" y="9157"/>
                <a:ext cx="540" cy="180"/>
                <a:chOff x="8257" y="9157"/>
                <a:chExt cx="1800" cy="180"/>
              </a:xfrm>
            </p:grpSpPr>
            <p:grpSp>
              <p:nvGrpSpPr>
                <p:cNvPr id="11447" name="Group 190"/>
                <p:cNvGrpSpPr>
                  <a:grpSpLocks/>
                </p:cNvGrpSpPr>
                <p:nvPr/>
              </p:nvGrpSpPr>
              <p:grpSpPr bwMode="auto">
                <a:xfrm>
                  <a:off x="8617" y="9157"/>
                  <a:ext cx="360" cy="180"/>
                  <a:chOff x="8617" y="9157"/>
                  <a:chExt cx="360" cy="180"/>
                </a:xfrm>
              </p:grpSpPr>
              <p:sp>
                <p:nvSpPr>
                  <p:cNvPr id="11460" name="Line 19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461" name="Line 19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448" name="Group 193"/>
                <p:cNvGrpSpPr>
                  <a:grpSpLocks/>
                </p:cNvGrpSpPr>
                <p:nvPr/>
              </p:nvGrpSpPr>
              <p:grpSpPr bwMode="auto">
                <a:xfrm>
                  <a:off x="8977" y="9157"/>
                  <a:ext cx="360" cy="180"/>
                  <a:chOff x="8617" y="9157"/>
                  <a:chExt cx="360" cy="180"/>
                </a:xfrm>
              </p:grpSpPr>
              <p:sp>
                <p:nvSpPr>
                  <p:cNvPr id="11458" name="Line 19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459" name="Line 19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449" name="Group 196"/>
                <p:cNvGrpSpPr>
                  <a:grpSpLocks/>
                </p:cNvGrpSpPr>
                <p:nvPr/>
              </p:nvGrpSpPr>
              <p:grpSpPr bwMode="auto">
                <a:xfrm>
                  <a:off x="9337" y="9157"/>
                  <a:ext cx="360" cy="180"/>
                  <a:chOff x="8617" y="9157"/>
                  <a:chExt cx="360" cy="180"/>
                </a:xfrm>
              </p:grpSpPr>
              <p:sp>
                <p:nvSpPr>
                  <p:cNvPr id="11456" name="Line 19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457" name="Line 19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450" name="Group 199"/>
                <p:cNvGrpSpPr>
                  <a:grpSpLocks/>
                </p:cNvGrpSpPr>
                <p:nvPr/>
              </p:nvGrpSpPr>
              <p:grpSpPr bwMode="auto">
                <a:xfrm>
                  <a:off x="9697" y="9157"/>
                  <a:ext cx="360" cy="180"/>
                  <a:chOff x="8617" y="9157"/>
                  <a:chExt cx="360" cy="180"/>
                </a:xfrm>
              </p:grpSpPr>
              <p:sp>
                <p:nvSpPr>
                  <p:cNvPr id="11454" name="Line 20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455" name="Line 20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451" name="Group 202"/>
                <p:cNvGrpSpPr>
                  <a:grpSpLocks/>
                </p:cNvGrpSpPr>
                <p:nvPr/>
              </p:nvGrpSpPr>
              <p:grpSpPr bwMode="auto">
                <a:xfrm>
                  <a:off x="8257" y="9157"/>
                  <a:ext cx="360" cy="180"/>
                  <a:chOff x="8617" y="9157"/>
                  <a:chExt cx="360" cy="180"/>
                </a:xfrm>
              </p:grpSpPr>
              <p:sp>
                <p:nvSpPr>
                  <p:cNvPr id="11452" name="Line 20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453" name="Line 20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1445" name="Line 205"/>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1446" name="Line 206"/>
              <p:cNvSpPr>
                <a:spLocks noChangeShapeType="1"/>
              </p:cNvSpPr>
              <p:nvPr/>
            </p:nvSpPr>
            <p:spPr bwMode="auto">
              <a:xfrm flipH="1">
                <a:off x="8043" y="9337"/>
                <a:ext cx="214" cy="22"/>
              </a:xfrm>
              <a:prstGeom prst="line">
                <a:avLst/>
              </a:prstGeom>
              <a:noFill/>
              <a:ln w="9525">
                <a:solidFill>
                  <a:srgbClr val="000000"/>
                </a:solidFill>
                <a:round/>
                <a:headEnd/>
                <a:tailEnd/>
              </a:ln>
            </p:spPr>
            <p:txBody>
              <a:bodyPr/>
              <a:lstStyle/>
              <a:p>
                <a:endParaRPr lang="fr-FR"/>
              </a:p>
            </p:txBody>
          </p:sp>
        </p:grpSp>
        <p:grpSp>
          <p:nvGrpSpPr>
            <p:cNvPr id="11393" name="Group 207"/>
            <p:cNvGrpSpPr>
              <a:grpSpLocks/>
            </p:cNvGrpSpPr>
            <p:nvPr/>
          </p:nvGrpSpPr>
          <p:grpSpPr bwMode="auto">
            <a:xfrm rot="3759694">
              <a:off x="8148638" y="2414588"/>
              <a:ext cx="571500" cy="114300"/>
              <a:chOff x="8077" y="9157"/>
              <a:chExt cx="900" cy="180"/>
            </a:xfrm>
          </p:grpSpPr>
          <p:grpSp>
            <p:nvGrpSpPr>
              <p:cNvPr id="11426" name="Group 208"/>
              <p:cNvGrpSpPr>
                <a:grpSpLocks/>
              </p:cNvGrpSpPr>
              <p:nvPr/>
            </p:nvGrpSpPr>
            <p:grpSpPr bwMode="auto">
              <a:xfrm>
                <a:off x="8257" y="9157"/>
                <a:ext cx="540" cy="180"/>
                <a:chOff x="8257" y="9157"/>
                <a:chExt cx="1800" cy="180"/>
              </a:xfrm>
            </p:grpSpPr>
            <p:grpSp>
              <p:nvGrpSpPr>
                <p:cNvPr id="11429" name="Group 209"/>
                <p:cNvGrpSpPr>
                  <a:grpSpLocks/>
                </p:cNvGrpSpPr>
                <p:nvPr/>
              </p:nvGrpSpPr>
              <p:grpSpPr bwMode="auto">
                <a:xfrm>
                  <a:off x="8617" y="9157"/>
                  <a:ext cx="360" cy="180"/>
                  <a:chOff x="8617" y="9157"/>
                  <a:chExt cx="360" cy="180"/>
                </a:xfrm>
              </p:grpSpPr>
              <p:sp>
                <p:nvSpPr>
                  <p:cNvPr id="11442" name="Line 21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443" name="Line 21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430" name="Group 212"/>
                <p:cNvGrpSpPr>
                  <a:grpSpLocks/>
                </p:cNvGrpSpPr>
                <p:nvPr/>
              </p:nvGrpSpPr>
              <p:grpSpPr bwMode="auto">
                <a:xfrm>
                  <a:off x="8977" y="9157"/>
                  <a:ext cx="360" cy="180"/>
                  <a:chOff x="8617" y="9157"/>
                  <a:chExt cx="360" cy="180"/>
                </a:xfrm>
              </p:grpSpPr>
              <p:sp>
                <p:nvSpPr>
                  <p:cNvPr id="11440" name="Line 21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441" name="Line 21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431" name="Group 215"/>
                <p:cNvGrpSpPr>
                  <a:grpSpLocks/>
                </p:cNvGrpSpPr>
                <p:nvPr/>
              </p:nvGrpSpPr>
              <p:grpSpPr bwMode="auto">
                <a:xfrm>
                  <a:off x="9337" y="9157"/>
                  <a:ext cx="360" cy="180"/>
                  <a:chOff x="8617" y="9157"/>
                  <a:chExt cx="360" cy="180"/>
                </a:xfrm>
              </p:grpSpPr>
              <p:sp>
                <p:nvSpPr>
                  <p:cNvPr id="11438" name="Line 21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439" name="Line 21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432" name="Group 218"/>
                <p:cNvGrpSpPr>
                  <a:grpSpLocks/>
                </p:cNvGrpSpPr>
                <p:nvPr/>
              </p:nvGrpSpPr>
              <p:grpSpPr bwMode="auto">
                <a:xfrm>
                  <a:off x="9697" y="9157"/>
                  <a:ext cx="360" cy="180"/>
                  <a:chOff x="8617" y="9157"/>
                  <a:chExt cx="360" cy="180"/>
                </a:xfrm>
              </p:grpSpPr>
              <p:sp>
                <p:nvSpPr>
                  <p:cNvPr id="11436" name="Line 21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437" name="Line 22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433" name="Group 221"/>
                <p:cNvGrpSpPr>
                  <a:grpSpLocks/>
                </p:cNvGrpSpPr>
                <p:nvPr/>
              </p:nvGrpSpPr>
              <p:grpSpPr bwMode="auto">
                <a:xfrm>
                  <a:off x="8257" y="9157"/>
                  <a:ext cx="360" cy="180"/>
                  <a:chOff x="8617" y="9157"/>
                  <a:chExt cx="360" cy="180"/>
                </a:xfrm>
              </p:grpSpPr>
              <p:sp>
                <p:nvSpPr>
                  <p:cNvPr id="11434" name="Line 22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435" name="Line 22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1427" name="Line 224"/>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1428" name="Line 225"/>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1394" name="Line 226"/>
            <p:cNvSpPr>
              <a:spLocks noChangeShapeType="1"/>
            </p:cNvSpPr>
            <p:nvPr/>
          </p:nvSpPr>
          <p:spPr bwMode="auto">
            <a:xfrm rot="988933">
              <a:off x="8482013" y="2768600"/>
              <a:ext cx="190500" cy="190500"/>
            </a:xfrm>
            <a:prstGeom prst="line">
              <a:avLst/>
            </a:prstGeom>
            <a:noFill/>
            <a:ln w="9525">
              <a:solidFill>
                <a:srgbClr val="000000"/>
              </a:solidFill>
              <a:round/>
              <a:headEnd/>
              <a:tailEnd/>
            </a:ln>
          </p:spPr>
          <p:txBody>
            <a:bodyPr/>
            <a:lstStyle/>
            <a:p>
              <a:endParaRPr lang="fr-FR"/>
            </a:p>
          </p:txBody>
        </p:sp>
        <p:sp>
          <p:nvSpPr>
            <p:cNvPr id="11395" name="Line 227"/>
            <p:cNvSpPr>
              <a:spLocks noChangeShapeType="1"/>
            </p:cNvSpPr>
            <p:nvPr/>
          </p:nvSpPr>
          <p:spPr bwMode="auto">
            <a:xfrm flipV="1">
              <a:off x="5786437" y="2871788"/>
              <a:ext cx="1505811" cy="0"/>
            </a:xfrm>
            <a:prstGeom prst="line">
              <a:avLst/>
            </a:prstGeom>
            <a:noFill/>
            <a:ln w="9525">
              <a:solidFill>
                <a:srgbClr val="000000"/>
              </a:solidFill>
              <a:round/>
              <a:headEnd type="oval" w="med" len="med"/>
              <a:tailEnd/>
            </a:ln>
          </p:spPr>
          <p:txBody>
            <a:bodyPr/>
            <a:lstStyle/>
            <a:p>
              <a:endParaRPr lang="fr-FR"/>
            </a:p>
          </p:txBody>
        </p:sp>
        <p:sp>
          <p:nvSpPr>
            <p:cNvPr id="11396" name="Freeform 228"/>
            <p:cNvSpPr>
              <a:spLocks/>
            </p:cNvSpPr>
            <p:nvPr/>
          </p:nvSpPr>
          <p:spPr bwMode="auto">
            <a:xfrm>
              <a:off x="7283450" y="2846388"/>
              <a:ext cx="127000" cy="39687"/>
            </a:xfrm>
            <a:custGeom>
              <a:avLst/>
              <a:gdLst>
                <a:gd name="T0" fmla="*/ 0 w 200"/>
                <a:gd name="T1" fmla="*/ 2147483647 h 62"/>
                <a:gd name="T2" fmla="*/ 2147483647 w 200"/>
                <a:gd name="T3" fmla="*/ 0 h 62"/>
                <a:gd name="T4" fmla="*/ 2147483647 w 200"/>
                <a:gd name="T5" fmla="*/ 2147483647 h 62"/>
                <a:gd name="T6" fmla="*/ 2147483647 w 200"/>
                <a:gd name="T7" fmla="*/ 2147483647 h 62"/>
                <a:gd name="T8" fmla="*/ 0 60000 65536"/>
                <a:gd name="T9" fmla="*/ 0 60000 65536"/>
                <a:gd name="T10" fmla="*/ 0 60000 65536"/>
                <a:gd name="T11" fmla="*/ 0 60000 65536"/>
                <a:gd name="T12" fmla="*/ 0 w 200"/>
                <a:gd name="T13" fmla="*/ 0 h 62"/>
                <a:gd name="T14" fmla="*/ 200 w 200"/>
                <a:gd name="T15" fmla="*/ 62 h 62"/>
              </a:gdLst>
              <a:ahLst/>
              <a:cxnLst>
                <a:cxn ang="T8">
                  <a:pos x="T0" y="T1"/>
                </a:cxn>
                <a:cxn ang="T9">
                  <a:pos x="T2" y="T3"/>
                </a:cxn>
                <a:cxn ang="T10">
                  <a:pos x="T4" y="T5"/>
                </a:cxn>
                <a:cxn ang="T11">
                  <a:pos x="T6" y="T7"/>
                </a:cxn>
              </a:cxnLst>
              <a:rect l="T12" t="T13" r="T14" b="T15"/>
              <a:pathLst>
                <a:path w="200" h="62">
                  <a:moveTo>
                    <a:pt x="0" y="40"/>
                  </a:moveTo>
                  <a:cubicBezTo>
                    <a:pt x="20" y="27"/>
                    <a:pt x="36" y="0"/>
                    <a:pt x="60" y="0"/>
                  </a:cubicBezTo>
                  <a:cubicBezTo>
                    <a:pt x="84" y="0"/>
                    <a:pt x="99" y="29"/>
                    <a:pt x="120" y="40"/>
                  </a:cubicBezTo>
                  <a:cubicBezTo>
                    <a:pt x="164" y="62"/>
                    <a:pt x="166" y="60"/>
                    <a:pt x="200" y="60"/>
                  </a:cubicBezTo>
                </a:path>
              </a:pathLst>
            </a:custGeom>
            <a:noFill/>
            <a:ln w="9525">
              <a:solidFill>
                <a:srgbClr val="000000"/>
              </a:solidFill>
              <a:round/>
              <a:headEnd/>
              <a:tailEnd/>
            </a:ln>
          </p:spPr>
          <p:txBody>
            <a:bodyPr/>
            <a:lstStyle/>
            <a:p>
              <a:endParaRPr lang="fr-FR"/>
            </a:p>
          </p:txBody>
        </p:sp>
        <p:sp>
          <p:nvSpPr>
            <p:cNvPr id="11397" name="Line 229"/>
            <p:cNvSpPr>
              <a:spLocks noChangeShapeType="1"/>
            </p:cNvSpPr>
            <p:nvPr/>
          </p:nvSpPr>
          <p:spPr bwMode="auto">
            <a:xfrm>
              <a:off x="7408493" y="2873600"/>
              <a:ext cx="359145" cy="4538"/>
            </a:xfrm>
            <a:prstGeom prst="line">
              <a:avLst/>
            </a:prstGeom>
            <a:noFill/>
            <a:ln w="9525">
              <a:solidFill>
                <a:srgbClr val="000000"/>
              </a:solidFill>
              <a:round/>
              <a:headEnd/>
              <a:tailEnd/>
            </a:ln>
          </p:spPr>
          <p:txBody>
            <a:bodyPr/>
            <a:lstStyle/>
            <a:p>
              <a:endParaRPr lang="fr-FR"/>
            </a:p>
          </p:txBody>
        </p:sp>
        <p:sp>
          <p:nvSpPr>
            <p:cNvPr id="11398" name="Line 230"/>
            <p:cNvSpPr>
              <a:spLocks noChangeShapeType="1"/>
            </p:cNvSpPr>
            <p:nvPr/>
          </p:nvSpPr>
          <p:spPr bwMode="auto">
            <a:xfrm>
              <a:off x="7678738" y="2981325"/>
              <a:ext cx="342900" cy="0"/>
            </a:xfrm>
            <a:prstGeom prst="line">
              <a:avLst/>
            </a:prstGeom>
            <a:noFill/>
            <a:ln w="9525">
              <a:solidFill>
                <a:srgbClr val="000000"/>
              </a:solidFill>
              <a:round/>
              <a:headEnd/>
              <a:tailEnd type="stealth" w="med" len="med"/>
            </a:ln>
          </p:spPr>
          <p:txBody>
            <a:bodyPr/>
            <a:lstStyle/>
            <a:p>
              <a:endParaRPr lang="fr-FR"/>
            </a:p>
          </p:txBody>
        </p:sp>
        <p:sp>
          <p:nvSpPr>
            <p:cNvPr id="11399" name="Line 231"/>
            <p:cNvSpPr>
              <a:spLocks noChangeShapeType="1"/>
            </p:cNvSpPr>
            <p:nvPr/>
          </p:nvSpPr>
          <p:spPr bwMode="auto">
            <a:xfrm>
              <a:off x="6466576" y="2863850"/>
              <a:ext cx="342900" cy="0"/>
            </a:xfrm>
            <a:prstGeom prst="line">
              <a:avLst/>
            </a:prstGeom>
            <a:noFill/>
            <a:ln w="9525">
              <a:solidFill>
                <a:srgbClr val="000000"/>
              </a:solidFill>
              <a:round/>
              <a:headEnd/>
              <a:tailEnd type="stealth" w="med" len="med"/>
            </a:ln>
          </p:spPr>
          <p:txBody>
            <a:bodyPr/>
            <a:lstStyle/>
            <a:p>
              <a:endParaRPr lang="fr-FR"/>
            </a:p>
          </p:txBody>
        </p:sp>
        <p:sp>
          <p:nvSpPr>
            <p:cNvPr id="11400" name="Line 232"/>
            <p:cNvSpPr>
              <a:spLocks noChangeShapeType="1"/>
            </p:cNvSpPr>
            <p:nvPr/>
          </p:nvSpPr>
          <p:spPr bwMode="auto">
            <a:xfrm flipH="1">
              <a:off x="7173040" y="2130425"/>
              <a:ext cx="342900" cy="0"/>
            </a:xfrm>
            <a:prstGeom prst="line">
              <a:avLst/>
            </a:prstGeom>
            <a:noFill/>
            <a:ln w="9525">
              <a:solidFill>
                <a:srgbClr val="000000"/>
              </a:solidFill>
              <a:round/>
              <a:headEnd/>
              <a:tailEnd type="stealth" w="med" len="med"/>
            </a:ln>
          </p:spPr>
          <p:txBody>
            <a:bodyPr/>
            <a:lstStyle/>
            <a:p>
              <a:endParaRPr lang="fr-FR"/>
            </a:p>
          </p:txBody>
        </p:sp>
        <p:sp>
          <p:nvSpPr>
            <p:cNvPr id="11401" name="Line 233"/>
            <p:cNvSpPr>
              <a:spLocks noChangeShapeType="1"/>
            </p:cNvSpPr>
            <p:nvPr/>
          </p:nvSpPr>
          <p:spPr bwMode="auto">
            <a:xfrm flipH="1">
              <a:off x="7378700" y="2228850"/>
              <a:ext cx="342900" cy="0"/>
            </a:xfrm>
            <a:prstGeom prst="line">
              <a:avLst/>
            </a:prstGeom>
            <a:noFill/>
            <a:ln w="9525">
              <a:solidFill>
                <a:srgbClr val="000000"/>
              </a:solidFill>
              <a:round/>
              <a:headEnd/>
              <a:tailEnd type="stealth" w="med" len="med"/>
            </a:ln>
          </p:spPr>
          <p:txBody>
            <a:bodyPr/>
            <a:lstStyle/>
            <a:p>
              <a:endParaRPr lang="fr-FR"/>
            </a:p>
          </p:txBody>
        </p:sp>
        <p:sp>
          <p:nvSpPr>
            <p:cNvPr id="11402" name="Line 234"/>
            <p:cNvSpPr>
              <a:spLocks noChangeShapeType="1"/>
            </p:cNvSpPr>
            <p:nvPr/>
          </p:nvSpPr>
          <p:spPr bwMode="auto">
            <a:xfrm flipV="1">
              <a:off x="6362700" y="1530350"/>
              <a:ext cx="0" cy="342900"/>
            </a:xfrm>
            <a:prstGeom prst="line">
              <a:avLst/>
            </a:prstGeom>
            <a:noFill/>
            <a:ln w="9525">
              <a:solidFill>
                <a:srgbClr val="000000"/>
              </a:solidFill>
              <a:round/>
              <a:headEnd/>
              <a:tailEnd type="triangle" w="med" len="med"/>
            </a:ln>
          </p:spPr>
          <p:txBody>
            <a:bodyPr/>
            <a:lstStyle/>
            <a:p>
              <a:endParaRPr lang="fr-FR"/>
            </a:p>
          </p:txBody>
        </p:sp>
        <p:sp>
          <p:nvSpPr>
            <p:cNvPr id="11403" name="Text Box 235"/>
            <p:cNvSpPr txBox="1">
              <a:spLocks noChangeArrowheads="1"/>
            </p:cNvSpPr>
            <p:nvPr/>
          </p:nvSpPr>
          <p:spPr bwMode="auto">
            <a:xfrm>
              <a:off x="7385050" y="1692275"/>
              <a:ext cx="342900" cy="239713"/>
            </a:xfrm>
            <a:prstGeom prst="rect">
              <a:avLst/>
            </a:prstGeom>
            <a:noFill/>
            <a:ln w="9525">
              <a:noFill/>
              <a:miter lim="800000"/>
              <a:headEnd/>
              <a:tailEnd/>
            </a:ln>
          </p:spPr>
          <p:txBody>
            <a:bodyPr/>
            <a:lstStyle/>
            <a:p>
              <a:r>
                <a:rPr lang="fr-FR" sz="1400" i="1" dirty="0"/>
                <a:t> </a:t>
              </a:r>
              <a:r>
                <a:rPr lang="fr-FR" sz="1200" i="1" dirty="0"/>
                <a:t>i</a:t>
              </a:r>
              <a:r>
                <a:rPr lang="fr-FR" sz="1200" i="1" baseline="-25000" dirty="0"/>
                <a:t>1</a:t>
              </a:r>
              <a:endParaRPr lang="fr-FR" sz="1200" dirty="0"/>
            </a:p>
            <a:p>
              <a:endParaRPr lang="fr-FR" dirty="0"/>
            </a:p>
          </p:txBody>
        </p:sp>
        <p:sp>
          <p:nvSpPr>
            <p:cNvPr id="11404" name="Line 236"/>
            <p:cNvSpPr>
              <a:spLocks noChangeShapeType="1"/>
            </p:cNvSpPr>
            <p:nvPr/>
          </p:nvSpPr>
          <p:spPr bwMode="auto">
            <a:xfrm flipH="1">
              <a:off x="5905500" y="2351088"/>
              <a:ext cx="228600" cy="228600"/>
            </a:xfrm>
            <a:prstGeom prst="line">
              <a:avLst/>
            </a:prstGeom>
            <a:noFill/>
            <a:ln w="9525">
              <a:solidFill>
                <a:srgbClr val="000000"/>
              </a:solidFill>
              <a:round/>
              <a:headEnd/>
              <a:tailEnd type="triangle" w="med" len="med"/>
            </a:ln>
          </p:spPr>
          <p:txBody>
            <a:bodyPr/>
            <a:lstStyle/>
            <a:p>
              <a:endParaRPr lang="fr-FR"/>
            </a:p>
          </p:txBody>
        </p:sp>
        <p:sp>
          <p:nvSpPr>
            <p:cNvPr id="11405" name="Line 237"/>
            <p:cNvSpPr>
              <a:spLocks noChangeShapeType="1"/>
            </p:cNvSpPr>
            <p:nvPr/>
          </p:nvSpPr>
          <p:spPr bwMode="auto">
            <a:xfrm>
              <a:off x="6921500" y="2541588"/>
              <a:ext cx="228600" cy="228600"/>
            </a:xfrm>
            <a:prstGeom prst="line">
              <a:avLst/>
            </a:prstGeom>
            <a:noFill/>
            <a:ln w="9525">
              <a:solidFill>
                <a:srgbClr val="000000"/>
              </a:solidFill>
              <a:round/>
              <a:headEnd/>
              <a:tailEnd type="triangle" w="sm" len="med"/>
            </a:ln>
          </p:spPr>
          <p:txBody>
            <a:bodyPr/>
            <a:lstStyle/>
            <a:p>
              <a:endParaRPr lang="fr-FR"/>
            </a:p>
          </p:txBody>
        </p:sp>
        <p:sp>
          <p:nvSpPr>
            <p:cNvPr id="11406" name="Text Box 238"/>
            <p:cNvSpPr txBox="1">
              <a:spLocks noChangeArrowheads="1"/>
            </p:cNvSpPr>
            <p:nvPr/>
          </p:nvSpPr>
          <p:spPr bwMode="auto">
            <a:xfrm>
              <a:off x="7808913" y="2465388"/>
              <a:ext cx="304800" cy="254000"/>
            </a:xfrm>
            <a:prstGeom prst="rect">
              <a:avLst/>
            </a:prstGeom>
            <a:noFill/>
            <a:ln w="9525">
              <a:noFill/>
              <a:miter lim="800000"/>
              <a:headEnd/>
              <a:tailEnd/>
            </a:ln>
          </p:spPr>
          <p:txBody>
            <a:bodyPr/>
            <a:lstStyle/>
            <a:p>
              <a:r>
                <a:rPr lang="fr-FR" sz="1200" i="1"/>
                <a:t>Z</a:t>
              </a:r>
              <a:endParaRPr lang="fr-FR"/>
            </a:p>
          </p:txBody>
        </p:sp>
        <p:sp>
          <p:nvSpPr>
            <p:cNvPr id="11407" name="Text Box 239"/>
            <p:cNvSpPr txBox="1">
              <a:spLocks noChangeArrowheads="1"/>
            </p:cNvSpPr>
            <p:nvPr/>
          </p:nvSpPr>
          <p:spPr bwMode="auto">
            <a:xfrm>
              <a:off x="6591300" y="2465388"/>
              <a:ext cx="342900" cy="342900"/>
            </a:xfrm>
            <a:prstGeom prst="rect">
              <a:avLst/>
            </a:prstGeom>
            <a:noFill/>
            <a:ln w="9525">
              <a:noFill/>
              <a:miter lim="800000"/>
              <a:headEnd/>
              <a:tailEnd/>
            </a:ln>
          </p:spPr>
          <p:txBody>
            <a:bodyPr/>
            <a:lstStyle/>
            <a:p>
              <a:r>
                <a:rPr lang="fr-FR" sz="1200"/>
                <a:t>e</a:t>
              </a:r>
              <a:r>
                <a:rPr lang="fr-FR" sz="1200" baseline="-25000"/>
                <a:t>2</a:t>
              </a:r>
              <a:endParaRPr lang="fr-FR"/>
            </a:p>
          </p:txBody>
        </p:sp>
        <p:sp>
          <p:nvSpPr>
            <p:cNvPr id="11408" name="Line 240"/>
            <p:cNvSpPr>
              <a:spLocks noChangeShapeType="1"/>
            </p:cNvSpPr>
            <p:nvPr/>
          </p:nvSpPr>
          <p:spPr bwMode="auto">
            <a:xfrm>
              <a:off x="7912100" y="2224088"/>
              <a:ext cx="342900" cy="0"/>
            </a:xfrm>
            <a:prstGeom prst="line">
              <a:avLst/>
            </a:prstGeom>
            <a:noFill/>
            <a:ln w="9525">
              <a:solidFill>
                <a:srgbClr val="000000"/>
              </a:solidFill>
              <a:round/>
              <a:headEnd/>
              <a:tailEnd/>
            </a:ln>
          </p:spPr>
          <p:txBody>
            <a:bodyPr/>
            <a:lstStyle/>
            <a:p>
              <a:endParaRPr lang="fr-FR"/>
            </a:p>
          </p:txBody>
        </p:sp>
        <p:sp>
          <p:nvSpPr>
            <p:cNvPr id="11409" name="Line 242"/>
            <p:cNvSpPr>
              <a:spLocks noChangeShapeType="1"/>
            </p:cNvSpPr>
            <p:nvPr/>
          </p:nvSpPr>
          <p:spPr bwMode="auto">
            <a:xfrm>
              <a:off x="7385050" y="2981325"/>
              <a:ext cx="1257300" cy="0"/>
            </a:xfrm>
            <a:prstGeom prst="line">
              <a:avLst/>
            </a:prstGeom>
            <a:noFill/>
            <a:ln w="9525">
              <a:solidFill>
                <a:srgbClr val="000000"/>
              </a:solidFill>
              <a:round/>
              <a:headEnd type="oval" w="med" len="med"/>
              <a:tailEnd/>
            </a:ln>
          </p:spPr>
          <p:txBody>
            <a:bodyPr/>
            <a:lstStyle/>
            <a:p>
              <a:endParaRPr lang="fr-FR"/>
            </a:p>
          </p:txBody>
        </p:sp>
        <p:sp>
          <p:nvSpPr>
            <p:cNvPr id="11410" name="Line 243"/>
            <p:cNvSpPr>
              <a:spLocks noChangeShapeType="1"/>
            </p:cNvSpPr>
            <p:nvPr/>
          </p:nvSpPr>
          <p:spPr bwMode="auto">
            <a:xfrm>
              <a:off x="7353300" y="2771775"/>
              <a:ext cx="0" cy="228600"/>
            </a:xfrm>
            <a:prstGeom prst="line">
              <a:avLst/>
            </a:prstGeom>
            <a:noFill/>
            <a:ln w="9525">
              <a:solidFill>
                <a:srgbClr val="000000"/>
              </a:solidFill>
              <a:round/>
              <a:headEnd/>
              <a:tailEnd/>
            </a:ln>
          </p:spPr>
          <p:txBody>
            <a:bodyPr/>
            <a:lstStyle/>
            <a:p>
              <a:endParaRPr lang="fr-FR"/>
            </a:p>
          </p:txBody>
        </p:sp>
        <p:sp>
          <p:nvSpPr>
            <p:cNvPr id="11411" name="Text Box 239"/>
            <p:cNvSpPr txBox="1">
              <a:spLocks noChangeArrowheads="1"/>
            </p:cNvSpPr>
            <p:nvPr/>
          </p:nvSpPr>
          <p:spPr bwMode="auto">
            <a:xfrm>
              <a:off x="6019800" y="1500188"/>
              <a:ext cx="342900" cy="342900"/>
            </a:xfrm>
            <a:prstGeom prst="rect">
              <a:avLst/>
            </a:prstGeom>
            <a:noFill/>
            <a:ln w="9525">
              <a:noFill/>
              <a:miter lim="800000"/>
              <a:headEnd/>
              <a:tailEnd/>
            </a:ln>
          </p:spPr>
          <p:txBody>
            <a:bodyPr/>
            <a:lstStyle/>
            <a:p>
              <a:r>
                <a:rPr lang="fr-FR" sz="1200"/>
                <a:t>e</a:t>
              </a:r>
              <a:r>
                <a:rPr lang="fr-FR" sz="1200" baseline="-25000"/>
                <a:t>1</a:t>
              </a:r>
              <a:endParaRPr lang="fr-FR"/>
            </a:p>
          </p:txBody>
        </p:sp>
        <p:sp>
          <p:nvSpPr>
            <p:cNvPr id="11412" name="Text Box 239"/>
            <p:cNvSpPr txBox="1">
              <a:spLocks noChangeArrowheads="1"/>
            </p:cNvSpPr>
            <p:nvPr/>
          </p:nvSpPr>
          <p:spPr bwMode="auto">
            <a:xfrm>
              <a:off x="5735638" y="2247900"/>
              <a:ext cx="342900" cy="342900"/>
            </a:xfrm>
            <a:prstGeom prst="rect">
              <a:avLst/>
            </a:prstGeom>
            <a:noFill/>
            <a:ln w="9525">
              <a:noFill/>
              <a:miter lim="800000"/>
              <a:headEnd/>
              <a:tailEnd/>
            </a:ln>
          </p:spPr>
          <p:txBody>
            <a:bodyPr/>
            <a:lstStyle/>
            <a:p>
              <a:r>
                <a:rPr lang="fr-FR" sz="1200"/>
                <a:t>e</a:t>
              </a:r>
              <a:r>
                <a:rPr lang="fr-FR" sz="1200" baseline="-25000"/>
                <a:t>3</a:t>
              </a:r>
              <a:endParaRPr lang="fr-FR"/>
            </a:p>
          </p:txBody>
        </p:sp>
        <p:sp>
          <p:nvSpPr>
            <p:cNvPr id="11413" name="Text Box 235"/>
            <p:cNvSpPr txBox="1">
              <a:spLocks noChangeArrowheads="1"/>
            </p:cNvSpPr>
            <p:nvPr/>
          </p:nvSpPr>
          <p:spPr bwMode="auto">
            <a:xfrm>
              <a:off x="7235825" y="1117600"/>
              <a:ext cx="342900" cy="239713"/>
            </a:xfrm>
            <a:prstGeom prst="rect">
              <a:avLst/>
            </a:prstGeom>
            <a:noFill/>
            <a:ln w="9525">
              <a:noFill/>
              <a:miter lim="800000"/>
              <a:headEnd/>
              <a:tailEnd/>
            </a:ln>
          </p:spPr>
          <p:txBody>
            <a:bodyPr/>
            <a:lstStyle/>
            <a:p>
              <a:r>
                <a:rPr lang="fr-FR" sz="1400" i="1"/>
                <a:t> </a:t>
              </a:r>
              <a:r>
                <a:rPr lang="fr-FR" sz="1200" i="1"/>
                <a:t>i</a:t>
              </a:r>
              <a:r>
                <a:rPr lang="fr-FR" sz="1200" i="1" baseline="-25000"/>
                <a:t>1</a:t>
              </a:r>
              <a:endParaRPr lang="fr-FR" sz="1200"/>
            </a:p>
            <a:p>
              <a:endParaRPr lang="fr-FR"/>
            </a:p>
          </p:txBody>
        </p:sp>
        <p:sp>
          <p:nvSpPr>
            <p:cNvPr id="266" name="Text Box 235"/>
            <p:cNvSpPr txBox="1">
              <a:spLocks noChangeArrowheads="1"/>
            </p:cNvSpPr>
            <p:nvPr/>
          </p:nvSpPr>
          <p:spPr bwMode="auto">
            <a:xfrm>
              <a:off x="7162799" y="1912145"/>
              <a:ext cx="342900" cy="239712"/>
            </a:xfrm>
            <a:prstGeom prst="rect">
              <a:avLst/>
            </a:prstGeom>
            <a:noFill/>
            <a:ln w="9525">
              <a:noFill/>
              <a:miter lim="800000"/>
              <a:headEnd/>
              <a:tailEnd/>
            </a:ln>
          </p:spPr>
          <p:txBody>
            <a:bodyPr/>
            <a:lstStyle/>
            <a:p>
              <a:pPr>
                <a:defRPr/>
              </a:pPr>
              <a:r>
                <a:rPr lang="fr-FR" sz="1050" i="1" dirty="0"/>
                <a:t> i</a:t>
              </a:r>
              <a:r>
                <a:rPr lang="fr-FR" sz="1050" i="1" baseline="-25000" dirty="0"/>
                <a:t>3</a:t>
              </a:r>
              <a:endParaRPr lang="fr-FR" sz="1050" dirty="0"/>
            </a:p>
            <a:p>
              <a:pPr>
                <a:defRPr/>
              </a:pPr>
              <a:endParaRPr lang="fr-FR" sz="1050" dirty="0"/>
            </a:p>
          </p:txBody>
        </p:sp>
        <p:sp>
          <p:nvSpPr>
            <p:cNvPr id="11415" name="Text Box 235"/>
            <p:cNvSpPr txBox="1">
              <a:spLocks noChangeArrowheads="1"/>
            </p:cNvSpPr>
            <p:nvPr/>
          </p:nvSpPr>
          <p:spPr bwMode="auto">
            <a:xfrm>
              <a:off x="7243763" y="2189163"/>
              <a:ext cx="342900" cy="239712"/>
            </a:xfrm>
            <a:prstGeom prst="rect">
              <a:avLst/>
            </a:prstGeom>
            <a:noFill/>
            <a:ln w="9525">
              <a:noFill/>
              <a:miter lim="800000"/>
              <a:headEnd/>
              <a:tailEnd/>
            </a:ln>
          </p:spPr>
          <p:txBody>
            <a:bodyPr/>
            <a:lstStyle/>
            <a:p>
              <a:r>
                <a:rPr lang="fr-FR" sz="1400" i="1"/>
                <a:t> i</a:t>
              </a:r>
              <a:r>
                <a:rPr lang="fr-FR" sz="1400" i="1" baseline="-25000"/>
                <a:t>2</a:t>
              </a:r>
              <a:endParaRPr lang="fr-FR" sz="1400"/>
            </a:p>
            <a:p>
              <a:endParaRPr lang="fr-FR" sz="1400"/>
            </a:p>
          </p:txBody>
        </p:sp>
        <p:sp>
          <p:nvSpPr>
            <p:cNvPr id="11416" name="Text Box 235"/>
            <p:cNvSpPr txBox="1">
              <a:spLocks noChangeArrowheads="1"/>
            </p:cNvSpPr>
            <p:nvPr/>
          </p:nvSpPr>
          <p:spPr bwMode="auto">
            <a:xfrm>
              <a:off x="7800975" y="2962275"/>
              <a:ext cx="342900" cy="239713"/>
            </a:xfrm>
            <a:prstGeom prst="rect">
              <a:avLst/>
            </a:prstGeom>
            <a:noFill/>
            <a:ln w="9525">
              <a:noFill/>
              <a:miter lim="800000"/>
              <a:headEnd/>
              <a:tailEnd/>
            </a:ln>
          </p:spPr>
          <p:txBody>
            <a:bodyPr/>
            <a:lstStyle/>
            <a:p>
              <a:r>
                <a:rPr lang="fr-FR" sz="1400" i="1"/>
                <a:t> i</a:t>
              </a:r>
              <a:r>
                <a:rPr lang="fr-FR" sz="1400" i="1" baseline="-25000"/>
                <a:t>2</a:t>
              </a:r>
              <a:endParaRPr lang="fr-FR" sz="1400"/>
            </a:p>
            <a:p>
              <a:endParaRPr lang="fr-FR" sz="1400"/>
            </a:p>
          </p:txBody>
        </p:sp>
        <p:sp>
          <p:nvSpPr>
            <p:cNvPr id="11417" name="Text Box 235"/>
            <p:cNvSpPr txBox="1">
              <a:spLocks noChangeArrowheads="1"/>
            </p:cNvSpPr>
            <p:nvPr/>
          </p:nvSpPr>
          <p:spPr bwMode="auto">
            <a:xfrm>
              <a:off x="6573838" y="2882900"/>
              <a:ext cx="342900" cy="239713"/>
            </a:xfrm>
            <a:prstGeom prst="rect">
              <a:avLst/>
            </a:prstGeom>
            <a:noFill/>
            <a:ln w="9525">
              <a:noFill/>
              <a:miter lim="800000"/>
              <a:headEnd/>
              <a:tailEnd/>
            </a:ln>
          </p:spPr>
          <p:txBody>
            <a:bodyPr/>
            <a:lstStyle/>
            <a:p>
              <a:r>
                <a:rPr lang="fr-FR" sz="1400" i="1"/>
                <a:t> i</a:t>
              </a:r>
              <a:r>
                <a:rPr lang="fr-FR" sz="1400" i="1" baseline="-25000"/>
                <a:t>3</a:t>
              </a:r>
              <a:endParaRPr lang="fr-FR" sz="1400"/>
            </a:p>
            <a:p>
              <a:endParaRPr lang="fr-FR" sz="1400"/>
            </a:p>
          </p:txBody>
        </p:sp>
        <p:sp>
          <p:nvSpPr>
            <p:cNvPr id="11418" name="Text Box 241"/>
            <p:cNvSpPr txBox="1">
              <a:spLocks noChangeArrowheads="1"/>
            </p:cNvSpPr>
            <p:nvPr/>
          </p:nvSpPr>
          <p:spPr bwMode="auto">
            <a:xfrm>
              <a:off x="8143875" y="1535113"/>
              <a:ext cx="571500" cy="342900"/>
            </a:xfrm>
            <a:prstGeom prst="rect">
              <a:avLst/>
            </a:prstGeom>
            <a:noFill/>
            <a:ln w="9525">
              <a:noFill/>
              <a:miter lim="800000"/>
              <a:headEnd/>
              <a:tailEnd/>
            </a:ln>
          </p:spPr>
          <p:txBody>
            <a:bodyPr/>
            <a:lstStyle/>
            <a:p>
              <a:r>
                <a:rPr lang="fr-FR" sz="1200" i="1" dirty="0"/>
                <a:t>Z</a:t>
              </a:r>
              <a:endParaRPr lang="fr-FR" dirty="0"/>
            </a:p>
          </p:txBody>
        </p:sp>
        <p:sp>
          <p:nvSpPr>
            <p:cNvPr id="11419" name="ZoneTexte 270"/>
            <p:cNvSpPr txBox="1">
              <a:spLocks noChangeArrowheads="1"/>
            </p:cNvSpPr>
            <p:nvPr/>
          </p:nvSpPr>
          <p:spPr bwMode="auto">
            <a:xfrm>
              <a:off x="6283325" y="1212850"/>
              <a:ext cx="331788" cy="261938"/>
            </a:xfrm>
            <a:prstGeom prst="rect">
              <a:avLst/>
            </a:prstGeom>
            <a:noFill/>
            <a:ln w="9525">
              <a:noFill/>
              <a:miter lim="800000"/>
              <a:headEnd/>
              <a:tailEnd/>
            </a:ln>
          </p:spPr>
          <p:txBody>
            <a:bodyPr wrap="none">
              <a:spAutoFit/>
            </a:bodyPr>
            <a:lstStyle/>
            <a:p>
              <a:r>
                <a:rPr lang="fr-FR" sz="1100"/>
                <a:t>E</a:t>
              </a:r>
              <a:r>
                <a:rPr lang="fr-FR" sz="1100" baseline="-25000"/>
                <a:t>1</a:t>
              </a:r>
            </a:p>
          </p:txBody>
        </p:sp>
        <p:sp>
          <p:nvSpPr>
            <p:cNvPr id="11420" name="ZoneTexte 271"/>
            <p:cNvSpPr txBox="1">
              <a:spLocks noChangeArrowheads="1"/>
            </p:cNvSpPr>
            <p:nvPr/>
          </p:nvSpPr>
          <p:spPr bwMode="auto">
            <a:xfrm>
              <a:off x="6311900" y="1819275"/>
              <a:ext cx="346075" cy="276225"/>
            </a:xfrm>
            <a:prstGeom prst="rect">
              <a:avLst/>
            </a:prstGeom>
            <a:noFill/>
            <a:ln w="9525">
              <a:noFill/>
              <a:miter lim="800000"/>
              <a:headEnd/>
              <a:tailEnd/>
            </a:ln>
          </p:spPr>
          <p:txBody>
            <a:bodyPr wrap="none">
              <a:spAutoFit/>
            </a:bodyPr>
            <a:lstStyle/>
            <a:p>
              <a:r>
                <a:rPr lang="fr-FR" sz="1200"/>
                <a:t>S</a:t>
              </a:r>
              <a:r>
                <a:rPr lang="fr-FR" sz="1200" baseline="-25000"/>
                <a:t>1</a:t>
              </a:r>
            </a:p>
          </p:txBody>
        </p:sp>
        <p:sp>
          <p:nvSpPr>
            <p:cNvPr id="11421" name="ZoneTexte 272"/>
            <p:cNvSpPr txBox="1">
              <a:spLocks noChangeArrowheads="1"/>
            </p:cNvSpPr>
            <p:nvPr/>
          </p:nvSpPr>
          <p:spPr bwMode="auto">
            <a:xfrm>
              <a:off x="7156450" y="2952750"/>
              <a:ext cx="344488" cy="276225"/>
            </a:xfrm>
            <a:prstGeom prst="rect">
              <a:avLst/>
            </a:prstGeom>
            <a:noFill/>
            <a:ln w="9525">
              <a:noFill/>
              <a:miter lim="800000"/>
              <a:headEnd/>
              <a:tailEnd/>
            </a:ln>
          </p:spPr>
          <p:txBody>
            <a:bodyPr wrap="none">
              <a:spAutoFit/>
            </a:bodyPr>
            <a:lstStyle/>
            <a:p>
              <a:r>
                <a:rPr lang="fr-FR" sz="1200"/>
                <a:t>E</a:t>
              </a:r>
              <a:r>
                <a:rPr lang="fr-FR" sz="1200" baseline="-25000"/>
                <a:t>2</a:t>
              </a:r>
            </a:p>
          </p:txBody>
        </p:sp>
        <p:sp>
          <p:nvSpPr>
            <p:cNvPr id="11422" name="ZoneTexte 274"/>
            <p:cNvSpPr txBox="1">
              <a:spLocks noChangeArrowheads="1"/>
            </p:cNvSpPr>
            <p:nvPr/>
          </p:nvSpPr>
          <p:spPr bwMode="auto">
            <a:xfrm>
              <a:off x="5475288" y="2740025"/>
              <a:ext cx="344487" cy="277813"/>
            </a:xfrm>
            <a:prstGeom prst="rect">
              <a:avLst/>
            </a:prstGeom>
            <a:noFill/>
            <a:ln w="9525">
              <a:noFill/>
              <a:miter lim="800000"/>
              <a:headEnd/>
              <a:tailEnd/>
            </a:ln>
          </p:spPr>
          <p:txBody>
            <a:bodyPr wrap="none">
              <a:spAutoFit/>
            </a:bodyPr>
            <a:lstStyle/>
            <a:p>
              <a:r>
                <a:rPr lang="fr-FR" sz="1200"/>
                <a:t>E</a:t>
              </a:r>
              <a:r>
                <a:rPr lang="fr-FR" sz="1200" baseline="-25000"/>
                <a:t>3</a:t>
              </a:r>
            </a:p>
          </p:txBody>
        </p:sp>
        <p:sp>
          <p:nvSpPr>
            <p:cNvPr id="11423" name="ZoneTexte 275"/>
            <p:cNvSpPr txBox="1">
              <a:spLocks noChangeArrowheads="1"/>
            </p:cNvSpPr>
            <p:nvPr/>
          </p:nvSpPr>
          <p:spPr bwMode="auto">
            <a:xfrm>
              <a:off x="6051550" y="2000250"/>
              <a:ext cx="346075" cy="276225"/>
            </a:xfrm>
            <a:prstGeom prst="rect">
              <a:avLst/>
            </a:prstGeom>
            <a:noFill/>
            <a:ln w="9525">
              <a:noFill/>
              <a:miter lim="800000"/>
              <a:headEnd/>
              <a:tailEnd/>
            </a:ln>
          </p:spPr>
          <p:txBody>
            <a:bodyPr wrap="none">
              <a:spAutoFit/>
            </a:bodyPr>
            <a:lstStyle/>
            <a:p>
              <a:r>
                <a:rPr lang="fr-FR" sz="1200"/>
                <a:t>S</a:t>
              </a:r>
              <a:r>
                <a:rPr lang="fr-FR" sz="1200" baseline="-25000"/>
                <a:t>3</a:t>
              </a:r>
            </a:p>
          </p:txBody>
        </p:sp>
        <p:sp>
          <p:nvSpPr>
            <p:cNvPr id="11424" name="ZoneTexte 276"/>
            <p:cNvSpPr txBox="1">
              <a:spLocks noChangeArrowheads="1"/>
            </p:cNvSpPr>
            <p:nvPr/>
          </p:nvSpPr>
          <p:spPr bwMode="auto">
            <a:xfrm>
              <a:off x="6592888" y="2092325"/>
              <a:ext cx="344487" cy="276225"/>
            </a:xfrm>
            <a:prstGeom prst="rect">
              <a:avLst/>
            </a:prstGeom>
            <a:noFill/>
            <a:ln w="9525">
              <a:noFill/>
              <a:miter lim="800000"/>
              <a:headEnd/>
              <a:tailEnd/>
            </a:ln>
          </p:spPr>
          <p:txBody>
            <a:bodyPr wrap="none">
              <a:spAutoFit/>
            </a:bodyPr>
            <a:lstStyle/>
            <a:p>
              <a:r>
                <a:rPr lang="fr-FR" sz="1200"/>
                <a:t>S</a:t>
              </a:r>
              <a:r>
                <a:rPr lang="fr-FR" sz="1200" baseline="-25000"/>
                <a:t>2</a:t>
              </a:r>
            </a:p>
          </p:txBody>
        </p:sp>
        <p:sp>
          <p:nvSpPr>
            <p:cNvPr id="11425" name="Text Box 241"/>
            <p:cNvSpPr txBox="1">
              <a:spLocks noChangeArrowheads="1"/>
            </p:cNvSpPr>
            <p:nvPr/>
          </p:nvSpPr>
          <p:spPr bwMode="auto">
            <a:xfrm>
              <a:off x="8481505" y="2241926"/>
              <a:ext cx="571500" cy="342900"/>
            </a:xfrm>
            <a:prstGeom prst="rect">
              <a:avLst/>
            </a:prstGeom>
            <a:noFill/>
            <a:ln w="9525">
              <a:noFill/>
              <a:miter lim="800000"/>
              <a:headEnd/>
              <a:tailEnd/>
            </a:ln>
          </p:spPr>
          <p:txBody>
            <a:bodyPr/>
            <a:lstStyle/>
            <a:p>
              <a:r>
                <a:rPr lang="fr-FR" sz="1200" i="1"/>
                <a:t>Z</a:t>
              </a:r>
              <a:endParaRPr lang="fr-FR"/>
            </a:p>
          </p:txBody>
        </p:sp>
      </p:grpSp>
      <p:sp>
        <p:nvSpPr>
          <p:cNvPr id="3" name="Espace réservé du numéro de diapositive 2"/>
          <p:cNvSpPr>
            <a:spLocks noGrp="1"/>
          </p:cNvSpPr>
          <p:nvPr>
            <p:ph type="sldNum" sz="quarter" idx="12"/>
          </p:nvPr>
        </p:nvSpPr>
        <p:spPr>
          <a:xfrm>
            <a:off x="6671207" y="6445026"/>
            <a:ext cx="2133600" cy="365125"/>
          </a:xfrm>
        </p:spPr>
        <p:txBody>
          <a:bodyPr/>
          <a:lstStyle/>
          <a:p>
            <a:pPr>
              <a:defRPr/>
            </a:pPr>
            <a:fld id="{8D6E587B-5070-4C33-B8A0-3049C854F3BE}" type="slidenum">
              <a:rPr lang="fr-FR" smtClean="0">
                <a:solidFill>
                  <a:schemeClr val="tx1"/>
                </a:solidFill>
              </a:rPr>
              <a:pPr>
                <a:defRPr/>
              </a:pPr>
              <a:t>14</a:t>
            </a:fld>
            <a:endParaRPr lang="fr-FR">
              <a:solidFill>
                <a:schemeClr val="tx1"/>
              </a:solidFill>
            </a:endParaRPr>
          </a:p>
        </p:txBody>
      </p:sp>
      <p:grpSp>
        <p:nvGrpSpPr>
          <p:cNvPr id="117" name="Groupe 224"/>
          <p:cNvGrpSpPr>
            <a:grpSpLocks/>
          </p:cNvGrpSpPr>
          <p:nvPr/>
        </p:nvGrpSpPr>
        <p:grpSpPr bwMode="auto">
          <a:xfrm>
            <a:off x="4972844" y="4365104"/>
            <a:ext cx="3811587" cy="2143125"/>
            <a:chOff x="5429256" y="3857624"/>
            <a:chExt cx="3811437" cy="2143144"/>
          </a:xfrm>
        </p:grpSpPr>
        <p:grpSp>
          <p:nvGrpSpPr>
            <p:cNvPr id="118" name="Groupe 222"/>
            <p:cNvGrpSpPr>
              <a:grpSpLocks/>
            </p:cNvGrpSpPr>
            <p:nvPr/>
          </p:nvGrpSpPr>
          <p:grpSpPr bwMode="auto">
            <a:xfrm>
              <a:off x="5429256" y="3857624"/>
              <a:ext cx="3811437" cy="2143144"/>
              <a:chOff x="5391150" y="4110575"/>
              <a:chExt cx="3811437" cy="2143144"/>
            </a:xfrm>
          </p:grpSpPr>
          <p:sp>
            <p:nvSpPr>
              <p:cNvPr id="120" name="Text Box 239"/>
              <p:cNvSpPr txBox="1">
                <a:spLocks noChangeArrowheads="1"/>
              </p:cNvSpPr>
              <p:nvPr/>
            </p:nvSpPr>
            <p:spPr bwMode="auto">
              <a:xfrm>
                <a:off x="5391150" y="5092700"/>
                <a:ext cx="342900" cy="342900"/>
              </a:xfrm>
              <a:prstGeom prst="rect">
                <a:avLst/>
              </a:prstGeom>
              <a:noFill/>
              <a:ln w="9525">
                <a:noFill/>
                <a:miter lim="800000"/>
                <a:headEnd/>
                <a:tailEnd/>
              </a:ln>
            </p:spPr>
            <p:txBody>
              <a:bodyPr/>
              <a:lstStyle/>
              <a:p>
                <a:r>
                  <a:rPr lang="fr-FR" sz="1200"/>
                  <a:t>v</a:t>
                </a:r>
                <a:r>
                  <a:rPr lang="fr-FR" sz="1200" baseline="-25000"/>
                  <a:t>3</a:t>
                </a:r>
                <a:endParaRPr lang="fr-FR"/>
              </a:p>
            </p:txBody>
          </p:sp>
          <p:grpSp>
            <p:nvGrpSpPr>
              <p:cNvPr id="121" name="Groupe 221"/>
              <p:cNvGrpSpPr>
                <a:grpSpLocks/>
              </p:cNvGrpSpPr>
              <p:nvPr/>
            </p:nvGrpSpPr>
            <p:grpSpPr bwMode="auto">
              <a:xfrm>
                <a:off x="5476347" y="4110575"/>
                <a:ext cx="3726240" cy="2143144"/>
                <a:chOff x="5489226" y="4071938"/>
                <a:chExt cx="3726240" cy="2143144"/>
              </a:xfrm>
            </p:grpSpPr>
            <p:grpSp>
              <p:nvGrpSpPr>
                <p:cNvPr id="122" name="Group 244"/>
                <p:cNvGrpSpPr>
                  <a:grpSpLocks/>
                </p:cNvGrpSpPr>
                <p:nvPr/>
              </p:nvGrpSpPr>
              <p:grpSpPr bwMode="auto">
                <a:xfrm>
                  <a:off x="5692775" y="4586288"/>
                  <a:ext cx="825500" cy="901700"/>
                  <a:chOff x="2217" y="14917"/>
                  <a:chExt cx="1300" cy="1420"/>
                </a:xfrm>
              </p:grpSpPr>
              <p:grpSp>
                <p:nvGrpSpPr>
                  <p:cNvPr id="217" name="Group 245"/>
                  <p:cNvGrpSpPr>
                    <a:grpSpLocks/>
                  </p:cNvGrpSpPr>
                  <p:nvPr/>
                </p:nvGrpSpPr>
                <p:grpSpPr bwMode="auto">
                  <a:xfrm>
                    <a:off x="2677" y="14917"/>
                    <a:ext cx="360" cy="360"/>
                    <a:chOff x="6277" y="7177"/>
                    <a:chExt cx="360" cy="360"/>
                  </a:xfrm>
                </p:grpSpPr>
                <p:sp>
                  <p:nvSpPr>
                    <p:cNvPr id="226" name="Oval 246"/>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227" name="Freeform 247"/>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grpSp>
                <p:nvGrpSpPr>
                  <p:cNvPr id="218" name="Group 248"/>
                  <p:cNvGrpSpPr>
                    <a:grpSpLocks/>
                  </p:cNvGrpSpPr>
                  <p:nvPr/>
                </p:nvGrpSpPr>
                <p:grpSpPr bwMode="auto">
                  <a:xfrm>
                    <a:off x="3157" y="15957"/>
                    <a:ext cx="360" cy="360"/>
                    <a:chOff x="6277" y="7177"/>
                    <a:chExt cx="360" cy="360"/>
                  </a:xfrm>
                </p:grpSpPr>
                <p:sp>
                  <p:nvSpPr>
                    <p:cNvPr id="224" name="Oval 249"/>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225" name="Freeform 250"/>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grpSp>
                <p:nvGrpSpPr>
                  <p:cNvPr id="219" name="Group 251"/>
                  <p:cNvGrpSpPr>
                    <a:grpSpLocks/>
                  </p:cNvGrpSpPr>
                  <p:nvPr/>
                </p:nvGrpSpPr>
                <p:grpSpPr bwMode="auto">
                  <a:xfrm>
                    <a:off x="2217" y="15977"/>
                    <a:ext cx="360" cy="360"/>
                    <a:chOff x="6277" y="7177"/>
                    <a:chExt cx="360" cy="360"/>
                  </a:xfrm>
                </p:grpSpPr>
                <p:sp>
                  <p:nvSpPr>
                    <p:cNvPr id="222" name="Oval 252"/>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223" name="Freeform 253"/>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sp>
                <p:nvSpPr>
                  <p:cNvPr id="220" name="Line 254"/>
                  <p:cNvSpPr>
                    <a:spLocks noChangeShapeType="1"/>
                  </p:cNvSpPr>
                  <p:nvPr/>
                </p:nvSpPr>
                <p:spPr bwMode="auto">
                  <a:xfrm>
                    <a:off x="2857" y="15637"/>
                    <a:ext cx="360" cy="360"/>
                  </a:xfrm>
                  <a:prstGeom prst="line">
                    <a:avLst/>
                  </a:prstGeom>
                  <a:noFill/>
                  <a:ln w="9525">
                    <a:solidFill>
                      <a:srgbClr val="000000"/>
                    </a:solidFill>
                    <a:round/>
                    <a:headEnd/>
                    <a:tailEnd/>
                  </a:ln>
                </p:spPr>
                <p:txBody>
                  <a:bodyPr/>
                  <a:lstStyle/>
                  <a:p>
                    <a:endParaRPr lang="fr-FR"/>
                  </a:p>
                </p:txBody>
              </p:sp>
              <p:sp>
                <p:nvSpPr>
                  <p:cNvPr id="221" name="Line 255"/>
                  <p:cNvSpPr>
                    <a:spLocks noChangeShapeType="1"/>
                  </p:cNvSpPr>
                  <p:nvPr/>
                </p:nvSpPr>
                <p:spPr bwMode="auto">
                  <a:xfrm flipH="1">
                    <a:off x="2497" y="15637"/>
                    <a:ext cx="360" cy="360"/>
                  </a:xfrm>
                  <a:prstGeom prst="line">
                    <a:avLst/>
                  </a:prstGeom>
                  <a:noFill/>
                  <a:ln w="9525">
                    <a:solidFill>
                      <a:srgbClr val="000000"/>
                    </a:solidFill>
                    <a:round/>
                    <a:headEnd/>
                    <a:tailEnd/>
                  </a:ln>
                </p:spPr>
                <p:txBody>
                  <a:bodyPr/>
                  <a:lstStyle/>
                  <a:p>
                    <a:endParaRPr lang="fr-FR"/>
                  </a:p>
                </p:txBody>
              </p:sp>
            </p:grpSp>
            <p:sp>
              <p:nvSpPr>
                <p:cNvPr id="123" name="Line 256"/>
                <p:cNvSpPr>
                  <a:spLocks noChangeShapeType="1"/>
                </p:cNvSpPr>
                <p:nvPr/>
              </p:nvSpPr>
              <p:spPr bwMode="auto">
                <a:xfrm flipV="1">
                  <a:off x="6086475" y="4357688"/>
                  <a:ext cx="0" cy="228600"/>
                </a:xfrm>
                <a:prstGeom prst="line">
                  <a:avLst/>
                </a:prstGeom>
                <a:noFill/>
                <a:ln w="9525">
                  <a:solidFill>
                    <a:srgbClr val="000000"/>
                  </a:solidFill>
                  <a:round/>
                  <a:headEnd/>
                  <a:tailEnd/>
                </a:ln>
              </p:spPr>
              <p:txBody>
                <a:bodyPr/>
                <a:lstStyle/>
                <a:p>
                  <a:endParaRPr lang="fr-FR"/>
                </a:p>
              </p:txBody>
            </p:sp>
            <p:sp>
              <p:nvSpPr>
                <p:cNvPr id="124" name="Line 257"/>
                <p:cNvSpPr>
                  <a:spLocks noChangeShapeType="1"/>
                </p:cNvSpPr>
                <p:nvPr/>
              </p:nvSpPr>
              <p:spPr bwMode="auto">
                <a:xfrm>
                  <a:off x="6086475" y="4357688"/>
                  <a:ext cx="2120900" cy="0"/>
                </a:xfrm>
                <a:prstGeom prst="line">
                  <a:avLst/>
                </a:prstGeom>
                <a:noFill/>
                <a:ln w="9525">
                  <a:solidFill>
                    <a:srgbClr val="000000"/>
                  </a:solidFill>
                  <a:round/>
                  <a:headEnd type="oval" w="med" len="med"/>
                  <a:tailEnd/>
                </a:ln>
              </p:spPr>
              <p:txBody>
                <a:bodyPr/>
                <a:lstStyle/>
                <a:p>
                  <a:endParaRPr lang="fr-FR"/>
                </a:p>
              </p:txBody>
            </p:sp>
            <p:sp>
              <p:nvSpPr>
                <p:cNvPr id="125" name="Line 258"/>
                <p:cNvSpPr>
                  <a:spLocks noChangeShapeType="1"/>
                </p:cNvSpPr>
                <p:nvPr/>
              </p:nvSpPr>
              <p:spPr bwMode="auto">
                <a:xfrm flipH="1">
                  <a:off x="5495925" y="5459413"/>
                  <a:ext cx="228600" cy="228600"/>
                </a:xfrm>
                <a:prstGeom prst="line">
                  <a:avLst/>
                </a:prstGeom>
                <a:noFill/>
                <a:ln w="9525">
                  <a:solidFill>
                    <a:srgbClr val="000000"/>
                  </a:solidFill>
                  <a:round/>
                  <a:headEnd/>
                  <a:tailEnd/>
                </a:ln>
              </p:spPr>
              <p:txBody>
                <a:bodyPr/>
                <a:lstStyle/>
                <a:p>
                  <a:endParaRPr lang="fr-FR"/>
                </a:p>
              </p:txBody>
            </p:sp>
            <p:sp>
              <p:nvSpPr>
                <p:cNvPr id="126" name="Line 259"/>
                <p:cNvSpPr>
                  <a:spLocks noChangeShapeType="1"/>
                </p:cNvSpPr>
                <p:nvPr/>
              </p:nvSpPr>
              <p:spPr bwMode="auto">
                <a:xfrm>
                  <a:off x="6505575" y="5449888"/>
                  <a:ext cx="228600" cy="228600"/>
                </a:xfrm>
                <a:prstGeom prst="line">
                  <a:avLst/>
                </a:prstGeom>
                <a:noFill/>
                <a:ln w="9525">
                  <a:solidFill>
                    <a:srgbClr val="000000"/>
                  </a:solidFill>
                  <a:round/>
                  <a:headEnd/>
                  <a:tailEnd/>
                </a:ln>
              </p:spPr>
              <p:txBody>
                <a:bodyPr/>
                <a:lstStyle/>
                <a:p>
                  <a:endParaRPr lang="fr-FR"/>
                </a:p>
              </p:txBody>
            </p:sp>
            <p:sp>
              <p:nvSpPr>
                <p:cNvPr id="127" name="Line 260"/>
                <p:cNvSpPr>
                  <a:spLocks noChangeShapeType="1"/>
                </p:cNvSpPr>
                <p:nvPr/>
              </p:nvSpPr>
              <p:spPr bwMode="auto">
                <a:xfrm>
                  <a:off x="6724650" y="5700713"/>
                  <a:ext cx="0" cy="228600"/>
                </a:xfrm>
                <a:prstGeom prst="line">
                  <a:avLst/>
                </a:prstGeom>
                <a:noFill/>
                <a:ln w="9525">
                  <a:solidFill>
                    <a:srgbClr val="000000"/>
                  </a:solidFill>
                  <a:round/>
                  <a:headEnd type="oval" w="med" len="med"/>
                  <a:tailEnd/>
                </a:ln>
              </p:spPr>
              <p:txBody>
                <a:bodyPr/>
                <a:lstStyle/>
                <a:p>
                  <a:endParaRPr lang="fr-FR"/>
                </a:p>
              </p:txBody>
            </p:sp>
            <p:sp>
              <p:nvSpPr>
                <p:cNvPr id="128" name="Line 261"/>
                <p:cNvSpPr>
                  <a:spLocks noChangeShapeType="1"/>
                </p:cNvSpPr>
                <p:nvPr/>
              </p:nvSpPr>
              <p:spPr bwMode="auto">
                <a:xfrm>
                  <a:off x="8208963" y="4357688"/>
                  <a:ext cx="0" cy="114300"/>
                </a:xfrm>
                <a:prstGeom prst="line">
                  <a:avLst/>
                </a:prstGeom>
                <a:noFill/>
                <a:ln w="9525">
                  <a:solidFill>
                    <a:srgbClr val="000000"/>
                  </a:solidFill>
                  <a:round/>
                  <a:headEnd/>
                  <a:tailEnd type="stealth" w="sm" len="sm"/>
                </a:ln>
              </p:spPr>
              <p:txBody>
                <a:bodyPr/>
                <a:lstStyle/>
                <a:p>
                  <a:endParaRPr lang="fr-FR"/>
                </a:p>
              </p:txBody>
            </p:sp>
            <p:grpSp>
              <p:nvGrpSpPr>
                <p:cNvPr id="129" name="Group 262"/>
                <p:cNvGrpSpPr>
                  <a:grpSpLocks/>
                </p:cNvGrpSpPr>
                <p:nvPr/>
              </p:nvGrpSpPr>
              <p:grpSpPr bwMode="auto">
                <a:xfrm rot="5205697">
                  <a:off x="8048625" y="4643438"/>
                  <a:ext cx="457200" cy="114300"/>
                  <a:chOff x="2317" y="5557"/>
                  <a:chExt cx="1800" cy="180"/>
                </a:xfrm>
              </p:grpSpPr>
              <p:grpSp>
                <p:nvGrpSpPr>
                  <p:cNvPr id="202" name="Group 263"/>
                  <p:cNvGrpSpPr>
                    <a:grpSpLocks/>
                  </p:cNvGrpSpPr>
                  <p:nvPr/>
                </p:nvGrpSpPr>
                <p:grpSpPr bwMode="auto">
                  <a:xfrm>
                    <a:off x="2497" y="5557"/>
                    <a:ext cx="1440" cy="180"/>
                    <a:chOff x="2497" y="5557"/>
                    <a:chExt cx="1440" cy="180"/>
                  </a:xfrm>
                </p:grpSpPr>
                <p:grpSp>
                  <p:nvGrpSpPr>
                    <p:cNvPr id="205" name="Group 264"/>
                    <p:cNvGrpSpPr>
                      <a:grpSpLocks/>
                    </p:cNvGrpSpPr>
                    <p:nvPr/>
                  </p:nvGrpSpPr>
                  <p:grpSpPr bwMode="auto">
                    <a:xfrm>
                      <a:off x="2497" y="5557"/>
                      <a:ext cx="360" cy="180"/>
                      <a:chOff x="2497" y="5557"/>
                      <a:chExt cx="360" cy="180"/>
                    </a:xfrm>
                  </p:grpSpPr>
                  <p:sp>
                    <p:nvSpPr>
                      <p:cNvPr id="215" name="Line 265"/>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216" name="Line 266"/>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206" name="Group 267"/>
                    <p:cNvGrpSpPr>
                      <a:grpSpLocks/>
                    </p:cNvGrpSpPr>
                    <p:nvPr/>
                  </p:nvGrpSpPr>
                  <p:grpSpPr bwMode="auto">
                    <a:xfrm>
                      <a:off x="2857" y="5557"/>
                      <a:ext cx="360" cy="180"/>
                      <a:chOff x="2497" y="5557"/>
                      <a:chExt cx="360" cy="180"/>
                    </a:xfrm>
                  </p:grpSpPr>
                  <p:sp>
                    <p:nvSpPr>
                      <p:cNvPr id="213" name="Line 268"/>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214" name="Line 269"/>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207" name="Group 270"/>
                    <p:cNvGrpSpPr>
                      <a:grpSpLocks/>
                    </p:cNvGrpSpPr>
                    <p:nvPr/>
                  </p:nvGrpSpPr>
                  <p:grpSpPr bwMode="auto">
                    <a:xfrm>
                      <a:off x="3217" y="5557"/>
                      <a:ext cx="360" cy="180"/>
                      <a:chOff x="2497" y="5557"/>
                      <a:chExt cx="360" cy="180"/>
                    </a:xfrm>
                  </p:grpSpPr>
                  <p:sp>
                    <p:nvSpPr>
                      <p:cNvPr id="211" name="Line 271"/>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212" name="Line 272"/>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208" name="Group 273"/>
                    <p:cNvGrpSpPr>
                      <a:grpSpLocks/>
                    </p:cNvGrpSpPr>
                    <p:nvPr/>
                  </p:nvGrpSpPr>
                  <p:grpSpPr bwMode="auto">
                    <a:xfrm>
                      <a:off x="3577" y="5557"/>
                      <a:ext cx="360" cy="180"/>
                      <a:chOff x="2497" y="5557"/>
                      <a:chExt cx="360" cy="180"/>
                    </a:xfrm>
                  </p:grpSpPr>
                  <p:sp>
                    <p:nvSpPr>
                      <p:cNvPr id="209" name="Line 274"/>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210" name="Line 275"/>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203" name="Line 276"/>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204" name="Line 277"/>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130" name="Line 278"/>
                <p:cNvSpPr>
                  <a:spLocks noChangeShapeType="1"/>
                </p:cNvSpPr>
                <p:nvPr/>
              </p:nvSpPr>
              <p:spPr bwMode="auto">
                <a:xfrm>
                  <a:off x="8234363" y="4929188"/>
                  <a:ext cx="0" cy="114300"/>
                </a:xfrm>
                <a:prstGeom prst="line">
                  <a:avLst/>
                </a:prstGeom>
                <a:noFill/>
                <a:ln w="9525">
                  <a:solidFill>
                    <a:srgbClr val="000000"/>
                  </a:solidFill>
                  <a:round/>
                  <a:headEnd/>
                  <a:tailEnd/>
                </a:ln>
              </p:spPr>
              <p:txBody>
                <a:bodyPr/>
                <a:lstStyle/>
                <a:p>
                  <a:endParaRPr lang="fr-FR"/>
                </a:p>
              </p:txBody>
            </p:sp>
            <p:sp>
              <p:nvSpPr>
                <p:cNvPr id="131" name="Line 279"/>
                <p:cNvSpPr>
                  <a:spLocks noChangeShapeType="1"/>
                </p:cNvSpPr>
                <p:nvPr/>
              </p:nvSpPr>
              <p:spPr bwMode="auto">
                <a:xfrm>
                  <a:off x="8245475" y="5056188"/>
                  <a:ext cx="228600" cy="228600"/>
                </a:xfrm>
                <a:prstGeom prst="line">
                  <a:avLst/>
                </a:prstGeom>
                <a:noFill/>
                <a:ln w="9525">
                  <a:solidFill>
                    <a:srgbClr val="000000"/>
                  </a:solidFill>
                  <a:round/>
                  <a:headEnd/>
                  <a:tailEnd/>
                </a:ln>
              </p:spPr>
              <p:txBody>
                <a:bodyPr/>
                <a:lstStyle/>
                <a:p>
                  <a:endParaRPr lang="fr-FR"/>
                </a:p>
              </p:txBody>
            </p:sp>
            <p:sp>
              <p:nvSpPr>
                <p:cNvPr id="132" name="Line 280"/>
                <p:cNvSpPr>
                  <a:spLocks noChangeShapeType="1"/>
                </p:cNvSpPr>
                <p:nvPr/>
              </p:nvSpPr>
              <p:spPr bwMode="auto">
                <a:xfrm flipH="1">
                  <a:off x="7991475" y="5043488"/>
                  <a:ext cx="228600" cy="228600"/>
                </a:xfrm>
                <a:prstGeom prst="line">
                  <a:avLst/>
                </a:prstGeom>
                <a:noFill/>
                <a:ln w="9525">
                  <a:solidFill>
                    <a:srgbClr val="000000"/>
                  </a:solidFill>
                  <a:round/>
                  <a:headEnd/>
                  <a:tailEnd/>
                </a:ln>
              </p:spPr>
              <p:txBody>
                <a:bodyPr/>
                <a:lstStyle/>
                <a:p>
                  <a:endParaRPr lang="fr-FR"/>
                </a:p>
              </p:txBody>
            </p:sp>
            <p:grpSp>
              <p:nvGrpSpPr>
                <p:cNvPr id="133" name="Group 281"/>
                <p:cNvGrpSpPr>
                  <a:grpSpLocks/>
                </p:cNvGrpSpPr>
                <p:nvPr/>
              </p:nvGrpSpPr>
              <p:grpSpPr bwMode="auto">
                <a:xfrm rot="2492060">
                  <a:off x="8445500" y="5326063"/>
                  <a:ext cx="455613" cy="114300"/>
                  <a:chOff x="2317" y="5557"/>
                  <a:chExt cx="1800" cy="180"/>
                </a:xfrm>
              </p:grpSpPr>
              <p:grpSp>
                <p:nvGrpSpPr>
                  <p:cNvPr id="187" name="Group 282"/>
                  <p:cNvGrpSpPr>
                    <a:grpSpLocks/>
                  </p:cNvGrpSpPr>
                  <p:nvPr/>
                </p:nvGrpSpPr>
                <p:grpSpPr bwMode="auto">
                  <a:xfrm>
                    <a:off x="2497" y="5557"/>
                    <a:ext cx="1440" cy="180"/>
                    <a:chOff x="2497" y="5557"/>
                    <a:chExt cx="1440" cy="180"/>
                  </a:xfrm>
                </p:grpSpPr>
                <p:grpSp>
                  <p:nvGrpSpPr>
                    <p:cNvPr id="190" name="Group 283"/>
                    <p:cNvGrpSpPr>
                      <a:grpSpLocks/>
                    </p:cNvGrpSpPr>
                    <p:nvPr/>
                  </p:nvGrpSpPr>
                  <p:grpSpPr bwMode="auto">
                    <a:xfrm>
                      <a:off x="2497" y="5557"/>
                      <a:ext cx="360" cy="180"/>
                      <a:chOff x="2497" y="5557"/>
                      <a:chExt cx="360" cy="180"/>
                    </a:xfrm>
                  </p:grpSpPr>
                  <p:sp>
                    <p:nvSpPr>
                      <p:cNvPr id="200" name="Line 284"/>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201" name="Line 285"/>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91" name="Group 286"/>
                    <p:cNvGrpSpPr>
                      <a:grpSpLocks/>
                    </p:cNvGrpSpPr>
                    <p:nvPr/>
                  </p:nvGrpSpPr>
                  <p:grpSpPr bwMode="auto">
                    <a:xfrm>
                      <a:off x="2857" y="5557"/>
                      <a:ext cx="360" cy="180"/>
                      <a:chOff x="2497" y="5557"/>
                      <a:chExt cx="360" cy="180"/>
                    </a:xfrm>
                  </p:grpSpPr>
                  <p:sp>
                    <p:nvSpPr>
                      <p:cNvPr id="198" name="Line 287"/>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99" name="Line 288"/>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92" name="Group 289"/>
                    <p:cNvGrpSpPr>
                      <a:grpSpLocks/>
                    </p:cNvGrpSpPr>
                    <p:nvPr/>
                  </p:nvGrpSpPr>
                  <p:grpSpPr bwMode="auto">
                    <a:xfrm>
                      <a:off x="3217" y="5557"/>
                      <a:ext cx="360" cy="180"/>
                      <a:chOff x="2497" y="5557"/>
                      <a:chExt cx="360" cy="180"/>
                    </a:xfrm>
                  </p:grpSpPr>
                  <p:sp>
                    <p:nvSpPr>
                      <p:cNvPr id="196" name="Line 290"/>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97" name="Line 291"/>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93" name="Group 292"/>
                    <p:cNvGrpSpPr>
                      <a:grpSpLocks/>
                    </p:cNvGrpSpPr>
                    <p:nvPr/>
                  </p:nvGrpSpPr>
                  <p:grpSpPr bwMode="auto">
                    <a:xfrm>
                      <a:off x="3577" y="5557"/>
                      <a:ext cx="360" cy="180"/>
                      <a:chOff x="2497" y="5557"/>
                      <a:chExt cx="360" cy="180"/>
                    </a:xfrm>
                  </p:grpSpPr>
                  <p:sp>
                    <p:nvSpPr>
                      <p:cNvPr id="194" name="Line 293"/>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95" name="Line 294"/>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188" name="Line 295"/>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189" name="Line 296"/>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grpSp>
              <p:nvGrpSpPr>
                <p:cNvPr id="134" name="Group 297"/>
                <p:cNvGrpSpPr>
                  <a:grpSpLocks/>
                </p:cNvGrpSpPr>
                <p:nvPr/>
              </p:nvGrpSpPr>
              <p:grpSpPr bwMode="auto">
                <a:xfrm rot="-2400624">
                  <a:off x="7546975" y="5335588"/>
                  <a:ext cx="455613" cy="114300"/>
                  <a:chOff x="2317" y="5557"/>
                  <a:chExt cx="1800" cy="180"/>
                </a:xfrm>
              </p:grpSpPr>
              <p:grpSp>
                <p:nvGrpSpPr>
                  <p:cNvPr id="172" name="Group 298"/>
                  <p:cNvGrpSpPr>
                    <a:grpSpLocks/>
                  </p:cNvGrpSpPr>
                  <p:nvPr/>
                </p:nvGrpSpPr>
                <p:grpSpPr bwMode="auto">
                  <a:xfrm>
                    <a:off x="2497" y="5557"/>
                    <a:ext cx="1440" cy="180"/>
                    <a:chOff x="2497" y="5557"/>
                    <a:chExt cx="1440" cy="180"/>
                  </a:xfrm>
                </p:grpSpPr>
                <p:grpSp>
                  <p:nvGrpSpPr>
                    <p:cNvPr id="175" name="Group 299"/>
                    <p:cNvGrpSpPr>
                      <a:grpSpLocks/>
                    </p:cNvGrpSpPr>
                    <p:nvPr/>
                  </p:nvGrpSpPr>
                  <p:grpSpPr bwMode="auto">
                    <a:xfrm>
                      <a:off x="2497" y="5557"/>
                      <a:ext cx="360" cy="180"/>
                      <a:chOff x="2497" y="5557"/>
                      <a:chExt cx="360" cy="180"/>
                    </a:xfrm>
                  </p:grpSpPr>
                  <p:sp>
                    <p:nvSpPr>
                      <p:cNvPr id="185" name="Line 300"/>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86" name="Line 301"/>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76" name="Group 302"/>
                    <p:cNvGrpSpPr>
                      <a:grpSpLocks/>
                    </p:cNvGrpSpPr>
                    <p:nvPr/>
                  </p:nvGrpSpPr>
                  <p:grpSpPr bwMode="auto">
                    <a:xfrm>
                      <a:off x="2857" y="5557"/>
                      <a:ext cx="360" cy="180"/>
                      <a:chOff x="2497" y="5557"/>
                      <a:chExt cx="360" cy="180"/>
                    </a:xfrm>
                  </p:grpSpPr>
                  <p:sp>
                    <p:nvSpPr>
                      <p:cNvPr id="183" name="Line 303"/>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84" name="Line 304"/>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77" name="Group 305"/>
                    <p:cNvGrpSpPr>
                      <a:grpSpLocks/>
                    </p:cNvGrpSpPr>
                    <p:nvPr/>
                  </p:nvGrpSpPr>
                  <p:grpSpPr bwMode="auto">
                    <a:xfrm>
                      <a:off x="3217" y="5557"/>
                      <a:ext cx="360" cy="180"/>
                      <a:chOff x="2497" y="5557"/>
                      <a:chExt cx="360" cy="180"/>
                    </a:xfrm>
                  </p:grpSpPr>
                  <p:sp>
                    <p:nvSpPr>
                      <p:cNvPr id="181" name="Line 306"/>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82" name="Line 307"/>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78" name="Group 308"/>
                    <p:cNvGrpSpPr>
                      <a:grpSpLocks/>
                    </p:cNvGrpSpPr>
                    <p:nvPr/>
                  </p:nvGrpSpPr>
                  <p:grpSpPr bwMode="auto">
                    <a:xfrm>
                      <a:off x="3577" y="5557"/>
                      <a:ext cx="360" cy="180"/>
                      <a:chOff x="2497" y="5557"/>
                      <a:chExt cx="360" cy="180"/>
                    </a:xfrm>
                  </p:grpSpPr>
                  <p:sp>
                    <p:nvSpPr>
                      <p:cNvPr id="179" name="Line 309"/>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80" name="Line 310"/>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173" name="Line 311"/>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174" name="Line 312"/>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135" name="Line 313"/>
                <p:cNvSpPr>
                  <a:spLocks noChangeShapeType="1"/>
                </p:cNvSpPr>
                <p:nvPr/>
              </p:nvSpPr>
              <p:spPr bwMode="auto">
                <a:xfrm>
                  <a:off x="6111875" y="4814888"/>
                  <a:ext cx="0" cy="228600"/>
                </a:xfrm>
                <a:prstGeom prst="line">
                  <a:avLst/>
                </a:prstGeom>
                <a:noFill/>
                <a:ln w="9525">
                  <a:solidFill>
                    <a:srgbClr val="000000"/>
                  </a:solidFill>
                  <a:round/>
                  <a:headEnd/>
                  <a:tailEnd type="oval" w="med" len="med"/>
                </a:ln>
              </p:spPr>
              <p:txBody>
                <a:bodyPr/>
                <a:lstStyle/>
                <a:p>
                  <a:endParaRPr lang="fr-FR"/>
                </a:p>
              </p:txBody>
            </p:sp>
            <p:sp>
              <p:nvSpPr>
                <p:cNvPr id="136" name="Line 314"/>
                <p:cNvSpPr>
                  <a:spLocks noChangeShapeType="1"/>
                </p:cNvSpPr>
                <p:nvPr/>
              </p:nvSpPr>
              <p:spPr bwMode="auto">
                <a:xfrm flipH="1">
                  <a:off x="7534275" y="5564188"/>
                  <a:ext cx="114300" cy="114300"/>
                </a:xfrm>
                <a:prstGeom prst="line">
                  <a:avLst/>
                </a:prstGeom>
                <a:noFill/>
                <a:ln w="9525">
                  <a:solidFill>
                    <a:srgbClr val="000000"/>
                  </a:solidFill>
                  <a:round/>
                  <a:headEnd/>
                  <a:tailEnd/>
                </a:ln>
              </p:spPr>
              <p:txBody>
                <a:bodyPr/>
                <a:lstStyle/>
                <a:p>
                  <a:endParaRPr lang="fr-FR"/>
                </a:p>
              </p:txBody>
            </p:sp>
            <p:sp>
              <p:nvSpPr>
                <p:cNvPr id="137" name="Line 315"/>
                <p:cNvSpPr>
                  <a:spLocks noChangeShapeType="1"/>
                </p:cNvSpPr>
                <p:nvPr/>
              </p:nvSpPr>
              <p:spPr bwMode="auto">
                <a:xfrm>
                  <a:off x="7535863" y="5665788"/>
                  <a:ext cx="0" cy="228600"/>
                </a:xfrm>
                <a:prstGeom prst="line">
                  <a:avLst/>
                </a:prstGeom>
                <a:noFill/>
                <a:ln w="9525">
                  <a:solidFill>
                    <a:srgbClr val="000000"/>
                  </a:solidFill>
                  <a:round/>
                  <a:headEnd/>
                  <a:tailEnd/>
                </a:ln>
              </p:spPr>
              <p:txBody>
                <a:bodyPr/>
                <a:lstStyle/>
                <a:p>
                  <a:endParaRPr lang="fr-FR"/>
                </a:p>
              </p:txBody>
            </p:sp>
            <p:sp>
              <p:nvSpPr>
                <p:cNvPr id="138" name="Line 316"/>
                <p:cNvSpPr>
                  <a:spLocks noChangeShapeType="1"/>
                </p:cNvSpPr>
                <p:nvPr/>
              </p:nvSpPr>
              <p:spPr bwMode="auto">
                <a:xfrm>
                  <a:off x="8810625" y="5583238"/>
                  <a:ext cx="114300" cy="114300"/>
                </a:xfrm>
                <a:prstGeom prst="line">
                  <a:avLst/>
                </a:prstGeom>
                <a:noFill/>
                <a:ln w="9525">
                  <a:solidFill>
                    <a:srgbClr val="000000"/>
                  </a:solidFill>
                  <a:round/>
                  <a:headEnd/>
                  <a:tailEnd/>
                </a:ln>
              </p:spPr>
              <p:txBody>
                <a:bodyPr/>
                <a:lstStyle/>
                <a:p>
                  <a:endParaRPr lang="fr-FR"/>
                </a:p>
              </p:txBody>
            </p:sp>
            <p:sp>
              <p:nvSpPr>
                <p:cNvPr id="139" name="Line 317"/>
                <p:cNvSpPr>
                  <a:spLocks noChangeShapeType="1"/>
                </p:cNvSpPr>
                <p:nvPr/>
              </p:nvSpPr>
              <p:spPr bwMode="auto">
                <a:xfrm flipV="1">
                  <a:off x="8929688" y="5703888"/>
                  <a:ext cx="0" cy="228600"/>
                </a:xfrm>
                <a:prstGeom prst="line">
                  <a:avLst/>
                </a:prstGeom>
                <a:noFill/>
                <a:ln w="9525">
                  <a:solidFill>
                    <a:srgbClr val="000000"/>
                  </a:solidFill>
                  <a:round/>
                  <a:headEnd/>
                  <a:tailEnd/>
                </a:ln>
              </p:spPr>
              <p:txBody>
                <a:bodyPr/>
                <a:lstStyle/>
                <a:p>
                  <a:endParaRPr lang="fr-FR"/>
                </a:p>
              </p:txBody>
            </p:sp>
            <p:sp>
              <p:nvSpPr>
                <p:cNvPr id="140" name="Freeform 318"/>
                <p:cNvSpPr>
                  <a:spLocks/>
                </p:cNvSpPr>
                <p:nvPr/>
              </p:nvSpPr>
              <p:spPr bwMode="auto">
                <a:xfrm>
                  <a:off x="7477125" y="5883275"/>
                  <a:ext cx="101600" cy="241300"/>
                </a:xfrm>
                <a:custGeom>
                  <a:avLst/>
                  <a:gdLst>
                    <a:gd name="T0" fmla="*/ 2147483647 w 159"/>
                    <a:gd name="T1" fmla="*/ 0 h 380"/>
                    <a:gd name="T2" fmla="*/ 2147483647 w 159"/>
                    <a:gd name="T3" fmla="*/ 2147483647 h 380"/>
                    <a:gd name="T4" fmla="*/ 2147483647 w 159"/>
                    <a:gd name="T5" fmla="*/ 2147483647 h 380"/>
                    <a:gd name="T6" fmla="*/ 2147483647 w 159"/>
                    <a:gd name="T7" fmla="*/ 2147483647 h 380"/>
                    <a:gd name="T8" fmla="*/ 2147483647 w 159"/>
                    <a:gd name="T9" fmla="*/ 2147483647 h 380"/>
                    <a:gd name="T10" fmla="*/ 0 60000 65536"/>
                    <a:gd name="T11" fmla="*/ 0 60000 65536"/>
                    <a:gd name="T12" fmla="*/ 0 60000 65536"/>
                    <a:gd name="T13" fmla="*/ 0 60000 65536"/>
                    <a:gd name="T14" fmla="*/ 0 60000 65536"/>
                    <a:gd name="T15" fmla="*/ 0 w 159"/>
                    <a:gd name="T16" fmla="*/ 0 h 380"/>
                    <a:gd name="T17" fmla="*/ 159 w 159"/>
                    <a:gd name="T18" fmla="*/ 380 h 380"/>
                  </a:gdLst>
                  <a:ahLst/>
                  <a:cxnLst>
                    <a:cxn ang="T10">
                      <a:pos x="T0" y="T1"/>
                    </a:cxn>
                    <a:cxn ang="T11">
                      <a:pos x="T2" y="T3"/>
                    </a:cxn>
                    <a:cxn ang="T12">
                      <a:pos x="T4" y="T5"/>
                    </a:cxn>
                    <a:cxn ang="T13">
                      <a:pos x="T6" y="T7"/>
                    </a:cxn>
                    <a:cxn ang="T14">
                      <a:pos x="T8" y="T9"/>
                    </a:cxn>
                  </a:cxnLst>
                  <a:rect l="T15" t="T16" r="T17" b="T18"/>
                  <a:pathLst>
                    <a:path w="159" h="380">
                      <a:moveTo>
                        <a:pt x="113" y="0"/>
                      </a:moveTo>
                      <a:cubicBezTo>
                        <a:pt x="86" y="7"/>
                        <a:pt x="54" y="3"/>
                        <a:pt x="33" y="20"/>
                      </a:cubicBezTo>
                      <a:cubicBezTo>
                        <a:pt x="0" y="46"/>
                        <a:pt x="12" y="114"/>
                        <a:pt x="33" y="140"/>
                      </a:cubicBezTo>
                      <a:cubicBezTo>
                        <a:pt x="48" y="159"/>
                        <a:pt x="73" y="167"/>
                        <a:pt x="93" y="180"/>
                      </a:cubicBezTo>
                      <a:cubicBezTo>
                        <a:pt x="159" y="279"/>
                        <a:pt x="133" y="216"/>
                        <a:pt x="133" y="380"/>
                      </a:cubicBezTo>
                    </a:path>
                  </a:pathLst>
                </a:custGeom>
                <a:noFill/>
                <a:ln w="9525">
                  <a:solidFill>
                    <a:srgbClr val="000000"/>
                  </a:solidFill>
                  <a:round/>
                  <a:headEnd/>
                  <a:tailEnd/>
                </a:ln>
              </p:spPr>
              <p:txBody>
                <a:bodyPr/>
                <a:lstStyle/>
                <a:p>
                  <a:endParaRPr lang="fr-FR"/>
                </a:p>
              </p:txBody>
            </p:sp>
            <p:sp>
              <p:nvSpPr>
                <p:cNvPr id="141" name="Line 319"/>
                <p:cNvSpPr>
                  <a:spLocks noChangeShapeType="1"/>
                </p:cNvSpPr>
                <p:nvPr/>
              </p:nvSpPr>
              <p:spPr bwMode="auto">
                <a:xfrm>
                  <a:off x="5502275" y="6135688"/>
                  <a:ext cx="2057400" cy="0"/>
                </a:xfrm>
                <a:prstGeom prst="line">
                  <a:avLst/>
                </a:prstGeom>
                <a:noFill/>
                <a:ln w="9525">
                  <a:solidFill>
                    <a:srgbClr val="000000"/>
                  </a:solidFill>
                  <a:round/>
                  <a:headEnd/>
                  <a:tailEnd/>
                </a:ln>
              </p:spPr>
              <p:txBody>
                <a:bodyPr/>
                <a:lstStyle/>
                <a:p>
                  <a:endParaRPr lang="fr-FR"/>
                </a:p>
              </p:txBody>
            </p:sp>
            <p:sp>
              <p:nvSpPr>
                <p:cNvPr id="142" name="Line 320"/>
                <p:cNvSpPr>
                  <a:spLocks noChangeShapeType="1"/>
                </p:cNvSpPr>
                <p:nvPr/>
              </p:nvSpPr>
              <p:spPr bwMode="auto">
                <a:xfrm>
                  <a:off x="5500688" y="5678488"/>
                  <a:ext cx="0" cy="457200"/>
                </a:xfrm>
                <a:prstGeom prst="line">
                  <a:avLst/>
                </a:prstGeom>
                <a:noFill/>
                <a:ln w="9525">
                  <a:solidFill>
                    <a:srgbClr val="000000"/>
                  </a:solidFill>
                  <a:round/>
                  <a:headEnd type="oval" w="med" len="med"/>
                  <a:tailEnd/>
                </a:ln>
              </p:spPr>
              <p:txBody>
                <a:bodyPr/>
                <a:lstStyle/>
                <a:p>
                  <a:endParaRPr lang="fr-FR"/>
                </a:p>
              </p:txBody>
            </p:sp>
            <p:sp>
              <p:nvSpPr>
                <p:cNvPr id="143" name="Line 321"/>
                <p:cNvSpPr>
                  <a:spLocks noChangeShapeType="1"/>
                </p:cNvSpPr>
                <p:nvPr/>
              </p:nvSpPr>
              <p:spPr bwMode="auto">
                <a:xfrm flipV="1">
                  <a:off x="7140575" y="4395788"/>
                  <a:ext cx="0" cy="1485900"/>
                </a:xfrm>
                <a:prstGeom prst="line">
                  <a:avLst/>
                </a:prstGeom>
                <a:noFill/>
                <a:ln w="9525">
                  <a:solidFill>
                    <a:srgbClr val="000000"/>
                  </a:solidFill>
                  <a:round/>
                  <a:headEnd/>
                  <a:tailEnd type="triangle" w="med" len="med"/>
                </a:ln>
              </p:spPr>
              <p:txBody>
                <a:bodyPr/>
                <a:lstStyle/>
                <a:p>
                  <a:endParaRPr lang="fr-FR"/>
                </a:p>
              </p:txBody>
            </p:sp>
            <p:sp>
              <p:nvSpPr>
                <p:cNvPr id="144" name="Line 322"/>
                <p:cNvSpPr>
                  <a:spLocks noChangeShapeType="1"/>
                </p:cNvSpPr>
                <p:nvPr/>
              </p:nvSpPr>
              <p:spPr bwMode="auto">
                <a:xfrm>
                  <a:off x="7242175" y="4383088"/>
                  <a:ext cx="0" cy="1714500"/>
                </a:xfrm>
                <a:prstGeom prst="line">
                  <a:avLst/>
                </a:prstGeom>
                <a:noFill/>
                <a:ln w="9525">
                  <a:solidFill>
                    <a:srgbClr val="000000"/>
                  </a:solidFill>
                  <a:round/>
                  <a:headEnd/>
                  <a:tailEnd type="triangle" w="med" len="med"/>
                </a:ln>
              </p:spPr>
              <p:txBody>
                <a:bodyPr/>
                <a:lstStyle/>
                <a:p>
                  <a:endParaRPr lang="fr-FR"/>
                </a:p>
              </p:txBody>
            </p:sp>
            <p:sp>
              <p:nvSpPr>
                <p:cNvPr id="145" name="Line 323"/>
                <p:cNvSpPr>
                  <a:spLocks noChangeShapeType="1"/>
                </p:cNvSpPr>
                <p:nvPr/>
              </p:nvSpPr>
              <p:spPr bwMode="auto">
                <a:xfrm>
                  <a:off x="6391275" y="4357688"/>
                  <a:ext cx="342900" cy="0"/>
                </a:xfrm>
                <a:prstGeom prst="line">
                  <a:avLst/>
                </a:prstGeom>
                <a:noFill/>
                <a:ln w="9525">
                  <a:solidFill>
                    <a:srgbClr val="000000"/>
                  </a:solidFill>
                  <a:round/>
                  <a:headEnd/>
                  <a:tailEnd type="stealth" w="med" len="med"/>
                </a:ln>
              </p:spPr>
              <p:txBody>
                <a:bodyPr/>
                <a:lstStyle/>
                <a:p>
                  <a:endParaRPr lang="fr-FR"/>
                </a:p>
              </p:txBody>
            </p:sp>
            <p:sp>
              <p:nvSpPr>
                <p:cNvPr id="146" name="Line 324"/>
                <p:cNvSpPr>
                  <a:spLocks noChangeShapeType="1"/>
                </p:cNvSpPr>
                <p:nvPr/>
              </p:nvSpPr>
              <p:spPr bwMode="auto">
                <a:xfrm flipV="1">
                  <a:off x="5924550" y="4597400"/>
                  <a:ext cx="0" cy="228600"/>
                </a:xfrm>
                <a:prstGeom prst="line">
                  <a:avLst/>
                </a:prstGeom>
                <a:noFill/>
                <a:ln w="9525">
                  <a:solidFill>
                    <a:srgbClr val="000000"/>
                  </a:solidFill>
                  <a:round/>
                  <a:headEnd/>
                  <a:tailEnd type="stealth" w="med" len="med"/>
                </a:ln>
              </p:spPr>
              <p:txBody>
                <a:bodyPr/>
                <a:lstStyle/>
                <a:p>
                  <a:endParaRPr lang="fr-FR"/>
                </a:p>
              </p:txBody>
            </p:sp>
            <p:sp>
              <p:nvSpPr>
                <p:cNvPr id="147" name="Line 325"/>
                <p:cNvSpPr>
                  <a:spLocks noChangeShapeType="1"/>
                </p:cNvSpPr>
                <p:nvPr/>
              </p:nvSpPr>
              <p:spPr bwMode="auto">
                <a:xfrm flipH="1">
                  <a:off x="5553075" y="5195888"/>
                  <a:ext cx="228600" cy="228600"/>
                </a:xfrm>
                <a:prstGeom prst="line">
                  <a:avLst/>
                </a:prstGeom>
                <a:noFill/>
                <a:ln w="9525">
                  <a:solidFill>
                    <a:srgbClr val="000000"/>
                  </a:solidFill>
                  <a:round/>
                  <a:headEnd/>
                  <a:tailEnd type="stealth" w="med" len="med"/>
                </a:ln>
              </p:spPr>
              <p:txBody>
                <a:bodyPr/>
                <a:lstStyle/>
                <a:p>
                  <a:endParaRPr lang="fr-FR"/>
                </a:p>
              </p:txBody>
            </p:sp>
            <p:sp>
              <p:nvSpPr>
                <p:cNvPr id="148" name="Line 326"/>
                <p:cNvSpPr>
                  <a:spLocks noChangeShapeType="1"/>
                </p:cNvSpPr>
                <p:nvPr/>
              </p:nvSpPr>
              <p:spPr bwMode="auto">
                <a:xfrm>
                  <a:off x="6410325" y="5157788"/>
                  <a:ext cx="228600" cy="228600"/>
                </a:xfrm>
                <a:prstGeom prst="line">
                  <a:avLst/>
                </a:prstGeom>
                <a:noFill/>
                <a:ln w="9525">
                  <a:solidFill>
                    <a:srgbClr val="000000"/>
                  </a:solidFill>
                  <a:round/>
                  <a:headEnd/>
                  <a:tailEnd type="stealth" w="sm" len="med"/>
                </a:ln>
              </p:spPr>
              <p:txBody>
                <a:bodyPr/>
                <a:lstStyle/>
                <a:p>
                  <a:endParaRPr lang="fr-FR"/>
                </a:p>
              </p:txBody>
            </p:sp>
            <p:sp>
              <p:nvSpPr>
                <p:cNvPr id="149" name="Line 327"/>
                <p:cNvSpPr>
                  <a:spLocks noChangeShapeType="1"/>
                </p:cNvSpPr>
                <p:nvPr/>
              </p:nvSpPr>
              <p:spPr bwMode="auto">
                <a:xfrm flipV="1">
                  <a:off x="6734175" y="5930900"/>
                  <a:ext cx="2171700" cy="1588"/>
                </a:xfrm>
                <a:prstGeom prst="line">
                  <a:avLst/>
                </a:prstGeom>
                <a:noFill/>
                <a:ln w="9525">
                  <a:solidFill>
                    <a:srgbClr val="000000"/>
                  </a:solidFill>
                  <a:round/>
                  <a:headEnd/>
                  <a:tailEnd/>
                </a:ln>
              </p:spPr>
              <p:txBody>
                <a:bodyPr/>
                <a:lstStyle/>
                <a:p>
                  <a:endParaRPr lang="fr-FR"/>
                </a:p>
              </p:txBody>
            </p:sp>
            <p:sp>
              <p:nvSpPr>
                <p:cNvPr id="150" name="Line 328"/>
                <p:cNvSpPr>
                  <a:spLocks noChangeShapeType="1"/>
                </p:cNvSpPr>
                <p:nvPr/>
              </p:nvSpPr>
              <p:spPr bwMode="auto">
                <a:xfrm>
                  <a:off x="5756274" y="6138717"/>
                  <a:ext cx="457200" cy="0"/>
                </a:xfrm>
                <a:prstGeom prst="line">
                  <a:avLst/>
                </a:prstGeom>
                <a:noFill/>
                <a:ln w="9525">
                  <a:solidFill>
                    <a:srgbClr val="000000"/>
                  </a:solidFill>
                  <a:round/>
                  <a:headEnd/>
                  <a:tailEnd type="triangle" w="med" len="med"/>
                </a:ln>
              </p:spPr>
              <p:txBody>
                <a:bodyPr/>
                <a:lstStyle/>
                <a:p>
                  <a:endParaRPr lang="fr-FR"/>
                </a:p>
              </p:txBody>
            </p:sp>
            <p:sp>
              <p:nvSpPr>
                <p:cNvPr id="151" name="Line 329"/>
                <p:cNvSpPr>
                  <a:spLocks noChangeShapeType="1"/>
                </p:cNvSpPr>
                <p:nvPr/>
              </p:nvSpPr>
              <p:spPr bwMode="auto">
                <a:xfrm>
                  <a:off x="6848475" y="5934075"/>
                  <a:ext cx="228600" cy="0"/>
                </a:xfrm>
                <a:prstGeom prst="line">
                  <a:avLst/>
                </a:prstGeom>
                <a:noFill/>
                <a:ln w="9525">
                  <a:solidFill>
                    <a:srgbClr val="000000"/>
                  </a:solidFill>
                  <a:round/>
                  <a:headEnd/>
                  <a:tailEnd type="stealth" w="med" len="med"/>
                </a:ln>
              </p:spPr>
              <p:txBody>
                <a:bodyPr/>
                <a:lstStyle/>
                <a:p>
                  <a:endParaRPr lang="fr-FR"/>
                </a:p>
              </p:txBody>
            </p:sp>
            <p:sp>
              <p:nvSpPr>
                <p:cNvPr id="152" name="Line 330"/>
                <p:cNvSpPr>
                  <a:spLocks noChangeShapeType="1"/>
                </p:cNvSpPr>
                <p:nvPr/>
              </p:nvSpPr>
              <p:spPr bwMode="auto">
                <a:xfrm flipV="1">
                  <a:off x="6911975" y="5895975"/>
                  <a:ext cx="0" cy="228600"/>
                </a:xfrm>
                <a:prstGeom prst="line">
                  <a:avLst/>
                </a:prstGeom>
                <a:noFill/>
                <a:ln w="9525">
                  <a:solidFill>
                    <a:srgbClr val="000000"/>
                  </a:solidFill>
                  <a:round/>
                  <a:headEnd/>
                  <a:tailEnd type="triangle" w="med" len="med"/>
                </a:ln>
              </p:spPr>
              <p:txBody>
                <a:bodyPr/>
                <a:lstStyle/>
                <a:p>
                  <a:endParaRPr lang="fr-FR"/>
                </a:p>
              </p:txBody>
            </p:sp>
            <p:sp>
              <p:nvSpPr>
                <p:cNvPr id="153" name="Line 331"/>
                <p:cNvSpPr>
                  <a:spLocks noChangeShapeType="1"/>
                </p:cNvSpPr>
                <p:nvPr/>
              </p:nvSpPr>
              <p:spPr bwMode="auto">
                <a:xfrm flipV="1">
                  <a:off x="7534275" y="5730875"/>
                  <a:ext cx="0" cy="114300"/>
                </a:xfrm>
                <a:prstGeom prst="line">
                  <a:avLst/>
                </a:prstGeom>
                <a:noFill/>
                <a:ln w="9525">
                  <a:solidFill>
                    <a:srgbClr val="000000"/>
                  </a:solidFill>
                  <a:round/>
                  <a:headEnd/>
                  <a:tailEnd type="triangle" w="med" len="med"/>
                </a:ln>
              </p:spPr>
              <p:txBody>
                <a:bodyPr/>
                <a:lstStyle/>
                <a:p>
                  <a:endParaRPr lang="fr-FR"/>
                </a:p>
              </p:txBody>
            </p:sp>
            <p:sp>
              <p:nvSpPr>
                <p:cNvPr id="154" name="Line 332"/>
                <p:cNvSpPr>
                  <a:spLocks noChangeShapeType="1"/>
                </p:cNvSpPr>
                <p:nvPr/>
              </p:nvSpPr>
              <p:spPr bwMode="auto">
                <a:xfrm flipV="1">
                  <a:off x="8924925" y="5759450"/>
                  <a:ext cx="0" cy="114300"/>
                </a:xfrm>
                <a:prstGeom prst="line">
                  <a:avLst/>
                </a:prstGeom>
                <a:noFill/>
                <a:ln w="9525">
                  <a:solidFill>
                    <a:srgbClr val="000000"/>
                  </a:solidFill>
                  <a:round/>
                  <a:headEnd/>
                  <a:tailEnd type="triangle" w="med" len="med"/>
                </a:ln>
              </p:spPr>
              <p:txBody>
                <a:bodyPr/>
                <a:lstStyle/>
                <a:p>
                  <a:endParaRPr lang="fr-FR"/>
                </a:p>
              </p:txBody>
            </p:sp>
            <p:sp>
              <p:nvSpPr>
                <p:cNvPr id="155" name="Text Box 239"/>
                <p:cNvSpPr txBox="1">
                  <a:spLocks noChangeArrowheads="1"/>
                </p:cNvSpPr>
                <p:nvPr/>
              </p:nvSpPr>
              <p:spPr bwMode="auto">
                <a:xfrm>
                  <a:off x="5643563" y="4443413"/>
                  <a:ext cx="342900" cy="342900"/>
                </a:xfrm>
                <a:prstGeom prst="rect">
                  <a:avLst/>
                </a:prstGeom>
                <a:noFill/>
                <a:ln w="9525">
                  <a:noFill/>
                  <a:miter lim="800000"/>
                  <a:headEnd/>
                  <a:tailEnd/>
                </a:ln>
              </p:spPr>
              <p:txBody>
                <a:bodyPr/>
                <a:lstStyle/>
                <a:p>
                  <a:r>
                    <a:rPr lang="fr-FR" sz="1200"/>
                    <a:t>v</a:t>
                  </a:r>
                  <a:r>
                    <a:rPr lang="fr-FR" sz="1200" baseline="-25000"/>
                    <a:t>1</a:t>
                  </a:r>
                  <a:endParaRPr lang="fr-FR"/>
                </a:p>
              </p:txBody>
            </p:sp>
            <p:sp>
              <p:nvSpPr>
                <p:cNvPr id="156" name="Text Box 239"/>
                <p:cNvSpPr txBox="1">
                  <a:spLocks noChangeArrowheads="1"/>
                </p:cNvSpPr>
                <p:nvPr/>
              </p:nvSpPr>
              <p:spPr bwMode="auto">
                <a:xfrm>
                  <a:off x="6515100" y="5145088"/>
                  <a:ext cx="342900" cy="342900"/>
                </a:xfrm>
                <a:prstGeom prst="rect">
                  <a:avLst/>
                </a:prstGeom>
                <a:noFill/>
                <a:ln w="9525">
                  <a:noFill/>
                  <a:miter lim="800000"/>
                  <a:headEnd/>
                  <a:tailEnd/>
                </a:ln>
              </p:spPr>
              <p:txBody>
                <a:bodyPr/>
                <a:lstStyle/>
                <a:p>
                  <a:r>
                    <a:rPr lang="fr-FR" sz="1200"/>
                    <a:t>v</a:t>
                  </a:r>
                  <a:r>
                    <a:rPr lang="fr-FR" sz="1200" baseline="-25000"/>
                    <a:t>2</a:t>
                  </a:r>
                  <a:endParaRPr lang="fr-FR"/>
                </a:p>
              </p:txBody>
            </p:sp>
            <p:sp>
              <p:nvSpPr>
                <p:cNvPr id="157" name="Text Box 239"/>
                <p:cNvSpPr txBox="1">
                  <a:spLocks noChangeArrowheads="1"/>
                </p:cNvSpPr>
                <p:nvPr/>
              </p:nvSpPr>
              <p:spPr bwMode="auto">
                <a:xfrm>
                  <a:off x="6515100" y="4071938"/>
                  <a:ext cx="342900" cy="342900"/>
                </a:xfrm>
                <a:prstGeom prst="rect">
                  <a:avLst/>
                </a:prstGeom>
                <a:noFill/>
                <a:ln w="9525">
                  <a:noFill/>
                  <a:miter lim="800000"/>
                  <a:headEnd/>
                  <a:tailEnd/>
                </a:ln>
              </p:spPr>
              <p:txBody>
                <a:bodyPr/>
                <a:lstStyle/>
                <a:p>
                  <a:r>
                    <a:rPr lang="fr-FR" sz="1200"/>
                    <a:t>i</a:t>
                  </a:r>
                  <a:r>
                    <a:rPr lang="fr-FR" sz="1200" baseline="-25000"/>
                    <a:t>1</a:t>
                  </a:r>
                  <a:endParaRPr lang="fr-FR"/>
                </a:p>
              </p:txBody>
            </p:sp>
            <p:sp>
              <p:nvSpPr>
                <p:cNvPr id="158" name="Text Box 239"/>
                <p:cNvSpPr txBox="1">
                  <a:spLocks noChangeArrowheads="1"/>
                </p:cNvSpPr>
                <p:nvPr/>
              </p:nvSpPr>
              <p:spPr bwMode="auto">
                <a:xfrm>
                  <a:off x="6800850" y="5645150"/>
                  <a:ext cx="342900" cy="342900"/>
                </a:xfrm>
                <a:prstGeom prst="rect">
                  <a:avLst/>
                </a:prstGeom>
                <a:noFill/>
                <a:ln w="9525">
                  <a:noFill/>
                  <a:miter lim="800000"/>
                  <a:headEnd/>
                  <a:tailEnd/>
                </a:ln>
              </p:spPr>
              <p:txBody>
                <a:bodyPr/>
                <a:lstStyle/>
                <a:p>
                  <a:r>
                    <a:rPr lang="fr-FR" sz="1200"/>
                    <a:t>i</a:t>
                  </a:r>
                  <a:r>
                    <a:rPr lang="fr-FR" sz="1200" baseline="-25000"/>
                    <a:t>2</a:t>
                  </a:r>
                  <a:endParaRPr lang="fr-FR"/>
                </a:p>
              </p:txBody>
            </p:sp>
            <p:sp>
              <p:nvSpPr>
                <p:cNvPr id="159" name="Text Box 239"/>
                <p:cNvSpPr txBox="1">
                  <a:spLocks noChangeArrowheads="1"/>
                </p:cNvSpPr>
                <p:nvPr/>
              </p:nvSpPr>
              <p:spPr bwMode="auto">
                <a:xfrm>
                  <a:off x="5860358" y="4157670"/>
                  <a:ext cx="342900" cy="342900"/>
                </a:xfrm>
                <a:prstGeom prst="rect">
                  <a:avLst/>
                </a:prstGeom>
                <a:noFill/>
                <a:ln w="9525">
                  <a:noFill/>
                  <a:miter lim="800000"/>
                  <a:headEnd/>
                  <a:tailEnd/>
                </a:ln>
              </p:spPr>
              <p:txBody>
                <a:bodyPr/>
                <a:lstStyle/>
                <a:p>
                  <a:r>
                    <a:rPr lang="fr-FR" sz="1200"/>
                    <a:t>1</a:t>
                  </a:r>
                  <a:endParaRPr lang="fr-FR"/>
                </a:p>
              </p:txBody>
            </p:sp>
            <p:sp>
              <p:nvSpPr>
                <p:cNvPr id="160" name="Text Box 239"/>
                <p:cNvSpPr txBox="1">
                  <a:spLocks noChangeArrowheads="1"/>
                </p:cNvSpPr>
                <p:nvPr/>
              </p:nvSpPr>
              <p:spPr bwMode="auto">
                <a:xfrm>
                  <a:off x="6669460" y="5514992"/>
                  <a:ext cx="342900" cy="342900"/>
                </a:xfrm>
                <a:prstGeom prst="rect">
                  <a:avLst/>
                </a:prstGeom>
                <a:noFill/>
                <a:ln w="9525">
                  <a:noFill/>
                  <a:miter lim="800000"/>
                  <a:headEnd/>
                  <a:tailEnd/>
                </a:ln>
              </p:spPr>
              <p:txBody>
                <a:bodyPr/>
                <a:lstStyle/>
                <a:p>
                  <a:r>
                    <a:rPr lang="fr-FR" sz="1200"/>
                    <a:t>2</a:t>
                  </a:r>
                  <a:endParaRPr lang="fr-FR"/>
                </a:p>
              </p:txBody>
            </p:sp>
            <p:sp>
              <p:nvSpPr>
                <p:cNvPr id="161" name="Text Box 239"/>
                <p:cNvSpPr txBox="1">
                  <a:spLocks noChangeArrowheads="1"/>
                </p:cNvSpPr>
                <p:nvPr/>
              </p:nvSpPr>
              <p:spPr bwMode="auto">
                <a:xfrm>
                  <a:off x="5489226" y="5632110"/>
                  <a:ext cx="342900" cy="342900"/>
                </a:xfrm>
                <a:prstGeom prst="rect">
                  <a:avLst/>
                </a:prstGeom>
                <a:noFill/>
                <a:ln w="9525">
                  <a:noFill/>
                  <a:miter lim="800000"/>
                  <a:headEnd/>
                  <a:tailEnd/>
                </a:ln>
              </p:spPr>
              <p:txBody>
                <a:bodyPr/>
                <a:lstStyle/>
                <a:p>
                  <a:r>
                    <a:rPr lang="fr-FR" sz="1200"/>
                    <a:t>3</a:t>
                  </a:r>
                  <a:endParaRPr lang="fr-FR"/>
                </a:p>
              </p:txBody>
            </p:sp>
            <p:sp>
              <p:nvSpPr>
                <p:cNvPr id="162" name="Text Box 239"/>
                <p:cNvSpPr txBox="1">
                  <a:spLocks noChangeArrowheads="1"/>
                </p:cNvSpPr>
                <p:nvPr/>
              </p:nvSpPr>
              <p:spPr bwMode="auto">
                <a:xfrm>
                  <a:off x="6000760" y="5825091"/>
                  <a:ext cx="342900" cy="342900"/>
                </a:xfrm>
                <a:prstGeom prst="rect">
                  <a:avLst/>
                </a:prstGeom>
                <a:noFill/>
                <a:ln w="9525">
                  <a:noFill/>
                  <a:miter lim="800000"/>
                  <a:headEnd/>
                  <a:tailEnd/>
                </a:ln>
              </p:spPr>
              <p:txBody>
                <a:bodyPr/>
                <a:lstStyle/>
                <a:p>
                  <a:r>
                    <a:rPr lang="fr-FR" sz="1200"/>
                    <a:t>i</a:t>
                  </a:r>
                  <a:r>
                    <a:rPr lang="fr-FR" sz="1200" baseline="-25000"/>
                    <a:t>3</a:t>
                  </a:r>
                  <a:endParaRPr lang="fr-FR"/>
                </a:p>
              </p:txBody>
            </p:sp>
            <p:sp>
              <p:nvSpPr>
                <p:cNvPr id="163" name="Text Box 239"/>
                <p:cNvSpPr txBox="1">
                  <a:spLocks noChangeArrowheads="1"/>
                </p:cNvSpPr>
                <p:nvPr/>
              </p:nvSpPr>
              <p:spPr bwMode="auto">
                <a:xfrm>
                  <a:off x="6786578" y="4586298"/>
                  <a:ext cx="500066" cy="342900"/>
                </a:xfrm>
                <a:prstGeom prst="rect">
                  <a:avLst/>
                </a:prstGeom>
                <a:noFill/>
                <a:ln w="9525">
                  <a:noFill/>
                  <a:miter lim="800000"/>
                  <a:headEnd/>
                  <a:tailEnd/>
                </a:ln>
              </p:spPr>
              <p:txBody>
                <a:bodyPr/>
                <a:lstStyle/>
                <a:p>
                  <a:r>
                    <a:rPr lang="fr-FR" sz="1200"/>
                    <a:t>u</a:t>
                  </a:r>
                  <a:r>
                    <a:rPr lang="fr-FR" sz="1200" baseline="-25000"/>
                    <a:t>12</a:t>
                  </a:r>
                  <a:endParaRPr lang="fr-FR" baseline="-25000"/>
                </a:p>
              </p:txBody>
            </p:sp>
            <p:sp>
              <p:nvSpPr>
                <p:cNvPr id="164" name="Text Box 239"/>
                <p:cNvSpPr txBox="1">
                  <a:spLocks noChangeArrowheads="1"/>
                </p:cNvSpPr>
                <p:nvPr/>
              </p:nvSpPr>
              <p:spPr bwMode="auto">
                <a:xfrm>
                  <a:off x="6572264" y="5872182"/>
                  <a:ext cx="500066" cy="342900"/>
                </a:xfrm>
                <a:prstGeom prst="rect">
                  <a:avLst/>
                </a:prstGeom>
                <a:noFill/>
                <a:ln w="9525">
                  <a:noFill/>
                  <a:miter lim="800000"/>
                  <a:headEnd/>
                  <a:tailEnd/>
                </a:ln>
              </p:spPr>
              <p:txBody>
                <a:bodyPr/>
                <a:lstStyle/>
                <a:p>
                  <a:r>
                    <a:rPr lang="fr-FR" sz="1200"/>
                    <a:t>u</a:t>
                  </a:r>
                  <a:r>
                    <a:rPr lang="fr-FR" sz="1200" baseline="-25000"/>
                    <a:t>23</a:t>
                  </a:r>
                  <a:endParaRPr lang="fr-FR" baseline="-25000"/>
                </a:p>
              </p:txBody>
            </p:sp>
            <p:sp>
              <p:nvSpPr>
                <p:cNvPr id="165" name="Text Box 239"/>
                <p:cNvSpPr txBox="1">
                  <a:spLocks noChangeArrowheads="1"/>
                </p:cNvSpPr>
                <p:nvPr/>
              </p:nvSpPr>
              <p:spPr bwMode="auto">
                <a:xfrm>
                  <a:off x="7215206" y="4606220"/>
                  <a:ext cx="500066" cy="342900"/>
                </a:xfrm>
                <a:prstGeom prst="rect">
                  <a:avLst/>
                </a:prstGeom>
                <a:noFill/>
                <a:ln w="9525">
                  <a:noFill/>
                  <a:miter lim="800000"/>
                  <a:headEnd/>
                  <a:tailEnd/>
                </a:ln>
              </p:spPr>
              <p:txBody>
                <a:bodyPr/>
                <a:lstStyle/>
                <a:p>
                  <a:r>
                    <a:rPr lang="fr-FR" sz="1200"/>
                    <a:t>u</a:t>
                  </a:r>
                  <a:r>
                    <a:rPr lang="fr-FR" sz="1200" baseline="-25000"/>
                    <a:t>31</a:t>
                  </a:r>
                  <a:endParaRPr lang="fr-FR" baseline="-25000"/>
                </a:p>
              </p:txBody>
            </p:sp>
            <p:sp>
              <p:nvSpPr>
                <p:cNvPr id="166" name="Text Box 239"/>
                <p:cNvSpPr txBox="1">
                  <a:spLocks noChangeArrowheads="1"/>
                </p:cNvSpPr>
                <p:nvPr/>
              </p:nvSpPr>
              <p:spPr bwMode="auto">
                <a:xfrm>
                  <a:off x="8158190" y="4262975"/>
                  <a:ext cx="342900" cy="342900"/>
                </a:xfrm>
                <a:prstGeom prst="rect">
                  <a:avLst/>
                </a:prstGeom>
                <a:noFill/>
                <a:ln w="9525">
                  <a:noFill/>
                  <a:miter lim="800000"/>
                  <a:headEnd/>
                  <a:tailEnd/>
                </a:ln>
              </p:spPr>
              <p:txBody>
                <a:bodyPr/>
                <a:lstStyle/>
                <a:p>
                  <a:r>
                    <a:rPr lang="fr-FR" sz="1200"/>
                    <a:t>j</a:t>
                  </a:r>
                  <a:r>
                    <a:rPr lang="fr-FR" sz="1200" baseline="-25000"/>
                    <a:t>1</a:t>
                  </a:r>
                  <a:endParaRPr lang="fr-FR"/>
                </a:p>
              </p:txBody>
            </p:sp>
            <p:sp>
              <p:nvSpPr>
                <p:cNvPr id="167" name="Text Box 239"/>
                <p:cNvSpPr txBox="1">
                  <a:spLocks noChangeArrowheads="1"/>
                </p:cNvSpPr>
                <p:nvPr/>
              </p:nvSpPr>
              <p:spPr bwMode="auto">
                <a:xfrm>
                  <a:off x="8658256" y="5632110"/>
                  <a:ext cx="342900" cy="342900"/>
                </a:xfrm>
                <a:prstGeom prst="rect">
                  <a:avLst/>
                </a:prstGeom>
                <a:noFill/>
                <a:ln w="9525">
                  <a:noFill/>
                  <a:miter lim="800000"/>
                  <a:headEnd/>
                  <a:tailEnd/>
                </a:ln>
              </p:spPr>
              <p:txBody>
                <a:bodyPr/>
                <a:lstStyle/>
                <a:p>
                  <a:r>
                    <a:rPr lang="fr-FR" sz="1200"/>
                    <a:t>j</a:t>
                  </a:r>
                  <a:r>
                    <a:rPr lang="fr-FR" sz="1200" baseline="-25000"/>
                    <a:t>2</a:t>
                  </a:r>
                  <a:endParaRPr lang="fr-FR"/>
                </a:p>
              </p:txBody>
            </p:sp>
            <p:sp>
              <p:nvSpPr>
                <p:cNvPr id="168" name="Text Box 239"/>
                <p:cNvSpPr txBox="1">
                  <a:spLocks noChangeArrowheads="1"/>
                </p:cNvSpPr>
                <p:nvPr/>
              </p:nvSpPr>
              <p:spPr bwMode="auto">
                <a:xfrm>
                  <a:off x="7533759" y="5663704"/>
                  <a:ext cx="342900" cy="342900"/>
                </a:xfrm>
                <a:prstGeom prst="rect">
                  <a:avLst/>
                </a:prstGeom>
                <a:noFill/>
                <a:ln w="9525">
                  <a:noFill/>
                  <a:miter lim="800000"/>
                  <a:headEnd/>
                  <a:tailEnd/>
                </a:ln>
              </p:spPr>
              <p:txBody>
                <a:bodyPr/>
                <a:lstStyle/>
                <a:p>
                  <a:r>
                    <a:rPr lang="fr-FR" sz="1200"/>
                    <a:t>j</a:t>
                  </a:r>
                  <a:r>
                    <a:rPr lang="fr-FR" sz="1200" baseline="-25000"/>
                    <a:t>3</a:t>
                  </a:r>
                  <a:endParaRPr lang="fr-FR"/>
                </a:p>
              </p:txBody>
            </p:sp>
            <p:sp>
              <p:nvSpPr>
                <p:cNvPr id="169" name="Text Box 241"/>
                <p:cNvSpPr txBox="1">
                  <a:spLocks noChangeArrowheads="1"/>
                </p:cNvSpPr>
                <p:nvPr/>
              </p:nvSpPr>
              <p:spPr bwMode="auto">
                <a:xfrm>
                  <a:off x="8286776" y="4513449"/>
                  <a:ext cx="571500" cy="342900"/>
                </a:xfrm>
                <a:prstGeom prst="rect">
                  <a:avLst/>
                </a:prstGeom>
                <a:noFill/>
                <a:ln w="9525">
                  <a:noFill/>
                  <a:miter lim="800000"/>
                  <a:headEnd/>
                  <a:tailEnd/>
                </a:ln>
              </p:spPr>
              <p:txBody>
                <a:bodyPr/>
                <a:lstStyle/>
                <a:p>
                  <a:r>
                    <a:rPr lang="fr-FR" sz="1200" i="1"/>
                    <a:t>Z</a:t>
                  </a:r>
                  <a:endParaRPr lang="fr-FR"/>
                </a:p>
              </p:txBody>
            </p:sp>
            <p:sp>
              <p:nvSpPr>
                <p:cNvPr id="170" name="Text Box 241"/>
                <p:cNvSpPr txBox="1">
                  <a:spLocks noChangeArrowheads="1"/>
                </p:cNvSpPr>
                <p:nvPr/>
              </p:nvSpPr>
              <p:spPr bwMode="auto">
                <a:xfrm>
                  <a:off x="7500958" y="5143512"/>
                  <a:ext cx="571500" cy="342900"/>
                </a:xfrm>
                <a:prstGeom prst="rect">
                  <a:avLst/>
                </a:prstGeom>
                <a:noFill/>
                <a:ln w="9525">
                  <a:noFill/>
                  <a:miter lim="800000"/>
                  <a:headEnd/>
                  <a:tailEnd/>
                </a:ln>
              </p:spPr>
              <p:txBody>
                <a:bodyPr/>
                <a:lstStyle/>
                <a:p>
                  <a:r>
                    <a:rPr lang="fr-FR" sz="1200" i="1"/>
                    <a:t>Z</a:t>
                  </a:r>
                  <a:endParaRPr lang="fr-FR"/>
                </a:p>
              </p:txBody>
            </p:sp>
            <p:sp>
              <p:nvSpPr>
                <p:cNvPr id="171" name="Text Box 241"/>
                <p:cNvSpPr txBox="1">
                  <a:spLocks noChangeArrowheads="1"/>
                </p:cNvSpPr>
                <p:nvPr/>
              </p:nvSpPr>
              <p:spPr bwMode="auto">
                <a:xfrm>
                  <a:off x="8643966" y="5157802"/>
                  <a:ext cx="571500" cy="342900"/>
                </a:xfrm>
                <a:prstGeom prst="rect">
                  <a:avLst/>
                </a:prstGeom>
                <a:noFill/>
                <a:ln w="9525">
                  <a:noFill/>
                  <a:miter lim="800000"/>
                  <a:headEnd/>
                  <a:tailEnd/>
                </a:ln>
              </p:spPr>
              <p:txBody>
                <a:bodyPr/>
                <a:lstStyle/>
                <a:p>
                  <a:r>
                    <a:rPr lang="fr-FR" sz="1200" i="1"/>
                    <a:t>Z</a:t>
                  </a:r>
                  <a:endParaRPr lang="fr-FR"/>
                </a:p>
              </p:txBody>
            </p:sp>
          </p:grpSp>
        </p:grpSp>
        <p:sp>
          <p:nvSpPr>
            <p:cNvPr id="119" name="Text Box 241"/>
            <p:cNvSpPr txBox="1">
              <a:spLocks noChangeArrowheads="1"/>
            </p:cNvSpPr>
            <p:nvPr/>
          </p:nvSpPr>
          <p:spPr bwMode="auto">
            <a:xfrm>
              <a:off x="6143636" y="4657736"/>
              <a:ext cx="571500" cy="342900"/>
            </a:xfrm>
            <a:prstGeom prst="rect">
              <a:avLst/>
            </a:prstGeom>
            <a:noFill/>
            <a:ln w="9525">
              <a:noFill/>
              <a:miter lim="800000"/>
              <a:headEnd/>
              <a:tailEnd/>
            </a:ln>
          </p:spPr>
          <p:txBody>
            <a:bodyPr/>
            <a:lstStyle/>
            <a:p>
              <a:r>
                <a:rPr lang="fr-FR" sz="1200" i="1"/>
                <a:t>N</a:t>
              </a:r>
              <a:endParaRPr lang="fr-F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checkerboard(across)">
                                      <p:cBhvr>
                                        <p:cTn id="7" dur="500"/>
                                        <p:tgtEl>
                                          <p:spTgt spid="7">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checkerboard(across)">
                                      <p:cBhvr>
                                        <p:cTn id="15" dur="500"/>
                                        <p:tgtEl>
                                          <p:spTgt spid="7">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ZoneTexte 6"/>
          <p:cNvSpPr txBox="1">
            <a:spLocks noChangeArrowheads="1"/>
          </p:cNvSpPr>
          <p:nvPr/>
        </p:nvSpPr>
        <p:spPr bwMode="auto">
          <a:xfrm>
            <a:off x="1115616" y="1289934"/>
            <a:ext cx="7297791" cy="2862322"/>
          </a:xfrm>
          <a:prstGeom prst="rect">
            <a:avLst/>
          </a:prstGeom>
          <a:noFill/>
          <a:ln w="9525">
            <a:noFill/>
            <a:miter lim="800000"/>
            <a:headEnd/>
            <a:tailEnd/>
          </a:ln>
        </p:spPr>
        <p:txBody>
          <a:bodyPr wrap="square">
            <a:spAutoFit/>
          </a:bodyPr>
          <a:lstStyle/>
          <a:p>
            <a:pPr algn="just"/>
            <a:endParaRPr lang="fr-FR" dirty="0"/>
          </a:p>
          <a:p>
            <a:pPr algn="just"/>
            <a:r>
              <a:rPr lang="fr-FR" dirty="0"/>
              <a:t>Notons que si les récepteurs ne sont pas identiques, il y aura un courant dans le fil commun que l’on ne pourra supprimer.</a:t>
            </a:r>
          </a:p>
          <a:p>
            <a:pPr algn="just"/>
            <a:endParaRPr lang="fr-FR" dirty="0"/>
          </a:p>
          <a:p>
            <a:pPr algn="just"/>
            <a:r>
              <a:rPr lang="fr-FR" dirty="0"/>
              <a:t>La distribution sera faite alors avec 4 fils. Les 3 fils principaux sont appelés </a:t>
            </a:r>
            <a:r>
              <a:rPr lang="fr-FR" u="sng" dirty="0"/>
              <a:t>fils de phase ou phases</a:t>
            </a:r>
            <a:r>
              <a:rPr lang="fr-FR" dirty="0"/>
              <a:t>, le quatrième fil est appelé </a:t>
            </a:r>
            <a:r>
              <a:rPr lang="fr-FR" u="sng" dirty="0"/>
              <a:t>fil neutre ou neutre</a:t>
            </a:r>
            <a:r>
              <a:rPr lang="fr-FR" dirty="0"/>
              <a:t>. </a:t>
            </a:r>
          </a:p>
          <a:p>
            <a:pPr algn="just"/>
            <a:endParaRPr lang="fr-FR" dirty="0"/>
          </a:p>
          <a:p>
            <a:pPr algn="just"/>
            <a:r>
              <a:rPr lang="fr-FR" dirty="0"/>
              <a:t>Les tensions v</a:t>
            </a:r>
            <a:r>
              <a:rPr lang="fr-FR" baseline="-25000" dirty="0"/>
              <a:t>1</a:t>
            </a:r>
            <a:r>
              <a:rPr lang="fr-FR" dirty="0"/>
              <a:t>, v</a:t>
            </a:r>
            <a:r>
              <a:rPr lang="fr-FR" baseline="-25000" dirty="0"/>
              <a:t>2</a:t>
            </a:r>
            <a:r>
              <a:rPr lang="fr-FR" dirty="0"/>
              <a:t> et v</a:t>
            </a:r>
            <a:r>
              <a:rPr lang="fr-FR" baseline="-25000" dirty="0"/>
              <a:t>3</a:t>
            </a:r>
            <a:r>
              <a:rPr lang="fr-FR" dirty="0"/>
              <a:t> entre phases et neutre sont appelées </a:t>
            </a:r>
            <a:r>
              <a:rPr lang="fr-FR" u="sng" dirty="0"/>
              <a:t>tensions simple ou tension de phases</a:t>
            </a:r>
            <a:r>
              <a:rPr lang="fr-FR" dirty="0"/>
              <a:t>.</a:t>
            </a:r>
          </a:p>
        </p:txBody>
      </p:sp>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4000" b="1" dirty="0"/>
              <a:t>Distribution en courant triphasé</a:t>
            </a:r>
            <a:endParaRPr lang="fr-FR" sz="4000" b="1" dirty="0"/>
          </a:p>
        </p:txBody>
      </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15</a:t>
            </a:fld>
            <a:endParaRPr lang="fr-FR">
              <a:solidFill>
                <a:schemeClr val="tx1"/>
              </a:solidFill>
            </a:endParaRPr>
          </a:p>
        </p:txBody>
      </p:sp>
      <p:grpSp>
        <p:nvGrpSpPr>
          <p:cNvPr id="16" name="Groupe 15"/>
          <p:cNvGrpSpPr/>
          <p:nvPr/>
        </p:nvGrpSpPr>
        <p:grpSpPr>
          <a:xfrm>
            <a:off x="1837421" y="4189124"/>
            <a:ext cx="5038835" cy="2336220"/>
            <a:chOff x="1837421" y="3901092"/>
            <a:chExt cx="5038835" cy="2336220"/>
          </a:xfrm>
        </p:grpSpPr>
        <p:grpSp>
          <p:nvGrpSpPr>
            <p:cNvPr id="29" name="Groupe 224"/>
            <p:cNvGrpSpPr>
              <a:grpSpLocks/>
            </p:cNvGrpSpPr>
            <p:nvPr/>
          </p:nvGrpSpPr>
          <p:grpSpPr bwMode="auto">
            <a:xfrm>
              <a:off x="1837421" y="3901092"/>
              <a:ext cx="4832883" cy="2143125"/>
              <a:chOff x="4408000" y="3857624"/>
              <a:chExt cx="4832693" cy="2143144"/>
            </a:xfrm>
          </p:grpSpPr>
          <p:grpSp>
            <p:nvGrpSpPr>
              <p:cNvPr id="11271" name="Groupe 222"/>
              <p:cNvGrpSpPr>
                <a:grpSpLocks/>
              </p:cNvGrpSpPr>
              <p:nvPr/>
            </p:nvGrpSpPr>
            <p:grpSpPr bwMode="auto">
              <a:xfrm>
                <a:off x="5429256" y="3857624"/>
                <a:ext cx="3811437" cy="2143144"/>
                <a:chOff x="5391150" y="4110575"/>
                <a:chExt cx="3811437" cy="2143144"/>
              </a:xfrm>
            </p:grpSpPr>
            <p:sp>
              <p:nvSpPr>
                <p:cNvPr id="11273" name="Text Box 239"/>
                <p:cNvSpPr txBox="1">
                  <a:spLocks noChangeArrowheads="1"/>
                </p:cNvSpPr>
                <p:nvPr/>
              </p:nvSpPr>
              <p:spPr bwMode="auto">
                <a:xfrm>
                  <a:off x="5391150" y="5092700"/>
                  <a:ext cx="342900" cy="342900"/>
                </a:xfrm>
                <a:prstGeom prst="rect">
                  <a:avLst/>
                </a:prstGeom>
                <a:noFill/>
                <a:ln w="9525">
                  <a:noFill/>
                  <a:miter lim="800000"/>
                  <a:headEnd/>
                  <a:tailEnd/>
                </a:ln>
              </p:spPr>
              <p:txBody>
                <a:bodyPr/>
                <a:lstStyle/>
                <a:p>
                  <a:r>
                    <a:rPr lang="fr-FR" sz="1200"/>
                    <a:t>v</a:t>
                  </a:r>
                  <a:r>
                    <a:rPr lang="fr-FR" sz="1200" baseline="-25000"/>
                    <a:t>3</a:t>
                  </a:r>
                  <a:endParaRPr lang="fr-FR"/>
                </a:p>
              </p:txBody>
            </p:sp>
            <p:grpSp>
              <p:nvGrpSpPr>
                <p:cNvPr id="11274" name="Groupe 221"/>
                <p:cNvGrpSpPr>
                  <a:grpSpLocks/>
                </p:cNvGrpSpPr>
                <p:nvPr/>
              </p:nvGrpSpPr>
              <p:grpSpPr bwMode="auto">
                <a:xfrm>
                  <a:off x="5476347" y="4110575"/>
                  <a:ext cx="3726240" cy="2143144"/>
                  <a:chOff x="5489226" y="4071938"/>
                  <a:chExt cx="3726240" cy="2143144"/>
                </a:xfrm>
              </p:grpSpPr>
              <p:grpSp>
                <p:nvGrpSpPr>
                  <p:cNvPr id="11275" name="Group 244"/>
                  <p:cNvGrpSpPr>
                    <a:grpSpLocks/>
                  </p:cNvGrpSpPr>
                  <p:nvPr/>
                </p:nvGrpSpPr>
                <p:grpSpPr bwMode="auto">
                  <a:xfrm>
                    <a:off x="5692775" y="4586288"/>
                    <a:ext cx="825500" cy="901700"/>
                    <a:chOff x="2217" y="14917"/>
                    <a:chExt cx="1300" cy="1420"/>
                  </a:xfrm>
                </p:grpSpPr>
                <p:grpSp>
                  <p:nvGrpSpPr>
                    <p:cNvPr id="11370" name="Group 245"/>
                    <p:cNvGrpSpPr>
                      <a:grpSpLocks/>
                    </p:cNvGrpSpPr>
                    <p:nvPr/>
                  </p:nvGrpSpPr>
                  <p:grpSpPr bwMode="auto">
                    <a:xfrm>
                      <a:off x="2677" y="14917"/>
                      <a:ext cx="360" cy="360"/>
                      <a:chOff x="6277" y="7177"/>
                      <a:chExt cx="360" cy="360"/>
                    </a:xfrm>
                  </p:grpSpPr>
                  <p:sp>
                    <p:nvSpPr>
                      <p:cNvPr id="11379" name="Oval 246"/>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11380" name="Freeform 247"/>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grpSp>
                  <p:nvGrpSpPr>
                    <p:cNvPr id="11371" name="Group 248"/>
                    <p:cNvGrpSpPr>
                      <a:grpSpLocks/>
                    </p:cNvGrpSpPr>
                    <p:nvPr/>
                  </p:nvGrpSpPr>
                  <p:grpSpPr bwMode="auto">
                    <a:xfrm>
                      <a:off x="3157" y="15957"/>
                      <a:ext cx="360" cy="360"/>
                      <a:chOff x="6277" y="7177"/>
                      <a:chExt cx="360" cy="360"/>
                    </a:xfrm>
                  </p:grpSpPr>
                  <p:sp>
                    <p:nvSpPr>
                      <p:cNvPr id="11377" name="Oval 249"/>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11378" name="Freeform 250"/>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grpSp>
                  <p:nvGrpSpPr>
                    <p:cNvPr id="11372" name="Group 251"/>
                    <p:cNvGrpSpPr>
                      <a:grpSpLocks/>
                    </p:cNvGrpSpPr>
                    <p:nvPr/>
                  </p:nvGrpSpPr>
                  <p:grpSpPr bwMode="auto">
                    <a:xfrm>
                      <a:off x="2217" y="15977"/>
                      <a:ext cx="360" cy="360"/>
                      <a:chOff x="6277" y="7177"/>
                      <a:chExt cx="360" cy="360"/>
                    </a:xfrm>
                  </p:grpSpPr>
                  <p:sp>
                    <p:nvSpPr>
                      <p:cNvPr id="11375" name="Oval 252"/>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11376" name="Freeform 253"/>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sp>
                  <p:nvSpPr>
                    <p:cNvPr id="11373" name="Line 254"/>
                    <p:cNvSpPr>
                      <a:spLocks noChangeShapeType="1"/>
                    </p:cNvSpPr>
                    <p:nvPr/>
                  </p:nvSpPr>
                  <p:spPr bwMode="auto">
                    <a:xfrm>
                      <a:off x="2857" y="15637"/>
                      <a:ext cx="360" cy="360"/>
                    </a:xfrm>
                    <a:prstGeom prst="line">
                      <a:avLst/>
                    </a:prstGeom>
                    <a:noFill/>
                    <a:ln w="9525">
                      <a:solidFill>
                        <a:srgbClr val="000000"/>
                      </a:solidFill>
                      <a:round/>
                      <a:headEnd/>
                      <a:tailEnd/>
                    </a:ln>
                  </p:spPr>
                  <p:txBody>
                    <a:bodyPr/>
                    <a:lstStyle/>
                    <a:p>
                      <a:endParaRPr lang="fr-FR"/>
                    </a:p>
                  </p:txBody>
                </p:sp>
                <p:sp>
                  <p:nvSpPr>
                    <p:cNvPr id="11374" name="Line 255"/>
                    <p:cNvSpPr>
                      <a:spLocks noChangeShapeType="1"/>
                    </p:cNvSpPr>
                    <p:nvPr/>
                  </p:nvSpPr>
                  <p:spPr bwMode="auto">
                    <a:xfrm flipH="1">
                      <a:off x="2497" y="15637"/>
                      <a:ext cx="360" cy="360"/>
                    </a:xfrm>
                    <a:prstGeom prst="line">
                      <a:avLst/>
                    </a:prstGeom>
                    <a:noFill/>
                    <a:ln w="9525">
                      <a:solidFill>
                        <a:srgbClr val="000000"/>
                      </a:solidFill>
                      <a:round/>
                      <a:headEnd/>
                      <a:tailEnd/>
                    </a:ln>
                  </p:spPr>
                  <p:txBody>
                    <a:bodyPr/>
                    <a:lstStyle/>
                    <a:p>
                      <a:endParaRPr lang="fr-FR"/>
                    </a:p>
                  </p:txBody>
                </p:sp>
              </p:grpSp>
              <p:sp>
                <p:nvSpPr>
                  <p:cNvPr id="11276" name="Line 256"/>
                  <p:cNvSpPr>
                    <a:spLocks noChangeShapeType="1"/>
                  </p:cNvSpPr>
                  <p:nvPr/>
                </p:nvSpPr>
                <p:spPr bwMode="auto">
                  <a:xfrm flipV="1">
                    <a:off x="6086475" y="4357688"/>
                    <a:ext cx="0" cy="228600"/>
                  </a:xfrm>
                  <a:prstGeom prst="line">
                    <a:avLst/>
                  </a:prstGeom>
                  <a:noFill/>
                  <a:ln w="9525">
                    <a:solidFill>
                      <a:srgbClr val="000000"/>
                    </a:solidFill>
                    <a:round/>
                    <a:headEnd/>
                    <a:tailEnd/>
                  </a:ln>
                </p:spPr>
                <p:txBody>
                  <a:bodyPr/>
                  <a:lstStyle/>
                  <a:p>
                    <a:endParaRPr lang="fr-FR"/>
                  </a:p>
                </p:txBody>
              </p:sp>
              <p:sp>
                <p:nvSpPr>
                  <p:cNvPr id="11277" name="Line 257"/>
                  <p:cNvSpPr>
                    <a:spLocks noChangeShapeType="1"/>
                  </p:cNvSpPr>
                  <p:nvPr/>
                </p:nvSpPr>
                <p:spPr bwMode="auto">
                  <a:xfrm>
                    <a:off x="6086475" y="4357688"/>
                    <a:ext cx="2120900" cy="0"/>
                  </a:xfrm>
                  <a:prstGeom prst="line">
                    <a:avLst/>
                  </a:prstGeom>
                  <a:noFill/>
                  <a:ln w="9525">
                    <a:solidFill>
                      <a:srgbClr val="000000"/>
                    </a:solidFill>
                    <a:round/>
                    <a:headEnd type="oval" w="med" len="med"/>
                    <a:tailEnd/>
                  </a:ln>
                </p:spPr>
                <p:txBody>
                  <a:bodyPr/>
                  <a:lstStyle/>
                  <a:p>
                    <a:endParaRPr lang="fr-FR"/>
                  </a:p>
                </p:txBody>
              </p:sp>
              <p:sp>
                <p:nvSpPr>
                  <p:cNvPr id="11278" name="Line 258"/>
                  <p:cNvSpPr>
                    <a:spLocks noChangeShapeType="1"/>
                  </p:cNvSpPr>
                  <p:nvPr/>
                </p:nvSpPr>
                <p:spPr bwMode="auto">
                  <a:xfrm flipH="1">
                    <a:off x="5495925" y="5459413"/>
                    <a:ext cx="228600" cy="228600"/>
                  </a:xfrm>
                  <a:prstGeom prst="line">
                    <a:avLst/>
                  </a:prstGeom>
                  <a:noFill/>
                  <a:ln w="9525">
                    <a:solidFill>
                      <a:srgbClr val="000000"/>
                    </a:solidFill>
                    <a:round/>
                    <a:headEnd/>
                    <a:tailEnd/>
                  </a:ln>
                </p:spPr>
                <p:txBody>
                  <a:bodyPr/>
                  <a:lstStyle/>
                  <a:p>
                    <a:endParaRPr lang="fr-FR"/>
                  </a:p>
                </p:txBody>
              </p:sp>
              <p:sp>
                <p:nvSpPr>
                  <p:cNvPr id="11279" name="Line 259"/>
                  <p:cNvSpPr>
                    <a:spLocks noChangeShapeType="1"/>
                  </p:cNvSpPr>
                  <p:nvPr/>
                </p:nvSpPr>
                <p:spPr bwMode="auto">
                  <a:xfrm>
                    <a:off x="6505575" y="5449888"/>
                    <a:ext cx="228600" cy="228600"/>
                  </a:xfrm>
                  <a:prstGeom prst="line">
                    <a:avLst/>
                  </a:prstGeom>
                  <a:noFill/>
                  <a:ln w="9525">
                    <a:solidFill>
                      <a:srgbClr val="000000"/>
                    </a:solidFill>
                    <a:round/>
                    <a:headEnd/>
                    <a:tailEnd/>
                  </a:ln>
                </p:spPr>
                <p:txBody>
                  <a:bodyPr/>
                  <a:lstStyle/>
                  <a:p>
                    <a:endParaRPr lang="fr-FR"/>
                  </a:p>
                </p:txBody>
              </p:sp>
              <p:sp>
                <p:nvSpPr>
                  <p:cNvPr id="11280" name="Line 260"/>
                  <p:cNvSpPr>
                    <a:spLocks noChangeShapeType="1"/>
                  </p:cNvSpPr>
                  <p:nvPr/>
                </p:nvSpPr>
                <p:spPr bwMode="auto">
                  <a:xfrm>
                    <a:off x="6724650" y="5700713"/>
                    <a:ext cx="0" cy="228600"/>
                  </a:xfrm>
                  <a:prstGeom prst="line">
                    <a:avLst/>
                  </a:prstGeom>
                  <a:noFill/>
                  <a:ln w="9525">
                    <a:solidFill>
                      <a:srgbClr val="000000"/>
                    </a:solidFill>
                    <a:round/>
                    <a:headEnd type="oval" w="med" len="med"/>
                    <a:tailEnd/>
                  </a:ln>
                </p:spPr>
                <p:txBody>
                  <a:bodyPr/>
                  <a:lstStyle/>
                  <a:p>
                    <a:endParaRPr lang="fr-FR"/>
                  </a:p>
                </p:txBody>
              </p:sp>
              <p:sp>
                <p:nvSpPr>
                  <p:cNvPr id="11281" name="Line 261"/>
                  <p:cNvSpPr>
                    <a:spLocks noChangeShapeType="1"/>
                  </p:cNvSpPr>
                  <p:nvPr/>
                </p:nvSpPr>
                <p:spPr bwMode="auto">
                  <a:xfrm>
                    <a:off x="8208963" y="4357688"/>
                    <a:ext cx="0" cy="114300"/>
                  </a:xfrm>
                  <a:prstGeom prst="line">
                    <a:avLst/>
                  </a:prstGeom>
                  <a:noFill/>
                  <a:ln w="9525">
                    <a:solidFill>
                      <a:srgbClr val="000000"/>
                    </a:solidFill>
                    <a:round/>
                    <a:headEnd/>
                    <a:tailEnd type="stealth" w="sm" len="sm"/>
                  </a:ln>
                </p:spPr>
                <p:txBody>
                  <a:bodyPr/>
                  <a:lstStyle/>
                  <a:p>
                    <a:endParaRPr lang="fr-FR"/>
                  </a:p>
                </p:txBody>
              </p:sp>
              <p:grpSp>
                <p:nvGrpSpPr>
                  <p:cNvPr id="11282" name="Group 262"/>
                  <p:cNvGrpSpPr>
                    <a:grpSpLocks/>
                  </p:cNvGrpSpPr>
                  <p:nvPr/>
                </p:nvGrpSpPr>
                <p:grpSpPr bwMode="auto">
                  <a:xfrm rot="5205697">
                    <a:off x="8048625" y="4643438"/>
                    <a:ext cx="457200" cy="114300"/>
                    <a:chOff x="2317" y="5557"/>
                    <a:chExt cx="1800" cy="180"/>
                  </a:xfrm>
                </p:grpSpPr>
                <p:grpSp>
                  <p:nvGrpSpPr>
                    <p:cNvPr id="11355" name="Group 263"/>
                    <p:cNvGrpSpPr>
                      <a:grpSpLocks/>
                    </p:cNvGrpSpPr>
                    <p:nvPr/>
                  </p:nvGrpSpPr>
                  <p:grpSpPr bwMode="auto">
                    <a:xfrm>
                      <a:off x="2497" y="5557"/>
                      <a:ext cx="1440" cy="180"/>
                      <a:chOff x="2497" y="5557"/>
                      <a:chExt cx="1440" cy="180"/>
                    </a:xfrm>
                  </p:grpSpPr>
                  <p:grpSp>
                    <p:nvGrpSpPr>
                      <p:cNvPr id="11358" name="Group 264"/>
                      <p:cNvGrpSpPr>
                        <a:grpSpLocks/>
                      </p:cNvGrpSpPr>
                      <p:nvPr/>
                    </p:nvGrpSpPr>
                    <p:grpSpPr bwMode="auto">
                      <a:xfrm>
                        <a:off x="2497" y="5557"/>
                        <a:ext cx="360" cy="180"/>
                        <a:chOff x="2497" y="5557"/>
                        <a:chExt cx="360" cy="180"/>
                      </a:xfrm>
                    </p:grpSpPr>
                    <p:sp>
                      <p:nvSpPr>
                        <p:cNvPr id="11368" name="Line 265"/>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369" name="Line 266"/>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1359" name="Group 267"/>
                      <p:cNvGrpSpPr>
                        <a:grpSpLocks/>
                      </p:cNvGrpSpPr>
                      <p:nvPr/>
                    </p:nvGrpSpPr>
                    <p:grpSpPr bwMode="auto">
                      <a:xfrm>
                        <a:off x="2857" y="5557"/>
                        <a:ext cx="360" cy="180"/>
                        <a:chOff x="2497" y="5557"/>
                        <a:chExt cx="360" cy="180"/>
                      </a:xfrm>
                    </p:grpSpPr>
                    <p:sp>
                      <p:nvSpPr>
                        <p:cNvPr id="11366" name="Line 268"/>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367" name="Line 269"/>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1360" name="Group 270"/>
                      <p:cNvGrpSpPr>
                        <a:grpSpLocks/>
                      </p:cNvGrpSpPr>
                      <p:nvPr/>
                    </p:nvGrpSpPr>
                    <p:grpSpPr bwMode="auto">
                      <a:xfrm>
                        <a:off x="3217" y="5557"/>
                        <a:ext cx="360" cy="180"/>
                        <a:chOff x="2497" y="5557"/>
                        <a:chExt cx="360" cy="180"/>
                      </a:xfrm>
                    </p:grpSpPr>
                    <p:sp>
                      <p:nvSpPr>
                        <p:cNvPr id="11364" name="Line 271"/>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365" name="Line 272"/>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1361" name="Group 273"/>
                      <p:cNvGrpSpPr>
                        <a:grpSpLocks/>
                      </p:cNvGrpSpPr>
                      <p:nvPr/>
                    </p:nvGrpSpPr>
                    <p:grpSpPr bwMode="auto">
                      <a:xfrm>
                        <a:off x="3577" y="5557"/>
                        <a:ext cx="360" cy="180"/>
                        <a:chOff x="2497" y="5557"/>
                        <a:chExt cx="360" cy="180"/>
                      </a:xfrm>
                    </p:grpSpPr>
                    <p:sp>
                      <p:nvSpPr>
                        <p:cNvPr id="11362" name="Line 274"/>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363" name="Line 275"/>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11356" name="Line 276"/>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11357" name="Line 277"/>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11283" name="Line 278"/>
                  <p:cNvSpPr>
                    <a:spLocks noChangeShapeType="1"/>
                  </p:cNvSpPr>
                  <p:nvPr/>
                </p:nvSpPr>
                <p:spPr bwMode="auto">
                  <a:xfrm>
                    <a:off x="8234363" y="4929188"/>
                    <a:ext cx="0" cy="114300"/>
                  </a:xfrm>
                  <a:prstGeom prst="line">
                    <a:avLst/>
                  </a:prstGeom>
                  <a:noFill/>
                  <a:ln w="9525">
                    <a:solidFill>
                      <a:srgbClr val="000000"/>
                    </a:solidFill>
                    <a:round/>
                    <a:headEnd/>
                    <a:tailEnd/>
                  </a:ln>
                </p:spPr>
                <p:txBody>
                  <a:bodyPr/>
                  <a:lstStyle/>
                  <a:p>
                    <a:endParaRPr lang="fr-FR"/>
                  </a:p>
                </p:txBody>
              </p:sp>
              <p:sp>
                <p:nvSpPr>
                  <p:cNvPr id="11284" name="Line 279"/>
                  <p:cNvSpPr>
                    <a:spLocks noChangeShapeType="1"/>
                  </p:cNvSpPr>
                  <p:nvPr/>
                </p:nvSpPr>
                <p:spPr bwMode="auto">
                  <a:xfrm>
                    <a:off x="8245475" y="5056188"/>
                    <a:ext cx="228600" cy="228600"/>
                  </a:xfrm>
                  <a:prstGeom prst="line">
                    <a:avLst/>
                  </a:prstGeom>
                  <a:noFill/>
                  <a:ln w="9525">
                    <a:solidFill>
                      <a:srgbClr val="000000"/>
                    </a:solidFill>
                    <a:round/>
                    <a:headEnd/>
                    <a:tailEnd/>
                  </a:ln>
                </p:spPr>
                <p:txBody>
                  <a:bodyPr/>
                  <a:lstStyle/>
                  <a:p>
                    <a:endParaRPr lang="fr-FR"/>
                  </a:p>
                </p:txBody>
              </p:sp>
              <p:sp>
                <p:nvSpPr>
                  <p:cNvPr id="11285" name="Line 280"/>
                  <p:cNvSpPr>
                    <a:spLocks noChangeShapeType="1"/>
                  </p:cNvSpPr>
                  <p:nvPr/>
                </p:nvSpPr>
                <p:spPr bwMode="auto">
                  <a:xfrm flipH="1">
                    <a:off x="7991475" y="5043488"/>
                    <a:ext cx="228600" cy="228600"/>
                  </a:xfrm>
                  <a:prstGeom prst="line">
                    <a:avLst/>
                  </a:prstGeom>
                  <a:noFill/>
                  <a:ln w="9525">
                    <a:solidFill>
                      <a:srgbClr val="000000"/>
                    </a:solidFill>
                    <a:round/>
                    <a:headEnd/>
                    <a:tailEnd/>
                  </a:ln>
                </p:spPr>
                <p:txBody>
                  <a:bodyPr/>
                  <a:lstStyle/>
                  <a:p>
                    <a:endParaRPr lang="fr-FR"/>
                  </a:p>
                </p:txBody>
              </p:sp>
              <p:grpSp>
                <p:nvGrpSpPr>
                  <p:cNvPr id="11286" name="Group 281"/>
                  <p:cNvGrpSpPr>
                    <a:grpSpLocks/>
                  </p:cNvGrpSpPr>
                  <p:nvPr/>
                </p:nvGrpSpPr>
                <p:grpSpPr bwMode="auto">
                  <a:xfrm rot="2492060">
                    <a:off x="8445500" y="5326063"/>
                    <a:ext cx="455613" cy="114300"/>
                    <a:chOff x="2317" y="5557"/>
                    <a:chExt cx="1800" cy="180"/>
                  </a:xfrm>
                </p:grpSpPr>
                <p:grpSp>
                  <p:nvGrpSpPr>
                    <p:cNvPr id="11340" name="Group 282"/>
                    <p:cNvGrpSpPr>
                      <a:grpSpLocks/>
                    </p:cNvGrpSpPr>
                    <p:nvPr/>
                  </p:nvGrpSpPr>
                  <p:grpSpPr bwMode="auto">
                    <a:xfrm>
                      <a:off x="2497" y="5557"/>
                      <a:ext cx="1440" cy="180"/>
                      <a:chOff x="2497" y="5557"/>
                      <a:chExt cx="1440" cy="180"/>
                    </a:xfrm>
                  </p:grpSpPr>
                  <p:grpSp>
                    <p:nvGrpSpPr>
                      <p:cNvPr id="11343" name="Group 283"/>
                      <p:cNvGrpSpPr>
                        <a:grpSpLocks/>
                      </p:cNvGrpSpPr>
                      <p:nvPr/>
                    </p:nvGrpSpPr>
                    <p:grpSpPr bwMode="auto">
                      <a:xfrm>
                        <a:off x="2497" y="5557"/>
                        <a:ext cx="360" cy="180"/>
                        <a:chOff x="2497" y="5557"/>
                        <a:chExt cx="360" cy="180"/>
                      </a:xfrm>
                    </p:grpSpPr>
                    <p:sp>
                      <p:nvSpPr>
                        <p:cNvPr id="11353" name="Line 284"/>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354" name="Line 285"/>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1344" name="Group 286"/>
                      <p:cNvGrpSpPr>
                        <a:grpSpLocks/>
                      </p:cNvGrpSpPr>
                      <p:nvPr/>
                    </p:nvGrpSpPr>
                    <p:grpSpPr bwMode="auto">
                      <a:xfrm>
                        <a:off x="2857" y="5557"/>
                        <a:ext cx="360" cy="180"/>
                        <a:chOff x="2497" y="5557"/>
                        <a:chExt cx="360" cy="180"/>
                      </a:xfrm>
                    </p:grpSpPr>
                    <p:sp>
                      <p:nvSpPr>
                        <p:cNvPr id="11351" name="Line 287"/>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352" name="Line 288"/>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1345" name="Group 289"/>
                      <p:cNvGrpSpPr>
                        <a:grpSpLocks/>
                      </p:cNvGrpSpPr>
                      <p:nvPr/>
                    </p:nvGrpSpPr>
                    <p:grpSpPr bwMode="auto">
                      <a:xfrm>
                        <a:off x="3217" y="5557"/>
                        <a:ext cx="360" cy="180"/>
                        <a:chOff x="2497" y="5557"/>
                        <a:chExt cx="360" cy="180"/>
                      </a:xfrm>
                    </p:grpSpPr>
                    <p:sp>
                      <p:nvSpPr>
                        <p:cNvPr id="11349" name="Line 290"/>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350" name="Line 291"/>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1346" name="Group 292"/>
                      <p:cNvGrpSpPr>
                        <a:grpSpLocks/>
                      </p:cNvGrpSpPr>
                      <p:nvPr/>
                    </p:nvGrpSpPr>
                    <p:grpSpPr bwMode="auto">
                      <a:xfrm>
                        <a:off x="3577" y="5557"/>
                        <a:ext cx="360" cy="180"/>
                        <a:chOff x="2497" y="5557"/>
                        <a:chExt cx="360" cy="180"/>
                      </a:xfrm>
                    </p:grpSpPr>
                    <p:sp>
                      <p:nvSpPr>
                        <p:cNvPr id="11347" name="Line 293"/>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348" name="Line 294"/>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11341" name="Line 295"/>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11342" name="Line 296"/>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grpSp>
                <p:nvGrpSpPr>
                  <p:cNvPr id="11287" name="Group 297"/>
                  <p:cNvGrpSpPr>
                    <a:grpSpLocks/>
                  </p:cNvGrpSpPr>
                  <p:nvPr/>
                </p:nvGrpSpPr>
                <p:grpSpPr bwMode="auto">
                  <a:xfrm rot="-2400624">
                    <a:off x="7546975" y="5335588"/>
                    <a:ext cx="455613" cy="114300"/>
                    <a:chOff x="2317" y="5557"/>
                    <a:chExt cx="1800" cy="180"/>
                  </a:xfrm>
                </p:grpSpPr>
                <p:grpSp>
                  <p:nvGrpSpPr>
                    <p:cNvPr id="11325" name="Group 298"/>
                    <p:cNvGrpSpPr>
                      <a:grpSpLocks/>
                    </p:cNvGrpSpPr>
                    <p:nvPr/>
                  </p:nvGrpSpPr>
                  <p:grpSpPr bwMode="auto">
                    <a:xfrm>
                      <a:off x="2497" y="5557"/>
                      <a:ext cx="1440" cy="180"/>
                      <a:chOff x="2497" y="5557"/>
                      <a:chExt cx="1440" cy="180"/>
                    </a:xfrm>
                  </p:grpSpPr>
                  <p:grpSp>
                    <p:nvGrpSpPr>
                      <p:cNvPr id="11328" name="Group 299"/>
                      <p:cNvGrpSpPr>
                        <a:grpSpLocks/>
                      </p:cNvGrpSpPr>
                      <p:nvPr/>
                    </p:nvGrpSpPr>
                    <p:grpSpPr bwMode="auto">
                      <a:xfrm>
                        <a:off x="2497" y="5557"/>
                        <a:ext cx="360" cy="180"/>
                        <a:chOff x="2497" y="5557"/>
                        <a:chExt cx="360" cy="180"/>
                      </a:xfrm>
                    </p:grpSpPr>
                    <p:sp>
                      <p:nvSpPr>
                        <p:cNvPr id="11338" name="Line 300"/>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339" name="Line 301"/>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1329" name="Group 302"/>
                      <p:cNvGrpSpPr>
                        <a:grpSpLocks/>
                      </p:cNvGrpSpPr>
                      <p:nvPr/>
                    </p:nvGrpSpPr>
                    <p:grpSpPr bwMode="auto">
                      <a:xfrm>
                        <a:off x="2857" y="5557"/>
                        <a:ext cx="360" cy="180"/>
                        <a:chOff x="2497" y="5557"/>
                        <a:chExt cx="360" cy="180"/>
                      </a:xfrm>
                    </p:grpSpPr>
                    <p:sp>
                      <p:nvSpPr>
                        <p:cNvPr id="11336" name="Line 303"/>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337" name="Line 304"/>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1330" name="Group 305"/>
                      <p:cNvGrpSpPr>
                        <a:grpSpLocks/>
                      </p:cNvGrpSpPr>
                      <p:nvPr/>
                    </p:nvGrpSpPr>
                    <p:grpSpPr bwMode="auto">
                      <a:xfrm>
                        <a:off x="3217" y="5557"/>
                        <a:ext cx="360" cy="180"/>
                        <a:chOff x="2497" y="5557"/>
                        <a:chExt cx="360" cy="180"/>
                      </a:xfrm>
                    </p:grpSpPr>
                    <p:sp>
                      <p:nvSpPr>
                        <p:cNvPr id="11334" name="Line 306"/>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335" name="Line 307"/>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1331" name="Group 308"/>
                      <p:cNvGrpSpPr>
                        <a:grpSpLocks/>
                      </p:cNvGrpSpPr>
                      <p:nvPr/>
                    </p:nvGrpSpPr>
                    <p:grpSpPr bwMode="auto">
                      <a:xfrm>
                        <a:off x="3577" y="5557"/>
                        <a:ext cx="360" cy="180"/>
                        <a:chOff x="2497" y="5557"/>
                        <a:chExt cx="360" cy="180"/>
                      </a:xfrm>
                    </p:grpSpPr>
                    <p:sp>
                      <p:nvSpPr>
                        <p:cNvPr id="11332" name="Line 309"/>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1333" name="Line 310"/>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11326" name="Line 311"/>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11327" name="Line 312"/>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11288" name="Line 313"/>
                  <p:cNvSpPr>
                    <a:spLocks noChangeShapeType="1"/>
                  </p:cNvSpPr>
                  <p:nvPr/>
                </p:nvSpPr>
                <p:spPr bwMode="auto">
                  <a:xfrm>
                    <a:off x="6111875" y="4814888"/>
                    <a:ext cx="0" cy="228600"/>
                  </a:xfrm>
                  <a:prstGeom prst="line">
                    <a:avLst/>
                  </a:prstGeom>
                  <a:noFill/>
                  <a:ln w="9525">
                    <a:solidFill>
                      <a:srgbClr val="000000"/>
                    </a:solidFill>
                    <a:round/>
                    <a:headEnd/>
                    <a:tailEnd type="oval" w="med" len="med"/>
                  </a:ln>
                </p:spPr>
                <p:txBody>
                  <a:bodyPr/>
                  <a:lstStyle/>
                  <a:p>
                    <a:endParaRPr lang="fr-FR"/>
                  </a:p>
                </p:txBody>
              </p:sp>
              <p:sp>
                <p:nvSpPr>
                  <p:cNvPr id="11289" name="Line 314"/>
                  <p:cNvSpPr>
                    <a:spLocks noChangeShapeType="1"/>
                  </p:cNvSpPr>
                  <p:nvPr/>
                </p:nvSpPr>
                <p:spPr bwMode="auto">
                  <a:xfrm flipH="1">
                    <a:off x="7534275" y="5564188"/>
                    <a:ext cx="114300" cy="114300"/>
                  </a:xfrm>
                  <a:prstGeom prst="line">
                    <a:avLst/>
                  </a:prstGeom>
                  <a:noFill/>
                  <a:ln w="9525">
                    <a:solidFill>
                      <a:srgbClr val="000000"/>
                    </a:solidFill>
                    <a:round/>
                    <a:headEnd/>
                    <a:tailEnd/>
                  </a:ln>
                </p:spPr>
                <p:txBody>
                  <a:bodyPr/>
                  <a:lstStyle/>
                  <a:p>
                    <a:endParaRPr lang="fr-FR"/>
                  </a:p>
                </p:txBody>
              </p:sp>
              <p:sp>
                <p:nvSpPr>
                  <p:cNvPr id="11290" name="Line 315"/>
                  <p:cNvSpPr>
                    <a:spLocks noChangeShapeType="1"/>
                  </p:cNvSpPr>
                  <p:nvPr/>
                </p:nvSpPr>
                <p:spPr bwMode="auto">
                  <a:xfrm>
                    <a:off x="7535863" y="5665788"/>
                    <a:ext cx="0" cy="228600"/>
                  </a:xfrm>
                  <a:prstGeom prst="line">
                    <a:avLst/>
                  </a:prstGeom>
                  <a:noFill/>
                  <a:ln w="9525">
                    <a:solidFill>
                      <a:srgbClr val="000000"/>
                    </a:solidFill>
                    <a:round/>
                    <a:headEnd/>
                    <a:tailEnd/>
                  </a:ln>
                </p:spPr>
                <p:txBody>
                  <a:bodyPr/>
                  <a:lstStyle/>
                  <a:p>
                    <a:endParaRPr lang="fr-FR"/>
                  </a:p>
                </p:txBody>
              </p:sp>
              <p:sp>
                <p:nvSpPr>
                  <p:cNvPr id="11291" name="Line 316"/>
                  <p:cNvSpPr>
                    <a:spLocks noChangeShapeType="1"/>
                  </p:cNvSpPr>
                  <p:nvPr/>
                </p:nvSpPr>
                <p:spPr bwMode="auto">
                  <a:xfrm>
                    <a:off x="8810625" y="5583238"/>
                    <a:ext cx="114300" cy="114300"/>
                  </a:xfrm>
                  <a:prstGeom prst="line">
                    <a:avLst/>
                  </a:prstGeom>
                  <a:noFill/>
                  <a:ln w="9525">
                    <a:solidFill>
                      <a:srgbClr val="000000"/>
                    </a:solidFill>
                    <a:round/>
                    <a:headEnd/>
                    <a:tailEnd/>
                  </a:ln>
                </p:spPr>
                <p:txBody>
                  <a:bodyPr/>
                  <a:lstStyle/>
                  <a:p>
                    <a:endParaRPr lang="fr-FR"/>
                  </a:p>
                </p:txBody>
              </p:sp>
              <p:sp>
                <p:nvSpPr>
                  <p:cNvPr id="11292" name="Line 317"/>
                  <p:cNvSpPr>
                    <a:spLocks noChangeShapeType="1"/>
                  </p:cNvSpPr>
                  <p:nvPr/>
                </p:nvSpPr>
                <p:spPr bwMode="auto">
                  <a:xfrm flipV="1">
                    <a:off x="8929688" y="5703888"/>
                    <a:ext cx="0" cy="228600"/>
                  </a:xfrm>
                  <a:prstGeom prst="line">
                    <a:avLst/>
                  </a:prstGeom>
                  <a:noFill/>
                  <a:ln w="9525">
                    <a:solidFill>
                      <a:srgbClr val="000000"/>
                    </a:solidFill>
                    <a:round/>
                    <a:headEnd/>
                    <a:tailEnd/>
                  </a:ln>
                </p:spPr>
                <p:txBody>
                  <a:bodyPr/>
                  <a:lstStyle/>
                  <a:p>
                    <a:endParaRPr lang="fr-FR"/>
                  </a:p>
                </p:txBody>
              </p:sp>
              <p:sp>
                <p:nvSpPr>
                  <p:cNvPr id="11293" name="Freeform 318"/>
                  <p:cNvSpPr>
                    <a:spLocks/>
                  </p:cNvSpPr>
                  <p:nvPr/>
                </p:nvSpPr>
                <p:spPr bwMode="auto">
                  <a:xfrm>
                    <a:off x="7477125" y="5883275"/>
                    <a:ext cx="101600" cy="241300"/>
                  </a:xfrm>
                  <a:custGeom>
                    <a:avLst/>
                    <a:gdLst>
                      <a:gd name="T0" fmla="*/ 2147483647 w 159"/>
                      <a:gd name="T1" fmla="*/ 0 h 380"/>
                      <a:gd name="T2" fmla="*/ 2147483647 w 159"/>
                      <a:gd name="T3" fmla="*/ 2147483647 h 380"/>
                      <a:gd name="T4" fmla="*/ 2147483647 w 159"/>
                      <a:gd name="T5" fmla="*/ 2147483647 h 380"/>
                      <a:gd name="T6" fmla="*/ 2147483647 w 159"/>
                      <a:gd name="T7" fmla="*/ 2147483647 h 380"/>
                      <a:gd name="T8" fmla="*/ 2147483647 w 159"/>
                      <a:gd name="T9" fmla="*/ 2147483647 h 380"/>
                      <a:gd name="T10" fmla="*/ 0 60000 65536"/>
                      <a:gd name="T11" fmla="*/ 0 60000 65536"/>
                      <a:gd name="T12" fmla="*/ 0 60000 65536"/>
                      <a:gd name="T13" fmla="*/ 0 60000 65536"/>
                      <a:gd name="T14" fmla="*/ 0 60000 65536"/>
                      <a:gd name="T15" fmla="*/ 0 w 159"/>
                      <a:gd name="T16" fmla="*/ 0 h 380"/>
                      <a:gd name="T17" fmla="*/ 159 w 159"/>
                      <a:gd name="T18" fmla="*/ 380 h 380"/>
                    </a:gdLst>
                    <a:ahLst/>
                    <a:cxnLst>
                      <a:cxn ang="T10">
                        <a:pos x="T0" y="T1"/>
                      </a:cxn>
                      <a:cxn ang="T11">
                        <a:pos x="T2" y="T3"/>
                      </a:cxn>
                      <a:cxn ang="T12">
                        <a:pos x="T4" y="T5"/>
                      </a:cxn>
                      <a:cxn ang="T13">
                        <a:pos x="T6" y="T7"/>
                      </a:cxn>
                      <a:cxn ang="T14">
                        <a:pos x="T8" y="T9"/>
                      </a:cxn>
                    </a:cxnLst>
                    <a:rect l="T15" t="T16" r="T17" b="T18"/>
                    <a:pathLst>
                      <a:path w="159" h="380">
                        <a:moveTo>
                          <a:pt x="113" y="0"/>
                        </a:moveTo>
                        <a:cubicBezTo>
                          <a:pt x="86" y="7"/>
                          <a:pt x="54" y="3"/>
                          <a:pt x="33" y="20"/>
                        </a:cubicBezTo>
                        <a:cubicBezTo>
                          <a:pt x="0" y="46"/>
                          <a:pt x="12" y="114"/>
                          <a:pt x="33" y="140"/>
                        </a:cubicBezTo>
                        <a:cubicBezTo>
                          <a:pt x="48" y="159"/>
                          <a:pt x="73" y="167"/>
                          <a:pt x="93" y="180"/>
                        </a:cubicBezTo>
                        <a:cubicBezTo>
                          <a:pt x="159" y="279"/>
                          <a:pt x="133" y="216"/>
                          <a:pt x="133" y="380"/>
                        </a:cubicBezTo>
                      </a:path>
                    </a:pathLst>
                  </a:custGeom>
                  <a:noFill/>
                  <a:ln w="9525">
                    <a:solidFill>
                      <a:srgbClr val="000000"/>
                    </a:solidFill>
                    <a:round/>
                    <a:headEnd/>
                    <a:tailEnd/>
                  </a:ln>
                </p:spPr>
                <p:txBody>
                  <a:bodyPr/>
                  <a:lstStyle/>
                  <a:p>
                    <a:endParaRPr lang="fr-FR"/>
                  </a:p>
                </p:txBody>
              </p:sp>
              <p:sp>
                <p:nvSpPr>
                  <p:cNvPr id="11294" name="Line 319"/>
                  <p:cNvSpPr>
                    <a:spLocks noChangeShapeType="1"/>
                  </p:cNvSpPr>
                  <p:nvPr/>
                </p:nvSpPr>
                <p:spPr bwMode="auto">
                  <a:xfrm>
                    <a:off x="5502275" y="6135688"/>
                    <a:ext cx="2057400" cy="0"/>
                  </a:xfrm>
                  <a:prstGeom prst="line">
                    <a:avLst/>
                  </a:prstGeom>
                  <a:noFill/>
                  <a:ln w="9525">
                    <a:solidFill>
                      <a:srgbClr val="000000"/>
                    </a:solidFill>
                    <a:round/>
                    <a:headEnd/>
                    <a:tailEnd/>
                  </a:ln>
                </p:spPr>
                <p:txBody>
                  <a:bodyPr/>
                  <a:lstStyle/>
                  <a:p>
                    <a:endParaRPr lang="fr-FR"/>
                  </a:p>
                </p:txBody>
              </p:sp>
              <p:sp>
                <p:nvSpPr>
                  <p:cNvPr id="11295" name="Line 320"/>
                  <p:cNvSpPr>
                    <a:spLocks noChangeShapeType="1"/>
                  </p:cNvSpPr>
                  <p:nvPr/>
                </p:nvSpPr>
                <p:spPr bwMode="auto">
                  <a:xfrm>
                    <a:off x="5500688" y="5678488"/>
                    <a:ext cx="0" cy="457200"/>
                  </a:xfrm>
                  <a:prstGeom prst="line">
                    <a:avLst/>
                  </a:prstGeom>
                  <a:noFill/>
                  <a:ln w="9525">
                    <a:solidFill>
                      <a:srgbClr val="000000"/>
                    </a:solidFill>
                    <a:round/>
                    <a:headEnd type="oval" w="med" len="med"/>
                    <a:tailEnd/>
                  </a:ln>
                </p:spPr>
                <p:txBody>
                  <a:bodyPr/>
                  <a:lstStyle/>
                  <a:p>
                    <a:endParaRPr lang="fr-FR"/>
                  </a:p>
                </p:txBody>
              </p:sp>
              <p:sp>
                <p:nvSpPr>
                  <p:cNvPr id="11296" name="Line 321"/>
                  <p:cNvSpPr>
                    <a:spLocks noChangeShapeType="1"/>
                  </p:cNvSpPr>
                  <p:nvPr/>
                </p:nvSpPr>
                <p:spPr bwMode="auto">
                  <a:xfrm flipV="1">
                    <a:off x="7140575" y="4395788"/>
                    <a:ext cx="0" cy="1485900"/>
                  </a:xfrm>
                  <a:prstGeom prst="line">
                    <a:avLst/>
                  </a:prstGeom>
                  <a:noFill/>
                  <a:ln w="9525">
                    <a:solidFill>
                      <a:srgbClr val="000000"/>
                    </a:solidFill>
                    <a:round/>
                    <a:headEnd/>
                    <a:tailEnd type="triangle" w="med" len="med"/>
                  </a:ln>
                </p:spPr>
                <p:txBody>
                  <a:bodyPr/>
                  <a:lstStyle/>
                  <a:p>
                    <a:endParaRPr lang="fr-FR"/>
                  </a:p>
                </p:txBody>
              </p:sp>
              <p:sp>
                <p:nvSpPr>
                  <p:cNvPr id="11297" name="Line 322"/>
                  <p:cNvSpPr>
                    <a:spLocks noChangeShapeType="1"/>
                  </p:cNvSpPr>
                  <p:nvPr/>
                </p:nvSpPr>
                <p:spPr bwMode="auto">
                  <a:xfrm>
                    <a:off x="7242175" y="4383088"/>
                    <a:ext cx="0" cy="1714500"/>
                  </a:xfrm>
                  <a:prstGeom prst="line">
                    <a:avLst/>
                  </a:prstGeom>
                  <a:noFill/>
                  <a:ln w="9525">
                    <a:solidFill>
                      <a:srgbClr val="000000"/>
                    </a:solidFill>
                    <a:round/>
                    <a:headEnd/>
                    <a:tailEnd type="triangle" w="med" len="med"/>
                  </a:ln>
                </p:spPr>
                <p:txBody>
                  <a:bodyPr/>
                  <a:lstStyle/>
                  <a:p>
                    <a:endParaRPr lang="fr-FR"/>
                  </a:p>
                </p:txBody>
              </p:sp>
              <p:sp>
                <p:nvSpPr>
                  <p:cNvPr id="11298" name="Line 323"/>
                  <p:cNvSpPr>
                    <a:spLocks noChangeShapeType="1"/>
                  </p:cNvSpPr>
                  <p:nvPr/>
                </p:nvSpPr>
                <p:spPr bwMode="auto">
                  <a:xfrm>
                    <a:off x="6391275" y="4357688"/>
                    <a:ext cx="342900" cy="0"/>
                  </a:xfrm>
                  <a:prstGeom prst="line">
                    <a:avLst/>
                  </a:prstGeom>
                  <a:noFill/>
                  <a:ln w="9525">
                    <a:solidFill>
                      <a:srgbClr val="000000"/>
                    </a:solidFill>
                    <a:round/>
                    <a:headEnd/>
                    <a:tailEnd type="stealth" w="med" len="med"/>
                  </a:ln>
                </p:spPr>
                <p:txBody>
                  <a:bodyPr/>
                  <a:lstStyle/>
                  <a:p>
                    <a:endParaRPr lang="fr-FR"/>
                  </a:p>
                </p:txBody>
              </p:sp>
              <p:sp>
                <p:nvSpPr>
                  <p:cNvPr id="11299" name="Line 324"/>
                  <p:cNvSpPr>
                    <a:spLocks noChangeShapeType="1"/>
                  </p:cNvSpPr>
                  <p:nvPr/>
                </p:nvSpPr>
                <p:spPr bwMode="auto">
                  <a:xfrm flipV="1">
                    <a:off x="5924550" y="4597400"/>
                    <a:ext cx="0" cy="228600"/>
                  </a:xfrm>
                  <a:prstGeom prst="line">
                    <a:avLst/>
                  </a:prstGeom>
                  <a:noFill/>
                  <a:ln w="9525">
                    <a:solidFill>
                      <a:srgbClr val="000000"/>
                    </a:solidFill>
                    <a:round/>
                    <a:headEnd/>
                    <a:tailEnd type="stealth" w="med" len="med"/>
                  </a:ln>
                </p:spPr>
                <p:txBody>
                  <a:bodyPr/>
                  <a:lstStyle/>
                  <a:p>
                    <a:endParaRPr lang="fr-FR"/>
                  </a:p>
                </p:txBody>
              </p:sp>
              <p:sp>
                <p:nvSpPr>
                  <p:cNvPr id="11300" name="Line 325"/>
                  <p:cNvSpPr>
                    <a:spLocks noChangeShapeType="1"/>
                  </p:cNvSpPr>
                  <p:nvPr/>
                </p:nvSpPr>
                <p:spPr bwMode="auto">
                  <a:xfrm flipH="1">
                    <a:off x="5553075" y="5195888"/>
                    <a:ext cx="228600" cy="228600"/>
                  </a:xfrm>
                  <a:prstGeom prst="line">
                    <a:avLst/>
                  </a:prstGeom>
                  <a:noFill/>
                  <a:ln w="9525">
                    <a:solidFill>
                      <a:srgbClr val="000000"/>
                    </a:solidFill>
                    <a:round/>
                    <a:headEnd/>
                    <a:tailEnd type="stealth" w="med" len="med"/>
                  </a:ln>
                </p:spPr>
                <p:txBody>
                  <a:bodyPr/>
                  <a:lstStyle/>
                  <a:p>
                    <a:endParaRPr lang="fr-FR"/>
                  </a:p>
                </p:txBody>
              </p:sp>
              <p:sp>
                <p:nvSpPr>
                  <p:cNvPr id="11301" name="Line 326"/>
                  <p:cNvSpPr>
                    <a:spLocks noChangeShapeType="1"/>
                  </p:cNvSpPr>
                  <p:nvPr/>
                </p:nvSpPr>
                <p:spPr bwMode="auto">
                  <a:xfrm>
                    <a:off x="6410325" y="5157788"/>
                    <a:ext cx="228600" cy="228600"/>
                  </a:xfrm>
                  <a:prstGeom prst="line">
                    <a:avLst/>
                  </a:prstGeom>
                  <a:noFill/>
                  <a:ln w="9525">
                    <a:solidFill>
                      <a:srgbClr val="000000"/>
                    </a:solidFill>
                    <a:round/>
                    <a:headEnd/>
                    <a:tailEnd type="stealth" w="sm" len="med"/>
                  </a:ln>
                </p:spPr>
                <p:txBody>
                  <a:bodyPr/>
                  <a:lstStyle/>
                  <a:p>
                    <a:endParaRPr lang="fr-FR"/>
                  </a:p>
                </p:txBody>
              </p:sp>
              <p:sp>
                <p:nvSpPr>
                  <p:cNvPr id="11302" name="Line 327"/>
                  <p:cNvSpPr>
                    <a:spLocks noChangeShapeType="1"/>
                  </p:cNvSpPr>
                  <p:nvPr/>
                </p:nvSpPr>
                <p:spPr bwMode="auto">
                  <a:xfrm flipV="1">
                    <a:off x="6734175" y="5930900"/>
                    <a:ext cx="2171700" cy="1588"/>
                  </a:xfrm>
                  <a:prstGeom prst="line">
                    <a:avLst/>
                  </a:prstGeom>
                  <a:noFill/>
                  <a:ln w="9525">
                    <a:solidFill>
                      <a:srgbClr val="000000"/>
                    </a:solidFill>
                    <a:round/>
                    <a:headEnd/>
                    <a:tailEnd/>
                  </a:ln>
                </p:spPr>
                <p:txBody>
                  <a:bodyPr/>
                  <a:lstStyle/>
                  <a:p>
                    <a:endParaRPr lang="fr-FR"/>
                  </a:p>
                </p:txBody>
              </p:sp>
              <p:sp>
                <p:nvSpPr>
                  <p:cNvPr id="11303" name="Line 328"/>
                  <p:cNvSpPr>
                    <a:spLocks noChangeShapeType="1"/>
                  </p:cNvSpPr>
                  <p:nvPr/>
                </p:nvSpPr>
                <p:spPr bwMode="auto">
                  <a:xfrm>
                    <a:off x="5756274" y="6135688"/>
                    <a:ext cx="457200" cy="0"/>
                  </a:xfrm>
                  <a:prstGeom prst="line">
                    <a:avLst/>
                  </a:prstGeom>
                  <a:noFill/>
                  <a:ln w="9525">
                    <a:solidFill>
                      <a:srgbClr val="000000"/>
                    </a:solidFill>
                    <a:round/>
                    <a:headEnd/>
                    <a:tailEnd type="triangle" w="med" len="med"/>
                  </a:ln>
                </p:spPr>
                <p:txBody>
                  <a:bodyPr/>
                  <a:lstStyle/>
                  <a:p>
                    <a:endParaRPr lang="fr-FR"/>
                  </a:p>
                </p:txBody>
              </p:sp>
              <p:sp>
                <p:nvSpPr>
                  <p:cNvPr id="11304" name="Line 329"/>
                  <p:cNvSpPr>
                    <a:spLocks noChangeShapeType="1"/>
                  </p:cNvSpPr>
                  <p:nvPr/>
                </p:nvSpPr>
                <p:spPr bwMode="auto">
                  <a:xfrm>
                    <a:off x="6848475" y="5934075"/>
                    <a:ext cx="228600" cy="0"/>
                  </a:xfrm>
                  <a:prstGeom prst="line">
                    <a:avLst/>
                  </a:prstGeom>
                  <a:noFill/>
                  <a:ln w="9525">
                    <a:solidFill>
                      <a:srgbClr val="000000"/>
                    </a:solidFill>
                    <a:round/>
                    <a:headEnd/>
                    <a:tailEnd type="stealth" w="med" len="med"/>
                  </a:ln>
                </p:spPr>
                <p:txBody>
                  <a:bodyPr/>
                  <a:lstStyle/>
                  <a:p>
                    <a:endParaRPr lang="fr-FR"/>
                  </a:p>
                </p:txBody>
              </p:sp>
              <p:sp>
                <p:nvSpPr>
                  <p:cNvPr id="11305" name="Line 330"/>
                  <p:cNvSpPr>
                    <a:spLocks noChangeShapeType="1"/>
                  </p:cNvSpPr>
                  <p:nvPr/>
                </p:nvSpPr>
                <p:spPr bwMode="auto">
                  <a:xfrm flipV="1">
                    <a:off x="6911975" y="5895975"/>
                    <a:ext cx="0" cy="228600"/>
                  </a:xfrm>
                  <a:prstGeom prst="line">
                    <a:avLst/>
                  </a:prstGeom>
                  <a:noFill/>
                  <a:ln w="9525">
                    <a:solidFill>
                      <a:srgbClr val="000000"/>
                    </a:solidFill>
                    <a:round/>
                    <a:headEnd/>
                    <a:tailEnd type="triangle" w="med" len="med"/>
                  </a:ln>
                </p:spPr>
                <p:txBody>
                  <a:bodyPr/>
                  <a:lstStyle/>
                  <a:p>
                    <a:endParaRPr lang="fr-FR"/>
                  </a:p>
                </p:txBody>
              </p:sp>
              <p:sp>
                <p:nvSpPr>
                  <p:cNvPr id="11306" name="Line 331"/>
                  <p:cNvSpPr>
                    <a:spLocks noChangeShapeType="1"/>
                  </p:cNvSpPr>
                  <p:nvPr/>
                </p:nvSpPr>
                <p:spPr bwMode="auto">
                  <a:xfrm flipV="1">
                    <a:off x="7534275" y="5730875"/>
                    <a:ext cx="0" cy="114300"/>
                  </a:xfrm>
                  <a:prstGeom prst="line">
                    <a:avLst/>
                  </a:prstGeom>
                  <a:noFill/>
                  <a:ln w="9525">
                    <a:solidFill>
                      <a:srgbClr val="000000"/>
                    </a:solidFill>
                    <a:round/>
                    <a:headEnd/>
                    <a:tailEnd type="triangle" w="med" len="med"/>
                  </a:ln>
                </p:spPr>
                <p:txBody>
                  <a:bodyPr/>
                  <a:lstStyle/>
                  <a:p>
                    <a:endParaRPr lang="fr-FR"/>
                  </a:p>
                </p:txBody>
              </p:sp>
              <p:sp>
                <p:nvSpPr>
                  <p:cNvPr id="11307" name="Line 332"/>
                  <p:cNvSpPr>
                    <a:spLocks noChangeShapeType="1"/>
                  </p:cNvSpPr>
                  <p:nvPr/>
                </p:nvSpPr>
                <p:spPr bwMode="auto">
                  <a:xfrm flipV="1">
                    <a:off x="8924925" y="5759450"/>
                    <a:ext cx="0" cy="114300"/>
                  </a:xfrm>
                  <a:prstGeom prst="line">
                    <a:avLst/>
                  </a:prstGeom>
                  <a:noFill/>
                  <a:ln w="9525">
                    <a:solidFill>
                      <a:srgbClr val="000000"/>
                    </a:solidFill>
                    <a:round/>
                    <a:headEnd/>
                    <a:tailEnd type="triangle" w="med" len="med"/>
                  </a:ln>
                </p:spPr>
                <p:txBody>
                  <a:bodyPr/>
                  <a:lstStyle/>
                  <a:p>
                    <a:endParaRPr lang="fr-FR"/>
                  </a:p>
                </p:txBody>
              </p:sp>
              <p:sp>
                <p:nvSpPr>
                  <p:cNvPr id="11308" name="Text Box 239"/>
                  <p:cNvSpPr txBox="1">
                    <a:spLocks noChangeArrowheads="1"/>
                  </p:cNvSpPr>
                  <p:nvPr/>
                </p:nvSpPr>
                <p:spPr bwMode="auto">
                  <a:xfrm>
                    <a:off x="5643563" y="4443413"/>
                    <a:ext cx="342900" cy="342900"/>
                  </a:xfrm>
                  <a:prstGeom prst="rect">
                    <a:avLst/>
                  </a:prstGeom>
                  <a:noFill/>
                  <a:ln w="9525">
                    <a:noFill/>
                    <a:miter lim="800000"/>
                    <a:headEnd/>
                    <a:tailEnd/>
                  </a:ln>
                </p:spPr>
                <p:txBody>
                  <a:bodyPr/>
                  <a:lstStyle/>
                  <a:p>
                    <a:r>
                      <a:rPr lang="fr-FR" sz="1200"/>
                      <a:t>v</a:t>
                    </a:r>
                    <a:r>
                      <a:rPr lang="fr-FR" sz="1200" baseline="-25000"/>
                      <a:t>1</a:t>
                    </a:r>
                    <a:endParaRPr lang="fr-FR"/>
                  </a:p>
                </p:txBody>
              </p:sp>
              <p:sp>
                <p:nvSpPr>
                  <p:cNvPr id="11309" name="Text Box 239"/>
                  <p:cNvSpPr txBox="1">
                    <a:spLocks noChangeArrowheads="1"/>
                  </p:cNvSpPr>
                  <p:nvPr/>
                </p:nvSpPr>
                <p:spPr bwMode="auto">
                  <a:xfrm>
                    <a:off x="6515100" y="5145088"/>
                    <a:ext cx="342900" cy="342900"/>
                  </a:xfrm>
                  <a:prstGeom prst="rect">
                    <a:avLst/>
                  </a:prstGeom>
                  <a:noFill/>
                  <a:ln w="9525">
                    <a:noFill/>
                    <a:miter lim="800000"/>
                    <a:headEnd/>
                    <a:tailEnd/>
                  </a:ln>
                </p:spPr>
                <p:txBody>
                  <a:bodyPr/>
                  <a:lstStyle/>
                  <a:p>
                    <a:r>
                      <a:rPr lang="fr-FR" sz="1200"/>
                      <a:t>v</a:t>
                    </a:r>
                    <a:r>
                      <a:rPr lang="fr-FR" sz="1200" baseline="-25000"/>
                      <a:t>2</a:t>
                    </a:r>
                    <a:endParaRPr lang="fr-FR"/>
                  </a:p>
                </p:txBody>
              </p:sp>
              <p:sp>
                <p:nvSpPr>
                  <p:cNvPr id="11310" name="Text Box 239"/>
                  <p:cNvSpPr txBox="1">
                    <a:spLocks noChangeArrowheads="1"/>
                  </p:cNvSpPr>
                  <p:nvPr/>
                </p:nvSpPr>
                <p:spPr bwMode="auto">
                  <a:xfrm>
                    <a:off x="6515100" y="4071938"/>
                    <a:ext cx="342900" cy="342900"/>
                  </a:xfrm>
                  <a:prstGeom prst="rect">
                    <a:avLst/>
                  </a:prstGeom>
                  <a:noFill/>
                  <a:ln w="9525">
                    <a:noFill/>
                    <a:miter lim="800000"/>
                    <a:headEnd/>
                    <a:tailEnd/>
                  </a:ln>
                </p:spPr>
                <p:txBody>
                  <a:bodyPr/>
                  <a:lstStyle/>
                  <a:p>
                    <a:r>
                      <a:rPr lang="fr-FR" sz="1200"/>
                      <a:t>i</a:t>
                    </a:r>
                    <a:r>
                      <a:rPr lang="fr-FR" sz="1200" baseline="-25000"/>
                      <a:t>1</a:t>
                    </a:r>
                    <a:endParaRPr lang="fr-FR"/>
                  </a:p>
                </p:txBody>
              </p:sp>
              <p:sp>
                <p:nvSpPr>
                  <p:cNvPr id="11311" name="Text Box 239"/>
                  <p:cNvSpPr txBox="1">
                    <a:spLocks noChangeArrowheads="1"/>
                  </p:cNvSpPr>
                  <p:nvPr/>
                </p:nvSpPr>
                <p:spPr bwMode="auto">
                  <a:xfrm>
                    <a:off x="6800850" y="5645150"/>
                    <a:ext cx="342900" cy="342900"/>
                  </a:xfrm>
                  <a:prstGeom prst="rect">
                    <a:avLst/>
                  </a:prstGeom>
                  <a:noFill/>
                  <a:ln w="9525">
                    <a:noFill/>
                    <a:miter lim="800000"/>
                    <a:headEnd/>
                    <a:tailEnd/>
                  </a:ln>
                </p:spPr>
                <p:txBody>
                  <a:bodyPr/>
                  <a:lstStyle/>
                  <a:p>
                    <a:r>
                      <a:rPr lang="fr-FR" sz="1200"/>
                      <a:t>i</a:t>
                    </a:r>
                    <a:r>
                      <a:rPr lang="fr-FR" sz="1200" baseline="-25000"/>
                      <a:t>2</a:t>
                    </a:r>
                    <a:endParaRPr lang="fr-FR"/>
                  </a:p>
                </p:txBody>
              </p:sp>
              <p:sp>
                <p:nvSpPr>
                  <p:cNvPr id="11312" name="Text Box 239"/>
                  <p:cNvSpPr txBox="1">
                    <a:spLocks noChangeArrowheads="1"/>
                  </p:cNvSpPr>
                  <p:nvPr/>
                </p:nvSpPr>
                <p:spPr bwMode="auto">
                  <a:xfrm>
                    <a:off x="5860358" y="4157670"/>
                    <a:ext cx="342900" cy="342900"/>
                  </a:xfrm>
                  <a:prstGeom prst="rect">
                    <a:avLst/>
                  </a:prstGeom>
                  <a:noFill/>
                  <a:ln w="9525">
                    <a:noFill/>
                    <a:miter lim="800000"/>
                    <a:headEnd/>
                    <a:tailEnd/>
                  </a:ln>
                </p:spPr>
                <p:txBody>
                  <a:bodyPr/>
                  <a:lstStyle/>
                  <a:p>
                    <a:r>
                      <a:rPr lang="fr-FR" sz="1200"/>
                      <a:t>1</a:t>
                    </a:r>
                    <a:endParaRPr lang="fr-FR"/>
                  </a:p>
                </p:txBody>
              </p:sp>
              <p:sp>
                <p:nvSpPr>
                  <p:cNvPr id="11313" name="Text Box 239"/>
                  <p:cNvSpPr txBox="1">
                    <a:spLocks noChangeArrowheads="1"/>
                  </p:cNvSpPr>
                  <p:nvPr/>
                </p:nvSpPr>
                <p:spPr bwMode="auto">
                  <a:xfrm>
                    <a:off x="6669460" y="5514992"/>
                    <a:ext cx="342900" cy="342900"/>
                  </a:xfrm>
                  <a:prstGeom prst="rect">
                    <a:avLst/>
                  </a:prstGeom>
                  <a:noFill/>
                  <a:ln w="9525">
                    <a:noFill/>
                    <a:miter lim="800000"/>
                    <a:headEnd/>
                    <a:tailEnd/>
                  </a:ln>
                </p:spPr>
                <p:txBody>
                  <a:bodyPr/>
                  <a:lstStyle/>
                  <a:p>
                    <a:r>
                      <a:rPr lang="fr-FR" sz="1200"/>
                      <a:t>2</a:t>
                    </a:r>
                    <a:endParaRPr lang="fr-FR"/>
                  </a:p>
                </p:txBody>
              </p:sp>
              <p:sp>
                <p:nvSpPr>
                  <p:cNvPr id="11314" name="Text Box 239"/>
                  <p:cNvSpPr txBox="1">
                    <a:spLocks noChangeArrowheads="1"/>
                  </p:cNvSpPr>
                  <p:nvPr/>
                </p:nvSpPr>
                <p:spPr bwMode="auto">
                  <a:xfrm>
                    <a:off x="5489226" y="5632110"/>
                    <a:ext cx="342900" cy="342900"/>
                  </a:xfrm>
                  <a:prstGeom prst="rect">
                    <a:avLst/>
                  </a:prstGeom>
                  <a:noFill/>
                  <a:ln w="9525">
                    <a:noFill/>
                    <a:miter lim="800000"/>
                    <a:headEnd/>
                    <a:tailEnd/>
                  </a:ln>
                </p:spPr>
                <p:txBody>
                  <a:bodyPr/>
                  <a:lstStyle/>
                  <a:p>
                    <a:r>
                      <a:rPr lang="fr-FR" sz="1200"/>
                      <a:t>3</a:t>
                    </a:r>
                    <a:endParaRPr lang="fr-FR"/>
                  </a:p>
                </p:txBody>
              </p:sp>
              <p:sp>
                <p:nvSpPr>
                  <p:cNvPr id="11315" name="Text Box 239"/>
                  <p:cNvSpPr txBox="1">
                    <a:spLocks noChangeArrowheads="1"/>
                  </p:cNvSpPr>
                  <p:nvPr/>
                </p:nvSpPr>
                <p:spPr bwMode="auto">
                  <a:xfrm>
                    <a:off x="5999966" y="5816599"/>
                    <a:ext cx="342900" cy="342900"/>
                  </a:xfrm>
                  <a:prstGeom prst="rect">
                    <a:avLst/>
                  </a:prstGeom>
                  <a:noFill/>
                  <a:ln w="9525">
                    <a:noFill/>
                    <a:miter lim="800000"/>
                    <a:headEnd/>
                    <a:tailEnd/>
                  </a:ln>
                </p:spPr>
                <p:txBody>
                  <a:bodyPr/>
                  <a:lstStyle/>
                  <a:p>
                    <a:r>
                      <a:rPr lang="fr-FR" sz="1200"/>
                      <a:t>i</a:t>
                    </a:r>
                    <a:r>
                      <a:rPr lang="fr-FR" sz="1200" baseline="-25000"/>
                      <a:t>3</a:t>
                    </a:r>
                    <a:endParaRPr lang="fr-FR"/>
                  </a:p>
                </p:txBody>
              </p:sp>
              <p:sp>
                <p:nvSpPr>
                  <p:cNvPr id="11316" name="Text Box 239"/>
                  <p:cNvSpPr txBox="1">
                    <a:spLocks noChangeArrowheads="1"/>
                  </p:cNvSpPr>
                  <p:nvPr/>
                </p:nvSpPr>
                <p:spPr bwMode="auto">
                  <a:xfrm>
                    <a:off x="6786578" y="4586298"/>
                    <a:ext cx="500066" cy="342900"/>
                  </a:xfrm>
                  <a:prstGeom prst="rect">
                    <a:avLst/>
                  </a:prstGeom>
                  <a:noFill/>
                  <a:ln w="9525">
                    <a:noFill/>
                    <a:miter lim="800000"/>
                    <a:headEnd/>
                    <a:tailEnd/>
                  </a:ln>
                </p:spPr>
                <p:txBody>
                  <a:bodyPr/>
                  <a:lstStyle/>
                  <a:p>
                    <a:r>
                      <a:rPr lang="fr-FR" sz="1200"/>
                      <a:t>u</a:t>
                    </a:r>
                    <a:r>
                      <a:rPr lang="fr-FR" sz="1200" baseline="-25000"/>
                      <a:t>12</a:t>
                    </a:r>
                    <a:endParaRPr lang="fr-FR" baseline="-25000"/>
                  </a:p>
                </p:txBody>
              </p:sp>
              <p:sp>
                <p:nvSpPr>
                  <p:cNvPr id="11317" name="Text Box 239"/>
                  <p:cNvSpPr txBox="1">
                    <a:spLocks noChangeArrowheads="1"/>
                  </p:cNvSpPr>
                  <p:nvPr/>
                </p:nvSpPr>
                <p:spPr bwMode="auto">
                  <a:xfrm>
                    <a:off x="6572264" y="5872182"/>
                    <a:ext cx="500066" cy="342900"/>
                  </a:xfrm>
                  <a:prstGeom prst="rect">
                    <a:avLst/>
                  </a:prstGeom>
                  <a:noFill/>
                  <a:ln w="9525">
                    <a:noFill/>
                    <a:miter lim="800000"/>
                    <a:headEnd/>
                    <a:tailEnd/>
                  </a:ln>
                </p:spPr>
                <p:txBody>
                  <a:bodyPr/>
                  <a:lstStyle/>
                  <a:p>
                    <a:r>
                      <a:rPr lang="fr-FR" sz="1200"/>
                      <a:t>u</a:t>
                    </a:r>
                    <a:r>
                      <a:rPr lang="fr-FR" sz="1200" baseline="-25000"/>
                      <a:t>23</a:t>
                    </a:r>
                    <a:endParaRPr lang="fr-FR" baseline="-25000"/>
                  </a:p>
                </p:txBody>
              </p:sp>
              <p:sp>
                <p:nvSpPr>
                  <p:cNvPr id="11318" name="Text Box 239"/>
                  <p:cNvSpPr txBox="1">
                    <a:spLocks noChangeArrowheads="1"/>
                  </p:cNvSpPr>
                  <p:nvPr/>
                </p:nvSpPr>
                <p:spPr bwMode="auto">
                  <a:xfrm>
                    <a:off x="7215206" y="4606220"/>
                    <a:ext cx="500066" cy="342900"/>
                  </a:xfrm>
                  <a:prstGeom prst="rect">
                    <a:avLst/>
                  </a:prstGeom>
                  <a:noFill/>
                  <a:ln w="9525">
                    <a:noFill/>
                    <a:miter lim="800000"/>
                    <a:headEnd/>
                    <a:tailEnd/>
                  </a:ln>
                </p:spPr>
                <p:txBody>
                  <a:bodyPr/>
                  <a:lstStyle/>
                  <a:p>
                    <a:r>
                      <a:rPr lang="fr-FR" sz="1200"/>
                      <a:t>u</a:t>
                    </a:r>
                    <a:r>
                      <a:rPr lang="fr-FR" sz="1200" baseline="-25000"/>
                      <a:t>31</a:t>
                    </a:r>
                    <a:endParaRPr lang="fr-FR" baseline="-25000"/>
                  </a:p>
                </p:txBody>
              </p:sp>
              <p:sp>
                <p:nvSpPr>
                  <p:cNvPr id="11319" name="Text Box 239"/>
                  <p:cNvSpPr txBox="1">
                    <a:spLocks noChangeArrowheads="1"/>
                  </p:cNvSpPr>
                  <p:nvPr/>
                </p:nvSpPr>
                <p:spPr bwMode="auto">
                  <a:xfrm>
                    <a:off x="8158190" y="4262975"/>
                    <a:ext cx="342900" cy="342900"/>
                  </a:xfrm>
                  <a:prstGeom prst="rect">
                    <a:avLst/>
                  </a:prstGeom>
                  <a:noFill/>
                  <a:ln w="9525">
                    <a:noFill/>
                    <a:miter lim="800000"/>
                    <a:headEnd/>
                    <a:tailEnd/>
                  </a:ln>
                </p:spPr>
                <p:txBody>
                  <a:bodyPr/>
                  <a:lstStyle/>
                  <a:p>
                    <a:r>
                      <a:rPr lang="fr-FR" sz="1200"/>
                      <a:t>j</a:t>
                    </a:r>
                    <a:r>
                      <a:rPr lang="fr-FR" sz="1200" baseline="-25000"/>
                      <a:t>1</a:t>
                    </a:r>
                    <a:endParaRPr lang="fr-FR"/>
                  </a:p>
                </p:txBody>
              </p:sp>
              <p:sp>
                <p:nvSpPr>
                  <p:cNvPr id="11320" name="Text Box 239"/>
                  <p:cNvSpPr txBox="1">
                    <a:spLocks noChangeArrowheads="1"/>
                  </p:cNvSpPr>
                  <p:nvPr/>
                </p:nvSpPr>
                <p:spPr bwMode="auto">
                  <a:xfrm>
                    <a:off x="8658256" y="5632110"/>
                    <a:ext cx="342900" cy="342900"/>
                  </a:xfrm>
                  <a:prstGeom prst="rect">
                    <a:avLst/>
                  </a:prstGeom>
                  <a:noFill/>
                  <a:ln w="9525">
                    <a:noFill/>
                    <a:miter lim="800000"/>
                    <a:headEnd/>
                    <a:tailEnd/>
                  </a:ln>
                </p:spPr>
                <p:txBody>
                  <a:bodyPr/>
                  <a:lstStyle/>
                  <a:p>
                    <a:r>
                      <a:rPr lang="fr-FR" sz="1200"/>
                      <a:t>j</a:t>
                    </a:r>
                    <a:r>
                      <a:rPr lang="fr-FR" sz="1200" baseline="-25000"/>
                      <a:t>2</a:t>
                    </a:r>
                    <a:endParaRPr lang="fr-FR"/>
                  </a:p>
                </p:txBody>
              </p:sp>
              <p:sp>
                <p:nvSpPr>
                  <p:cNvPr id="11321" name="Text Box 239"/>
                  <p:cNvSpPr txBox="1">
                    <a:spLocks noChangeArrowheads="1"/>
                  </p:cNvSpPr>
                  <p:nvPr/>
                </p:nvSpPr>
                <p:spPr bwMode="auto">
                  <a:xfrm>
                    <a:off x="7533759" y="5663704"/>
                    <a:ext cx="342900" cy="342900"/>
                  </a:xfrm>
                  <a:prstGeom prst="rect">
                    <a:avLst/>
                  </a:prstGeom>
                  <a:noFill/>
                  <a:ln w="9525">
                    <a:noFill/>
                    <a:miter lim="800000"/>
                    <a:headEnd/>
                    <a:tailEnd/>
                  </a:ln>
                </p:spPr>
                <p:txBody>
                  <a:bodyPr/>
                  <a:lstStyle/>
                  <a:p>
                    <a:r>
                      <a:rPr lang="fr-FR" sz="1200"/>
                      <a:t>j</a:t>
                    </a:r>
                    <a:r>
                      <a:rPr lang="fr-FR" sz="1200" baseline="-25000"/>
                      <a:t>3</a:t>
                    </a:r>
                    <a:endParaRPr lang="fr-FR"/>
                  </a:p>
                </p:txBody>
              </p:sp>
              <p:sp>
                <p:nvSpPr>
                  <p:cNvPr id="11322" name="Text Box 241"/>
                  <p:cNvSpPr txBox="1">
                    <a:spLocks noChangeArrowheads="1"/>
                  </p:cNvSpPr>
                  <p:nvPr/>
                </p:nvSpPr>
                <p:spPr bwMode="auto">
                  <a:xfrm>
                    <a:off x="8286776" y="4513449"/>
                    <a:ext cx="571500" cy="342900"/>
                  </a:xfrm>
                  <a:prstGeom prst="rect">
                    <a:avLst/>
                  </a:prstGeom>
                  <a:noFill/>
                  <a:ln w="9525">
                    <a:noFill/>
                    <a:miter lim="800000"/>
                    <a:headEnd/>
                    <a:tailEnd/>
                  </a:ln>
                </p:spPr>
                <p:txBody>
                  <a:bodyPr/>
                  <a:lstStyle/>
                  <a:p>
                    <a:r>
                      <a:rPr lang="fr-FR" sz="1200" i="1"/>
                      <a:t>Z</a:t>
                    </a:r>
                    <a:endParaRPr lang="fr-FR"/>
                  </a:p>
                </p:txBody>
              </p:sp>
              <p:sp>
                <p:nvSpPr>
                  <p:cNvPr id="11323" name="Text Box 241"/>
                  <p:cNvSpPr txBox="1">
                    <a:spLocks noChangeArrowheads="1"/>
                  </p:cNvSpPr>
                  <p:nvPr/>
                </p:nvSpPr>
                <p:spPr bwMode="auto">
                  <a:xfrm>
                    <a:off x="7500958" y="5143512"/>
                    <a:ext cx="571500" cy="342900"/>
                  </a:xfrm>
                  <a:prstGeom prst="rect">
                    <a:avLst/>
                  </a:prstGeom>
                  <a:noFill/>
                  <a:ln w="9525">
                    <a:noFill/>
                    <a:miter lim="800000"/>
                    <a:headEnd/>
                    <a:tailEnd/>
                  </a:ln>
                </p:spPr>
                <p:txBody>
                  <a:bodyPr/>
                  <a:lstStyle/>
                  <a:p>
                    <a:r>
                      <a:rPr lang="fr-FR" sz="1200" i="1"/>
                      <a:t>Z</a:t>
                    </a:r>
                    <a:endParaRPr lang="fr-FR"/>
                  </a:p>
                </p:txBody>
              </p:sp>
              <p:sp>
                <p:nvSpPr>
                  <p:cNvPr id="11324" name="Text Box 241"/>
                  <p:cNvSpPr txBox="1">
                    <a:spLocks noChangeArrowheads="1"/>
                  </p:cNvSpPr>
                  <p:nvPr/>
                </p:nvSpPr>
                <p:spPr bwMode="auto">
                  <a:xfrm>
                    <a:off x="8643966" y="5157802"/>
                    <a:ext cx="571500" cy="342900"/>
                  </a:xfrm>
                  <a:prstGeom prst="rect">
                    <a:avLst/>
                  </a:prstGeom>
                  <a:noFill/>
                  <a:ln w="9525">
                    <a:noFill/>
                    <a:miter lim="800000"/>
                    <a:headEnd/>
                    <a:tailEnd/>
                  </a:ln>
                </p:spPr>
                <p:txBody>
                  <a:bodyPr/>
                  <a:lstStyle/>
                  <a:p>
                    <a:r>
                      <a:rPr lang="fr-FR" sz="1200" i="1"/>
                      <a:t>Z</a:t>
                    </a:r>
                    <a:endParaRPr lang="fr-FR"/>
                  </a:p>
                </p:txBody>
              </p:sp>
            </p:grpSp>
          </p:grpSp>
          <p:sp>
            <p:nvSpPr>
              <p:cNvPr id="11272" name="Text Box 241"/>
              <p:cNvSpPr txBox="1">
                <a:spLocks noChangeArrowheads="1"/>
              </p:cNvSpPr>
              <p:nvPr/>
            </p:nvSpPr>
            <p:spPr bwMode="auto">
              <a:xfrm>
                <a:off x="6143636" y="4657736"/>
                <a:ext cx="571500" cy="342900"/>
              </a:xfrm>
              <a:prstGeom prst="rect">
                <a:avLst/>
              </a:prstGeom>
              <a:noFill/>
              <a:ln w="9525">
                <a:noFill/>
                <a:miter lim="800000"/>
                <a:headEnd/>
                <a:tailEnd/>
              </a:ln>
            </p:spPr>
            <p:txBody>
              <a:bodyPr/>
              <a:lstStyle/>
              <a:p>
                <a:r>
                  <a:rPr lang="fr-FR" sz="1200" i="1" dirty="0"/>
                  <a:t>N</a:t>
                </a:r>
                <a:endParaRPr lang="fr-FR" dirty="0"/>
              </a:p>
            </p:txBody>
          </p:sp>
          <p:sp>
            <p:nvSpPr>
              <p:cNvPr id="350" name="Text Box 241"/>
              <p:cNvSpPr txBox="1">
                <a:spLocks noChangeArrowheads="1"/>
              </p:cNvSpPr>
              <p:nvPr/>
            </p:nvSpPr>
            <p:spPr bwMode="auto">
              <a:xfrm>
                <a:off x="7959742" y="4658711"/>
                <a:ext cx="571500" cy="342900"/>
              </a:xfrm>
              <a:prstGeom prst="rect">
                <a:avLst/>
              </a:prstGeom>
              <a:noFill/>
              <a:ln w="9525">
                <a:noFill/>
                <a:miter lim="800000"/>
                <a:headEnd/>
                <a:tailEnd/>
              </a:ln>
            </p:spPr>
            <p:txBody>
              <a:bodyPr/>
              <a:lstStyle/>
              <a:p>
                <a:r>
                  <a:rPr lang="fr-FR" sz="1200" i="1" dirty="0"/>
                  <a:t>N</a:t>
                </a:r>
                <a:endParaRPr lang="fr-FR" dirty="0"/>
              </a:p>
            </p:txBody>
          </p:sp>
          <p:sp>
            <p:nvSpPr>
              <p:cNvPr id="351" name="Text Box 241"/>
              <p:cNvSpPr txBox="1">
                <a:spLocks noChangeArrowheads="1"/>
              </p:cNvSpPr>
              <p:nvPr/>
            </p:nvSpPr>
            <p:spPr bwMode="auto">
              <a:xfrm>
                <a:off x="4408000" y="4565159"/>
                <a:ext cx="857262" cy="342900"/>
              </a:xfrm>
              <a:prstGeom prst="rect">
                <a:avLst/>
              </a:prstGeom>
              <a:noFill/>
              <a:ln w="9525">
                <a:noFill/>
                <a:miter lim="800000"/>
                <a:headEnd/>
                <a:tailEnd/>
              </a:ln>
            </p:spPr>
            <p:txBody>
              <a:bodyPr/>
              <a:lstStyle/>
              <a:p>
                <a:r>
                  <a:rPr lang="fr-FR" sz="1200" i="1" dirty="0"/>
                  <a:t>Fil neutre</a:t>
                </a:r>
                <a:endParaRPr lang="fr-FR" dirty="0"/>
              </a:p>
            </p:txBody>
          </p:sp>
        </p:grpSp>
        <p:cxnSp>
          <p:nvCxnSpPr>
            <p:cNvPr id="6" name="Connecteur droit 5"/>
            <p:cNvCxnSpPr>
              <a:stCxn id="11288" idx="1"/>
            </p:cNvCxnSpPr>
            <p:nvPr/>
          </p:nvCxnSpPr>
          <p:spPr>
            <a:xfrm flipH="1">
              <a:off x="2339752" y="4872633"/>
              <a:ext cx="1226840" cy="0"/>
            </a:xfrm>
            <a:prstGeom prst="line">
              <a:avLst/>
            </a:prstGeom>
          </p:spPr>
          <p:style>
            <a:lnRef idx="1">
              <a:schemeClr val="dk1"/>
            </a:lnRef>
            <a:fillRef idx="0">
              <a:schemeClr val="dk1"/>
            </a:fillRef>
            <a:effectRef idx="0">
              <a:schemeClr val="dk1"/>
            </a:effectRef>
            <a:fontRef idx="minor">
              <a:schemeClr val="tx1"/>
            </a:fontRef>
          </p:style>
        </p:cxnSp>
        <p:cxnSp>
          <p:nvCxnSpPr>
            <p:cNvPr id="9" name="Connecteur droit 8"/>
            <p:cNvCxnSpPr/>
            <p:nvPr/>
          </p:nvCxnSpPr>
          <p:spPr>
            <a:xfrm>
              <a:off x="2339752" y="4872633"/>
              <a:ext cx="0" cy="1364679"/>
            </a:xfrm>
            <a:prstGeom prst="line">
              <a:avLst/>
            </a:prstGeom>
          </p:spPr>
          <p:style>
            <a:lnRef idx="1">
              <a:schemeClr val="dk1"/>
            </a:lnRef>
            <a:fillRef idx="0">
              <a:schemeClr val="dk1"/>
            </a:fillRef>
            <a:effectRef idx="0">
              <a:schemeClr val="dk1"/>
            </a:effectRef>
            <a:fontRef idx="minor">
              <a:schemeClr val="tx1"/>
            </a:fontRef>
          </p:style>
        </p:cxnSp>
        <p:cxnSp>
          <p:nvCxnSpPr>
            <p:cNvPr id="11" name="Connecteur droit 10"/>
            <p:cNvCxnSpPr/>
            <p:nvPr/>
          </p:nvCxnSpPr>
          <p:spPr>
            <a:xfrm>
              <a:off x="2339752" y="6237312"/>
              <a:ext cx="4536504" cy="0"/>
            </a:xfrm>
            <a:prstGeom prst="line">
              <a:avLst/>
            </a:prstGeom>
          </p:spPr>
          <p:style>
            <a:lnRef idx="1">
              <a:schemeClr val="dk1"/>
            </a:lnRef>
            <a:fillRef idx="0">
              <a:schemeClr val="dk1"/>
            </a:fillRef>
            <a:effectRef idx="0">
              <a:schemeClr val="dk1"/>
            </a:effectRef>
            <a:fontRef idx="minor">
              <a:schemeClr val="tx1"/>
            </a:fontRef>
          </p:style>
        </p:cxnSp>
        <p:cxnSp>
          <p:nvCxnSpPr>
            <p:cNvPr id="13" name="Connecteur droit 12"/>
            <p:cNvCxnSpPr/>
            <p:nvPr/>
          </p:nvCxnSpPr>
          <p:spPr>
            <a:xfrm flipV="1">
              <a:off x="6876256" y="4883208"/>
              <a:ext cx="0" cy="1354104"/>
            </a:xfrm>
            <a:prstGeom prst="line">
              <a:avLst/>
            </a:prstGeom>
          </p:spPr>
          <p:style>
            <a:lnRef idx="1">
              <a:schemeClr val="dk1"/>
            </a:lnRef>
            <a:fillRef idx="0">
              <a:schemeClr val="dk1"/>
            </a:fillRef>
            <a:effectRef idx="0">
              <a:schemeClr val="dk1"/>
            </a:effectRef>
            <a:fontRef idx="minor">
              <a:schemeClr val="tx1"/>
            </a:fontRef>
          </p:style>
        </p:cxnSp>
        <p:cxnSp>
          <p:nvCxnSpPr>
            <p:cNvPr id="15" name="Connecteur droit 14"/>
            <p:cNvCxnSpPr>
              <a:stCxn id="11283" idx="1"/>
            </p:cNvCxnSpPr>
            <p:nvPr/>
          </p:nvCxnSpPr>
          <p:spPr>
            <a:xfrm>
              <a:off x="5689163" y="4872633"/>
              <a:ext cx="1187093"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6654060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checkerboard(across)">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checkerboard(across)">
                                      <p:cBhvr>
                                        <p:cTn id="1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4000" b="1" dirty="0"/>
              <a:t>Distribution en courant triphasé</a:t>
            </a:r>
            <a:endParaRPr lang="fr-FR" sz="4000" b="1" dirty="0"/>
          </a:p>
        </p:txBody>
      </p:sp>
      <mc:AlternateContent xmlns:mc="http://schemas.openxmlformats.org/markup-compatibility/2006" xmlns:a14="http://schemas.microsoft.com/office/drawing/2010/main">
        <mc:Choice Requires="a14">
          <p:sp>
            <p:nvSpPr>
              <p:cNvPr id="11267" name="Text Box 2"/>
              <p:cNvSpPr txBox="1">
                <a:spLocks noChangeArrowheads="1"/>
              </p:cNvSpPr>
              <p:nvPr/>
            </p:nvSpPr>
            <p:spPr bwMode="auto">
              <a:xfrm>
                <a:off x="1026482" y="1425352"/>
                <a:ext cx="7488832" cy="4930998"/>
              </a:xfrm>
              <a:prstGeom prst="rect">
                <a:avLst/>
              </a:prstGeom>
              <a:solidFill>
                <a:srgbClr val="FFFFFF"/>
              </a:solidFill>
              <a:ln w="9525">
                <a:noFill/>
                <a:miter lim="800000"/>
                <a:headEnd/>
                <a:tailEnd/>
              </a:ln>
            </p:spPr>
            <p:txBody>
              <a:bodyPr/>
              <a:lstStyle/>
              <a:p>
                <a:r>
                  <a:rPr lang="fr-FR" sz="1700" dirty="0"/>
                  <a:t>On définit les </a:t>
                </a:r>
                <a:r>
                  <a:rPr lang="fr-FR" sz="1700" u="sng" dirty="0"/>
                  <a:t>tensions composées ou tension entre phases</a:t>
                </a:r>
                <a:r>
                  <a:rPr lang="fr-FR" sz="1700" dirty="0"/>
                  <a:t> par : </a:t>
                </a:r>
              </a:p>
              <a:p>
                <a:endParaRPr lang="fr-FR" sz="1700" dirty="0"/>
              </a:p>
              <a:p>
                <a:r>
                  <a:rPr lang="fr-FR" sz="1700" dirty="0"/>
                  <a:t>u</a:t>
                </a:r>
                <a:r>
                  <a:rPr lang="fr-FR" sz="1700" baseline="-25000" dirty="0"/>
                  <a:t>12</a:t>
                </a:r>
                <a:r>
                  <a:rPr lang="fr-FR" sz="1700" dirty="0"/>
                  <a:t> tension entre la phase 1 et la phase 2. </a:t>
                </a:r>
              </a:p>
              <a:p>
                <a:r>
                  <a:rPr lang="fr-FR" sz="1700" dirty="0"/>
                  <a:t>u</a:t>
                </a:r>
                <a:r>
                  <a:rPr lang="fr-FR" sz="1700" baseline="-25000" dirty="0"/>
                  <a:t>23  </a:t>
                </a:r>
                <a:r>
                  <a:rPr lang="fr-FR" sz="1700" dirty="0"/>
                  <a:t>tension entre la phase 2 et la phase 3. </a:t>
                </a:r>
              </a:p>
              <a:p>
                <a:r>
                  <a:rPr lang="fr-FR" sz="1700" dirty="0"/>
                  <a:t>u</a:t>
                </a:r>
                <a:r>
                  <a:rPr lang="fr-FR" sz="1700" baseline="-25000" dirty="0"/>
                  <a:t>31</a:t>
                </a:r>
                <a:r>
                  <a:rPr lang="fr-FR" sz="1700" dirty="0"/>
                  <a:t> tension entre la phase 3 et la phase 1.</a:t>
                </a:r>
              </a:p>
              <a:p>
                <a:endParaRPr lang="fr-FR" sz="1700" dirty="0"/>
              </a:p>
              <a:p>
                <a:r>
                  <a:rPr lang="fr-FR" sz="1700" dirty="0"/>
                  <a:t>A tout instant on peut écrire : </a:t>
                </a:r>
              </a:p>
              <a:p>
                <a:endParaRPr lang="fr-FR" sz="1700" dirty="0"/>
              </a:p>
              <a:p>
                <a:r>
                  <a:rPr lang="fr-FR" sz="1700" dirty="0"/>
                  <a:t>                                      u</a:t>
                </a:r>
                <a:r>
                  <a:rPr lang="fr-FR" sz="1700" baseline="-25000" dirty="0"/>
                  <a:t>12</a:t>
                </a:r>
                <a:r>
                  <a:rPr lang="fr-FR" sz="1700" dirty="0"/>
                  <a:t> = v</a:t>
                </a:r>
                <a:r>
                  <a:rPr lang="fr-FR" sz="1700" baseline="-25000" dirty="0"/>
                  <a:t>1</a:t>
                </a:r>
                <a:r>
                  <a:rPr lang="fr-FR" sz="1700" dirty="0"/>
                  <a:t> – v</a:t>
                </a:r>
                <a:r>
                  <a:rPr lang="fr-FR" sz="1700" baseline="-25000" dirty="0"/>
                  <a:t>2</a:t>
                </a:r>
                <a:r>
                  <a:rPr lang="fr-FR" sz="1700" dirty="0"/>
                  <a:t> </a:t>
                </a:r>
              </a:p>
              <a:p>
                <a:endParaRPr lang="fr-FR" sz="1700" dirty="0"/>
              </a:p>
              <a:p>
                <a:r>
                  <a:rPr lang="fr-FR" sz="1700" dirty="0"/>
                  <a:t>soit vectoriellement:</a:t>
                </a:r>
              </a:p>
              <a:p>
                <a:r>
                  <a:rPr lang="fr-FR" sz="1700" dirty="0"/>
                  <a:t>  </a:t>
                </a:r>
              </a:p>
              <a:p>
                <a:endParaRPr lang="fr-FR" sz="1700" b="1" dirty="0"/>
              </a:p>
              <a:p>
                <a:pPr>
                  <a:spcBef>
                    <a:spcPts val="600"/>
                  </a:spcBef>
                  <a:spcAft>
                    <a:spcPts val="1000"/>
                  </a:spcAft>
                </a:pPr>
                <a14:m>
                  <m:oMath xmlns:m="http://schemas.openxmlformats.org/officeDocument/2006/math">
                    <m:acc>
                      <m:accPr>
                        <m:chr m:val="⃗"/>
                        <m:ctrlPr>
                          <a:rPr lang="fr-FR" sz="1700" i="1" dirty="0" smtClean="0">
                            <a:latin typeface="Cambria Math" panose="02040503050406030204" pitchFamily="18" charset="0"/>
                          </a:rPr>
                        </m:ctrlPr>
                      </m:accPr>
                      <m:e>
                        <m:r>
                          <a:rPr lang="en-US" sz="1700" b="0" i="1" dirty="0" smtClean="0">
                            <a:latin typeface="Cambria Math" panose="02040503050406030204" pitchFamily="18" charset="0"/>
                          </a:rPr>
                          <m:t>𝑈</m:t>
                        </m:r>
                      </m:e>
                    </m:acc>
                  </m:oMath>
                </a14:m>
                <a:r>
                  <a:rPr lang="fr-FR" sz="1700" baseline="-25000" dirty="0"/>
                  <a:t>12</a:t>
                </a:r>
                <a:r>
                  <a:rPr lang="fr-FR" sz="1700" dirty="0"/>
                  <a:t> est en avance de </a:t>
                </a:r>
                <a14:m>
                  <m:oMath xmlns:m="http://schemas.openxmlformats.org/officeDocument/2006/math">
                    <m:r>
                      <a:rPr lang="el-GR" sz="1700" i="1" dirty="0" smtClean="0">
                        <a:latin typeface="Cambria Math" panose="02040503050406030204" pitchFamily="18" charset="0"/>
                      </a:rPr>
                      <m:t>𝜋</m:t>
                    </m:r>
                    <m:r>
                      <a:rPr lang="fr-FR" sz="1700" i="1" dirty="0" smtClean="0">
                        <a:latin typeface="Cambria Math" panose="02040503050406030204" pitchFamily="18" charset="0"/>
                      </a:rPr>
                      <m:t>/6 </m:t>
                    </m:r>
                  </m:oMath>
                </a14:m>
                <a:r>
                  <a:rPr lang="fr-FR" sz="1700" dirty="0"/>
                  <a:t>/ à </a:t>
                </a:r>
                <a14:m>
                  <m:oMath xmlns:m="http://schemas.openxmlformats.org/officeDocument/2006/math">
                    <m:acc>
                      <m:accPr>
                        <m:chr m:val="⃗"/>
                        <m:ctrlPr>
                          <a:rPr lang="fr-FR" sz="1700" i="1" dirty="0" smtClean="0">
                            <a:latin typeface="Cambria Math" panose="02040503050406030204" pitchFamily="18" charset="0"/>
                          </a:rPr>
                        </m:ctrlPr>
                      </m:accPr>
                      <m:e>
                        <m:r>
                          <a:rPr lang="en-US" sz="1700" b="0" i="1" dirty="0" smtClean="0">
                            <a:latin typeface="Cambria Math" panose="02040503050406030204" pitchFamily="18" charset="0"/>
                          </a:rPr>
                          <m:t>𝑉</m:t>
                        </m:r>
                      </m:e>
                    </m:acc>
                  </m:oMath>
                </a14:m>
                <a:r>
                  <a:rPr lang="fr-FR" sz="1700" baseline="-25000" dirty="0"/>
                  <a:t>1 </a:t>
                </a:r>
                <a:r>
                  <a:rPr lang="fr-FR" sz="1700" dirty="0"/>
                  <a:t> . </a:t>
                </a:r>
              </a:p>
              <a:p>
                <a:pPr>
                  <a:spcBef>
                    <a:spcPts val="600"/>
                  </a:spcBef>
                  <a:spcAft>
                    <a:spcPts val="1000"/>
                  </a:spcAft>
                </a:pPr>
                <a:r>
                  <a:rPr lang="fr-FR" sz="1700" dirty="0"/>
                  <a:t>En module </a:t>
                </a:r>
                <a:r>
                  <a:rPr lang="fr-FR" sz="1700" b="1" dirty="0"/>
                  <a:t>U</a:t>
                </a:r>
                <a:r>
                  <a:rPr lang="fr-FR" sz="1700" b="1" baseline="-25000" dirty="0"/>
                  <a:t>12</a:t>
                </a:r>
                <a:r>
                  <a:rPr lang="fr-FR" sz="1700" b="1" dirty="0"/>
                  <a:t> = 2 V</a:t>
                </a:r>
                <a:r>
                  <a:rPr lang="fr-FR" sz="1700" b="1" baseline="-25000" dirty="0"/>
                  <a:t>1</a:t>
                </a:r>
                <a:r>
                  <a:rPr lang="fr-FR" sz="1700" b="1" dirty="0"/>
                  <a:t> cos(</a:t>
                </a:r>
                <a14:m>
                  <m:oMath xmlns:m="http://schemas.openxmlformats.org/officeDocument/2006/math">
                    <m:r>
                      <a:rPr lang="el-GR" sz="1700" b="1" i="1" dirty="0">
                        <a:latin typeface="Cambria Math" panose="02040503050406030204" pitchFamily="18" charset="0"/>
                      </a:rPr>
                      <m:t>𝝅</m:t>
                    </m:r>
                    <m:r>
                      <a:rPr lang="fr-FR" sz="1700" b="1" i="1" dirty="0">
                        <a:latin typeface="Cambria Math" panose="02040503050406030204" pitchFamily="18" charset="0"/>
                      </a:rPr>
                      <m:t>/</m:t>
                    </m:r>
                    <m:r>
                      <a:rPr lang="fr-FR" sz="1700" b="1" i="1" dirty="0">
                        <a:latin typeface="Cambria Math" panose="02040503050406030204" pitchFamily="18" charset="0"/>
                      </a:rPr>
                      <m:t>𝟔</m:t>
                    </m:r>
                  </m:oMath>
                </a14:m>
                <a:r>
                  <a:rPr lang="fr-FR" sz="1700" b="1" dirty="0"/>
                  <a:t>) = V</a:t>
                </a:r>
                <a:r>
                  <a:rPr lang="fr-FR" sz="1700" b="1" baseline="-25000" dirty="0"/>
                  <a:t>1</a:t>
                </a:r>
                <a14:m>
                  <m:oMath xmlns:m="http://schemas.openxmlformats.org/officeDocument/2006/math">
                    <m:r>
                      <a:rPr lang="fr-FR" sz="1700" b="1" i="1" dirty="0" smtClean="0">
                        <a:latin typeface="Cambria Math" panose="02040503050406030204" pitchFamily="18" charset="0"/>
                      </a:rPr>
                      <m:t>√</m:t>
                    </m:r>
                    <m:r>
                      <a:rPr lang="fr-FR" sz="1700" b="1" i="1" dirty="0" smtClean="0">
                        <a:latin typeface="Cambria Math" panose="02040503050406030204" pitchFamily="18" charset="0"/>
                      </a:rPr>
                      <m:t>𝟑</m:t>
                    </m:r>
                  </m:oMath>
                </a14:m>
                <a:r>
                  <a:rPr lang="fr-FR" sz="1700" b="1" dirty="0"/>
                  <a:t> </a:t>
                </a:r>
                <a:r>
                  <a:rPr lang="nl-NL" sz="1700" b="1" dirty="0" err="1"/>
                  <a:t>D’où</a:t>
                </a:r>
                <a:r>
                  <a:rPr lang="nl-NL" sz="1700" b="1" dirty="0"/>
                  <a:t>  </a:t>
                </a:r>
                <a14:m>
                  <m:oMath xmlns:m="http://schemas.openxmlformats.org/officeDocument/2006/math">
                    <m:acc>
                      <m:accPr>
                        <m:chr m:val="̅"/>
                        <m:ctrlPr>
                          <a:rPr lang="nl-NL" sz="1700" b="1" i="1" dirty="0" smtClean="0">
                            <a:latin typeface="Cambria Math" panose="02040503050406030204" pitchFamily="18" charset="0"/>
                          </a:rPr>
                        </m:ctrlPr>
                      </m:accPr>
                      <m:e>
                        <m:r>
                          <a:rPr lang="en-US" sz="1700" b="1" i="1" dirty="0" smtClean="0">
                            <a:latin typeface="Cambria Math" panose="02040503050406030204" pitchFamily="18" charset="0"/>
                          </a:rPr>
                          <m:t>𝑼</m:t>
                        </m:r>
                      </m:e>
                    </m:acc>
                  </m:oMath>
                </a14:m>
                <a:r>
                  <a:rPr lang="nl-NL" sz="1700" b="1" baseline="-25000" dirty="0"/>
                  <a:t>12</a:t>
                </a:r>
                <a:r>
                  <a:rPr lang="nl-NL" sz="1700" b="1" dirty="0"/>
                  <a:t> = √3 </a:t>
                </a:r>
                <a14:m>
                  <m:oMath xmlns:m="http://schemas.openxmlformats.org/officeDocument/2006/math">
                    <m:r>
                      <a:rPr lang="en-US" sz="1700" b="1" i="1" dirty="0" smtClean="0">
                        <a:latin typeface="Cambria Math" panose="02040503050406030204" pitchFamily="18" charset="0"/>
                      </a:rPr>
                      <m:t>𝑽</m:t>
                    </m:r>
                  </m:oMath>
                </a14:m>
                <a:r>
                  <a:rPr lang="nl-NL" sz="1700" b="1" baseline="-25000" dirty="0"/>
                  <a:t>1</a:t>
                </a:r>
                <a:r>
                  <a:rPr lang="nl-NL" sz="1700" b="1" dirty="0"/>
                  <a:t> </a:t>
                </a:r>
                <a:r>
                  <a:rPr lang="nl-NL" sz="1700" b="1" dirty="0" err="1"/>
                  <a:t>e</a:t>
                </a:r>
                <a:r>
                  <a:rPr lang="nl-NL" sz="1700" b="1" baseline="30000" dirty="0" err="1"/>
                  <a:t>j</a:t>
                </a:r>
                <a:r>
                  <a:rPr lang="el-GR" sz="1700" b="1" baseline="30000" dirty="0"/>
                  <a:t>π</a:t>
                </a:r>
                <a:r>
                  <a:rPr lang="nl-NL" sz="1700" b="1" baseline="30000" dirty="0"/>
                  <a:t>/6</a:t>
                </a:r>
                <a:r>
                  <a:rPr lang="nl-NL" sz="1700" b="1" dirty="0"/>
                  <a:t> </a:t>
                </a:r>
              </a:p>
              <a:p>
                <a:pPr>
                  <a:spcBef>
                    <a:spcPts val="600"/>
                  </a:spcBef>
                  <a:spcAft>
                    <a:spcPts val="1000"/>
                  </a:spcAft>
                </a:pPr>
                <a:r>
                  <a:rPr lang="fr-FR" sz="1700" dirty="0"/>
                  <a:t>On trouve des relations analogues entre </a:t>
                </a:r>
                <a14:m>
                  <m:oMath xmlns:m="http://schemas.openxmlformats.org/officeDocument/2006/math">
                    <m:acc>
                      <m:accPr>
                        <m:chr m:val="̅"/>
                        <m:ctrlPr>
                          <a:rPr lang="nl-NL" sz="1700" b="1" i="1" dirty="0">
                            <a:latin typeface="Cambria Math" panose="02040503050406030204" pitchFamily="18" charset="0"/>
                          </a:rPr>
                        </m:ctrlPr>
                      </m:accPr>
                      <m:e>
                        <m:r>
                          <a:rPr lang="en-US" sz="1700" b="1" i="1" dirty="0">
                            <a:latin typeface="Cambria Math" panose="02040503050406030204" pitchFamily="18" charset="0"/>
                          </a:rPr>
                          <m:t>𝑼</m:t>
                        </m:r>
                      </m:e>
                    </m:acc>
                  </m:oMath>
                </a14:m>
                <a:r>
                  <a:rPr lang="nl-NL" sz="1700" b="1" baseline="-25000" dirty="0"/>
                  <a:t>23</a:t>
                </a:r>
                <a:r>
                  <a:rPr lang="nl-NL" sz="1700" b="1" dirty="0"/>
                  <a:t> </a:t>
                </a:r>
                <a:r>
                  <a:rPr lang="fr-FR" sz="1700" dirty="0"/>
                  <a:t> et </a:t>
                </a:r>
                <a14:m>
                  <m:oMath xmlns:m="http://schemas.openxmlformats.org/officeDocument/2006/math">
                    <m:acc>
                      <m:accPr>
                        <m:chr m:val="̅"/>
                        <m:ctrlPr>
                          <a:rPr lang="nl-NL" sz="1700" b="1" i="1" dirty="0">
                            <a:latin typeface="Cambria Math" panose="02040503050406030204" pitchFamily="18" charset="0"/>
                          </a:rPr>
                        </m:ctrlPr>
                      </m:accPr>
                      <m:e>
                        <m:r>
                          <a:rPr lang="en-US" sz="1700" b="1" i="1" dirty="0" smtClean="0">
                            <a:latin typeface="Cambria Math" panose="02040503050406030204" pitchFamily="18" charset="0"/>
                          </a:rPr>
                          <m:t>𝑽</m:t>
                        </m:r>
                      </m:e>
                    </m:acc>
                  </m:oMath>
                </a14:m>
                <a:r>
                  <a:rPr lang="nl-NL" sz="1700" b="1" baseline="-25000" dirty="0"/>
                  <a:t>2</a:t>
                </a:r>
                <a:r>
                  <a:rPr lang="nl-NL" sz="1700" b="1" dirty="0"/>
                  <a:t> </a:t>
                </a:r>
                <a:r>
                  <a:rPr lang="fr-FR" sz="1700" dirty="0"/>
                  <a:t>, entre </a:t>
                </a:r>
                <a14:m>
                  <m:oMath xmlns:m="http://schemas.openxmlformats.org/officeDocument/2006/math">
                    <m:acc>
                      <m:accPr>
                        <m:chr m:val="̅"/>
                        <m:ctrlPr>
                          <a:rPr lang="nl-NL" sz="1700" b="1" i="1" dirty="0">
                            <a:latin typeface="Cambria Math" panose="02040503050406030204" pitchFamily="18" charset="0"/>
                          </a:rPr>
                        </m:ctrlPr>
                      </m:accPr>
                      <m:e>
                        <m:r>
                          <a:rPr lang="en-US" sz="1700" b="1" i="1" dirty="0">
                            <a:latin typeface="Cambria Math" panose="02040503050406030204" pitchFamily="18" charset="0"/>
                          </a:rPr>
                          <m:t>𝑼</m:t>
                        </m:r>
                      </m:e>
                    </m:acc>
                  </m:oMath>
                </a14:m>
                <a:r>
                  <a:rPr lang="nl-NL" sz="1700" b="1" baseline="-25000" dirty="0"/>
                  <a:t>31</a:t>
                </a:r>
                <a:r>
                  <a:rPr lang="nl-NL" sz="1700" b="1" dirty="0"/>
                  <a:t> </a:t>
                </a:r>
                <a:r>
                  <a:rPr lang="fr-FR" sz="1700" dirty="0"/>
                  <a:t> et </a:t>
                </a:r>
                <a14:m>
                  <m:oMath xmlns:m="http://schemas.openxmlformats.org/officeDocument/2006/math">
                    <m:acc>
                      <m:accPr>
                        <m:chr m:val="̅"/>
                        <m:ctrlPr>
                          <a:rPr lang="nl-NL" sz="1700" b="1" i="1" dirty="0">
                            <a:latin typeface="Cambria Math" panose="02040503050406030204" pitchFamily="18" charset="0"/>
                          </a:rPr>
                        </m:ctrlPr>
                      </m:accPr>
                      <m:e>
                        <m:r>
                          <a:rPr lang="en-US" sz="1700" b="1" i="1" dirty="0" smtClean="0">
                            <a:latin typeface="Cambria Math" panose="02040503050406030204" pitchFamily="18" charset="0"/>
                          </a:rPr>
                          <m:t>𝑽</m:t>
                        </m:r>
                      </m:e>
                    </m:acc>
                  </m:oMath>
                </a14:m>
                <a:r>
                  <a:rPr lang="nl-NL" sz="1700" b="1" baseline="-25000" dirty="0"/>
                  <a:t>3</a:t>
                </a:r>
                <a:endParaRPr lang="fr-FR" dirty="0"/>
              </a:p>
            </p:txBody>
          </p:sp>
        </mc:Choice>
        <mc:Fallback xmlns="">
          <p:sp>
            <p:nvSpPr>
              <p:cNvPr id="11267" name="Text Box 2"/>
              <p:cNvSpPr txBox="1">
                <a:spLocks noRot="1" noChangeAspect="1" noMove="1" noResize="1" noEditPoints="1" noAdjustHandles="1" noChangeArrowheads="1" noChangeShapeType="1" noTextEdit="1"/>
              </p:cNvSpPr>
              <p:nvPr/>
            </p:nvSpPr>
            <p:spPr bwMode="auto">
              <a:xfrm>
                <a:off x="1026482" y="1425352"/>
                <a:ext cx="7488832" cy="4930998"/>
              </a:xfrm>
              <a:prstGeom prst="rect">
                <a:avLst/>
              </a:prstGeom>
              <a:blipFill>
                <a:blip r:embed="rId2"/>
                <a:stretch>
                  <a:fillRect l="-488" t="-494"/>
                </a:stretch>
              </a:blipFill>
              <a:ln w="9525">
                <a:noFill/>
                <a:miter lim="800000"/>
                <a:headEnd/>
                <a:tailEnd/>
              </a:ln>
            </p:spPr>
            <p:txBody>
              <a:bodyPr/>
              <a:lstStyle/>
              <a:p>
                <a:r>
                  <a:rPr lang="fr-FR">
                    <a:noFill/>
                  </a:rPr>
                  <a:t> </a:t>
                </a:r>
              </a:p>
            </p:txBody>
          </p:sp>
        </mc:Fallback>
      </mc:AlternateContent>
      <p:grpSp>
        <p:nvGrpSpPr>
          <p:cNvPr id="2" name="Groupe 27"/>
          <p:cNvGrpSpPr>
            <a:grpSpLocks/>
          </p:cNvGrpSpPr>
          <p:nvPr/>
        </p:nvGrpSpPr>
        <p:grpSpPr bwMode="auto">
          <a:xfrm>
            <a:off x="6156176" y="2276872"/>
            <a:ext cx="2071687" cy="1943100"/>
            <a:chOff x="6000760" y="3986230"/>
            <a:chExt cx="2071702" cy="1943100"/>
          </a:xfrm>
        </p:grpSpPr>
        <p:sp>
          <p:nvSpPr>
            <p:cNvPr id="12302" name="Line 4"/>
            <p:cNvSpPr>
              <a:spLocks noChangeShapeType="1"/>
            </p:cNvSpPr>
            <p:nvPr/>
          </p:nvSpPr>
          <p:spPr bwMode="auto">
            <a:xfrm flipV="1">
              <a:off x="7043762" y="4443430"/>
              <a:ext cx="0" cy="800100"/>
            </a:xfrm>
            <a:prstGeom prst="line">
              <a:avLst/>
            </a:prstGeom>
            <a:noFill/>
            <a:ln w="9525">
              <a:solidFill>
                <a:srgbClr val="000000"/>
              </a:solidFill>
              <a:round/>
              <a:headEnd/>
              <a:tailEnd type="triangle" w="med" len="med"/>
            </a:ln>
          </p:spPr>
          <p:txBody>
            <a:bodyPr/>
            <a:lstStyle/>
            <a:p>
              <a:endParaRPr lang="fr-FR"/>
            </a:p>
          </p:txBody>
        </p:sp>
        <p:sp>
          <p:nvSpPr>
            <p:cNvPr id="12303" name="Line 5"/>
            <p:cNvSpPr>
              <a:spLocks noChangeShapeType="1"/>
            </p:cNvSpPr>
            <p:nvPr/>
          </p:nvSpPr>
          <p:spPr bwMode="auto">
            <a:xfrm rot="7615472" flipV="1">
              <a:off x="7358880" y="5061762"/>
              <a:ext cx="1587" cy="800100"/>
            </a:xfrm>
            <a:prstGeom prst="line">
              <a:avLst/>
            </a:prstGeom>
            <a:noFill/>
            <a:ln w="9525">
              <a:solidFill>
                <a:srgbClr val="000000"/>
              </a:solidFill>
              <a:round/>
              <a:headEnd/>
              <a:tailEnd type="triangle" w="med" len="med"/>
            </a:ln>
          </p:spPr>
          <p:txBody>
            <a:bodyPr/>
            <a:lstStyle/>
            <a:p>
              <a:endParaRPr lang="fr-FR"/>
            </a:p>
          </p:txBody>
        </p:sp>
        <p:sp>
          <p:nvSpPr>
            <p:cNvPr id="12304" name="Line 6"/>
            <p:cNvSpPr>
              <a:spLocks noChangeShapeType="1"/>
            </p:cNvSpPr>
            <p:nvPr/>
          </p:nvSpPr>
          <p:spPr bwMode="auto">
            <a:xfrm rot="13851911" flipV="1">
              <a:off x="6728643" y="5080812"/>
              <a:ext cx="1587" cy="800100"/>
            </a:xfrm>
            <a:prstGeom prst="line">
              <a:avLst/>
            </a:prstGeom>
            <a:noFill/>
            <a:ln w="9525">
              <a:solidFill>
                <a:srgbClr val="000000"/>
              </a:solidFill>
              <a:round/>
              <a:headEnd/>
              <a:tailEnd type="triangle" w="med" len="med"/>
            </a:ln>
          </p:spPr>
          <p:txBody>
            <a:bodyPr/>
            <a:lstStyle/>
            <a:p>
              <a:endParaRPr lang="fr-FR"/>
            </a:p>
          </p:txBody>
        </p:sp>
        <p:sp>
          <p:nvSpPr>
            <p:cNvPr id="12305" name="Line 7"/>
            <p:cNvSpPr>
              <a:spLocks noChangeShapeType="1"/>
            </p:cNvSpPr>
            <p:nvPr/>
          </p:nvSpPr>
          <p:spPr bwMode="auto">
            <a:xfrm rot="18278298" flipV="1">
              <a:off x="6719912" y="4605355"/>
              <a:ext cx="0" cy="800100"/>
            </a:xfrm>
            <a:prstGeom prst="line">
              <a:avLst/>
            </a:prstGeom>
            <a:noFill/>
            <a:ln w="9525">
              <a:solidFill>
                <a:srgbClr val="000000"/>
              </a:solidFill>
              <a:prstDash val="dash"/>
              <a:round/>
              <a:headEnd/>
              <a:tailEnd/>
            </a:ln>
          </p:spPr>
          <p:txBody>
            <a:bodyPr/>
            <a:lstStyle/>
            <a:p>
              <a:endParaRPr lang="fr-FR"/>
            </a:p>
          </p:txBody>
        </p:sp>
        <p:sp>
          <p:nvSpPr>
            <p:cNvPr id="12306" name="Line 8"/>
            <p:cNvSpPr>
              <a:spLocks noChangeShapeType="1"/>
            </p:cNvSpPr>
            <p:nvPr/>
          </p:nvSpPr>
          <p:spPr bwMode="auto">
            <a:xfrm flipV="1">
              <a:off x="6415112" y="3986230"/>
              <a:ext cx="0" cy="800100"/>
            </a:xfrm>
            <a:prstGeom prst="line">
              <a:avLst/>
            </a:prstGeom>
            <a:noFill/>
            <a:ln w="9525">
              <a:solidFill>
                <a:srgbClr val="000000"/>
              </a:solidFill>
              <a:prstDash val="dash"/>
              <a:round/>
              <a:headEnd/>
              <a:tailEnd/>
            </a:ln>
          </p:spPr>
          <p:txBody>
            <a:bodyPr/>
            <a:lstStyle/>
            <a:p>
              <a:endParaRPr lang="fr-FR"/>
            </a:p>
          </p:txBody>
        </p:sp>
        <p:sp>
          <p:nvSpPr>
            <p:cNvPr id="12307" name="Line 9"/>
            <p:cNvSpPr>
              <a:spLocks noChangeShapeType="1"/>
            </p:cNvSpPr>
            <p:nvPr/>
          </p:nvSpPr>
          <p:spPr bwMode="auto">
            <a:xfrm rot="18278298" flipV="1">
              <a:off x="6719912" y="3833830"/>
              <a:ext cx="0" cy="800100"/>
            </a:xfrm>
            <a:prstGeom prst="line">
              <a:avLst/>
            </a:prstGeom>
            <a:noFill/>
            <a:ln w="9525">
              <a:solidFill>
                <a:srgbClr val="000000"/>
              </a:solidFill>
              <a:prstDash val="dash"/>
              <a:round/>
              <a:headEnd/>
              <a:tailEnd/>
            </a:ln>
          </p:spPr>
          <p:txBody>
            <a:bodyPr/>
            <a:lstStyle/>
            <a:p>
              <a:endParaRPr lang="fr-FR"/>
            </a:p>
          </p:txBody>
        </p:sp>
        <p:sp>
          <p:nvSpPr>
            <p:cNvPr id="12308" name="Line 10"/>
            <p:cNvSpPr>
              <a:spLocks noChangeShapeType="1"/>
            </p:cNvSpPr>
            <p:nvPr/>
          </p:nvSpPr>
          <p:spPr bwMode="auto">
            <a:xfrm flipH="1" flipV="1">
              <a:off x="6388124" y="3986230"/>
              <a:ext cx="657225" cy="1257300"/>
            </a:xfrm>
            <a:prstGeom prst="line">
              <a:avLst/>
            </a:prstGeom>
            <a:noFill/>
            <a:ln w="28575">
              <a:solidFill>
                <a:schemeClr val="tx1"/>
              </a:solidFill>
              <a:round/>
              <a:headEnd/>
              <a:tailEnd type="triangle" w="med" len="med"/>
            </a:ln>
          </p:spPr>
          <p:txBody>
            <a:bodyPr/>
            <a:lstStyle/>
            <a:p>
              <a:endParaRPr lang="fr-FR"/>
            </a:p>
          </p:txBody>
        </p:sp>
        <p:sp>
          <p:nvSpPr>
            <p:cNvPr id="12309" name="Text Box 11"/>
            <p:cNvSpPr txBox="1">
              <a:spLocks noChangeArrowheads="1"/>
            </p:cNvSpPr>
            <p:nvPr/>
          </p:nvSpPr>
          <p:spPr bwMode="auto">
            <a:xfrm>
              <a:off x="6986612" y="4330718"/>
              <a:ext cx="457200" cy="342900"/>
            </a:xfrm>
            <a:prstGeom prst="rect">
              <a:avLst/>
            </a:prstGeom>
            <a:noFill/>
            <a:ln w="9525">
              <a:noFill/>
              <a:miter lim="800000"/>
              <a:headEnd/>
              <a:tailEnd/>
            </a:ln>
          </p:spPr>
          <p:txBody>
            <a:bodyPr/>
            <a:lstStyle/>
            <a:p>
              <a:r>
                <a:rPr lang="fr-FR" sz="1200"/>
                <a:t>V</a:t>
              </a:r>
              <a:r>
                <a:rPr lang="fr-FR" sz="1200" baseline="-25000"/>
                <a:t>1</a:t>
              </a:r>
              <a:endParaRPr lang="fr-FR"/>
            </a:p>
          </p:txBody>
        </p:sp>
        <p:sp>
          <p:nvSpPr>
            <p:cNvPr id="12310" name="Text Box 12"/>
            <p:cNvSpPr txBox="1">
              <a:spLocks noChangeArrowheads="1"/>
            </p:cNvSpPr>
            <p:nvPr/>
          </p:nvSpPr>
          <p:spPr bwMode="auto">
            <a:xfrm>
              <a:off x="6129362" y="5586430"/>
              <a:ext cx="457200" cy="342900"/>
            </a:xfrm>
            <a:prstGeom prst="rect">
              <a:avLst/>
            </a:prstGeom>
            <a:noFill/>
            <a:ln w="9525">
              <a:noFill/>
              <a:miter lim="800000"/>
              <a:headEnd/>
              <a:tailEnd/>
            </a:ln>
          </p:spPr>
          <p:txBody>
            <a:bodyPr/>
            <a:lstStyle/>
            <a:p>
              <a:r>
                <a:rPr lang="fr-FR" sz="1200"/>
                <a:t>V</a:t>
              </a:r>
              <a:r>
                <a:rPr lang="fr-FR" sz="1200" baseline="-25000"/>
                <a:t>3</a:t>
              </a:r>
              <a:endParaRPr lang="fr-FR"/>
            </a:p>
          </p:txBody>
        </p:sp>
        <p:sp>
          <p:nvSpPr>
            <p:cNvPr id="12311" name="Text Box 13"/>
            <p:cNvSpPr txBox="1">
              <a:spLocks noChangeArrowheads="1"/>
            </p:cNvSpPr>
            <p:nvPr/>
          </p:nvSpPr>
          <p:spPr bwMode="auto">
            <a:xfrm>
              <a:off x="7615262" y="5557855"/>
              <a:ext cx="457200" cy="342900"/>
            </a:xfrm>
            <a:prstGeom prst="rect">
              <a:avLst/>
            </a:prstGeom>
            <a:noFill/>
            <a:ln w="9525">
              <a:noFill/>
              <a:miter lim="800000"/>
              <a:headEnd/>
              <a:tailEnd/>
            </a:ln>
          </p:spPr>
          <p:txBody>
            <a:bodyPr/>
            <a:lstStyle/>
            <a:p>
              <a:r>
                <a:rPr lang="fr-FR" sz="1200"/>
                <a:t>V</a:t>
              </a:r>
              <a:r>
                <a:rPr lang="fr-FR" sz="1200" baseline="-25000"/>
                <a:t>2</a:t>
              </a:r>
              <a:endParaRPr lang="fr-FR"/>
            </a:p>
          </p:txBody>
        </p:sp>
        <p:sp>
          <p:nvSpPr>
            <p:cNvPr id="12312" name="Text Box 14"/>
            <p:cNvSpPr txBox="1">
              <a:spLocks noChangeArrowheads="1"/>
            </p:cNvSpPr>
            <p:nvPr/>
          </p:nvSpPr>
          <p:spPr bwMode="auto">
            <a:xfrm>
              <a:off x="6000760" y="4071942"/>
              <a:ext cx="457200" cy="342900"/>
            </a:xfrm>
            <a:prstGeom prst="rect">
              <a:avLst/>
            </a:prstGeom>
            <a:noFill/>
            <a:ln w="9525">
              <a:noFill/>
              <a:miter lim="800000"/>
              <a:headEnd/>
              <a:tailEnd/>
            </a:ln>
          </p:spPr>
          <p:txBody>
            <a:bodyPr/>
            <a:lstStyle/>
            <a:p>
              <a:r>
                <a:rPr lang="fr-FR" sz="1200"/>
                <a:t>U</a:t>
              </a:r>
              <a:r>
                <a:rPr lang="fr-FR" sz="1200" baseline="-25000"/>
                <a:t>12</a:t>
              </a:r>
              <a:endParaRPr lang="fr-FR"/>
            </a:p>
          </p:txBody>
        </p:sp>
        <p:sp>
          <p:nvSpPr>
            <p:cNvPr id="12313" name="Line 15"/>
            <p:cNvSpPr>
              <a:spLocks noChangeShapeType="1"/>
            </p:cNvSpPr>
            <p:nvPr/>
          </p:nvSpPr>
          <p:spPr bwMode="auto">
            <a:xfrm>
              <a:off x="7043762" y="4386280"/>
              <a:ext cx="228600" cy="0"/>
            </a:xfrm>
            <a:prstGeom prst="line">
              <a:avLst/>
            </a:prstGeom>
            <a:noFill/>
            <a:ln w="9525">
              <a:solidFill>
                <a:srgbClr val="000000"/>
              </a:solidFill>
              <a:round/>
              <a:headEnd/>
              <a:tailEnd type="triangle" w="med" len="med"/>
            </a:ln>
          </p:spPr>
          <p:txBody>
            <a:bodyPr/>
            <a:lstStyle/>
            <a:p>
              <a:endParaRPr lang="fr-FR"/>
            </a:p>
          </p:txBody>
        </p:sp>
        <p:sp>
          <p:nvSpPr>
            <p:cNvPr id="12314" name="Line 16"/>
            <p:cNvSpPr>
              <a:spLocks noChangeShapeType="1"/>
            </p:cNvSpPr>
            <p:nvPr/>
          </p:nvSpPr>
          <p:spPr bwMode="auto">
            <a:xfrm>
              <a:off x="6186512" y="5634055"/>
              <a:ext cx="228600" cy="0"/>
            </a:xfrm>
            <a:prstGeom prst="line">
              <a:avLst/>
            </a:prstGeom>
            <a:noFill/>
            <a:ln w="9525">
              <a:solidFill>
                <a:srgbClr val="000000"/>
              </a:solidFill>
              <a:round/>
              <a:headEnd/>
              <a:tailEnd type="triangle" w="med" len="med"/>
            </a:ln>
          </p:spPr>
          <p:txBody>
            <a:bodyPr/>
            <a:lstStyle/>
            <a:p>
              <a:endParaRPr lang="fr-FR"/>
            </a:p>
          </p:txBody>
        </p:sp>
        <p:sp>
          <p:nvSpPr>
            <p:cNvPr id="12315" name="Line 17"/>
            <p:cNvSpPr>
              <a:spLocks noChangeShapeType="1"/>
            </p:cNvSpPr>
            <p:nvPr/>
          </p:nvSpPr>
          <p:spPr bwMode="auto">
            <a:xfrm>
              <a:off x="6057910" y="4129092"/>
              <a:ext cx="228600" cy="0"/>
            </a:xfrm>
            <a:prstGeom prst="line">
              <a:avLst/>
            </a:prstGeom>
            <a:noFill/>
            <a:ln w="9525">
              <a:solidFill>
                <a:srgbClr val="000000"/>
              </a:solidFill>
              <a:round/>
              <a:headEnd/>
              <a:tailEnd type="triangle" w="med" len="med"/>
            </a:ln>
          </p:spPr>
          <p:txBody>
            <a:bodyPr/>
            <a:lstStyle/>
            <a:p>
              <a:endParaRPr lang="fr-FR"/>
            </a:p>
          </p:txBody>
        </p:sp>
        <p:sp>
          <p:nvSpPr>
            <p:cNvPr id="12316" name="Line 18"/>
            <p:cNvSpPr>
              <a:spLocks noChangeShapeType="1"/>
            </p:cNvSpPr>
            <p:nvPr/>
          </p:nvSpPr>
          <p:spPr bwMode="auto">
            <a:xfrm>
              <a:off x="7672412" y="5605480"/>
              <a:ext cx="228600" cy="0"/>
            </a:xfrm>
            <a:prstGeom prst="line">
              <a:avLst/>
            </a:prstGeom>
            <a:noFill/>
            <a:ln w="9525">
              <a:solidFill>
                <a:srgbClr val="000000"/>
              </a:solidFill>
              <a:round/>
              <a:headEnd/>
              <a:tailEnd type="triangle" w="med" len="med"/>
            </a:ln>
          </p:spPr>
          <p:txBody>
            <a:bodyPr/>
            <a:lstStyle/>
            <a:p>
              <a:endParaRPr lang="fr-FR"/>
            </a:p>
          </p:txBody>
        </p:sp>
        <p:sp>
          <p:nvSpPr>
            <p:cNvPr id="22" name="Arc 21"/>
            <p:cNvSpPr/>
            <p:nvPr/>
          </p:nvSpPr>
          <p:spPr>
            <a:xfrm>
              <a:off x="6429388" y="4786330"/>
              <a:ext cx="714380" cy="571500"/>
            </a:xfrm>
            <a:prstGeom prst="arc">
              <a:avLst>
                <a:gd name="adj1" fmla="val 16200000"/>
                <a:gd name="adj2" fmla="val 1950557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12318" name="Text Box 14"/>
            <p:cNvSpPr txBox="1">
              <a:spLocks noChangeArrowheads="1"/>
            </p:cNvSpPr>
            <p:nvPr/>
          </p:nvSpPr>
          <p:spPr bwMode="auto">
            <a:xfrm>
              <a:off x="6699447" y="4494938"/>
              <a:ext cx="457200" cy="342900"/>
            </a:xfrm>
            <a:prstGeom prst="rect">
              <a:avLst/>
            </a:prstGeom>
            <a:noFill/>
            <a:ln w="9525">
              <a:noFill/>
              <a:miter lim="800000"/>
              <a:headEnd/>
              <a:tailEnd/>
            </a:ln>
          </p:spPr>
          <p:txBody>
            <a:bodyPr/>
            <a:lstStyle/>
            <a:p>
              <a:r>
                <a:rPr lang="fr-FR" sz="1200"/>
                <a:t>π/6</a:t>
              </a:r>
              <a:endParaRPr lang="fr-FR"/>
            </a:p>
          </p:txBody>
        </p:sp>
      </p:grpSp>
      <p:sp>
        <p:nvSpPr>
          <p:cNvPr id="4" name="Espace réservé du numéro de diapositive 3"/>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16</a:t>
            </a:fld>
            <a:endParaRPr lang="fr-FR">
              <a:solidFill>
                <a:schemeClr val="tx1"/>
              </a:solidFill>
            </a:endParaRPr>
          </a:p>
        </p:txBody>
      </p:sp>
      <mc:AlternateContent xmlns:mc="http://schemas.openxmlformats.org/markup-compatibility/2006" xmlns:a14="http://schemas.microsoft.com/office/drawing/2010/main">
        <mc:Choice Requires="a14">
          <p:sp>
            <p:nvSpPr>
              <p:cNvPr id="7" name="ZoneTexte 6"/>
              <p:cNvSpPr txBox="1"/>
              <p:nvPr/>
            </p:nvSpPr>
            <p:spPr>
              <a:xfrm>
                <a:off x="3341917" y="4293096"/>
                <a:ext cx="1428981" cy="276999"/>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fr-FR" i="1" smtClean="0">
                              <a:latin typeface="Cambria Math" panose="02040503050406030204" pitchFamily="18" charset="0"/>
                            </a:rPr>
                          </m:ctrlPr>
                        </m:sSubPr>
                        <m:e>
                          <m:acc>
                            <m:accPr>
                              <m:chr m:val="⃗"/>
                              <m:ctrlPr>
                                <a:rPr lang="fr-FR"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fr-FR" i="1">
                              <a:latin typeface="Cambria Math" panose="02040503050406030204" pitchFamily="18" charset="0"/>
                            </a:rPr>
                          </m:ctrlPr>
                        </m:sSubPr>
                        <m:e>
                          <m:acc>
                            <m:accPr>
                              <m:chr m:val="⃗"/>
                              <m:ctrlPr>
                                <a:rPr lang="fr-FR" i="1">
                                  <a:latin typeface="Cambria Math" panose="02040503050406030204" pitchFamily="18" charset="0"/>
                                </a:rPr>
                              </m:ctrlPr>
                            </m:accPr>
                            <m:e>
                              <m:r>
                                <a:rPr lang="en-US" b="0" i="1" smtClean="0">
                                  <a:latin typeface="Cambria Math" panose="02040503050406030204" pitchFamily="18" charset="0"/>
                                </a:rPr>
                                <m:t>𝑣</m:t>
                              </m:r>
                            </m:e>
                          </m:acc>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fr-FR" i="1">
                              <a:latin typeface="Cambria Math" panose="02040503050406030204" pitchFamily="18" charset="0"/>
                            </a:rPr>
                          </m:ctrlPr>
                        </m:sSubPr>
                        <m:e>
                          <m:acc>
                            <m:accPr>
                              <m:chr m:val="⃗"/>
                              <m:ctrlPr>
                                <a:rPr lang="fr-FR" i="1">
                                  <a:latin typeface="Cambria Math" panose="02040503050406030204" pitchFamily="18" charset="0"/>
                                </a:rPr>
                              </m:ctrlPr>
                            </m:accPr>
                            <m:e>
                              <m:r>
                                <a:rPr lang="en-US" b="0" i="1" smtClean="0">
                                  <a:latin typeface="Cambria Math" panose="02040503050406030204" pitchFamily="18" charset="0"/>
                                </a:rPr>
                                <m:t>𝑣</m:t>
                              </m:r>
                            </m:e>
                          </m:acc>
                        </m:e>
                        <m:sub>
                          <m:r>
                            <a:rPr lang="en-US" i="1">
                              <a:latin typeface="Cambria Math" panose="02040503050406030204" pitchFamily="18" charset="0"/>
                            </a:rPr>
                            <m:t>2</m:t>
                          </m:r>
                        </m:sub>
                      </m:sSub>
                    </m:oMath>
                  </m:oMathPara>
                </a14:m>
                <a:endParaRPr lang="fr-FR" dirty="0"/>
              </a:p>
            </p:txBody>
          </p:sp>
        </mc:Choice>
        <mc:Fallback xmlns="">
          <p:sp>
            <p:nvSpPr>
              <p:cNvPr id="7" name="ZoneTexte 6"/>
              <p:cNvSpPr txBox="1">
                <a:spLocks noRot="1" noChangeAspect="1" noMove="1" noResize="1" noEditPoints="1" noAdjustHandles="1" noChangeArrowheads="1" noChangeShapeType="1" noTextEdit="1"/>
              </p:cNvSpPr>
              <p:nvPr/>
            </p:nvSpPr>
            <p:spPr>
              <a:xfrm>
                <a:off x="3341917" y="4293096"/>
                <a:ext cx="1428981" cy="276999"/>
              </a:xfrm>
              <a:prstGeom prst="rect">
                <a:avLst/>
              </a:prstGeom>
              <a:blipFill>
                <a:blip r:embed="rId3"/>
                <a:stretch>
                  <a:fillRect l="-1702" t="-43478" r="-17021" b="-17391"/>
                </a:stretch>
              </a:blipFill>
            </p:spPr>
            <p:txBody>
              <a:bodyPr/>
              <a:lstStyle/>
              <a:p>
                <a:r>
                  <a:rPr lang="fr-FR">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Effect transition="in" filter="checkerboard(across)">
                                      <p:cBhvr>
                                        <p:cTn id="7" dur="500"/>
                                        <p:tgtEl>
                                          <p:spTgt spid="1126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267">
                                            <p:txEl>
                                              <p:pRg st="3" end="3"/>
                                            </p:txEl>
                                          </p:spTgt>
                                        </p:tgtEl>
                                        <p:attrNameLst>
                                          <p:attrName>style.visibility</p:attrName>
                                        </p:attrNameLst>
                                      </p:cBhvr>
                                      <p:to>
                                        <p:strVal val="visible"/>
                                      </p:to>
                                    </p:set>
                                    <p:animEffect transition="in" filter="checkerboard(across)">
                                      <p:cBhvr>
                                        <p:cTn id="12" dur="500"/>
                                        <p:tgtEl>
                                          <p:spTgt spid="1126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267">
                                            <p:txEl>
                                              <p:pRg st="4" end="4"/>
                                            </p:txEl>
                                          </p:spTgt>
                                        </p:tgtEl>
                                        <p:attrNameLst>
                                          <p:attrName>style.visibility</p:attrName>
                                        </p:attrNameLst>
                                      </p:cBhvr>
                                      <p:to>
                                        <p:strVal val="visible"/>
                                      </p:to>
                                    </p:set>
                                    <p:animEffect transition="in" filter="checkerboard(across)">
                                      <p:cBhvr>
                                        <p:cTn id="17" dur="500"/>
                                        <p:tgtEl>
                                          <p:spTgt spid="11267">
                                            <p:txEl>
                                              <p:pRg st="4" end="4"/>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heckerboard(across)">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1267">
                                            <p:txEl>
                                              <p:pRg st="6" end="6"/>
                                            </p:txEl>
                                          </p:spTgt>
                                        </p:tgtEl>
                                        <p:attrNameLst>
                                          <p:attrName>style.visibility</p:attrName>
                                        </p:attrNameLst>
                                      </p:cBhvr>
                                      <p:to>
                                        <p:strVal val="visible"/>
                                      </p:to>
                                    </p:set>
                                    <p:animEffect transition="in" filter="checkerboard(across)">
                                      <p:cBhvr>
                                        <p:cTn id="25" dur="500"/>
                                        <p:tgtEl>
                                          <p:spTgt spid="11267">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11267">
                                            <p:txEl>
                                              <p:pRg st="8" end="8"/>
                                            </p:txEl>
                                          </p:spTgt>
                                        </p:tgtEl>
                                        <p:attrNameLst>
                                          <p:attrName>style.visibility</p:attrName>
                                        </p:attrNameLst>
                                      </p:cBhvr>
                                      <p:to>
                                        <p:strVal val="visible"/>
                                      </p:to>
                                    </p:set>
                                    <p:animEffect transition="in" filter="checkerboard(across)">
                                      <p:cBhvr>
                                        <p:cTn id="30" dur="500"/>
                                        <p:tgtEl>
                                          <p:spTgt spid="11267">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1267">
                                            <p:txEl>
                                              <p:pRg st="10" end="10"/>
                                            </p:txEl>
                                          </p:spTgt>
                                        </p:tgtEl>
                                        <p:attrNameLst>
                                          <p:attrName>style.visibility</p:attrName>
                                        </p:attrNameLst>
                                      </p:cBhvr>
                                      <p:to>
                                        <p:strVal val="visible"/>
                                      </p:to>
                                    </p:set>
                                    <p:animEffect transition="in" filter="checkerboard(across)">
                                      <p:cBhvr>
                                        <p:cTn id="35" dur="500"/>
                                        <p:tgtEl>
                                          <p:spTgt spid="11267">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11267">
                                            <p:txEl>
                                              <p:pRg st="13" end="13"/>
                                            </p:txEl>
                                          </p:spTgt>
                                        </p:tgtEl>
                                        <p:attrNameLst>
                                          <p:attrName>style.visibility</p:attrName>
                                        </p:attrNameLst>
                                      </p:cBhvr>
                                      <p:to>
                                        <p:strVal val="visible"/>
                                      </p:to>
                                    </p:set>
                                    <p:animEffect transition="in" filter="checkerboard(across)">
                                      <p:cBhvr>
                                        <p:cTn id="44" dur="500"/>
                                        <p:tgtEl>
                                          <p:spTgt spid="11267">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nodeType="clickEffect">
                                  <p:stCondLst>
                                    <p:cond delay="0"/>
                                  </p:stCondLst>
                                  <p:childTnLst>
                                    <p:set>
                                      <p:cBhvr>
                                        <p:cTn id="48" dur="1" fill="hold">
                                          <p:stCondLst>
                                            <p:cond delay="0"/>
                                          </p:stCondLst>
                                        </p:cTn>
                                        <p:tgtEl>
                                          <p:spTgt spid="11267">
                                            <p:txEl>
                                              <p:pRg st="14" end="14"/>
                                            </p:txEl>
                                          </p:spTgt>
                                        </p:tgtEl>
                                        <p:attrNameLst>
                                          <p:attrName>style.visibility</p:attrName>
                                        </p:attrNameLst>
                                      </p:cBhvr>
                                      <p:to>
                                        <p:strVal val="visible"/>
                                      </p:to>
                                    </p:set>
                                    <p:animEffect transition="in" filter="checkerboard(across)">
                                      <p:cBhvr>
                                        <p:cTn id="49" dur="500"/>
                                        <p:tgtEl>
                                          <p:spTgt spid="11267">
                                            <p:txEl>
                                              <p:pRg st="14" end="1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nodeType="clickEffect">
                                  <p:stCondLst>
                                    <p:cond delay="0"/>
                                  </p:stCondLst>
                                  <p:childTnLst>
                                    <p:set>
                                      <p:cBhvr>
                                        <p:cTn id="53" dur="1" fill="hold">
                                          <p:stCondLst>
                                            <p:cond delay="0"/>
                                          </p:stCondLst>
                                        </p:cTn>
                                        <p:tgtEl>
                                          <p:spTgt spid="11267">
                                            <p:txEl>
                                              <p:pRg st="15" end="15"/>
                                            </p:txEl>
                                          </p:spTgt>
                                        </p:tgtEl>
                                        <p:attrNameLst>
                                          <p:attrName>style.visibility</p:attrName>
                                        </p:attrNameLst>
                                      </p:cBhvr>
                                      <p:to>
                                        <p:strVal val="visible"/>
                                      </p:to>
                                    </p:set>
                                    <p:animEffect transition="in" filter="checkerboard(across)">
                                      <p:cBhvr>
                                        <p:cTn id="54" dur="500"/>
                                        <p:tgtEl>
                                          <p:spTgt spid="1126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4000" b="1" dirty="0"/>
              <a:t>Distribution en courant triphasé</a:t>
            </a:r>
            <a:endParaRPr lang="fr-FR" sz="4000" b="1" dirty="0"/>
          </a:p>
        </p:txBody>
      </p:sp>
      <p:sp>
        <p:nvSpPr>
          <p:cNvPr id="11267" name="Text Box 2"/>
          <p:cNvSpPr txBox="1">
            <a:spLocks noChangeArrowheads="1"/>
          </p:cNvSpPr>
          <p:nvPr/>
        </p:nvSpPr>
        <p:spPr bwMode="auto">
          <a:xfrm>
            <a:off x="827584" y="1556792"/>
            <a:ext cx="7632848" cy="3563443"/>
          </a:xfrm>
          <a:prstGeom prst="rect">
            <a:avLst/>
          </a:prstGeom>
          <a:solidFill>
            <a:srgbClr val="FFFFFF"/>
          </a:solidFill>
          <a:ln w="9525">
            <a:noFill/>
            <a:miter lim="800000"/>
            <a:headEnd/>
            <a:tailEnd/>
          </a:ln>
        </p:spPr>
        <p:txBody>
          <a:bodyPr/>
          <a:lstStyle/>
          <a:p>
            <a:endParaRPr lang="fr-FR" sz="1700" b="1" dirty="0"/>
          </a:p>
          <a:p>
            <a:r>
              <a:rPr lang="fr-FR" sz="1600" dirty="0"/>
              <a:t>Donc entre les valeurs efficaces des tensions simples et composées existe la relation </a:t>
            </a:r>
            <a:r>
              <a:rPr lang="fr-FR" sz="1600" b="1" dirty="0"/>
              <a:t>U = V√3.</a:t>
            </a:r>
          </a:p>
          <a:p>
            <a:endParaRPr lang="fr-FR" sz="1600" b="1" dirty="0"/>
          </a:p>
          <a:p>
            <a:r>
              <a:rPr lang="fr-FR" sz="1700" dirty="0"/>
              <a:t>Si V  = 127 V       ;   U = 220 V       ( ancien réseau )</a:t>
            </a:r>
          </a:p>
          <a:p>
            <a:r>
              <a:rPr lang="fr-FR" sz="1700" dirty="0"/>
              <a:t>Si V  = 220 V       ;   U = 380 V       ( réseau actuel )</a:t>
            </a:r>
          </a:p>
          <a:p>
            <a:r>
              <a:rPr lang="fr-FR" sz="1700" dirty="0"/>
              <a:t>Si V  = 380 V       ;   U = 660 V       </a:t>
            </a:r>
          </a:p>
          <a:p>
            <a:endParaRPr lang="fr-FR" sz="1700" dirty="0"/>
          </a:p>
          <a:p>
            <a:endParaRPr lang="en-US" sz="1700" dirty="0" smtClean="0"/>
          </a:p>
          <a:p>
            <a:endParaRPr lang="fr-FR" sz="1700" dirty="0"/>
          </a:p>
          <a:p>
            <a:r>
              <a:rPr lang="fr-FR" sz="1700" dirty="0"/>
              <a:t>On désigne généralement par </a:t>
            </a:r>
            <a:r>
              <a:rPr lang="fr-FR" sz="1700" b="1" dirty="0"/>
              <a:t>I</a:t>
            </a:r>
            <a:r>
              <a:rPr lang="fr-FR" sz="1700" dirty="0"/>
              <a:t> la valeur efficace des courants dans les fils de phases ou courants de ligne et par </a:t>
            </a:r>
            <a:r>
              <a:rPr lang="fr-FR" sz="1700" i="1" dirty="0"/>
              <a:t>J</a:t>
            </a:r>
            <a:r>
              <a:rPr lang="fr-FR" sz="1700" dirty="0"/>
              <a:t> celle des courants dans les phases du récepteur</a:t>
            </a:r>
            <a:r>
              <a:rPr lang="fr-FR" sz="1700" dirty="0" smtClean="0"/>
              <a:t>.</a:t>
            </a:r>
          </a:p>
          <a:p>
            <a:endParaRPr lang="en-US" sz="1700" dirty="0"/>
          </a:p>
          <a:p>
            <a:endParaRPr lang="fr-FR" sz="1700" dirty="0"/>
          </a:p>
          <a:p>
            <a:r>
              <a:rPr lang="fr-FR" sz="1700" dirty="0"/>
              <a:t>Dans le cas du montage étoile I = J ( i</a:t>
            </a:r>
            <a:r>
              <a:rPr lang="fr-FR" sz="1700" baseline="-25000" dirty="0"/>
              <a:t>1</a:t>
            </a:r>
            <a:r>
              <a:rPr lang="fr-FR" sz="1700" dirty="0"/>
              <a:t> = j</a:t>
            </a:r>
            <a:r>
              <a:rPr lang="fr-FR" sz="1700" baseline="-25000" dirty="0"/>
              <a:t>1</a:t>
            </a:r>
            <a:r>
              <a:rPr lang="fr-FR" sz="1700" dirty="0"/>
              <a:t>, i</a:t>
            </a:r>
            <a:r>
              <a:rPr lang="fr-FR" sz="1700" baseline="-25000" dirty="0"/>
              <a:t>2</a:t>
            </a:r>
            <a:r>
              <a:rPr lang="fr-FR" sz="1700" dirty="0"/>
              <a:t> = j</a:t>
            </a:r>
            <a:r>
              <a:rPr lang="fr-FR" sz="1700" baseline="-25000" dirty="0"/>
              <a:t>2</a:t>
            </a:r>
            <a:r>
              <a:rPr lang="fr-FR" sz="1700" dirty="0"/>
              <a:t>, i</a:t>
            </a:r>
            <a:r>
              <a:rPr lang="fr-FR" sz="1700" baseline="-25000" dirty="0"/>
              <a:t>3</a:t>
            </a:r>
            <a:r>
              <a:rPr lang="fr-FR" sz="1700" dirty="0"/>
              <a:t> = j</a:t>
            </a:r>
            <a:r>
              <a:rPr lang="fr-FR" sz="1700" baseline="-25000" dirty="0"/>
              <a:t>3</a:t>
            </a:r>
            <a:r>
              <a:rPr lang="fr-FR" sz="1700" dirty="0"/>
              <a:t>,) </a:t>
            </a:r>
            <a:endParaRPr lang="fr-FR" dirty="0"/>
          </a:p>
        </p:txBody>
      </p:sp>
      <p:sp>
        <p:nvSpPr>
          <p:cNvPr id="4" name="Espace réservé du numéro de diapositive 3"/>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17</a:t>
            </a:fld>
            <a:endParaRPr lang="fr-FR">
              <a:solidFill>
                <a:schemeClr val="tx1"/>
              </a:solidFill>
            </a:endParaRPr>
          </a:p>
        </p:txBody>
      </p:sp>
    </p:spTree>
    <p:extLst>
      <p:ext uri="{BB962C8B-B14F-4D97-AF65-F5344CB8AC3E}">
        <p14:creationId xmlns:p14="http://schemas.microsoft.com/office/powerpoint/2010/main" val="362780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animEffect transition="in" filter="box(in)">
                                      <p:cBhvr>
                                        <p:cTn id="7" dur="500"/>
                                        <p:tgtEl>
                                          <p:spTgt spid="11267">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1267">
                                            <p:txEl>
                                              <p:pRg st="4" end="4"/>
                                            </p:txEl>
                                          </p:spTgt>
                                        </p:tgtEl>
                                        <p:attrNameLst>
                                          <p:attrName>style.visibility</p:attrName>
                                        </p:attrNameLst>
                                      </p:cBhvr>
                                      <p:to>
                                        <p:strVal val="visible"/>
                                      </p:to>
                                    </p:set>
                                    <p:animEffect transition="in" filter="box(in)">
                                      <p:cBhvr>
                                        <p:cTn id="10" dur="500"/>
                                        <p:tgtEl>
                                          <p:spTgt spid="11267">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1267">
                                            <p:txEl>
                                              <p:pRg st="5" end="5"/>
                                            </p:txEl>
                                          </p:spTgt>
                                        </p:tgtEl>
                                        <p:attrNameLst>
                                          <p:attrName>style.visibility</p:attrName>
                                        </p:attrNameLst>
                                      </p:cBhvr>
                                      <p:to>
                                        <p:strVal val="visible"/>
                                      </p:to>
                                    </p:set>
                                    <p:animEffect transition="in" filter="box(in)">
                                      <p:cBhvr>
                                        <p:cTn id="13" dur="500"/>
                                        <p:tgtEl>
                                          <p:spTgt spid="11267">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11267">
                                            <p:txEl>
                                              <p:pRg st="9" end="9"/>
                                            </p:txEl>
                                          </p:spTgt>
                                        </p:tgtEl>
                                        <p:attrNameLst>
                                          <p:attrName>style.visibility</p:attrName>
                                        </p:attrNameLst>
                                      </p:cBhvr>
                                      <p:to>
                                        <p:strVal val="visible"/>
                                      </p:to>
                                    </p:set>
                                    <p:animEffect transition="in" filter="box(in)">
                                      <p:cBhvr>
                                        <p:cTn id="18" dur="500"/>
                                        <p:tgtEl>
                                          <p:spTgt spid="11267">
                                            <p:txEl>
                                              <p:pRg st="9" end="9"/>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11267">
                                            <p:txEl>
                                              <p:pRg st="12" end="12"/>
                                            </p:txEl>
                                          </p:spTgt>
                                        </p:tgtEl>
                                        <p:attrNameLst>
                                          <p:attrName>style.visibility</p:attrName>
                                        </p:attrNameLst>
                                      </p:cBhvr>
                                      <p:to>
                                        <p:strVal val="visible"/>
                                      </p:to>
                                    </p:set>
                                    <p:animEffect transition="in" filter="box(in)">
                                      <p:cBhvr>
                                        <p:cTn id="21" dur="500"/>
                                        <p:tgtEl>
                                          <p:spTgt spid="112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4000" b="1" dirty="0"/>
              <a:t>Distribution en courant triphasé</a:t>
            </a:r>
            <a:endParaRPr lang="fr-FR" sz="4000" b="1" dirty="0"/>
          </a:p>
        </p:txBody>
      </p:sp>
      <p:sp>
        <p:nvSpPr>
          <p:cNvPr id="12291" name="Rectangle 3"/>
          <p:cNvSpPr>
            <a:spLocks noChangeArrowheads="1"/>
          </p:cNvSpPr>
          <p:nvPr/>
        </p:nvSpPr>
        <p:spPr bwMode="auto">
          <a:xfrm>
            <a:off x="580373" y="1442818"/>
            <a:ext cx="7448011" cy="2446824"/>
          </a:xfrm>
          <a:prstGeom prst="rect">
            <a:avLst/>
          </a:prstGeom>
          <a:noFill/>
          <a:ln w="9525">
            <a:noFill/>
            <a:miter lim="800000"/>
            <a:headEnd/>
            <a:tailEnd/>
          </a:ln>
        </p:spPr>
        <p:txBody>
          <a:bodyPr wrap="square">
            <a:spAutoFit/>
          </a:bodyPr>
          <a:lstStyle/>
          <a:p>
            <a:pPr algn="just"/>
            <a:r>
              <a:rPr lang="fr-FR" sz="1700" b="1" dirty="0"/>
              <a:t>3- Montage triangle ( ∆ ou D )</a:t>
            </a:r>
          </a:p>
          <a:p>
            <a:pPr algn="just"/>
            <a:endParaRPr lang="fr-FR" sz="1700" b="1" dirty="0"/>
          </a:p>
          <a:p>
            <a:pPr marL="285750" algn="just"/>
            <a:r>
              <a:rPr lang="fr-FR" sz="1700" dirty="0"/>
              <a:t>Reprenons les trois circuits initiaux et représentons les de la manière suivante :</a:t>
            </a:r>
          </a:p>
          <a:p>
            <a:pPr marL="285750" algn="just"/>
            <a:endParaRPr lang="fr-FR" sz="1700" dirty="0"/>
          </a:p>
          <a:p>
            <a:pPr marL="285750" algn="just"/>
            <a:r>
              <a:rPr lang="fr-FR" sz="1700" dirty="0"/>
              <a:t>On remarque qu’on modifie rien au fonctionnement de l’ensemble des 3 circuits en reliant E</a:t>
            </a:r>
            <a:r>
              <a:rPr lang="fr-FR" sz="1700" baseline="-25000" dirty="0"/>
              <a:t>1</a:t>
            </a:r>
            <a:r>
              <a:rPr lang="fr-FR" sz="1700" dirty="0"/>
              <a:t> et S</a:t>
            </a:r>
            <a:r>
              <a:rPr lang="fr-FR" sz="1700" baseline="-25000" dirty="0"/>
              <a:t>3</a:t>
            </a:r>
            <a:r>
              <a:rPr lang="fr-FR" sz="1700" dirty="0"/>
              <a:t>. </a:t>
            </a:r>
          </a:p>
          <a:p>
            <a:pPr marL="285750" algn="just"/>
            <a:endParaRPr lang="fr-FR" sz="1700" dirty="0"/>
          </a:p>
          <a:p>
            <a:pPr algn="just"/>
            <a:r>
              <a:rPr lang="fr-FR" sz="1700" b="1" dirty="0"/>
              <a:t> </a:t>
            </a:r>
          </a:p>
        </p:txBody>
      </p:sp>
      <p:grpSp>
        <p:nvGrpSpPr>
          <p:cNvPr id="2" name="Groupe 116"/>
          <p:cNvGrpSpPr>
            <a:grpSpLocks/>
          </p:cNvGrpSpPr>
          <p:nvPr/>
        </p:nvGrpSpPr>
        <p:grpSpPr bwMode="auto">
          <a:xfrm>
            <a:off x="2555776" y="3789040"/>
            <a:ext cx="4110814" cy="2514835"/>
            <a:chOff x="5329246" y="1896001"/>
            <a:chExt cx="3261816" cy="2005896"/>
          </a:xfrm>
        </p:grpSpPr>
        <p:sp>
          <p:nvSpPr>
            <p:cNvPr id="13414" name="Text Box 114"/>
            <p:cNvSpPr txBox="1">
              <a:spLocks noChangeArrowheads="1"/>
            </p:cNvSpPr>
            <p:nvPr/>
          </p:nvSpPr>
          <p:spPr bwMode="auto">
            <a:xfrm>
              <a:off x="6623780" y="1896001"/>
              <a:ext cx="457200" cy="342900"/>
            </a:xfrm>
            <a:prstGeom prst="rect">
              <a:avLst/>
            </a:prstGeom>
            <a:noFill/>
            <a:ln w="9525">
              <a:noFill/>
              <a:miter lim="800000"/>
              <a:headEnd/>
              <a:tailEnd/>
            </a:ln>
          </p:spPr>
          <p:txBody>
            <a:bodyPr/>
            <a:lstStyle/>
            <a:p>
              <a:r>
                <a:rPr lang="fr-FR" sz="1200" i="1"/>
                <a:t>j</a:t>
              </a:r>
              <a:r>
                <a:rPr lang="fr-FR" sz="1200" i="1" baseline="-25000"/>
                <a:t>3</a:t>
              </a:r>
              <a:endParaRPr lang="fr-FR"/>
            </a:p>
          </p:txBody>
        </p:sp>
        <p:grpSp>
          <p:nvGrpSpPr>
            <p:cNvPr id="13415" name="Groupe 115"/>
            <p:cNvGrpSpPr>
              <a:grpSpLocks/>
            </p:cNvGrpSpPr>
            <p:nvPr/>
          </p:nvGrpSpPr>
          <p:grpSpPr bwMode="auto">
            <a:xfrm>
              <a:off x="5329246" y="2071678"/>
              <a:ext cx="3261816" cy="1830219"/>
              <a:chOff x="5329246" y="2071678"/>
              <a:chExt cx="3261816" cy="1830219"/>
            </a:xfrm>
          </p:grpSpPr>
          <p:sp>
            <p:nvSpPr>
              <p:cNvPr id="13416" name="Line 19"/>
              <p:cNvSpPr>
                <a:spLocks noChangeShapeType="1"/>
              </p:cNvSpPr>
              <p:nvPr/>
            </p:nvSpPr>
            <p:spPr bwMode="auto">
              <a:xfrm>
                <a:off x="5970588" y="2190750"/>
                <a:ext cx="1943100" cy="0"/>
              </a:xfrm>
              <a:prstGeom prst="line">
                <a:avLst/>
              </a:prstGeom>
              <a:noFill/>
              <a:ln w="9525">
                <a:solidFill>
                  <a:srgbClr val="000000"/>
                </a:solidFill>
                <a:round/>
                <a:headEnd/>
                <a:tailEnd/>
              </a:ln>
            </p:spPr>
            <p:txBody>
              <a:bodyPr/>
              <a:lstStyle/>
              <a:p>
                <a:endParaRPr lang="fr-FR"/>
              </a:p>
            </p:txBody>
          </p:sp>
          <p:sp>
            <p:nvSpPr>
              <p:cNvPr id="13417" name="Line 20"/>
              <p:cNvSpPr>
                <a:spLocks noChangeShapeType="1"/>
              </p:cNvSpPr>
              <p:nvPr/>
            </p:nvSpPr>
            <p:spPr bwMode="auto">
              <a:xfrm>
                <a:off x="5970588" y="2200275"/>
                <a:ext cx="0" cy="114300"/>
              </a:xfrm>
              <a:prstGeom prst="line">
                <a:avLst/>
              </a:prstGeom>
              <a:noFill/>
              <a:ln w="9525">
                <a:solidFill>
                  <a:srgbClr val="000000"/>
                </a:solidFill>
                <a:round/>
                <a:headEnd/>
                <a:tailEnd/>
              </a:ln>
            </p:spPr>
            <p:txBody>
              <a:bodyPr/>
              <a:lstStyle/>
              <a:p>
                <a:endParaRPr lang="fr-FR"/>
              </a:p>
            </p:txBody>
          </p:sp>
          <p:sp>
            <p:nvSpPr>
              <p:cNvPr id="13418" name="Line 21"/>
              <p:cNvSpPr>
                <a:spLocks noChangeShapeType="1"/>
              </p:cNvSpPr>
              <p:nvPr/>
            </p:nvSpPr>
            <p:spPr bwMode="auto">
              <a:xfrm>
                <a:off x="7913688" y="2192338"/>
                <a:ext cx="0" cy="114300"/>
              </a:xfrm>
              <a:prstGeom prst="line">
                <a:avLst/>
              </a:prstGeom>
              <a:noFill/>
              <a:ln w="9525">
                <a:solidFill>
                  <a:srgbClr val="000000"/>
                </a:solidFill>
                <a:round/>
                <a:headEnd/>
                <a:tailEnd/>
              </a:ln>
            </p:spPr>
            <p:txBody>
              <a:bodyPr/>
              <a:lstStyle/>
              <a:p>
                <a:endParaRPr lang="fr-FR"/>
              </a:p>
            </p:txBody>
          </p:sp>
          <p:sp>
            <p:nvSpPr>
              <p:cNvPr id="13419" name="Line 22"/>
              <p:cNvSpPr>
                <a:spLocks noChangeShapeType="1"/>
              </p:cNvSpPr>
              <p:nvPr/>
            </p:nvSpPr>
            <p:spPr bwMode="auto">
              <a:xfrm>
                <a:off x="6199188" y="2365375"/>
                <a:ext cx="1485900" cy="0"/>
              </a:xfrm>
              <a:prstGeom prst="line">
                <a:avLst/>
              </a:prstGeom>
              <a:noFill/>
              <a:ln w="9525">
                <a:solidFill>
                  <a:srgbClr val="000000"/>
                </a:solidFill>
                <a:round/>
                <a:headEnd type="oval" w="med" len="med"/>
                <a:tailEnd type="oval" w="med" len="med"/>
              </a:ln>
            </p:spPr>
            <p:txBody>
              <a:bodyPr/>
              <a:lstStyle/>
              <a:p>
                <a:endParaRPr lang="fr-FR"/>
              </a:p>
            </p:txBody>
          </p:sp>
          <p:sp>
            <p:nvSpPr>
              <p:cNvPr id="13420" name="Line 23"/>
              <p:cNvSpPr>
                <a:spLocks noChangeShapeType="1"/>
              </p:cNvSpPr>
              <p:nvPr/>
            </p:nvSpPr>
            <p:spPr bwMode="auto">
              <a:xfrm flipH="1">
                <a:off x="5856288" y="2300288"/>
                <a:ext cx="114300" cy="228600"/>
              </a:xfrm>
              <a:prstGeom prst="line">
                <a:avLst/>
              </a:prstGeom>
              <a:noFill/>
              <a:ln w="9525">
                <a:solidFill>
                  <a:srgbClr val="000000"/>
                </a:solidFill>
                <a:round/>
                <a:headEnd type="oval" w="med" len="med"/>
                <a:tailEnd/>
              </a:ln>
            </p:spPr>
            <p:txBody>
              <a:bodyPr/>
              <a:lstStyle/>
              <a:p>
                <a:endParaRPr lang="fr-FR"/>
              </a:p>
            </p:txBody>
          </p:sp>
          <p:grpSp>
            <p:nvGrpSpPr>
              <p:cNvPr id="13421" name="Group 24"/>
              <p:cNvGrpSpPr>
                <a:grpSpLocks/>
              </p:cNvGrpSpPr>
              <p:nvPr/>
            </p:nvGrpSpPr>
            <p:grpSpPr bwMode="auto">
              <a:xfrm>
                <a:off x="5703888" y="2543175"/>
                <a:ext cx="228600" cy="228600"/>
                <a:chOff x="6277" y="7177"/>
                <a:chExt cx="360" cy="360"/>
              </a:xfrm>
            </p:grpSpPr>
            <p:sp>
              <p:nvSpPr>
                <p:cNvPr id="13525" name="Oval 25"/>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13526" name="Freeform 26"/>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sp>
            <p:nvSpPr>
              <p:cNvPr id="13422" name="Line 27"/>
              <p:cNvSpPr>
                <a:spLocks noChangeShapeType="1"/>
              </p:cNvSpPr>
              <p:nvPr/>
            </p:nvSpPr>
            <p:spPr bwMode="auto">
              <a:xfrm flipH="1">
                <a:off x="5627688" y="2759075"/>
                <a:ext cx="114300" cy="228600"/>
              </a:xfrm>
              <a:prstGeom prst="line">
                <a:avLst/>
              </a:prstGeom>
              <a:noFill/>
              <a:ln w="9525">
                <a:solidFill>
                  <a:srgbClr val="000000"/>
                </a:solidFill>
                <a:round/>
                <a:headEnd/>
                <a:tailEnd/>
              </a:ln>
            </p:spPr>
            <p:txBody>
              <a:bodyPr/>
              <a:lstStyle/>
              <a:p>
                <a:endParaRPr lang="fr-FR"/>
              </a:p>
            </p:txBody>
          </p:sp>
          <p:sp>
            <p:nvSpPr>
              <p:cNvPr id="13423" name="Line 28"/>
              <p:cNvSpPr>
                <a:spLocks noChangeShapeType="1"/>
              </p:cNvSpPr>
              <p:nvPr/>
            </p:nvSpPr>
            <p:spPr bwMode="auto">
              <a:xfrm>
                <a:off x="6199188" y="2365375"/>
                <a:ext cx="114300" cy="228600"/>
              </a:xfrm>
              <a:prstGeom prst="line">
                <a:avLst/>
              </a:prstGeom>
              <a:noFill/>
              <a:ln w="9525">
                <a:solidFill>
                  <a:srgbClr val="000000"/>
                </a:solidFill>
                <a:round/>
                <a:headEnd/>
                <a:tailEnd/>
              </a:ln>
            </p:spPr>
            <p:txBody>
              <a:bodyPr/>
              <a:lstStyle/>
              <a:p>
                <a:endParaRPr lang="fr-FR"/>
              </a:p>
            </p:txBody>
          </p:sp>
          <p:grpSp>
            <p:nvGrpSpPr>
              <p:cNvPr id="13424" name="Group 29"/>
              <p:cNvGrpSpPr>
                <a:grpSpLocks/>
              </p:cNvGrpSpPr>
              <p:nvPr/>
            </p:nvGrpSpPr>
            <p:grpSpPr bwMode="auto">
              <a:xfrm>
                <a:off x="6237288" y="2593975"/>
                <a:ext cx="228600" cy="228600"/>
                <a:chOff x="6277" y="7177"/>
                <a:chExt cx="360" cy="360"/>
              </a:xfrm>
            </p:grpSpPr>
            <p:sp>
              <p:nvSpPr>
                <p:cNvPr id="13523" name="Oval 30"/>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13524" name="Freeform 31"/>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sp>
            <p:nvSpPr>
              <p:cNvPr id="13425" name="Line 32"/>
              <p:cNvSpPr>
                <a:spLocks noChangeShapeType="1"/>
              </p:cNvSpPr>
              <p:nvPr/>
            </p:nvSpPr>
            <p:spPr bwMode="auto">
              <a:xfrm>
                <a:off x="6426200" y="2822575"/>
                <a:ext cx="114300" cy="228600"/>
              </a:xfrm>
              <a:prstGeom prst="line">
                <a:avLst/>
              </a:prstGeom>
              <a:noFill/>
              <a:ln w="9525">
                <a:solidFill>
                  <a:srgbClr val="000000"/>
                </a:solidFill>
                <a:round/>
                <a:headEnd/>
                <a:tailEnd type="oval" w="med" len="med"/>
              </a:ln>
            </p:spPr>
            <p:txBody>
              <a:bodyPr/>
              <a:lstStyle/>
              <a:p>
                <a:endParaRPr lang="fr-FR"/>
              </a:p>
            </p:txBody>
          </p:sp>
          <p:sp>
            <p:nvSpPr>
              <p:cNvPr id="13426" name="Line 33"/>
              <p:cNvSpPr>
                <a:spLocks noChangeShapeType="1"/>
              </p:cNvSpPr>
              <p:nvPr/>
            </p:nvSpPr>
            <p:spPr bwMode="auto">
              <a:xfrm>
                <a:off x="6542088" y="3051175"/>
                <a:ext cx="685800" cy="0"/>
              </a:xfrm>
              <a:prstGeom prst="line">
                <a:avLst/>
              </a:prstGeom>
              <a:noFill/>
              <a:ln w="9525">
                <a:solidFill>
                  <a:srgbClr val="000000"/>
                </a:solidFill>
                <a:round/>
                <a:headEnd/>
                <a:tailEnd type="oval" w="med" len="med"/>
              </a:ln>
            </p:spPr>
            <p:txBody>
              <a:bodyPr/>
              <a:lstStyle/>
              <a:p>
                <a:endParaRPr lang="fr-FR"/>
              </a:p>
            </p:txBody>
          </p:sp>
          <p:grpSp>
            <p:nvGrpSpPr>
              <p:cNvPr id="13427" name="Group 34"/>
              <p:cNvGrpSpPr>
                <a:grpSpLocks/>
              </p:cNvGrpSpPr>
              <p:nvPr/>
            </p:nvGrpSpPr>
            <p:grpSpPr bwMode="auto">
              <a:xfrm rot="2869739">
                <a:off x="7997032" y="2467769"/>
                <a:ext cx="455612" cy="114300"/>
                <a:chOff x="2317" y="5557"/>
                <a:chExt cx="1800" cy="180"/>
              </a:xfrm>
            </p:grpSpPr>
            <p:grpSp>
              <p:nvGrpSpPr>
                <p:cNvPr id="13508" name="Group 35"/>
                <p:cNvGrpSpPr>
                  <a:grpSpLocks/>
                </p:cNvGrpSpPr>
                <p:nvPr/>
              </p:nvGrpSpPr>
              <p:grpSpPr bwMode="auto">
                <a:xfrm>
                  <a:off x="2497" y="5557"/>
                  <a:ext cx="1440" cy="180"/>
                  <a:chOff x="2497" y="5557"/>
                  <a:chExt cx="1440" cy="180"/>
                </a:xfrm>
              </p:grpSpPr>
              <p:grpSp>
                <p:nvGrpSpPr>
                  <p:cNvPr id="13511" name="Group 36"/>
                  <p:cNvGrpSpPr>
                    <a:grpSpLocks/>
                  </p:cNvGrpSpPr>
                  <p:nvPr/>
                </p:nvGrpSpPr>
                <p:grpSpPr bwMode="auto">
                  <a:xfrm>
                    <a:off x="2497" y="5557"/>
                    <a:ext cx="360" cy="180"/>
                    <a:chOff x="2497" y="5557"/>
                    <a:chExt cx="360" cy="180"/>
                  </a:xfrm>
                </p:grpSpPr>
                <p:sp>
                  <p:nvSpPr>
                    <p:cNvPr id="13521" name="Line 37"/>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522" name="Line 38"/>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512" name="Group 39"/>
                  <p:cNvGrpSpPr>
                    <a:grpSpLocks/>
                  </p:cNvGrpSpPr>
                  <p:nvPr/>
                </p:nvGrpSpPr>
                <p:grpSpPr bwMode="auto">
                  <a:xfrm>
                    <a:off x="2857" y="5557"/>
                    <a:ext cx="360" cy="180"/>
                    <a:chOff x="2497" y="5557"/>
                    <a:chExt cx="360" cy="180"/>
                  </a:xfrm>
                </p:grpSpPr>
                <p:sp>
                  <p:nvSpPr>
                    <p:cNvPr id="13519" name="Line 40"/>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520" name="Line 41"/>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513" name="Group 42"/>
                  <p:cNvGrpSpPr>
                    <a:grpSpLocks/>
                  </p:cNvGrpSpPr>
                  <p:nvPr/>
                </p:nvGrpSpPr>
                <p:grpSpPr bwMode="auto">
                  <a:xfrm>
                    <a:off x="3217" y="5557"/>
                    <a:ext cx="360" cy="180"/>
                    <a:chOff x="2497" y="5557"/>
                    <a:chExt cx="360" cy="180"/>
                  </a:xfrm>
                </p:grpSpPr>
                <p:sp>
                  <p:nvSpPr>
                    <p:cNvPr id="13517" name="Line 43"/>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518" name="Line 44"/>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514" name="Group 45"/>
                  <p:cNvGrpSpPr>
                    <a:grpSpLocks/>
                  </p:cNvGrpSpPr>
                  <p:nvPr/>
                </p:nvGrpSpPr>
                <p:grpSpPr bwMode="auto">
                  <a:xfrm>
                    <a:off x="3577" y="5557"/>
                    <a:ext cx="360" cy="180"/>
                    <a:chOff x="2497" y="5557"/>
                    <a:chExt cx="360" cy="180"/>
                  </a:xfrm>
                </p:grpSpPr>
                <p:sp>
                  <p:nvSpPr>
                    <p:cNvPr id="13515" name="Line 46"/>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516" name="Line 47"/>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13509" name="Line 48"/>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13510" name="Line 49"/>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13428" name="Line 50"/>
              <p:cNvSpPr>
                <a:spLocks noChangeShapeType="1"/>
              </p:cNvSpPr>
              <p:nvPr/>
            </p:nvSpPr>
            <p:spPr bwMode="auto">
              <a:xfrm>
                <a:off x="7926388" y="2298700"/>
                <a:ext cx="101600" cy="101600"/>
              </a:xfrm>
              <a:prstGeom prst="line">
                <a:avLst/>
              </a:prstGeom>
              <a:noFill/>
              <a:ln w="9525">
                <a:solidFill>
                  <a:srgbClr val="000000"/>
                </a:solidFill>
                <a:round/>
                <a:headEnd/>
                <a:tailEnd/>
              </a:ln>
            </p:spPr>
            <p:txBody>
              <a:bodyPr/>
              <a:lstStyle/>
              <a:p>
                <a:endParaRPr lang="fr-FR"/>
              </a:p>
            </p:txBody>
          </p:sp>
          <p:sp>
            <p:nvSpPr>
              <p:cNvPr id="13429" name="Line 51"/>
              <p:cNvSpPr>
                <a:spLocks noChangeShapeType="1"/>
              </p:cNvSpPr>
              <p:nvPr/>
            </p:nvSpPr>
            <p:spPr bwMode="auto">
              <a:xfrm>
                <a:off x="8319408" y="2728143"/>
                <a:ext cx="168294" cy="158576"/>
              </a:xfrm>
              <a:prstGeom prst="line">
                <a:avLst/>
              </a:prstGeom>
              <a:noFill/>
              <a:ln w="9525">
                <a:solidFill>
                  <a:srgbClr val="000000"/>
                </a:solidFill>
                <a:round/>
                <a:headEnd/>
                <a:tailEnd/>
              </a:ln>
            </p:spPr>
            <p:txBody>
              <a:bodyPr/>
              <a:lstStyle/>
              <a:p>
                <a:endParaRPr lang="fr-FR"/>
              </a:p>
            </p:txBody>
          </p:sp>
          <p:grpSp>
            <p:nvGrpSpPr>
              <p:cNvPr id="13430" name="Group 52"/>
              <p:cNvGrpSpPr>
                <a:grpSpLocks/>
              </p:cNvGrpSpPr>
              <p:nvPr/>
            </p:nvGrpSpPr>
            <p:grpSpPr bwMode="auto">
              <a:xfrm rot="7488275">
                <a:off x="7260431" y="2637632"/>
                <a:ext cx="455613" cy="114300"/>
                <a:chOff x="2317" y="5557"/>
                <a:chExt cx="1800" cy="180"/>
              </a:xfrm>
            </p:grpSpPr>
            <p:grpSp>
              <p:nvGrpSpPr>
                <p:cNvPr id="13493" name="Group 53"/>
                <p:cNvGrpSpPr>
                  <a:grpSpLocks/>
                </p:cNvGrpSpPr>
                <p:nvPr/>
              </p:nvGrpSpPr>
              <p:grpSpPr bwMode="auto">
                <a:xfrm>
                  <a:off x="2497" y="5557"/>
                  <a:ext cx="1440" cy="180"/>
                  <a:chOff x="2497" y="5557"/>
                  <a:chExt cx="1440" cy="180"/>
                </a:xfrm>
              </p:grpSpPr>
              <p:grpSp>
                <p:nvGrpSpPr>
                  <p:cNvPr id="13496" name="Group 54"/>
                  <p:cNvGrpSpPr>
                    <a:grpSpLocks/>
                  </p:cNvGrpSpPr>
                  <p:nvPr/>
                </p:nvGrpSpPr>
                <p:grpSpPr bwMode="auto">
                  <a:xfrm>
                    <a:off x="2497" y="5557"/>
                    <a:ext cx="360" cy="180"/>
                    <a:chOff x="2497" y="5557"/>
                    <a:chExt cx="360" cy="180"/>
                  </a:xfrm>
                </p:grpSpPr>
                <p:sp>
                  <p:nvSpPr>
                    <p:cNvPr id="13506" name="Line 55"/>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507" name="Line 56"/>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497" name="Group 57"/>
                  <p:cNvGrpSpPr>
                    <a:grpSpLocks/>
                  </p:cNvGrpSpPr>
                  <p:nvPr/>
                </p:nvGrpSpPr>
                <p:grpSpPr bwMode="auto">
                  <a:xfrm>
                    <a:off x="2857" y="5557"/>
                    <a:ext cx="360" cy="180"/>
                    <a:chOff x="2497" y="5557"/>
                    <a:chExt cx="360" cy="180"/>
                  </a:xfrm>
                </p:grpSpPr>
                <p:sp>
                  <p:nvSpPr>
                    <p:cNvPr id="13504" name="Line 58"/>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505" name="Line 59"/>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498" name="Group 60"/>
                  <p:cNvGrpSpPr>
                    <a:grpSpLocks/>
                  </p:cNvGrpSpPr>
                  <p:nvPr/>
                </p:nvGrpSpPr>
                <p:grpSpPr bwMode="auto">
                  <a:xfrm>
                    <a:off x="3217" y="5557"/>
                    <a:ext cx="360" cy="180"/>
                    <a:chOff x="2497" y="5557"/>
                    <a:chExt cx="360" cy="180"/>
                  </a:xfrm>
                </p:grpSpPr>
                <p:sp>
                  <p:nvSpPr>
                    <p:cNvPr id="13502" name="Line 61"/>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503" name="Line 62"/>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499" name="Group 63"/>
                  <p:cNvGrpSpPr>
                    <a:grpSpLocks/>
                  </p:cNvGrpSpPr>
                  <p:nvPr/>
                </p:nvGrpSpPr>
                <p:grpSpPr bwMode="auto">
                  <a:xfrm>
                    <a:off x="3577" y="5557"/>
                    <a:ext cx="360" cy="180"/>
                    <a:chOff x="2497" y="5557"/>
                    <a:chExt cx="360" cy="180"/>
                  </a:xfrm>
                </p:grpSpPr>
                <p:sp>
                  <p:nvSpPr>
                    <p:cNvPr id="13500" name="Line 64"/>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501" name="Line 65"/>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13494" name="Line 66"/>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13495" name="Line 67"/>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13431" name="Line 68"/>
              <p:cNvSpPr>
                <a:spLocks noChangeShapeType="1"/>
              </p:cNvSpPr>
              <p:nvPr/>
            </p:nvSpPr>
            <p:spPr bwMode="auto">
              <a:xfrm flipH="1">
                <a:off x="7570788" y="2365375"/>
                <a:ext cx="114300" cy="114300"/>
              </a:xfrm>
              <a:prstGeom prst="line">
                <a:avLst/>
              </a:prstGeom>
              <a:noFill/>
              <a:ln w="9525">
                <a:solidFill>
                  <a:srgbClr val="000000"/>
                </a:solidFill>
                <a:round/>
                <a:headEnd/>
                <a:tailEnd/>
              </a:ln>
            </p:spPr>
            <p:txBody>
              <a:bodyPr/>
              <a:lstStyle/>
              <a:p>
                <a:endParaRPr lang="fr-FR"/>
              </a:p>
            </p:txBody>
          </p:sp>
          <p:sp>
            <p:nvSpPr>
              <p:cNvPr id="13432" name="Line 69"/>
              <p:cNvSpPr>
                <a:spLocks noChangeShapeType="1"/>
              </p:cNvSpPr>
              <p:nvPr/>
            </p:nvSpPr>
            <p:spPr bwMode="auto">
              <a:xfrm flipH="1">
                <a:off x="7213167" y="2808099"/>
                <a:ext cx="114300" cy="228600"/>
              </a:xfrm>
              <a:prstGeom prst="line">
                <a:avLst/>
              </a:prstGeom>
              <a:noFill/>
              <a:ln w="9525">
                <a:solidFill>
                  <a:srgbClr val="000000"/>
                </a:solidFill>
                <a:round/>
                <a:headEnd/>
                <a:tailEnd/>
              </a:ln>
            </p:spPr>
            <p:txBody>
              <a:bodyPr/>
              <a:lstStyle/>
              <a:p>
                <a:endParaRPr lang="fr-FR"/>
              </a:p>
            </p:txBody>
          </p:sp>
          <p:sp>
            <p:nvSpPr>
              <p:cNvPr id="13433" name="Line 70"/>
              <p:cNvSpPr>
                <a:spLocks noChangeShapeType="1"/>
              </p:cNvSpPr>
              <p:nvPr/>
            </p:nvSpPr>
            <p:spPr bwMode="auto">
              <a:xfrm>
                <a:off x="5741988" y="3152775"/>
                <a:ext cx="342900" cy="0"/>
              </a:xfrm>
              <a:prstGeom prst="line">
                <a:avLst/>
              </a:prstGeom>
              <a:noFill/>
              <a:ln w="9525">
                <a:solidFill>
                  <a:srgbClr val="000000"/>
                </a:solidFill>
                <a:round/>
                <a:headEnd/>
                <a:tailEnd/>
              </a:ln>
            </p:spPr>
            <p:txBody>
              <a:bodyPr/>
              <a:lstStyle/>
              <a:p>
                <a:endParaRPr lang="fr-FR"/>
              </a:p>
            </p:txBody>
          </p:sp>
          <p:grpSp>
            <p:nvGrpSpPr>
              <p:cNvPr id="13434" name="Group 71"/>
              <p:cNvGrpSpPr>
                <a:grpSpLocks/>
              </p:cNvGrpSpPr>
              <p:nvPr/>
            </p:nvGrpSpPr>
            <p:grpSpPr bwMode="auto">
              <a:xfrm>
                <a:off x="6084888" y="3038475"/>
                <a:ext cx="228600" cy="228600"/>
                <a:chOff x="6277" y="7177"/>
                <a:chExt cx="360" cy="360"/>
              </a:xfrm>
            </p:grpSpPr>
            <p:sp>
              <p:nvSpPr>
                <p:cNvPr id="13491" name="Oval 72"/>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13492" name="Freeform 73"/>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sp>
            <p:nvSpPr>
              <p:cNvPr id="13435" name="Line 74"/>
              <p:cNvSpPr>
                <a:spLocks noChangeShapeType="1"/>
              </p:cNvSpPr>
              <p:nvPr/>
            </p:nvSpPr>
            <p:spPr bwMode="auto">
              <a:xfrm>
                <a:off x="6313488" y="3165475"/>
                <a:ext cx="1028700" cy="0"/>
              </a:xfrm>
              <a:prstGeom prst="line">
                <a:avLst/>
              </a:prstGeom>
              <a:noFill/>
              <a:ln w="9525">
                <a:solidFill>
                  <a:srgbClr val="000000"/>
                </a:solidFill>
                <a:round/>
                <a:headEnd/>
                <a:tailEnd/>
              </a:ln>
            </p:spPr>
            <p:txBody>
              <a:bodyPr/>
              <a:lstStyle/>
              <a:p>
                <a:endParaRPr lang="fr-FR"/>
              </a:p>
            </p:txBody>
          </p:sp>
          <p:grpSp>
            <p:nvGrpSpPr>
              <p:cNvPr id="13436" name="Group 75"/>
              <p:cNvGrpSpPr>
                <a:grpSpLocks/>
              </p:cNvGrpSpPr>
              <p:nvPr/>
            </p:nvGrpSpPr>
            <p:grpSpPr bwMode="auto">
              <a:xfrm rot="59830">
                <a:off x="7342188" y="3051175"/>
                <a:ext cx="455612" cy="114300"/>
                <a:chOff x="2317" y="5557"/>
                <a:chExt cx="1800" cy="180"/>
              </a:xfrm>
            </p:grpSpPr>
            <p:grpSp>
              <p:nvGrpSpPr>
                <p:cNvPr id="13476" name="Group 76"/>
                <p:cNvGrpSpPr>
                  <a:grpSpLocks/>
                </p:cNvGrpSpPr>
                <p:nvPr/>
              </p:nvGrpSpPr>
              <p:grpSpPr bwMode="auto">
                <a:xfrm>
                  <a:off x="2497" y="5557"/>
                  <a:ext cx="1440" cy="180"/>
                  <a:chOff x="2497" y="5557"/>
                  <a:chExt cx="1440" cy="180"/>
                </a:xfrm>
              </p:grpSpPr>
              <p:grpSp>
                <p:nvGrpSpPr>
                  <p:cNvPr id="13479" name="Group 77"/>
                  <p:cNvGrpSpPr>
                    <a:grpSpLocks/>
                  </p:cNvGrpSpPr>
                  <p:nvPr/>
                </p:nvGrpSpPr>
                <p:grpSpPr bwMode="auto">
                  <a:xfrm>
                    <a:off x="2497" y="5557"/>
                    <a:ext cx="360" cy="180"/>
                    <a:chOff x="2497" y="5557"/>
                    <a:chExt cx="360" cy="180"/>
                  </a:xfrm>
                </p:grpSpPr>
                <p:sp>
                  <p:nvSpPr>
                    <p:cNvPr id="13489" name="Line 78"/>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490" name="Line 79"/>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480" name="Group 80"/>
                  <p:cNvGrpSpPr>
                    <a:grpSpLocks/>
                  </p:cNvGrpSpPr>
                  <p:nvPr/>
                </p:nvGrpSpPr>
                <p:grpSpPr bwMode="auto">
                  <a:xfrm>
                    <a:off x="2857" y="5557"/>
                    <a:ext cx="360" cy="180"/>
                    <a:chOff x="2497" y="5557"/>
                    <a:chExt cx="360" cy="180"/>
                  </a:xfrm>
                </p:grpSpPr>
                <p:sp>
                  <p:nvSpPr>
                    <p:cNvPr id="13487" name="Line 81"/>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488" name="Line 82"/>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481" name="Group 83"/>
                  <p:cNvGrpSpPr>
                    <a:grpSpLocks/>
                  </p:cNvGrpSpPr>
                  <p:nvPr/>
                </p:nvGrpSpPr>
                <p:grpSpPr bwMode="auto">
                  <a:xfrm>
                    <a:off x="3217" y="5557"/>
                    <a:ext cx="360" cy="180"/>
                    <a:chOff x="2497" y="5557"/>
                    <a:chExt cx="360" cy="180"/>
                  </a:xfrm>
                </p:grpSpPr>
                <p:sp>
                  <p:nvSpPr>
                    <p:cNvPr id="13485" name="Line 84"/>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486" name="Line 85"/>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482" name="Group 86"/>
                  <p:cNvGrpSpPr>
                    <a:grpSpLocks/>
                  </p:cNvGrpSpPr>
                  <p:nvPr/>
                </p:nvGrpSpPr>
                <p:grpSpPr bwMode="auto">
                  <a:xfrm>
                    <a:off x="3577" y="5557"/>
                    <a:ext cx="360" cy="180"/>
                    <a:chOff x="2497" y="5557"/>
                    <a:chExt cx="360" cy="180"/>
                  </a:xfrm>
                </p:grpSpPr>
                <p:sp>
                  <p:nvSpPr>
                    <p:cNvPr id="13483" name="Line 87"/>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484" name="Line 88"/>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13477" name="Line 89"/>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13478" name="Line 90"/>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13437" name="Line 91"/>
              <p:cNvSpPr>
                <a:spLocks noChangeShapeType="1"/>
              </p:cNvSpPr>
              <p:nvPr/>
            </p:nvSpPr>
            <p:spPr bwMode="auto">
              <a:xfrm>
                <a:off x="7799388" y="3165475"/>
                <a:ext cx="457200" cy="0"/>
              </a:xfrm>
              <a:prstGeom prst="line">
                <a:avLst/>
              </a:prstGeom>
              <a:noFill/>
              <a:ln w="9525">
                <a:solidFill>
                  <a:srgbClr val="000000"/>
                </a:solidFill>
                <a:round/>
                <a:headEnd/>
                <a:tailEnd/>
              </a:ln>
            </p:spPr>
            <p:txBody>
              <a:bodyPr/>
              <a:lstStyle/>
              <a:p>
                <a:endParaRPr lang="fr-FR"/>
              </a:p>
            </p:txBody>
          </p:sp>
          <p:sp>
            <p:nvSpPr>
              <p:cNvPr id="13438" name="Line 92"/>
              <p:cNvSpPr>
                <a:spLocks noChangeShapeType="1"/>
              </p:cNvSpPr>
              <p:nvPr/>
            </p:nvSpPr>
            <p:spPr bwMode="auto">
              <a:xfrm>
                <a:off x="8256588" y="3178175"/>
                <a:ext cx="0" cy="228600"/>
              </a:xfrm>
              <a:prstGeom prst="line">
                <a:avLst/>
              </a:prstGeom>
              <a:noFill/>
              <a:ln w="9525">
                <a:solidFill>
                  <a:srgbClr val="000000"/>
                </a:solidFill>
                <a:round/>
                <a:headEnd/>
                <a:tailEnd/>
              </a:ln>
            </p:spPr>
            <p:txBody>
              <a:bodyPr/>
              <a:lstStyle/>
              <a:p>
                <a:endParaRPr lang="fr-FR"/>
              </a:p>
            </p:txBody>
          </p:sp>
          <p:sp>
            <p:nvSpPr>
              <p:cNvPr id="13439" name="Line 93"/>
              <p:cNvSpPr>
                <a:spLocks noChangeShapeType="1"/>
              </p:cNvSpPr>
              <p:nvPr/>
            </p:nvSpPr>
            <p:spPr bwMode="auto">
              <a:xfrm>
                <a:off x="5729288" y="3165475"/>
                <a:ext cx="0" cy="228600"/>
              </a:xfrm>
              <a:prstGeom prst="line">
                <a:avLst/>
              </a:prstGeom>
              <a:noFill/>
              <a:ln w="9525">
                <a:solidFill>
                  <a:srgbClr val="000000"/>
                </a:solidFill>
                <a:round/>
                <a:headEnd/>
                <a:tailEnd/>
              </a:ln>
            </p:spPr>
            <p:txBody>
              <a:bodyPr/>
              <a:lstStyle/>
              <a:p>
                <a:endParaRPr lang="fr-FR"/>
              </a:p>
            </p:txBody>
          </p:sp>
          <p:sp>
            <p:nvSpPr>
              <p:cNvPr id="13440" name="Line 94"/>
              <p:cNvSpPr>
                <a:spLocks noChangeShapeType="1"/>
              </p:cNvSpPr>
              <p:nvPr/>
            </p:nvSpPr>
            <p:spPr bwMode="auto">
              <a:xfrm>
                <a:off x="5741988" y="3406775"/>
                <a:ext cx="2514600" cy="0"/>
              </a:xfrm>
              <a:prstGeom prst="line">
                <a:avLst/>
              </a:prstGeom>
              <a:noFill/>
              <a:ln w="9525">
                <a:solidFill>
                  <a:srgbClr val="000000"/>
                </a:solidFill>
                <a:round/>
                <a:headEnd/>
                <a:tailEnd/>
              </a:ln>
            </p:spPr>
            <p:txBody>
              <a:bodyPr/>
              <a:lstStyle/>
              <a:p>
                <a:endParaRPr lang="fr-FR"/>
              </a:p>
            </p:txBody>
          </p:sp>
          <p:sp>
            <p:nvSpPr>
              <p:cNvPr id="13441" name="Line 95"/>
              <p:cNvSpPr>
                <a:spLocks noChangeShapeType="1"/>
              </p:cNvSpPr>
              <p:nvPr/>
            </p:nvSpPr>
            <p:spPr bwMode="auto">
              <a:xfrm flipH="1">
                <a:off x="6883400" y="3406775"/>
                <a:ext cx="571500" cy="0"/>
              </a:xfrm>
              <a:prstGeom prst="line">
                <a:avLst/>
              </a:prstGeom>
              <a:noFill/>
              <a:ln w="9525">
                <a:solidFill>
                  <a:srgbClr val="000000"/>
                </a:solidFill>
                <a:round/>
                <a:headEnd/>
                <a:tailEnd type="stealth" w="med" len="med"/>
              </a:ln>
            </p:spPr>
            <p:txBody>
              <a:bodyPr/>
              <a:lstStyle/>
              <a:p>
                <a:endParaRPr lang="fr-FR"/>
              </a:p>
            </p:txBody>
          </p:sp>
          <p:sp>
            <p:nvSpPr>
              <p:cNvPr id="13442" name="Line 96"/>
              <p:cNvSpPr>
                <a:spLocks noChangeShapeType="1"/>
              </p:cNvSpPr>
              <p:nvPr/>
            </p:nvSpPr>
            <p:spPr bwMode="auto">
              <a:xfrm flipH="1">
                <a:off x="5627687" y="3571875"/>
                <a:ext cx="2873402" cy="0"/>
              </a:xfrm>
              <a:prstGeom prst="line">
                <a:avLst/>
              </a:prstGeom>
              <a:noFill/>
              <a:ln w="9525">
                <a:solidFill>
                  <a:srgbClr val="000000"/>
                </a:solidFill>
                <a:round/>
                <a:headEnd/>
                <a:tailEnd/>
              </a:ln>
            </p:spPr>
            <p:txBody>
              <a:bodyPr/>
              <a:lstStyle/>
              <a:p>
                <a:endParaRPr lang="fr-FR"/>
              </a:p>
            </p:txBody>
          </p:sp>
          <p:sp>
            <p:nvSpPr>
              <p:cNvPr id="13443" name="Line 97"/>
              <p:cNvSpPr>
                <a:spLocks noChangeShapeType="1"/>
              </p:cNvSpPr>
              <p:nvPr/>
            </p:nvSpPr>
            <p:spPr bwMode="auto">
              <a:xfrm>
                <a:off x="6542088" y="3165475"/>
                <a:ext cx="457200" cy="0"/>
              </a:xfrm>
              <a:prstGeom prst="line">
                <a:avLst/>
              </a:prstGeom>
              <a:noFill/>
              <a:ln w="9525">
                <a:solidFill>
                  <a:srgbClr val="000000"/>
                </a:solidFill>
                <a:round/>
                <a:headEnd/>
                <a:tailEnd type="stealth" w="med" len="med"/>
              </a:ln>
            </p:spPr>
            <p:txBody>
              <a:bodyPr/>
              <a:lstStyle/>
              <a:p>
                <a:endParaRPr lang="fr-FR"/>
              </a:p>
            </p:txBody>
          </p:sp>
          <p:sp>
            <p:nvSpPr>
              <p:cNvPr id="13444" name="Line 98"/>
              <p:cNvSpPr>
                <a:spLocks noChangeShapeType="1"/>
              </p:cNvSpPr>
              <p:nvPr/>
            </p:nvSpPr>
            <p:spPr bwMode="auto">
              <a:xfrm>
                <a:off x="6071293" y="3013075"/>
                <a:ext cx="228600" cy="0"/>
              </a:xfrm>
              <a:prstGeom prst="line">
                <a:avLst/>
              </a:prstGeom>
              <a:noFill/>
              <a:ln w="9525">
                <a:solidFill>
                  <a:srgbClr val="000000"/>
                </a:solidFill>
                <a:round/>
                <a:headEnd/>
                <a:tailEnd type="stealth" w="med" len="med"/>
              </a:ln>
            </p:spPr>
            <p:txBody>
              <a:bodyPr/>
              <a:lstStyle/>
              <a:p>
                <a:endParaRPr lang="fr-FR"/>
              </a:p>
            </p:txBody>
          </p:sp>
          <p:sp>
            <p:nvSpPr>
              <p:cNvPr id="13445" name="Line 99"/>
              <p:cNvSpPr>
                <a:spLocks noChangeShapeType="1"/>
              </p:cNvSpPr>
              <p:nvPr/>
            </p:nvSpPr>
            <p:spPr bwMode="auto">
              <a:xfrm flipH="1">
                <a:off x="5602288" y="2492375"/>
                <a:ext cx="114300" cy="228600"/>
              </a:xfrm>
              <a:prstGeom prst="line">
                <a:avLst/>
              </a:prstGeom>
              <a:noFill/>
              <a:ln w="9525">
                <a:solidFill>
                  <a:srgbClr val="000000"/>
                </a:solidFill>
                <a:round/>
                <a:headEnd/>
                <a:tailEnd type="stealth" w="med" len="med"/>
              </a:ln>
            </p:spPr>
            <p:txBody>
              <a:bodyPr/>
              <a:lstStyle/>
              <a:p>
                <a:endParaRPr lang="fr-FR"/>
              </a:p>
            </p:txBody>
          </p:sp>
          <p:sp>
            <p:nvSpPr>
              <p:cNvPr id="13446" name="Line 100"/>
              <p:cNvSpPr>
                <a:spLocks noChangeShapeType="1"/>
              </p:cNvSpPr>
              <p:nvPr/>
            </p:nvSpPr>
            <p:spPr bwMode="auto">
              <a:xfrm flipH="1" flipV="1">
                <a:off x="6426200" y="2479675"/>
                <a:ext cx="114300" cy="228600"/>
              </a:xfrm>
              <a:prstGeom prst="line">
                <a:avLst/>
              </a:prstGeom>
              <a:noFill/>
              <a:ln w="9525">
                <a:solidFill>
                  <a:srgbClr val="000000"/>
                </a:solidFill>
                <a:round/>
                <a:headEnd/>
                <a:tailEnd type="stealth" w="med" len="med"/>
              </a:ln>
            </p:spPr>
            <p:txBody>
              <a:bodyPr/>
              <a:lstStyle/>
              <a:p>
                <a:endParaRPr lang="fr-FR"/>
              </a:p>
            </p:txBody>
          </p:sp>
          <p:sp>
            <p:nvSpPr>
              <p:cNvPr id="13447" name="Line 101"/>
              <p:cNvSpPr>
                <a:spLocks noChangeShapeType="1"/>
              </p:cNvSpPr>
              <p:nvPr/>
            </p:nvSpPr>
            <p:spPr bwMode="auto">
              <a:xfrm>
                <a:off x="6656388" y="2365375"/>
                <a:ext cx="342900" cy="0"/>
              </a:xfrm>
              <a:prstGeom prst="line">
                <a:avLst/>
              </a:prstGeom>
              <a:noFill/>
              <a:ln w="9525">
                <a:solidFill>
                  <a:srgbClr val="000000"/>
                </a:solidFill>
                <a:round/>
                <a:headEnd/>
                <a:tailEnd type="stealth" w="med" len="med"/>
              </a:ln>
            </p:spPr>
            <p:txBody>
              <a:bodyPr/>
              <a:lstStyle/>
              <a:p>
                <a:endParaRPr lang="fr-FR"/>
              </a:p>
            </p:txBody>
          </p:sp>
          <p:sp>
            <p:nvSpPr>
              <p:cNvPr id="13448" name="Line 102"/>
              <p:cNvSpPr>
                <a:spLocks noChangeShapeType="1"/>
              </p:cNvSpPr>
              <p:nvPr/>
            </p:nvSpPr>
            <p:spPr bwMode="auto">
              <a:xfrm flipH="1">
                <a:off x="6770688" y="2190750"/>
                <a:ext cx="342900" cy="0"/>
              </a:xfrm>
              <a:prstGeom prst="line">
                <a:avLst/>
              </a:prstGeom>
              <a:noFill/>
              <a:ln w="9525">
                <a:solidFill>
                  <a:srgbClr val="000000"/>
                </a:solidFill>
                <a:round/>
                <a:headEnd/>
                <a:tailEnd type="stealth" w="med" len="med"/>
              </a:ln>
            </p:spPr>
            <p:txBody>
              <a:bodyPr/>
              <a:lstStyle/>
              <a:p>
                <a:endParaRPr lang="fr-FR"/>
              </a:p>
            </p:txBody>
          </p:sp>
          <p:sp>
            <p:nvSpPr>
              <p:cNvPr id="13449" name="Line 103"/>
              <p:cNvSpPr>
                <a:spLocks noChangeShapeType="1"/>
              </p:cNvSpPr>
              <p:nvPr/>
            </p:nvSpPr>
            <p:spPr bwMode="auto">
              <a:xfrm>
                <a:off x="5627688" y="3000375"/>
                <a:ext cx="0" cy="571500"/>
              </a:xfrm>
              <a:prstGeom prst="line">
                <a:avLst/>
              </a:prstGeom>
              <a:noFill/>
              <a:ln w="9525">
                <a:solidFill>
                  <a:srgbClr val="000000"/>
                </a:solidFill>
                <a:round/>
                <a:headEnd/>
                <a:tailEnd/>
              </a:ln>
            </p:spPr>
            <p:txBody>
              <a:bodyPr/>
              <a:lstStyle/>
              <a:p>
                <a:endParaRPr lang="fr-FR"/>
              </a:p>
            </p:txBody>
          </p:sp>
          <p:sp>
            <p:nvSpPr>
              <p:cNvPr id="13450" name="Line 104"/>
              <p:cNvSpPr>
                <a:spLocks noChangeShapeType="1"/>
              </p:cNvSpPr>
              <p:nvPr/>
            </p:nvSpPr>
            <p:spPr bwMode="auto">
              <a:xfrm>
                <a:off x="8501090" y="2902001"/>
                <a:ext cx="0" cy="685800"/>
              </a:xfrm>
              <a:prstGeom prst="line">
                <a:avLst/>
              </a:prstGeom>
              <a:noFill/>
              <a:ln w="9525">
                <a:solidFill>
                  <a:srgbClr val="000000"/>
                </a:solidFill>
                <a:round/>
                <a:headEnd/>
                <a:tailEnd/>
              </a:ln>
            </p:spPr>
            <p:txBody>
              <a:bodyPr/>
              <a:lstStyle/>
              <a:p>
                <a:endParaRPr lang="fr-FR"/>
              </a:p>
            </p:txBody>
          </p:sp>
          <p:sp>
            <p:nvSpPr>
              <p:cNvPr id="13451" name="Line 105"/>
              <p:cNvSpPr>
                <a:spLocks noChangeShapeType="1"/>
              </p:cNvSpPr>
              <p:nvPr/>
            </p:nvSpPr>
            <p:spPr bwMode="auto">
              <a:xfrm>
                <a:off x="5627688" y="3025775"/>
                <a:ext cx="114300" cy="114300"/>
              </a:xfrm>
              <a:prstGeom prst="line">
                <a:avLst/>
              </a:prstGeom>
              <a:noFill/>
              <a:ln w="9525">
                <a:solidFill>
                  <a:srgbClr val="000000"/>
                </a:solidFill>
                <a:prstDash val="dash"/>
                <a:round/>
                <a:headEnd type="oval" w="med" len="med"/>
                <a:tailEnd type="oval" w="med" len="med"/>
              </a:ln>
            </p:spPr>
            <p:txBody>
              <a:bodyPr/>
              <a:lstStyle/>
              <a:p>
                <a:endParaRPr lang="fr-FR"/>
              </a:p>
            </p:txBody>
          </p:sp>
          <p:sp>
            <p:nvSpPr>
              <p:cNvPr id="13452" name="Line 106"/>
              <p:cNvSpPr>
                <a:spLocks noChangeShapeType="1"/>
              </p:cNvSpPr>
              <p:nvPr/>
            </p:nvSpPr>
            <p:spPr bwMode="auto">
              <a:xfrm flipV="1">
                <a:off x="8231188" y="2924176"/>
                <a:ext cx="269902" cy="239712"/>
              </a:xfrm>
              <a:prstGeom prst="line">
                <a:avLst/>
              </a:prstGeom>
              <a:noFill/>
              <a:ln w="9525">
                <a:solidFill>
                  <a:srgbClr val="000000"/>
                </a:solidFill>
                <a:prstDash val="dash"/>
                <a:round/>
                <a:headEnd type="oval" w="med" len="med"/>
                <a:tailEnd type="oval" w="med" len="med"/>
              </a:ln>
            </p:spPr>
            <p:txBody>
              <a:bodyPr/>
              <a:lstStyle/>
              <a:p>
                <a:endParaRPr lang="fr-FR"/>
              </a:p>
            </p:txBody>
          </p:sp>
          <p:sp>
            <p:nvSpPr>
              <p:cNvPr id="13453" name="Line 107"/>
              <p:cNvSpPr>
                <a:spLocks noChangeShapeType="1"/>
              </p:cNvSpPr>
              <p:nvPr/>
            </p:nvSpPr>
            <p:spPr bwMode="auto">
              <a:xfrm>
                <a:off x="5970588" y="2276475"/>
                <a:ext cx="228600" cy="114300"/>
              </a:xfrm>
              <a:prstGeom prst="line">
                <a:avLst/>
              </a:prstGeom>
              <a:noFill/>
              <a:ln w="9525">
                <a:solidFill>
                  <a:srgbClr val="000000"/>
                </a:solidFill>
                <a:prstDash val="dash"/>
                <a:round/>
                <a:headEnd/>
                <a:tailEnd/>
              </a:ln>
            </p:spPr>
            <p:txBody>
              <a:bodyPr/>
              <a:lstStyle/>
              <a:p>
                <a:endParaRPr lang="fr-FR"/>
              </a:p>
            </p:txBody>
          </p:sp>
          <p:sp>
            <p:nvSpPr>
              <p:cNvPr id="13454" name="Line 108"/>
              <p:cNvSpPr>
                <a:spLocks noChangeShapeType="1"/>
              </p:cNvSpPr>
              <p:nvPr/>
            </p:nvSpPr>
            <p:spPr bwMode="auto">
              <a:xfrm flipH="1">
                <a:off x="7685088" y="2289175"/>
                <a:ext cx="228600" cy="114300"/>
              </a:xfrm>
              <a:prstGeom prst="line">
                <a:avLst/>
              </a:prstGeom>
              <a:noFill/>
              <a:ln w="9525">
                <a:solidFill>
                  <a:srgbClr val="000000"/>
                </a:solidFill>
                <a:prstDash val="dash"/>
                <a:round/>
                <a:headEnd type="oval" w="med" len="med"/>
                <a:tailEnd/>
              </a:ln>
            </p:spPr>
            <p:txBody>
              <a:bodyPr/>
              <a:lstStyle/>
              <a:p>
                <a:endParaRPr lang="fr-FR"/>
              </a:p>
            </p:txBody>
          </p:sp>
          <p:sp>
            <p:nvSpPr>
              <p:cNvPr id="13455" name="Line 109"/>
              <p:cNvSpPr>
                <a:spLocks noChangeShapeType="1"/>
              </p:cNvSpPr>
              <p:nvPr/>
            </p:nvSpPr>
            <p:spPr bwMode="auto">
              <a:xfrm>
                <a:off x="6554788" y="3571875"/>
                <a:ext cx="457200" cy="0"/>
              </a:xfrm>
              <a:prstGeom prst="line">
                <a:avLst/>
              </a:prstGeom>
              <a:noFill/>
              <a:ln w="9525">
                <a:solidFill>
                  <a:srgbClr val="000000"/>
                </a:solidFill>
                <a:round/>
                <a:headEnd/>
                <a:tailEnd type="stealth" w="med" len="med"/>
              </a:ln>
            </p:spPr>
            <p:txBody>
              <a:bodyPr/>
              <a:lstStyle/>
              <a:p>
                <a:endParaRPr lang="fr-FR"/>
              </a:p>
            </p:txBody>
          </p:sp>
          <p:sp>
            <p:nvSpPr>
              <p:cNvPr id="13456" name="Text Box 110"/>
              <p:cNvSpPr txBox="1">
                <a:spLocks noChangeArrowheads="1"/>
              </p:cNvSpPr>
              <p:nvPr/>
            </p:nvSpPr>
            <p:spPr bwMode="auto">
              <a:xfrm>
                <a:off x="7552061" y="2628219"/>
                <a:ext cx="342900" cy="342900"/>
              </a:xfrm>
              <a:prstGeom prst="rect">
                <a:avLst/>
              </a:prstGeom>
              <a:noFill/>
              <a:ln w="9525">
                <a:noFill/>
                <a:miter lim="800000"/>
                <a:headEnd/>
                <a:tailEnd/>
              </a:ln>
            </p:spPr>
            <p:txBody>
              <a:bodyPr/>
              <a:lstStyle/>
              <a:p>
                <a:r>
                  <a:rPr lang="fr-FR" sz="1200" dirty="0"/>
                  <a:t>Z</a:t>
                </a:r>
                <a:endParaRPr lang="fr-FR" dirty="0"/>
              </a:p>
            </p:txBody>
          </p:sp>
          <p:sp>
            <p:nvSpPr>
              <p:cNvPr id="13457" name="Line 111"/>
              <p:cNvSpPr>
                <a:spLocks noChangeShapeType="1"/>
              </p:cNvSpPr>
              <p:nvPr/>
            </p:nvSpPr>
            <p:spPr bwMode="auto">
              <a:xfrm flipH="1">
                <a:off x="6770688" y="3051175"/>
                <a:ext cx="342900" cy="0"/>
              </a:xfrm>
              <a:prstGeom prst="line">
                <a:avLst/>
              </a:prstGeom>
              <a:noFill/>
              <a:ln w="9525">
                <a:solidFill>
                  <a:srgbClr val="000000"/>
                </a:solidFill>
                <a:round/>
                <a:headEnd/>
                <a:tailEnd type="stealth" w="med" len="med"/>
              </a:ln>
            </p:spPr>
            <p:txBody>
              <a:bodyPr/>
              <a:lstStyle/>
              <a:p>
                <a:endParaRPr lang="fr-FR"/>
              </a:p>
            </p:txBody>
          </p:sp>
          <p:sp>
            <p:nvSpPr>
              <p:cNvPr id="13458" name="Line 112"/>
              <p:cNvSpPr>
                <a:spLocks noChangeShapeType="1"/>
              </p:cNvSpPr>
              <p:nvPr/>
            </p:nvSpPr>
            <p:spPr bwMode="auto">
              <a:xfrm flipH="1">
                <a:off x="6426200" y="3051175"/>
                <a:ext cx="114300" cy="114300"/>
              </a:xfrm>
              <a:prstGeom prst="line">
                <a:avLst/>
              </a:prstGeom>
              <a:noFill/>
              <a:ln w="9525">
                <a:solidFill>
                  <a:srgbClr val="000000"/>
                </a:solidFill>
                <a:prstDash val="dash"/>
                <a:round/>
                <a:headEnd/>
                <a:tailEnd type="oval" w="med" len="med"/>
              </a:ln>
            </p:spPr>
            <p:txBody>
              <a:bodyPr/>
              <a:lstStyle/>
              <a:p>
                <a:endParaRPr lang="fr-FR"/>
              </a:p>
            </p:txBody>
          </p:sp>
          <p:sp>
            <p:nvSpPr>
              <p:cNvPr id="13459" name="Line 113"/>
              <p:cNvSpPr>
                <a:spLocks noChangeShapeType="1"/>
              </p:cNvSpPr>
              <p:nvPr/>
            </p:nvSpPr>
            <p:spPr bwMode="auto">
              <a:xfrm>
                <a:off x="7240588" y="3051175"/>
                <a:ext cx="114300" cy="114300"/>
              </a:xfrm>
              <a:prstGeom prst="line">
                <a:avLst/>
              </a:prstGeom>
              <a:noFill/>
              <a:ln w="9525">
                <a:solidFill>
                  <a:srgbClr val="000000"/>
                </a:solidFill>
                <a:prstDash val="dash"/>
                <a:round/>
                <a:headEnd/>
                <a:tailEnd type="oval" w="med" len="med"/>
              </a:ln>
            </p:spPr>
            <p:txBody>
              <a:bodyPr/>
              <a:lstStyle/>
              <a:p>
                <a:endParaRPr lang="fr-FR"/>
              </a:p>
            </p:txBody>
          </p:sp>
          <p:sp>
            <p:nvSpPr>
              <p:cNvPr id="13460" name="Text Box 114"/>
              <p:cNvSpPr txBox="1">
                <a:spLocks noChangeArrowheads="1"/>
              </p:cNvSpPr>
              <p:nvPr/>
            </p:nvSpPr>
            <p:spPr bwMode="auto">
              <a:xfrm>
                <a:off x="6180138" y="2154238"/>
                <a:ext cx="457200" cy="342900"/>
              </a:xfrm>
              <a:prstGeom prst="rect">
                <a:avLst/>
              </a:prstGeom>
              <a:noFill/>
              <a:ln w="9525">
                <a:noFill/>
                <a:miter lim="800000"/>
                <a:headEnd/>
                <a:tailEnd/>
              </a:ln>
            </p:spPr>
            <p:txBody>
              <a:bodyPr/>
              <a:lstStyle/>
              <a:p>
                <a:r>
                  <a:rPr lang="fr-FR" sz="1200" i="1"/>
                  <a:t>E</a:t>
                </a:r>
                <a:r>
                  <a:rPr lang="fr-FR" sz="1200" i="1" baseline="-25000"/>
                  <a:t>1</a:t>
                </a:r>
                <a:endParaRPr lang="fr-FR"/>
              </a:p>
            </p:txBody>
          </p:sp>
          <p:sp>
            <p:nvSpPr>
              <p:cNvPr id="13461" name="Text Box 114"/>
              <p:cNvSpPr txBox="1">
                <a:spLocks noChangeArrowheads="1"/>
              </p:cNvSpPr>
              <p:nvPr/>
            </p:nvSpPr>
            <p:spPr bwMode="auto">
              <a:xfrm>
                <a:off x="5673557" y="2071678"/>
                <a:ext cx="457200" cy="342900"/>
              </a:xfrm>
              <a:prstGeom prst="rect">
                <a:avLst/>
              </a:prstGeom>
              <a:noFill/>
              <a:ln w="9525">
                <a:noFill/>
                <a:miter lim="800000"/>
                <a:headEnd/>
                <a:tailEnd/>
              </a:ln>
            </p:spPr>
            <p:txBody>
              <a:bodyPr/>
              <a:lstStyle/>
              <a:p>
                <a:r>
                  <a:rPr lang="fr-FR" sz="1200" i="1"/>
                  <a:t>S</a:t>
                </a:r>
                <a:r>
                  <a:rPr lang="fr-FR" sz="1200" i="1" baseline="-25000"/>
                  <a:t>3</a:t>
                </a:r>
                <a:endParaRPr lang="fr-FR"/>
              </a:p>
            </p:txBody>
          </p:sp>
          <p:sp>
            <p:nvSpPr>
              <p:cNvPr id="13462" name="Text Box 114"/>
              <p:cNvSpPr txBox="1">
                <a:spLocks noChangeArrowheads="1"/>
              </p:cNvSpPr>
              <p:nvPr/>
            </p:nvSpPr>
            <p:spPr bwMode="auto">
              <a:xfrm>
                <a:off x="5329246" y="2857496"/>
                <a:ext cx="457200" cy="342900"/>
              </a:xfrm>
              <a:prstGeom prst="rect">
                <a:avLst/>
              </a:prstGeom>
              <a:noFill/>
              <a:ln w="9525">
                <a:noFill/>
                <a:miter lim="800000"/>
                <a:headEnd/>
                <a:tailEnd/>
              </a:ln>
            </p:spPr>
            <p:txBody>
              <a:bodyPr/>
              <a:lstStyle/>
              <a:p>
                <a:r>
                  <a:rPr lang="fr-FR" sz="1200" i="1"/>
                  <a:t>E</a:t>
                </a:r>
                <a:r>
                  <a:rPr lang="fr-FR" sz="1200" i="1" baseline="-25000"/>
                  <a:t>3</a:t>
                </a:r>
                <a:endParaRPr lang="fr-FR"/>
              </a:p>
            </p:txBody>
          </p:sp>
          <p:sp>
            <p:nvSpPr>
              <p:cNvPr id="13463" name="Text Box 114"/>
              <p:cNvSpPr txBox="1">
                <a:spLocks noChangeArrowheads="1"/>
              </p:cNvSpPr>
              <p:nvPr/>
            </p:nvSpPr>
            <p:spPr bwMode="auto">
              <a:xfrm>
                <a:off x="5673557" y="3118901"/>
                <a:ext cx="457200" cy="342900"/>
              </a:xfrm>
              <a:prstGeom prst="rect">
                <a:avLst/>
              </a:prstGeom>
              <a:noFill/>
              <a:ln w="9525">
                <a:noFill/>
                <a:miter lim="800000"/>
                <a:headEnd/>
                <a:tailEnd/>
              </a:ln>
            </p:spPr>
            <p:txBody>
              <a:bodyPr/>
              <a:lstStyle/>
              <a:p>
                <a:r>
                  <a:rPr lang="fr-FR" sz="1200" i="1"/>
                  <a:t>S</a:t>
                </a:r>
                <a:r>
                  <a:rPr lang="fr-FR" sz="1200" i="1" baseline="-25000"/>
                  <a:t>2</a:t>
                </a:r>
                <a:endParaRPr lang="fr-FR"/>
              </a:p>
            </p:txBody>
          </p:sp>
          <p:sp>
            <p:nvSpPr>
              <p:cNvPr id="13464" name="Text Box 114"/>
              <p:cNvSpPr txBox="1">
                <a:spLocks noChangeArrowheads="1"/>
              </p:cNvSpPr>
              <p:nvPr/>
            </p:nvSpPr>
            <p:spPr bwMode="auto">
              <a:xfrm>
                <a:off x="6215074" y="3143248"/>
                <a:ext cx="457200" cy="342900"/>
              </a:xfrm>
              <a:prstGeom prst="rect">
                <a:avLst/>
              </a:prstGeom>
              <a:noFill/>
              <a:ln w="9525">
                <a:noFill/>
                <a:miter lim="800000"/>
                <a:headEnd/>
                <a:tailEnd/>
              </a:ln>
            </p:spPr>
            <p:txBody>
              <a:bodyPr/>
              <a:lstStyle/>
              <a:p>
                <a:r>
                  <a:rPr lang="fr-FR" sz="1200" i="1"/>
                  <a:t>E</a:t>
                </a:r>
                <a:r>
                  <a:rPr lang="fr-FR" sz="1200" i="1" baseline="-25000"/>
                  <a:t>2</a:t>
                </a:r>
                <a:endParaRPr lang="fr-FR"/>
              </a:p>
            </p:txBody>
          </p:sp>
          <p:sp>
            <p:nvSpPr>
              <p:cNvPr id="13465" name="Text Box 114"/>
              <p:cNvSpPr txBox="1">
                <a:spLocks noChangeArrowheads="1"/>
              </p:cNvSpPr>
              <p:nvPr/>
            </p:nvSpPr>
            <p:spPr bwMode="auto">
              <a:xfrm>
                <a:off x="6472254" y="2786058"/>
                <a:ext cx="457200" cy="342900"/>
              </a:xfrm>
              <a:prstGeom prst="rect">
                <a:avLst/>
              </a:prstGeom>
              <a:noFill/>
              <a:ln w="9525">
                <a:noFill/>
                <a:miter lim="800000"/>
                <a:headEnd/>
                <a:tailEnd/>
              </a:ln>
            </p:spPr>
            <p:txBody>
              <a:bodyPr/>
              <a:lstStyle/>
              <a:p>
                <a:r>
                  <a:rPr lang="fr-FR" sz="1200" i="1"/>
                  <a:t>S</a:t>
                </a:r>
                <a:r>
                  <a:rPr lang="fr-FR" sz="1200" i="1" baseline="-25000"/>
                  <a:t>1</a:t>
                </a:r>
                <a:endParaRPr lang="fr-FR"/>
              </a:p>
            </p:txBody>
          </p:sp>
          <p:sp>
            <p:nvSpPr>
              <p:cNvPr id="13466" name="Text Box 114"/>
              <p:cNvSpPr txBox="1">
                <a:spLocks noChangeArrowheads="1"/>
              </p:cNvSpPr>
              <p:nvPr/>
            </p:nvSpPr>
            <p:spPr bwMode="auto">
              <a:xfrm>
                <a:off x="6779535" y="2305914"/>
                <a:ext cx="457200" cy="342900"/>
              </a:xfrm>
              <a:prstGeom prst="rect">
                <a:avLst/>
              </a:prstGeom>
              <a:noFill/>
              <a:ln w="9525">
                <a:noFill/>
                <a:miter lim="800000"/>
                <a:headEnd/>
                <a:tailEnd/>
              </a:ln>
            </p:spPr>
            <p:txBody>
              <a:bodyPr/>
              <a:lstStyle/>
              <a:p>
                <a:r>
                  <a:rPr lang="fr-FR" sz="1200" i="1"/>
                  <a:t>j</a:t>
                </a:r>
                <a:r>
                  <a:rPr lang="fr-FR" sz="1200" i="1" baseline="-25000"/>
                  <a:t>1</a:t>
                </a:r>
                <a:endParaRPr lang="fr-FR"/>
              </a:p>
            </p:txBody>
          </p:sp>
          <p:sp>
            <p:nvSpPr>
              <p:cNvPr id="13467" name="Text Box 114"/>
              <p:cNvSpPr txBox="1">
                <a:spLocks noChangeArrowheads="1"/>
              </p:cNvSpPr>
              <p:nvPr/>
            </p:nvSpPr>
            <p:spPr bwMode="auto">
              <a:xfrm>
                <a:off x="6799457" y="2800348"/>
                <a:ext cx="457200" cy="342900"/>
              </a:xfrm>
              <a:prstGeom prst="rect">
                <a:avLst/>
              </a:prstGeom>
              <a:noFill/>
              <a:ln w="9525">
                <a:noFill/>
                <a:miter lim="800000"/>
                <a:headEnd/>
                <a:tailEnd/>
              </a:ln>
            </p:spPr>
            <p:txBody>
              <a:bodyPr/>
              <a:lstStyle/>
              <a:p>
                <a:r>
                  <a:rPr lang="fr-FR" sz="1200" i="1"/>
                  <a:t>j</a:t>
                </a:r>
                <a:r>
                  <a:rPr lang="fr-FR" sz="1200" i="1" baseline="-25000"/>
                  <a:t>1</a:t>
                </a:r>
                <a:endParaRPr lang="fr-FR"/>
              </a:p>
            </p:txBody>
          </p:sp>
          <p:sp>
            <p:nvSpPr>
              <p:cNvPr id="13468" name="Text Box 114"/>
              <p:cNvSpPr txBox="1">
                <a:spLocks noChangeArrowheads="1"/>
              </p:cNvSpPr>
              <p:nvPr/>
            </p:nvSpPr>
            <p:spPr bwMode="auto">
              <a:xfrm>
                <a:off x="6831051" y="3558997"/>
                <a:ext cx="457200" cy="342900"/>
              </a:xfrm>
              <a:prstGeom prst="rect">
                <a:avLst/>
              </a:prstGeom>
              <a:noFill/>
              <a:ln w="9525">
                <a:noFill/>
                <a:miter lim="800000"/>
                <a:headEnd/>
                <a:tailEnd/>
              </a:ln>
            </p:spPr>
            <p:txBody>
              <a:bodyPr/>
              <a:lstStyle/>
              <a:p>
                <a:r>
                  <a:rPr lang="fr-FR" sz="1200" i="1"/>
                  <a:t>j</a:t>
                </a:r>
                <a:r>
                  <a:rPr lang="fr-FR" sz="1200" i="1" baseline="-25000"/>
                  <a:t>3</a:t>
                </a:r>
                <a:endParaRPr lang="fr-FR"/>
              </a:p>
            </p:txBody>
          </p:sp>
          <p:sp>
            <p:nvSpPr>
              <p:cNvPr id="13469" name="Text Box 114"/>
              <p:cNvSpPr txBox="1">
                <a:spLocks noChangeArrowheads="1"/>
              </p:cNvSpPr>
              <p:nvPr/>
            </p:nvSpPr>
            <p:spPr bwMode="auto">
              <a:xfrm>
                <a:off x="6983451" y="3324761"/>
                <a:ext cx="457200" cy="342900"/>
              </a:xfrm>
              <a:prstGeom prst="rect">
                <a:avLst/>
              </a:prstGeom>
              <a:noFill/>
              <a:ln w="9525">
                <a:noFill/>
                <a:miter lim="800000"/>
                <a:headEnd/>
                <a:tailEnd/>
              </a:ln>
            </p:spPr>
            <p:txBody>
              <a:bodyPr/>
              <a:lstStyle/>
              <a:p>
                <a:r>
                  <a:rPr lang="fr-FR" sz="1200" i="1"/>
                  <a:t>j</a:t>
                </a:r>
                <a:r>
                  <a:rPr lang="fr-FR" sz="1200" i="1" baseline="-25000"/>
                  <a:t>2</a:t>
                </a:r>
                <a:endParaRPr lang="fr-FR"/>
              </a:p>
            </p:txBody>
          </p:sp>
          <p:sp>
            <p:nvSpPr>
              <p:cNvPr id="13470" name="Text Box 114"/>
              <p:cNvSpPr txBox="1">
                <a:spLocks noChangeArrowheads="1"/>
              </p:cNvSpPr>
              <p:nvPr/>
            </p:nvSpPr>
            <p:spPr bwMode="auto">
              <a:xfrm>
                <a:off x="6832258" y="3097568"/>
                <a:ext cx="457200" cy="342900"/>
              </a:xfrm>
              <a:prstGeom prst="rect">
                <a:avLst/>
              </a:prstGeom>
              <a:noFill/>
              <a:ln w="9525">
                <a:noFill/>
                <a:miter lim="800000"/>
                <a:headEnd/>
                <a:tailEnd/>
              </a:ln>
            </p:spPr>
            <p:txBody>
              <a:bodyPr/>
              <a:lstStyle/>
              <a:p>
                <a:r>
                  <a:rPr lang="fr-FR" sz="1200" i="1"/>
                  <a:t>j</a:t>
                </a:r>
                <a:r>
                  <a:rPr lang="fr-FR" sz="1200" i="1" baseline="-25000"/>
                  <a:t>2</a:t>
                </a:r>
                <a:endParaRPr lang="fr-FR"/>
              </a:p>
            </p:txBody>
          </p:sp>
          <p:sp>
            <p:nvSpPr>
              <p:cNvPr id="13471" name="Text Box 114"/>
              <p:cNvSpPr txBox="1">
                <a:spLocks noChangeArrowheads="1"/>
              </p:cNvSpPr>
              <p:nvPr/>
            </p:nvSpPr>
            <p:spPr bwMode="auto">
              <a:xfrm>
                <a:off x="6472254" y="2428868"/>
                <a:ext cx="457200" cy="342900"/>
              </a:xfrm>
              <a:prstGeom prst="rect">
                <a:avLst/>
              </a:prstGeom>
              <a:noFill/>
              <a:ln w="9525">
                <a:noFill/>
                <a:miter lim="800000"/>
                <a:headEnd/>
                <a:tailEnd/>
              </a:ln>
            </p:spPr>
            <p:txBody>
              <a:bodyPr/>
              <a:lstStyle/>
              <a:p>
                <a:r>
                  <a:rPr lang="fr-FR" sz="1200" i="1"/>
                  <a:t>e</a:t>
                </a:r>
                <a:r>
                  <a:rPr lang="fr-FR" sz="1200" i="1" baseline="-25000"/>
                  <a:t>1</a:t>
                </a:r>
                <a:endParaRPr lang="fr-FR"/>
              </a:p>
            </p:txBody>
          </p:sp>
          <p:sp>
            <p:nvSpPr>
              <p:cNvPr id="13472" name="Text Box 114"/>
              <p:cNvSpPr txBox="1">
                <a:spLocks noChangeArrowheads="1"/>
              </p:cNvSpPr>
              <p:nvPr/>
            </p:nvSpPr>
            <p:spPr bwMode="auto">
              <a:xfrm>
                <a:off x="5390619" y="2428868"/>
                <a:ext cx="457200" cy="342900"/>
              </a:xfrm>
              <a:prstGeom prst="rect">
                <a:avLst/>
              </a:prstGeom>
              <a:noFill/>
              <a:ln w="9525">
                <a:noFill/>
                <a:miter lim="800000"/>
                <a:headEnd/>
                <a:tailEnd/>
              </a:ln>
            </p:spPr>
            <p:txBody>
              <a:bodyPr/>
              <a:lstStyle/>
              <a:p>
                <a:r>
                  <a:rPr lang="fr-FR" sz="1200" i="1"/>
                  <a:t>e</a:t>
                </a:r>
                <a:r>
                  <a:rPr lang="fr-FR" sz="1200" i="1" baseline="-25000"/>
                  <a:t>3</a:t>
                </a:r>
                <a:endParaRPr lang="fr-FR"/>
              </a:p>
            </p:txBody>
          </p:sp>
          <p:sp>
            <p:nvSpPr>
              <p:cNvPr id="13473" name="Text Box 114"/>
              <p:cNvSpPr txBox="1">
                <a:spLocks noChangeArrowheads="1"/>
              </p:cNvSpPr>
              <p:nvPr/>
            </p:nvSpPr>
            <p:spPr bwMode="auto">
              <a:xfrm>
                <a:off x="6033561" y="2767547"/>
                <a:ext cx="457200" cy="342900"/>
              </a:xfrm>
              <a:prstGeom prst="rect">
                <a:avLst/>
              </a:prstGeom>
              <a:noFill/>
              <a:ln w="9525">
                <a:noFill/>
                <a:miter lim="800000"/>
                <a:headEnd/>
                <a:tailEnd/>
              </a:ln>
            </p:spPr>
            <p:txBody>
              <a:bodyPr/>
              <a:lstStyle/>
              <a:p>
                <a:r>
                  <a:rPr lang="fr-FR" sz="1200" i="1"/>
                  <a:t>e</a:t>
                </a:r>
                <a:r>
                  <a:rPr lang="fr-FR" sz="1200" i="1" baseline="-25000"/>
                  <a:t>2</a:t>
                </a:r>
                <a:endParaRPr lang="fr-FR"/>
              </a:p>
            </p:txBody>
          </p:sp>
          <p:sp>
            <p:nvSpPr>
              <p:cNvPr id="13474" name="Text Box 110"/>
              <p:cNvSpPr txBox="1">
                <a:spLocks noChangeArrowheads="1"/>
              </p:cNvSpPr>
              <p:nvPr/>
            </p:nvSpPr>
            <p:spPr bwMode="auto">
              <a:xfrm>
                <a:off x="8248162" y="2304857"/>
                <a:ext cx="342900" cy="342900"/>
              </a:xfrm>
              <a:prstGeom prst="rect">
                <a:avLst/>
              </a:prstGeom>
              <a:noFill/>
              <a:ln w="9525">
                <a:noFill/>
                <a:miter lim="800000"/>
                <a:headEnd/>
                <a:tailEnd/>
              </a:ln>
            </p:spPr>
            <p:txBody>
              <a:bodyPr/>
              <a:lstStyle/>
              <a:p>
                <a:r>
                  <a:rPr lang="fr-FR" sz="1200" dirty="0"/>
                  <a:t>Z</a:t>
                </a:r>
                <a:endParaRPr lang="fr-FR" dirty="0"/>
              </a:p>
            </p:txBody>
          </p:sp>
          <p:sp>
            <p:nvSpPr>
              <p:cNvPr id="13475" name="Text Box 110"/>
              <p:cNvSpPr txBox="1">
                <a:spLocks noChangeArrowheads="1"/>
              </p:cNvSpPr>
              <p:nvPr/>
            </p:nvSpPr>
            <p:spPr bwMode="auto">
              <a:xfrm>
                <a:off x="7513504" y="3155234"/>
                <a:ext cx="421758" cy="262293"/>
              </a:xfrm>
              <a:prstGeom prst="rect">
                <a:avLst/>
              </a:prstGeom>
              <a:noFill/>
              <a:ln w="9525">
                <a:noFill/>
                <a:miter lim="800000"/>
                <a:headEnd/>
                <a:tailEnd/>
              </a:ln>
            </p:spPr>
            <p:txBody>
              <a:bodyPr/>
              <a:lstStyle/>
              <a:p>
                <a:r>
                  <a:rPr lang="fr-FR" sz="1200" dirty="0"/>
                  <a:t>Z</a:t>
                </a:r>
                <a:endParaRPr lang="fr-FR" dirty="0"/>
              </a:p>
            </p:txBody>
          </p:sp>
        </p:grpSp>
      </p:gr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18</a:t>
            </a:fld>
            <a:endParaRPr lang="fr-FR">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checkerboard(across)">
                                      <p:cBhvr>
                                        <p:cTn id="7" dur="500"/>
                                        <p:tgtEl>
                                          <p:spTgt spid="12291">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2291">
                                            <p:txEl>
                                              <p:pRg st="2" end="2"/>
                                            </p:txEl>
                                          </p:spTgt>
                                        </p:tgtEl>
                                        <p:attrNameLst>
                                          <p:attrName>style.visibility</p:attrName>
                                        </p:attrNameLst>
                                      </p:cBhvr>
                                      <p:to>
                                        <p:strVal val="visible"/>
                                      </p:to>
                                    </p:set>
                                    <p:animEffect transition="in" filter="checkerboard(across)">
                                      <p:cBhvr>
                                        <p:cTn id="10" dur="500"/>
                                        <p:tgtEl>
                                          <p:spTgt spid="12291">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2291">
                                            <p:txEl>
                                              <p:pRg st="4" end="4"/>
                                            </p:txEl>
                                          </p:spTgt>
                                        </p:tgtEl>
                                        <p:attrNameLst>
                                          <p:attrName>style.visibility</p:attrName>
                                        </p:attrNameLst>
                                      </p:cBhvr>
                                      <p:to>
                                        <p:strVal val="visible"/>
                                      </p:to>
                                    </p:set>
                                    <p:animEffect transition="in" filter="checkerboard(across)">
                                      <p:cBhvr>
                                        <p:cTn id="18" dur="500"/>
                                        <p:tgtEl>
                                          <p:spTgt spid="12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4000" b="1" dirty="0"/>
              <a:t>Distribution en courant triphasé</a:t>
            </a:r>
            <a:endParaRPr lang="fr-FR" sz="4000" b="1" dirty="0"/>
          </a:p>
        </p:txBody>
      </p:sp>
      <p:sp>
        <p:nvSpPr>
          <p:cNvPr id="12291" name="Rectangle 3"/>
          <p:cNvSpPr>
            <a:spLocks noChangeArrowheads="1"/>
          </p:cNvSpPr>
          <p:nvPr/>
        </p:nvSpPr>
        <p:spPr bwMode="auto">
          <a:xfrm>
            <a:off x="861769" y="1420666"/>
            <a:ext cx="7077578" cy="2708434"/>
          </a:xfrm>
          <a:prstGeom prst="rect">
            <a:avLst/>
          </a:prstGeom>
          <a:noFill/>
          <a:ln w="9525">
            <a:noFill/>
            <a:miter lim="800000"/>
            <a:headEnd/>
            <a:tailEnd/>
          </a:ln>
        </p:spPr>
        <p:txBody>
          <a:bodyPr wrap="square">
            <a:spAutoFit/>
          </a:bodyPr>
          <a:lstStyle/>
          <a:p>
            <a:pPr algn="just"/>
            <a:endParaRPr lang="fr-FR" sz="1700" dirty="0"/>
          </a:p>
          <a:p>
            <a:pPr algn="just"/>
            <a:r>
              <a:rPr lang="fr-FR" sz="1700" dirty="0"/>
              <a:t>De même, on peut connecter E</a:t>
            </a:r>
            <a:r>
              <a:rPr lang="fr-FR" sz="1700" baseline="-25000" dirty="0"/>
              <a:t>2</a:t>
            </a:r>
            <a:r>
              <a:rPr lang="fr-FR" sz="1700" dirty="0"/>
              <a:t> et S</a:t>
            </a:r>
            <a:r>
              <a:rPr lang="fr-FR" sz="1700" baseline="-25000" dirty="0"/>
              <a:t>1</a:t>
            </a:r>
            <a:r>
              <a:rPr lang="fr-FR" sz="1700" dirty="0"/>
              <a:t>.</a:t>
            </a:r>
          </a:p>
          <a:p>
            <a:pPr algn="just"/>
            <a:endParaRPr lang="fr-FR" sz="1700" dirty="0"/>
          </a:p>
          <a:p>
            <a:pPr algn="just"/>
            <a:r>
              <a:rPr lang="fr-FR" sz="1700" dirty="0"/>
              <a:t>En fin, comme e</a:t>
            </a:r>
            <a:r>
              <a:rPr lang="fr-FR" sz="1700" baseline="-25000" dirty="0"/>
              <a:t>1  </a:t>
            </a:r>
            <a:r>
              <a:rPr lang="fr-FR" sz="1700" dirty="0"/>
              <a:t>+ e</a:t>
            </a:r>
            <a:r>
              <a:rPr lang="fr-FR" sz="1700" baseline="-25000" dirty="0"/>
              <a:t>2  </a:t>
            </a:r>
            <a:r>
              <a:rPr lang="fr-FR" sz="1700" dirty="0"/>
              <a:t>+ e</a:t>
            </a:r>
            <a:r>
              <a:rPr lang="fr-FR" sz="1700" baseline="-25000" dirty="0"/>
              <a:t>3 </a:t>
            </a:r>
            <a:r>
              <a:rPr lang="fr-FR" sz="1700" dirty="0"/>
              <a:t>= 0 ; les points E</a:t>
            </a:r>
            <a:r>
              <a:rPr lang="fr-FR" sz="1700" baseline="-25000" dirty="0"/>
              <a:t>3</a:t>
            </a:r>
            <a:r>
              <a:rPr lang="fr-FR" sz="1700" dirty="0"/>
              <a:t> et S</a:t>
            </a:r>
            <a:r>
              <a:rPr lang="fr-FR" sz="1700" baseline="-25000" dirty="0"/>
              <a:t>2</a:t>
            </a:r>
            <a:r>
              <a:rPr lang="fr-FR" sz="1700" dirty="0"/>
              <a:t> sont au même potentiel, on peut donc les relier sans perturbation du fonctionnement du système.</a:t>
            </a:r>
          </a:p>
          <a:p>
            <a:pPr algn="just"/>
            <a:endParaRPr lang="fr-FR" sz="1700" dirty="0"/>
          </a:p>
          <a:p>
            <a:pPr algn="just"/>
            <a:endParaRPr lang="fr-FR" sz="1700" dirty="0"/>
          </a:p>
          <a:p>
            <a:pPr algn="just"/>
            <a:r>
              <a:rPr lang="fr-FR" sz="1700" dirty="0"/>
              <a:t>D’où le montage triangle équilibré :</a:t>
            </a:r>
          </a:p>
          <a:p>
            <a:pPr algn="just"/>
            <a:r>
              <a:rPr lang="fr-FR" sz="1700" b="1" dirty="0"/>
              <a:t> </a:t>
            </a:r>
          </a:p>
        </p:txBody>
      </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19</a:t>
            </a:fld>
            <a:endParaRPr lang="fr-FR">
              <a:solidFill>
                <a:schemeClr val="tx1"/>
              </a:solidFill>
            </a:endParaRPr>
          </a:p>
        </p:txBody>
      </p:sp>
      <p:grpSp>
        <p:nvGrpSpPr>
          <p:cNvPr id="2" name="Groupe 1"/>
          <p:cNvGrpSpPr/>
          <p:nvPr/>
        </p:nvGrpSpPr>
        <p:grpSpPr>
          <a:xfrm>
            <a:off x="2651448" y="4070420"/>
            <a:ext cx="5043982" cy="2468491"/>
            <a:chOff x="2651448" y="4070420"/>
            <a:chExt cx="5043982" cy="2468491"/>
          </a:xfrm>
        </p:grpSpPr>
        <p:grpSp>
          <p:nvGrpSpPr>
            <p:cNvPr id="26" name="Groupe 213"/>
            <p:cNvGrpSpPr>
              <a:grpSpLocks/>
            </p:cNvGrpSpPr>
            <p:nvPr/>
          </p:nvGrpSpPr>
          <p:grpSpPr bwMode="auto">
            <a:xfrm>
              <a:off x="2651448" y="4070420"/>
              <a:ext cx="5043982" cy="2468491"/>
              <a:chOff x="4897596" y="4098414"/>
              <a:chExt cx="4284722" cy="1759478"/>
            </a:xfrm>
          </p:grpSpPr>
          <p:grpSp>
            <p:nvGrpSpPr>
              <p:cNvPr id="13318" name="Groupe 209"/>
              <p:cNvGrpSpPr>
                <a:grpSpLocks/>
              </p:cNvGrpSpPr>
              <p:nvPr/>
            </p:nvGrpSpPr>
            <p:grpSpPr bwMode="auto">
              <a:xfrm>
                <a:off x="5072066" y="4098414"/>
                <a:ext cx="4110252" cy="1759478"/>
                <a:chOff x="5072066" y="3526910"/>
                <a:chExt cx="4110252" cy="1759478"/>
              </a:xfrm>
            </p:grpSpPr>
            <p:sp>
              <p:nvSpPr>
                <p:cNvPr id="13322" name="Line 115"/>
                <p:cNvSpPr>
                  <a:spLocks noChangeShapeType="1"/>
                </p:cNvSpPr>
                <p:nvPr/>
              </p:nvSpPr>
              <p:spPr bwMode="auto">
                <a:xfrm>
                  <a:off x="5770594" y="3760798"/>
                  <a:ext cx="2400300" cy="0"/>
                </a:xfrm>
                <a:prstGeom prst="line">
                  <a:avLst/>
                </a:prstGeom>
                <a:noFill/>
                <a:ln w="9525">
                  <a:solidFill>
                    <a:srgbClr val="000000"/>
                  </a:solidFill>
                  <a:round/>
                  <a:headEnd type="oval" w="med" len="med"/>
                  <a:tailEnd type="oval" w="med" len="med"/>
                </a:ln>
              </p:spPr>
              <p:txBody>
                <a:bodyPr/>
                <a:lstStyle/>
                <a:p>
                  <a:endParaRPr lang="fr-FR"/>
                </a:p>
              </p:txBody>
            </p:sp>
            <p:grpSp>
              <p:nvGrpSpPr>
                <p:cNvPr id="13323" name="Group 116"/>
                <p:cNvGrpSpPr>
                  <a:grpSpLocks/>
                </p:cNvGrpSpPr>
                <p:nvPr/>
              </p:nvGrpSpPr>
              <p:grpSpPr bwMode="auto">
                <a:xfrm>
                  <a:off x="5376894" y="4160848"/>
                  <a:ext cx="228600" cy="228600"/>
                  <a:chOff x="6277" y="7177"/>
                  <a:chExt cx="360" cy="360"/>
                </a:xfrm>
              </p:grpSpPr>
              <p:sp>
                <p:nvSpPr>
                  <p:cNvPr id="13412" name="Oval 117"/>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13413" name="Freeform 118"/>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grpSp>
              <p:nvGrpSpPr>
                <p:cNvPr id="13324" name="Group 119"/>
                <p:cNvGrpSpPr>
                  <a:grpSpLocks/>
                </p:cNvGrpSpPr>
                <p:nvPr/>
              </p:nvGrpSpPr>
              <p:grpSpPr bwMode="auto">
                <a:xfrm>
                  <a:off x="5922994" y="4205298"/>
                  <a:ext cx="228600" cy="228600"/>
                  <a:chOff x="6277" y="7177"/>
                  <a:chExt cx="360" cy="360"/>
                </a:xfrm>
              </p:grpSpPr>
              <p:sp>
                <p:nvSpPr>
                  <p:cNvPr id="13410" name="Oval 120"/>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13411" name="Freeform 121"/>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grpSp>
              <p:nvGrpSpPr>
                <p:cNvPr id="13325" name="Group 122"/>
                <p:cNvGrpSpPr>
                  <a:grpSpLocks/>
                </p:cNvGrpSpPr>
                <p:nvPr/>
              </p:nvGrpSpPr>
              <p:grpSpPr bwMode="auto">
                <a:xfrm rot="2869739">
                  <a:off x="8366950" y="4072742"/>
                  <a:ext cx="457200" cy="112712"/>
                  <a:chOff x="2317" y="5557"/>
                  <a:chExt cx="1800" cy="180"/>
                </a:xfrm>
              </p:grpSpPr>
              <p:grpSp>
                <p:nvGrpSpPr>
                  <p:cNvPr id="13395" name="Group 123"/>
                  <p:cNvGrpSpPr>
                    <a:grpSpLocks/>
                  </p:cNvGrpSpPr>
                  <p:nvPr/>
                </p:nvGrpSpPr>
                <p:grpSpPr bwMode="auto">
                  <a:xfrm>
                    <a:off x="2497" y="5557"/>
                    <a:ext cx="1440" cy="180"/>
                    <a:chOff x="2497" y="5557"/>
                    <a:chExt cx="1440" cy="180"/>
                  </a:xfrm>
                </p:grpSpPr>
                <p:grpSp>
                  <p:nvGrpSpPr>
                    <p:cNvPr id="13398" name="Group 124"/>
                    <p:cNvGrpSpPr>
                      <a:grpSpLocks/>
                    </p:cNvGrpSpPr>
                    <p:nvPr/>
                  </p:nvGrpSpPr>
                  <p:grpSpPr bwMode="auto">
                    <a:xfrm>
                      <a:off x="2497" y="5557"/>
                      <a:ext cx="360" cy="180"/>
                      <a:chOff x="2497" y="5557"/>
                      <a:chExt cx="360" cy="180"/>
                    </a:xfrm>
                  </p:grpSpPr>
                  <p:sp>
                    <p:nvSpPr>
                      <p:cNvPr id="13408" name="Line 125"/>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409" name="Line 126"/>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399" name="Group 127"/>
                    <p:cNvGrpSpPr>
                      <a:grpSpLocks/>
                    </p:cNvGrpSpPr>
                    <p:nvPr/>
                  </p:nvGrpSpPr>
                  <p:grpSpPr bwMode="auto">
                    <a:xfrm>
                      <a:off x="2857" y="5557"/>
                      <a:ext cx="360" cy="180"/>
                      <a:chOff x="2497" y="5557"/>
                      <a:chExt cx="360" cy="180"/>
                    </a:xfrm>
                  </p:grpSpPr>
                  <p:sp>
                    <p:nvSpPr>
                      <p:cNvPr id="13406" name="Line 128"/>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407" name="Line 129"/>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400" name="Group 130"/>
                    <p:cNvGrpSpPr>
                      <a:grpSpLocks/>
                    </p:cNvGrpSpPr>
                    <p:nvPr/>
                  </p:nvGrpSpPr>
                  <p:grpSpPr bwMode="auto">
                    <a:xfrm>
                      <a:off x="3217" y="5557"/>
                      <a:ext cx="360" cy="180"/>
                      <a:chOff x="2497" y="5557"/>
                      <a:chExt cx="360" cy="180"/>
                    </a:xfrm>
                  </p:grpSpPr>
                  <p:sp>
                    <p:nvSpPr>
                      <p:cNvPr id="13404" name="Line 131"/>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405" name="Line 132"/>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401" name="Group 133"/>
                    <p:cNvGrpSpPr>
                      <a:grpSpLocks/>
                    </p:cNvGrpSpPr>
                    <p:nvPr/>
                  </p:nvGrpSpPr>
                  <p:grpSpPr bwMode="auto">
                    <a:xfrm>
                      <a:off x="3577" y="5557"/>
                      <a:ext cx="360" cy="180"/>
                      <a:chOff x="2497" y="5557"/>
                      <a:chExt cx="360" cy="180"/>
                    </a:xfrm>
                  </p:grpSpPr>
                  <p:sp>
                    <p:nvSpPr>
                      <p:cNvPr id="13402" name="Line 134"/>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403" name="Line 135"/>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13396" name="Line 136"/>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13397" name="Line 137"/>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grpSp>
              <p:nvGrpSpPr>
                <p:cNvPr id="13326" name="Group 138"/>
                <p:cNvGrpSpPr>
                  <a:grpSpLocks/>
                </p:cNvGrpSpPr>
                <p:nvPr/>
              </p:nvGrpSpPr>
              <p:grpSpPr bwMode="auto">
                <a:xfrm rot="-3338842">
                  <a:off x="7542244" y="4097348"/>
                  <a:ext cx="457200" cy="114300"/>
                  <a:chOff x="2317" y="5557"/>
                  <a:chExt cx="1800" cy="180"/>
                </a:xfrm>
              </p:grpSpPr>
              <p:grpSp>
                <p:nvGrpSpPr>
                  <p:cNvPr id="13380" name="Group 139"/>
                  <p:cNvGrpSpPr>
                    <a:grpSpLocks/>
                  </p:cNvGrpSpPr>
                  <p:nvPr/>
                </p:nvGrpSpPr>
                <p:grpSpPr bwMode="auto">
                  <a:xfrm>
                    <a:off x="2497" y="5557"/>
                    <a:ext cx="1440" cy="180"/>
                    <a:chOff x="2497" y="5557"/>
                    <a:chExt cx="1440" cy="180"/>
                  </a:xfrm>
                </p:grpSpPr>
                <p:grpSp>
                  <p:nvGrpSpPr>
                    <p:cNvPr id="13383" name="Group 140"/>
                    <p:cNvGrpSpPr>
                      <a:grpSpLocks/>
                    </p:cNvGrpSpPr>
                    <p:nvPr/>
                  </p:nvGrpSpPr>
                  <p:grpSpPr bwMode="auto">
                    <a:xfrm>
                      <a:off x="2497" y="5557"/>
                      <a:ext cx="360" cy="180"/>
                      <a:chOff x="2497" y="5557"/>
                      <a:chExt cx="360" cy="180"/>
                    </a:xfrm>
                  </p:grpSpPr>
                  <p:sp>
                    <p:nvSpPr>
                      <p:cNvPr id="13393" name="Line 141"/>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394" name="Line 142"/>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384" name="Group 143"/>
                    <p:cNvGrpSpPr>
                      <a:grpSpLocks/>
                    </p:cNvGrpSpPr>
                    <p:nvPr/>
                  </p:nvGrpSpPr>
                  <p:grpSpPr bwMode="auto">
                    <a:xfrm>
                      <a:off x="2857" y="5557"/>
                      <a:ext cx="360" cy="180"/>
                      <a:chOff x="2497" y="5557"/>
                      <a:chExt cx="360" cy="180"/>
                    </a:xfrm>
                  </p:grpSpPr>
                  <p:sp>
                    <p:nvSpPr>
                      <p:cNvPr id="13391" name="Line 144"/>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392" name="Line 145"/>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385" name="Group 146"/>
                    <p:cNvGrpSpPr>
                      <a:grpSpLocks/>
                    </p:cNvGrpSpPr>
                    <p:nvPr/>
                  </p:nvGrpSpPr>
                  <p:grpSpPr bwMode="auto">
                    <a:xfrm>
                      <a:off x="3217" y="5557"/>
                      <a:ext cx="360" cy="180"/>
                      <a:chOff x="2497" y="5557"/>
                      <a:chExt cx="360" cy="180"/>
                    </a:xfrm>
                  </p:grpSpPr>
                  <p:sp>
                    <p:nvSpPr>
                      <p:cNvPr id="13389" name="Line 147"/>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390" name="Line 148"/>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386" name="Group 149"/>
                    <p:cNvGrpSpPr>
                      <a:grpSpLocks/>
                    </p:cNvGrpSpPr>
                    <p:nvPr/>
                  </p:nvGrpSpPr>
                  <p:grpSpPr bwMode="auto">
                    <a:xfrm>
                      <a:off x="3577" y="5557"/>
                      <a:ext cx="360" cy="180"/>
                      <a:chOff x="2497" y="5557"/>
                      <a:chExt cx="360" cy="180"/>
                    </a:xfrm>
                  </p:grpSpPr>
                  <p:sp>
                    <p:nvSpPr>
                      <p:cNvPr id="13387" name="Line 150"/>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388" name="Line 151"/>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13381" name="Line 152"/>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13382" name="Line 153"/>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13327" name="Line 154"/>
                <p:cNvSpPr>
                  <a:spLocks noChangeShapeType="1"/>
                </p:cNvSpPr>
                <p:nvPr/>
              </p:nvSpPr>
              <p:spPr bwMode="auto">
                <a:xfrm>
                  <a:off x="5326094" y="4687898"/>
                  <a:ext cx="342900" cy="0"/>
                </a:xfrm>
                <a:prstGeom prst="line">
                  <a:avLst/>
                </a:prstGeom>
                <a:noFill/>
                <a:ln w="9525">
                  <a:solidFill>
                    <a:srgbClr val="000000"/>
                  </a:solidFill>
                  <a:round/>
                  <a:headEnd type="oval" w="med" len="med"/>
                  <a:tailEnd/>
                </a:ln>
              </p:spPr>
              <p:txBody>
                <a:bodyPr/>
                <a:lstStyle/>
                <a:p>
                  <a:endParaRPr lang="fr-FR"/>
                </a:p>
              </p:txBody>
            </p:sp>
            <p:grpSp>
              <p:nvGrpSpPr>
                <p:cNvPr id="13328" name="Group 155"/>
                <p:cNvGrpSpPr>
                  <a:grpSpLocks/>
                </p:cNvGrpSpPr>
                <p:nvPr/>
              </p:nvGrpSpPr>
              <p:grpSpPr bwMode="auto">
                <a:xfrm>
                  <a:off x="5681694" y="4573598"/>
                  <a:ext cx="228600" cy="228600"/>
                  <a:chOff x="6277" y="7177"/>
                  <a:chExt cx="360" cy="360"/>
                </a:xfrm>
              </p:grpSpPr>
              <p:sp>
                <p:nvSpPr>
                  <p:cNvPr id="13378" name="Oval 156"/>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13379" name="Freeform 157"/>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grpSp>
              <p:nvGrpSpPr>
                <p:cNvPr id="13329" name="Group 158"/>
                <p:cNvGrpSpPr>
                  <a:grpSpLocks/>
                </p:cNvGrpSpPr>
                <p:nvPr/>
              </p:nvGrpSpPr>
              <p:grpSpPr bwMode="auto">
                <a:xfrm rot="59830">
                  <a:off x="8108981" y="4573598"/>
                  <a:ext cx="455613" cy="114300"/>
                  <a:chOff x="2317" y="5557"/>
                  <a:chExt cx="1800" cy="180"/>
                </a:xfrm>
              </p:grpSpPr>
              <p:grpSp>
                <p:nvGrpSpPr>
                  <p:cNvPr id="13363" name="Group 159"/>
                  <p:cNvGrpSpPr>
                    <a:grpSpLocks/>
                  </p:cNvGrpSpPr>
                  <p:nvPr/>
                </p:nvGrpSpPr>
                <p:grpSpPr bwMode="auto">
                  <a:xfrm>
                    <a:off x="2497" y="5557"/>
                    <a:ext cx="1440" cy="180"/>
                    <a:chOff x="2497" y="5557"/>
                    <a:chExt cx="1440" cy="180"/>
                  </a:xfrm>
                </p:grpSpPr>
                <p:grpSp>
                  <p:nvGrpSpPr>
                    <p:cNvPr id="13366" name="Group 160"/>
                    <p:cNvGrpSpPr>
                      <a:grpSpLocks/>
                    </p:cNvGrpSpPr>
                    <p:nvPr/>
                  </p:nvGrpSpPr>
                  <p:grpSpPr bwMode="auto">
                    <a:xfrm>
                      <a:off x="2497" y="5557"/>
                      <a:ext cx="360" cy="180"/>
                      <a:chOff x="2497" y="5557"/>
                      <a:chExt cx="360" cy="180"/>
                    </a:xfrm>
                  </p:grpSpPr>
                  <p:sp>
                    <p:nvSpPr>
                      <p:cNvPr id="13376" name="Line 161"/>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377" name="Line 162"/>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367" name="Group 163"/>
                    <p:cNvGrpSpPr>
                      <a:grpSpLocks/>
                    </p:cNvGrpSpPr>
                    <p:nvPr/>
                  </p:nvGrpSpPr>
                  <p:grpSpPr bwMode="auto">
                    <a:xfrm>
                      <a:off x="2857" y="5557"/>
                      <a:ext cx="360" cy="180"/>
                      <a:chOff x="2497" y="5557"/>
                      <a:chExt cx="360" cy="180"/>
                    </a:xfrm>
                  </p:grpSpPr>
                  <p:sp>
                    <p:nvSpPr>
                      <p:cNvPr id="13374" name="Line 164"/>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375" name="Line 165"/>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368" name="Group 166"/>
                    <p:cNvGrpSpPr>
                      <a:grpSpLocks/>
                    </p:cNvGrpSpPr>
                    <p:nvPr/>
                  </p:nvGrpSpPr>
                  <p:grpSpPr bwMode="auto">
                    <a:xfrm>
                      <a:off x="3217" y="5557"/>
                      <a:ext cx="360" cy="180"/>
                      <a:chOff x="2497" y="5557"/>
                      <a:chExt cx="360" cy="180"/>
                    </a:xfrm>
                  </p:grpSpPr>
                  <p:sp>
                    <p:nvSpPr>
                      <p:cNvPr id="13372" name="Line 167"/>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373" name="Line 168"/>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13369" name="Group 169"/>
                    <p:cNvGrpSpPr>
                      <a:grpSpLocks/>
                    </p:cNvGrpSpPr>
                    <p:nvPr/>
                  </p:nvGrpSpPr>
                  <p:grpSpPr bwMode="auto">
                    <a:xfrm>
                      <a:off x="3577" y="5557"/>
                      <a:ext cx="360" cy="180"/>
                      <a:chOff x="2497" y="5557"/>
                      <a:chExt cx="360" cy="180"/>
                    </a:xfrm>
                  </p:grpSpPr>
                  <p:sp>
                    <p:nvSpPr>
                      <p:cNvPr id="13370" name="Line 170"/>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13371" name="Line 171"/>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13364" name="Line 172"/>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13365" name="Line 173"/>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13330" name="Line 174"/>
                <p:cNvSpPr>
                  <a:spLocks noChangeShapeType="1"/>
                </p:cNvSpPr>
                <p:nvPr/>
              </p:nvSpPr>
              <p:spPr bwMode="auto">
                <a:xfrm>
                  <a:off x="8577294" y="4687898"/>
                  <a:ext cx="495299" cy="0"/>
                </a:xfrm>
                <a:prstGeom prst="line">
                  <a:avLst/>
                </a:prstGeom>
                <a:noFill/>
                <a:ln w="9525">
                  <a:solidFill>
                    <a:srgbClr val="000000"/>
                  </a:solidFill>
                  <a:round/>
                  <a:headEnd/>
                  <a:tailEnd type="oval" w="med" len="med"/>
                </a:ln>
              </p:spPr>
              <p:txBody>
                <a:bodyPr/>
                <a:lstStyle/>
                <a:p>
                  <a:endParaRPr lang="fr-FR"/>
                </a:p>
              </p:txBody>
            </p:sp>
            <p:sp>
              <p:nvSpPr>
                <p:cNvPr id="13331" name="Line 175"/>
                <p:cNvSpPr>
                  <a:spLocks noChangeShapeType="1"/>
                </p:cNvSpPr>
                <p:nvPr/>
              </p:nvSpPr>
              <p:spPr bwMode="auto">
                <a:xfrm>
                  <a:off x="9079117" y="4695057"/>
                  <a:ext cx="0" cy="228600"/>
                </a:xfrm>
                <a:prstGeom prst="line">
                  <a:avLst/>
                </a:prstGeom>
                <a:noFill/>
                <a:ln w="9525">
                  <a:solidFill>
                    <a:srgbClr val="000000"/>
                  </a:solidFill>
                  <a:round/>
                  <a:headEnd/>
                  <a:tailEnd/>
                </a:ln>
              </p:spPr>
              <p:txBody>
                <a:bodyPr/>
                <a:lstStyle/>
                <a:p>
                  <a:endParaRPr lang="fr-FR"/>
                </a:p>
              </p:txBody>
            </p:sp>
            <p:sp>
              <p:nvSpPr>
                <p:cNvPr id="13332" name="Line 176"/>
                <p:cNvSpPr>
                  <a:spLocks noChangeShapeType="1"/>
                </p:cNvSpPr>
                <p:nvPr/>
              </p:nvSpPr>
              <p:spPr bwMode="auto">
                <a:xfrm>
                  <a:off x="5313394" y="4687898"/>
                  <a:ext cx="0" cy="228600"/>
                </a:xfrm>
                <a:prstGeom prst="line">
                  <a:avLst/>
                </a:prstGeom>
                <a:noFill/>
                <a:ln w="9525">
                  <a:solidFill>
                    <a:srgbClr val="000000"/>
                  </a:solidFill>
                  <a:round/>
                  <a:headEnd/>
                  <a:tailEnd/>
                </a:ln>
              </p:spPr>
              <p:txBody>
                <a:bodyPr/>
                <a:lstStyle/>
                <a:p>
                  <a:endParaRPr lang="fr-FR"/>
                </a:p>
              </p:txBody>
            </p:sp>
            <p:sp>
              <p:nvSpPr>
                <p:cNvPr id="13333" name="Line 177"/>
                <p:cNvSpPr>
                  <a:spLocks noChangeShapeType="1"/>
                </p:cNvSpPr>
                <p:nvPr/>
              </p:nvSpPr>
              <p:spPr bwMode="auto">
                <a:xfrm flipH="1" flipV="1">
                  <a:off x="6113494" y="4103698"/>
                  <a:ext cx="114300" cy="228600"/>
                </a:xfrm>
                <a:prstGeom prst="line">
                  <a:avLst/>
                </a:prstGeom>
                <a:noFill/>
                <a:ln w="9525">
                  <a:solidFill>
                    <a:srgbClr val="000000"/>
                  </a:solidFill>
                  <a:round/>
                  <a:headEnd/>
                  <a:tailEnd type="stealth" w="med" len="med"/>
                </a:ln>
              </p:spPr>
              <p:txBody>
                <a:bodyPr/>
                <a:lstStyle/>
                <a:p>
                  <a:endParaRPr lang="fr-FR"/>
                </a:p>
              </p:txBody>
            </p:sp>
            <p:sp>
              <p:nvSpPr>
                <p:cNvPr id="13334" name="Line 178"/>
                <p:cNvSpPr>
                  <a:spLocks noChangeShapeType="1"/>
                </p:cNvSpPr>
                <p:nvPr/>
              </p:nvSpPr>
              <p:spPr bwMode="auto">
                <a:xfrm flipH="1" flipV="1">
                  <a:off x="8170894" y="3773498"/>
                  <a:ext cx="228600" cy="228600"/>
                </a:xfrm>
                <a:prstGeom prst="line">
                  <a:avLst/>
                </a:prstGeom>
                <a:noFill/>
                <a:ln w="9525">
                  <a:solidFill>
                    <a:srgbClr val="000000"/>
                  </a:solidFill>
                  <a:round/>
                  <a:headEnd/>
                  <a:tailEnd/>
                </a:ln>
              </p:spPr>
              <p:txBody>
                <a:bodyPr/>
                <a:lstStyle/>
                <a:p>
                  <a:endParaRPr lang="fr-FR"/>
                </a:p>
              </p:txBody>
            </p:sp>
            <p:sp>
              <p:nvSpPr>
                <p:cNvPr id="13335" name="Line 179"/>
                <p:cNvSpPr>
                  <a:spLocks noChangeShapeType="1"/>
                </p:cNvSpPr>
                <p:nvPr/>
              </p:nvSpPr>
              <p:spPr bwMode="auto">
                <a:xfrm>
                  <a:off x="8736652" y="4333689"/>
                  <a:ext cx="342900" cy="342900"/>
                </a:xfrm>
                <a:prstGeom prst="line">
                  <a:avLst/>
                </a:prstGeom>
                <a:noFill/>
                <a:ln w="9525">
                  <a:solidFill>
                    <a:srgbClr val="000000"/>
                  </a:solidFill>
                  <a:round/>
                  <a:headEnd/>
                  <a:tailEnd/>
                </a:ln>
              </p:spPr>
              <p:txBody>
                <a:bodyPr/>
                <a:lstStyle/>
                <a:p>
                  <a:endParaRPr lang="fr-FR"/>
                </a:p>
              </p:txBody>
            </p:sp>
            <p:sp>
              <p:nvSpPr>
                <p:cNvPr id="13336" name="Line 180"/>
                <p:cNvSpPr>
                  <a:spLocks noChangeShapeType="1"/>
                </p:cNvSpPr>
                <p:nvPr/>
              </p:nvSpPr>
              <p:spPr bwMode="auto">
                <a:xfrm flipH="1">
                  <a:off x="7942294" y="3773498"/>
                  <a:ext cx="228600" cy="228600"/>
                </a:xfrm>
                <a:prstGeom prst="line">
                  <a:avLst/>
                </a:prstGeom>
                <a:noFill/>
                <a:ln w="9525">
                  <a:solidFill>
                    <a:srgbClr val="000000"/>
                  </a:solidFill>
                  <a:round/>
                  <a:headEnd/>
                  <a:tailEnd/>
                </a:ln>
              </p:spPr>
              <p:txBody>
                <a:bodyPr/>
                <a:lstStyle/>
                <a:p>
                  <a:endParaRPr lang="fr-FR"/>
                </a:p>
              </p:txBody>
            </p:sp>
            <p:sp>
              <p:nvSpPr>
                <p:cNvPr id="13337" name="Line 181"/>
                <p:cNvSpPr>
                  <a:spLocks noChangeShapeType="1"/>
                </p:cNvSpPr>
                <p:nvPr/>
              </p:nvSpPr>
              <p:spPr bwMode="auto">
                <a:xfrm flipH="1">
                  <a:off x="7347631" y="4345061"/>
                  <a:ext cx="342900" cy="342900"/>
                </a:xfrm>
                <a:prstGeom prst="line">
                  <a:avLst/>
                </a:prstGeom>
                <a:noFill/>
                <a:ln w="9525">
                  <a:solidFill>
                    <a:srgbClr val="000000"/>
                  </a:solidFill>
                  <a:round/>
                  <a:headEnd/>
                  <a:tailEnd type="oval" w="med" len="med"/>
                </a:ln>
              </p:spPr>
              <p:txBody>
                <a:bodyPr/>
                <a:lstStyle/>
                <a:p>
                  <a:endParaRPr lang="fr-FR"/>
                </a:p>
              </p:txBody>
            </p:sp>
            <p:sp>
              <p:nvSpPr>
                <p:cNvPr id="13338" name="Line 182"/>
                <p:cNvSpPr>
                  <a:spLocks noChangeShapeType="1"/>
                </p:cNvSpPr>
                <p:nvPr/>
              </p:nvSpPr>
              <p:spPr bwMode="auto">
                <a:xfrm>
                  <a:off x="5770594" y="3773498"/>
                  <a:ext cx="228600" cy="457200"/>
                </a:xfrm>
                <a:prstGeom prst="line">
                  <a:avLst/>
                </a:prstGeom>
                <a:noFill/>
                <a:ln w="9525">
                  <a:solidFill>
                    <a:srgbClr val="000000"/>
                  </a:solidFill>
                  <a:round/>
                  <a:headEnd/>
                  <a:tailEnd/>
                </a:ln>
              </p:spPr>
              <p:txBody>
                <a:bodyPr/>
                <a:lstStyle/>
                <a:p>
                  <a:endParaRPr lang="fr-FR"/>
                </a:p>
              </p:txBody>
            </p:sp>
            <p:sp>
              <p:nvSpPr>
                <p:cNvPr id="13339" name="Line 183"/>
                <p:cNvSpPr>
                  <a:spLocks noChangeShapeType="1"/>
                </p:cNvSpPr>
                <p:nvPr/>
              </p:nvSpPr>
              <p:spPr bwMode="auto">
                <a:xfrm flipH="1">
                  <a:off x="5922994" y="4687898"/>
                  <a:ext cx="2171700" cy="0"/>
                </a:xfrm>
                <a:prstGeom prst="line">
                  <a:avLst/>
                </a:prstGeom>
                <a:noFill/>
                <a:ln w="9525">
                  <a:solidFill>
                    <a:srgbClr val="000000"/>
                  </a:solidFill>
                  <a:round/>
                  <a:headEnd/>
                  <a:tailEnd/>
                </a:ln>
              </p:spPr>
              <p:txBody>
                <a:bodyPr/>
                <a:lstStyle/>
                <a:p>
                  <a:endParaRPr lang="fr-FR"/>
                </a:p>
              </p:txBody>
            </p:sp>
            <p:sp>
              <p:nvSpPr>
                <p:cNvPr id="13340" name="Line 184"/>
                <p:cNvSpPr>
                  <a:spLocks noChangeShapeType="1"/>
                </p:cNvSpPr>
                <p:nvPr/>
              </p:nvSpPr>
              <p:spPr bwMode="auto">
                <a:xfrm>
                  <a:off x="6075394" y="4446598"/>
                  <a:ext cx="114300" cy="228600"/>
                </a:xfrm>
                <a:prstGeom prst="line">
                  <a:avLst/>
                </a:prstGeom>
                <a:noFill/>
                <a:ln w="9525">
                  <a:solidFill>
                    <a:srgbClr val="000000"/>
                  </a:solidFill>
                  <a:round/>
                  <a:headEnd/>
                  <a:tailEnd type="oval" w="med" len="med"/>
                </a:ln>
              </p:spPr>
              <p:txBody>
                <a:bodyPr/>
                <a:lstStyle/>
                <a:p>
                  <a:endParaRPr lang="fr-FR"/>
                </a:p>
              </p:txBody>
            </p:sp>
            <p:sp>
              <p:nvSpPr>
                <p:cNvPr id="13341" name="Line 185"/>
                <p:cNvSpPr>
                  <a:spLocks noChangeShapeType="1"/>
                </p:cNvSpPr>
                <p:nvPr/>
              </p:nvSpPr>
              <p:spPr bwMode="auto">
                <a:xfrm>
                  <a:off x="5300694" y="4929198"/>
                  <a:ext cx="3771900" cy="0"/>
                </a:xfrm>
                <a:prstGeom prst="line">
                  <a:avLst/>
                </a:prstGeom>
                <a:noFill/>
                <a:ln w="9525">
                  <a:solidFill>
                    <a:srgbClr val="000000"/>
                  </a:solidFill>
                  <a:round/>
                  <a:headEnd/>
                  <a:tailEnd/>
                </a:ln>
              </p:spPr>
              <p:txBody>
                <a:bodyPr/>
                <a:lstStyle/>
                <a:p>
                  <a:endParaRPr lang="fr-FR"/>
                </a:p>
              </p:txBody>
            </p:sp>
            <p:sp>
              <p:nvSpPr>
                <p:cNvPr id="13342" name="Line 186"/>
                <p:cNvSpPr>
                  <a:spLocks noChangeShapeType="1"/>
                </p:cNvSpPr>
                <p:nvPr/>
              </p:nvSpPr>
              <p:spPr bwMode="auto">
                <a:xfrm>
                  <a:off x="5656294" y="4840298"/>
                  <a:ext cx="342900" cy="0"/>
                </a:xfrm>
                <a:prstGeom prst="line">
                  <a:avLst/>
                </a:prstGeom>
                <a:noFill/>
                <a:ln w="9525">
                  <a:solidFill>
                    <a:srgbClr val="000000"/>
                  </a:solidFill>
                  <a:round/>
                  <a:headEnd/>
                  <a:tailEnd type="triangle" w="med" len="med"/>
                </a:ln>
              </p:spPr>
              <p:txBody>
                <a:bodyPr/>
                <a:lstStyle/>
                <a:p>
                  <a:endParaRPr lang="fr-FR"/>
                </a:p>
              </p:txBody>
            </p:sp>
            <p:sp>
              <p:nvSpPr>
                <p:cNvPr id="13343" name="Line 187"/>
                <p:cNvSpPr>
                  <a:spLocks noChangeShapeType="1"/>
                </p:cNvSpPr>
                <p:nvPr/>
              </p:nvSpPr>
              <p:spPr bwMode="auto">
                <a:xfrm rot="20651155" flipH="1">
                  <a:off x="5230844" y="4116398"/>
                  <a:ext cx="228600" cy="228600"/>
                </a:xfrm>
                <a:prstGeom prst="line">
                  <a:avLst/>
                </a:prstGeom>
                <a:noFill/>
                <a:ln w="9525">
                  <a:solidFill>
                    <a:srgbClr val="000000"/>
                  </a:solidFill>
                  <a:round/>
                  <a:headEnd/>
                  <a:tailEnd type="triangle" w="med" len="med"/>
                </a:ln>
              </p:spPr>
              <p:txBody>
                <a:bodyPr/>
                <a:lstStyle/>
                <a:p>
                  <a:endParaRPr lang="fr-FR"/>
                </a:p>
              </p:txBody>
            </p:sp>
            <p:sp>
              <p:nvSpPr>
                <p:cNvPr id="13344" name="Line 188"/>
                <p:cNvSpPr>
                  <a:spLocks noChangeShapeType="1"/>
                </p:cNvSpPr>
                <p:nvPr/>
              </p:nvSpPr>
              <p:spPr bwMode="auto">
                <a:xfrm>
                  <a:off x="6766968" y="4686723"/>
                  <a:ext cx="342900" cy="0"/>
                </a:xfrm>
                <a:prstGeom prst="line">
                  <a:avLst/>
                </a:prstGeom>
                <a:noFill/>
                <a:ln w="9525">
                  <a:solidFill>
                    <a:srgbClr val="000000"/>
                  </a:solidFill>
                  <a:round/>
                  <a:headEnd/>
                  <a:tailEnd type="stealth" w="med" len="med"/>
                </a:ln>
              </p:spPr>
              <p:txBody>
                <a:bodyPr/>
                <a:lstStyle/>
                <a:p>
                  <a:endParaRPr lang="fr-FR"/>
                </a:p>
              </p:txBody>
            </p:sp>
            <p:sp>
              <p:nvSpPr>
                <p:cNvPr id="13345" name="Line 189"/>
                <p:cNvSpPr>
                  <a:spLocks noChangeShapeType="1"/>
                </p:cNvSpPr>
                <p:nvPr/>
              </p:nvSpPr>
              <p:spPr bwMode="auto">
                <a:xfrm>
                  <a:off x="6569106" y="4929198"/>
                  <a:ext cx="571500" cy="0"/>
                </a:xfrm>
                <a:prstGeom prst="line">
                  <a:avLst/>
                </a:prstGeom>
                <a:ln>
                  <a:headEnd/>
                  <a:tailEnd type="stealth" w="med" len="med"/>
                </a:ln>
              </p:spPr>
              <p:style>
                <a:lnRef idx="1">
                  <a:schemeClr val="dk1"/>
                </a:lnRef>
                <a:fillRef idx="0">
                  <a:schemeClr val="dk1"/>
                </a:fillRef>
                <a:effectRef idx="0">
                  <a:schemeClr val="dk1"/>
                </a:effectRef>
                <a:fontRef idx="minor">
                  <a:schemeClr val="tx1"/>
                </a:fontRef>
              </p:style>
              <p:txBody>
                <a:bodyPr/>
                <a:lstStyle/>
                <a:p>
                  <a:endParaRPr lang="fr-FR"/>
                </a:p>
              </p:txBody>
            </p:sp>
            <p:sp>
              <p:nvSpPr>
                <p:cNvPr id="13346" name="Line 190"/>
                <p:cNvSpPr>
                  <a:spLocks noChangeShapeType="1"/>
                </p:cNvSpPr>
                <p:nvPr/>
              </p:nvSpPr>
              <p:spPr bwMode="auto">
                <a:xfrm>
                  <a:off x="6569106" y="3760798"/>
                  <a:ext cx="457200" cy="0"/>
                </a:xfrm>
                <a:prstGeom prst="line">
                  <a:avLst/>
                </a:prstGeom>
                <a:noFill/>
                <a:ln w="9525">
                  <a:solidFill>
                    <a:srgbClr val="000000"/>
                  </a:solidFill>
                  <a:round/>
                  <a:headEnd/>
                  <a:tailEnd type="stealth" w="med" len="med"/>
                </a:ln>
              </p:spPr>
              <p:txBody>
                <a:bodyPr/>
                <a:lstStyle/>
                <a:p>
                  <a:endParaRPr lang="fr-FR"/>
                </a:p>
              </p:txBody>
            </p:sp>
            <p:sp>
              <p:nvSpPr>
                <p:cNvPr id="13347" name="Text Box 191"/>
                <p:cNvSpPr txBox="1">
                  <a:spLocks noChangeArrowheads="1"/>
                </p:cNvSpPr>
                <p:nvPr/>
              </p:nvSpPr>
              <p:spPr bwMode="auto">
                <a:xfrm>
                  <a:off x="8145494" y="4319598"/>
                  <a:ext cx="342900" cy="228600"/>
                </a:xfrm>
                <a:prstGeom prst="rect">
                  <a:avLst/>
                </a:prstGeom>
                <a:noFill/>
                <a:ln w="9525">
                  <a:noFill/>
                  <a:miter lim="800000"/>
                  <a:headEnd/>
                  <a:tailEnd/>
                </a:ln>
              </p:spPr>
              <p:txBody>
                <a:bodyPr/>
                <a:lstStyle/>
                <a:p>
                  <a:r>
                    <a:rPr lang="fr-FR" sz="1200"/>
                    <a:t>Z</a:t>
                  </a:r>
                  <a:endParaRPr lang="fr-FR"/>
                </a:p>
              </p:txBody>
            </p:sp>
            <p:sp>
              <p:nvSpPr>
                <p:cNvPr id="13348" name="Line 192"/>
                <p:cNvSpPr>
                  <a:spLocks noChangeShapeType="1"/>
                </p:cNvSpPr>
                <p:nvPr/>
              </p:nvSpPr>
              <p:spPr bwMode="auto">
                <a:xfrm>
                  <a:off x="7827994" y="4687898"/>
                  <a:ext cx="228600" cy="0"/>
                </a:xfrm>
                <a:prstGeom prst="line">
                  <a:avLst/>
                </a:prstGeom>
                <a:noFill/>
                <a:ln w="9525">
                  <a:solidFill>
                    <a:srgbClr val="000000"/>
                  </a:solidFill>
                  <a:round/>
                  <a:headEnd/>
                  <a:tailEnd type="stealth" w="med" len="med"/>
                </a:ln>
              </p:spPr>
              <p:txBody>
                <a:bodyPr/>
                <a:lstStyle/>
                <a:p>
                  <a:endParaRPr lang="fr-FR"/>
                </a:p>
              </p:txBody>
            </p:sp>
            <p:sp>
              <p:nvSpPr>
                <p:cNvPr id="13349" name="Line 193"/>
                <p:cNvSpPr>
                  <a:spLocks noChangeShapeType="1"/>
                </p:cNvSpPr>
                <p:nvPr/>
              </p:nvSpPr>
              <p:spPr bwMode="auto">
                <a:xfrm flipH="1" flipV="1">
                  <a:off x="8740274" y="4343644"/>
                  <a:ext cx="228600" cy="228600"/>
                </a:xfrm>
                <a:prstGeom prst="line">
                  <a:avLst/>
                </a:prstGeom>
                <a:noFill/>
                <a:ln w="9525">
                  <a:solidFill>
                    <a:srgbClr val="000000"/>
                  </a:solidFill>
                  <a:round/>
                  <a:headEnd/>
                  <a:tailEnd type="stealth" w="med" len="sm"/>
                </a:ln>
              </p:spPr>
              <p:txBody>
                <a:bodyPr/>
                <a:lstStyle/>
                <a:p>
                  <a:endParaRPr lang="fr-FR"/>
                </a:p>
              </p:txBody>
            </p:sp>
            <p:sp>
              <p:nvSpPr>
                <p:cNvPr id="13350" name="Line 194"/>
                <p:cNvSpPr>
                  <a:spLocks noChangeShapeType="1"/>
                </p:cNvSpPr>
                <p:nvPr/>
              </p:nvSpPr>
              <p:spPr bwMode="auto">
                <a:xfrm rot="21376436" flipH="1">
                  <a:off x="5526119" y="3806836"/>
                  <a:ext cx="228600" cy="342900"/>
                </a:xfrm>
                <a:prstGeom prst="line">
                  <a:avLst/>
                </a:prstGeom>
                <a:noFill/>
                <a:ln w="9525">
                  <a:solidFill>
                    <a:srgbClr val="000000"/>
                  </a:solidFill>
                  <a:round/>
                  <a:headEnd/>
                  <a:tailEnd/>
                </a:ln>
              </p:spPr>
              <p:txBody>
                <a:bodyPr/>
                <a:lstStyle/>
                <a:p>
                  <a:endParaRPr lang="fr-FR"/>
                </a:p>
              </p:txBody>
            </p:sp>
            <p:sp>
              <p:nvSpPr>
                <p:cNvPr id="13351" name="Line 195"/>
                <p:cNvSpPr>
                  <a:spLocks noChangeShapeType="1"/>
                </p:cNvSpPr>
                <p:nvPr/>
              </p:nvSpPr>
              <p:spPr bwMode="auto">
                <a:xfrm rot="16115" flipH="1">
                  <a:off x="5318156" y="4368811"/>
                  <a:ext cx="133350" cy="314325"/>
                </a:xfrm>
                <a:prstGeom prst="line">
                  <a:avLst/>
                </a:prstGeom>
                <a:noFill/>
                <a:ln w="9525">
                  <a:solidFill>
                    <a:srgbClr val="000000"/>
                  </a:solidFill>
                  <a:round/>
                  <a:headEnd/>
                  <a:tailEnd/>
                </a:ln>
              </p:spPr>
              <p:txBody>
                <a:bodyPr/>
                <a:lstStyle/>
                <a:p>
                  <a:endParaRPr lang="fr-FR"/>
                </a:p>
              </p:txBody>
            </p:sp>
            <p:sp>
              <p:nvSpPr>
                <p:cNvPr id="13352" name="Text Box 114"/>
                <p:cNvSpPr txBox="1">
                  <a:spLocks noChangeArrowheads="1"/>
                </p:cNvSpPr>
                <p:nvPr/>
              </p:nvSpPr>
              <p:spPr bwMode="auto">
                <a:xfrm>
                  <a:off x="6611402" y="3526910"/>
                  <a:ext cx="1143008" cy="342900"/>
                </a:xfrm>
                <a:prstGeom prst="rect">
                  <a:avLst/>
                </a:prstGeom>
                <a:noFill/>
                <a:ln w="9525">
                  <a:noFill/>
                  <a:miter lim="800000"/>
                  <a:headEnd/>
                  <a:tailEnd/>
                </a:ln>
              </p:spPr>
              <p:txBody>
                <a:bodyPr/>
                <a:lstStyle/>
                <a:p>
                  <a:r>
                    <a:rPr lang="fr-FR" sz="1200" i="1"/>
                    <a:t>I</a:t>
                  </a:r>
                  <a:r>
                    <a:rPr lang="fr-FR" sz="1200" i="1" baseline="-25000"/>
                    <a:t>1</a:t>
                  </a:r>
                  <a:r>
                    <a:rPr lang="fr-FR" sz="1200" i="1"/>
                    <a:t>= j</a:t>
                  </a:r>
                  <a:r>
                    <a:rPr lang="fr-FR" sz="1200" i="1" baseline="-25000"/>
                    <a:t>1</a:t>
                  </a:r>
                  <a:r>
                    <a:rPr lang="fr-FR" sz="1200" i="1"/>
                    <a:t> - j</a:t>
                  </a:r>
                  <a:r>
                    <a:rPr lang="fr-FR" sz="1200" i="1" baseline="-25000"/>
                    <a:t>3</a:t>
                  </a:r>
                  <a:endParaRPr lang="fr-FR"/>
                </a:p>
              </p:txBody>
            </p:sp>
            <p:sp>
              <p:nvSpPr>
                <p:cNvPr id="13353" name="Text Box 114"/>
                <p:cNvSpPr txBox="1">
                  <a:spLocks noChangeArrowheads="1"/>
                </p:cNvSpPr>
                <p:nvPr/>
              </p:nvSpPr>
              <p:spPr bwMode="auto">
                <a:xfrm>
                  <a:off x="6651565" y="4461398"/>
                  <a:ext cx="638355" cy="240429"/>
                </a:xfrm>
                <a:prstGeom prst="rect">
                  <a:avLst/>
                </a:prstGeom>
                <a:noFill/>
                <a:ln w="9525">
                  <a:noFill/>
                  <a:miter lim="800000"/>
                  <a:headEnd/>
                  <a:tailEnd/>
                </a:ln>
              </p:spPr>
              <p:txBody>
                <a:bodyPr/>
                <a:lstStyle/>
                <a:p>
                  <a:r>
                    <a:rPr lang="fr-FR" sz="1200" i="1" dirty="0"/>
                    <a:t>I</a:t>
                  </a:r>
                  <a:r>
                    <a:rPr lang="fr-FR" sz="1200" i="1" baseline="-25000" dirty="0"/>
                    <a:t>2</a:t>
                  </a:r>
                  <a:r>
                    <a:rPr lang="fr-FR" sz="1200" i="1" dirty="0"/>
                    <a:t>= j</a:t>
                  </a:r>
                  <a:r>
                    <a:rPr lang="fr-FR" sz="1200" i="1" baseline="-25000" dirty="0"/>
                    <a:t>2</a:t>
                  </a:r>
                  <a:r>
                    <a:rPr lang="fr-FR" sz="1200" i="1" dirty="0"/>
                    <a:t> - j</a:t>
                  </a:r>
                  <a:r>
                    <a:rPr lang="fr-FR" sz="1200" i="1" baseline="-25000" dirty="0"/>
                    <a:t>1</a:t>
                  </a:r>
                  <a:endParaRPr lang="fr-FR" dirty="0"/>
                </a:p>
              </p:txBody>
            </p:sp>
            <p:sp>
              <p:nvSpPr>
                <p:cNvPr id="13354" name="Text Box 114"/>
                <p:cNvSpPr txBox="1">
                  <a:spLocks noChangeArrowheads="1"/>
                </p:cNvSpPr>
                <p:nvPr/>
              </p:nvSpPr>
              <p:spPr bwMode="auto">
                <a:xfrm>
                  <a:off x="6643702" y="4943488"/>
                  <a:ext cx="1143008" cy="342900"/>
                </a:xfrm>
                <a:prstGeom prst="rect">
                  <a:avLst/>
                </a:prstGeom>
                <a:noFill/>
                <a:ln w="9525">
                  <a:noFill/>
                  <a:miter lim="800000"/>
                  <a:headEnd/>
                  <a:tailEnd/>
                </a:ln>
              </p:spPr>
              <p:txBody>
                <a:bodyPr/>
                <a:lstStyle/>
                <a:p>
                  <a:r>
                    <a:rPr lang="fr-FR" sz="1200" i="1"/>
                    <a:t>I</a:t>
                  </a:r>
                  <a:r>
                    <a:rPr lang="fr-FR" sz="1200" i="1" baseline="-25000"/>
                    <a:t>3</a:t>
                  </a:r>
                  <a:r>
                    <a:rPr lang="fr-FR" sz="1200" i="1"/>
                    <a:t>= j</a:t>
                  </a:r>
                  <a:r>
                    <a:rPr lang="fr-FR" sz="1200" i="1" baseline="-25000"/>
                    <a:t>3</a:t>
                  </a:r>
                  <a:r>
                    <a:rPr lang="fr-FR" sz="1200" i="1"/>
                    <a:t> - j</a:t>
                  </a:r>
                  <a:r>
                    <a:rPr lang="fr-FR" sz="1200" i="1" baseline="-25000"/>
                    <a:t>2</a:t>
                  </a:r>
                  <a:endParaRPr lang="fr-FR"/>
                </a:p>
              </p:txBody>
            </p:sp>
            <p:sp>
              <p:nvSpPr>
                <p:cNvPr id="13355" name="Text Box 114"/>
                <p:cNvSpPr txBox="1">
                  <a:spLocks noChangeArrowheads="1"/>
                </p:cNvSpPr>
                <p:nvPr/>
              </p:nvSpPr>
              <p:spPr bwMode="auto">
                <a:xfrm>
                  <a:off x="8825128" y="4240674"/>
                  <a:ext cx="357190" cy="342900"/>
                </a:xfrm>
                <a:prstGeom prst="rect">
                  <a:avLst/>
                </a:prstGeom>
                <a:noFill/>
                <a:ln w="9525">
                  <a:noFill/>
                  <a:miter lim="800000"/>
                  <a:headEnd/>
                  <a:tailEnd/>
                </a:ln>
              </p:spPr>
              <p:txBody>
                <a:bodyPr/>
                <a:lstStyle/>
                <a:p>
                  <a:r>
                    <a:rPr lang="fr-FR" sz="1200" i="1" dirty="0"/>
                    <a:t>j</a:t>
                  </a:r>
                  <a:r>
                    <a:rPr lang="fr-FR" sz="1200" i="1" baseline="-25000" dirty="0"/>
                    <a:t>3</a:t>
                  </a:r>
                  <a:endParaRPr lang="fr-FR" dirty="0"/>
                </a:p>
              </p:txBody>
            </p:sp>
            <p:sp>
              <p:nvSpPr>
                <p:cNvPr id="13356" name="Text Box 114"/>
                <p:cNvSpPr txBox="1">
                  <a:spLocks noChangeArrowheads="1"/>
                </p:cNvSpPr>
                <p:nvPr/>
              </p:nvSpPr>
              <p:spPr bwMode="auto">
                <a:xfrm>
                  <a:off x="7748073" y="3740510"/>
                  <a:ext cx="357190" cy="342900"/>
                </a:xfrm>
                <a:prstGeom prst="rect">
                  <a:avLst/>
                </a:prstGeom>
                <a:noFill/>
                <a:ln w="9525">
                  <a:noFill/>
                  <a:miter lim="800000"/>
                  <a:headEnd/>
                  <a:tailEnd/>
                </a:ln>
              </p:spPr>
              <p:txBody>
                <a:bodyPr/>
                <a:lstStyle/>
                <a:p>
                  <a:r>
                    <a:rPr lang="fr-FR" sz="1200" i="1"/>
                    <a:t>j</a:t>
                  </a:r>
                  <a:r>
                    <a:rPr lang="fr-FR" sz="1200" i="1" baseline="-25000"/>
                    <a:t>1</a:t>
                  </a:r>
                  <a:endParaRPr lang="fr-FR"/>
                </a:p>
              </p:txBody>
            </p:sp>
            <p:sp>
              <p:nvSpPr>
                <p:cNvPr id="13357" name="Text Box 114"/>
                <p:cNvSpPr txBox="1">
                  <a:spLocks noChangeArrowheads="1"/>
                </p:cNvSpPr>
                <p:nvPr/>
              </p:nvSpPr>
              <p:spPr bwMode="auto">
                <a:xfrm>
                  <a:off x="7858148" y="4371984"/>
                  <a:ext cx="357190" cy="342900"/>
                </a:xfrm>
                <a:prstGeom prst="rect">
                  <a:avLst/>
                </a:prstGeom>
                <a:noFill/>
                <a:ln w="9525">
                  <a:noFill/>
                  <a:miter lim="800000"/>
                  <a:headEnd/>
                  <a:tailEnd/>
                </a:ln>
              </p:spPr>
              <p:txBody>
                <a:bodyPr/>
                <a:lstStyle/>
                <a:p>
                  <a:r>
                    <a:rPr lang="fr-FR" sz="1200" i="1"/>
                    <a:t>j</a:t>
                  </a:r>
                  <a:r>
                    <a:rPr lang="fr-FR" sz="1200" i="1" baseline="-25000"/>
                    <a:t>2</a:t>
                  </a:r>
                  <a:endParaRPr lang="fr-FR"/>
                </a:p>
              </p:txBody>
            </p:sp>
            <p:sp>
              <p:nvSpPr>
                <p:cNvPr id="13358" name="Text Box 191"/>
                <p:cNvSpPr txBox="1">
                  <a:spLocks noChangeArrowheads="1"/>
                </p:cNvSpPr>
                <p:nvPr/>
              </p:nvSpPr>
              <p:spPr bwMode="auto">
                <a:xfrm>
                  <a:off x="8586818" y="3909144"/>
                  <a:ext cx="342900" cy="228600"/>
                </a:xfrm>
                <a:prstGeom prst="rect">
                  <a:avLst/>
                </a:prstGeom>
                <a:noFill/>
                <a:ln w="9525">
                  <a:noFill/>
                  <a:miter lim="800000"/>
                  <a:headEnd/>
                  <a:tailEnd/>
                </a:ln>
              </p:spPr>
              <p:txBody>
                <a:bodyPr/>
                <a:lstStyle/>
                <a:p>
                  <a:r>
                    <a:rPr lang="fr-FR" sz="1200"/>
                    <a:t>Z</a:t>
                  </a:r>
                  <a:endParaRPr lang="fr-FR"/>
                </a:p>
              </p:txBody>
            </p:sp>
            <p:sp>
              <p:nvSpPr>
                <p:cNvPr id="13359" name="Text Box 191"/>
                <p:cNvSpPr txBox="1">
                  <a:spLocks noChangeArrowheads="1"/>
                </p:cNvSpPr>
                <p:nvPr/>
              </p:nvSpPr>
              <p:spPr bwMode="auto">
                <a:xfrm>
                  <a:off x="7819511" y="4090657"/>
                  <a:ext cx="342900" cy="228600"/>
                </a:xfrm>
                <a:prstGeom prst="rect">
                  <a:avLst/>
                </a:prstGeom>
                <a:noFill/>
                <a:ln w="9525">
                  <a:noFill/>
                  <a:miter lim="800000"/>
                  <a:headEnd/>
                  <a:tailEnd/>
                </a:ln>
              </p:spPr>
              <p:txBody>
                <a:bodyPr/>
                <a:lstStyle/>
                <a:p>
                  <a:r>
                    <a:rPr lang="fr-FR" sz="1200"/>
                    <a:t>Z</a:t>
                  </a:r>
                  <a:endParaRPr lang="fr-FR"/>
                </a:p>
              </p:txBody>
            </p:sp>
            <p:sp>
              <p:nvSpPr>
                <p:cNvPr id="13360" name="Text Box 191"/>
                <p:cNvSpPr txBox="1">
                  <a:spLocks noChangeArrowheads="1"/>
                </p:cNvSpPr>
                <p:nvPr/>
              </p:nvSpPr>
              <p:spPr bwMode="auto">
                <a:xfrm>
                  <a:off x="5571551" y="3567125"/>
                  <a:ext cx="342900" cy="228600"/>
                </a:xfrm>
                <a:prstGeom prst="rect">
                  <a:avLst/>
                </a:prstGeom>
                <a:noFill/>
                <a:ln w="9525">
                  <a:noFill/>
                  <a:miter lim="800000"/>
                  <a:headEnd/>
                  <a:tailEnd/>
                </a:ln>
              </p:spPr>
              <p:txBody>
                <a:bodyPr/>
                <a:lstStyle/>
                <a:p>
                  <a:r>
                    <a:rPr lang="fr-FR" sz="1200" dirty="0"/>
                    <a:t>1</a:t>
                  </a:r>
                  <a:endParaRPr lang="fr-FR" dirty="0"/>
                </a:p>
              </p:txBody>
            </p:sp>
            <p:sp>
              <p:nvSpPr>
                <p:cNvPr id="13361" name="Text Box 191"/>
                <p:cNvSpPr txBox="1">
                  <a:spLocks noChangeArrowheads="1"/>
                </p:cNvSpPr>
                <p:nvPr/>
              </p:nvSpPr>
              <p:spPr bwMode="auto">
                <a:xfrm>
                  <a:off x="6201663" y="4515165"/>
                  <a:ext cx="342900" cy="228600"/>
                </a:xfrm>
                <a:prstGeom prst="rect">
                  <a:avLst/>
                </a:prstGeom>
                <a:noFill/>
                <a:ln w="9525">
                  <a:noFill/>
                  <a:miter lim="800000"/>
                  <a:headEnd/>
                  <a:tailEnd/>
                </a:ln>
              </p:spPr>
              <p:txBody>
                <a:bodyPr/>
                <a:lstStyle/>
                <a:p>
                  <a:r>
                    <a:rPr lang="fr-FR" sz="1200"/>
                    <a:t>2</a:t>
                  </a:r>
                  <a:endParaRPr lang="fr-FR"/>
                </a:p>
              </p:txBody>
            </p:sp>
            <p:sp>
              <p:nvSpPr>
                <p:cNvPr id="13362" name="Text Box 191"/>
                <p:cNvSpPr txBox="1">
                  <a:spLocks noChangeArrowheads="1"/>
                </p:cNvSpPr>
                <p:nvPr/>
              </p:nvSpPr>
              <p:spPr bwMode="auto">
                <a:xfrm>
                  <a:off x="5072066" y="4531964"/>
                  <a:ext cx="342900" cy="228600"/>
                </a:xfrm>
                <a:prstGeom prst="rect">
                  <a:avLst/>
                </a:prstGeom>
                <a:noFill/>
                <a:ln w="9525">
                  <a:noFill/>
                  <a:miter lim="800000"/>
                  <a:headEnd/>
                  <a:tailEnd/>
                </a:ln>
              </p:spPr>
              <p:txBody>
                <a:bodyPr/>
                <a:lstStyle/>
                <a:p>
                  <a:r>
                    <a:rPr lang="fr-FR" sz="1200"/>
                    <a:t>3</a:t>
                  </a:r>
                  <a:endParaRPr lang="fr-FR"/>
                </a:p>
              </p:txBody>
            </p:sp>
          </p:grpSp>
          <p:sp>
            <p:nvSpPr>
              <p:cNvPr id="13319" name="Rectangle 210"/>
              <p:cNvSpPr>
                <a:spLocks noChangeArrowheads="1"/>
              </p:cNvSpPr>
              <p:nvPr/>
            </p:nvSpPr>
            <p:spPr bwMode="auto">
              <a:xfrm>
                <a:off x="6155903" y="4584887"/>
                <a:ext cx="611065" cy="369332"/>
              </a:xfrm>
              <a:prstGeom prst="rect">
                <a:avLst/>
              </a:prstGeom>
              <a:noFill/>
              <a:ln w="9525">
                <a:noFill/>
                <a:miter lim="800000"/>
                <a:headEnd/>
                <a:tailEnd/>
              </a:ln>
            </p:spPr>
            <p:txBody>
              <a:bodyPr wrap="none">
                <a:spAutoFit/>
              </a:bodyPr>
              <a:lstStyle/>
              <a:p>
                <a:r>
                  <a:rPr lang="fr-FR"/>
                  <a:t> u</a:t>
                </a:r>
                <a:r>
                  <a:rPr lang="fr-FR" baseline="-25000"/>
                  <a:t>12</a:t>
                </a:r>
                <a:r>
                  <a:rPr lang="fr-FR"/>
                  <a:t> </a:t>
                </a:r>
              </a:p>
            </p:txBody>
          </p:sp>
          <p:sp>
            <p:nvSpPr>
              <p:cNvPr id="13320" name="Rectangle 211"/>
              <p:cNvSpPr>
                <a:spLocks noChangeArrowheads="1"/>
              </p:cNvSpPr>
              <p:nvPr/>
            </p:nvSpPr>
            <p:spPr bwMode="auto">
              <a:xfrm>
                <a:off x="4897596" y="4500570"/>
                <a:ext cx="532518" cy="369332"/>
              </a:xfrm>
              <a:prstGeom prst="rect">
                <a:avLst/>
              </a:prstGeom>
              <a:noFill/>
              <a:ln w="9525">
                <a:noFill/>
                <a:miter lim="800000"/>
                <a:headEnd/>
                <a:tailEnd/>
              </a:ln>
            </p:spPr>
            <p:txBody>
              <a:bodyPr wrap="none">
                <a:spAutoFit/>
              </a:bodyPr>
              <a:lstStyle/>
              <a:p>
                <a:r>
                  <a:rPr lang="fr-FR"/>
                  <a:t> </a:t>
                </a:r>
                <a:r>
                  <a:rPr lang="fr-FR" sz="1400"/>
                  <a:t>u</a:t>
                </a:r>
                <a:r>
                  <a:rPr lang="fr-FR" sz="1400" baseline="-25000"/>
                  <a:t>31</a:t>
                </a:r>
                <a:r>
                  <a:rPr lang="fr-FR" sz="1400"/>
                  <a:t> </a:t>
                </a:r>
              </a:p>
            </p:txBody>
          </p:sp>
          <p:sp>
            <p:nvSpPr>
              <p:cNvPr id="13321" name="Rectangle 212"/>
              <p:cNvSpPr>
                <a:spLocks noChangeArrowheads="1"/>
              </p:cNvSpPr>
              <p:nvPr/>
            </p:nvSpPr>
            <p:spPr bwMode="auto">
              <a:xfrm>
                <a:off x="5600617" y="5358434"/>
                <a:ext cx="611065" cy="369332"/>
              </a:xfrm>
              <a:prstGeom prst="rect">
                <a:avLst/>
              </a:prstGeom>
              <a:noFill/>
              <a:ln w="9525">
                <a:noFill/>
                <a:miter lim="800000"/>
                <a:headEnd/>
                <a:tailEnd/>
              </a:ln>
            </p:spPr>
            <p:txBody>
              <a:bodyPr wrap="none">
                <a:spAutoFit/>
              </a:bodyPr>
              <a:lstStyle/>
              <a:p>
                <a:r>
                  <a:rPr lang="fr-FR" dirty="0"/>
                  <a:t> u</a:t>
                </a:r>
                <a:r>
                  <a:rPr lang="fr-FR" baseline="-25000" dirty="0"/>
                  <a:t>23</a:t>
                </a:r>
                <a:r>
                  <a:rPr lang="fr-FR" dirty="0"/>
                  <a:t> </a:t>
                </a:r>
              </a:p>
            </p:txBody>
          </p:sp>
        </p:grpSp>
        <p:cxnSp>
          <p:nvCxnSpPr>
            <p:cNvPr id="6" name="Connecteur droit avec flèche 5"/>
            <p:cNvCxnSpPr>
              <a:stCxn id="13336" idx="0"/>
            </p:cNvCxnSpPr>
            <p:nvPr/>
          </p:nvCxnSpPr>
          <p:spPr>
            <a:xfrm flipH="1">
              <a:off x="6234164" y="4416376"/>
              <a:ext cx="270616" cy="3207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713536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checkerboard(across)">
                                      <p:cBhvr>
                                        <p:cTn id="7" dur="500"/>
                                        <p:tgtEl>
                                          <p:spTgt spid="122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291">
                                            <p:txEl>
                                              <p:pRg st="3" end="3"/>
                                            </p:txEl>
                                          </p:spTgt>
                                        </p:tgtEl>
                                        <p:attrNameLst>
                                          <p:attrName>style.visibility</p:attrName>
                                        </p:attrNameLst>
                                      </p:cBhvr>
                                      <p:to>
                                        <p:strVal val="visible"/>
                                      </p:to>
                                    </p:set>
                                    <p:animEffect transition="in" filter="checkerboard(across)">
                                      <p:cBhvr>
                                        <p:cTn id="12" dur="500"/>
                                        <p:tgtEl>
                                          <p:spTgt spid="12291">
                                            <p:txEl>
                                              <p:pRg st="3" end="3"/>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2291">
                                            <p:txEl>
                                              <p:pRg st="6" end="6"/>
                                            </p:txEl>
                                          </p:spTgt>
                                        </p:tgtEl>
                                        <p:attrNameLst>
                                          <p:attrName>style.visibility</p:attrName>
                                        </p:attrNameLst>
                                      </p:cBhvr>
                                      <p:to>
                                        <p:strVal val="visible"/>
                                      </p:to>
                                    </p:set>
                                    <p:animEffect transition="in" filter="checkerboard(across)">
                                      <p:cBhvr>
                                        <p:cTn id="15" dur="500"/>
                                        <p:tgtEl>
                                          <p:spTgt spid="12291">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ZoneTexte 6"/>
          <p:cNvSpPr txBox="1">
            <a:spLocks noChangeArrowheads="1"/>
          </p:cNvSpPr>
          <p:nvPr/>
        </p:nvSpPr>
        <p:spPr bwMode="auto">
          <a:xfrm>
            <a:off x="971600" y="1448098"/>
            <a:ext cx="7416824" cy="5139869"/>
          </a:xfrm>
          <a:prstGeom prst="rect">
            <a:avLst/>
          </a:prstGeom>
          <a:noFill/>
          <a:ln w="9525">
            <a:noFill/>
            <a:miter lim="800000"/>
            <a:headEnd/>
            <a:tailEnd/>
          </a:ln>
        </p:spPr>
        <p:txBody>
          <a:bodyPr wrap="square">
            <a:spAutoFit/>
          </a:bodyPr>
          <a:lstStyle/>
          <a:p>
            <a:pPr algn="just"/>
            <a:r>
              <a:rPr lang="fr-FR" b="1" dirty="0"/>
              <a:t>I - Principe de production des courants triphasés</a:t>
            </a:r>
          </a:p>
          <a:p>
            <a:pPr algn="just"/>
            <a:endParaRPr lang="fr-FR" b="1" dirty="0"/>
          </a:p>
          <a:p>
            <a:pPr algn="just"/>
            <a:r>
              <a:rPr lang="fr-FR" sz="2000" dirty="0"/>
              <a:t>	</a:t>
            </a:r>
            <a:r>
              <a:rPr lang="fr-FR" dirty="0"/>
              <a:t>1- Principe de production d’une </a:t>
            </a:r>
            <a:r>
              <a:rPr lang="fr-FR" dirty="0" err="1"/>
              <a:t>f.e.m</a:t>
            </a:r>
            <a:r>
              <a:rPr lang="fr-FR" dirty="0"/>
              <a:t>. alternative </a:t>
            </a:r>
          </a:p>
          <a:p>
            <a:pPr algn="just"/>
            <a:endParaRPr lang="fr-FR" dirty="0"/>
          </a:p>
          <a:p>
            <a:pPr algn="just"/>
            <a:r>
              <a:rPr lang="fr-FR" b="1" i="1" dirty="0"/>
              <a:t>	</a:t>
            </a:r>
            <a:r>
              <a:rPr lang="fr-FR" dirty="0"/>
              <a:t>2- Principe de production de </a:t>
            </a:r>
            <a:r>
              <a:rPr lang="fr-FR" dirty="0" err="1"/>
              <a:t>f.e.m.s</a:t>
            </a:r>
            <a:r>
              <a:rPr lang="fr-FR" dirty="0"/>
              <a:t>. triphasées</a:t>
            </a:r>
          </a:p>
          <a:p>
            <a:pPr algn="just"/>
            <a:endParaRPr lang="fr-FR" dirty="0"/>
          </a:p>
          <a:p>
            <a:pPr algn="just"/>
            <a:r>
              <a:rPr lang="fr-FR" dirty="0"/>
              <a:t>	3- Courants triphasés équilibrés  </a:t>
            </a:r>
          </a:p>
          <a:p>
            <a:pPr algn="just"/>
            <a:endParaRPr lang="fr-FR" b="1" i="1" dirty="0"/>
          </a:p>
          <a:p>
            <a:pPr algn="just"/>
            <a:r>
              <a:rPr lang="fr-FR" b="1" dirty="0"/>
              <a:t>II - </a:t>
            </a:r>
            <a:r>
              <a:rPr lang="it-IT" b="1" dirty="0"/>
              <a:t>Distribution en courant triphasé </a:t>
            </a:r>
          </a:p>
          <a:p>
            <a:pPr algn="just"/>
            <a:endParaRPr lang="fr-FR" b="1" dirty="0"/>
          </a:p>
          <a:p>
            <a:r>
              <a:rPr lang="it-IT" i="1" dirty="0"/>
              <a:t>	</a:t>
            </a:r>
            <a:r>
              <a:rPr lang="fr-FR" dirty="0"/>
              <a:t>1 - Installation triphasée</a:t>
            </a:r>
          </a:p>
          <a:p>
            <a:endParaRPr lang="fr-FR" dirty="0"/>
          </a:p>
          <a:p>
            <a:r>
              <a:rPr lang="fr-FR" b="1" i="1" dirty="0"/>
              <a:t> </a:t>
            </a:r>
            <a:r>
              <a:rPr lang="fr-FR" dirty="0"/>
              <a:t> 	2 - Montage étoile ( Y ) </a:t>
            </a:r>
          </a:p>
          <a:p>
            <a:endParaRPr lang="fr-FR" dirty="0"/>
          </a:p>
          <a:p>
            <a:r>
              <a:rPr lang="fr-FR" dirty="0"/>
              <a:t>	3 - Montage triangle (∆ ou D ) </a:t>
            </a:r>
          </a:p>
          <a:p>
            <a:endParaRPr lang="fr-FR" dirty="0"/>
          </a:p>
          <a:p>
            <a:r>
              <a:rPr lang="fr-FR" b="1" i="1" dirty="0"/>
              <a:t>	</a:t>
            </a:r>
            <a:r>
              <a:rPr lang="fr-FR" dirty="0"/>
              <a:t>4 - Equivalence étoile – triangle </a:t>
            </a:r>
          </a:p>
          <a:p>
            <a:r>
              <a:rPr lang="fr-FR" b="1" dirty="0"/>
              <a:t> </a:t>
            </a:r>
            <a:r>
              <a:rPr lang="fr-FR" sz="2000" b="1" i="1" dirty="0"/>
              <a:t>	</a:t>
            </a:r>
            <a:endParaRPr lang="fr-FR" dirty="0"/>
          </a:p>
        </p:txBody>
      </p:sp>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t>Réseau triphasé équilibré</a:t>
            </a:r>
          </a:p>
        </p:txBody>
      </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pPr>
                <a:defRPr/>
              </a:pPr>
              <a:t>2</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checkerboard(across)">
                                      <p:cBhvr>
                                        <p:cTn id="10" dur="500"/>
                                        <p:tgtEl>
                                          <p:spTgt spid="7">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checkerboard(across)">
                                      <p:cBhvr>
                                        <p:cTn id="13" dur="500"/>
                                        <p:tgtEl>
                                          <p:spTgt spid="7">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checkerboard(across)">
                                      <p:cBhvr>
                                        <p:cTn id="16" dur="500"/>
                                        <p:tgtEl>
                                          <p:spTgt spid="7">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animEffect transition="in" filter="checkerboard(across)">
                                      <p:cBhvr>
                                        <p:cTn id="21" dur="500"/>
                                        <p:tgtEl>
                                          <p:spTgt spid="7">
                                            <p:txEl>
                                              <p:pRg st="8" end="8"/>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7">
                                            <p:txEl>
                                              <p:pRg st="10" end="10"/>
                                            </p:txEl>
                                          </p:spTgt>
                                        </p:tgtEl>
                                        <p:attrNameLst>
                                          <p:attrName>style.visibility</p:attrName>
                                        </p:attrNameLst>
                                      </p:cBhvr>
                                      <p:to>
                                        <p:strVal val="visible"/>
                                      </p:to>
                                    </p:set>
                                    <p:animEffect transition="in" filter="checkerboard(across)">
                                      <p:cBhvr>
                                        <p:cTn id="24" dur="500"/>
                                        <p:tgtEl>
                                          <p:spTgt spid="7">
                                            <p:txEl>
                                              <p:pRg st="10" end="10"/>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7">
                                            <p:txEl>
                                              <p:pRg st="12" end="12"/>
                                            </p:txEl>
                                          </p:spTgt>
                                        </p:tgtEl>
                                        <p:attrNameLst>
                                          <p:attrName>style.visibility</p:attrName>
                                        </p:attrNameLst>
                                      </p:cBhvr>
                                      <p:to>
                                        <p:strVal val="visible"/>
                                      </p:to>
                                    </p:set>
                                    <p:animEffect transition="in" filter="checkerboard(across)">
                                      <p:cBhvr>
                                        <p:cTn id="27" dur="500"/>
                                        <p:tgtEl>
                                          <p:spTgt spid="7">
                                            <p:txEl>
                                              <p:pRg st="12" end="12"/>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7">
                                            <p:txEl>
                                              <p:pRg st="14" end="14"/>
                                            </p:txEl>
                                          </p:spTgt>
                                        </p:tgtEl>
                                        <p:attrNameLst>
                                          <p:attrName>style.visibility</p:attrName>
                                        </p:attrNameLst>
                                      </p:cBhvr>
                                      <p:to>
                                        <p:strVal val="visible"/>
                                      </p:to>
                                    </p:set>
                                    <p:animEffect transition="in" filter="checkerboard(across)">
                                      <p:cBhvr>
                                        <p:cTn id="30" dur="500"/>
                                        <p:tgtEl>
                                          <p:spTgt spid="7">
                                            <p:txEl>
                                              <p:pRg st="14" end="14"/>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7">
                                            <p:txEl>
                                              <p:pRg st="16" end="16"/>
                                            </p:txEl>
                                          </p:spTgt>
                                        </p:tgtEl>
                                        <p:attrNameLst>
                                          <p:attrName>style.visibility</p:attrName>
                                        </p:attrNameLst>
                                      </p:cBhvr>
                                      <p:to>
                                        <p:strVal val="visible"/>
                                      </p:to>
                                    </p:set>
                                    <p:animEffect transition="in" filter="checkerboard(across)">
                                      <p:cBhvr>
                                        <p:cTn id="33" dur="500"/>
                                        <p:tgtEl>
                                          <p:spTgt spid="7">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7">
                                            <p:txEl>
                                              <p:pRg st="17" end="17"/>
                                            </p:txEl>
                                          </p:spTgt>
                                        </p:tgtEl>
                                        <p:attrNameLst>
                                          <p:attrName>style.visibility</p:attrName>
                                        </p:attrNameLst>
                                      </p:cBhvr>
                                      <p:to>
                                        <p:strVal val="visible"/>
                                      </p:to>
                                    </p:set>
                                    <p:animEffect transition="in" filter="checkerboard(across)">
                                      <p:cBhvr>
                                        <p:cTn id="38" dur="500"/>
                                        <p:tgtEl>
                                          <p:spTgt spid="7">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4000" b="1" dirty="0"/>
              <a:t>Distribution en courant triphasé</a:t>
            </a:r>
            <a:endParaRPr lang="fr-FR" sz="4000" b="1" dirty="0"/>
          </a:p>
        </p:txBody>
      </p:sp>
      <mc:AlternateContent xmlns:mc="http://schemas.openxmlformats.org/markup-compatibility/2006" xmlns:a14="http://schemas.microsoft.com/office/drawing/2010/main">
        <mc:Choice Requires="a14">
          <p:sp>
            <p:nvSpPr>
              <p:cNvPr id="4" name="Rectangle 3"/>
              <p:cNvSpPr>
                <a:spLocks noChangeArrowheads="1"/>
              </p:cNvSpPr>
              <p:nvPr/>
            </p:nvSpPr>
            <p:spPr bwMode="auto">
              <a:xfrm>
                <a:off x="624198" y="1338743"/>
                <a:ext cx="6705272" cy="4327082"/>
              </a:xfrm>
              <a:prstGeom prst="rect">
                <a:avLst/>
              </a:prstGeom>
              <a:noFill/>
              <a:ln w="9525">
                <a:noFill/>
                <a:miter lim="800000"/>
                <a:headEnd/>
                <a:tailEnd/>
              </a:ln>
            </p:spPr>
            <p:txBody>
              <a:bodyPr wrap="square">
                <a:spAutoFit/>
              </a:bodyPr>
              <a:lstStyle/>
              <a:p>
                <a:pPr algn="just"/>
                <a:r>
                  <a:rPr lang="fr-FR" sz="1700" dirty="0"/>
                  <a:t>On remarque que chaque phase du récepteur est soumise à la tension composée. Quant aux courant, on a :</a:t>
                </a:r>
              </a:p>
              <a:p>
                <a:pPr algn="just"/>
                <a:endParaRPr lang="fr-FR" sz="1700" dirty="0"/>
              </a:p>
              <a:p>
                <a:pPr algn="just"/>
                <a:r>
                  <a:rPr lang="fr-FR" sz="1700" dirty="0"/>
                  <a:t>		</a:t>
                </a:r>
                <a:r>
                  <a:rPr lang="fr-FR" dirty="0"/>
                  <a:t>i</a:t>
                </a:r>
                <a:r>
                  <a:rPr lang="fr-FR" baseline="-25000" dirty="0"/>
                  <a:t>1</a:t>
                </a:r>
                <a:r>
                  <a:rPr lang="fr-FR" dirty="0"/>
                  <a:t> = j</a:t>
                </a:r>
                <a:r>
                  <a:rPr lang="fr-FR" baseline="-25000" dirty="0"/>
                  <a:t>1</a:t>
                </a:r>
                <a:r>
                  <a:rPr lang="fr-FR" dirty="0"/>
                  <a:t>- j</a:t>
                </a:r>
                <a:r>
                  <a:rPr lang="fr-FR" baseline="-25000" dirty="0"/>
                  <a:t>3            </a:t>
                </a:r>
                <a:r>
                  <a:rPr lang="fr-FR" dirty="0"/>
                  <a:t>soit vectoriellement    </a:t>
                </a:r>
                <a14:m>
                  <m:oMath xmlns:m="http://schemas.openxmlformats.org/officeDocument/2006/math">
                    <m:acc>
                      <m:accPr>
                        <m:chr m:val="⃗"/>
                        <m:ctrlPr>
                          <a:rPr lang="fr-FR" i="1" dirty="0" smtClean="0">
                            <a:latin typeface="Cambria Math" panose="02040503050406030204" pitchFamily="18" charset="0"/>
                          </a:rPr>
                        </m:ctrlPr>
                      </m:accPr>
                      <m:e>
                        <m:r>
                          <a:rPr lang="en-US" b="0" i="1" dirty="0" smtClean="0">
                            <a:latin typeface="Cambria Math" panose="02040503050406030204" pitchFamily="18" charset="0"/>
                          </a:rPr>
                          <m:t>𝐼</m:t>
                        </m:r>
                      </m:e>
                    </m:acc>
                  </m:oMath>
                </a14:m>
                <a:r>
                  <a:rPr lang="fr-FR" baseline="-25000" dirty="0"/>
                  <a:t>1</a:t>
                </a:r>
                <a:r>
                  <a:rPr lang="fr-FR" dirty="0"/>
                  <a:t> = </a:t>
                </a:r>
                <a14:m>
                  <m:oMath xmlns:m="http://schemas.openxmlformats.org/officeDocument/2006/math">
                    <m:acc>
                      <m:accPr>
                        <m:chr m:val="⃗"/>
                        <m:ctrlPr>
                          <a:rPr lang="fr-FR" i="1" dirty="0">
                            <a:latin typeface="Cambria Math" panose="02040503050406030204" pitchFamily="18" charset="0"/>
                          </a:rPr>
                        </m:ctrlPr>
                      </m:accPr>
                      <m:e>
                        <m:r>
                          <a:rPr lang="en-US" b="0" i="1" dirty="0" smtClean="0">
                            <a:latin typeface="Cambria Math" panose="02040503050406030204" pitchFamily="18" charset="0"/>
                          </a:rPr>
                          <m:t>𝐽</m:t>
                        </m:r>
                      </m:e>
                    </m:acc>
                  </m:oMath>
                </a14:m>
                <a:r>
                  <a:rPr lang="fr-FR" baseline="-25000" dirty="0"/>
                  <a:t>1</a:t>
                </a:r>
                <a:r>
                  <a:rPr lang="fr-FR" dirty="0"/>
                  <a:t> </a:t>
                </a:r>
                <a:r>
                  <a:rPr lang="fr-FR" baseline="-25000" dirty="0"/>
                  <a:t> </a:t>
                </a:r>
                <a:r>
                  <a:rPr lang="fr-FR" dirty="0"/>
                  <a:t>- </a:t>
                </a:r>
                <a14:m>
                  <m:oMath xmlns:m="http://schemas.openxmlformats.org/officeDocument/2006/math">
                    <m:acc>
                      <m:accPr>
                        <m:chr m:val="⃗"/>
                        <m:ctrlPr>
                          <a:rPr lang="fr-FR" i="1" dirty="0">
                            <a:latin typeface="Cambria Math" panose="02040503050406030204" pitchFamily="18" charset="0"/>
                          </a:rPr>
                        </m:ctrlPr>
                      </m:accPr>
                      <m:e>
                        <m:r>
                          <a:rPr lang="en-US" b="0" i="1" dirty="0" smtClean="0">
                            <a:latin typeface="Cambria Math" panose="02040503050406030204" pitchFamily="18" charset="0"/>
                          </a:rPr>
                          <m:t>𝐽</m:t>
                        </m:r>
                      </m:e>
                    </m:acc>
                  </m:oMath>
                </a14:m>
                <a:r>
                  <a:rPr lang="fr-FR" baseline="-25000" dirty="0"/>
                  <a:t>3</a:t>
                </a:r>
                <a:r>
                  <a:rPr lang="fr-FR" dirty="0"/>
                  <a:t> </a:t>
                </a:r>
                <a:endParaRPr lang="fr-FR" baseline="-25000" dirty="0"/>
              </a:p>
              <a:p>
                <a:pPr algn="just"/>
                <a:r>
                  <a:rPr lang="fr-FR" dirty="0"/>
                  <a:t>		i</a:t>
                </a:r>
                <a:r>
                  <a:rPr lang="fr-FR" baseline="-25000" dirty="0"/>
                  <a:t>2</a:t>
                </a:r>
                <a:r>
                  <a:rPr lang="fr-FR" dirty="0"/>
                  <a:t> = j</a:t>
                </a:r>
                <a:r>
                  <a:rPr lang="fr-FR" baseline="-25000" dirty="0"/>
                  <a:t>2</a:t>
                </a:r>
                <a:r>
                  <a:rPr lang="fr-FR" dirty="0"/>
                  <a:t>- j</a:t>
                </a:r>
                <a:r>
                  <a:rPr lang="fr-FR" baseline="-25000" dirty="0"/>
                  <a:t>1            </a:t>
                </a:r>
                <a:r>
                  <a:rPr lang="fr-FR" dirty="0"/>
                  <a:t>soit vectoriellement    </a:t>
                </a:r>
                <a14:m>
                  <m:oMath xmlns:m="http://schemas.openxmlformats.org/officeDocument/2006/math">
                    <m:acc>
                      <m:accPr>
                        <m:chr m:val="⃗"/>
                        <m:ctrlPr>
                          <a:rPr lang="fr-FR" i="1" dirty="0">
                            <a:latin typeface="Cambria Math" panose="02040503050406030204" pitchFamily="18" charset="0"/>
                          </a:rPr>
                        </m:ctrlPr>
                      </m:accPr>
                      <m:e>
                        <m:r>
                          <a:rPr lang="en-US" i="1" dirty="0">
                            <a:latin typeface="Cambria Math" panose="02040503050406030204" pitchFamily="18" charset="0"/>
                          </a:rPr>
                          <m:t>𝐼</m:t>
                        </m:r>
                      </m:e>
                    </m:acc>
                  </m:oMath>
                </a14:m>
                <a:r>
                  <a:rPr lang="fr-FR" baseline="-25000" dirty="0"/>
                  <a:t>2</a:t>
                </a:r>
                <a:r>
                  <a:rPr lang="fr-FR" dirty="0"/>
                  <a:t> = </a:t>
                </a:r>
                <a14:m>
                  <m:oMath xmlns:m="http://schemas.openxmlformats.org/officeDocument/2006/math">
                    <m:acc>
                      <m:accPr>
                        <m:chr m:val="⃗"/>
                        <m:ctrlPr>
                          <a:rPr lang="fr-FR" i="1" dirty="0">
                            <a:latin typeface="Cambria Math" panose="02040503050406030204" pitchFamily="18" charset="0"/>
                          </a:rPr>
                        </m:ctrlPr>
                      </m:accPr>
                      <m:e>
                        <m:r>
                          <a:rPr lang="en-US" i="1" dirty="0">
                            <a:latin typeface="Cambria Math" panose="02040503050406030204" pitchFamily="18" charset="0"/>
                          </a:rPr>
                          <m:t>𝐽</m:t>
                        </m:r>
                      </m:e>
                    </m:acc>
                  </m:oMath>
                </a14:m>
                <a:r>
                  <a:rPr lang="fr-FR" baseline="-25000" dirty="0"/>
                  <a:t>2</a:t>
                </a:r>
                <a:r>
                  <a:rPr lang="fr-FR" dirty="0"/>
                  <a:t> </a:t>
                </a:r>
                <a:r>
                  <a:rPr lang="fr-FR" baseline="-25000" dirty="0"/>
                  <a:t> </a:t>
                </a:r>
                <a:r>
                  <a:rPr lang="fr-FR" dirty="0"/>
                  <a:t>- </a:t>
                </a:r>
                <a14:m>
                  <m:oMath xmlns:m="http://schemas.openxmlformats.org/officeDocument/2006/math">
                    <m:acc>
                      <m:accPr>
                        <m:chr m:val="⃗"/>
                        <m:ctrlPr>
                          <a:rPr lang="fr-FR" i="1" dirty="0">
                            <a:latin typeface="Cambria Math" panose="02040503050406030204" pitchFamily="18" charset="0"/>
                          </a:rPr>
                        </m:ctrlPr>
                      </m:accPr>
                      <m:e>
                        <m:r>
                          <a:rPr lang="en-US" i="1" dirty="0">
                            <a:latin typeface="Cambria Math" panose="02040503050406030204" pitchFamily="18" charset="0"/>
                          </a:rPr>
                          <m:t>𝐽</m:t>
                        </m:r>
                      </m:e>
                    </m:acc>
                  </m:oMath>
                </a14:m>
                <a:r>
                  <a:rPr lang="fr-FR" baseline="-25000" dirty="0"/>
                  <a:t>1</a:t>
                </a:r>
                <a:r>
                  <a:rPr lang="fr-FR" dirty="0"/>
                  <a:t> </a:t>
                </a:r>
                <a:endParaRPr lang="fr-FR" baseline="-25000" dirty="0"/>
              </a:p>
              <a:p>
                <a:pPr algn="just"/>
                <a:r>
                  <a:rPr lang="fr-FR" dirty="0"/>
                  <a:t>		i</a:t>
                </a:r>
                <a:r>
                  <a:rPr lang="fr-FR" baseline="-25000" dirty="0"/>
                  <a:t>3</a:t>
                </a:r>
                <a:r>
                  <a:rPr lang="fr-FR" dirty="0"/>
                  <a:t> = j</a:t>
                </a:r>
                <a:r>
                  <a:rPr lang="fr-FR" baseline="-25000" dirty="0"/>
                  <a:t>3</a:t>
                </a:r>
                <a:r>
                  <a:rPr lang="fr-FR" dirty="0"/>
                  <a:t>- j</a:t>
                </a:r>
                <a:r>
                  <a:rPr lang="fr-FR" baseline="-25000" dirty="0"/>
                  <a:t>2            </a:t>
                </a:r>
                <a:r>
                  <a:rPr lang="fr-FR" dirty="0"/>
                  <a:t>soit vectoriellement    </a:t>
                </a:r>
                <a14:m>
                  <m:oMath xmlns:m="http://schemas.openxmlformats.org/officeDocument/2006/math">
                    <m:acc>
                      <m:accPr>
                        <m:chr m:val="⃗"/>
                        <m:ctrlPr>
                          <a:rPr lang="fr-FR" i="1" dirty="0">
                            <a:latin typeface="Cambria Math" panose="02040503050406030204" pitchFamily="18" charset="0"/>
                          </a:rPr>
                        </m:ctrlPr>
                      </m:accPr>
                      <m:e>
                        <m:r>
                          <a:rPr lang="en-US" i="1" dirty="0">
                            <a:latin typeface="Cambria Math" panose="02040503050406030204" pitchFamily="18" charset="0"/>
                          </a:rPr>
                          <m:t>𝐼</m:t>
                        </m:r>
                      </m:e>
                    </m:acc>
                  </m:oMath>
                </a14:m>
                <a:r>
                  <a:rPr lang="fr-FR" baseline="-25000" dirty="0"/>
                  <a:t>3</a:t>
                </a:r>
                <a:r>
                  <a:rPr lang="fr-FR" dirty="0"/>
                  <a:t> = </a:t>
                </a:r>
                <a14:m>
                  <m:oMath xmlns:m="http://schemas.openxmlformats.org/officeDocument/2006/math">
                    <m:acc>
                      <m:accPr>
                        <m:chr m:val="⃗"/>
                        <m:ctrlPr>
                          <a:rPr lang="fr-FR" i="1" dirty="0">
                            <a:latin typeface="Cambria Math" panose="02040503050406030204" pitchFamily="18" charset="0"/>
                          </a:rPr>
                        </m:ctrlPr>
                      </m:accPr>
                      <m:e>
                        <m:r>
                          <a:rPr lang="en-US" i="1" dirty="0">
                            <a:latin typeface="Cambria Math" panose="02040503050406030204" pitchFamily="18" charset="0"/>
                          </a:rPr>
                          <m:t>𝐽</m:t>
                        </m:r>
                      </m:e>
                    </m:acc>
                  </m:oMath>
                </a14:m>
                <a:r>
                  <a:rPr lang="fr-FR" baseline="-25000" dirty="0"/>
                  <a:t>3</a:t>
                </a:r>
                <a:r>
                  <a:rPr lang="fr-FR" dirty="0"/>
                  <a:t> </a:t>
                </a:r>
                <a:r>
                  <a:rPr lang="fr-FR" baseline="-25000" dirty="0"/>
                  <a:t> </a:t>
                </a:r>
                <a:r>
                  <a:rPr lang="fr-FR" dirty="0"/>
                  <a:t>- </a:t>
                </a:r>
                <a14:m>
                  <m:oMath xmlns:m="http://schemas.openxmlformats.org/officeDocument/2006/math">
                    <m:acc>
                      <m:accPr>
                        <m:chr m:val="⃗"/>
                        <m:ctrlPr>
                          <a:rPr lang="fr-FR" i="1" dirty="0">
                            <a:latin typeface="Cambria Math" panose="02040503050406030204" pitchFamily="18" charset="0"/>
                          </a:rPr>
                        </m:ctrlPr>
                      </m:accPr>
                      <m:e>
                        <m:r>
                          <a:rPr lang="en-US" i="1" dirty="0">
                            <a:latin typeface="Cambria Math" panose="02040503050406030204" pitchFamily="18" charset="0"/>
                          </a:rPr>
                          <m:t>𝐽</m:t>
                        </m:r>
                      </m:e>
                    </m:acc>
                  </m:oMath>
                </a14:m>
                <a:r>
                  <a:rPr lang="fr-FR" baseline="-25000" dirty="0"/>
                  <a:t>2</a:t>
                </a:r>
                <a:r>
                  <a:rPr lang="fr-FR" dirty="0"/>
                  <a:t> </a:t>
                </a:r>
                <a:endParaRPr lang="fr-FR" baseline="-25000" dirty="0"/>
              </a:p>
              <a:p>
                <a:pPr algn="just"/>
                <a:endParaRPr lang="fr-FR" baseline="-25000" dirty="0"/>
              </a:p>
              <a:p>
                <a:pPr algn="just"/>
                <a:endParaRPr lang="fr-FR" dirty="0"/>
              </a:p>
              <a:p>
                <a:pPr algn="just"/>
                <a:r>
                  <a:rPr lang="fr-FR" dirty="0"/>
                  <a:t>D’où le diagramme vectoriel:</a:t>
                </a:r>
              </a:p>
              <a:p>
                <a:pPr algn="just"/>
                <a:endParaRPr lang="en-US" dirty="0"/>
              </a:p>
              <a:p>
                <a:pPr algn="just"/>
                <a:endParaRPr lang="en-US" dirty="0"/>
              </a:p>
              <a:p>
                <a:pPr algn="just"/>
                <a:endParaRPr lang="fr-FR" dirty="0"/>
              </a:p>
              <a:p>
                <a14:m>
                  <m:oMath xmlns:m="http://schemas.openxmlformats.org/officeDocument/2006/math">
                    <m:acc>
                      <m:accPr>
                        <m:chr m:val="⃗"/>
                        <m:ctrlPr>
                          <a:rPr lang="fr-FR" i="1" dirty="0">
                            <a:latin typeface="Cambria Math" panose="02040503050406030204" pitchFamily="18" charset="0"/>
                          </a:rPr>
                        </m:ctrlPr>
                      </m:accPr>
                      <m:e>
                        <m:r>
                          <a:rPr lang="en-US" i="1" dirty="0">
                            <a:latin typeface="Cambria Math" panose="02040503050406030204" pitchFamily="18" charset="0"/>
                          </a:rPr>
                          <m:t>𝐼</m:t>
                        </m:r>
                      </m:e>
                    </m:acc>
                  </m:oMath>
                </a14:m>
                <a:r>
                  <a:rPr lang="fr-FR" baseline="-25000" dirty="0"/>
                  <a:t>1</a:t>
                </a:r>
                <a:r>
                  <a:rPr lang="fr-FR" dirty="0"/>
                  <a:t> est en retard de </a:t>
                </a:r>
                <a:r>
                  <a:rPr lang="el-GR" dirty="0"/>
                  <a:t>π</a:t>
                </a:r>
                <a:r>
                  <a:rPr lang="fr-FR" dirty="0"/>
                  <a:t>/6  par rapport  à </a:t>
                </a:r>
                <a14:m>
                  <m:oMath xmlns:m="http://schemas.openxmlformats.org/officeDocument/2006/math">
                    <m:acc>
                      <m:accPr>
                        <m:chr m:val="⃗"/>
                        <m:ctrlPr>
                          <a:rPr lang="fr-FR" i="1" dirty="0">
                            <a:latin typeface="Cambria Math" panose="02040503050406030204" pitchFamily="18" charset="0"/>
                          </a:rPr>
                        </m:ctrlPr>
                      </m:accPr>
                      <m:e>
                        <m:r>
                          <a:rPr lang="en-US" i="1" dirty="0">
                            <a:latin typeface="Cambria Math" panose="02040503050406030204" pitchFamily="18" charset="0"/>
                          </a:rPr>
                          <m:t>𝐽</m:t>
                        </m:r>
                      </m:e>
                    </m:acc>
                  </m:oMath>
                </a14:m>
                <a:r>
                  <a:rPr lang="fr-FR" baseline="-25000" dirty="0"/>
                  <a:t>1</a:t>
                </a:r>
                <a:r>
                  <a:rPr lang="fr-FR" dirty="0"/>
                  <a:t> .</a:t>
                </a:r>
              </a:p>
              <a:p>
                <a:endParaRPr lang="fr-FR" dirty="0"/>
              </a:p>
              <a:p>
                <a:pPr algn="just"/>
                <a:endParaRPr lang="fr-FR" dirty="0"/>
              </a:p>
            </p:txBody>
          </p:sp>
        </mc:Choice>
        <mc:Fallback xmlns="">
          <p:sp>
            <p:nvSpPr>
              <p:cNvPr id="4" name="Rectangle 3"/>
              <p:cNvSpPr>
                <a:spLocks noRot="1" noChangeAspect="1" noMove="1" noResize="1" noEditPoints="1" noAdjustHandles="1" noChangeArrowheads="1" noChangeShapeType="1" noTextEdit="1"/>
              </p:cNvSpPr>
              <p:nvPr/>
            </p:nvSpPr>
            <p:spPr bwMode="auto">
              <a:xfrm>
                <a:off x="624198" y="1338743"/>
                <a:ext cx="6705272" cy="4327082"/>
              </a:xfrm>
              <a:prstGeom prst="rect">
                <a:avLst/>
              </a:prstGeom>
              <a:blipFill>
                <a:blip r:embed="rId2"/>
                <a:stretch>
                  <a:fillRect l="-727" t="-564" r="-1636"/>
                </a:stretch>
              </a:blipFill>
              <a:ln w="9525">
                <a:noFill/>
                <a:miter lim="800000"/>
                <a:headEnd/>
                <a:tailEnd/>
              </a:ln>
            </p:spPr>
            <p:txBody>
              <a:bodyPr/>
              <a:lstStyle/>
              <a:p>
                <a:r>
                  <a:rPr lang="fr-FR">
                    <a:noFill/>
                  </a:rPr>
                  <a:t> </a:t>
                </a:r>
              </a:p>
            </p:txBody>
          </p:sp>
        </mc:Fallback>
      </mc:AlternateContent>
      <p:grpSp>
        <p:nvGrpSpPr>
          <p:cNvPr id="2" name="Groupe 5"/>
          <p:cNvGrpSpPr>
            <a:grpSpLocks noChangeAspect="1"/>
          </p:cNvGrpSpPr>
          <p:nvPr/>
        </p:nvGrpSpPr>
        <p:grpSpPr bwMode="auto">
          <a:xfrm>
            <a:off x="5482168" y="3806174"/>
            <a:ext cx="2488594" cy="2582170"/>
            <a:chOff x="7097515" y="5163757"/>
            <a:chExt cx="1675557" cy="1739492"/>
          </a:xfrm>
        </p:grpSpPr>
        <p:sp>
          <p:nvSpPr>
            <p:cNvPr id="14358" name="Line 196"/>
            <p:cNvSpPr>
              <a:spLocks noChangeShapeType="1"/>
            </p:cNvSpPr>
            <p:nvPr/>
          </p:nvSpPr>
          <p:spPr bwMode="auto">
            <a:xfrm flipV="1">
              <a:off x="7854968" y="5638812"/>
              <a:ext cx="1587" cy="685800"/>
            </a:xfrm>
            <a:prstGeom prst="line">
              <a:avLst/>
            </a:prstGeom>
            <a:noFill/>
            <a:ln w="9525">
              <a:solidFill>
                <a:srgbClr val="000000"/>
              </a:solidFill>
              <a:round/>
              <a:headEnd/>
              <a:tailEnd type="triangle" w="med" len="med"/>
            </a:ln>
          </p:spPr>
          <p:txBody>
            <a:bodyPr/>
            <a:lstStyle/>
            <a:p>
              <a:endParaRPr lang="fr-FR"/>
            </a:p>
          </p:txBody>
        </p:sp>
        <p:sp>
          <p:nvSpPr>
            <p:cNvPr id="14359" name="Line 197"/>
            <p:cNvSpPr>
              <a:spLocks noChangeShapeType="1"/>
            </p:cNvSpPr>
            <p:nvPr/>
          </p:nvSpPr>
          <p:spPr bwMode="auto">
            <a:xfrm flipH="1">
              <a:off x="7397768" y="6289687"/>
              <a:ext cx="457200" cy="457200"/>
            </a:xfrm>
            <a:prstGeom prst="line">
              <a:avLst/>
            </a:prstGeom>
            <a:noFill/>
            <a:ln w="9525">
              <a:solidFill>
                <a:srgbClr val="000000"/>
              </a:solidFill>
              <a:round/>
              <a:headEnd/>
              <a:tailEnd type="triangle" w="med" len="med"/>
            </a:ln>
          </p:spPr>
          <p:txBody>
            <a:bodyPr/>
            <a:lstStyle/>
            <a:p>
              <a:endParaRPr lang="fr-FR"/>
            </a:p>
          </p:txBody>
        </p:sp>
        <p:sp>
          <p:nvSpPr>
            <p:cNvPr id="14360" name="Line 198"/>
            <p:cNvSpPr>
              <a:spLocks noChangeShapeType="1"/>
            </p:cNvSpPr>
            <p:nvPr/>
          </p:nvSpPr>
          <p:spPr bwMode="auto">
            <a:xfrm>
              <a:off x="7854968" y="6289687"/>
              <a:ext cx="457200" cy="457200"/>
            </a:xfrm>
            <a:prstGeom prst="line">
              <a:avLst/>
            </a:prstGeom>
            <a:noFill/>
            <a:ln w="9525">
              <a:solidFill>
                <a:srgbClr val="000000"/>
              </a:solidFill>
              <a:round/>
              <a:headEnd/>
              <a:tailEnd type="triangle" w="med" len="med"/>
            </a:ln>
          </p:spPr>
          <p:txBody>
            <a:bodyPr/>
            <a:lstStyle/>
            <a:p>
              <a:endParaRPr lang="fr-FR"/>
            </a:p>
          </p:txBody>
        </p:sp>
        <p:sp>
          <p:nvSpPr>
            <p:cNvPr id="14361" name="Line 199"/>
            <p:cNvSpPr>
              <a:spLocks noChangeShapeType="1"/>
            </p:cNvSpPr>
            <p:nvPr/>
          </p:nvSpPr>
          <p:spPr bwMode="auto">
            <a:xfrm flipV="1">
              <a:off x="7853380" y="5257812"/>
              <a:ext cx="457200" cy="457200"/>
            </a:xfrm>
            <a:prstGeom prst="line">
              <a:avLst/>
            </a:prstGeom>
            <a:noFill/>
            <a:ln w="9525">
              <a:solidFill>
                <a:srgbClr val="000000"/>
              </a:solidFill>
              <a:prstDash val="dash"/>
              <a:round/>
              <a:headEnd/>
              <a:tailEnd/>
            </a:ln>
          </p:spPr>
          <p:txBody>
            <a:bodyPr/>
            <a:lstStyle/>
            <a:p>
              <a:endParaRPr lang="fr-FR"/>
            </a:p>
          </p:txBody>
        </p:sp>
        <p:sp>
          <p:nvSpPr>
            <p:cNvPr id="14362" name="Line 200"/>
            <p:cNvSpPr>
              <a:spLocks noChangeShapeType="1"/>
            </p:cNvSpPr>
            <p:nvPr/>
          </p:nvSpPr>
          <p:spPr bwMode="auto">
            <a:xfrm flipV="1">
              <a:off x="7867668" y="5819787"/>
              <a:ext cx="457200" cy="457200"/>
            </a:xfrm>
            <a:prstGeom prst="line">
              <a:avLst/>
            </a:prstGeom>
            <a:noFill/>
            <a:ln w="9525">
              <a:solidFill>
                <a:srgbClr val="000000"/>
              </a:solidFill>
              <a:prstDash val="dash"/>
              <a:round/>
              <a:headEnd/>
              <a:tailEnd/>
            </a:ln>
          </p:spPr>
          <p:txBody>
            <a:bodyPr/>
            <a:lstStyle/>
            <a:p>
              <a:endParaRPr lang="fr-FR"/>
            </a:p>
          </p:txBody>
        </p:sp>
        <p:sp>
          <p:nvSpPr>
            <p:cNvPr id="14363" name="Line 201"/>
            <p:cNvSpPr>
              <a:spLocks noChangeShapeType="1"/>
            </p:cNvSpPr>
            <p:nvPr/>
          </p:nvSpPr>
          <p:spPr bwMode="auto">
            <a:xfrm flipV="1">
              <a:off x="8324868" y="5235587"/>
              <a:ext cx="1587" cy="571500"/>
            </a:xfrm>
            <a:prstGeom prst="line">
              <a:avLst/>
            </a:prstGeom>
            <a:noFill/>
            <a:ln w="9525">
              <a:solidFill>
                <a:srgbClr val="000000"/>
              </a:solidFill>
              <a:prstDash val="dash"/>
              <a:round/>
              <a:headEnd/>
              <a:tailEnd/>
            </a:ln>
          </p:spPr>
          <p:txBody>
            <a:bodyPr/>
            <a:lstStyle/>
            <a:p>
              <a:endParaRPr lang="fr-FR"/>
            </a:p>
          </p:txBody>
        </p:sp>
        <p:sp>
          <p:nvSpPr>
            <p:cNvPr id="14364" name="Line 202"/>
            <p:cNvSpPr>
              <a:spLocks noChangeShapeType="1"/>
            </p:cNvSpPr>
            <p:nvPr/>
          </p:nvSpPr>
          <p:spPr bwMode="auto">
            <a:xfrm flipV="1">
              <a:off x="7853380" y="5245112"/>
              <a:ext cx="457200" cy="1028700"/>
            </a:xfrm>
            <a:prstGeom prst="line">
              <a:avLst/>
            </a:prstGeom>
            <a:noFill/>
            <a:ln w="9525">
              <a:solidFill>
                <a:srgbClr val="000000"/>
              </a:solidFill>
              <a:round/>
              <a:headEnd/>
              <a:tailEnd type="stealth" w="med" len="med"/>
            </a:ln>
          </p:spPr>
          <p:txBody>
            <a:bodyPr/>
            <a:lstStyle/>
            <a:p>
              <a:endParaRPr lang="fr-FR"/>
            </a:p>
          </p:txBody>
        </p:sp>
        <p:sp>
          <p:nvSpPr>
            <p:cNvPr id="14365" name="Arc 203"/>
            <p:cNvSpPr>
              <a:spLocks/>
            </p:cNvSpPr>
            <p:nvPr/>
          </p:nvSpPr>
          <p:spPr bwMode="auto">
            <a:xfrm>
              <a:off x="7867668" y="5957900"/>
              <a:ext cx="101600" cy="114300"/>
            </a:xfrm>
            <a:custGeom>
              <a:avLst/>
              <a:gdLst>
                <a:gd name="T0" fmla="*/ 0 w 19320"/>
                <a:gd name="T1" fmla="*/ 0 h 21600"/>
                <a:gd name="T2" fmla="*/ 408626032 w 19320"/>
                <a:gd name="T3" fmla="*/ 262153221 h 21600"/>
                <a:gd name="T4" fmla="*/ 0 w 19320"/>
                <a:gd name="T5" fmla="*/ 474250848 h 21600"/>
                <a:gd name="T6" fmla="*/ 0 60000 65536"/>
                <a:gd name="T7" fmla="*/ 0 60000 65536"/>
                <a:gd name="T8" fmla="*/ 0 60000 65536"/>
                <a:gd name="T9" fmla="*/ 0 w 19320"/>
                <a:gd name="T10" fmla="*/ 0 h 21600"/>
                <a:gd name="T11" fmla="*/ 19320 w 19320"/>
                <a:gd name="T12" fmla="*/ 21600 h 21600"/>
              </a:gdLst>
              <a:ahLst/>
              <a:cxnLst>
                <a:cxn ang="T6">
                  <a:pos x="T0" y="T1"/>
                </a:cxn>
                <a:cxn ang="T7">
                  <a:pos x="T2" y="T3"/>
                </a:cxn>
                <a:cxn ang="T8">
                  <a:pos x="T4" y="T5"/>
                </a:cxn>
              </a:cxnLst>
              <a:rect l="T9" t="T10" r="T11" b="T12"/>
              <a:pathLst>
                <a:path w="19320" h="21600" fill="none" extrusionOk="0">
                  <a:moveTo>
                    <a:pt x="-1" y="0"/>
                  </a:moveTo>
                  <a:cubicBezTo>
                    <a:pt x="8181" y="0"/>
                    <a:pt x="15660" y="4622"/>
                    <a:pt x="19319" y="11940"/>
                  </a:cubicBezTo>
                </a:path>
                <a:path w="19320" h="21600" stroke="0" extrusionOk="0">
                  <a:moveTo>
                    <a:pt x="-1" y="0"/>
                  </a:moveTo>
                  <a:cubicBezTo>
                    <a:pt x="8181" y="0"/>
                    <a:pt x="15660" y="4622"/>
                    <a:pt x="19319" y="11940"/>
                  </a:cubicBezTo>
                  <a:lnTo>
                    <a:pt x="0" y="21600"/>
                  </a:lnTo>
                  <a:close/>
                </a:path>
              </a:pathLst>
            </a:custGeom>
            <a:noFill/>
            <a:ln w="9525">
              <a:solidFill>
                <a:srgbClr val="000000"/>
              </a:solidFill>
              <a:round/>
              <a:headEnd/>
              <a:tailEnd/>
            </a:ln>
          </p:spPr>
          <p:txBody>
            <a:bodyPr/>
            <a:lstStyle/>
            <a:p>
              <a:endParaRPr lang="fr-FR"/>
            </a:p>
          </p:txBody>
        </p:sp>
        <p:sp>
          <p:nvSpPr>
            <p:cNvPr id="14366" name="Line 204"/>
            <p:cNvSpPr>
              <a:spLocks noChangeShapeType="1"/>
            </p:cNvSpPr>
            <p:nvPr/>
          </p:nvSpPr>
          <p:spPr bwMode="auto">
            <a:xfrm>
              <a:off x="8312168" y="6568013"/>
              <a:ext cx="123132" cy="1588"/>
            </a:xfrm>
            <a:prstGeom prst="line">
              <a:avLst/>
            </a:prstGeom>
            <a:noFill/>
            <a:ln w="9525">
              <a:solidFill>
                <a:srgbClr val="000000"/>
              </a:solidFill>
              <a:round/>
              <a:headEnd/>
              <a:tailEnd type="triangle" w="med" len="med"/>
            </a:ln>
          </p:spPr>
          <p:txBody>
            <a:bodyPr/>
            <a:lstStyle/>
            <a:p>
              <a:endParaRPr lang="fr-FR"/>
            </a:p>
          </p:txBody>
        </p:sp>
        <p:sp>
          <p:nvSpPr>
            <p:cNvPr id="14367" name="Line 205"/>
            <p:cNvSpPr>
              <a:spLocks noChangeShapeType="1"/>
            </p:cNvSpPr>
            <p:nvPr/>
          </p:nvSpPr>
          <p:spPr bwMode="auto">
            <a:xfrm>
              <a:off x="7143768" y="6566426"/>
              <a:ext cx="123132" cy="1587"/>
            </a:xfrm>
            <a:prstGeom prst="line">
              <a:avLst/>
            </a:prstGeom>
            <a:noFill/>
            <a:ln w="9525">
              <a:solidFill>
                <a:srgbClr val="000000"/>
              </a:solidFill>
              <a:round/>
              <a:headEnd/>
              <a:tailEnd type="triangle" w="med" len="med"/>
            </a:ln>
          </p:spPr>
          <p:txBody>
            <a:bodyPr/>
            <a:lstStyle/>
            <a:p>
              <a:endParaRPr lang="fr-FR"/>
            </a:p>
          </p:txBody>
        </p:sp>
        <p:sp>
          <p:nvSpPr>
            <p:cNvPr id="14368" name="Line 206"/>
            <p:cNvSpPr>
              <a:spLocks noChangeShapeType="1"/>
            </p:cNvSpPr>
            <p:nvPr/>
          </p:nvSpPr>
          <p:spPr bwMode="auto">
            <a:xfrm>
              <a:off x="7610135" y="5767400"/>
              <a:ext cx="123132" cy="1587"/>
            </a:xfrm>
            <a:prstGeom prst="line">
              <a:avLst/>
            </a:prstGeom>
            <a:noFill/>
            <a:ln w="9525">
              <a:solidFill>
                <a:srgbClr val="000000"/>
              </a:solidFill>
              <a:round/>
              <a:headEnd/>
              <a:tailEnd type="triangle" w="med" len="med"/>
            </a:ln>
          </p:spPr>
          <p:txBody>
            <a:bodyPr/>
            <a:lstStyle/>
            <a:p>
              <a:endParaRPr lang="fr-FR"/>
            </a:p>
          </p:txBody>
        </p:sp>
        <p:sp>
          <p:nvSpPr>
            <p:cNvPr id="14369" name="Line 207"/>
            <p:cNvSpPr>
              <a:spLocks noChangeShapeType="1"/>
            </p:cNvSpPr>
            <p:nvPr/>
          </p:nvSpPr>
          <p:spPr bwMode="auto">
            <a:xfrm>
              <a:off x="8335680" y="5171929"/>
              <a:ext cx="123132" cy="1587"/>
            </a:xfrm>
            <a:prstGeom prst="line">
              <a:avLst/>
            </a:prstGeom>
            <a:noFill/>
            <a:ln w="9525">
              <a:solidFill>
                <a:srgbClr val="000000"/>
              </a:solidFill>
              <a:round/>
              <a:headEnd/>
              <a:tailEnd type="triangle" w="med" len="med"/>
            </a:ln>
          </p:spPr>
          <p:txBody>
            <a:bodyPr/>
            <a:lstStyle/>
            <a:p>
              <a:endParaRPr lang="fr-FR"/>
            </a:p>
          </p:txBody>
        </p:sp>
        <p:sp>
          <p:nvSpPr>
            <p:cNvPr id="14370" name="Text Box 208"/>
            <p:cNvSpPr txBox="1">
              <a:spLocks noChangeArrowheads="1"/>
            </p:cNvSpPr>
            <p:nvPr/>
          </p:nvSpPr>
          <p:spPr bwMode="auto">
            <a:xfrm>
              <a:off x="7818649" y="5800617"/>
              <a:ext cx="457200" cy="342900"/>
            </a:xfrm>
            <a:prstGeom prst="rect">
              <a:avLst/>
            </a:prstGeom>
            <a:noFill/>
            <a:ln w="9525">
              <a:noFill/>
              <a:miter lim="800000"/>
              <a:headEnd/>
              <a:tailEnd/>
            </a:ln>
          </p:spPr>
          <p:txBody>
            <a:bodyPr/>
            <a:lstStyle/>
            <a:p>
              <a:r>
                <a:rPr lang="fr-FR" sz="1000" i="1" dirty="0">
                  <a:latin typeface="Times New Roman" pitchFamily="18" charset="0"/>
                </a:rPr>
                <a:t>П</a:t>
              </a:r>
              <a:r>
                <a:rPr lang="en-GB" sz="1000" i="1" dirty="0"/>
                <a:t>/6</a:t>
              </a:r>
              <a:endParaRPr lang="fr-FR" sz="1000" dirty="0"/>
            </a:p>
          </p:txBody>
        </p:sp>
        <p:sp>
          <p:nvSpPr>
            <p:cNvPr id="14371" name="Text Box 114"/>
            <p:cNvSpPr txBox="1">
              <a:spLocks noChangeArrowheads="1"/>
            </p:cNvSpPr>
            <p:nvPr/>
          </p:nvSpPr>
          <p:spPr bwMode="auto">
            <a:xfrm>
              <a:off x="7097515" y="6554374"/>
              <a:ext cx="457200" cy="342900"/>
            </a:xfrm>
            <a:prstGeom prst="rect">
              <a:avLst/>
            </a:prstGeom>
            <a:noFill/>
            <a:ln w="9525">
              <a:noFill/>
              <a:miter lim="800000"/>
              <a:headEnd/>
              <a:tailEnd/>
            </a:ln>
          </p:spPr>
          <p:txBody>
            <a:bodyPr/>
            <a:lstStyle/>
            <a:p>
              <a:r>
                <a:rPr lang="fr-FR" i="1" dirty="0"/>
                <a:t>J</a:t>
              </a:r>
              <a:r>
                <a:rPr lang="fr-FR" i="1" baseline="-25000" dirty="0"/>
                <a:t>3</a:t>
              </a:r>
              <a:endParaRPr lang="fr-FR" dirty="0"/>
            </a:p>
          </p:txBody>
        </p:sp>
        <p:sp>
          <p:nvSpPr>
            <p:cNvPr id="14372" name="Text Box 114"/>
            <p:cNvSpPr txBox="1">
              <a:spLocks noChangeArrowheads="1"/>
            </p:cNvSpPr>
            <p:nvPr/>
          </p:nvSpPr>
          <p:spPr bwMode="auto">
            <a:xfrm>
              <a:off x="8234459" y="6560349"/>
              <a:ext cx="457200" cy="342900"/>
            </a:xfrm>
            <a:prstGeom prst="rect">
              <a:avLst/>
            </a:prstGeom>
            <a:noFill/>
            <a:ln w="9525">
              <a:noFill/>
              <a:miter lim="800000"/>
              <a:headEnd/>
              <a:tailEnd/>
            </a:ln>
          </p:spPr>
          <p:txBody>
            <a:bodyPr/>
            <a:lstStyle/>
            <a:p>
              <a:r>
                <a:rPr lang="fr-FR" i="1" dirty="0"/>
                <a:t>J</a:t>
              </a:r>
              <a:r>
                <a:rPr lang="fr-FR" i="1" baseline="-25000" dirty="0"/>
                <a:t>2</a:t>
              </a:r>
              <a:endParaRPr lang="fr-FR" dirty="0"/>
            </a:p>
          </p:txBody>
        </p:sp>
        <p:sp>
          <p:nvSpPr>
            <p:cNvPr id="14373" name="Text Box 114"/>
            <p:cNvSpPr txBox="1">
              <a:spLocks noChangeArrowheads="1"/>
            </p:cNvSpPr>
            <p:nvPr/>
          </p:nvSpPr>
          <p:spPr bwMode="auto">
            <a:xfrm>
              <a:off x="8315872" y="5163757"/>
              <a:ext cx="457200" cy="342900"/>
            </a:xfrm>
            <a:prstGeom prst="rect">
              <a:avLst/>
            </a:prstGeom>
            <a:noFill/>
            <a:ln w="9525">
              <a:noFill/>
              <a:miter lim="800000"/>
              <a:headEnd/>
              <a:tailEnd/>
            </a:ln>
          </p:spPr>
          <p:txBody>
            <a:bodyPr/>
            <a:lstStyle/>
            <a:p>
              <a:r>
                <a:rPr lang="fr-FR" i="1" dirty="0"/>
                <a:t>I</a:t>
              </a:r>
              <a:r>
                <a:rPr lang="fr-FR" i="1" baseline="-25000" dirty="0"/>
                <a:t>1</a:t>
              </a:r>
              <a:endParaRPr lang="fr-FR" dirty="0"/>
            </a:p>
          </p:txBody>
        </p:sp>
        <p:sp>
          <p:nvSpPr>
            <p:cNvPr id="14374" name="Text Box 114"/>
            <p:cNvSpPr txBox="1">
              <a:spLocks noChangeArrowheads="1"/>
            </p:cNvSpPr>
            <p:nvPr/>
          </p:nvSpPr>
          <p:spPr bwMode="auto">
            <a:xfrm>
              <a:off x="7554715" y="5750942"/>
              <a:ext cx="457200" cy="342900"/>
            </a:xfrm>
            <a:prstGeom prst="rect">
              <a:avLst/>
            </a:prstGeom>
            <a:noFill/>
            <a:ln w="9525">
              <a:noFill/>
              <a:miter lim="800000"/>
              <a:headEnd/>
              <a:tailEnd/>
            </a:ln>
          </p:spPr>
          <p:txBody>
            <a:bodyPr/>
            <a:lstStyle/>
            <a:p>
              <a:r>
                <a:rPr lang="fr-FR" i="1" dirty="0"/>
                <a:t>J</a:t>
              </a:r>
              <a:r>
                <a:rPr lang="fr-FR" i="1" baseline="-25000" dirty="0"/>
                <a:t>1</a:t>
              </a:r>
              <a:endParaRPr lang="fr-FR" dirty="0"/>
            </a:p>
          </p:txBody>
        </p:sp>
      </p:gr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20</a:t>
            </a:fld>
            <a:endParaRPr lang="fr-FR">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4000" b="1" dirty="0"/>
              <a:t>Distribution en courant triphasé</a:t>
            </a:r>
            <a:endParaRPr lang="fr-FR" sz="4000" b="1" dirty="0"/>
          </a:p>
        </p:txBody>
      </p:sp>
      <mc:AlternateContent xmlns:mc="http://schemas.openxmlformats.org/markup-compatibility/2006" xmlns:a14="http://schemas.microsoft.com/office/drawing/2010/main">
        <mc:Choice Requires="a14">
          <p:sp>
            <p:nvSpPr>
              <p:cNvPr id="4" name="Rectangle 3"/>
              <p:cNvSpPr>
                <a:spLocks noChangeArrowheads="1"/>
              </p:cNvSpPr>
              <p:nvPr/>
            </p:nvSpPr>
            <p:spPr bwMode="auto">
              <a:xfrm>
                <a:off x="1235274" y="2102632"/>
                <a:ext cx="6786418" cy="4169347"/>
              </a:xfrm>
              <a:prstGeom prst="rect">
                <a:avLst/>
              </a:prstGeom>
              <a:noFill/>
              <a:ln w="9525">
                <a:noFill/>
                <a:miter lim="800000"/>
                <a:headEnd/>
                <a:tailEnd/>
              </a:ln>
            </p:spPr>
            <p:txBody>
              <a:bodyPr wrap="square">
                <a:spAutoFit/>
              </a:bodyPr>
              <a:lstStyle/>
              <a:p>
                <a:r>
                  <a:rPr lang="en-GB" dirty="0" err="1"/>
                  <a:t>En</a:t>
                </a:r>
                <a:r>
                  <a:rPr lang="en-GB" dirty="0"/>
                  <a:t> module  </a:t>
                </a:r>
                <a14:m>
                  <m:oMath xmlns:m="http://schemas.openxmlformats.org/officeDocument/2006/math">
                    <m:r>
                      <a:rPr lang="en-GB" b="1" i="1" dirty="0" smtClean="0">
                        <a:latin typeface="Cambria Math" panose="02040503050406030204" pitchFamily="18" charset="0"/>
                      </a:rPr>
                      <m:t>𝑰</m:t>
                    </m:r>
                    <m:r>
                      <a:rPr lang="en-GB" b="1" i="1" baseline="-25000" dirty="0">
                        <a:latin typeface="Cambria Math" panose="02040503050406030204" pitchFamily="18" charset="0"/>
                      </a:rPr>
                      <m:t>𝟏</m:t>
                    </m:r>
                    <m:r>
                      <a:rPr lang="en-GB" b="1" i="1" dirty="0">
                        <a:latin typeface="Cambria Math" panose="02040503050406030204" pitchFamily="18" charset="0"/>
                      </a:rPr>
                      <m:t> = </m:t>
                    </m:r>
                    <m:r>
                      <a:rPr lang="en-GB" b="1" i="1" dirty="0">
                        <a:latin typeface="Cambria Math" panose="02040503050406030204" pitchFamily="18" charset="0"/>
                      </a:rPr>
                      <m:t>𝟐</m:t>
                    </m:r>
                    <m:r>
                      <a:rPr lang="en-GB" b="1" i="1" dirty="0">
                        <a:latin typeface="Cambria Math" panose="02040503050406030204" pitchFamily="18" charset="0"/>
                      </a:rPr>
                      <m:t> </m:t>
                    </m:r>
                    <m:r>
                      <a:rPr lang="en-GB" b="1" i="1" dirty="0">
                        <a:latin typeface="Cambria Math" panose="02040503050406030204" pitchFamily="18" charset="0"/>
                      </a:rPr>
                      <m:t>𝑱</m:t>
                    </m:r>
                    <m:r>
                      <a:rPr lang="en-GB" b="1" i="1" baseline="-25000" dirty="0">
                        <a:latin typeface="Cambria Math" panose="02040503050406030204" pitchFamily="18" charset="0"/>
                      </a:rPr>
                      <m:t>𝟏</m:t>
                    </m:r>
                    <m:r>
                      <a:rPr lang="en-GB" b="1" i="1" dirty="0">
                        <a:latin typeface="Cambria Math" panose="02040503050406030204" pitchFamily="18" charset="0"/>
                      </a:rPr>
                      <m:t> </m:t>
                    </m:r>
                    <m:r>
                      <a:rPr lang="en-GB" b="1" i="1" dirty="0">
                        <a:latin typeface="Cambria Math" panose="02040503050406030204" pitchFamily="18" charset="0"/>
                      </a:rPr>
                      <m:t>𝒄𝒐𝒔</m:t>
                    </m:r>
                    <m:r>
                      <a:rPr lang="en-GB" b="1" i="1" dirty="0">
                        <a:latin typeface="Cambria Math" panose="02040503050406030204" pitchFamily="18" charset="0"/>
                      </a:rPr>
                      <m:t>⁡</m:t>
                    </m:r>
                    <m:r>
                      <a:rPr lang="fr-FR" b="1" i="1" dirty="0" smtClean="0">
                        <a:latin typeface="Cambria Math" panose="02040503050406030204" pitchFamily="18" charset="0"/>
                        <a:ea typeface="Cambria Math" panose="02040503050406030204" pitchFamily="18" charset="0"/>
                      </a:rPr>
                      <m:t>𝝅</m:t>
                    </m:r>
                    <m:r>
                      <a:rPr lang="en-GB" b="1" i="1" dirty="0">
                        <a:latin typeface="Cambria Math" panose="02040503050406030204" pitchFamily="18" charset="0"/>
                      </a:rPr>
                      <m:t>/</m:t>
                    </m:r>
                    <m:r>
                      <a:rPr lang="en-GB" b="1" i="1" dirty="0">
                        <a:latin typeface="Cambria Math" panose="02040503050406030204" pitchFamily="18" charset="0"/>
                      </a:rPr>
                      <m:t>𝟔</m:t>
                    </m:r>
                    <m:r>
                      <a:rPr lang="en-GB" b="1" i="1" dirty="0">
                        <a:latin typeface="Cambria Math" panose="02040503050406030204" pitchFamily="18" charset="0"/>
                      </a:rPr>
                      <m:t> </m:t>
                    </m:r>
                  </m:oMath>
                </a14:m>
                <a:r>
                  <a:rPr lang="en-GB" b="1" dirty="0"/>
                  <a:t>= </a:t>
                </a:r>
                <a14:m>
                  <m:oMath xmlns:m="http://schemas.openxmlformats.org/officeDocument/2006/math">
                    <m:r>
                      <a:rPr lang="en-GB" b="1" i="1" dirty="0" smtClean="0">
                        <a:latin typeface="Cambria Math" panose="02040503050406030204" pitchFamily="18" charset="0"/>
                      </a:rPr>
                      <m:t>𝑱</m:t>
                    </m:r>
                    <m:r>
                      <a:rPr lang="en-GB" b="1" i="1" baseline="-25000" dirty="0">
                        <a:latin typeface="Cambria Math" panose="02040503050406030204" pitchFamily="18" charset="0"/>
                      </a:rPr>
                      <m:t>𝟏</m:t>
                    </m:r>
                    <m:r>
                      <a:rPr lang="en-GB" b="1" i="1" dirty="0">
                        <a:latin typeface="Cambria Math" panose="02040503050406030204" pitchFamily="18" charset="0"/>
                      </a:rPr>
                      <m:t> √</m:t>
                    </m:r>
                    <m:r>
                      <a:rPr lang="en-GB" b="1" i="1" dirty="0">
                        <a:latin typeface="Cambria Math" panose="02040503050406030204" pitchFamily="18" charset="0"/>
                      </a:rPr>
                      <m:t>𝟑</m:t>
                    </m:r>
                  </m:oMath>
                </a14:m>
                <a:r>
                  <a:rPr lang="en-GB" b="1" dirty="0"/>
                  <a:t>  </a:t>
                </a:r>
              </a:p>
              <a:p>
                <a:endParaRPr lang="en-GB" b="1" dirty="0"/>
              </a:p>
              <a:p>
                <a:r>
                  <a:rPr lang="en-GB" dirty="0" err="1"/>
                  <a:t>D’où</a:t>
                </a:r>
                <a:r>
                  <a:rPr lang="en-GB" b="1" dirty="0"/>
                  <a:t>   </a:t>
                </a:r>
                <a14:m>
                  <m:oMath xmlns:m="http://schemas.openxmlformats.org/officeDocument/2006/math">
                    <m:acc>
                      <m:accPr>
                        <m:chr m:val="̅"/>
                        <m:ctrlPr>
                          <a:rPr lang="en-GB" b="1" i="1" dirty="0" smtClean="0">
                            <a:latin typeface="Cambria Math" panose="02040503050406030204" pitchFamily="18" charset="0"/>
                          </a:rPr>
                        </m:ctrlPr>
                      </m:accPr>
                      <m:e>
                        <m:r>
                          <a:rPr lang="en-US" b="1" i="1" dirty="0" smtClean="0">
                            <a:latin typeface="Cambria Math" panose="02040503050406030204" pitchFamily="18" charset="0"/>
                          </a:rPr>
                          <m:t>𝑰</m:t>
                        </m:r>
                      </m:e>
                    </m:acc>
                    <m:r>
                      <a:rPr lang="en-GB" b="1" i="1" baseline="-25000" dirty="0">
                        <a:latin typeface="Cambria Math" panose="02040503050406030204" pitchFamily="18" charset="0"/>
                      </a:rPr>
                      <m:t>𝟏</m:t>
                    </m:r>
                    <m:r>
                      <a:rPr lang="en-GB" b="1" i="1" dirty="0">
                        <a:latin typeface="Cambria Math" panose="02040503050406030204" pitchFamily="18" charset="0"/>
                      </a:rPr>
                      <m:t> = √</m:t>
                    </m:r>
                    <m:r>
                      <a:rPr lang="en-GB" b="1" i="1" dirty="0">
                        <a:latin typeface="Cambria Math" panose="02040503050406030204" pitchFamily="18" charset="0"/>
                      </a:rPr>
                      <m:t>𝟑</m:t>
                    </m:r>
                    <m:acc>
                      <m:accPr>
                        <m:chr m:val="̅"/>
                        <m:ctrlPr>
                          <a:rPr lang="en-GB" b="1" i="1" dirty="0">
                            <a:latin typeface="Cambria Math" panose="02040503050406030204" pitchFamily="18" charset="0"/>
                          </a:rPr>
                        </m:ctrlPr>
                      </m:accPr>
                      <m:e>
                        <m:r>
                          <a:rPr lang="en-US" b="1" i="1" dirty="0" smtClean="0">
                            <a:latin typeface="Cambria Math" panose="02040503050406030204" pitchFamily="18" charset="0"/>
                          </a:rPr>
                          <m:t>𝑱</m:t>
                        </m:r>
                      </m:e>
                    </m:acc>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𝒆</m:t>
                        </m:r>
                      </m:e>
                      <m:sup>
                        <m:r>
                          <a:rPr lang="en-US" b="1" i="1" dirty="0" smtClean="0">
                            <a:latin typeface="Cambria Math" panose="02040503050406030204" pitchFamily="18" charset="0"/>
                          </a:rPr>
                          <m:t>−</m:t>
                        </m:r>
                        <m:f>
                          <m:fPr>
                            <m:ctrlPr>
                              <a:rPr lang="en-US" b="1" i="1" dirty="0" smtClean="0">
                                <a:latin typeface="Cambria Math" panose="02040503050406030204" pitchFamily="18" charset="0"/>
                              </a:rPr>
                            </m:ctrlPr>
                          </m:fPr>
                          <m:num>
                            <m:r>
                              <a:rPr lang="en-US" b="1" i="1" dirty="0" smtClean="0">
                                <a:latin typeface="Cambria Math" panose="02040503050406030204" pitchFamily="18" charset="0"/>
                                <a:ea typeface="Cambria Math" panose="02040503050406030204" pitchFamily="18" charset="0"/>
                              </a:rPr>
                              <m:t>𝝅</m:t>
                            </m:r>
                          </m:num>
                          <m:den>
                            <m:r>
                              <a:rPr lang="en-US" b="1" i="1" dirty="0" smtClean="0">
                                <a:latin typeface="Cambria Math" panose="02040503050406030204" pitchFamily="18" charset="0"/>
                              </a:rPr>
                              <m:t>𝟔</m:t>
                            </m:r>
                          </m:den>
                        </m:f>
                      </m:sup>
                    </m:sSup>
                  </m:oMath>
                </a14:m>
                <a:endParaRPr lang="en-GB" baseline="30000" dirty="0"/>
              </a:p>
              <a:p>
                <a:endParaRPr lang="en-GB" baseline="30000" dirty="0"/>
              </a:p>
              <a:p>
                <a:endParaRPr lang="en-GB" baseline="30000" dirty="0"/>
              </a:p>
              <a:p>
                <a:endParaRPr lang="fr-FR" dirty="0"/>
              </a:p>
              <a:p>
                <a:endParaRPr lang="fr-FR" dirty="0"/>
              </a:p>
              <a:p>
                <a:endParaRPr lang="en-US" dirty="0"/>
              </a:p>
              <a:p>
                <a:endParaRPr lang="fr-FR" dirty="0"/>
              </a:p>
              <a:p>
                <a:r>
                  <a:rPr lang="fr-FR" dirty="0"/>
                  <a:t>On trouve des relations analogues entre </a:t>
                </a:r>
                <a14:m>
                  <m:oMath xmlns:m="http://schemas.openxmlformats.org/officeDocument/2006/math">
                    <m:acc>
                      <m:accPr>
                        <m:chr m:val="̅"/>
                        <m:ctrlPr>
                          <a:rPr lang="en-GB" b="1" i="1" dirty="0">
                            <a:latin typeface="Cambria Math" panose="02040503050406030204" pitchFamily="18" charset="0"/>
                          </a:rPr>
                        </m:ctrlPr>
                      </m:accPr>
                      <m:e>
                        <m:r>
                          <a:rPr lang="en-US" b="1" i="1" dirty="0">
                            <a:latin typeface="Cambria Math" panose="02040503050406030204" pitchFamily="18" charset="0"/>
                          </a:rPr>
                          <m:t>𝑰</m:t>
                        </m:r>
                      </m:e>
                    </m:acc>
                  </m:oMath>
                </a14:m>
                <a:r>
                  <a:rPr lang="fr-FR" baseline="-25000" dirty="0"/>
                  <a:t>2</a:t>
                </a:r>
                <a:r>
                  <a:rPr lang="fr-FR" dirty="0"/>
                  <a:t> et </a:t>
                </a:r>
                <a14:m>
                  <m:oMath xmlns:m="http://schemas.openxmlformats.org/officeDocument/2006/math">
                    <m:acc>
                      <m:accPr>
                        <m:chr m:val="̅"/>
                        <m:ctrlPr>
                          <a:rPr lang="en-GB" b="1" i="1" dirty="0">
                            <a:latin typeface="Cambria Math" panose="02040503050406030204" pitchFamily="18" charset="0"/>
                          </a:rPr>
                        </m:ctrlPr>
                      </m:accPr>
                      <m:e>
                        <m:r>
                          <a:rPr lang="en-US" b="1" i="1" dirty="0" smtClean="0">
                            <a:latin typeface="Cambria Math" panose="02040503050406030204" pitchFamily="18" charset="0"/>
                          </a:rPr>
                          <m:t>𝑱</m:t>
                        </m:r>
                      </m:e>
                    </m:acc>
                  </m:oMath>
                </a14:m>
                <a:r>
                  <a:rPr lang="fr-FR" baseline="-25000" dirty="0"/>
                  <a:t>2 </a:t>
                </a:r>
                <a:r>
                  <a:rPr lang="fr-FR" dirty="0"/>
                  <a:t>, </a:t>
                </a:r>
                <a14:m>
                  <m:oMath xmlns:m="http://schemas.openxmlformats.org/officeDocument/2006/math">
                    <m:acc>
                      <m:accPr>
                        <m:chr m:val="̅"/>
                        <m:ctrlPr>
                          <a:rPr lang="en-GB" b="1" i="1" dirty="0">
                            <a:latin typeface="Cambria Math" panose="02040503050406030204" pitchFamily="18" charset="0"/>
                          </a:rPr>
                        </m:ctrlPr>
                      </m:accPr>
                      <m:e>
                        <m:r>
                          <a:rPr lang="en-US" b="1" i="1" dirty="0">
                            <a:latin typeface="Cambria Math" panose="02040503050406030204" pitchFamily="18" charset="0"/>
                          </a:rPr>
                          <m:t>𝑰</m:t>
                        </m:r>
                      </m:e>
                    </m:acc>
                  </m:oMath>
                </a14:m>
                <a:r>
                  <a:rPr lang="fr-FR" baseline="-25000" dirty="0"/>
                  <a:t>3</a:t>
                </a:r>
                <a:r>
                  <a:rPr lang="fr-FR" dirty="0"/>
                  <a:t> et </a:t>
                </a:r>
                <a14:m>
                  <m:oMath xmlns:m="http://schemas.openxmlformats.org/officeDocument/2006/math">
                    <m:acc>
                      <m:accPr>
                        <m:chr m:val="̅"/>
                        <m:ctrlPr>
                          <a:rPr lang="en-GB" b="1" i="1" dirty="0">
                            <a:latin typeface="Cambria Math" panose="02040503050406030204" pitchFamily="18" charset="0"/>
                          </a:rPr>
                        </m:ctrlPr>
                      </m:accPr>
                      <m:e>
                        <m:r>
                          <a:rPr lang="en-US" b="1" i="1" dirty="0" smtClean="0">
                            <a:latin typeface="Cambria Math" panose="02040503050406030204" pitchFamily="18" charset="0"/>
                          </a:rPr>
                          <m:t>𝑱</m:t>
                        </m:r>
                      </m:e>
                    </m:acc>
                  </m:oMath>
                </a14:m>
                <a:r>
                  <a:rPr lang="fr-FR" baseline="-25000" dirty="0"/>
                  <a:t>3</a:t>
                </a:r>
                <a:r>
                  <a:rPr lang="fr-FR" dirty="0"/>
                  <a:t>.</a:t>
                </a:r>
              </a:p>
              <a:p>
                <a:endParaRPr lang="fr-FR" dirty="0"/>
              </a:p>
              <a:p>
                <a:endParaRPr lang="fr-FR" dirty="0"/>
              </a:p>
              <a:p>
                <a:r>
                  <a:rPr lang="fr-FR" dirty="0"/>
                  <a:t>Donc entre les valeurs efficaces des courants de ligne et des courants de phases existe la relation : </a:t>
                </a:r>
                <a:r>
                  <a:rPr lang="fr-FR" b="1" dirty="0"/>
                  <a:t>I = J √3</a:t>
                </a:r>
              </a:p>
              <a:p>
                <a:pPr algn="just"/>
                <a:endParaRPr lang="fr-FR" dirty="0"/>
              </a:p>
            </p:txBody>
          </p:sp>
        </mc:Choice>
        <mc:Fallback xmlns="">
          <p:sp>
            <p:nvSpPr>
              <p:cNvPr id="4" name="Rectangle 3"/>
              <p:cNvSpPr>
                <a:spLocks noRot="1" noChangeAspect="1" noMove="1" noResize="1" noEditPoints="1" noAdjustHandles="1" noChangeArrowheads="1" noChangeShapeType="1" noTextEdit="1"/>
              </p:cNvSpPr>
              <p:nvPr/>
            </p:nvSpPr>
            <p:spPr bwMode="auto">
              <a:xfrm>
                <a:off x="1235274" y="2102632"/>
                <a:ext cx="6786418" cy="4169347"/>
              </a:xfrm>
              <a:prstGeom prst="rect">
                <a:avLst/>
              </a:prstGeom>
              <a:blipFill>
                <a:blip r:embed="rId2"/>
                <a:stretch>
                  <a:fillRect l="-809" t="-292"/>
                </a:stretch>
              </a:blipFill>
              <a:ln w="9525">
                <a:noFill/>
                <a:miter lim="800000"/>
                <a:headEnd/>
                <a:tailEnd/>
              </a:ln>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21</a:t>
            </a:fld>
            <a:endParaRPr lang="fr-FR">
              <a:solidFill>
                <a:schemeClr val="tx1"/>
              </a:solidFill>
            </a:endParaRPr>
          </a:p>
        </p:txBody>
      </p:sp>
      <p:grpSp>
        <p:nvGrpSpPr>
          <p:cNvPr id="46" name="Groupe 5"/>
          <p:cNvGrpSpPr>
            <a:grpSpLocks noChangeAspect="1"/>
          </p:cNvGrpSpPr>
          <p:nvPr/>
        </p:nvGrpSpPr>
        <p:grpSpPr bwMode="auto">
          <a:xfrm>
            <a:off x="5868144" y="1700808"/>
            <a:ext cx="2488594" cy="2582170"/>
            <a:chOff x="7097515" y="5163757"/>
            <a:chExt cx="1675557" cy="1739492"/>
          </a:xfrm>
        </p:grpSpPr>
        <p:sp>
          <p:nvSpPr>
            <p:cNvPr id="47" name="Line 196"/>
            <p:cNvSpPr>
              <a:spLocks noChangeShapeType="1"/>
            </p:cNvSpPr>
            <p:nvPr/>
          </p:nvSpPr>
          <p:spPr bwMode="auto">
            <a:xfrm flipV="1">
              <a:off x="7854968" y="5638812"/>
              <a:ext cx="1587" cy="685800"/>
            </a:xfrm>
            <a:prstGeom prst="line">
              <a:avLst/>
            </a:prstGeom>
            <a:noFill/>
            <a:ln w="9525">
              <a:solidFill>
                <a:srgbClr val="000000"/>
              </a:solidFill>
              <a:round/>
              <a:headEnd/>
              <a:tailEnd type="triangle" w="med" len="med"/>
            </a:ln>
          </p:spPr>
          <p:txBody>
            <a:bodyPr/>
            <a:lstStyle/>
            <a:p>
              <a:endParaRPr lang="fr-FR"/>
            </a:p>
          </p:txBody>
        </p:sp>
        <p:sp>
          <p:nvSpPr>
            <p:cNvPr id="48" name="Line 197"/>
            <p:cNvSpPr>
              <a:spLocks noChangeShapeType="1"/>
            </p:cNvSpPr>
            <p:nvPr/>
          </p:nvSpPr>
          <p:spPr bwMode="auto">
            <a:xfrm flipH="1">
              <a:off x="7397768" y="6289687"/>
              <a:ext cx="457200" cy="457200"/>
            </a:xfrm>
            <a:prstGeom prst="line">
              <a:avLst/>
            </a:prstGeom>
            <a:noFill/>
            <a:ln w="9525">
              <a:solidFill>
                <a:srgbClr val="000000"/>
              </a:solidFill>
              <a:round/>
              <a:headEnd/>
              <a:tailEnd type="triangle" w="med" len="med"/>
            </a:ln>
          </p:spPr>
          <p:txBody>
            <a:bodyPr/>
            <a:lstStyle/>
            <a:p>
              <a:endParaRPr lang="fr-FR"/>
            </a:p>
          </p:txBody>
        </p:sp>
        <p:sp>
          <p:nvSpPr>
            <p:cNvPr id="49" name="Line 198"/>
            <p:cNvSpPr>
              <a:spLocks noChangeShapeType="1"/>
            </p:cNvSpPr>
            <p:nvPr/>
          </p:nvSpPr>
          <p:spPr bwMode="auto">
            <a:xfrm>
              <a:off x="7854968" y="6289687"/>
              <a:ext cx="457200" cy="457200"/>
            </a:xfrm>
            <a:prstGeom prst="line">
              <a:avLst/>
            </a:prstGeom>
            <a:noFill/>
            <a:ln w="9525">
              <a:solidFill>
                <a:srgbClr val="000000"/>
              </a:solidFill>
              <a:round/>
              <a:headEnd/>
              <a:tailEnd type="triangle" w="med" len="med"/>
            </a:ln>
          </p:spPr>
          <p:txBody>
            <a:bodyPr/>
            <a:lstStyle/>
            <a:p>
              <a:endParaRPr lang="fr-FR"/>
            </a:p>
          </p:txBody>
        </p:sp>
        <p:sp>
          <p:nvSpPr>
            <p:cNvPr id="50" name="Line 199"/>
            <p:cNvSpPr>
              <a:spLocks noChangeShapeType="1"/>
            </p:cNvSpPr>
            <p:nvPr/>
          </p:nvSpPr>
          <p:spPr bwMode="auto">
            <a:xfrm flipV="1">
              <a:off x="7853380" y="5257812"/>
              <a:ext cx="457200" cy="457200"/>
            </a:xfrm>
            <a:prstGeom prst="line">
              <a:avLst/>
            </a:prstGeom>
            <a:noFill/>
            <a:ln w="9525">
              <a:solidFill>
                <a:srgbClr val="000000"/>
              </a:solidFill>
              <a:prstDash val="dash"/>
              <a:round/>
              <a:headEnd/>
              <a:tailEnd/>
            </a:ln>
          </p:spPr>
          <p:txBody>
            <a:bodyPr/>
            <a:lstStyle/>
            <a:p>
              <a:endParaRPr lang="fr-FR"/>
            </a:p>
          </p:txBody>
        </p:sp>
        <p:sp>
          <p:nvSpPr>
            <p:cNvPr id="51" name="Line 200"/>
            <p:cNvSpPr>
              <a:spLocks noChangeShapeType="1"/>
            </p:cNvSpPr>
            <p:nvPr/>
          </p:nvSpPr>
          <p:spPr bwMode="auto">
            <a:xfrm flipV="1">
              <a:off x="7867668" y="5819787"/>
              <a:ext cx="457200" cy="457200"/>
            </a:xfrm>
            <a:prstGeom prst="line">
              <a:avLst/>
            </a:prstGeom>
            <a:noFill/>
            <a:ln w="9525">
              <a:solidFill>
                <a:srgbClr val="000000"/>
              </a:solidFill>
              <a:prstDash val="dash"/>
              <a:round/>
              <a:headEnd/>
              <a:tailEnd/>
            </a:ln>
          </p:spPr>
          <p:txBody>
            <a:bodyPr/>
            <a:lstStyle/>
            <a:p>
              <a:endParaRPr lang="fr-FR"/>
            </a:p>
          </p:txBody>
        </p:sp>
        <p:sp>
          <p:nvSpPr>
            <p:cNvPr id="52" name="Line 201"/>
            <p:cNvSpPr>
              <a:spLocks noChangeShapeType="1"/>
            </p:cNvSpPr>
            <p:nvPr/>
          </p:nvSpPr>
          <p:spPr bwMode="auto">
            <a:xfrm flipV="1">
              <a:off x="8324868" y="5235587"/>
              <a:ext cx="1587" cy="571500"/>
            </a:xfrm>
            <a:prstGeom prst="line">
              <a:avLst/>
            </a:prstGeom>
            <a:noFill/>
            <a:ln w="9525">
              <a:solidFill>
                <a:srgbClr val="000000"/>
              </a:solidFill>
              <a:prstDash val="dash"/>
              <a:round/>
              <a:headEnd/>
              <a:tailEnd/>
            </a:ln>
          </p:spPr>
          <p:txBody>
            <a:bodyPr/>
            <a:lstStyle/>
            <a:p>
              <a:endParaRPr lang="fr-FR"/>
            </a:p>
          </p:txBody>
        </p:sp>
        <p:sp>
          <p:nvSpPr>
            <p:cNvPr id="53" name="Line 202"/>
            <p:cNvSpPr>
              <a:spLocks noChangeShapeType="1"/>
            </p:cNvSpPr>
            <p:nvPr/>
          </p:nvSpPr>
          <p:spPr bwMode="auto">
            <a:xfrm flipV="1">
              <a:off x="7853380" y="5245112"/>
              <a:ext cx="457200" cy="1028700"/>
            </a:xfrm>
            <a:prstGeom prst="line">
              <a:avLst/>
            </a:prstGeom>
            <a:noFill/>
            <a:ln w="9525">
              <a:solidFill>
                <a:srgbClr val="000000"/>
              </a:solidFill>
              <a:round/>
              <a:headEnd/>
              <a:tailEnd type="stealth" w="med" len="med"/>
            </a:ln>
          </p:spPr>
          <p:txBody>
            <a:bodyPr/>
            <a:lstStyle/>
            <a:p>
              <a:endParaRPr lang="fr-FR"/>
            </a:p>
          </p:txBody>
        </p:sp>
        <p:sp>
          <p:nvSpPr>
            <p:cNvPr id="54" name="Arc 203"/>
            <p:cNvSpPr>
              <a:spLocks/>
            </p:cNvSpPr>
            <p:nvPr/>
          </p:nvSpPr>
          <p:spPr bwMode="auto">
            <a:xfrm>
              <a:off x="7867668" y="5957900"/>
              <a:ext cx="101600" cy="114300"/>
            </a:xfrm>
            <a:custGeom>
              <a:avLst/>
              <a:gdLst>
                <a:gd name="T0" fmla="*/ 0 w 19320"/>
                <a:gd name="T1" fmla="*/ 0 h 21600"/>
                <a:gd name="T2" fmla="*/ 408626032 w 19320"/>
                <a:gd name="T3" fmla="*/ 262153221 h 21600"/>
                <a:gd name="T4" fmla="*/ 0 w 19320"/>
                <a:gd name="T5" fmla="*/ 474250848 h 21600"/>
                <a:gd name="T6" fmla="*/ 0 60000 65536"/>
                <a:gd name="T7" fmla="*/ 0 60000 65536"/>
                <a:gd name="T8" fmla="*/ 0 60000 65536"/>
                <a:gd name="T9" fmla="*/ 0 w 19320"/>
                <a:gd name="T10" fmla="*/ 0 h 21600"/>
                <a:gd name="T11" fmla="*/ 19320 w 19320"/>
                <a:gd name="T12" fmla="*/ 21600 h 21600"/>
              </a:gdLst>
              <a:ahLst/>
              <a:cxnLst>
                <a:cxn ang="T6">
                  <a:pos x="T0" y="T1"/>
                </a:cxn>
                <a:cxn ang="T7">
                  <a:pos x="T2" y="T3"/>
                </a:cxn>
                <a:cxn ang="T8">
                  <a:pos x="T4" y="T5"/>
                </a:cxn>
              </a:cxnLst>
              <a:rect l="T9" t="T10" r="T11" b="T12"/>
              <a:pathLst>
                <a:path w="19320" h="21600" fill="none" extrusionOk="0">
                  <a:moveTo>
                    <a:pt x="-1" y="0"/>
                  </a:moveTo>
                  <a:cubicBezTo>
                    <a:pt x="8181" y="0"/>
                    <a:pt x="15660" y="4622"/>
                    <a:pt x="19319" y="11940"/>
                  </a:cubicBezTo>
                </a:path>
                <a:path w="19320" h="21600" stroke="0" extrusionOk="0">
                  <a:moveTo>
                    <a:pt x="-1" y="0"/>
                  </a:moveTo>
                  <a:cubicBezTo>
                    <a:pt x="8181" y="0"/>
                    <a:pt x="15660" y="4622"/>
                    <a:pt x="19319" y="11940"/>
                  </a:cubicBezTo>
                  <a:lnTo>
                    <a:pt x="0" y="21600"/>
                  </a:lnTo>
                  <a:close/>
                </a:path>
              </a:pathLst>
            </a:custGeom>
            <a:noFill/>
            <a:ln w="9525">
              <a:solidFill>
                <a:srgbClr val="000000"/>
              </a:solidFill>
              <a:round/>
              <a:headEnd/>
              <a:tailEnd/>
            </a:ln>
          </p:spPr>
          <p:txBody>
            <a:bodyPr/>
            <a:lstStyle/>
            <a:p>
              <a:endParaRPr lang="fr-FR"/>
            </a:p>
          </p:txBody>
        </p:sp>
        <p:sp>
          <p:nvSpPr>
            <p:cNvPr id="55" name="Line 204"/>
            <p:cNvSpPr>
              <a:spLocks noChangeShapeType="1"/>
            </p:cNvSpPr>
            <p:nvPr/>
          </p:nvSpPr>
          <p:spPr bwMode="auto">
            <a:xfrm>
              <a:off x="8312168" y="6568013"/>
              <a:ext cx="123132" cy="1588"/>
            </a:xfrm>
            <a:prstGeom prst="line">
              <a:avLst/>
            </a:prstGeom>
            <a:noFill/>
            <a:ln w="9525">
              <a:solidFill>
                <a:srgbClr val="000000"/>
              </a:solidFill>
              <a:round/>
              <a:headEnd/>
              <a:tailEnd type="triangle" w="med" len="med"/>
            </a:ln>
          </p:spPr>
          <p:txBody>
            <a:bodyPr/>
            <a:lstStyle/>
            <a:p>
              <a:endParaRPr lang="fr-FR"/>
            </a:p>
          </p:txBody>
        </p:sp>
        <p:sp>
          <p:nvSpPr>
            <p:cNvPr id="56" name="Line 205"/>
            <p:cNvSpPr>
              <a:spLocks noChangeShapeType="1"/>
            </p:cNvSpPr>
            <p:nvPr/>
          </p:nvSpPr>
          <p:spPr bwMode="auto">
            <a:xfrm>
              <a:off x="7143768" y="6566426"/>
              <a:ext cx="123132" cy="1587"/>
            </a:xfrm>
            <a:prstGeom prst="line">
              <a:avLst/>
            </a:prstGeom>
            <a:noFill/>
            <a:ln w="9525">
              <a:solidFill>
                <a:srgbClr val="000000"/>
              </a:solidFill>
              <a:round/>
              <a:headEnd/>
              <a:tailEnd type="triangle" w="med" len="med"/>
            </a:ln>
          </p:spPr>
          <p:txBody>
            <a:bodyPr/>
            <a:lstStyle/>
            <a:p>
              <a:endParaRPr lang="fr-FR"/>
            </a:p>
          </p:txBody>
        </p:sp>
        <p:sp>
          <p:nvSpPr>
            <p:cNvPr id="57" name="Line 206"/>
            <p:cNvSpPr>
              <a:spLocks noChangeShapeType="1"/>
            </p:cNvSpPr>
            <p:nvPr/>
          </p:nvSpPr>
          <p:spPr bwMode="auto">
            <a:xfrm>
              <a:off x="7610135" y="5767400"/>
              <a:ext cx="123132" cy="1587"/>
            </a:xfrm>
            <a:prstGeom prst="line">
              <a:avLst/>
            </a:prstGeom>
            <a:noFill/>
            <a:ln w="9525">
              <a:solidFill>
                <a:srgbClr val="000000"/>
              </a:solidFill>
              <a:round/>
              <a:headEnd/>
              <a:tailEnd type="triangle" w="med" len="med"/>
            </a:ln>
          </p:spPr>
          <p:txBody>
            <a:bodyPr/>
            <a:lstStyle/>
            <a:p>
              <a:endParaRPr lang="fr-FR"/>
            </a:p>
          </p:txBody>
        </p:sp>
        <p:sp>
          <p:nvSpPr>
            <p:cNvPr id="58" name="Line 207"/>
            <p:cNvSpPr>
              <a:spLocks noChangeShapeType="1"/>
            </p:cNvSpPr>
            <p:nvPr/>
          </p:nvSpPr>
          <p:spPr bwMode="auto">
            <a:xfrm>
              <a:off x="8335680" y="5171929"/>
              <a:ext cx="123132" cy="1587"/>
            </a:xfrm>
            <a:prstGeom prst="line">
              <a:avLst/>
            </a:prstGeom>
            <a:noFill/>
            <a:ln w="9525">
              <a:solidFill>
                <a:srgbClr val="000000"/>
              </a:solidFill>
              <a:round/>
              <a:headEnd/>
              <a:tailEnd type="triangle" w="med" len="med"/>
            </a:ln>
          </p:spPr>
          <p:txBody>
            <a:bodyPr/>
            <a:lstStyle/>
            <a:p>
              <a:endParaRPr lang="fr-FR"/>
            </a:p>
          </p:txBody>
        </p:sp>
        <p:sp>
          <p:nvSpPr>
            <p:cNvPr id="59" name="Text Box 208"/>
            <p:cNvSpPr txBox="1">
              <a:spLocks noChangeArrowheads="1"/>
            </p:cNvSpPr>
            <p:nvPr/>
          </p:nvSpPr>
          <p:spPr bwMode="auto">
            <a:xfrm>
              <a:off x="7818649" y="5800617"/>
              <a:ext cx="457200" cy="342900"/>
            </a:xfrm>
            <a:prstGeom prst="rect">
              <a:avLst/>
            </a:prstGeom>
            <a:noFill/>
            <a:ln w="9525">
              <a:noFill/>
              <a:miter lim="800000"/>
              <a:headEnd/>
              <a:tailEnd/>
            </a:ln>
          </p:spPr>
          <p:txBody>
            <a:bodyPr/>
            <a:lstStyle/>
            <a:p>
              <a:r>
                <a:rPr lang="fr-FR" sz="1000" i="1" dirty="0">
                  <a:latin typeface="Times New Roman" pitchFamily="18" charset="0"/>
                </a:rPr>
                <a:t>П</a:t>
              </a:r>
              <a:r>
                <a:rPr lang="en-GB" sz="1000" i="1" dirty="0"/>
                <a:t>/6</a:t>
              </a:r>
              <a:endParaRPr lang="fr-FR" sz="1000" dirty="0"/>
            </a:p>
          </p:txBody>
        </p:sp>
        <p:sp>
          <p:nvSpPr>
            <p:cNvPr id="60" name="Text Box 114"/>
            <p:cNvSpPr txBox="1">
              <a:spLocks noChangeArrowheads="1"/>
            </p:cNvSpPr>
            <p:nvPr/>
          </p:nvSpPr>
          <p:spPr bwMode="auto">
            <a:xfrm>
              <a:off x="7097515" y="6554374"/>
              <a:ext cx="457200" cy="342900"/>
            </a:xfrm>
            <a:prstGeom prst="rect">
              <a:avLst/>
            </a:prstGeom>
            <a:noFill/>
            <a:ln w="9525">
              <a:noFill/>
              <a:miter lim="800000"/>
              <a:headEnd/>
              <a:tailEnd/>
            </a:ln>
          </p:spPr>
          <p:txBody>
            <a:bodyPr/>
            <a:lstStyle/>
            <a:p>
              <a:r>
                <a:rPr lang="fr-FR" i="1" dirty="0"/>
                <a:t>J</a:t>
              </a:r>
              <a:r>
                <a:rPr lang="fr-FR" i="1" baseline="-25000" dirty="0"/>
                <a:t>3</a:t>
              </a:r>
              <a:endParaRPr lang="fr-FR" dirty="0"/>
            </a:p>
          </p:txBody>
        </p:sp>
        <p:sp>
          <p:nvSpPr>
            <p:cNvPr id="61" name="Text Box 114"/>
            <p:cNvSpPr txBox="1">
              <a:spLocks noChangeArrowheads="1"/>
            </p:cNvSpPr>
            <p:nvPr/>
          </p:nvSpPr>
          <p:spPr bwMode="auto">
            <a:xfrm>
              <a:off x="8234459" y="6560349"/>
              <a:ext cx="457200" cy="342900"/>
            </a:xfrm>
            <a:prstGeom prst="rect">
              <a:avLst/>
            </a:prstGeom>
            <a:noFill/>
            <a:ln w="9525">
              <a:noFill/>
              <a:miter lim="800000"/>
              <a:headEnd/>
              <a:tailEnd/>
            </a:ln>
          </p:spPr>
          <p:txBody>
            <a:bodyPr/>
            <a:lstStyle/>
            <a:p>
              <a:r>
                <a:rPr lang="fr-FR" i="1" dirty="0"/>
                <a:t>J</a:t>
              </a:r>
              <a:r>
                <a:rPr lang="fr-FR" i="1" baseline="-25000" dirty="0"/>
                <a:t>2</a:t>
              </a:r>
              <a:endParaRPr lang="fr-FR" dirty="0"/>
            </a:p>
          </p:txBody>
        </p:sp>
        <p:sp>
          <p:nvSpPr>
            <p:cNvPr id="62" name="Text Box 114"/>
            <p:cNvSpPr txBox="1">
              <a:spLocks noChangeArrowheads="1"/>
            </p:cNvSpPr>
            <p:nvPr/>
          </p:nvSpPr>
          <p:spPr bwMode="auto">
            <a:xfrm>
              <a:off x="8315872" y="5163757"/>
              <a:ext cx="457200" cy="342900"/>
            </a:xfrm>
            <a:prstGeom prst="rect">
              <a:avLst/>
            </a:prstGeom>
            <a:noFill/>
            <a:ln w="9525">
              <a:noFill/>
              <a:miter lim="800000"/>
              <a:headEnd/>
              <a:tailEnd/>
            </a:ln>
          </p:spPr>
          <p:txBody>
            <a:bodyPr/>
            <a:lstStyle/>
            <a:p>
              <a:r>
                <a:rPr lang="fr-FR" i="1" dirty="0"/>
                <a:t>I</a:t>
              </a:r>
              <a:r>
                <a:rPr lang="fr-FR" i="1" baseline="-25000" dirty="0"/>
                <a:t>1</a:t>
              </a:r>
              <a:endParaRPr lang="fr-FR" dirty="0"/>
            </a:p>
          </p:txBody>
        </p:sp>
        <p:sp>
          <p:nvSpPr>
            <p:cNvPr id="63" name="Text Box 114"/>
            <p:cNvSpPr txBox="1">
              <a:spLocks noChangeArrowheads="1"/>
            </p:cNvSpPr>
            <p:nvPr/>
          </p:nvSpPr>
          <p:spPr bwMode="auto">
            <a:xfrm>
              <a:off x="7554715" y="5750942"/>
              <a:ext cx="457200" cy="342900"/>
            </a:xfrm>
            <a:prstGeom prst="rect">
              <a:avLst/>
            </a:prstGeom>
            <a:noFill/>
            <a:ln w="9525">
              <a:noFill/>
              <a:miter lim="800000"/>
              <a:headEnd/>
              <a:tailEnd/>
            </a:ln>
          </p:spPr>
          <p:txBody>
            <a:bodyPr/>
            <a:lstStyle/>
            <a:p>
              <a:r>
                <a:rPr lang="fr-FR" i="1" dirty="0"/>
                <a:t>J</a:t>
              </a:r>
              <a:r>
                <a:rPr lang="fr-FR" i="1" baseline="-25000" dirty="0"/>
                <a:t>1</a:t>
              </a:r>
              <a:endParaRPr lang="fr-FR" dirty="0"/>
            </a:p>
          </p:txBody>
        </p:sp>
      </p:grpSp>
    </p:spTree>
    <p:extLst>
      <p:ext uri="{BB962C8B-B14F-4D97-AF65-F5344CB8AC3E}">
        <p14:creationId xmlns:p14="http://schemas.microsoft.com/office/powerpoint/2010/main" val="27443727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checkerboard(across)">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4000" b="1" dirty="0"/>
              <a:t>Distribution en courant triphasé</a:t>
            </a:r>
            <a:endParaRPr lang="fr-FR" sz="4000" b="1" dirty="0"/>
          </a:p>
        </p:txBody>
      </p:sp>
      <p:sp>
        <p:nvSpPr>
          <p:cNvPr id="15363" name="Rectangle 170"/>
          <p:cNvSpPr>
            <a:spLocks noChangeArrowheads="1"/>
          </p:cNvSpPr>
          <p:nvPr/>
        </p:nvSpPr>
        <p:spPr bwMode="auto">
          <a:xfrm>
            <a:off x="806875" y="1456907"/>
            <a:ext cx="3762375" cy="369888"/>
          </a:xfrm>
          <a:prstGeom prst="rect">
            <a:avLst/>
          </a:prstGeom>
          <a:noFill/>
          <a:ln w="9525">
            <a:noFill/>
            <a:miter lim="800000"/>
            <a:headEnd/>
            <a:tailEnd/>
          </a:ln>
        </p:spPr>
        <p:txBody>
          <a:bodyPr wrap="none">
            <a:spAutoFit/>
          </a:bodyPr>
          <a:lstStyle/>
          <a:p>
            <a:pPr algn="just"/>
            <a:r>
              <a:rPr lang="fr-FR" b="1" dirty="0"/>
              <a:t>4- Equivalence étoile – triangle </a:t>
            </a:r>
          </a:p>
        </p:txBody>
      </p:sp>
      <p:grpSp>
        <p:nvGrpSpPr>
          <p:cNvPr id="2" name="Groupe 1532"/>
          <p:cNvGrpSpPr>
            <a:grpSpLocks/>
          </p:cNvGrpSpPr>
          <p:nvPr/>
        </p:nvGrpSpPr>
        <p:grpSpPr bwMode="auto">
          <a:xfrm>
            <a:off x="1219688" y="2627135"/>
            <a:ext cx="3427413" cy="1336675"/>
            <a:chOff x="300010" y="1877286"/>
            <a:chExt cx="3427613" cy="1337400"/>
          </a:xfrm>
        </p:grpSpPr>
        <p:sp>
          <p:nvSpPr>
            <p:cNvPr id="15673" name="Line 334"/>
            <p:cNvSpPr>
              <a:spLocks noChangeShapeType="1"/>
            </p:cNvSpPr>
            <p:nvPr/>
          </p:nvSpPr>
          <p:spPr bwMode="auto">
            <a:xfrm>
              <a:off x="2961727" y="2025998"/>
              <a:ext cx="114300" cy="0"/>
            </a:xfrm>
            <a:prstGeom prst="line">
              <a:avLst/>
            </a:prstGeom>
            <a:noFill/>
            <a:ln w="9525">
              <a:solidFill>
                <a:srgbClr val="000000"/>
              </a:solidFill>
              <a:round/>
              <a:headEnd/>
              <a:tailEnd/>
            </a:ln>
          </p:spPr>
          <p:txBody>
            <a:bodyPr/>
            <a:lstStyle/>
            <a:p>
              <a:endParaRPr lang="fr-FR"/>
            </a:p>
          </p:txBody>
        </p:sp>
        <p:sp>
          <p:nvSpPr>
            <p:cNvPr id="15674" name="Line 337"/>
            <p:cNvSpPr>
              <a:spLocks noChangeShapeType="1"/>
            </p:cNvSpPr>
            <p:nvPr/>
          </p:nvSpPr>
          <p:spPr bwMode="auto">
            <a:xfrm>
              <a:off x="2293027" y="2318793"/>
              <a:ext cx="114300" cy="0"/>
            </a:xfrm>
            <a:prstGeom prst="line">
              <a:avLst/>
            </a:prstGeom>
            <a:noFill/>
            <a:ln w="9525">
              <a:solidFill>
                <a:srgbClr val="000000"/>
              </a:solidFill>
              <a:round/>
              <a:headEnd/>
              <a:tailEnd/>
            </a:ln>
          </p:spPr>
          <p:txBody>
            <a:bodyPr/>
            <a:lstStyle/>
            <a:p>
              <a:endParaRPr lang="fr-FR"/>
            </a:p>
          </p:txBody>
        </p:sp>
        <p:sp>
          <p:nvSpPr>
            <p:cNvPr id="15675" name="Line 338"/>
            <p:cNvSpPr>
              <a:spLocks noChangeShapeType="1"/>
            </p:cNvSpPr>
            <p:nvPr/>
          </p:nvSpPr>
          <p:spPr bwMode="auto">
            <a:xfrm>
              <a:off x="3273237" y="2357430"/>
              <a:ext cx="114300" cy="0"/>
            </a:xfrm>
            <a:prstGeom prst="line">
              <a:avLst/>
            </a:prstGeom>
            <a:noFill/>
            <a:ln w="9525">
              <a:solidFill>
                <a:srgbClr val="000000"/>
              </a:solidFill>
              <a:round/>
              <a:headEnd/>
              <a:tailEnd/>
            </a:ln>
          </p:spPr>
          <p:txBody>
            <a:bodyPr/>
            <a:lstStyle/>
            <a:p>
              <a:endParaRPr lang="fr-FR"/>
            </a:p>
          </p:txBody>
        </p:sp>
        <p:grpSp>
          <p:nvGrpSpPr>
            <p:cNvPr id="15676" name="Group 356"/>
            <p:cNvGrpSpPr>
              <a:grpSpLocks/>
            </p:cNvGrpSpPr>
            <p:nvPr/>
          </p:nvGrpSpPr>
          <p:grpSpPr bwMode="auto">
            <a:xfrm>
              <a:off x="2316610" y="1887593"/>
              <a:ext cx="1028065" cy="684151"/>
              <a:chOff x="5918" y="1949"/>
              <a:chExt cx="2267" cy="1806"/>
            </a:xfrm>
          </p:grpSpPr>
          <p:grpSp>
            <p:nvGrpSpPr>
              <p:cNvPr id="15751" name="Group 357"/>
              <p:cNvGrpSpPr>
                <a:grpSpLocks/>
              </p:cNvGrpSpPr>
              <p:nvPr/>
            </p:nvGrpSpPr>
            <p:grpSpPr bwMode="auto">
              <a:xfrm>
                <a:off x="6998" y="1949"/>
                <a:ext cx="199" cy="1330"/>
                <a:chOff x="5897" y="11857"/>
                <a:chExt cx="200" cy="1209"/>
              </a:xfrm>
            </p:grpSpPr>
            <p:grpSp>
              <p:nvGrpSpPr>
                <p:cNvPr id="15796" name="Group 358"/>
                <p:cNvGrpSpPr>
                  <a:grpSpLocks/>
                </p:cNvGrpSpPr>
                <p:nvPr/>
              </p:nvGrpSpPr>
              <p:grpSpPr bwMode="auto">
                <a:xfrm rot="5222131">
                  <a:off x="5557" y="12397"/>
                  <a:ext cx="900" cy="180"/>
                  <a:chOff x="8077" y="9157"/>
                  <a:chExt cx="900" cy="180"/>
                </a:xfrm>
              </p:grpSpPr>
              <p:grpSp>
                <p:nvGrpSpPr>
                  <p:cNvPr id="15799" name="Group 359"/>
                  <p:cNvGrpSpPr>
                    <a:grpSpLocks/>
                  </p:cNvGrpSpPr>
                  <p:nvPr/>
                </p:nvGrpSpPr>
                <p:grpSpPr bwMode="auto">
                  <a:xfrm>
                    <a:off x="8257" y="9157"/>
                    <a:ext cx="540" cy="180"/>
                    <a:chOff x="8257" y="9157"/>
                    <a:chExt cx="1800" cy="180"/>
                  </a:xfrm>
                </p:grpSpPr>
                <p:grpSp>
                  <p:nvGrpSpPr>
                    <p:cNvPr id="15802" name="Group 360"/>
                    <p:cNvGrpSpPr>
                      <a:grpSpLocks/>
                    </p:cNvGrpSpPr>
                    <p:nvPr/>
                  </p:nvGrpSpPr>
                  <p:grpSpPr bwMode="auto">
                    <a:xfrm>
                      <a:off x="8617" y="9157"/>
                      <a:ext cx="360" cy="180"/>
                      <a:chOff x="8617" y="9157"/>
                      <a:chExt cx="360" cy="180"/>
                    </a:xfrm>
                  </p:grpSpPr>
                  <p:sp>
                    <p:nvSpPr>
                      <p:cNvPr id="15815" name="Line 36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816" name="Line 36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803" name="Group 363"/>
                    <p:cNvGrpSpPr>
                      <a:grpSpLocks/>
                    </p:cNvGrpSpPr>
                    <p:nvPr/>
                  </p:nvGrpSpPr>
                  <p:grpSpPr bwMode="auto">
                    <a:xfrm>
                      <a:off x="8977" y="9157"/>
                      <a:ext cx="360" cy="180"/>
                      <a:chOff x="8617" y="9157"/>
                      <a:chExt cx="360" cy="180"/>
                    </a:xfrm>
                  </p:grpSpPr>
                  <p:sp>
                    <p:nvSpPr>
                      <p:cNvPr id="15813" name="Line 36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814" name="Line 36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804" name="Group 366"/>
                    <p:cNvGrpSpPr>
                      <a:grpSpLocks/>
                    </p:cNvGrpSpPr>
                    <p:nvPr/>
                  </p:nvGrpSpPr>
                  <p:grpSpPr bwMode="auto">
                    <a:xfrm>
                      <a:off x="9337" y="9157"/>
                      <a:ext cx="360" cy="180"/>
                      <a:chOff x="8617" y="9157"/>
                      <a:chExt cx="360" cy="180"/>
                    </a:xfrm>
                  </p:grpSpPr>
                  <p:sp>
                    <p:nvSpPr>
                      <p:cNvPr id="15811" name="Line 36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812" name="Line 36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805" name="Group 369"/>
                    <p:cNvGrpSpPr>
                      <a:grpSpLocks/>
                    </p:cNvGrpSpPr>
                    <p:nvPr/>
                  </p:nvGrpSpPr>
                  <p:grpSpPr bwMode="auto">
                    <a:xfrm>
                      <a:off x="9697" y="9157"/>
                      <a:ext cx="360" cy="180"/>
                      <a:chOff x="8617" y="9157"/>
                      <a:chExt cx="360" cy="180"/>
                    </a:xfrm>
                  </p:grpSpPr>
                  <p:sp>
                    <p:nvSpPr>
                      <p:cNvPr id="15809" name="Line 37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810" name="Line 37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806" name="Group 372"/>
                    <p:cNvGrpSpPr>
                      <a:grpSpLocks/>
                    </p:cNvGrpSpPr>
                    <p:nvPr/>
                  </p:nvGrpSpPr>
                  <p:grpSpPr bwMode="auto">
                    <a:xfrm>
                      <a:off x="8257" y="9157"/>
                      <a:ext cx="360" cy="180"/>
                      <a:chOff x="8617" y="9157"/>
                      <a:chExt cx="360" cy="180"/>
                    </a:xfrm>
                  </p:grpSpPr>
                  <p:sp>
                    <p:nvSpPr>
                      <p:cNvPr id="15807" name="Line 37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808" name="Line 37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5800" name="Line 375"/>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5801" name="Line 376"/>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5797" name="Line 377"/>
                <p:cNvSpPr>
                  <a:spLocks noChangeShapeType="1"/>
                </p:cNvSpPr>
                <p:nvPr/>
              </p:nvSpPr>
              <p:spPr bwMode="auto">
                <a:xfrm>
                  <a:off x="5937" y="12886"/>
                  <a:ext cx="0" cy="180"/>
                </a:xfrm>
                <a:prstGeom prst="line">
                  <a:avLst/>
                </a:prstGeom>
                <a:noFill/>
                <a:ln w="9525">
                  <a:solidFill>
                    <a:srgbClr val="000000"/>
                  </a:solidFill>
                  <a:round/>
                  <a:headEnd/>
                  <a:tailEnd/>
                </a:ln>
              </p:spPr>
              <p:txBody>
                <a:bodyPr/>
                <a:lstStyle/>
                <a:p>
                  <a:endParaRPr lang="fr-FR"/>
                </a:p>
              </p:txBody>
            </p:sp>
            <p:sp>
              <p:nvSpPr>
                <p:cNvPr id="15798" name="Line 378"/>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grpSp>
            <p:nvGrpSpPr>
              <p:cNvPr id="15752" name="Group 379"/>
              <p:cNvGrpSpPr>
                <a:grpSpLocks/>
              </p:cNvGrpSpPr>
              <p:nvPr/>
            </p:nvGrpSpPr>
            <p:grpSpPr bwMode="auto">
              <a:xfrm rot="-7643581">
                <a:off x="6423" y="3038"/>
                <a:ext cx="211" cy="1221"/>
                <a:chOff x="5897" y="11857"/>
                <a:chExt cx="200" cy="1240"/>
              </a:xfrm>
            </p:grpSpPr>
            <p:grpSp>
              <p:nvGrpSpPr>
                <p:cNvPr id="15775" name="Group 380"/>
                <p:cNvGrpSpPr>
                  <a:grpSpLocks/>
                </p:cNvGrpSpPr>
                <p:nvPr/>
              </p:nvGrpSpPr>
              <p:grpSpPr bwMode="auto">
                <a:xfrm rot="5222131">
                  <a:off x="5557" y="12397"/>
                  <a:ext cx="900" cy="180"/>
                  <a:chOff x="8077" y="9157"/>
                  <a:chExt cx="900" cy="180"/>
                </a:xfrm>
              </p:grpSpPr>
              <p:grpSp>
                <p:nvGrpSpPr>
                  <p:cNvPr id="15778" name="Group 381"/>
                  <p:cNvGrpSpPr>
                    <a:grpSpLocks/>
                  </p:cNvGrpSpPr>
                  <p:nvPr/>
                </p:nvGrpSpPr>
                <p:grpSpPr bwMode="auto">
                  <a:xfrm>
                    <a:off x="8257" y="9157"/>
                    <a:ext cx="540" cy="180"/>
                    <a:chOff x="8257" y="9157"/>
                    <a:chExt cx="1800" cy="180"/>
                  </a:xfrm>
                </p:grpSpPr>
                <p:grpSp>
                  <p:nvGrpSpPr>
                    <p:cNvPr id="15781" name="Group 382"/>
                    <p:cNvGrpSpPr>
                      <a:grpSpLocks/>
                    </p:cNvGrpSpPr>
                    <p:nvPr/>
                  </p:nvGrpSpPr>
                  <p:grpSpPr bwMode="auto">
                    <a:xfrm>
                      <a:off x="8617" y="9157"/>
                      <a:ext cx="360" cy="180"/>
                      <a:chOff x="8617" y="9157"/>
                      <a:chExt cx="360" cy="180"/>
                    </a:xfrm>
                  </p:grpSpPr>
                  <p:sp>
                    <p:nvSpPr>
                      <p:cNvPr id="15794" name="Line 38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95" name="Line 38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82" name="Group 385"/>
                    <p:cNvGrpSpPr>
                      <a:grpSpLocks/>
                    </p:cNvGrpSpPr>
                    <p:nvPr/>
                  </p:nvGrpSpPr>
                  <p:grpSpPr bwMode="auto">
                    <a:xfrm>
                      <a:off x="8977" y="9157"/>
                      <a:ext cx="360" cy="180"/>
                      <a:chOff x="8617" y="9157"/>
                      <a:chExt cx="360" cy="180"/>
                    </a:xfrm>
                  </p:grpSpPr>
                  <p:sp>
                    <p:nvSpPr>
                      <p:cNvPr id="15792" name="Line 38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93" name="Line 38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83" name="Group 388"/>
                    <p:cNvGrpSpPr>
                      <a:grpSpLocks/>
                    </p:cNvGrpSpPr>
                    <p:nvPr/>
                  </p:nvGrpSpPr>
                  <p:grpSpPr bwMode="auto">
                    <a:xfrm>
                      <a:off x="9337" y="9157"/>
                      <a:ext cx="360" cy="180"/>
                      <a:chOff x="8617" y="9157"/>
                      <a:chExt cx="360" cy="180"/>
                    </a:xfrm>
                  </p:grpSpPr>
                  <p:sp>
                    <p:nvSpPr>
                      <p:cNvPr id="15790" name="Line 38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91" name="Line 39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84" name="Group 391"/>
                    <p:cNvGrpSpPr>
                      <a:grpSpLocks/>
                    </p:cNvGrpSpPr>
                    <p:nvPr/>
                  </p:nvGrpSpPr>
                  <p:grpSpPr bwMode="auto">
                    <a:xfrm>
                      <a:off x="9697" y="9157"/>
                      <a:ext cx="360" cy="180"/>
                      <a:chOff x="8617" y="9157"/>
                      <a:chExt cx="360" cy="180"/>
                    </a:xfrm>
                  </p:grpSpPr>
                  <p:sp>
                    <p:nvSpPr>
                      <p:cNvPr id="15788" name="Line 39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89" name="Line 39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3" name="Group 394"/>
                    <p:cNvGrpSpPr>
                      <a:grpSpLocks/>
                    </p:cNvGrpSpPr>
                    <p:nvPr/>
                  </p:nvGrpSpPr>
                  <p:grpSpPr bwMode="auto">
                    <a:xfrm>
                      <a:off x="8257" y="9157"/>
                      <a:ext cx="360" cy="180"/>
                      <a:chOff x="8617" y="9157"/>
                      <a:chExt cx="360" cy="180"/>
                    </a:xfrm>
                  </p:grpSpPr>
                  <p:sp>
                    <p:nvSpPr>
                      <p:cNvPr id="15786" name="Line 39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87" name="Line 39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5779" name="Line 397"/>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5780" name="Line 398"/>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5776" name="Line 399"/>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5777" name="Line 400"/>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grpSp>
            <p:nvGrpSpPr>
              <p:cNvPr id="15753" name="Group 401"/>
              <p:cNvGrpSpPr>
                <a:grpSpLocks/>
              </p:cNvGrpSpPr>
              <p:nvPr/>
            </p:nvGrpSpPr>
            <p:grpSpPr bwMode="auto">
              <a:xfrm rot="-2899982">
                <a:off x="7465" y="3035"/>
                <a:ext cx="240" cy="1200"/>
                <a:chOff x="5897" y="11857"/>
                <a:chExt cx="200" cy="1240"/>
              </a:xfrm>
            </p:grpSpPr>
            <p:grpSp>
              <p:nvGrpSpPr>
                <p:cNvPr id="15754" name="Group 402"/>
                <p:cNvGrpSpPr>
                  <a:grpSpLocks/>
                </p:cNvGrpSpPr>
                <p:nvPr/>
              </p:nvGrpSpPr>
              <p:grpSpPr bwMode="auto">
                <a:xfrm rot="5222131">
                  <a:off x="5557" y="12397"/>
                  <a:ext cx="900" cy="180"/>
                  <a:chOff x="8077" y="9157"/>
                  <a:chExt cx="900" cy="180"/>
                </a:xfrm>
              </p:grpSpPr>
              <p:grpSp>
                <p:nvGrpSpPr>
                  <p:cNvPr id="15757" name="Group 403"/>
                  <p:cNvGrpSpPr>
                    <a:grpSpLocks/>
                  </p:cNvGrpSpPr>
                  <p:nvPr/>
                </p:nvGrpSpPr>
                <p:grpSpPr bwMode="auto">
                  <a:xfrm>
                    <a:off x="8257" y="9157"/>
                    <a:ext cx="540" cy="180"/>
                    <a:chOff x="8257" y="9157"/>
                    <a:chExt cx="1800" cy="180"/>
                  </a:xfrm>
                </p:grpSpPr>
                <p:grpSp>
                  <p:nvGrpSpPr>
                    <p:cNvPr id="15760" name="Group 404"/>
                    <p:cNvGrpSpPr>
                      <a:grpSpLocks/>
                    </p:cNvGrpSpPr>
                    <p:nvPr/>
                  </p:nvGrpSpPr>
                  <p:grpSpPr bwMode="auto">
                    <a:xfrm>
                      <a:off x="8617" y="9157"/>
                      <a:ext cx="360" cy="180"/>
                      <a:chOff x="8617" y="9157"/>
                      <a:chExt cx="360" cy="180"/>
                    </a:xfrm>
                  </p:grpSpPr>
                  <p:sp>
                    <p:nvSpPr>
                      <p:cNvPr id="15773" name="Line 40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74" name="Line 40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61" name="Group 407"/>
                    <p:cNvGrpSpPr>
                      <a:grpSpLocks/>
                    </p:cNvGrpSpPr>
                    <p:nvPr/>
                  </p:nvGrpSpPr>
                  <p:grpSpPr bwMode="auto">
                    <a:xfrm>
                      <a:off x="8977" y="9157"/>
                      <a:ext cx="360" cy="180"/>
                      <a:chOff x="8617" y="9157"/>
                      <a:chExt cx="360" cy="180"/>
                    </a:xfrm>
                  </p:grpSpPr>
                  <p:sp>
                    <p:nvSpPr>
                      <p:cNvPr id="15771" name="Line 40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72" name="Line 40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62" name="Group 410"/>
                    <p:cNvGrpSpPr>
                      <a:grpSpLocks/>
                    </p:cNvGrpSpPr>
                    <p:nvPr/>
                  </p:nvGrpSpPr>
                  <p:grpSpPr bwMode="auto">
                    <a:xfrm>
                      <a:off x="9337" y="9157"/>
                      <a:ext cx="360" cy="180"/>
                      <a:chOff x="8617" y="9157"/>
                      <a:chExt cx="360" cy="180"/>
                    </a:xfrm>
                  </p:grpSpPr>
                  <p:sp>
                    <p:nvSpPr>
                      <p:cNvPr id="15769" name="Line 41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70" name="Line 41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63" name="Group 413"/>
                    <p:cNvGrpSpPr>
                      <a:grpSpLocks/>
                    </p:cNvGrpSpPr>
                    <p:nvPr/>
                  </p:nvGrpSpPr>
                  <p:grpSpPr bwMode="auto">
                    <a:xfrm>
                      <a:off x="9697" y="9157"/>
                      <a:ext cx="360" cy="180"/>
                      <a:chOff x="8617" y="9157"/>
                      <a:chExt cx="360" cy="180"/>
                    </a:xfrm>
                  </p:grpSpPr>
                  <p:sp>
                    <p:nvSpPr>
                      <p:cNvPr id="15767" name="Line 41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68" name="Line 41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64" name="Group 416"/>
                    <p:cNvGrpSpPr>
                      <a:grpSpLocks/>
                    </p:cNvGrpSpPr>
                    <p:nvPr/>
                  </p:nvGrpSpPr>
                  <p:grpSpPr bwMode="auto">
                    <a:xfrm>
                      <a:off x="8257" y="9157"/>
                      <a:ext cx="360" cy="180"/>
                      <a:chOff x="8617" y="9157"/>
                      <a:chExt cx="360" cy="180"/>
                    </a:xfrm>
                  </p:grpSpPr>
                  <p:sp>
                    <p:nvSpPr>
                      <p:cNvPr id="15765" name="Line 41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66" name="Line 41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5758" name="Line 419"/>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5759" name="Line 420"/>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5755" name="Line 421"/>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5756" name="Line 422"/>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grpSp>
        <p:sp>
          <p:nvSpPr>
            <p:cNvPr id="15677" name="Line 486"/>
            <p:cNvSpPr>
              <a:spLocks noChangeShapeType="1"/>
            </p:cNvSpPr>
            <p:nvPr/>
          </p:nvSpPr>
          <p:spPr bwMode="auto">
            <a:xfrm>
              <a:off x="1601591" y="2338377"/>
              <a:ext cx="457200" cy="0"/>
            </a:xfrm>
            <a:prstGeom prst="line">
              <a:avLst/>
            </a:prstGeom>
            <a:noFill/>
            <a:ln w="38100" cmpd="dbl">
              <a:solidFill>
                <a:srgbClr val="000000"/>
              </a:solidFill>
              <a:round/>
              <a:headEnd type="stealth" w="med" len="sm"/>
              <a:tailEnd type="stealth" w="med" len="sm"/>
            </a:ln>
          </p:spPr>
          <p:txBody>
            <a:bodyPr/>
            <a:lstStyle/>
            <a:p>
              <a:endParaRPr lang="fr-FR"/>
            </a:p>
          </p:txBody>
        </p:sp>
        <p:sp>
          <p:nvSpPr>
            <p:cNvPr id="15678" name="Text Box 110"/>
            <p:cNvSpPr txBox="1">
              <a:spLocks noChangeArrowheads="1"/>
            </p:cNvSpPr>
            <p:nvPr/>
          </p:nvSpPr>
          <p:spPr bwMode="auto">
            <a:xfrm>
              <a:off x="2871777" y="2000240"/>
              <a:ext cx="544335" cy="342900"/>
            </a:xfrm>
            <a:prstGeom prst="rect">
              <a:avLst/>
            </a:prstGeom>
            <a:noFill/>
            <a:ln w="9525">
              <a:noFill/>
              <a:miter lim="800000"/>
              <a:headEnd/>
              <a:tailEnd/>
            </a:ln>
          </p:spPr>
          <p:txBody>
            <a:bodyPr/>
            <a:lstStyle/>
            <a:p>
              <a:r>
                <a:rPr lang="fr-FR" sz="1200"/>
                <a:t>Z/3</a:t>
              </a:r>
              <a:endParaRPr lang="fr-FR"/>
            </a:p>
          </p:txBody>
        </p:sp>
        <p:sp>
          <p:nvSpPr>
            <p:cNvPr id="15679" name="Text Box 110"/>
            <p:cNvSpPr txBox="1">
              <a:spLocks noChangeArrowheads="1"/>
            </p:cNvSpPr>
            <p:nvPr/>
          </p:nvSpPr>
          <p:spPr bwMode="auto">
            <a:xfrm>
              <a:off x="3183288" y="2307325"/>
              <a:ext cx="544335" cy="342900"/>
            </a:xfrm>
            <a:prstGeom prst="rect">
              <a:avLst/>
            </a:prstGeom>
            <a:noFill/>
            <a:ln w="9525">
              <a:noFill/>
              <a:miter lim="800000"/>
              <a:headEnd/>
              <a:tailEnd/>
            </a:ln>
          </p:spPr>
          <p:txBody>
            <a:bodyPr/>
            <a:lstStyle/>
            <a:p>
              <a:r>
                <a:rPr lang="fr-FR" sz="1200"/>
                <a:t>Z/3</a:t>
              </a:r>
              <a:endParaRPr lang="fr-FR"/>
            </a:p>
          </p:txBody>
        </p:sp>
        <p:sp>
          <p:nvSpPr>
            <p:cNvPr id="15680" name="Text Box 110"/>
            <p:cNvSpPr txBox="1">
              <a:spLocks noChangeArrowheads="1"/>
            </p:cNvSpPr>
            <p:nvPr/>
          </p:nvSpPr>
          <p:spPr bwMode="auto">
            <a:xfrm>
              <a:off x="2201667" y="2285992"/>
              <a:ext cx="544335" cy="342900"/>
            </a:xfrm>
            <a:prstGeom prst="rect">
              <a:avLst/>
            </a:prstGeom>
            <a:noFill/>
            <a:ln w="9525">
              <a:noFill/>
              <a:miter lim="800000"/>
              <a:headEnd/>
              <a:tailEnd/>
            </a:ln>
          </p:spPr>
          <p:txBody>
            <a:bodyPr/>
            <a:lstStyle/>
            <a:p>
              <a:r>
                <a:rPr lang="fr-FR" sz="1200"/>
                <a:t>Z/3</a:t>
              </a:r>
              <a:endParaRPr lang="fr-FR"/>
            </a:p>
          </p:txBody>
        </p:sp>
        <p:grpSp>
          <p:nvGrpSpPr>
            <p:cNvPr id="15681" name="Groupe 1310"/>
            <p:cNvGrpSpPr>
              <a:grpSpLocks/>
            </p:cNvGrpSpPr>
            <p:nvPr/>
          </p:nvGrpSpPr>
          <p:grpSpPr bwMode="auto">
            <a:xfrm>
              <a:off x="300010" y="1877286"/>
              <a:ext cx="1271594" cy="1337400"/>
              <a:chOff x="4857752" y="1643050"/>
              <a:chExt cx="1271594" cy="1337400"/>
            </a:xfrm>
          </p:grpSpPr>
          <p:sp>
            <p:nvSpPr>
              <p:cNvPr id="15682" name="Text Box 110"/>
              <p:cNvSpPr txBox="1">
                <a:spLocks noChangeArrowheads="1"/>
              </p:cNvSpPr>
              <p:nvPr/>
            </p:nvSpPr>
            <p:spPr bwMode="auto">
              <a:xfrm>
                <a:off x="5786446" y="1922966"/>
                <a:ext cx="342900" cy="342900"/>
              </a:xfrm>
              <a:prstGeom prst="rect">
                <a:avLst/>
              </a:prstGeom>
              <a:noFill/>
              <a:ln w="9525">
                <a:noFill/>
                <a:miter lim="800000"/>
                <a:headEnd/>
                <a:tailEnd/>
              </a:ln>
            </p:spPr>
            <p:txBody>
              <a:bodyPr/>
              <a:lstStyle/>
              <a:p>
                <a:r>
                  <a:rPr lang="fr-FR" sz="1200"/>
                  <a:t>Z</a:t>
                </a:r>
                <a:endParaRPr lang="fr-FR"/>
              </a:p>
            </p:txBody>
          </p:sp>
          <p:sp>
            <p:nvSpPr>
              <p:cNvPr id="15683" name="Line 335"/>
              <p:cNvSpPr>
                <a:spLocks noChangeShapeType="1"/>
              </p:cNvSpPr>
              <p:nvPr/>
            </p:nvSpPr>
            <p:spPr bwMode="auto">
              <a:xfrm>
                <a:off x="5845005" y="1974482"/>
                <a:ext cx="114300" cy="0"/>
              </a:xfrm>
              <a:prstGeom prst="line">
                <a:avLst/>
              </a:prstGeom>
              <a:noFill/>
              <a:ln w="9525">
                <a:solidFill>
                  <a:srgbClr val="000000"/>
                </a:solidFill>
                <a:round/>
                <a:headEnd/>
                <a:tailEnd/>
              </a:ln>
            </p:spPr>
            <p:txBody>
              <a:bodyPr/>
              <a:lstStyle/>
              <a:p>
                <a:endParaRPr lang="fr-FR"/>
              </a:p>
            </p:txBody>
          </p:sp>
          <p:sp>
            <p:nvSpPr>
              <p:cNvPr id="15684" name="Line 336"/>
              <p:cNvSpPr>
                <a:spLocks noChangeShapeType="1"/>
              </p:cNvSpPr>
              <p:nvPr/>
            </p:nvSpPr>
            <p:spPr bwMode="auto">
              <a:xfrm>
                <a:off x="5309120" y="2675983"/>
                <a:ext cx="114300" cy="0"/>
              </a:xfrm>
              <a:prstGeom prst="line">
                <a:avLst/>
              </a:prstGeom>
              <a:noFill/>
              <a:ln w="9525">
                <a:solidFill>
                  <a:srgbClr val="000000"/>
                </a:solidFill>
                <a:round/>
                <a:headEnd/>
                <a:tailEnd/>
              </a:ln>
            </p:spPr>
            <p:txBody>
              <a:bodyPr/>
              <a:lstStyle/>
              <a:p>
                <a:endParaRPr lang="fr-FR"/>
              </a:p>
            </p:txBody>
          </p:sp>
          <p:sp>
            <p:nvSpPr>
              <p:cNvPr id="15685" name="Line 354"/>
              <p:cNvSpPr>
                <a:spLocks noChangeShapeType="1"/>
              </p:cNvSpPr>
              <p:nvPr/>
            </p:nvSpPr>
            <p:spPr bwMode="auto">
              <a:xfrm>
                <a:off x="4929190" y="1954560"/>
                <a:ext cx="114300" cy="0"/>
              </a:xfrm>
              <a:prstGeom prst="line">
                <a:avLst/>
              </a:prstGeom>
              <a:noFill/>
              <a:ln w="9525">
                <a:solidFill>
                  <a:srgbClr val="000000"/>
                </a:solidFill>
                <a:round/>
                <a:headEnd/>
                <a:tailEnd/>
              </a:ln>
            </p:spPr>
            <p:txBody>
              <a:bodyPr/>
              <a:lstStyle/>
              <a:p>
                <a:endParaRPr lang="fr-FR"/>
              </a:p>
            </p:txBody>
          </p:sp>
          <p:sp>
            <p:nvSpPr>
              <p:cNvPr id="15686" name="Text Box 110"/>
              <p:cNvSpPr txBox="1">
                <a:spLocks noChangeArrowheads="1"/>
              </p:cNvSpPr>
              <p:nvPr/>
            </p:nvSpPr>
            <p:spPr bwMode="auto">
              <a:xfrm>
                <a:off x="4857752" y="1903044"/>
                <a:ext cx="342900" cy="342900"/>
              </a:xfrm>
              <a:prstGeom prst="rect">
                <a:avLst/>
              </a:prstGeom>
              <a:noFill/>
              <a:ln w="9525">
                <a:noFill/>
                <a:miter lim="800000"/>
                <a:headEnd/>
                <a:tailEnd/>
              </a:ln>
            </p:spPr>
            <p:txBody>
              <a:bodyPr/>
              <a:lstStyle/>
              <a:p>
                <a:r>
                  <a:rPr lang="fr-FR" sz="1200"/>
                  <a:t>Z</a:t>
                </a:r>
                <a:endParaRPr lang="fr-FR"/>
              </a:p>
            </p:txBody>
          </p:sp>
          <p:sp>
            <p:nvSpPr>
              <p:cNvPr id="15687" name="Text Box 110"/>
              <p:cNvSpPr txBox="1">
                <a:spLocks noChangeArrowheads="1"/>
              </p:cNvSpPr>
              <p:nvPr/>
            </p:nvSpPr>
            <p:spPr bwMode="auto">
              <a:xfrm>
                <a:off x="5216353" y="2637550"/>
                <a:ext cx="342900" cy="342900"/>
              </a:xfrm>
              <a:prstGeom prst="rect">
                <a:avLst/>
              </a:prstGeom>
              <a:noFill/>
              <a:ln w="9525">
                <a:noFill/>
                <a:miter lim="800000"/>
                <a:headEnd/>
                <a:tailEnd/>
              </a:ln>
            </p:spPr>
            <p:txBody>
              <a:bodyPr/>
              <a:lstStyle/>
              <a:p>
                <a:r>
                  <a:rPr lang="fr-FR" sz="1200"/>
                  <a:t>Z</a:t>
                </a:r>
                <a:endParaRPr lang="fr-FR"/>
              </a:p>
            </p:txBody>
          </p:sp>
          <p:grpSp>
            <p:nvGrpSpPr>
              <p:cNvPr id="15688" name="Group 555"/>
              <p:cNvGrpSpPr>
                <a:grpSpLocks/>
              </p:cNvGrpSpPr>
              <p:nvPr/>
            </p:nvGrpSpPr>
            <p:grpSpPr bwMode="auto">
              <a:xfrm>
                <a:off x="5000628" y="1643050"/>
                <a:ext cx="963295" cy="923290"/>
                <a:chOff x="2474" y="2338"/>
                <a:chExt cx="1517" cy="1454"/>
              </a:xfrm>
            </p:grpSpPr>
            <p:sp>
              <p:nvSpPr>
                <p:cNvPr id="15689" name="Line 556"/>
                <p:cNvSpPr>
                  <a:spLocks noChangeShapeType="1"/>
                </p:cNvSpPr>
                <p:nvPr/>
              </p:nvSpPr>
              <p:spPr bwMode="auto">
                <a:xfrm>
                  <a:off x="3368" y="3792"/>
                  <a:ext cx="179" cy="0"/>
                </a:xfrm>
                <a:prstGeom prst="line">
                  <a:avLst/>
                </a:prstGeom>
                <a:noFill/>
                <a:ln w="9525">
                  <a:solidFill>
                    <a:srgbClr val="000000"/>
                  </a:solidFill>
                  <a:round/>
                  <a:headEnd/>
                  <a:tailEnd/>
                </a:ln>
              </p:spPr>
              <p:txBody>
                <a:bodyPr/>
                <a:lstStyle/>
                <a:p>
                  <a:endParaRPr lang="fr-FR"/>
                </a:p>
              </p:txBody>
            </p:sp>
            <p:grpSp>
              <p:nvGrpSpPr>
                <p:cNvPr id="15690" name="Group 557"/>
                <p:cNvGrpSpPr>
                  <a:grpSpLocks/>
                </p:cNvGrpSpPr>
                <p:nvPr/>
              </p:nvGrpSpPr>
              <p:grpSpPr bwMode="auto">
                <a:xfrm>
                  <a:off x="2474" y="2338"/>
                  <a:ext cx="1517" cy="1441"/>
                  <a:chOff x="2128" y="2181"/>
                  <a:chExt cx="1517" cy="1738"/>
                </a:xfrm>
              </p:grpSpPr>
              <p:sp>
                <p:nvSpPr>
                  <p:cNvPr id="15691" name="Line 558"/>
                  <p:cNvSpPr>
                    <a:spLocks noChangeShapeType="1"/>
                  </p:cNvSpPr>
                  <p:nvPr/>
                </p:nvSpPr>
                <p:spPr bwMode="auto">
                  <a:xfrm rot="-4033978">
                    <a:off x="2533" y="2726"/>
                    <a:ext cx="198" cy="0"/>
                  </a:xfrm>
                  <a:prstGeom prst="line">
                    <a:avLst/>
                  </a:prstGeom>
                  <a:noFill/>
                  <a:ln w="9525">
                    <a:solidFill>
                      <a:srgbClr val="000000"/>
                    </a:solidFill>
                    <a:round/>
                    <a:headEnd/>
                    <a:tailEnd/>
                  </a:ln>
                </p:spPr>
                <p:txBody>
                  <a:bodyPr/>
                  <a:lstStyle/>
                  <a:p>
                    <a:endParaRPr lang="fr-FR"/>
                  </a:p>
                </p:txBody>
              </p:sp>
              <p:sp>
                <p:nvSpPr>
                  <p:cNvPr id="15692" name="Line 559"/>
                  <p:cNvSpPr>
                    <a:spLocks noChangeShapeType="1"/>
                  </p:cNvSpPr>
                  <p:nvPr/>
                </p:nvSpPr>
                <p:spPr bwMode="auto">
                  <a:xfrm rot="17566022" flipH="1">
                    <a:off x="2226" y="3456"/>
                    <a:ext cx="198" cy="0"/>
                  </a:xfrm>
                  <a:prstGeom prst="line">
                    <a:avLst/>
                  </a:prstGeom>
                  <a:noFill/>
                  <a:ln w="9525">
                    <a:solidFill>
                      <a:srgbClr val="000000"/>
                    </a:solidFill>
                    <a:round/>
                    <a:headEnd/>
                    <a:tailEnd/>
                  </a:ln>
                </p:spPr>
                <p:txBody>
                  <a:bodyPr/>
                  <a:lstStyle/>
                  <a:p>
                    <a:endParaRPr lang="fr-FR"/>
                  </a:p>
                </p:txBody>
              </p:sp>
              <p:grpSp>
                <p:nvGrpSpPr>
                  <p:cNvPr id="15693" name="Group 560"/>
                  <p:cNvGrpSpPr>
                    <a:grpSpLocks/>
                  </p:cNvGrpSpPr>
                  <p:nvPr/>
                </p:nvGrpSpPr>
                <p:grpSpPr bwMode="auto">
                  <a:xfrm>
                    <a:off x="2128" y="2181"/>
                    <a:ext cx="1517" cy="1738"/>
                    <a:chOff x="2128" y="2181"/>
                    <a:chExt cx="1517" cy="1738"/>
                  </a:xfrm>
                </p:grpSpPr>
                <p:grpSp>
                  <p:nvGrpSpPr>
                    <p:cNvPr id="15694" name="Group 561"/>
                    <p:cNvGrpSpPr>
                      <a:grpSpLocks/>
                    </p:cNvGrpSpPr>
                    <p:nvPr/>
                  </p:nvGrpSpPr>
                  <p:grpSpPr bwMode="auto">
                    <a:xfrm>
                      <a:off x="2489" y="3720"/>
                      <a:ext cx="536" cy="198"/>
                      <a:chOff x="8257" y="9157"/>
                      <a:chExt cx="1800" cy="180"/>
                    </a:xfrm>
                  </p:grpSpPr>
                  <p:grpSp>
                    <p:nvGrpSpPr>
                      <p:cNvPr id="15736" name="Group 562"/>
                      <p:cNvGrpSpPr>
                        <a:grpSpLocks/>
                      </p:cNvGrpSpPr>
                      <p:nvPr/>
                    </p:nvGrpSpPr>
                    <p:grpSpPr bwMode="auto">
                      <a:xfrm>
                        <a:off x="8617" y="9157"/>
                        <a:ext cx="360" cy="180"/>
                        <a:chOff x="8617" y="9157"/>
                        <a:chExt cx="360" cy="180"/>
                      </a:xfrm>
                    </p:grpSpPr>
                    <p:sp>
                      <p:nvSpPr>
                        <p:cNvPr id="15749" name="Line 56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50" name="Line 56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37" name="Group 565"/>
                      <p:cNvGrpSpPr>
                        <a:grpSpLocks/>
                      </p:cNvGrpSpPr>
                      <p:nvPr/>
                    </p:nvGrpSpPr>
                    <p:grpSpPr bwMode="auto">
                      <a:xfrm>
                        <a:off x="8977" y="9157"/>
                        <a:ext cx="360" cy="180"/>
                        <a:chOff x="8617" y="9157"/>
                        <a:chExt cx="360" cy="180"/>
                      </a:xfrm>
                    </p:grpSpPr>
                    <p:sp>
                      <p:nvSpPr>
                        <p:cNvPr id="15747" name="Line 56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48" name="Line 56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38" name="Group 568"/>
                      <p:cNvGrpSpPr>
                        <a:grpSpLocks/>
                      </p:cNvGrpSpPr>
                      <p:nvPr/>
                    </p:nvGrpSpPr>
                    <p:grpSpPr bwMode="auto">
                      <a:xfrm>
                        <a:off x="9337" y="9157"/>
                        <a:ext cx="360" cy="180"/>
                        <a:chOff x="8617" y="9157"/>
                        <a:chExt cx="360" cy="180"/>
                      </a:xfrm>
                    </p:grpSpPr>
                    <p:sp>
                      <p:nvSpPr>
                        <p:cNvPr id="15745" name="Line 56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46" name="Line 57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39" name="Group 571"/>
                      <p:cNvGrpSpPr>
                        <a:grpSpLocks/>
                      </p:cNvGrpSpPr>
                      <p:nvPr/>
                    </p:nvGrpSpPr>
                    <p:grpSpPr bwMode="auto">
                      <a:xfrm>
                        <a:off x="9697" y="9157"/>
                        <a:ext cx="360" cy="180"/>
                        <a:chOff x="8617" y="9157"/>
                        <a:chExt cx="360" cy="180"/>
                      </a:xfrm>
                    </p:grpSpPr>
                    <p:sp>
                      <p:nvSpPr>
                        <p:cNvPr id="15743" name="Line 57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44" name="Line 57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40" name="Group 574"/>
                      <p:cNvGrpSpPr>
                        <a:grpSpLocks/>
                      </p:cNvGrpSpPr>
                      <p:nvPr/>
                    </p:nvGrpSpPr>
                    <p:grpSpPr bwMode="auto">
                      <a:xfrm>
                        <a:off x="8257" y="9157"/>
                        <a:ext cx="360" cy="180"/>
                        <a:chOff x="8617" y="9157"/>
                        <a:chExt cx="360" cy="180"/>
                      </a:xfrm>
                    </p:grpSpPr>
                    <p:sp>
                      <p:nvSpPr>
                        <p:cNvPr id="15741" name="Line 57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42" name="Line 57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5695" name="Line 577"/>
                    <p:cNvSpPr>
                      <a:spLocks noChangeShapeType="1"/>
                    </p:cNvSpPr>
                    <p:nvPr/>
                  </p:nvSpPr>
                  <p:spPr bwMode="auto">
                    <a:xfrm flipH="1">
                      <a:off x="2305" y="3918"/>
                      <a:ext cx="179" cy="0"/>
                    </a:xfrm>
                    <a:prstGeom prst="line">
                      <a:avLst/>
                    </a:prstGeom>
                    <a:noFill/>
                    <a:ln w="9525">
                      <a:solidFill>
                        <a:srgbClr val="000000"/>
                      </a:solidFill>
                      <a:round/>
                      <a:headEnd/>
                      <a:tailEnd/>
                    </a:ln>
                  </p:spPr>
                  <p:txBody>
                    <a:bodyPr/>
                    <a:lstStyle/>
                    <a:p>
                      <a:endParaRPr lang="fr-FR"/>
                    </a:p>
                  </p:txBody>
                </p:sp>
                <p:grpSp>
                  <p:nvGrpSpPr>
                    <p:cNvPr id="15696" name="Group 578"/>
                    <p:cNvGrpSpPr>
                      <a:grpSpLocks/>
                    </p:cNvGrpSpPr>
                    <p:nvPr/>
                  </p:nvGrpSpPr>
                  <p:grpSpPr bwMode="auto">
                    <a:xfrm rot="-4033978">
                      <a:off x="2103" y="2956"/>
                      <a:ext cx="596" cy="179"/>
                      <a:chOff x="8257" y="9157"/>
                      <a:chExt cx="1800" cy="180"/>
                    </a:xfrm>
                  </p:grpSpPr>
                  <p:grpSp>
                    <p:nvGrpSpPr>
                      <p:cNvPr id="15721" name="Group 579"/>
                      <p:cNvGrpSpPr>
                        <a:grpSpLocks/>
                      </p:cNvGrpSpPr>
                      <p:nvPr/>
                    </p:nvGrpSpPr>
                    <p:grpSpPr bwMode="auto">
                      <a:xfrm>
                        <a:off x="8617" y="9157"/>
                        <a:ext cx="360" cy="180"/>
                        <a:chOff x="8617" y="9157"/>
                        <a:chExt cx="360" cy="180"/>
                      </a:xfrm>
                    </p:grpSpPr>
                    <p:sp>
                      <p:nvSpPr>
                        <p:cNvPr id="15734" name="Line 58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35" name="Line 58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22" name="Group 582"/>
                      <p:cNvGrpSpPr>
                        <a:grpSpLocks/>
                      </p:cNvGrpSpPr>
                      <p:nvPr/>
                    </p:nvGrpSpPr>
                    <p:grpSpPr bwMode="auto">
                      <a:xfrm>
                        <a:off x="8977" y="9157"/>
                        <a:ext cx="360" cy="180"/>
                        <a:chOff x="8617" y="9157"/>
                        <a:chExt cx="360" cy="180"/>
                      </a:xfrm>
                    </p:grpSpPr>
                    <p:sp>
                      <p:nvSpPr>
                        <p:cNvPr id="15732" name="Line 58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33" name="Line 58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23" name="Group 585"/>
                      <p:cNvGrpSpPr>
                        <a:grpSpLocks/>
                      </p:cNvGrpSpPr>
                      <p:nvPr/>
                    </p:nvGrpSpPr>
                    <p:grpSpPr bwMode="auto">
                      <a:xfrm>
                        <a:off x="9337" y="9157"/>
                        <a:ext cx="360" cy="180"/>
                        <a:chOff x="8617" y="9157"/>
                        <a:chExt cx="360" cy="180"/>
                      </a:xfrm>
                    </p:grpSpPr>
                    <p:sp>
                      <p:nvSpPr>
                        <p:cNvPr id="15730" name="Line 58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31" name="Line 58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24" name="Group 588"/>
                      <p:cNvGrpSpPr>
                        <a:grpSpLocks/>
                      </p:cNvGrpSpPr>
                      <p:nvPr/>
                    </p:nvGrpSpPr>
                    <p:grpSpPr bwMode="auto">
                      <a:xfrm>
                        <a:off x="9697" y="9157"/>
                        <a:ext cx="360" cy="180"/>
                        <a:chOff x="8617" y="9157"/>
                        <a:chExt cx="360" cy="180"/>
                      </a:xfrm>
                    </p:grpSpPr>
                    <p:sp>
                      <p:nvSpPr>
                        <p:cNvPr id="15728" name="Line 58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29" name="Line 59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25" name="Group 591"/>
                      <p:cNvGrpSpPr>
                        <a:grpSpLocks/>
                      </p:cNvGrpSpPr>
                      <p:nvPr/>
                    </p:nvGrpSpPr>
                    <p:grpSpPr bwMode="auto">
                      <a:xfrm>
                        <a:off x="8257" y="9157"/>
                        <a:ext cx="360" cy="180"/>
                        <a:chOff x="8617" y="9157"/>
                        <a:chExt cx="360" cy="180"/>
                      </a:xfrm>
                    </p:grpSpPr>
                    <p:sp>
                      <p:nvSpPr>
                        <p:cNvPr id="15726" name="Line 59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27" name="Line 59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5697" name="Line 594"/>
                    <p:cNvSpPr>
                      <a:spLocks noChangeShapeType="1"/>
                    </p:cNvSpPr>
                    <p:nvPr/>
                  </p:nvSpPr>
                  <p:spPr bwMode="auto">
                    <a:xfrm flipV="1">
                      <a:off x="2659" y="2181"/>
                      <a:ext cx="199" cy="462"/>
                    </a:xfrm>
                    <a:prstGeom prst="line">
                      <a:avLst/>
                    </a:prstGeom>
                    <a:noFill/>
                    <a:ln w="9525">
                      <a:solidFill>
                        <a:srgbClr val="000000"/>
                      </a:solidFill>
                      <a:round/>
                      <a:headEnd/>
                      <a:tailEnd/>
                    </a:ln>
                  </p:spPr>
                  <p:txBody>
                    <a:bodyPr/>
                    <a:lstStyle/>
                    <a:p>
                      <a:endParaRPr lang="fr-FR"/>
                    </a:p>
                  </p:txBody>
                </p:sp>
                <p:sp>
                  <p:nvSpPr>
                    <p:cNvPr id="15698" name="Line 595"/>
                    <p:cNvSpPr>
                      <a:spLocks noChangeShapeType="1"/>
                    </p:cNvSpPr>
                    <p:nvPr/>
                  </p:nvSpPr>
                  <p:spPr bwMode="auto">
                    <a:xfrm flipH="1">
                      <a:off x="2128" y="3507"/>
                      <a:ext cx="179" cy="396"/>
                    </a:xfrm>
                    <a:prstGeom prst="line">
                      <a:avLst/>
                    </a:prstGeom>
                    <a:noFill/>
                    <a:ln w="9525">
                      <a:solidFill>
                        <a:srgbClr val="000000"/>
                      </a:solidFill>
                      <a:round/>
                      <a:headEnd/>
                      <a:tailEnd/>
                    </a:ln>
                  </p:spPr>
                  <p:txBody>
                    <a:bodyPr/>
                    <a:lstStyle/>
                    <a:p>
                      <a:endParaRPr lang="fr-FR"/>
                    </a:p>
                  </p:txBody>
                </p:sp>
                <p:grpSp>
                  <p:nvGrpSpPr>
                    <p:cNvPr id="15699" name="Group 596"/>
                    <p:cNvGrpSpPr>
                      <a:grpSpLocks/>
                    </p:cNvGrpSpPr>
                    <p:nvPr/>
                  </p:nvGrpSpPr>
                  <p:grpSpPr bwMode="auto">
                    <a:xfrm rot="4150475">
                      <a:off x="3018" y="2864"/>
                      <a:ext cx="544" cy="215"/>
                      <a:chOff x="8257" y="9157"/>
                      <a:chExt cx="1800" cy="180"/>
                    </a:xfrm>
                  </p:grpSpPr>
                  <p:grpSp>
                    <p:nvGrpSpPr>
                      <p:cNvPr id="15706" name="Group 597"/>
                      <p:cNvGrpSpPr>
                        <a:grpSpLocks/>
                      </p:cNvGrpSpPr>
                      <p:nvPr/>
                    </p:nvGrpSpPr>
                    <p:grpSpPr bwMode="auto">
                      <a:xfrm>
                        <a:off x="8617" y="9157"/>
                        <a:ext cx="360" cy="180"/>
                        <a:chOff x="8617" y="9157"/>
                        <a:chExt cx="360" cy="180"/>
                      </a:xfrm>
                    </p:grpSpPr>
                    <p:sp>
                      <p:nvSpPr>
                        <p:cNvPr id="15719" name="Line 59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20" name="Line 59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07" name="Group 600"/>
                      <p:cNvGrpSpPr>
                        <a:grpSpLocks/>
                      </p:cNvGrpSpPr>
                      <p:nvPr/>
                    </p:nvGrpSpPr>
                    <p:grpSpPr bwMode="auto">
                      <a:xfrm>
                        <a:off x="8977" y="9157"/>
                        <a:ext cx="360" cy="180"/>
                        <a:chOff x="8617" y="9157"/>
                        <a:chExt cx="360" cy="180"/>
                      </a:xfrm>
                    </p:grpSpPr>
                    <p:sp>
                      <p:nvSpPr>
                        <p:cNvPr id="15717" name="Line 60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18" name="Line 60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08" name="Group 603"/>
                      <p:cNvGrpSpPr>
                        <a:grpSpLocks/>
                      </p:cNvGrpSpPr>
                      <p:nvPr/>
                    </p:nvGrpSpPr>
                    <p:grpSpPr bwMode="auto">
                      <a:xfrm>
                        <a:off x="9337" y="9157"/>
                        <a:ext cx="360" cy="180"/>
                        <a:chOff x="8617" y="9157"/>
                        <a:chExt cx="360" cy="180"/>
                      </a:xfrm>
                    </p:grpSpPr>
                    <p:sp>
                      <p:nvSpPr>
                        <p:cNvPr id="15715" name="Line 60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16" name="Line 60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09" name="Group 606"/>
                      <p:cNvGrpSpPr>
                        <a:grpSpLocks/>
                      </p:cNvGrpSpPr>
                      <p:nvPr/>
                    </p:nvGrpSpPr>
                    <p:grpSpPr bwMode="auto">
                      <a:xfrm>
                        <a:off x="9697" y="9157"/>
                        <a:ext cx="360" cy="180"/>
                        <a:chOff x="8617" y="9157"/>
                        <a:chExt cx="360" cy="180"/>
                      </a:xfrm>
                    </p:grpSpPr>
                    <p:sp>
                      <p:nvSpPr>
                        <p:cNvPr id="15713" name="Line 60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14" name="Line 60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710" name="Group 609"/>
                      <p:cNvGrpSpPr>
                        <a:grpSpLocks/>
                      </p:cNvGrpSpPr>
                      <p:nvPr/>
                    </p:nvGrpSpPr>
                    <p:grpSpPr bwMode="auto">
                      <a:xfrm>
                        <a:off x="8257" y="9157"/>
                        <a:ext cx="360" cy="180"/>
                        <a:chOff x="8617" y="9157"/>
                        <a:chExt cx="360" cy="180"/>
                      </a:xfrm>
                    </p:grpSpPr>
                    <p:sp>
                      <p:nvSpPr>
                        <p:cNvPr id="15711" name="Line 61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712" name="Line 61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5700" name="Line 612"/>
                    <p:cNvSpPr>
                      <a:spLocks noChangeShapeType="1"/>
                    </p:cNvSpPr>
                    <p:nvPr/>
                  </p:nvSpPr>
                  <p:spPr bwMode="auto">
                    <a:xfrm rot="4150475">
                      <a:off x="3229" y="3354"/>
                      <a:ext cx="182" cy="0"/>
                    </a:xfrm>
                    <a:prstGeom prst="line">
                      <a:avLst/>
                    </a:prstGeom>
                    <a:noFill/>
                    <a:ln w="9525">
                      <a:solidFill>
                        <a:srgbClr val="000000"/>
                      </a:solidFill>
                      <a:round/>
                      <a:headEnd/>
                      <a:tailEnd/>
                    </a:ln>
                  </p:spPr>
                  <p:txBody>
                    <a:bodyPr/>
                    <a:lstStyle/>
                    <a:p>
                      <a:endParaRPr lang="fr-FR"/>
                    </a:p>
                  </p:txBody>
                </p:sp>
                <p:sp>
                  <p:nvSpPr>
                    <p:cNvPr id="15701" name="Line 613"/>
                    <p:cNvSpPr>
                      <a:spLocks noChangeShapeType="1"/>
                    </p:cNvSpPr>
                    <p:nvPr/>
                  </p:nvSpPr>
                  <p:spPr bwMode="auto">
                    <a:xfrm rot="4150475" flipH="1">
                      <a:off x="2970" y="2674"/>
                      <a:ext cx="182" cy="0"/>
                    </a:xfrm>
                    <a:prstGeom prst="line">
                      <a:avLst/>
                    </a:prstGeom>
                    <a:noFill/>
                    <a:ln w="9525">
                      <a:solidFill>
                        <a:srgbClr val="000000"/>
                      </a:solidFill>
                      <a:round/>
                      <a:headEnd/>
                      <a:tailEnd/>
                    </a:ln>
                  </p:spPr>
                  <p:txBody>
                    <a:bodyPr/>
                    <a:lstStyle/>
                    <a:p>
                      <a:endParaRPr lang="fr-FR"/>
                    </a:p>
                  </p:txBody>
                </p:sp>
                <p:sp>
                  <p:nvSpPr>
                    <p:cNvPr id="15702" name="Line 614"/>
                    <p:cNvSpPr>
                      <a:spLocks noChangeShapeType="1"/>
                    </p:cNvSpPr>
                    <p:nvPr/>
                  </p:nvSpPr>
                  <p:spPr bwMode="auto">
                    <a:xfrm rot="7893365" flipV="1">
                      <a:off x="3313" y="3466"/>
                      <a:ext cx="239" cy="424"/>
                    </a:xfrm>
                    <a:prstGeom prst="line">
                      <a:avLst/>
                    </a:prstGeom>
                    <a:noFill/>
                    <a:ln w="9525">
                      <a:solidFill>
                        <a:srgbClr val="000000"/>
                      </a:solidFill>
                      <a:round/>
                      <a:headEnd/>
                      <a:tailEnd/>
                    </a:ln>
                  </p:spPr>
                  <p:txBody>
                    <a:bodyPr/>
                    <a:lstStyle/>
                    <a:p>
                      <a:endParaRPr lang="fr-FR"/>
                    </a:p>
                  </p:txBody>
                </p:sp>
                <p:sp>
                  <p:nvSpPr>
                    <p:cNvPr id="15703" name="Line 615"/>
                    <p:cNvSpPr>
                      <a:spLocks noChangeShapeType="1"/>
                    </p:cNvSpPr>
                    <p:nvPr/>
                  </p:nvSpPr>
                  <p:spPr bwMode="auto">
                    <a:xfrm rot="7508140" flipH="1">
                      <a:off x="2832" y="2197"/>
                      <a:ext cx="216" cy="363"/>
                    </a:xfrm>
                    <a:prstGeom prst="line">
                      <a:avLst/>
                    </a:prstGeom>
                    <a:noFill/>
                    <a:ln w="9525">
                      <a:solidFill>
                        <a:srgbClr val="000000"/>
                      </a:solidFill>
                      <a:round/>
                      <a:headEnd/>
                      <a:tailEnd/>
                    </a:ln>
                  </p:spPr>
                  <p:txBody>
                    <a:bodyPr/>
                    <a:lstStyle/>
                    <a:p>
                      <a:endParaRPr lang="fr-FR"/>
                    </a:p>
                  </p:txBody>
                </p:sp>
                <p:sp>
                  <p:nvSpPr>
                    <p:cNvPr id="15704" name="Line 616"/>
                    <p:cNvSpPr>
                      <a:spLocks noChangeShapeType="1"/>
                    </p:cNvSpPr>
                    <p:nvPr/>
                  </p:nvSpPr>
                  <p:spPr bwMode="auto">
                    <a:xfrm>
                      <a:off x="3161" y="3918"/>
                      <a:ext cx="357" cy="1"/>
                    </a:xfrm>
                    <a:prstGeom prst="line">
                      <a:avLst/>
                    </a:prstGeom>
                    <a:noFill/>
                    <a:ln w="9525">
                      <a:solidFill>
                        <a:srgbClr val="000000"/>
                      </a:solidFill>
                      <a:round/>
                      <a:headEnd/>
                      <a:tailEnd/>
                    </a:ln>
                  </p:spPr>
                  <p:txBody>
                    <a:bodyPr/>
                    <a:lstStyle/>
                    <a:p>
                      <a:endParaRPr lang="fr-FR"/>
                    </a:p>
                  </p:txBody>
                </p:sp>
                <p:sp>
                  <p:nvSpPr>
                    <p:cNvPr id="15705" name="Line 617"/>
                    <p:cNvSpPr>
                      <a:spLocks noChangeShapeType="1"/>
                    </p:cNvSpPr>
                    <p:nvPr/>
                  </p:nvSpPr>
                  <p:spPr bwMode="auto">
                    <a:xfrm flipH="1">
                      <a:off x="2129" y="3918"/>
                      <a:ext cx="179" cy="1"/>
                    </a:xfrm>
                    <a:prstGeom prst="line">
                      <a:avLst/>
                    </a:prstGeom>
                    <a:noFill/>
                    <a:ln w="9525">
                      <a:solidFill>
                        <a:srgbClr val="000000"/>
                      </a:solidFill>
                      <a:round/>
                      <a:headEnd/>
                      <a:tailEnd/>
                    </a:ln>
                  </p:spPr>
                  <p:txBody>
                    <a:bodyPr/>
                    <a:lstStyle/>
                    <a:p>
                      <a:endParaRPr lang="fr-FR"/>
                    </a:p>
                  </p:txBody>
                </p:sp>
              </p:grpSp>
            </p:grpSp>
          </p:grpSp>
        </p:grpSp>
      </p:grpSp>
      <p:grpSp>
        <p:nvGrpSpPr>
          <p:cNvPr id="15506" name="Groupe 1533"/>
          <p:cNvGrpSpPr>
            <a:grpSpLocks/>
          </p:cNvGrpSpPr>
          <p:nvPr/>
        </p:nvGrpSpPr>
        <p:grpSpPr bwMode="auto">
          <a:xfrm>
            <a:off x="5087573" y="2424140"/>
            <a:ext cx="3495675" cy="1231900"/>
            <a:chOff x="5086356" y="1714488"/>
            <a:chExt cx="3495696" cy="1231750"/>
          </a:xfrm>
        </p:grpSpPr>
        <p:grpSp>
          <p:nvGrpSpPr>
            <p:cNvPr id="15535" name="Group 488"/>
            <p:cNvGrpSpPr>
              <a:grpSpLocks/>
            </p:cNvGrpSpPr>
            <p:nvPr/>
          </p:nvGrpSpPr>
          <p:grpSpPr bwMode="auto">
            <a:xfrm>
              <a:off x="7286644" y="1815776"/>
              <a:ext cx="1028065" cy="684530"/>
              <a:chOff x="5918" y="1948"/>
              <a:chExt cx="2267" cy="1807"/>
            </a:xfrm>
          </p:grpSpPr>
          <p:grpSp>
            <p:nvGrpSpPr>
              <p:cNvPr id="15607" name="Group 489"/>
              <p:cNvGrpSpPr>
                <a:grpSpLocks/>
              </p:cNvGrpSpPr>
              <p:nvPr/>
            </p:nvGrpSpPr>
            <p:grpSpPr bwMode="auto">
              <a:xfrm>
                <a:off x="6998" y="1948"/>
                <a:ext cx="199" cy="1364"/>
                <a:chOff x="5897" y="11857"/>
                <a:chExt cx="200" cy="1240"/>
              </a:xfrm>
            </p:grpSpPr>
            <p:grpSp>
              <p:nvGrpSpPr>
                <p:cNvPr id="15652" name="Group 490"/>
                <p:cNvGrpSpPr>
                  <a:grpSpLocks/>
                </p:cNvGrpSpPr>
                <p:nvPr/>
              </p:nvGrpSpPr>
              <p:grpSpPr bwMode="auto">
                <a:xfrm rot="5222131">
                  <a:off x="5557" y="12397"/>
                  <a:ext cx="900" cy="180"/>
                  <a:chOff x="8077" y="9157"/>
                  <a:chExt cx="900" cy="180"/>
                </a:xfrm>
              </p:grpSpPr>
              <p:grpSp>
                <p:nvGrpSpPr>
                  <p:cNvPr id="4" name="Group 491"/>
                  <p:cNvGrpSpPr>
                    <a:grpSpLocks/>
                  </p:cNvGrpSpPr>
                  <p:nvPr/>
                </p:nvGrpSpPr>
                <p:grpSpPr bwMode="auto">
                  <a:xfrm>
                    <a:off x="8257" y="9157"/>
                    <a:ext cx="540" cy="180"/>
                    <a:chOff x="8257" y="9157"/>
                    <a:chExt cx="1800" cy="180"/>
                  </a:xfrm>
                </p:grpSpPr>
                <p:grpSp>
                  <p:nvGrpSpPr>
                    <p:cNvPr id="15658" name="Group 492"/>
                    <p:cNvGrpSpPr>
                      <a:grpSpLocks/>
                    </p:cNvGrpSpPr>
                    <p:nvPr/>
                  </p:nvGrpSpPr>
                  <p:grpSpPr bwMode="auto">
                    <a:xfrm>
                      <a:off x="8617" y="9157"/>
                      <a:ext cx="360" cy="180"/>
                      <a:chOff x="8617" y="9157"/>
                      <a:chExt cx="360" cy="180"/>
                    </a:xfrm>
                  </p:grpSpPr>
                  <p:sp>
                    <p:nvSpPr>
                      <p:cNvPr id="15671" name="Line 49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72" name="Line 49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659" name="Group 495"/>
                    <p:cNvGrpSpPr>
                      <a:grpSpLocks/>
                    </p:cNvGrpSpPr>
                    <p:nvPr/>
                  </p:nvGrpSpPr>
                  <p:grpSpPr bwMode="auto">
                    <a:xfrm>
                      <a:off x="8977" y="9157"/>
                      <a:ext cx="360" cy="180"/>
                      <a:chOff x="8617" y="9157"/>
                      <a:chExt cx="360" cy="180"/>
                    </a:xfrm>
                  </p:grpSpPr>
                  <p:sp>
                    <p:nvSpPr>
                      <p:cNvPr id="15669" name="Line 49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70" name="Line 49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660" name="Group 498"/>
                    <p:cNvGrpSpPr>
                      <a:grpSpLocks/>
                    </p:cNvGrpSpPr>
                    <p:nvPr/>
                  </p:nvGrpSpPr>
                  <p:grpSpPr bwMode="auto">
                    <a:xfrm>
                      <a:off x="9337" y="9157"/>
                      <a:ext cx="360" cy="180"/>
                      <a:chOff x="8617" y="9157"/>
                      <a:chExt cx="360" cy="180"/>
                    </a:xfrm>
                  </p:grpSpPr>
                  <p:sp>
                    <p:nvSpPr>
                      <p:cNvPr id="15667" name="Line 49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68" name="Line 50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661" name="Group 501"/>
                    <p:cNvGrpSpPr>
                      <a:grpSpLocks/>
                    </p:cNvGrpSpPr>
                    <p:nvPr/>
                  </p:nvGrpSpPr>
                  <p:grpSpPr bwMode="auto">
                    <a:xfrm>
                      <a:off x="9697" y="9157"/>
                      <a:ext cx="360" cy="180"/>
                      <a:chOff x="8617" y="9157"/>
                      <a:chExt cx="360" cy="180"/>
                    </a:xfrm>
                  </p:grpSpPr>
                  <p:sp>
                    <p:nvSpPr>
                      <p:cNvPr id="15665" name="Line 50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66" name="Line 50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662" name="Group 504"/>
                    <p:cNvGrpSpPr>
                      <a:grpSpLocks/>
                    </p:cNvGrpSpPr>
                    <p:nvPr/>
                  </p:nvGrpSpPr>
                  <p:grpSpPr bwMode="auto">
                    <a:xfrm>
                      <a:off x="8257" y="9157"/>
                      <a:ext cx="360" cy="180"/>
                      <a:chOff x="8617" y="9157"/>
                      <a:chExt cx="360" cy="180"/>
                    </a:xfrm>
                  </p:grpSpPr>
                  <p:sp>
                    <p:nvSpPr>
                      <p:cNvPr id="15663" name="Line 50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64" name="Line 50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5656" name="Line 507"/>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5657" name="Line 508"/>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5653" name="Line 509"/>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5654" name="Line 510"/>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grpSp>
            <p:nvGrpSpPr>
              <p:cNvPr id="15608" name="Group 511"/>
              <p:cNvGrpSpPr>
                <a:grpSpLocks/>
              </p:cNvGrpSpPr>
              <p:nvPr/>
            </p:nvGrpSpPr>
            <p:grpSpPr bwMode="auto">
              <a:xfrm rot="-7643581">
                <a:off x="6423" y="3038"/>
                <a:ext cx="211" cy="1221"/>
                <a:chOff x="5897" y="11857"/>
                <a:chExt cx="200" cy="1240"/>
              </a:xfrm>
            </p:grpSpPr>
            <p:grpSp>
              <p:nvGrpSpPr>
                <p:cNvPr id="15631" name="Group 512"/>
                <p:cNvGrpSpPr>
                  <a:grpSpLocks/>
                </p:cNvGrpSpPr>
                <p:nvPr/>
              </p:nvGrpSpPr>
              <p:grpSpPr bwMode="auto">
                <a:xfrm rot="5222131">
                  <a:off x="5557" y="12397"/>
                  <a:ext cx="900" cy="180"/>
                  <a:chOff x="8077" y="9157"/>
                  <a:chExt cx="900" cy="180"/>
                </a:xfrm>
              </p:grpSpPr>
              <p:grpSp>
                <p:nvGrpSpPr>
                  <p:cNvPr id="15634" name="Group 513"/>
                  <p:cNvGrpSpPr>
                    <a:grpSpLocks/>
                  </p:cNvGrpSpPr>
                  <p:nvPr/>
                </p:nvGrpSpPr>
                <p:grpSpPr bwMode="auto">
                  <a:xfrm>
                    <a:off x="8257" y="9157"/>
                    <a:ext cx="540" cy="180"/>
                    <a:chOff x="8257" y="9157"/>
                    <a:chExt cx="1800" cy="180"/>
                  </a:xfrm>
                </p:grpSpPr>
                <p:grpSp>
                  <p:nvGrpSpPr>
                    <p:cNvPr id="15637" name="Group 514"/>
                    <p:cNvGrpSpPr>
                      <a:grpSpLocks/>
                    </p:cNvGrpSpPr>
                    <p:nvPr/>
                  </p:nvGrpSpPr>
                  <p:grpSpPr bwMode="auto">
                    <a:xfrm>
                      <a:off x="8617" y="9157"/>
                      <a:ext cx="360" cy="180"/>
                      <a:chOff x="8617" y="9157"/>
                      <a:chExt cx="360" cy="180"/>
                    </a:xfrm>
                  </p:grpSpPr>
                  <p:sp>
                    <p:nvSpPr>
                      <p:cNvPr id="15650" name="Line 51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51" name="Line 51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638" name="Group 517"/>
                    <p:cNvGrpSpPr>
                      <a:grpSpLocks/>
                    </p:cNvGrpSpPr>
                    <p:nvPr/>
                  </p:nvGrpSpPr>
                  <p:grpSpPr bwMode="auto">
                    <a:xfrm>
                      <a:off x="8977" y="9157"/>
                      <a:ext cx="360" cy="180"/>
                      <a:chOff x="8617" y="9157"/>
                      <a:chExt cx="360" cy="180"/>
                    </a:xfrm>
                  </p:grpSpPr>
                  <p:sp>
                    <p:nvSpPr>
                      <p:cNvPr id="15648" name="Line 51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49" name="Line 51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639" name="Group 520"/>
                    <p:cNvGrpSpPr>
                      <a:grpSpLocks/>
                    </p:cNvGrpSpPr>
                    <p:nvPr/>
                  </p:nvGrpSpPr>
                  <p:grpSpPr bwMode="auto">
                    <a:xfrm>
                      <a:off x="9337" y="9157"/>
                      <a:ext cx="360" cy="180"/>
                      <a:chOff x="8617" y="9157"/>
                      <a:chExt cx="360" cy="180"/>
                    </a:xfrm>
                  </p:grpSpPr>
                  <p:sp>
                    <p:nvSpPr>
                      <p:cNvPr id="15646" name="Line 52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47" name="Line 52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640" name="Group 523"/>
                    <p:cNvGrpSpPr>
                      <a:grpSpLocks/>
                    </p:cNvGrpSpPr>
                    <p:nvPr/>
                  </p:nvGrpSpPr>
                  <p:grpSpPr bwMode="auto">
                    <a:xfrm>
                      <a:off x="9697" y="9157"/>
                      <a:ext cx="360" cy="180"/>
                      <a:chOff x="8617" y="9157"/>
                      <a:chExt cx="360" cy="180"/>
                    </a:xfrm>
                  </p:grpSpPr>
                  <p:sp>
                    <p:nvSpPr>
                      <p:cNvPr id="15644" name="Line 52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45" name="Line 52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641" name="Group 526"/>
                    <p:cNvGrpSpPr>
                      <a:grpSpLocks/>
                    </p:cNvGrpSpPr>
                    <p:nvPr/>
                  </p:nvGrpSpPr>
                  <p:grpSpPr bwMode="auto">
                    <a:xfrm>
                      <a:off x="8257" y="9157"/>
                      <a:ext cx="360" cy="180"/>
                      <a:chOff x="8617" y="9157"/>
                      <a:chExt cx="360" cy="180"/>
                    </a:xfrm>
                  </p:grpSpPr>
                  <p:sp>
                    <p:nvSpPr>
                      <p:cNvPr id="15642" name="Line 52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43" name="Line 52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5635" name="Line 529"/>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5636" name="Line 530"/>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5632" name="Line 531"/>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5633" name="Line 532"/>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grpSp>
            <p:nvGrpSpPr>
              <p:cNvPr id="15609" name="Group 533"/>
              <p:cNvGrpSpPr>
                <a:grpSpLocks/>
              </p:cNvGrpSpPr>
              <p:nvPr/>
            </p:nvGrpSpPr>
            <p:grpSpPr bwMode="auto">
              <a:xfrm rot="-2899982">
                <a:off x="7465" y="3035"/>
                <a:ext cx="240" cy="1200"/>
                <a:chOff x="5897" y="11857"/>
                <a:chExt cx="200" cy="1240"/>
              </a:xfrm>
            </p:grpSpPr>
            <p:grpSp>
              <p:nvGrpSpPr>
                <p:cNvPr id="15610" name="Group 534"/>
                <p:cNvGrpSpPr>
                  <a:grpSpLocks/>
                </p:cNvGrpSpPr>
                <p:nvPr/>
              </p:nvGrpSpPr>
              <p:grpSpPr bwMode="auto">
                <a:xfrm rot="5222131">
                  <a:off x="5557" y="12397"/>
                  <a:ext cx="900" cy="180"/>
                  <a:chOff x="8077" y="9157"/>
                  <a:chExt cx="900" cy="180"/>
                </a:xfrm>
              </p:grpSpPr>
              <p:grpSp>
                <p:nvGrpSpPr>
                  <p:cNvPr id="15613" name="Group 535"/>
                  <p:cNvGrpSpPr>
                    <a:grpSpLocks/>
                  </p:cNvGrpSpPr>
                  <p:nvPr/>
                </p:nvGrpSpPr>
                <p:grpSpPr bwMode="auto">
                  <a:xfrm>
                    <a:off x="8257" y="9157"/>
                    <a:ext cx="540" cy="180"/>
                    <a:chOff x="8257" y="9157"/>
                    <a:chExt cx="1800" cy="180"/>
                  </a:xfrm>
                </p:grpSpPr>
                <p:grpSp>
                  <p:nvGrpSpPr>
                    <p:cNvPr id="15616" name="Group 536"/>
                    <p:cNvGrpSpPr>
                      <a:grpSpLocks/>
                    </p:cNvGrpSpPr>
                    <p:nvPr/>
                  </p:nvGrpSpPr>
                  <p:grpSpPr bwMode="auto">
                    <a:xfrm>
                      <a:off x="8617" y="9157"/>
                      <a:ext cx="360" cy="180"/>
                      <a:chOff x="8617" y="9157"/>
                      <a:chExt cx="360" cy="180"/>
                    </a:xfrm>
                  </p:grpSpPr>
                  <p:sp>
                    <p:nvSpPr>
                      <p:cNvPr id="15629" name="Line 53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30" name="Line 53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617" name="Group 539"/>
                    <p:cNvGrpSpPr>
                      <a:grpSpLocks/>
                    </p:cNvGrpSpPr>
                    <p:nvPr/>
                  </p:nvGrpSpPr>
                  <p:grpSpPr bwMode="auto">
                    <a:xfrm>
                      <a:off x="8977" y="9157"/>
                      <a:ext cx="360" cy="180"/>
                      <a:chOff x="8617" y="9157"/>
                      <a:chExt cx="360" cy="180"/>
                    </a:xfrm>
                  </p:grpSpPr>
                  <p:sp>
                    <p:nvSpPr>
                      <p:cNvPr id="15627" name="Line 54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28" name="Line 54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618" name="Group 542"/>
                    <p:cNvGrpSpPr>
                      <a:grpSpLocks/>
                    </p:cNvGrpSpPr>
                    <p:nvPr/>
                  </p:nvGrpSpPr>
                  <p:grpSpPr bwMode="auto">
                    <a:xfrm>
                      <a:off x="9337" y="9157"/>
                      <a:ext cx="360" cy="180"/>
                      <a:chOff x="8617" y="9157"/>
                      <a:chExt cx="360" cy="180"/>
                    </a:xfrm>
                  </p:grpSpPr>
                  <p:sp>
                    <p:nvSpPr>
                      <p:cNvPr id="15625" name="Line 54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26" name="Line 54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619" name="Group 545"/>
                    <p:cNvGrpSpPr>
                      <a:grpSpLocks/>
                    </p:cNvGrpSpPr>
                    <p:nvPr/>
                  </p:nvGrpSpPr>
                  <p:grpSpPr bwMode="auto">
                    <a:xfrm>
                      <a:off x="9697" y="9157"/>
                      <a:ext cx="360" cy="180"/>
                      <a:chOff x="8617" y="9157"/>
                      <a:chExt cx="360" cy="180"/>
                    </a:xfrm>
                  </p:grpSpPr>
                  <p:sp>
                    <p:nvSpPr>
                      <p:cNvPr id="15623" name="Line 54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24" name="Line 54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620" name="Group 548"/>
                    <p:cNvGrpSpPr>
                      <a:grpSpLocks/>
                    </p:cNvGrpSpPr>
                    <p:nvPr/>
                  </p:nvGrpSpPr>
                  <p:grpSpPr bwMode="auto">
                    <a:xfrm>
                      <a:off x="8257" y="9157"/>
                      <a:ext cx="360" cy="180"/>
                      <a:chOff x="8617" y="9157"/>
                      <a:chExt cx="360" cy="180"/>
                    </a:xfrm>
                  </p:grpSpPr>
                  <p:sp>
                    <p:nvSpPr>
                      <p:cNvPr id="15621" name="Line 54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22" name="Line 55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5614" name="Line 551"/>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5615" name="Line 552"/>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5611" name="Line 553"/>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5612" name="Line 554"/>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grpSp>
        <p:sp>
          <p:nvSpPr>
            <p:cNvPr id="15536" name="Line 618"/>
            <p:cNvSpPr>
              <a:spLocks noChangeShapeType="1"/>
            </p:cNvSpPr>
            <p:nvPr/>
          </p:nvSpPr>
          <p:spPr bwMode="auto">
            <a:xfrm>
              <a:off x="6429388" y="2159311"/>
              <a:ext cx="457200" cy="0"/>
            </a:xfrm>
            <a:prstGeom prst="line">
              <a:avLst/>
            </a:prstGeom>
            <a:noFill/>
            <a:ln w="38100" cmpd="dbl">
              <a:solidFill>
                <a:srgbClr val="000000"/>
              </a:solidFill>
              <a:round/>
              <a:headEnd type="stealth" w="med" len="sm"/>
              <a:tailEnd type="stealth" w="med" len="sm"/>
            </a:ln>
          </p:spPr>
          <p:txBody>
            <a:bodyPr/>
            <a:lstStyle/>
            <a:p>
              <a:endParaRPr lang="fr-FR"/>
            </a:p>
          </p:txBody>
        </p:sp>
        <p:grpSp>
          <p:nvGrpSpPr>
            <p:cNvPr id="15537" name="Groupe 1516"/>
            <p:cNvGrpSpPr>
              <a:grpSpLocks/>
            </p:cNvGrpSpPr>
            <p:nvPr/>
          </p:nvGrpSpPr>
          <p:grpSpPr bwMode="auto">
            <a:xfrm>
              <a:off x="5086356" y="1714488"/>
              <a:ext cx="1271594" cy="1231750"/>
              <a:chOff x="319932" y="3611720"/>
              <a:chExt cx="1271594" cy="1231750"/>
            </a:xfrm>
          </p:grpSpPr>
          <p:grpSp>
            <p:nvGrpSpPr>
              <p:cNvPr id="15541" name="Group 555"/>
              <p:cNvGrpSpPr>
                <a:grpSpLocks/>
              </p:cNvGrpSpPr>
              <p:nvPr/>
            </p:nvGrpSpPr>
            <p:grpSpPr bwMode="auto">
              <a:xfrm>
                <a:off x="428596" y="3611720"/>
                <a:ext cx="963295" cy="921385"/>
                <a:chOff x="2474" y="2338"/>
                <a:chExt cx="1517" cy="1451"/>
              </a:xfrm>
            </p:grpSpPr>
            <p:sp>
              <p:nvSpPr>
                <p:cNvPr id="15545" name="Line 556"/>
                <p:cNvSpPr>
                  <a:spLocks noChangeShapeType="1"/>
                </p:cNvSpPr>
                <p:nvPr/>
              </p:nvSpPr>
              <p:spPr bwMode="auto">
                <a:xfrm>
                  <a:off x="3374" y="3789"/>
                  <a:ext cx="179" cy="0"/>
                </a:xfrm>
                <a:prstGeom prst="line">
                  <a:avLst/>
                </a:prstGeom>
                <a:noFill/>
                <a:ln w="9525">
                  <a:solidFill>
                    <a:srgbClr val="000000"/>
                  </a:solidFill>
                  <a:round/>
                  <a:headEnd/>
                  <a:tailEnd/>
                </a:ln>
              </p:spPr>
              <p:txBody>
                <a:bodyPr/>
                <a:lstStyle/>
                <a:p>
                  <a:endParaRPr lang="fr-FR"/>
                </a:p>
              </p:txBody>
            </p:sp>
            <p:grpSp>
              <p:nvGrpSpPr>
                <p:cNvPr id="15546" name="Group 557"/>
                <p:cNvGrpSpPr>
                  <a:grpSpLocks/>
                </p:cNvGrpSpPr>
                <p:nvPr/>
              </p:nvGrpSpPr>
              <p:grpSpPr bwMode="auto">
                <a:xfrm>
                  <a:off x="2474" y="2338"/>
                  <a:ext cx="1517" cy="1441"/>
                  <a:chOff x="2128" y="2181"/>
                  <a:chExt cx="1517" cy="1738"/>
                </a:xfrm>
              </p:grpSpPr>
              <p:sp>
                <p:nvSpPr>
                  <p:cNvPr id="15547" name="Line 558"/>
                  <p:cNvSpPr>
                    <a:spLocks noChangeShapeType="1"/>
                  </p:cNvSpPr>
                  <p:nvPr/>
                </p:nvSpPr>
                <p:spPr bwMode="auto">
                  <a:xfrm rot="-4033978">
                    <a:off x="2533" y="2726"/>
                    <a:ext cx="198" cy="0"/>
                  </a:xfrm>
                  <a:prstGeom prst="line">
                    <a:avLst/>
                  </a:prstGeom>
                  <a:noFill/>
                  <a:ln w="9525">
                    <a:solidFill>
                      <a:srgbClr val="000000"/>
                    </a:solidFill>
                    <a:round/>
                    <a:headEnd/>
                    <a:tailEnd/>
                  </a:ln>
                </p:spPr>
                <p:txBody>
                  <a:bodyPr/>
                  <a:lstStyle/>
                  <a:p>
                    <a:endParaRPr lang="fr-FR"/>
                  </a:p>
                </p:txBody>
              </p:sp>
              <p:sp>
                <p:nvSpPr>
                  <p:cNvPr id="15548" name="Line 559"/>
                  <p:cNvSpPr>
                    <a:spLocks noChangeShapeType="1"/>
                  </p:cNvSpPr>
                  <p:nvPr/>
                </p:nvSpPr>
                <p:spPr bwMode="auto">
                  <a:xfrm rot="17566022" flipH="1">
                    <a:off x="2226" y="3456"/>
                    <a:ext cx="198" cy="0"/>
                  </a:xfrm>
                  <a:prstGeom prst="line">
                    <a:avLst/>
                  </a:prstGeom>
                  <a:noFill/>
                  <a:ln w="9525">
                    <a:solidFill>
                      <a:srgbClr val="000000"/>
                    </a:solidFill>
                    <a:round/>
                    <a:headEnd/>
                    <a:tailEnd/>
                  </a:ln>
                </p:spPr>
                <p:txBody>
                  <a:bodyPr/>
                  <a:lstStyle/>
                  <a:p>
                    <a:endParaRPr lang="fr-FR"/>
                  </a:p>
                </p:txBody>
              </p:sp>
              <p:grpSp>
                <p:nvGrpSpPr>
                  <p:cNvPr id="15549" name="Group 560"/>
                  <p:cNvGrpSpPr>
                    <a:grpSpLocks/>
                  </p:cNvGrpSpPr>
                  <p:nvPr/>
                </p:nvGrpSpPr>
                <p:grpSpPr bwMode="auto">
                  <a:xfrm>
                    <a:off x="2128" y="2181"/>
                    <a:ext cx="1517" cy="1738"/>
                    <a:chOff x="2128" y="2181"/>
                    <a:chExt cx="1517" cy="1738"/>
                  </a:xfrm>
                </p:grpSpPr>
                <p:grpSp>
                  <p:nvGrpSpPr>
                    <p:cNvPr id="15550" name="Group 561"/>
                    <p:cNvGrpSpPr>
                      <a:grpSpLocks/>
                    </p:cNvGrpSpPr>
                    <p:nvPr/>
                  </p:nvGrpSpPr>
                  <p:grpSpPr bwMode="auto">
                    <a:xfrm>
                      <a:off x="2489" y="3720"/>
                      <a:ext cx="536" cy="198"/>
                      <a:chOff x="8257" y="9157"/>
                      <a:chExt cx="1800" cy="180"/>
                    </a:xfrm>
                  </p:grpSpPr>
                  <p:grpSp>
                    <p:nvGrpSpPr>
                      <p:cNvPr id="15592" name="Group 562"/>
                      <p:cNvGrpSpPr>
                        <a:grpSpLocks/>
                      </p:cNvGrpSpPr>
                      <p:nvPr/>
                    </p:nvGrpSpPr>
                    <p:grpSpPr bwMode="auto">
                      <a:xfrm>
                        <a:off x="8617" y="9157"/>
                        <a:ext cx="360" cy="180"/>
                        <a:chOff x="8617" y="9157"/>
                        <a:chExt cx="360" cy="180"/>
                      </a:xfrm>
                    </p:grpSpPr>
                    <p:sp>
                      <p:nvSpPr>
                        <p:cNvPr id="15605" name="Line 56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06" name="Line 56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593" name="Group 565"/>
                      <p:cNvGrpSpPr>
                        <a:grpSpLocks/>
                      </p:cNvGrpSpPr>
                      <p:nvPr/>
                    </p:nvGrpSpPr>
                    <p:grpSpPr bwMode="auto">
                      <a:xfrm>
                        <a:off x="8977" y="9157"/>
                        <a:ext cx="360" cy="180"/>
                        <a:chOff x="8617" y="9157"/>
                        <a:chExt cx="360" cy="180"/>
                      </a:xfrm>
                    </p:grpSpPr>
                    <p:sp>
                      <p:nvSpPr>
                        <p:cNvPr id="15603" name="Line 56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04" name="Line 56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594" name="Group 568"/>
                      <p:cNvGrpSpPr>
                        <a:grpSpLocks/>
                      </p:cNvGrpSpPr>
                      <p:nvPr/>
                    </p:nvGrpSpPr>
                    <p:grpSpPr bwMode="auto">
                      <a:xfrm>
                        <a:off x="9337" y="9157"/>
                        <a:ext cx="360" cy="180"/>
                        <a:chOff x="8617" y="9157"/>
                        <a:chExt cx="360" cy="180"/>
                      </a:xfrm>
                    </p:grpSpPr>
                    <p:sp>
                      <p:nvSpPr>
                        <p:cNvPr id="15601" name="Line 56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02" name="Line 57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595" name="Group 571"/>
                      <p:cNvGrpSpPr>
                        <a:grpSpLocks/>
                      </p:cNvGrpSpPr>
                      <p:nvPr/>
                    </p:nvGrpSpPr>
                    <p:grpSpPr bwMode="auto">
                      <a:xfrm>
                        <a:off x="9697" y="9157"/>
                        <a:ext cx="360" cy="180"/>
                        <a:chOff x="8617" y="9157"/>
                        <a:chExt cx="360" cy="180"/>
                      </a:xfrm>
                    </p:grpSpPr>
                    <p:sp>
                      <p:nvSpPr>
                        <p:cNvPr id="15599" name="Line 57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00" name="Line 57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596" name="Group 574"/>
                      <p:cNvGrpSpPr>
                        <a:grpSpLocks/>
                      </p:cNvGrpSpPr>
                      <p:nvPr/>
                    </p:nvGrpSpPr>
                    <p:grpSpPr bwMode="auto">
                      <a:xfrm>
                        <a:off x="8257" y="9157"/>
                        <a:ext cx="360" cy="180"/>
                        <a:chOff x="8617" y="9157"/>
                        <a:chExt cx="360" cy="180"/>
                      </a:xfrm>
                    </p:grpSpPr>
                    <p:sp>
                      <p:nvSpPr>
                        <p:cNvPr id="15597" name="Line 57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598" name="Line 57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5551" name="Line 577"/>
                    <p:cNvSpPr>
                      <a:spLocks noChangeShapeType="1"/>
                    </p:cNvSpPr>
                    <p:nvPr/>
                  </p:nvSpPr>
                  <p:spPr bwMode="auto">
                    <a:xfrm flipH="1">
                      <a:off x="2305" y="3918"/>
                      <a:ext cx="179" cy="0"/>
                    </a:xfrm>
                    <a:prstGeom prst="line">
                      <a:avLst/>
                    </a:prstGeom>
                    <a:noFill/>
                    <a:ln w="9525">
                      <a:solidFill>
                        <a:srgbClr val="000000"/>
                      </a:solidFill>
                      <a:round/>
                      <a:headEnd/>
                      <a:tailEnd/>
                    </a:ln>
                  </p:spPr>
                  <p:txBody>
                    <a:bodyPr/>
                    <a:lstStyle/>
                    <a:p>
                      <a:endParaRPr lang="fr-FR"/>
                    </a:p>
                  </p:txBody>
                </p:sp>
                <p:grpSp>
                  <p:nvGrpSpPr>
                    <p:cNvPr id="15552" name="Group 578"/>
                    <p:cNvGrpSpPr>
                      <a:grpSpLocks/>
                    </p:cNvGrpSpPr>
                    <p:nvPr/>
                  </p:nvGrpSpPr>
                  <p:grpSpPr bwMode="auto">
                    <a:xfrm rot="-4033978">
                      <a:off x="2103" y="2956"/>
                      <a:ext cx="596" cy="179"/>
                      <a:chOff x="8257" y="9157"/>
                      <a:chExt cx="1800" cy="180"/>
                    </a:xfrm>
                  </p:grpSpPr>
                  <p:grpSp>
                    <p:nvGrpSpPr>
                      <p:cNvPr id="15577" name="Group 579"/>
                      <p:cNvGrpSpPr>
                        <a:grpSpLocks/>
                      </p:cNvGrpSpPr>
                      <p:nvPr/>
                    </p:nvGrpSpPr>
                    <p:grpSpPr bwMode="auto">
                      <a:xfrm>
                        <a:off x="8617" y="9157"/>
                        <a:ext cx="360" cy="180"/>
                        <a:chOff x="8617" y="9157"/>
                        <a:chExt cx="360" cy="180"/>
                      </a:xfrm>
                    </p:grpSpPr>
                    <p:sp>
                      <p:nvSpPr>
                        <p:cNvPr id="15590" name="Line 58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591" name="Line 58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578" name="Group 582"/>
                      <p:cNvGrpSpPr>
                        <a:grpSpLocks/>
                      </p:cNvGrpSpPr>
                      <p:nvPr/>
                    </p:nvGrpSpPr>
                    <p:grpSpPr bwMode="auto">
                      <a:xfrm>
                        <a:off x="8977" y="9157"/>
                        <a:ext cx="360" cy="180"/>
                        <a:chOff x="8617" y="9157"/>
                        <a:chExt cx="360" cy="180"/>
                      </a:xfrm>
                    </p:grpSpPr>
                    <p:sp>
                      <p:nvSpPr>
                        <p:cNvPr id="15588" name="Line 58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589" name="Line 58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579" name="Group 585"/>
                      <p:cNvGrpSpPr>
                        <a:grpSpLocks/>
                      </p:cNvGrpSpPr>
                      <p:nvPr/>
                    </p:nvGrpSpPr>
                    <p:grpSpPr bwMode="auto">
                      <a:xfrm>
                        <a:off x="9337" y="9157"/>
                        <a:ext cx="360" cy="180"/>
                        <a:chOff x="8617" y="9157"/>
                        <a:chExt cx="360" cy="180"/>
                      </a:xfrm>
                    </p:grpSpPr>
                    <p:sp>
                      <p:nvSpPr>
                        <p:cNvPr id="15586" name="Line 58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587" name="Line 58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580" name="Group 588"/>
                      <p:cNvGrpSpPr>
                        <a:grpSpLocks/>
                      </p:cNvGrpSpPr>
                      <p:nvPr/>
                    </p:nvGrpSpPr>
                    <p:grpSpPr bwMode="auto">
                      <a:xfrm>
                        <a:off x="9697" y="9157"/>
                        <a:ext cx="360" cy="180"/>
                        <a:chOff x="8617" y="9157"/>
                        <a:chExt cx="360" cy="180"/>
                      </a:xfrm>
                    </p:grpSpPr>
                    <p:sp>
                      <p:nvSpPr>
                        <p:cNvPr id="15584" name="Line 58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585" name="Line 59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581" name="Group 591"/>
                      <p:cNvGrpSpPr>
                        <a:grpSpLocks/>
                      </p:cNvGrpSpPr>
                      <p:nvPr/>
                    </p:nvGrpSpPr>
                    <p:grpSpPr bwMode="auto">
                      <a:xfrm>
                        <a:off x="8257" y="9157"/>
                        <a:ext cx="360" cy="180"/>
                        <a:chOff x="8617" y="9157"/>
                        <a:chExt cx="360" cy="180"/>
                      </a:xfrm>
                    </p:grpSpPr>
                    <p:sp>
                      <p:nvSpPr>
                        <p:cNvPr id="15582" name="Line 59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583" name="Line 59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5553" name="Line 594"/>
                    <p:cNvSpPr>
                      <a:spLocks noChangeShapeType="1"/>
                    </p:cNvSpPr>
                    <p:nvPr/>
                  </p:nvSpPr>
                  <p:spPr bwMode="auto">
                    <a:xfrm flipV="1">
                      <a:off x="2659" y="2181"/>
                      <a:ext cx="199" cy="462"/>
                    </a:xfrm>
                    <a:prstGeom prst="line">
                      <a:avLst/>
                    </a:prstGeom>
                    <a:noFill/>
                    <a:ln w="9525">
                      <a:solidFill>
                        <a:srgbClr val="000000"/>
                      </a:solidFill>
                      <a:round/>
                      <a:headEnd/>
                      <a:tailEnd/>
                    </a:ln>
                  </p:spPr>
                  <p:txBody>
                    <a:bodyPr/>
                    <a:lstStyle/>
                    <a:p>
                      <a:endParaRPr lang="fr-FR"/>
                    </a:p>
                  </p:txBody>
                </p:sp>
                <p:sp>
                  <p:nvSpPr>
                    <p:cNvPr id="15554" name="Line 595"/>
                    <p:cNvSpPr>
                      <a:spLocks noChangeShapeType="1"/>
                    </p:cNvSpPr>
                    <p:nvPr/>
                  </p:nvSpPr>
                  <p:spPr bwMode="auto">
                    <a:xfrm flipH="1">
                      <a:off x="2128" y="3507"/>
                      <a:ext cx="179" cy="396"/>
                    </a:xfrm>
                    <a:prstGeom prst="line">
                      <a:avLst/>
                    </a:prstGeom>
                    <a:noFill/>
                    <a:ln w="9525">
                      <a:solidFill>
                        <a:srgbClr val="000000"/>
                      </a:solidFill>
                      <a:round/>
                      <a:headEnd/>
                      <a:tailEnd/>
                    </a:ln>
                  </p:spPr>
                  <p:txBody>
                    <a:bodyPr/>
                    <a:lstStyle/>
                    <a:p>
                      <a:endParaRPr lang="fr-FR"/>
                    </a:p>
                  </p:txBody>
                </p:sp>
                <p:grpSp>
                  <p:nvGrpSpPr>
                    <p:cNvPr id="15555" name="Group 596"/>
                    <p:cNvGrpSpPr>
                      <a:grpSpLocks/>
                    </p:cNvGrpSpPr>
                    <p:nvPr/>
                  </p:nvGrpSpPr>
                  <p:grpSpPr bwMode="auto">
                    <a:xfrm rot="4150475">
                      <a:off x="3018" y="2864"/>
                      <a:ext cx="544" cy="215"/>
                      <a:chOff x="8257" y="9157"/>
                      <a:chExt cx="1800" cy="180"/>
                    </a:xfrm>
                  </p:grpSpPr>
                  <p:grpSp>
                    <p:nvGrpSpPr>
                      <p:cNvPr id="15562" name="Group 597"/>
                      <p:cNvGrpSpPr>
                        <a:grpSpLocks/>
                      </p:cNvGrpSpPr>
                      <p:nvPr/>
                    </p:nvGrpSpPr>
                    <p:grpSpPr bwMode="auto">
                      <a:xfrm>
                        <a:off x="8617" y="9157"/>
                        <a:ext cx="360" cy="180"/>
                        <a:chOff x="8617" y="9157"/>
                        <a:chExt cx="360" cy="180"/>
                      </a:xfrm>
                    </p:grpSpPr>
                    <p:sp>
                      <p:nvSpPr>
                        <p:cNvPr id="15575" name="Line 59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576" name="Line 59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563" name="Group 600"/>
                      <p:cNvGrpSpPr>
                        <a:grpSpLocks/>
                      </p:cNvGrpSpPr>
                      <p:nvPr/>
                    </p:nvGrpSpPr>
                    <p:grpSpPr bwMode="auto">
                      <a:xfrm>
                        <a:off x="8977" y="9157"/>
                        <a:ext cx="360" cy="180"/>
                        <a:chOff x="8617" y="9157"/>
                        <a:chExt cx="360" cy="180"/>
                      </a:xfrm>
                    </p:grpSpPr>
                    <p:sp>
                      <p:nvSpPr>
                        <p:cNvPr id="15573" name="Line 60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574" name="Line 60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564" name="Group 603"/>
                      <p:cNvGrpSpPr>
                        <a:grpSpLocks/>
                      </p:cNvGrpSpPr>
                      <p:nvPr/>
                    </p:nvGrpSpPr>
                    <p:grpSpPr bwMode="auto">
                      <a:xfrm>
                        <a:off x="9337" y="9157"/>
                        <a:ext cx="360" cy="180"/>
                        <a:chOff x="8617" y="9157"/>
                        <a:chExt cx="360" cy="180"/>
                      </a:xfrm>
                    </p:grpSpPr>
                    <p:sp>
                      <p:nvSpPr>
                        <p:cNvPr id="15571" name="Line 60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572" name="Line 60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565" name="Group 606"/>
                      <p:cNvGrpSpPr>
                        <a:grpSpLocks/>
                      </p:cNvGrpSpPr>
                      <p:nvPr/>
                    </p:nvGrpSpPr>
                    <p:grpSpPr bwMode="auto">
                      <a:xfrm>
                        <a:off x="9697" y="9157"/>
                        <a:ext cx="360" cy="180"/>
                        <a:chOff x="8617" y="9157"/>
                        <a:chExt cx="360" cy="180"/>
                      </a:xfrm>
                    </p:grpSpPr>
                    <p:sp>
                      <p:nvSpPr>
                        <p:cNvPr id="15569" name="Line 60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570" name="Line 60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566" name="Group 609"/>
                      <p:cNvGrpSpPr>
                        <a:grpSpLocks/>
                      </p:cNvGrpSpPr>
                      <p:nvPr/>
                    </p:nvGrpSpPr>
                    <p:grpSpPr bwMode="auto">
                      <a:xfrm>
                        <a:off x="8257" y="9157"/>
                        <a:ext cx="360" cy="180"/>
                        <a:chOff x="8617" y="9157"/>
                        <a:chExt cx="360" cy="180"/>
                      </a:xfrm>
                    </p:grpSpPr>
                    <p:sp>
                      <p:nvSpPr>
                        <p:cNvPr id="15567" name="Line 61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568" name="Line 61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5556" name="Line 612"/>
                    <p:cNvSpPr>
                      <a:spLocks noChangeShapeType="1"/>
                    </p:cNvSpPr>
                    <p:nvPr/>
                  </p:nvSpPr>
                  <p:spPr bwMode="auto">
                    <a:xfrm rot="4150475">
                      <a:off x="3229" y="3354"/>
                      <a:ext cx="182" cy="0"/>
                    </a:xfrm>
                    <a:prstGeom prst="line">
                      <a:avLst/>
                    </a:prstGeom>
                    <a:noFill/>
                    <a:ln w="9525">
                      <a:solidFill>
                        <a:srgbClr val="000000"/>
                      </a:solidFill>
                      <a:round/>
                      <a:headEnd/>
                      <a:tailEnd/>
                    </a:ln>
                  </p:spPr>
                  <p:txBody>
                    <a:bodyPr/>
                    <a:lstStyle/>
                    <a:p>
                      <a:endParaRPr lang="fr-FR"/>
                    </a:p>
                  </p:txBody>
                </p:sp>
                <p:sp>
                  <p:nvSpPr>
                    <p:cNvPr id="15557" name="Line 613"/>
                    <p:cNvSpPr>
                      <a:spLocks noChangeShapeType="1"/>
                    </p:cNvSpPr>
                    <p:nvPr/>
                  </p:nvSpPr>
                  <p:spPr bwMode="auto">
                    <a:xfrm rot="4150475" flipH="1">
                      <a:off x="2970" y="2674"/>
                      <a:ext cx="182" cy="0"/>
                    </a:xfrm>
                    <a:prstGeom prst="line">
                      <a:avLst/>
                    </a:prstGeom>
                    <a:noFill/>
                    <a:ln w="9525">
                      <a:solidFill>
                        <a:srgbClr val="000000"/>
                      </a:solidFill>
                      <a:round/>
                      <a:headEnd/>
                      <a:tailEnd/>
                    </a:ln>
                  </p:spPr>
                  <p:txBody>
                    <a:bodyPr/>
                    <a:lstStyle/>
                    <a:p>
                      <a:endParaRPr lang="fr-FR"/>
                    </a:p>
                  </p:txBody>
                </p:sp>
                <p:sp>
                  <p:nvSpPr>
                    <p:cNvPr id="15558" name="Line 614"/>
                    <p:cNvSpPr>
                      <a:spLocks noChangeShapeType="1"/>
                    </p:cNvSpPr>
                    <p:nvPr/>
                  </p:nvSpPr>
                  <p:spPr bwMode="auto">
                    <a:xfrm rot="7893365" flipV="1">
                      <a:off x="3313" y="3466"/>
                      <a:ext cx="239" cy="424"/>
                    </a:xfrm>
                    <a:prstGeom prst="line">
                      <a:avLst/>
                    </a:prstGeom>
                    <a:noFill/>
                    <a:ln w="9525">
                      <a:solidFill>
                        <a:srgbClr val="000000"/>
                      </a:solidFill>
                      <a:round/>
                      <a:headEnd/>
                      <a:tailEnd/>
                    </a:ln>
                  </p:spPr>
                  <p:txBody>
                    <a:bodyPr/>
                    <a:lstStyle/>
                    <a:p>
                      <a:endParaRPr lang="fr-FR"/>
                    </a:p>
                  </p:txBody>
                </p:sp>
                <p:sp>
                  <p:nvSpPr>
                    <p:cNvPr id="15559" name="Line 615"/>
                    <p:cNvSpPr>
                      <a:spLocks noChangeShapeType="1"/>
                    </p:cNvSpPr>
                    <p:nvPr/>
                  </p:nvSpPr>
                  <p:spPr bwMode="auto">
                    <a:xfrm rot="7508140" flipH="1">
                      <a:off x="2832" y="2197"/>
                      <a:ext cx="216" cy="363"/>
                    </a:xfrm>
                    <a:prstGeom prst="line">
                      <a:avLst/>
                    </a:prstGeom>
                    <a:noFill/>
                    <a:ln w="9525">
                      <a:solidFill>
                        <a:srgbClr val="000000"/>
                      </a:solidFill>
                      <a:round/>
                      <a:headEnd/>
                      <a:tailEnd/>
                    </a:ln>
                  </p:spPr>
                  <p:txBody>
                    <a:bodyPr/>
                    <a:lstStyle/>
                    <a:p>
                      <a:endParaRPr lang="fr-FR"/>
                    </a:p>
                  </p:txBody>
                </p:sp>
                <p:sp>
                  <p:nvSpPr>
                    <p:cNvPr id="15560" name="Line 616"/>
                    <p:cNvSpPr>
                      <a:spLocks noChangeShapeType="1"/>
                    </p:cNvSpPr>
                    <p:nvPr/>
                  </p:nvSpPr>
                  <p:spPr bwMode="auto">
                    <a:xfrm>
                      <a:off x="3161" y="3918"/>
                      <a:ext cx="357" cy="1"/>
                    </a:xfrm>
                    <a:prstGeom prst="line">
                      <a:avLst/>
                    </a:prstGeom>
                    <a:noFill/>
                    <a:ln w="9525">
                      <a:solidFill>
                        <a:srgbClr val="000000"/>
                      </a:solidFill>
                      <a:round/>
                      <a:headEnd/>
                      <a:tailEnd/>
                    </a:ln>
                  </p:spPr>
                  <p:txBody>
                    <a:bodyPr/>
                    <a:lstStyle/>
                    <a:p>
                      <a:endParaRPr lang="fr-FR"/>
                    </a:p>
                  </p:txBody>
                </p:sp>
                <p:sp>
                  <p:nvSpPr>
                    <p:cNvPr id="15561" name="Line 617"/>
                    <p:cNvSpPr>
                      <a:spLocks noChangeShapeType="1"/>
                    </p:cNvSpPr>
                    <p:nvPr/>
                  </p:nvSpPr>
                  <p:spPr bwMode="auto">
                    <a:xfrm flipH="1">
                      <a:off x="2129" y="3918"/>
                      <a:ext cx="179" cy="1"/>
                    </a:xfrm>
                    <a:prstGeom prst="line">
                      <a:avLst/>
                    </a:prstGeom>
                    <a:noFill/>
                    <a:ln w="9525">
                      <a:solidFill>
                        <a:srgbClr val="000000"/>
                      </a:solidFill>
                      <a:round/>
                      <a:headEnd/>
                      <a:tailEnd/>
                    </a:ln>
                  </p:spPr>
                  <p:txBody>
                    <a:bodyPr/>
                    <a:lstStyle/>
                    <a:p>
                      <a:endParaRPr lang="fr-FR"/>
                    </a:p>
                  </p:txBody>
                </p:sp>
              </p:grpSp>
            </p:grpSp>
          </p:grpSp>
          <p:sp>
            <p:nvSpPr>
              <p:cNvPr id="15542" name="Text Box 110"/>
              <p:cNvSpPr txBox="1">
                <a:spLocks noChangeArrowheads="1"/>
              </p:cNvSpPr>
              <p:nvPr/>
            </p:nvSpPr>
            <p:spPr bwMode="auto">
              <a:xfrm>
                <a:off x="1248626" y="3871714"/>
                <a:ext cx="342900" cy="342900"/>
              </a:xfrm>
              <a:prstGeom prst="rect">
                <a:avLst/>
              </a:prstGeom>
              <a:noFill/>
              <a:ln w="9525">
                <a:noFill/>
                <a:miter lim="800000"/>
                <a:headEnd/>
                <a:tailEnd/>
              </a:ln>
            </p:spPr>
            <p:txBody>
              <a:bodyPr/>
              <a:lstStyle/>
              <a:p>
                <a:r>
                  <a:rPr lang="fr-FR" sz="1200"/>
                  <a:t>R</a:t>
                </a:r>
                <a:endParaRPr lang="fr-FR"/>
              </a:p>
            </p:txBody>
          </p:sp>
          <p:sp>
            <p:nvSpPr>
              <p:cNvPr id="15543" name="Text Box 110"/>
              <p:cNvSpPr txBox="1">
                <a:spLocks noChangeArrowheads="1"/>
              </p:cNvSpPr>
              <p:nvPr/>
            </p:nvSpPr>
            <p:spPr bwMode="auto">
              <a:xfrm>
                <a:off x="319932" y="3851792"/>
                <a:ext cx="342900" cy="342900"/>
              </a:xfrm>
              <a:prstGeom prst="rect">
                <a:avLst/>
              </a:prstGeom>
              <a:noFill/>
              <a:ln w="9525">
                <a:noFill/>
                <a:miter lim="800000"/>
                <a:headEnd/>
                <a:tailEnd/>
              </a:ln>
            </p:spPr>
            <p:txBody>
              <a:bodyPr/>
              <a:lstStyle/>
              <a:p>
                <a:r>
                  <a:rPr lang="fr-FR" sz="1200"/>
                  <a:t>R</a:t>
                </a:r>
                <a:endParaRPr lang="fr-FR"/>
              </a:p>
            </p:txBody>
          </p:sp>
          <p:sp>
            <p:nvSpPr>
              <p:cNvPr id="15544" name="Text Box 110"/>
              <p:cNvSpPr txBox="1">
                <a:spLocks noChangeArrowheads="1"/>
              </p:cNvSpPr>
              <p:nvPr/>
            </p:nvSpPr>
            <p:spPr bwMode="auto">
              <a:xfrm>
                <a:off x="642910" y="4500570"/>
                <a:ext cx="342900" cy="342900"/>
              </a:xfrm>
              <a:prstGeom prst="rect">
                <a:avLst/>
              </a:prstGeom>
              <a:noFill/>
              <a:ln w="9525">
                <a:noFill/>
                <a:miter lim="800000"/>
                <a:headEnd/>
                <a:tailEnd/>
              </a:ln>
            </p:spPr>
            <p:txBody>
              <a:bodyPr/>
              <a:lstStyle/>
              <a:p>
                <a:r>
                  <a:rPr lang="fr-FR" sz="1200"/>
                  <a:t>R</a:t>
                </a:r>
                <a:endParaRPr lang="fr-FR"/>
              </a:p>
            </p:txBody>
          </p:sp>
        </p:grpSp>
        <p:sp>
          <p:nvSpPr>
            <p:cNvPr id="15538" name="Text Box 110"/>
            <p:cNvSpPr txBox="1">
              <a:spLocks noChangeArrowheads="1"/>
            </p:cNvSpPr>
            <p:nvPr/>
          </p:nvSpPr>
          <p:spPr bwMode="auto">
            <a:xfrm>
              <a:off x="7858148" y="1857364"/>
              <a:ext cx="571504" cy="342900"/>
            </a:xfrm>
            <a:prstGeom prst="rect">
              <a:avLst/>
            </a:prstGeom>
            <a:noFill/>
            <a:ln w="9525">
              <a:noFill/>
              <a:miter lim="800000"/>
              <a:headEnd/>
              <a:tailEnd/>
            </a:ln>
          </p:spPr>
          <p:txBody>
            <a:bodyPr/>
            <a:lstStyle/>
            <a:p>
              <a:r>
                <a:rPr lang="fr-FR" sz="1200"/>
                <a:t>R/3</a:t>
              </a:r>
              <a:endParaRPr lang="fr-FR"/>
            </a:p>
          </p:txBody>
        </p:sp>
        <p:sp>
          <p:nvSpPr>
            <p:cNvPr id="15539" name="Text Box 110"/>
            <p:cNvSpPr txBox="1">
              <a:spLocks noChangeArrowheads="1"/>
            </p:cNvSpPr>
            <p:nvPr/>
          </p:nvSpPr>
          <p:spPr bwMode="auto">
            <a:xfrm>
              <a:off x="8010548" y="2228844"/>
              <a:ext cx="571504" cy="342900"/>
            </a:xfrm>
            <a:prstGeom prst="rect">
              <a:avLst/>
            </a:prstGeom>
            <a:noFill/>
            <a:ln w="9525">
              <a:noFill/>
              <a:miter lim="800000"/>
              <a:headEnd/>
              <a:tailEnd/>
            </a:ln>
          </p:spPr>
          <p:txBody>
            <a:bodyPr/>
            <a:lstStyle/>
            <a:p>
              <a:r>
                <a:rPr lang="fr-FR" sz="1200"/>
                <a:t>R/3</a:t>
              </a:r>
              <a:endParaRPr lang="fr-FR"/>
            </a:p>
          </p:txBody>
        </p:sp>
        <p:sp>
          <p:nvSpPr>
            <p:cNvPr id="15540" name="Text Box 110"/>
            <p:cNvSpPr txBox="1">
              <a:spLocks noChangeArrowheads="1"/>
            </p:cNvSpPr>
            <p:nvPr/>
          </p:nvSpPr>
          <p:spPr bwMode="auto">
            <a:xfrm>
              <a:off x="7215206" y="2228844"/>
              <a:ext cx="571504" cy="342900"/>
            </a:xfrm>
            <a:prstGeom prst="rect">
              <a:avLst/>
            </a:prstGeom>
            <a:noFill/>
            <a:ln w="9525">
              <a:noFill/>
              <a:miter lim="800000"/>
              <a:headEnd/>
              <a:tailEnd/>
            </a:ln>
          </p:spPr>
          <p:txBody>
            <a:bodyPr/>
            <a:lstStyle/>
            <a:p>
              <a:r>
                <a:rPr lang="fr-FR" sz="1200"/>
                <a:t>R/3</a:t>
              </a:r>
              <a:endParaRPr lang="fr-FR"/>
            </a:p>
          </p:txBody>
        </p:sp>
      </p:grpSp>
      <p:grpSp>
        <p:nvGrpSpPr>
          <p:cNvPr id="15655" name="Groupe 1534"/>
          <p:cNvGrpSpPr>
            <a:grpSpLocks/>
          </p:cNvGrpSpPr>
          <p:nvPr/>
        </p:nvGrpSpPr>
        <p:grpSpPr bwMode="auto">
          <a:xfrm>
            <a:off x="990791" y="4458189"/>
            <a:ext cx="3811588" cy="1337943"/>
            <a:chOff x="259962" y="4077024"/>
            <a:chExt cx="3811972" cy="1337950"/>
          </a:xfrm>
        </p:grpSpPr>
        <p:grpSp>
          <p:nvGrpSpPr>
            <p:cNvPr id="15403" name="Group 209"/>
            <p:cNvGrpSpPr>
              <a:grpSpLocks/>
            </p:cNvGrpSpPr>
            <p:nvPr/>
          </p:nvGrpSpPr>
          <p:grpSpPr bwMode="auto">
            <a:xfrm>
              <a:off x="285720" y="4286256"/>
              <a:ext cx="1143000" cy="800100"/>
              <a:chOff x="4538" y="6285"/>
              <a:chExt cx="2520" cy="1860"/>
            </a:xfrm>
          </p:grpSpPr>
          <p:grpSp>
            <p:nvGrpSpPr>
              <p:cNvPr id="15472" name="Group 210"/>
              <p:cNvGrpSpPr>
                <a:grpSpLocks/>
              </p:cNvGrpSpPr>
              <p:nvPr/>
            </p:nvGrpSpPr>
            <p:grpSpPr bwMode="auto">
              <a:xfrm rot="-5271793">
                <a:off x="5733" y="7407"/>
                <a:ext cx="320" cy="1261"/>
                <a:chOff x="4630" y="10417"/>
                <a:chExt cx="387" cy="1440"/>
              </a:xfrm>
            </p:grpSpPr>
            <p:grpSp>
              <p:nvGrpSpPr>
                <p:cNvPr id="15517" name="Group 211"/>
                <p:cNvGrpSpPr>
                  <a:grpSpLocks/>
                </p:cNvGrpSpPr>
                <p:nvPr/>
              </p:nvGrpSpPr>
              <p:grpSpPr bwMode="auto">
                <a:xfrm rot="5321579">
                  <a:off x="4272" y="10953"/>
                  <a:ext cx="1078" cy="362"/>
                  <a:chOff x="4301" y="10157"/>
                  <a:chExt cx="2501" cy="820"/>
                </a:xfrm>
              </p:grpSpPr>
              <p:grpSp>
                <p:nvGrpSpPr>
                  <p:cNvPr id="15520" name="Group 212"/>
                  <p:cNvGrpSpPr>
                    <a:grpSpLocks/>
                  </p:cNvGrpSpPr>
                  <p:nvPr/>
                </p:nvGrpSpPr>
                <p:grpSpPr bwMode="auto">
                  <a:xfrm>
                    <a:off x="4301" y="10296"/>
                    <a:ext cx="541" cy="681"/>
                    <a:chOff x="4297" y="9376"/>
                    <a:chExt cx="1220" cy="2462"/>
                  </a:xfrm>
                </p:grpSpPr>
                <p:sp>
                  <p:nvSpPr>
                    <p:cNvPr id="15533" name="Arc 21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534" name="Arc 21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521" name="Group 215"/>
                  <p:cNvGrpSpPr>
                    <a:grpSpLocks/>
                  </p:cNvGrpSpPr>
                  <p:nvPr/>
                </p:nvGrpSpPr>
                <p:grpSpPr bwMode="auto">
                  <a:xfrm>
                    <a:off x="4761" y="10256"/>
                    <a:ext cx="541" cy="681"/>
                    <a:chOff x="4297" y="9376"/>
                    <a:chExt cx="1220" cy="2462"/>
                  </a:xfrm>
                </p:grpSpPr>
                <p:sp>
                  <p:nvSpPr>
                    <p:cNvPr id="15531" name="Arc 21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532" name="Arc 21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522" name="Group 218"/>
                  <p:cNvGrpSpPr>
                    <a:grpSpLocks/>
                  </p:cNvGrpSpPr>
                  <p:nvPr/>
                </p:nvGrpSpPr>
                <p:grpSpPr bwMode="auto">
                  <a:xfrm>
                    <a:off x="5281" y="10237"/>
                    <a:ext cx="541" cy="681"/>
                    <a:chOff x="4297" y="9376"/>
                    <a:chExt cx="1220" cy="2462"/>
                  </a:xfrm>
                </p:grpSpPr>
                <p:sp>
                  <p:nvSpPr>
                    <p:cNvPr id="15529" name="Arc 21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530" name="Arc 22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523" name="Group 221"/>
                  <p:cNvGrpSpPr>
                    <a:grpSpLocks/>
                  </p:cNvGrpSpPr>
                  <p:nvPr/>
                </p:nvGrpSpPr>
                <p:grpSpPr bwMode="auto">
                  <a:xfrm>
                    <a:off x="5781" y="10197"/>
                    <a:ext cx="541" cy="681"/>
                    <a:chOff x="4297" y="9376"/>
                    <a:chExt cx="1220" cy="2462"/>
                  </a:xfrm>
                </p:grpSpPr>
                <p:sp>
                  <p:nvSpPr>
                    <p:cNvPr id="15527" name="Arc 22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528" name="Arc 22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524" name="Group 224"/>
                  <p:cNvGrpSpPr>
                    <a:grpSpLocks/>
                  </p:cNvGrpSpPr>
                  <p:nvPr/>
                </p:nvGrpSpPr>
                <p:grpSpPr bwMode="auto">
                  <a:xfrm>
                    <a:off x="6261" y="10157"/>
                    <a:ext cx="541" cy="681"/>
                    <a:chOff x="4297" y="9376"/>
                    <a:chExt cx="1220" cy="2462"/>
                  </a:xfrm>
                </p:grpSpPr>
                <p:sp>
                  <p:nvSpPr>
                    <p:cNvPr id="15525" name="Arc 22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526" name="Arc 22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5518" name="Line 227"/>
                <p:cNvSpPr>
                  <a:spLocks noChangeShapeType="1"/>
                </p:cNvSpPr>
                <p:nvPr/>
              </p:nvSpPr>
              <p:spPr bwMode="auto">
                <a:xfrm>
                  <a:off x="4917" y="10417"/>
                  <a:ext cx="0" cy="180"/>
                </a:xfrm>
                <a:prstGeom prst="line">
                  <a:avLst/>
                </a:prstGeom>
                <a:noFill/>
                <a:ln w="9525">
                  <a:solidFill>
                    <a:srgbClr val="000000"/>
                  </a:solidFill>
                  <a:round/>
                  <a:headEnd/>
                  <a:tailEnd/>
                </a:ln>
              </p:spPr>
              <p:txBody>
                <a:bodyPr/>
                <a:lstStyle/>
                <a:p>
                  <a:endParaRPr lang="fr-FR"/>
                </a:p>
              </p:txBody>
            </p:sp>
            <p:sp>
              <p:nvSpPr>
                <p:cNvPr id="15519" name="Line 228"/>
                <p:cNvSpPr>
                  <a:spLocks noChangeShapeType="1"/>
                </p:cNvSpPr>
                <p:nvPr/>
              </p:nvSpPr>
              <p:spPr bwMode="auto">
                <a:xfrm>
                  <a:off x="5017" y="11677"/>
                  <a:ext cx="0" cy="180"/>
                </a:xfrm>
                <a:prstGeom prst="line">
                  <a:avLst/>
                </a:prstGeom>
                <a:noFill/>
                <a:ln w="9525">
                  <a:solidFill>
                    <a:srgbClr val="000000"/>
                  </a:solidFill>
                  <a:round/>
                  <a:headEnd/>
                  <a:tailEnd/>
                </a:ln>
              </p:spPr>
              <p:txBody>
                <a:bodyPr/>
                <a:lstStyle/>
                <a:p>
                  <a:endParaRPr lang="fr-FR"/>
                </a:p>
              </p:txBody>
            </p:sp>
          </p:grpSp>
          <p:grpSp>
            <p:nvGrpSpPr>
              <p:cNvPr id="15473" name="Group 229"/>
              <p:cNvGrpSpPr>
                <a:grpSpLocks/>
              </p:cNvGrpSpPr>
              <p:nvPr/>
            </p:nvGrpSpPr>
            <p:grpSpPr bwMode="auto">
              <a:xfrm rot="-2071236">
                <a:off x="6217" y="6615"/>
                <a:ext cx="320" cy="1261"/>
                <a:chOff x="4630" y="10417"/>
                <a:chExt cx="387" cy="1440"/>
              </a:xfrm>
            </p:grpSpPr>
            <p:grpSp>
              <p:nvGrpSpPr>
                <p:cNvPr id="15499" name="Group 230"/>
                <p:cNvGrpSpPr>
                  <a:grpSpLocks/>
                </p:cNvGrpSpPr>
                <p:nvPr/>
              </p:nvGrpSpPr>
              <p:grpSpPr bwMode="auto">
                <a:xfrm rot="5321579">
                  <a:off x="4272" y="10953"/>
                  <a:ext cx="1078" cy="362"/>
                  <a:chOff x="4301" y="10157"/>
                  <a:chExt cx="2501" cy="820"/>
                </a:xfrm>
              </p:grpSpPr>
              <p:grpSp>
                <p:nvGrpSpPr>
                  <p:cNvPr id="15502" name="Group 231"/>
                  <p:cNvGrpSpPr>
                    <a:grpSpLocks/>
                  </p:cNvGrpSpPr>
                  <p:nvPr/>
                </p:nvGrpSpPr>
                <p:grpSpPr bwMode="auto">
                  <a:xfrm>
                    <a:off x="4301" y="10296"/>
                    <a:ext cx="541" cy="681"/>
                    <a:chOff x="4297" y="9376"/>
                    <a:chExt cx="1220" cy="2462"/>
                  </a:xfrm>
                </p:grpSpPr>
                <p:sp>
                  <p:nvSpPr>
                    <p:cNvPr id="15515" name="Arc 23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516" name="Arc 23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503" name="Group 234"/>
                  <p:cNvGrpSpPr>
                    <a:grpSpLocks/>
                  </p:cNvGrpSpPr>
                  <p:nvPr/>
                </p:nvGrpSpPr>
                <p:grpSpPr bwMode="auto">
                  <a:xfrm>
                    <a:off x="4761" y="10256"/>
                    <a:ext cx="541" cy="681"/>
                    <a:chOff x="4297" y="9376"/>
                    <a:chExt cx="1220" cy="2462"/>
                  </a:xfrm>
                </p:grpSpPr>
                <p:sp>
                  <p:nvSpPr>
                    <p:cNvPr id="15513" name="Arc 23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514" name="Arc 23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504" name="Group 237"/>
                  <p:cNvGrpSpPr>
                    <a:grpSpLocks/>
                  </p:cNvGrpSpPr>
                  <p:nvPr/>
                </p:nvGrpSpPr>
                <p:grpSpPr bwMode="auto">
                  <a:xfrm>
                    <a:off x="5281" y="10237"/>
                    <a:ext cx="541" cy="681"/>
                    <a:chOff x="4297" y="9376"/>
                    <a:chExt cx="1220" cy="2462"/>
                  </a:xfrm>
                </p:grpSpPr>
                <p:sp>
                  <p:nvSpPr>
                    <p:cNvPr id="15511" name="Arc 23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512" name="Arc 23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505" name="Group 240"/>
                  <p:cNvGrpSpPr>
                    <a:grpSpLocks/>
                  </p:cNvGrpSpPr>
                  <p:nvPr/>
                </p:nvGrpSpPr>
                <p:grpSpPr bwMode="auto">
                  <a:xfrm>
                    <a:off x="5781" y="10197"/>
                    <a:ext cx="541" cy="681"/>
                    <a:chOff x="4297" y="9376"/>
                    <a:chExt cx="1220" cy="2462"/>
                  </a:xfrm>
                </p:grpSpPr>
                <p:sp>
                  <p:nvSpPr>
                    <p:cNvPr id="15509" name="Arc 24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510" name="Arc 24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6" name="Group 243"/>
                  <p:cNvGrpSpPr>
                    <a:grpSpLocks/>
                  </p:cNvGrpSpPr>
                  <p:nvPr/>
                </p:nvGrpSpPr>
                <p:grpSpPr bwMode="auto">
                  <a:xfrm>
                    <a:off x="6261" y="10157"/>
                    <a:ext cx="541" cy="681"/>
                    <a:chOff x="4297" y="9376"/>
                    <a:chExt cx="1220" cy="2462"/>
                  </a:xfrm>
                </p:grpSpPr>
                <p:sp>
                  <p:nvSpPr>
                    <p:cNvPr id="15507" name="Arc 24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508" name="Arc 24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5500" name="Line 246"/>
                <p:cNvSpPr>
                  <a:spLocks noChangeShapeType="1"/>
                </p:cNvSpPr>
                <p:nvPr/>
              </p:nvSpPr>
              <p:spPr bwMode="auto">
                <a:xfrm>
                  <a:off x="4917" y="10417"/>
                  <a:ext cx="0" cy="180"/>
                </a:xfrm>
                <a:prstGeom prst="line">
                  <a:avLst/>
                </a:prstGeom>
                <a:noFill/>
                <a:ln w="9525">
                  <a:solidFill>
                    <a:srgbClr val="000000"/>
                  </a:solidFill>
                  <a:round/>
                  <a:headEnd/>
                  <a:tailEnd/>
                </a:ln>
              </p:spPr>
              <p:txBody>
                <a:bodyPr/>
                <a:lstStyle/>
                <a:p>
                  <a:endParaRPr lang="fr-FR"/>
                </a:p>
              </p:txBody>
            </p:sp>
            <p:sp>
              <p:nvSpPr>
                <p:cNvPr id="15501" name="Line 247"/>
                <p:cNvSpPr>
                  <a:spLocks noChangeShapeType="1"/>
                </p:cNvSpPr>
                <p:nvPr/>
              </p:nvSpPr>
              <p:spPr bwMode="auto">
                <a:xfrm>
                  <a:off x="5017" y="11677"/>
                  <a:ext cx="0" cy="180"/>
                </a:xfrm>
                <a:prstGeom prst="line">
                  <a:avLst/>
                </a:prstGeom>
                <a:noFill/>
                <a:ln w="9525">
                  <a:solidFill>
                    <a:srgbClr val="000000"/>
                  </a:solidFill>
                  <a:round/>
                  <a:headEnd/>
                  <a:tailEnd/>
                </a:ln>
              </p:spPr>
              <p:txBody>
                <a:bodyPr/>
                <a:lstStyle/>
                <a:p>
                  <a:endParaRPr lang="fr-FR"/>
                </a:p>
              </p:txBody>
            </p:sp>
          </p:grpSp>
          <p:grpSp>
            <p:nvGrpSpPr>
              <p:cNvPr id="15474" name="Group 248"/>
              <p:cNvGrpSpPr>
                <a:grpSpLocks/>
              </p:cNvGrpSpPr>
              <p:nvPr/>
            </p:nvGrpSpPr>
            <p:grpSpPr bwMode="auto">
              <a:xfrm rot="-8504906">
                <a:off x="5105" y="6607"/>
                <a:ext cx="320" cy="1261"/>
                <a:chOff x="4630" y="10417"/>
                <a:chExt cx="387" cy="1440"/>
              </a:xfrm>
            </p:grpSpPr>
            <p:grpSp>
              <p:nvGrpSpPr>
                <p:cNvPr id="15481" name="Group 249"/>
                <p:cNvGrpSpPr>
                  <a:grpSpLocks/>
                </p:cNvGrpSpPr>
                <p:nvPr/>
              </p:nvGrpSpPr>
              <p:grpSpPr bwMode="auto">
                <a:xfrm rot="5321579">
                  <a:off x="4272" y="10953"/>
                  <a:ext cx="1078" cy="362"/>
                  <a:chOff x="4301" y="10157"/>
                  <a:chExt cx="2501" cy="820"/>
                </a:xfrm>
              </p:grpSpPr>
              <p:grpSp>
                <p:nvGrpSpPr>
                  <p:cNvPr id="15484" name="Group 250"/>
                  <p:cNvGrpSpPr>
                    <a:grpSpLocks/>
                  </p:cNvGrpSpPr>
                  <p:nvPr/>
                </p:nvGrpSpPr>
                <p:grpSpPr bwMode="auto">
                  <a:xfrm>
                    <a:off x="4301" y="10296"/>
                    <a:ext cx="541" cy="681"/>
                    <a:chOff x="4297" y="9376"/>
                    <a:chExt cx="1220" cy="2462"/>
                  </a:xfrm>
                </p:grpSpPr>
                <p:sp>
                  <p:nvSpPr>
                    <p:cNvPr id="15497" name="Arc 25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98" name="Arc 25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85" name="Group 253"/>
                  <p:cNvGrpSpPr>
                    <a:grpSpLocks/>
                  </p:cNvGrpSpPr>
                  <p:nvPr/>
                </p:nvGrpSpPr>
                <p:grpSpPr bwMode="auto">
                  <a:xfrm>
                    <a:off x="4761" y="10256"/>
                    <a:ext cx="541" cy="681"/>
                    <a:chOff x="4297" y="9376"/>
                    <a:chExt cx="1220" cy="2462"/>
                  </a:xfrm>
                </p:grpSpPr>
                <p:sp>
                  <p:nvSpPr>
                    <p:cNvPr id="15495" name="Arc 25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96" name="Arc 25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86" name="Group 256"/>
                  <p:cNvGrpSpPr>
                    <a:grpSpLocks/>
                  </p:cNvGrpSpPr>
                  <p:nvPr/>
                </p:nvGrpSpPr>
                <p:grpSpPr bwMode="auto">
                  <a:xfrm>
                    <a:off x="5281" y="10237"/>
                    <a:ext cx="541" cy="681"/>
                    <a:chOff x="4297" y="9376"/>
                    <a:chExt cx="1220" cy="2462"/>
                  </a:xfrm>
                </p:grpSpPr>
                <p:sp>
                  <p:nvSpPr>
                    <p:cNvPr id="15493" name="Arc 25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94" name="Arc 25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87" name="Group 259"/>
                  <p:cNvGrpSpPr>
                    <a:grpSpLocks/>
                  </p:cNvGrpSpPr>
                  <p:nvPr/>
                </p:nvGrpSpPr>
                <p:grpSpPr bwMode="auto">
                  <a:xfrm>
                    <a:off x="5781" y="10197"/>
                    <a:ext cx="541" cy="681"/>
                    <a:chOff x="4297" y="9376"/>
                    <a:chExt cx="1220" cy="2462"/>
                  </a:xfrm>
                </p:grpSpPr>
                <p:sp>
                  <p:nvSpPr>
                    <p:cNvPr id="15491" name="Arc 26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92" name="Arc 26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88" name="Group 262"/>
                  <p:cNvGrpSpPr>
                    <a:grpSpLocks/>
                  </p:cNvGrpSpPr>
                  <p:nvPr/>
                </p:nvGrpSpPr>
                <p:grpSpPr bwMode="auto">
                  <a:xfrm>
                    <a:off x="6261" y="10157"/>
                    <a:ext cx="541" cy="681"/>
                    <a:chOff x="4297" y="9376"/>
                    <a:chExt cx="1220" cy="2462"/>
                  </a:xfrm>
                </p:grpSpPr>
                <p:sp>
                  <p:nvSpPr>
                    <p:cNvPr id="15489" name="Arc 26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90" name="Arc 26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5482" name="Line 265"/>
                <p:cNvSpPr>
                  <a:spLocks noChangeShapeType="1"/>
                </p:cNvSpPr>
                <p:nvPr/>
              </p:nvSpPr>
              <p:spPr bwMode="auto">
                <a:xfrm>
                  <a:off x="4917" y="10417"/>
                  <a:ext cx="0" cy="180"/>
                </a:xfrm>
                <a:prstGeom prst="line">
                  <a:avLst/>
                </a:prstGeom>
                <a:noFill/>
                <a:ln w="9525">
                  <a:solidFill>
                    <a:srgbClr val="000000"/>
                  </a:solidFill>
                  <a:round/>
                  <a:headEnd/>
                  <a:tailEnd/>
                </a:ln>
              </p:spPr>
              <p:txBody>
                <a:bodyPr/>
                <a:lstStyle/>
                <a:p>
                  <a:endParaRPr lang="fr-FR"/>
                </a:p>
              </p:txBody>
            </p:sp>
            <p:sp>
              <p:nvSpPr>
                <p:cNvPr id="15483" name="Line 266"/>
                <p:cNvSpPr>
                  <a:spLocks noChangeShapeType="1"/>
                </p:cNvSpPr>
                <p:nvPr/>
              </p:nvSpPr>
              <p:spPr bwMode="auto">
                <a:xfrm>
                  <a:off x="5017" y="11677"/>
                  <a:ext cx="0" cy="180"/>
                </a:xfrm>
                <a:prstGeom prst="line">
                  <a:avLst/>
                </a:prstGeom>
                <a:noFill/>
                <a:ln w="9525">
                  <a:solidFill>
                    <a:srgbClr val="000000"/>
                  </a:solidFill>
                  <a:round/>
                  <a:headEnd/>
                  <a:tailEnd/>
                </a:ln>
              </p:spPr>
              <p:txBody>
                <a:bodyPr/>
                <a:lstStyle/>
                <a:p>
                  <a:endParaRPr lang="fr-FR"/>
                </a:p>
              </p:txBody>
            </p:sp>
          </p:grpSp>
          <p:sp>
            <p:nvSpPr>
              <p:cNvPr id="15475" name="Line 267"/>
              <p:cNvSpPr>
                <a:spLocks noChangeShapeType="1"/>
              </p:cNvSpPr>
              <p:nvPr/>
            </p:nvSpPr>
            <p:spPr bwMode="auto">
              <a:xfrm rot="20936399" flipV="1">
                <a:off x="5398" y="6345"/>
                <a:ext cx="360" cy="360"/>
              </a:xfrm>
              <a:prstGeom prst="line">
                <a:avLst/>
              </a:prstGeom>
              <a:noFill/>
              <a:ln w="9525">
                <a:solidFill>
                  <a:srgbClr val="000000"/>
                </a:solidFill>
                <a:round/>
                <a:headEnd/>
                <a:tailEnd/>
              </a:ln>
            </p:spPr>
            <p:txBody>
              <a:bodyPr/>
              <a:lstStyle/>
              <a:p>
                <a:endParaRPr lang="fr-FR"/>
              </a:p>
            </p:txBody>
          </p:sp>
          <p:sp>
            <p:nvSpPr>
              <p:cNvPr id="15476" name="Line 268"/>
              <p:cNvSpPr>
                <a:spLocks noChangeShapeType="1"/>
              </p:cNvSpPr>
              <p:nvPr/>
            </p:nvSpPr>
            <p:spPr bwMode="auto">
              <a:xfrm>
                <a:off x="5738" y="6285"/>
                <a:ext cx="360" cy="360"/>
              </a:xfrm>
              <a:prstGeom prst="line">
                <a:avLst/>
              </a:prstGeom>
              <a:noFill/>
              <a:ln w="9525">
                <a:solidFill>
                  <a:srgbClr val="000000"/>
                </a:solidFill>
                <a:round/>
                <a:headEnd/>
                <a:tailEnd/>
              </a:ln>
            </p:spPr>
            <p:txBody>
              <a:bodyPr/>
              <a:lstStyle/>
              <a:p>
                <a:endParaRPr lang="fr-FR"/>
              </a:p>
            </p:txBody>
          </p:sp>
          <p:sp>
            <p:nvSpPr>
              <p:cNvPr id="15477" name="Line 269"/>
              <p:cNvSpPr>
                <a:spLocks noChangeShapeType="1"/>
              </p:cNvSpPr>
              <p:nvPr/>
            </p:nvSpPr>
            <p:spPr bwMode="auto">
              <a:xfrm flipH="1">
                <a:off x="4538" y="7545"/>
                <a:ext cx="360" cy="360"/>
              </a:xfrm>
              <a:prstGeom prst="line">
                <a:avLst/>
              </a:prstGeom>
              <a:noFill/>
              <a:ln w="9525">
                <a:solidFill>
                  <a:srgbClr val="000000"/>
                </a:solidFill>
                <a:round/>
                <a:headEnd/>
                <a:tailEnd/>
              </a:ln>
            </p:spPr>
            <p:txBody>
              <a:bodyPr/>
              <a:lstStyle/>
              <a:p>
                <a:endParaRPr lang="fr-FR"/>
              </a:p>
            </p:txBody>
          </p:sp>
          <p:sp>
            <p:nvSpPr>
              <p:cNvPr id="15478" name="Line 270"/>
              <p:cNvSpPr>
                <a:spLocks noChangeShapeType="1"/>
              </p:cNvSpPr>
              <p:nvPr/>
            </p:nvSpPr>
            <p:spPr bwMode="auto">
              <a:xfrm flipH="1">
                <a:off x="4538" y="7905"/>
                <a:ext cx="720" cy="0"/>
              </a:xfrm>
              <a:prstGeom prst="line">
                <a:avLst/>
              </a:prstGeom>
              <a:noFill/>
              <a:ln w="9525">
                <a:solidFill>
                  <a:srgbClr val="000000"/>
                </a:solidFill>
                <a:round/>
                <a:headEnd/>
                <a:tailEnd/>
              </a:ln>
            </p:spPr>
            <p:txBody>
              <a:bodyPr/>
              <a:lstStyle/>
              <a:p>
                <a:endParaRPr lang="fr-FR"/>
              </a:p>
            </p:txBody>
          </p:sp>
          <p:sp>
            <p:nvSpPr>
              <p:cNvPr id="15479" name="Line 271"/>
              <p:cNvSpPr>
                <a:spLocks noChangeShapeType="1"/>
              </p:cNvSpPr>
              <p:nvPr/>
            </p:nvSpPr>
            <p:spPr bwMode="auto">
              <a:xfrm>
                <a:off x="6878" y="7665"/>
                <a:ext cx="180" cy="180"/>
              </a:xfrm>
              <a:prstGeom prst="line">
                <a:avLst/>
              </a:prstGeom>
              <a:noFill/>
              <a:ln w="9525">
                <a:solidFill>
                  <a:srgbClr val="000000"/>
                </a:solidFill>
                <a:round/>
                <a:headEnd/>
                <a:tailEnd/>
              </a:ln>
            </p:spPr>
            <p:txBody>
              <a:bodyPr/>
              <a:lstStyle/>
              <a:p>
                <a:endParaRPr lang="fr-FR"/>
              </a:p>
            </p:txBody>
          </p:sp>
          <p:sp>
            <p:nvSpPr>
              <p:cNvPr id="15480" name="Line 272"/>
              <p:cNvSpPr>
                <a:spLocks noChangeShapeType="1"/>
              </p:cNvSpPr>
              <p:nvPr/>
            </p:nvSpPr>
            <p:spPr bwMode="auto">
              <a:xfrm>
                <a:off x="6518" y="7865"/>
                <a:ext cx="540" cy="0"/>
              </a:xfrm>
              <a:prstGeom prst="line">
                <a:avLst/>
              </a:prstGeom>
              <a:noFill/>
              <a:ln w="9525">
                <a:solidFill>
                  <a:srgbClr val="000000"/>
                </a:solidFill>
                <a:round/>
                <a:headEnd/>
                <a:tailEnd/>
              </a:ln>
            </p:spPr>
            <p:txBody>
              <a:bodyPr/>
              <a:lstStyle/>
              <a:p>
                <a:endParaRPr lang="fr-FR"/>
              </a:p>
            </p:txBody>
          </p:sp>
        </p:grpSp>
        <p:grpSp>
          <p:nvGrpSpPr>
            <p:cNvPr id="15404" name="Group 273"/>
            <p:cNvGrpSpPr>
              <a:grpSpLocks/>
            </p:cNvGrpSpPr>
            <p:nvPr/>
          </p:nvGrpSpPr>
          <p:grpSpPr bwMode="auto">
            <a:xfrm>
              <a:off x="2642538" y="4077024"/>
              <a:ext cx="942016" cy="1099815"/>
              <a:chOff x="4447" y="3650"/>
              <a:chExt cx="1484" cy="1731"/>
            </a:xfrm>
          </p:grpSpPr>
          <p:sp>
            <p:nvSpPr>
              <p:cNvPr id="15412" name="Line 274"/>
              <p:cNvSpPr>
                <a:spLocks noChangeShapeType="1"/>
              </p:cNvSpPr>
              <p:nvPr/>
            </p:nvSpPr>
            <p:spPr bwMode="auto">
              <a:xfrm>
                <a:off x="5333" y="4403"/>
                <a:ext cx="0" cy="108"/>
              </a:xfrm>
              <a:prstGeom prst="line">
                <a:avLst/>
              </a:prstGeom>
              <a:noFill/>
              <a:ln w="9525">
                <a:solidFill>
                  <a:srgbClr val="000000"/>
                </a:solidFill>
                <a:round/>
                <a:headEnd/>
                <a:tailEnd/>
              </a:ln>
            </p:spPr>
            <p:txBody>
              <a:bodyPr/>
              <a:lstStyle/>
              <a:p>
                <a:endParaRPr lang="fr-FR"/>
              </a:p>
            </p:txBody>
          </p:sp>
          <p:grpSp>
            <p:nvGrpSpPr>
              <p:cNvPr id="15413" name="Group 275"/>
              <p:cNvGrpSpPr>
                <a:grpSpLocks/>
              </p:cNvGrpSpPr>
              <p:nvPr/>
            </p:nvGrpSpPr>
            <p:grpSpPr bwMode="auto">
              <a:xfrm rot="-85752">
                <a:off x="5077" y="3650"/>
                <a:ext cx="262" cy="759"/>
                <a:chOff x="4630" y="10417"/>
                <a:chExt cx="387" cy="1440"/>
              </a:xfrm>
            </p:grpSpPr>
            <p:grpSp>
              <p:nvGrpSpPr>
                <p:cNvPr id="15454" name="Group 276"/>
                <p:cNvGrpSpPr>
                  <a:grpSpLocks/>
                </p:cNvGrpSpPr>
                <p:nvPr/>
              </p:nvGrpSpPr>
              <p:grpSpPr bwMode="auto">
                <a:xfrm rot="5321579">
                  <a:off x="4272" y="10953"/>
                  <a:ext cx="1078" cy="362"/>
                  <a:chOff x="4301" y="10157"/>
                  <a:chExt cx="2501" cy="820"/>
                </a:xfrm>
              </p:grpSpPr>
              <p:grpSp>
                <p:nvGrpSpPr>
                  <p:cNvPr id="15457" name="Group 277"/>
                  <p:cNvGrpSpPr>
                    <a:grpSpLocks/>
                  </p:cNvGrpSpPr>
                  <p:nvPr/>
                </p:nvGrpSpPr>
                <p:grpSpPr bwMode="auto">
                  <a:xfrm>
                    <a:off x="4301" y="10296"/>
                    <a:ext cx="541" cy="681"/>
                    <a:chOff x="4297" y="9376"/>
                    <a:chExt cx="1220" cy="2462"/>
                  </a:xfrm>
                </p:grpSpPr>
                <p:sp>
                  <p:nvSpPr>
                    <p:cNvPr id="15470" name="Arc 27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71" name="Arc 27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58" name="Group 280"/>
                  <p:cNvGrpSpPr>
                    <a:grpSpLocks/>
                  </p:cNvGrpSpPr>
                  <p:nvPr/>
                </p:nvGrpSpPr>
                <p:grpSpPr bwMode="auto">
                  <a:xfrm>
                    <a:off x="4761" y="10256"/>
                    <a:ext cx="541" cy="681"/>
                    <a:chOff x="4297" y="9376"/>
                    <a:chExt cx="1220" cy="2462"/>
                  </a:xfrm>
                </p:grpSpPr>
                <p:sp>
                  <p:nvSpPr>
                    <p:cNvPr id="15468" name="Arc 28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69" name="Arc 28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59" name="Group 283"/>
                  <p:cNvGrpSpPr>
                    <a:grpSpLocks/>
                  </p:cNvGrpSpPr>
                  <p:nvPr/>
                </p:nvGrpSpPr>
                <p:grpSpPr bwMode="auto">
                  <a:xfrm>
                    <a:off x="5281" y="10237"/>
                    <a:ext cx="541" cy="681"/>
                    <a:chOff x="4297" y="9376"/>
                    <a:chExt cx="1220" cy="2462"/>
                  </a:xfrm>
                </p:grpSpPr>
                <p:sp>
                  <p:nvSpPr>
                    <p:cNvPr id="15466" name="Arc 28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67" name="Arc 28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60" name="Group 286"/>
                  <p:cNvGrpSpPr>
                    <a:grpSpLocks/>
                  </p:cNvGrpSpPr>
                  <p:nvPr/>
                </p:nvGrpSpPr>
                <p:grpSpPr bwMode="auto">
                  <a:xfrm>
                    <a:off x="5781" y="10197"/>
                    <a:ext cx="541" cy="681"/>
                    <a:chOff x="4297" y="9376"/>
                    <a:chExt cx="1220" cy="2462"/>
                  </a:xfrm>
                </p:grpSpPr>
                <p:sp>
                  <p:nvSpPr>
                    <p:cNvPr id="15464" name="Arc 28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65" name="Arc 28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61" name="Group 289"/>
                  <p:cNvGrpSpPr>
                    <a:grpSpLocks/>
                  </p:cNvGrpSpPr>
                  <p:nvPr/>
                </p:nvGrpSpPr>
                <p:grpSpPr bwMode="auto">
                  <a:xfrm>
                    <a:off x="6261" y="10157"/>
                    <a:ext cx="541" cy="681"/>
                    <a:chOff x="4297" y="9376"/>
                    <a:chExt cx="1220" cy="2462"/>
                  </a:xfrm>
                </p:grpSpPr>
                <p:sp>
                  <p:nvSpPr>
                    <p:cNvPr id="15462" name="Arc 29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63" name="Arc 29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5455" name="Line 292"/>
                <p:cNvSpPr>
                  <a:spLocks noChangeShapeType="1"/>
                </p:cNvSpPr>
                <p:nvPr/>
              </p:nvSpPr>
              <p:spPr bwMode="auto">
                <a:xfrm>
                  <a:off x="4917" y="10417"/>
                  <a:ext cx="0" cy="180"/>
                </a:xfrm>
                <a:prstGeom prst="line">
                  <a:avLst/>
                </a:prstGeom>
                <a:noFill/>
                <a:ln w="9525">
                  <a:solidFill>
                    <a:srgbClr val="000000"/>
                  </a:solidFill>
                  <a:round/>
                  <a:headEnd/>
                  <a:tailEnd/>
                </a:ln>
              </p:spPr>
              <p:txBody>
                <a:bodyPr/>
                <a:lstStyle/>
                <a:p>
                  <a:endParaRPr lang="fr-FR"/>
                </a:p>
              </p:txBody>
            </p:sp>
            <p:sp>
              <p:nvSpPr>
                <p:cNvPr id="15456" name="Line 293"/>
                <p:cNvSpPr>
                  <a:spLocks noChangeShapeType="1"/>
                </p:cNvSpPr>
                <p:nvPr/>
              </p:nvSpPr>
              <p:spPr bwMode="auto">
                <a:xfrm>
                  <a:off x="5017" y="11677"/>
                  <a:ext cx="0" cy="180"/>
                </a:xfrm>
                <a:prstGeom prst="line">
                  <a:avLst/>
                </a:prstGeom>
                <a:noFill/>
                <a:ln w="9525">
                  <a:solidFill>
                    <a:srgbClr val="000000"/>
                  </a:solidFill>
                  <a:round/>
                  <a:headEnd/>
                  <a:tailEnd/>
                </a:ln>
              </p:spPr>
              <p:txBody>
                <a:bodyPr/>
                <a:lstStyle/>
                <a:p>
                  <a:endParaRPr lang="fr-FR"/>
                </a:p>
              </p:txBody>
            </p:sp>
          </p:grpSp>
          <p:grpSp>
            <p:nvGrpSpPr>
              <p:cNvPr id="15414" name="Group 294"/>
              <p:cNvGrpSpPr>
                <a:grpSpLocks/>
              </p:cNvGrpSpPr>
              <p:nvPr/>
            </p:nvGrpSpPr>
            <p:grpSpPr bwMode="auto">
              <a:xfrm rot="-2675807">
                <a:off x="5669" y="4622"/>
                <a:ext cx="262" cy="759"/>
                <a:chOff x="4630" y="10417"/>
                <a:chExt cx="387" cy="1440"/>
              </a:xfrm>
            </p:grpSpPr>
            <p:grpSp>
              <p:nvGrpSpPr>
                <p:cNvPr id="15436" name="Group 295"/>
                <p:cNvGrpSpPr>
                  <a:grpSpLocks/>
                </p:cNvGrpSpPr>
                <p:nvPr/>
              </p:nvGrpSpPr>
              <p:grpSpPr bwMode="auto">
                <a:xfrm rot="5321579">
                  <a:off x="4272" y="10953"/>
                  <a:ext cx="1078" cy="362"/>
                  <a:chOff x="4301" y="10157"/>
                  <a:chExt cx="2501" cy="820"/>
                </a:xfrm>
              </p:grpSpPr>
              <p:grpSp>
                <p:nvGrpSpPr>
                  <p:cNvPr id="15439" name="Group 296"/>
                  <p:cNvGrpSpPr>
                    <a:grpSpLocks/>
                  </p:cNvGrpSpPr>
                  <p:nvPr/>
                </p:nvGrpSpPr>
                <p:grpSpPr bwMode="auto">
                  <a:xfrm>
                    <a:off x="4301" y="10296"/>
                    <a:ext cx="541" cy="681"/>
                    <a:chOff x="4297" y="9376"/>
                    <a:chExt cx="1220" cy="2462"/>
                  </a:xfrm>
                </p:grpSpPr>
                <p:sp>
                  <p:nvSpPr>
                    <p:cNvPr id="15452" name="Arc 29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53" name="Arc 29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40" name="Group 299"/>
                  <p:cNvGrpSpPr>
                    <a:grpSpLocks/>
                  </p:cNvGrpSpPr>
                  <p:nvPr/>
                </p:nvGrpSpPr>
                <p:grpSpPr bwMode="auto">
                  <a:xfrm>
                    <a:off x="4761" y="10256"/>
                    <a:ext cx="541" cy="681"/>
                    <a:chOff x="4297" y="9376"/>
                    <a:chExt cx="1220" cy="2462"/>
                  </a:xfrm>
                </p:grpSpPr>
                <p:sp>
                  <p:nvSpPr>
                    <p:cNvPr id="15450" name="Arc 30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51" name="Arc 30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41" name="Group 302"/>
                  <p:cNvGrpSpPr>
                    <a:grpSpLocks/>
                  </p:cNvGrpSpPr>
                  <p:nvPr/>
                </p:nvGrpSpPr>
                <p:grpSpPr bwMode="auto">
                  <a:xfrm>
                    <a:off x="5281" y="10237"/>
                    <a:ext cx="541" cy="681"/>
                    <a:chOff x="4297" y="9376"/>
                    <a:chExt cx="1220" cy="2462"/>
                  </a:xfrm>
                </p:grpSpPr>
                <p:sp>
                  <p:nvSpPr>
                    <p:cNvPr id="15448" name="Arc 30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49" name="Arc 30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42" name="Group 305"/>
                  <p:cNvGrpSpPr>
                    <a:grpSpLocks/>
                  </p:cNvGrpSpPr>
                  <p:nvPr/>
                </p:nvGrpSpPr>
                <p:grpSpPr bwMode="auto">
                  <a:xfrm>
                    <a:off x="5781" y="10197"/>
                    <a:ext cx="541" cy="681"/>
                    <a:chOff x="4297" y="9376"/>
                    <a:chExt cx="1220" cy="2462"/>
                  </a:xfrm>
                </p:grpSpPr>
                <p:sp>
                  <p:nvSpPr>
                    <p:cNvPr id="15446" name="Arc 30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47" name="Arc 30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43" name="Group 308"/>
                  <p:cNvGrpSpPr>
                    <a:grpSpLocks/>
                  </p:cNvGrpSpPr>
                  <p:nvPr/>
                </p:nvGrpSpPr>
                <p:grpSpPr bwMode="auto">
                  <a:xfrm>
                    <a:off x="6261" y="10157"/>
                    <a:ext cx="541" cy="681"/>
                    <a:chOff x="4297" y="9376"/>
                    <a:chExt cx="1220" cy="2462"/>
                  </a:xfrm>
                </p:grpSpPr>
                <p:sp>
                  <p:nvSpPr>
                    <p:cNvPr id="15444" name="Arc 30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45" name="Arc 31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5437" name="Line 311"/>
                <p:cNvSpPr>
                  <a:spLocks noChangeShapeType="1"/>
                </p:cNvSpPr>
                <p:nvPr/>
              </p:nvSpPr>
              <p:spPr bwMode="auto">
                <a:xfrm>
                  <a:off x="4917" y="10417"/>
                  <a:ext cx="0" cy="180"/>
                </a:xfrm>
                <a:prstGeom prst="line">
                  <a:avLst/>
                </a:prstGeom>
                <a:noFill/>
                <a:ln w="9525">
                  <a:solidFill>
                    <a:srgbClr val="000000"/>
                  </a:solidFill>
                  <a:round/>
                  <a:headEnd/>
                  <a:tailEnd/>
                </a:ln>
              </p:spPr>
              <p:txBody>
                <a:bodyPr/>
                <a:lstStyle/>
                <a:p>
                  <a:endParaRPr lang="fr-FR"/>
                </a:p>
              </p:txBody>
            </p:sp>
            <p:sp>
              <p:nvSpPr>
                <p:cNvPr id="15438" name="Line 312"/>
                <p:cNvSpPr>
                  <a:spLocks noChangeShapeType="1"/>
                </p:cNvSpPr>
                <p:nvPr/>
              </p:nvSpPr>
              <p:spPr bwMode="auto">
                <a:xfrm>
                  <a:off x="5017" y="11677"/>
                  <a:ext cx="0" cy="180"/>
                </a:xfrm>
                <a:prstGeom prst="line">
                  <a:avLst/>
                </a:prstGeom>
                <a:noFill/>
                <a:ln w="9525">
                  <a:solidFill>
                    <a:srgbClr val="000000"/>
                  </a:solidFill>
                  <a:round/>
                  <a:headEnd/>
                  <a:tailEnd/>
                </a:ln>
              </p:spPr>
              <p:txBody>
                <a:bodyPr/>
                <a:lstStyle/>
                <a:p>
                  <a:endParaRPr lang="fr-FR"/>
                </a:p>
              </p:txBody>
            </p:sp>
          </p:grpSp>
          <p:grpSp>
            <p:nvGrpSpPr>
              <p:cNvPr id="15415" name="Group 313"/>
              <p:cNvGrpSpPr>
                <a:grpSpLocks/>
              </p:cNvGrpSpPr>
              <p:nvPr/>
            </p:nvGrpSpPr>
            <p:grpSpPr bwMode="auto">
              <a:xfrm rot="-7037524">
                <a:off x="4696" y="4560"/>
                <a:ext cx="262" cy="759"/>
                <a:chOff x="4630" y="10417"/>
                <a:chExt cx="387" cy="1440"/>
              </a:xfrm>
            </p:grpSpPr>
            <p:grpSp>
              <p:nvGrpSpPr>
                <p:cNvPr id="15418" name="Group 314"/>
                <p:cNvGrpSpPr>
                  <a:grpSpLocks/>
                </p:cNvGrpSpPr>
                <p:nvPr/>
              </p:nvGrpSpPr>
              <p:grpSpPr bwMode="auto">
                <a:xfrm rot="5321579">
                  <a:off x="4272" y="10953"/>
                  <a:ext cx="1078" cy="362"/>
                  <a:chOff x="4301" y="10157"/>
                  <a:chExt cx="2501" cy="820"/>
                </a:xfrm>
              </p:grpSpPr>
              <p:grpSp>
                <p:nvGrpSpPr>
                  <p:cNvPr id="15421" name="Group 315"/>
                  <p:cNvGrpSpPr>
                    <a:grpSpLocks/>
                  </p:cNvGrpSpPr>
                  <p:nvPr/>
                </p:nvGrpSpPr>
                <p:grpSpPr bwMode="auto">
                  <a:xfrm>
                    <a:off x="4301" y="10296"/>
                    <a:ext cx="541" cy="681"/>
                    <a:chOff x="4297" y="9376"/>
                    <a:chExt cx="1220" cy="2462"/>
                  </a:xfrm>
                </p:grpSpPr>
                <p:sp>
                  <p:nvSpPr>
                    <p:cNvPr id="15434" name="Arc 31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35" name="Arc 31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22" name="Group 318"/>
                  <p:cNvGrpSpPr>
                    <a:grpSpLocks/>
                  </p:cNvGrpSpPr>
                  <p:nvPr/>
                </p:nvGrpSpPr>
                <p:grpSpPr bwMode="auto">
                  <a:xfrm>
                    <a:off x="4761" y="10256"/>
                    <a:ext cx="541" cy="681"/>
                    <a:chOff x="4297" y="9376"/>
                    <a:chExt cx="1220" cy="2462"/>
                  </a:xfrm>
                </p:grpSpPr>
                <p:sp>
                  <p:nvSpPr>
                    <p:cNvPr id="15432" name="Arc 31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33" name="Arc 32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23" name="Group 321"/>
                  <p:cNvGrpSpPr>
                    <a:grpSpLocks/>
                  </p:cNvGrpSpPr>
                  <p:nvPr/>
                </p:nvGrpSpPr>
                <p:grpSpPr bwMode="auto">
                  <a:xfrm>
                    <a:off x="5281" y="10237"/>
                    <a:ext cx="541" cy="681"/>
                    <a:chOff x="4297" y="9376"/>
                    <a:chExt cx="1220" cy="2462"/>
                  </a:xfrm>
                </p:grpSpPr>
                <p:sp>
                  <p:nvSpPr>
                    <p:cNvPr id="15430" name="Arc 32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31" name="Arc 32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24" name="Group 324"/>
                  <p:cNvGrpSpPr>
                    <a:grpSpLocks/>
                  </p:cNvGrpSpPr>
                  <p:nvPr/>
                </p:nvGrpSpPr>
                <p:grpSpPr bwMode="auto">
                  <a:xfrm>
                    <a:off x="5781" y="10197"/>
                    <a:ext cx="541" cy="681"/>
                    <a:chOff x="4297" y="9376"/>
                    <a:chExt cx="1220" cy="2462"/>
                  </a:xfrm>
                </p:grpSpPr>
                <p:sp>
                  <p:nvSpPr>
                    <p:cNvPr id="15428" name="Arc 32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29" name="Arc 32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5425" name="Group 327"/>
                  <p:cNvGrpSpPr>
                    <a:grpSpLocks/>
                  </p:cNvGrpSpPr>
                  <p:nvPr/>
                </p:nvGrpSpPr>
                <p:grpSpPr bwMode="auto">
                  <a:xfrm>
                    <a:off x="6261" y="10157"/>
                    <a:ext cx="541" cy="681"/>
                    <a:chOff x="4297" y="9376"/>
                    <a:chExt cx="1220" cy="2462"/>
                  </a:xfrm>
                </p:grpSpPr>
                <p:sp>
                  <p:nvSpPr>
                    <p:cNvPr id="15426" name="Arc 32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427" name="Arc 32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5419" name="Line 330"/>
                <p:cNvSpPr>
                  <a:spLocks noChangeShapeType="1"/>
                </p:cNvSpPr>
                <p:nvPr/>
              </p:nvSpPr>
              <p:spPr bwMode="auto">
                <a:xfrm>
                  <a:off x="4917" y="10417"/>
                  <a:ext cx="0" cy="180"/>
                </a:xfrm>
                <a:prstGeom prst="line">
                  <a:avLst/>
                </a:prstGeom>
                <a:noFill/>
                <a:ln w="9525">
                  <a:solidFill>
                    <a:srgbClr val="000000"/>
                  </a:solidFill>
                  <a:round/>
                  <a:headEnd/>
                  <a:tailEnd/>
                </a:ln>
              </p:spPr>
              <p:txBody>
                <a:bodyPr/>
                <a:lstStyle/>
                <a:p>
                  <a:endParaRPr lang="fr-FR"/>
                </a:p>
              </p:txBody>
            </p:sp>
            <p:sp>
              <p:nvSpPr>
                <p:cNvPr id="15420" name="Line 331"/>
                <p:cNvSpPr>
                  <a:spLocks noChangeShapeType="1"/>
                </p:cNvSpPr>
                <p:nvPr/>
              </p:nvSpPr>
              <p:spPr bwMode="auto">
                <a:xfrm>
                  <a:off x="5017" y="11677"/>
                  <a:ext cx="0" cy="180"/>
                </a:xfrm>
                <a:prstGeom prst="line">
                  <a:avLst/>
                </a:prstGeom>
                <a:noFill/>
                <a:ln w="9525">
                  <a:solidFill>
                    <a:srgbClr val="000000"/>
                  </a:solidFill>
                  <a:round/>
                  <a:headEnd/>
                  <a:tailEnd/>
                </a:ln>
              </p:spPr>
              <p:txBody>
                <a:bodyPr/>
                <a:lstStyle/>
                <a:p>
                  <a:endParaRPr lang="fr-FR"/>
                </a:p>
              </p:txBody>
            </p:sp>
          </p:grpSp>
          <p:sp>
            <p:nvSpPr>
              <p:cNvPr id="15416" name="Line 332"/>
              <p:cNvSpPr>
                <a:spLocks noChangeShapeType="1"/>
              </p:cNvSpPr>
              <p:nvPr/>
            </p:nvSpPr>
            <p:spPr bwMode="auto">
              <a:xfrm flipV="1">
                <a:off x="4995" y="4509"/>
                <a:ext cx="291" cy="216"/>
              </a:xfrm>
              <a:prstGeom prst="line">
                <a:avLst/>
              </a:prstGeom>
              <a:noFill/>
              <a:ln w="9525">
                <a:solidFill>
                  <a:srgbClr val="000000"/>
                </a:solidFill>
                <a:round/>
                <a:headEnd/>
                <a:tailEnd/>
              </a:ln>
            </p:spPr>
            <p:txBody>
              <a:bodyPr/>
              <a:lstStyle/>
              <a:p>
                <a:endParaRPr lang="fr-FR"/>
              </a:p>
            </p:txBody>
          </p:sp>
          <p:sp>
            <p:nvSpPr>
              <p:cNvPr id="15417" name="Line 333"/>
              <p:cNvSpPr>
                <a:spLocks noChangeShapeType="1"/>
              </p:cNvSpPr>
              <p:nvPr/>
            </p:nvSpPr>
            <p:spPr bwMode="auto">
              <a:xfrm>
                <a:off x="5318" y="4520"/>
                <a:ext cx="290" cy="217"/>
              </a:xfrm>
              <a:prstGeom prst="line">
                <a:avLst/>
              </a:prstGeom>
              <a:noFill/>
              <a:ln w="9525">
                <a:solidFill>
                  <a:srgbClr val="000000"/>
                </a:solidFill>
                <a:round/>
                <a:headEnd/>
                <a:tailEnd/>
              </a:ln>
            </p:spPr>
            <p:txBody>
              <a:bodyPr/>
              <a:lstStyle/>
              <a:p>
                <a:endParaRPr lang="fr-FR"/>
              </a:p>
            </p:txBody>
          </p:sp>
        </p:grpSp>
        <p:sp>
          <p:nvSpPr>
            <p:cNvPr id="15405" name="Line 632"/>
            <p:cNvSpPr>
              <a:spLocks noChangeShapeType="1"/>
            </p:cNvSpPr>
            <p:nvPr/>
          </p:nvSpPr>
          <p:spPr bwMode="auto">
            <a:xfrm>
              <a:off x="1714480" y="4643446"/>
              <a:ext cx="457200" cy="0"/>
            </a:xfrm>
            <a:prstGeom prst="line">
              <a:avLst/>
            </a:prstGeom>
            <a:noFill/>
            <a:ln w="38100" cmpd="dbl">
              <a:solidFill>
                <a:srgbClr val="000000"/>
              </a:solidFill>
              <a:round/>
              <a:headEnd type="stealth" w="med" len="sm"/>
              <a:tailEnd type="stealth" w="med" len="sm"/>
            </a:ln>
          </p:spPr>
          <p:txBody>
            <a:bodyPr/>
            <a:lstStyle/>
            <a:p>
              <a:endParaRPr lang="fr-FR"/>
            </a:p>
          </p:txBody>
        </p:sp>
        <p:sp>
          <p:nvSpPr>
            <p:cNvPr id="15406" name="Text Box 110"/>
            <p:cNvSpPr txBox="1">
              <a:spLocks noChangeArrowheads="1"/>
            </p:cNvSpPr>
            <p:nvPr/>
          </p:nvSpPr>
          <p:spPr bwMode="auto">
            <a:xfrm>
              <a:off x="3143240" y="4229108"/>
              <a:ext cx="571504" cy="342900"/>
            </a:xfrm>
            <a:prstGeom prst="rect">
              <a:avLst/>
            </a:prstGeom>
            <a:noFill/>
            <a:ln w="9525">
              <a:noFill/>
              <a:miter lim="800000"/>
              <a:headEnd/>
              <a:tailEnd/>
            </a:ln>
          </p:spPr>
          <p:txBody>
            <a:bodyPr/>
            <a:lstStyle/>
            <a:p>
              <a:r>
                <a:rPr lang="fr-FR" sz="1200" dirty="0"/>
                <a:t>L/3</a:t>
              </a:r>
              <a:endParaRPr lang="fr-FR" dirty="0"/>
            </a:p>
          </p:txBody>
        </p:sp>
        <p:sp>
          <p:nvSpPr>
            <p:cNvPr id="15407" name="Text Box 110"/>
            <p:cNvSpPr txBox="1">
              <a:spLocks noChangeArrowheads="1"/>
            </p:cNvSpPr>
            <p:nvPr/>
          </p:nvSpPr>
          <p:spPr bwMode="auto">
            <a:xfrm>
              <a:off x="3500430" y="4657736"/>
              <a:ext cx="571504" cy="342900"/>
            </a:xfrm>
            <a:prstGeom prst="rect">
              <a:avLst/>
            </a:prstGeom>
            <a:noFill/>
            <a:ln w="9525">
              <a:noFill/>
              <a:miter lim="800000"/>
              <a:headEnd/>
              <a:tailEnd/>
            </a:ln>
          </p:spPr>
          <p:txBody>
            <a:bodyPr/>
            <a:lstStyle/>
            <a:p>
              <a:r>
                <a:rPr lang="fr-FR" sz="1200"/>
                <a:t>L/3</a:t>
              </a:r>
              <a:endParaRPr lang="fr-FR"/>
            </a:p>
          </p:txBody>
        </p:sp>
        <p:sp>
          <p:nvSpPr>
            <p:cNvPr id="15408" name="Text Box 110"/>
            <p:cNvSpPr txBox="1">
              <a:spLocks noChangeArrowheads="1"/>
            </p:cNvSpPr>
            <p:nvPr/>
          </p:nvSpPr>
          <p:spPr bwMode="auto">
            <a:xfrm>
              <a:off x="2500298" y="4657736"/>
              <a:ext cx="571504" cy="342900"/>
            </a:xfrm>
            <a:prstGeom prst="rect">
              <a:avLst/>
            </a:prstGeom>
            <a:noFill/>
            <a:ln w="9525">
              <a:noFill/>
              <a:miter lim="800000"/>
              <a:headEnd/>
              <a:tailEnd/>
            </a:ln>
          </p:spPr>
          <p:txBody>
            <a:bodyPr/>
            <a:lstStyle/>
            <a:p>
              <a:r>
                <a:rPr lang="fr-FR" sz="1200"/>
                <a:t>L/3</a:t>
              </a:r>
              <a:endParaRPr lang="fr-FR"/>
            </a:p>
          </p:txBody>
        </p:sp>
        <p:sp>
          <p:nvSpPr>
            <p:cNvPr id="15409" name="Text Box 110"/>
            <p:cNvSpPr txBox="1">
              <a:spLocks noChangeArrowheads="1"/>
            </p:cNvSpPr>
            <p:nvPr/>
          </p:nvSpPr>
          <p:spPr bwMode="auto">
            <a:xfrm>
              <a:off x="259962" y="4474812"/>
              <a:ext cx="382948" cy="342900"/>
            </a:xfrm>
            <a:prstGeom prst="rect">
              <a:avLst/>
            </a:prstGeom>
            <a:noFill/>
            <a:ln w="9525">
              <a:noFill/>
              <a:miter lim="800000"/>
              <a:headEnd/>
              <a:tailEnd/>
            </a:ln>
          </p:spPr>
          <p:txBody>
            <a:bodyPr/>
            <a:lstStyle/>
            <a:p>
              <a:r>
                <a:rPr lang="fr-FR" sz="1200"/>
                <a:t>L</a:t>
              </a:r>
              <a:endParaRPr lang="fr-FR"/>
            </a:p>
          </p:txBody>
        </p:sp>
        <p:sp>
          <p:nvSpPr>
            <p:cNvPr id="15410" name="Text Box 110"/>
            <p:cNvSpPr txBox="1">
              <a:spLocks noChangeArrowheads="1"/>
            </p:cNvSpPr>
            <p:nvPr/>
          </p:nvSpPr>
          <p:spPr bwMode="auto">
            <a:xfrm>
              <a:off x="1142976" y="4429132"/>
              <a:ext cx="382948" cy="342900"/>
            </a:xfrm>
            <a:prstGeom prst="rect">
              <a:avLst/>
            </a:prstGeom>
            <a:noFill/>
            <a:ln w="9525">
              <a:noFill/>
              <a:miter lim="800000"/>
              <a:headEnd/>
              <a:tailEnd/>
            </a:ln>
          </p:spPr>
          <p:txBody>
            <a:bodyPr/>
            <a:lstStyle/>
            <a:p>
              <a:r>
                <a:rPr lang="fr-FR" sz="1200"/>
                <a:t>L</a:t>
              </a:r>
              <a:endParaRPr lang="fr-FR"/>
            </a:p>
          </p:txBody>
        </p:sp>
        <p:sp>
          <p:nvSpPr>
            <p:cNvPr id="15411" name="Text Box 110"/>
            <p:cNvSpPr txBox="1">
              <a:spLocks noChangeArrowheads="1"/>
            </p:cNvSpPr>
            <p:nvPr/>
          </p:nvSpPr>
          <p:spPr bwMode="auto">
            <a:xfrm>
              <a:off x="760028" y="5072074"/>
              <a:ext cx="382948" cy="342900"/>
            </a:xfrm>
            <a:prstGeom prst="rect">
              <a:avLst/>
            </a:prstGeom>
            <a:noFill/>
            <a:ln w="9525">
              <a:noFill/>
              <a:miter lim="800000"/>
              <a:headEnd/>
              <a:tailEnd/>
            </a:ln>
          </p:spPr>
          <p:txBody>
            <a:bodyPr/>
            <a:lstStyle/>
            <a:p>
              <a:r>
                <a:rPr lang="fr-FR" sz="1200"/>
                <a:t>L</a:t>
              </a:r>
              <a:endParaRPr lang="fr-FR"/>
            </a:p>
          </p:txBody>
        </p:sp>
      </p:grpSp>
      <p:grpSp>
        <p:nvGrpSpPr>
          <p:cNvPr id="15785" name="Groupe 1535"/>
          <p:cNvGrpSpPr>
            <a:grpSpLocks/>
          </p:cNvGrpSpPr>
          <p:nvPr/>
        </p:nvGrpSpPr>
        <p:grpSpPr bwMode="auto">
          <a:xfrm>
            <a:off x="5171129" y="4628929"/>
            <a:ext cx="3311525" cy="962025"/>
            <a:chOff x="4974870" y="4214818"/>
            <a:chExt cx="3311906" cy="961495"/>
          </a:xfrm>
        </p:grpSpPr>
        <p:grpSp>
          <p:nvGrpSpPr>
            <p:cNvPr id="15368" name="Group 339"/>
            <p:cNvGrpSpPr>
              <a:grpSpLocks/>
            </p:cNvGrpSpPr>
            <p:nvPr/>
          </p:nvGrpSpPr>
          <p:grpSpPr bwMode="auto">
            <a:xfrm>
              <a:off x="7286644" y="4214818"/>
              <a:ext cx="869950" cy="731837"/>
              <a:chOff x="7048" y="5757"/>
              <a:chExt cx="1370" cy="1151"/>
            </a:xfrm>
          </p:grpSpPr>
          <p:sp>
            <p:nvSpPr>
              <p:cNvPr id="15389" name="Line 340"/>
              <p:cNvSpPr>
                <a:spLocks noChangeShapeType="1"/>
              </p:cNvSpPr>
              <p:nvPr/>
            </p:nvSpPr>
            <p:spPr bwMode="auto">
              <a:xfrm>
                <a:off x="7718" y="5757"/>
                <a:ext cx="0" cy="320"/>
              </a:xfrm>
              <a:prstGeom prst="line">
                <a:avLst/>
              </a:prstGeom>
              <a:noFill/>
              <a:ln w="9525">
                <a:solidFill>
                  <a:srgbClr val="000000"/>
                </a:solidFill>
                <a:round/>
                <a:headEnd/>
                <a:tailEnd/>
              </a:ln>
            </p:spPr>
            <p:txBody>
              <a:bodyPr/>
              <a:lstStyle/>
              <a:p>
                <a:endParaRPr lang="fr-FR"/>
              </a:p>
            </p:txBody>
          </p:sp>
          <p:sp>
            <p:nvSpPr>
              <p:cNvPr id="15390" name="Line 341"/>
              <p:cNvSpPr>
                <a:spLocks noChangeShapeType="1"/>
              </p:cNvSpPr>
              <p:nvPr/>
            </p:nvSpPr>
            <p:spPr bwMode="auto">
              <a:xfrm>
                <a:off x="7538" y="6078"/>
                <a:ext cx="360" cy="0"/>
              </a:xfrm>
              <a:prstGeom prst="line">
                <a:avLst/>
              </a:prstGeom>
              <a:noFill/>
              <a:ln w="9525">
                <a:solidFill>
                  <a:srgbClr val="000000"/>
                </a:solidFill>
                <a:round/>
                <a:headEnd/>
                <a:tailEnd/>
              </a:ln>
            </p:spPr>
            <p:txBody>
              <a:bodyPr/>
              <a:lstStyle/>
              <a:p>
                <a:endParaRPr lang="fr-FR"/>
              </a:p>
            </p:txBody>
          </p:sp>
          <p:sp>
            <p:nvSpPr>
              <p:cNvPr id="15391" name="Line 342"/>
              <p:cNvSpPr>
                <a:spLocks noChangeShapeType="1"/>
              </p:cNvSpPr>
              <p:nvPr/>
            </p:nvSpPr>
            <p:spPr bwMode="auto">
              <a:xfrm>
                <a:off x="7538" y="6158"/>
                <a:ext cx="360" cy="0"/>
              </a:xfrm>
              <a:prstGeom prst="line">
                <a:avLst/>
              </a:prstGeom>
              <a:noFill/>
              <a:ln w="9525">
                <a:solidFill>
                  <a:srgbClr val="000000"/>
                </a:solidFill>
                <a:round/>
                <a:headEnd/>
                <a:tailEnd/>
              </a:ln>
            </p:spPr>
            <p:txBody>
              <a:bodyPr/>
              <a:lstStyle/>
              <a:p>
                <a:endParaRPr lang="fr-FR"/>
              </a:p>
            </p:txBody>
          </p:sp>
          <p:sp>
            <p:nvSpPr>
              <p:cNvPr id="15392" name="Line 343"/>
              <p:cNvSpPr>
                <a:spLocks noChangeShapeType="1"/>
              </p:cNvSpPr>
              <p:nvPr/>
            </p:nvSpPr>
            <p:spPr bwMode="auto">
              <a:xfrm>
                <a:off x="7718" y="6178"/>
                <a:ext cx="0" cy="320"/>
              </a:xfrm>
              <a:prstGeom prst="line">
                <a:avLst/>
              </a:prstGeom>
              <a:noFill/>
              <a:ln w="9525">
                <a:solidFill>
                  <a:srgbClr val="000000"/>
                </a:solidFill>
                <a:round/>
                <a:headEnd/>
                <a:tailEnd/>
              </a:ln>
            </p:spPr>
            <p:txBody>
              <a:bodyPr/>
              <a:lstStyle/>
              <a:p>
                <a:endParaRPr lang="fr-FR"/>
              </a:p>
            </p:txBody>
          </p:sp>
          <p:grpSp>
            <p:nvGrpSpPr>
              <p:cNvPr id="15393" name="Group 344"/>
              <p:cNvGrpSpPr>
                <a:grpSpLocks/>
              </p:cNvGrpSpPr>
              <p:nvPr/>
            </p:nvGrpSpPr>
            <p:grpSpPr bwMode="auto">
              <a:xfrm rot="-3509130">
                <a:off x="7868" y="6338"/>
                <a:ext cx="360" cy="740"/>
                <a:chOff x="8258" y="9137"/>
                <a:chExt cx="360" cy="740"/>
              </a:xfrm>
            </p:grpSpPr>
            <p:sp>
              <p:nvSpPr>
                <p:cNvPr id="15399" name="Line 345"/>
                <p:cNvSpPr>
                  <a:spLocks noChangeShapeType="1"/>
                </p:cNvSpPr>
                <p:nvPr/>
              </p:nvSpPr>
              <p:spPr bwMode="auto">
                <a:xfrm>
                  <a:off x="8438" y="9137"/>
                  <a:ext cx="0" cy="320"/>
                </a:xfrm>
                <a:prstGeom prst="line">
                  <a:avLst/>
                </a:prstGeom>
                <a:noFill/>
                <a:ln w="9525">
                  <a:solidFill>
                    <a:srgbClr val="000000"/>
                  </a:solidFill>
                  <a:round/>
                  <a:headEnd/>
                  <a:tailEnd/>
                </a:ln>
              </p:spPr>
              <p:txBody>
                <a:bodyPr/>
                <a:lstStyle/>
                <a:p>
                  <a:endParaRPr lang="fr-FR"/>
                </a:p>
              </p:txBody>
            </p:sp>
            <p:sp>
              <p:nvSpPr>
                <p:cNvPr id="15400" name="Line 346"/>
                <p:cNvSpPr>
                  <a:spLocks noChangeShapeType="1"/>
                </p:cNvSpPr>
                <p:nvPr/>
              </p:nvSpPr>
              <p:spPr bwMode="auto">
                <a:xfrm>
                  <a:off x="8258" y="9457"/>
                  <a:ext cx="360" cy="0"/>
                </a:xfrm>
                <a:prstGeom prst="line">
                  <a:avLst/>
                </a:prstGeom>
                <a:noFill/>
                <a:ln w="9525">
                  <a:solidFill>
                    <a:srgbClr val="000000"/>
                  </a:solidFill>
                  <a:round/>
                  <a:headEnd/>
                  <a:tailEnd/>
                </a:ln>
              </p:spPr>
              <p:txBody>
                <a:bodyPr/>
                <a:lstStyle/>
                <a:p>
                  <a:endParaRPr lang="fr-FR"/>
                </a:p>
              </p:txBody>
            </p:sp>
            <p:sp>
              <p:nvSpPr>
                <p:cNvPr id="15401" name="Line 347"/>
                <p:cNvSpPr>
                  <a:spLocks noChangeShapeType="1"/>
                </p:cNvSpPr>
                <p:nvPr/>
              </p:nvSpPr>
              <p:spPr bwMode="auto">
                <a:xfrm>
                  <a:off x="8258" y="9537"/>
                  <a:ext cx="360" cy="0"/>
                </a:xfrm>
                <a:prstGeom prst="line">
                  <a:avLst/>
                </a:prstGeom>
                <a:noFill/>
                <a:ln w="9525">
                  <a:solidFill>
                    <a:srgbClr val="000000"/>
                  </a:solidFill>
                  <a:round/>
                  <a:headEnd/>
                  <a:tailEnd/>
                </a:ln>
              </p:spPr>
              <p:txBody>
                <a:bodyPr/>
                <a:lstStyle/>
                <a:p>
                  <a:endParaRPr lang="fr-FR"/>
                </a:p>
              </p:txBody>
            </p:sp>
            <p:sp>
              <p:nvSpPr>
                <p:cNvPr id="15402" name="Line 348"/>
                <p:cNvSpPr>
                  <a:spLocks noChangeShapeType="1"/>
                </p:cNvSpPr>
                <p:nvPr/>
              </p:nvSpPr>
              <p:spPr bwMode="auto">
                <a:xfrm>
                  <a:off x="8438" y="9557"/>
                  <a:ext cx="0" cy="320"/>
                </a:xfrm>
                <a:prstGeom prst="line">
                  <a:avLst/>
                </a:prstGeom>
                <a:noFill/>
                <a:ln w="9525">
                  <a:solidFill>
                    <a:srgbClr val="000000"/>
                  </a:solidFill>
                  <a:round/>
                  <a:headEnd/>
                  <a:tailEnd/>
                </a:ln>
              </p:spPr>
              <p:txBody>
                <a:bodyPr/>
                <a:lstStyle/>
                <a:p>
                  <a:endParaRPr lang="fr-FR"/>
                </a:p>
              </p:txBody>
            </p:sp>
          </p:grpSp>
          <p:grpSp>
            <p:nvGrpSpPr>
              <p:cNvPr id="15394" name="Group 349"/>
              <p:cNvGrpSpPr>
                <a:grpSpLocks/>
              </p:cNvGrpSpPr>
              <p:nvPr/>
            </p:nvGrpSpPr>
            <p:grpSpPr bwMode="auto">
              <a:xfrm rot="3319643">
                <a:off x="7238" y="6360"/>
                <a:ext cx="360" cy="740"/>
                <a:chOff x="7778" y="8737"/>
                <a:chExt cx="360" cy="740"/>
              </a:xfrm>
            </p:grpSpPr>
            <p:sp>
              <p:nvSpPr>
                <p:cNvPr id="15395" name="Line 350"/>
                <p:cNvSpPr>
                  <a:spLocks noChangeShapeType="1"/>
                </p:cNvSpPr>
                <p:nvPr/>
              </p:nvSpPr>
              <p:spPr bwMode="auto">
                <a:xfrm>
                  <a:off x="7958" y="8737"/>
                  <a:ext cx="0" cy="320"/>
                </a:xfrm>
                <a:prstGeom prst="line">
                  <a:avLst/>
                </a:prstGeom>
                <a:noFill/>
                <a:ln w="9525">
                  <a:solidFill>
                    <a:srgbClr val="000000"/>
                  </a:solidFill>
                  <a:round/>
                  <a:headEnd/>
                  <a:tailEnd/>
                </a:ln>
              </p:spPr>
              <p:txBody>
                <a:bodyPr/>
                <a:lstStyle/>
                <a:p>
                  <a:endParaRPr lang="fr-FR"/>
                </a:p>
              </p:txBody>
            </p:sp>
            <p:sp>
              <p:nvSpPr>
                <p:cNvPr id="15396" name="Line 351"/>
                <p:cNvSpPr>
                  <a:spLocks noChangeShapeType="1"/>
                </p:cNvSpPr>
                <p:nvPr/>
              </p:nvSpPr>
              <p:spPr bwMode="auto">
                <a:xfrm>
                  <a:off x="7778" y="9057"/>
                  <a:ext cx="360" cy="0"/>
                </a:xfrm>
                <a:prstGeom prst="line">
                  <a:avLst/>
                </a:prstGeom>
                <a:noFill/>
                <a:ln w="9525">
                  <a:solidFill>
                    <a:srgbClr val="000000"/>
                  </a:solidFill>
                  <a:round/>
                  <a:headEnd/>
                  <a:tailEnd/>
                </a:ln>
              </p:spPr>
              <p:txBody>
                <a:bodyPr/>
                <a:lstStyle/>
                <a:p>
                  <a:endParaRPr lang="fr-FR"/>
                </a:p>
              </p:txBody>
            </p:sp>
            <p:sp>
              <p:nvSpPr>
                <p:cNvPr id="15397" name="Line 352"/>
                <p:cNvSpPr>
                  <a:spLocks noChangeShapeType="1"/>
                </p:cNvSpPr>
                <p:nvPr/>
              </p:nvSpPr>
              <p:spPr bwMode="auto">
                <a:xfrm>
                  <a:off x="7778" y="9137"/>
                  <a:ext cx="360" cy="0"/>
                </a:xfrm>
                <a:prstGeom prst="line">
                  <a:avLst/>
                </a:prstGeom>
                <a:noFill/>
                <a:ln w="9525">
                  <a:solidFill>
                    <a:srgbClr val="000000"/>
                  </a:solidFill>
                  <a:round/>
                  <a:headEnd/>
                  <a:tailEnd/>
                </a:ln>
              </p:spPr>
              <p:txBody>
                <a:bodyPr/>
                <a:lstStyle/>
                <a:p>
                  <a:endParaRPr lang="fr-FR"/>
                </a:p>
              </p:txBody>
            </p:sp>
            <p:sp>
              <p:nvSpPr>
                <p:cNvPr id="15398" name="Line 353"/>
                <p:cNvSpPr>
                  <a:spLocks noChangeShapeType="1"/>
                </p:cNvSpPr>
                <p:nvPr/>
              </p:nvSpPr>
              <p:spPr bwMode="auto">
                <a:xfrm>
                  <a:off x="7958" y="9157"/>
                  <a:ext cx="0" cy="320"/>
                </a:xfrm>
                <a:prstGeom prst="line">
                  <a:avLst/>
                </a:prstGeom>
                <a:noFill/>
                <a:ln w="9525">
                  <a:solidFill>
                    <a:srgbClr val="000000"/>
                  </a:solidFill>
                  <a:round/>
                  <a:headEnd/>
                  <a:tailEnd/>
                </a:ln>
              </p:spPr>
              <p:txBody>
                <a:bodyPr/>
                <a:lstStyle/>
                <a:p>
                  <a:endParaRPr lang="fr-FR"/>
                </a:p>
              </p:txBody>
            </p:sp>
          </p:grpSp>
        </p:grpSp>
        <p:grpSp>
          <p:nvGrpSpPr>
            <p:cNvPr id="15369" name="Group 619"/>
            <p:cNvGrpSpPr>
              <a:grpSpLocks/>
            </p:cNvGrpSpPr>
            <p:nvPr/>
          </p:nvGrpSpPr>
          <p:grpSpPr bwMode="auto">
            <a:xfrm>
              <a:off x="5000628" y="4214818"/>
              <a:ext cx="1104900" cy="647700"/>
              <a:chOff x="2618" y="7726"/>
              <a:chExt cx="1740" cy="1020"/>
            </a:xfrm>
          </p:grpSpPr>
          <p:sp>
            <p:nvSpPr>
              <p:cNvPr id="15377" name="Line 620"/>
              <p:cNvSpPr>
                <a:spLocks noChangeShapeType="1"/>
              </p:cNvSpPr>
              <p:nvPr/>
            </p:nvSpPr>
            <p:spPr bwMode="auto">
              <a:xfrm flipH="1">
                <a:off x="3098" y="7726"/>
                <a:ext cx="360" cy="360"/>
              </a:xfrm>
              <a:prstGeom prst="line">
                <a:avLst/>
              </a:prstGeom>
              <a:noFill/>
              <a:ln w="9525">
                <a:solidFill>
                  <a:srgbClr val="000000"/>
                </a:solidFill>
                <a:round/>
                <a:headEnd/>
                <a:tailEnd/>
              </a:ln>
            </p:spPr>
            <p:txBody>
              <a:bodyPr/>
              <a:lstStyle/>
              <a:p>
                <a:endParaRPr lang="fr-FR"/>
              </a:p>
            </p:txBody>
          </p:sp>
          <p:sp>
            <p:nvSpPr>
              <p:cNvPr id="15378" name="Line 621"/>
              <p:cNvSpPr>
                <a:spLocks noChangeShapeType="1"/>
              </p:cNvSpPr>
              <p:nvPr/>
            </p:nvSpPr>
            <p:spPr bwMode="auto">
              <a:xfrm>
                <a:off x="3458" y="7726"/>
                <a:ext cx="360" cy="360"/>
              </a:xfrm>
              <a:prstGeom prst="line">
                <a:avLst/>
              </a:prstGeom>
              <a:noFill/>
              <a:ln w="9525">
                <a:solidFill>
                  <a:srgbClr val="000000"/>
                </a:solidFill>
                <a:round/>
                <a:headEnd/>
                <a:tailEnd/>
              </a:ln>
            </p:spPr>
            <p:txBody>
              <a:bodyPr/>
              <a:lstStyle/>
              <a:p>
                <a:endParaRPr lang="fr-FR"/>
              </a:p>
            </p:txBody>
          </p:sp>
          <p:sp>
            <p:nvSpPr>
              <p:cNvPr id="15379" name="Line 622"/>
              <p:cNvSpPr>
                <a:spLocks noChangeShapeType="1"/>
              </p:cNvSpPr>
              <p:nvPr/>
            </p:nvSpPr>
            <p:spPr bwMode="auto">
              <a:xfrm>
                <a:off x="3018" y="8006"/>
                <a:ext cx="180" cy="180"/>
              </a:xfrm>
              <a:prstGeom prst="line">
                <a:avLst/>
              </a:prstGeom>
              <a:noFill/>
              <a:ln w="9525">
                <a:solidFill>
                  <a:srgbClr val="000000"/>
                </a:solidFill>
                <a:round/>
                <a:headEnd/>
                <a:tailEnd/>
              </a:ln>
            </p:spPr>
            <p:txBody>
              <a:bodyPr/>
              <a:lstStyle/>
              <a:p>
                <a:endParaRPr lang="fr-FR"/>
              </a:p>
            </p:txBody>
          </p:sp>
          <p:sp>
            <p:nvSpPr>
              <p:cNvPr id="15380" name="Line 623"/>
              <p:cNvSpPr>
                <a:spLocks noChangeShapeType="1"/>
              </p:cNvSpPr>
              <p:nvPr/>
            </p:nvSpPr>
            <p:spPr bwMode="auto">
              <a:xfrm>
                <a:off x="2918" y="8166"/>
                <a:ext cx="180" cy="180"/>
              </a:xfrm>
              <a:prstGeom prst="line">
                <a:avLst/>
              </a:prstGeom>
              <a:noFill/>
              <a:ln w="9525">
                <a:solidFill>
                  <a:srgbClr val="000000"/>
                </a:solidFill>
                <a:round/>
                <a:headEnd/>
                <a:tailEnd/>
              </a:ln>
            </p:spPr>
            <p:txBody>
              <a:bodyPr/>
              <a:lstStyle/>
              <a:p>
                <a:endParaRPr lang="fr-FR"/>
              </a:p>
            </p:txBody>
          </p:sp>
          <p:sp>
            <p:nvSpPr>
              <p:cNvPr id="15381" name="Line 624"/>
              <p:cNvSpPr>
                <a:spLocks noChangeShapeType="1"/>
              </p:cNvSpPr>
              <p:nvPr/>
            </p:nvSpPr>
            <p:spPr bwMode="auto">
              <a:xfrm flipH="1">
                <a:off x="2618" y="8266"/>
                <a:ext cx="360" cy="360"/>
              </a:xfrm>
              <a:prstGeom prst="line">
                <a:avLst/>
              </a:prstGeom>
              <a:noFill/>
              <a:ln w="9525">
                <a:solidFill>
                  <a:srgbClr val="000000"/>
                </a:solidFill>
                <a:round/>
                <a:headEnd/>
                <a:tailEnd/>
              </a:ln>
            </p:spPr>
            <p:txBody>
              <a:bodyPr/>
              <a:lstStyle/>
              <a:p>
                <a:endParaRPr lang="fr-FR"/>
              </a:p>
            </p:txBody>
          </p:sp>
          <p:sp>
            <p:nvSpPr>
              <p:cNvPr id="15382" name="Line 625"/>
              <p:cNvSpPr>
                <a:spLocks noChangeShapeType="1"/>
              </p:cNvSpPr>
              <p:nvPr/>
            </p:nvSpPr>
            <p:spPr bwMode="auto">
              <a:xfrm flipH="1">
                <a:off x="3738" y="8006"/>
                <a:ext cx="180" cy="180"/>
              </a:xfrm>
              <a:prstGeom prst="line">
                <a:avLst/>
              </a:prstGeom>
              <a:noFill/>
              <a:ln w="9525">
                <a:solidFill>
                  <a:srgbClr val="000000"/>
                </a:solidFill>
                <a:round/>
                <a:headEnd/>
                <a:tailEnd/>
              </a:ln>
            </p:spPr>
            <p:txBody>
              <a:bodyPr/>
              <a:lstStyle/>
              <a:p>
                <a:endParaRPr lang="fr-FR"/>
              </a:p>
            </p:txBody>
          </p:sp>
          <p:sp>
            <p:nvSpPr>
              <p:cNvPr id="15383" name="Line 626"/>
              <p:cNvSpPr>
                <a:spLocks noChangeShapeType="1"/>
              </p:cNvSpPr>
              <p:nvPr/>
            </p:nvSpPr>
            <p:spPr bwMode="auto">
              <a:xfrm flipH="1">
                <a:off x="3838" y="8086"/>
                <a:ext cx="180" cy="180"/>
              </a:xfrm>
              <a:prstGeom prst="line">
                <a:avLst/>
              </a:prstGeom>
              <a:noFill/>
              <a:ln w="9525">
                <a:solidFill>
                  <a:srgbClr val="000000"/>
                </a:solidFill>
                <a:round/>
                <a:headEnd/>
                <a:tailEnd/>
              </a:ln>
            </p:spPr>
            <p:txBody>
              <a:bodyPr/>
              <a:lstStyle/>
              <a:p>
                <a:endParaRPr lang="fr-FR"/>
              </a:p>
            </p:txBody>
          </p:sp>
          <p:sp>
            <p:nvSpPr>
              <p:cNvPr id="15384" name="Line 627"/>
              <p:cNvSpPr>
                <a:spLocks noChangeShapeType="1"/>
              </p:cNvSpPr>
              <p:nvPr/>
            </p:nvSpPr>
            <p:spPr bwMode="auto">
              <a:xfrm>
                <a:off x="2638" y="8626"/>
                <a:ext cx="820" cy="0"/>
              </a:xfrm>
              <a:prstGeom prst="line">
                <a:avLst/>
              </a:prstGeom>
              <a:noFill/>
              <a:ln w="9525">
                <a:solidFill>
                  <a:srgbClr val="000000"/>
                </a:solidFill>
                <a:round/>
                <a:headEnd/>
                <a:tailEnd/>
              </a:ln>
            </p:spPr>
            <p:txBody>
              <a:bodyPr/>
              <a:lstStyle/>
              <a:p>
                <a:endParaRPr lang="fr-FR"/>
              </a:p>
            </p:txBody>
          </p:sp>
          <p:sp>
            <p:nvSpPr>
              <p:cNvPr id="15385" name="Line 628"/>
              <p:cNvSpPr>
                <a:spLocks noChangeShapeType="1"/>
              </p:cNvSpPr>
              <p:nvPr/>
            </p:nvSpPr>
            <p:spPr bwMode="auto">
              <a:xfrm>
                <a:off x="3478" y="8486"/>
                <a:ext cx="0" cy="260"/>
              </a:xfrm>
              <a:prstGeom prst="line">
                <a:avLst/>
              </a:prstGeom>
              <a:noFill/>
              <a:ln w="9525">
                <a:solidFill>
                  <a:srgbClr val="000000"/>
                </a:solidFill>
                <a:round/>
                <a:headEnd/>
                <a:tailEnd/>
              </a:ln>
            </p:spPr>
            <p:txBody>
              <a:bodyPr/>
              <a:lstStyle/>
              <a:p>
                <a:endParaRPr lang="fr-FR"/>
              </a:p>
            </p:txBody>
          </p:sp>
          <p:sp>
            <p:nvSpPr>
              <p:cNvPr id="15386" name="Line 629"/>
              <p:cNvSpPr>
                <a:spLocks noChangeShapeType="1"/>
              </p:cNvSpPr>
              <p:nvPr/>
            </p:nvSpPr>
            <p:spPr bwMode="auto">
              <a:xfrm>
                <a:off x="3578" y="8486"/>
                <a:ext cx="0" cy="260"/>
              </a:xfrm>
              <a:prstGeom prst="line">
                <a:avLst/>
              </a:prstGeom>
              <a:noFill/>
              <a:ln w="9525">
                <a:solidFill>
                  <a:srgbClr val="000000"/>
                </a:solidFill>
                <a:round/>
                <a:headEnd/>
                <a:tailEnd/>
              </a:ln>
            </p:spPr>
            <p:txBody>
              <a:bodyPr/>
              <a:lstStyle/>
              <a:p>
                <a:endParaRPr lang="fr-FR"/>
              </a:p>
            </p:txBody>
          </p:sp>
          <p:sp>
            <p:nvSpPr>
              <p:cNvPr id="15387" name="Line 630"/>
              <p:cNvSpPr>
                <a:spLocks noChangeShapeType="1"/>
              </p:cNvSpPr>
              <p:nvPr/>
            </p:nvSpPr>
            <p:spPr bwMode="auto">
              <a:xfrm>
                <a:off x="3618" y="8626"/>
                <a:ext cx="720" cy="0"/>
              </a:xfrm>
              <a:prstGeom prst="line">
                <a:avLst/>
              </a:prstGeom>
              <a:noFill/>
              <a:ln w="9525">
                <a:solidFill>
                  <a:srgbClr val="000000"/>
                </a:solidFill>
                <a:round/>
                <a:headEnd/>
                <a:tailEnd/>
              </a:ln>
            </p:spPr>
            <p:txBody>
              <a:bodyPr/>
              <a:lstStyle/>
              <a:p>
                <a:endParaRPr lang="fr-FR"/>
              </a:p>
            </p:txBody>
          </p:sp>
          <p:sp>
            <p:nvSpPr>
              <p:cNvPr id="15388" name="Line 631"/>
              <p:cNvSpPr>
                <a:spLocks noChangeShapeType="1"/>
              </p:cNvSpPr>
              <p:nvPr/>
            </p:nvSpPr>
            <p:spPr bwMode="auto">
              <a:xfrm>
                <a:off x="3938" y="8206"/>
                <a:ext cx="420" cy="420"/>
              </a:xfrm>
              <a:prstGeom prst="line">
                <a:avLst/>
              </a:prstGeom>
              <a:noFill/>
              <a:ln w="9525">
                <a:solidFill>
                  <a:srgbClr val="000000"/>
                </a:solidFill>
                <a:round/>
                <a:headEnd/>
                <a:tailEnd/>
              </a:ln>
            </p:spPr>
            <p:txBody>
              <a:bodyPr/>
              <a:lstStyle/>
              <a:p>
                <a:endParaRPr lang="fr-FR"/>
              </a:p>
            </p:txBody>
          </p:sp>
        </p:grpSp>
        <p:sp>
          <p:nvSpPr>
            <p:cNvPr id="15370" name="Line 633"/>
            <p:cNvSpPr>
              <a:spLocks noChangeShapeType="1"/>
            </p:cNvSpPr>
            <p:nvPr/>
          </p:nvSpPr>
          <p:spPr bwMode="auto">
            <a:xfrm>
              <a:off x="6357950" y="4711713"/>
              <a:ext cx="457200" cy="0"/>
            </a:xfrm>
            <a:prstGeom prst="line">
              <a:avLst/>
            </a:prstGeom>
            <a:noFill/>
            <a:ln w="38100" cmpd="dbl">
              <a:solidFill>
                <a:srgbClr val="000000"/>
              </a:solidFill>
              <a:round/>
              <a:headEnd type="stealth" w="med" len="sm"/>
              <a:tailEnd type="stealth" w="med" len="sm"/>
            </a:ln>
          </p:spPr>
          <p:txBody>
            <a:bodyPr/>
            <a:lstStyle/>
            <a:p>
              <a:endParaRPr lang="fr-FR"/>
            </a:p>
          </p:txBody>
        </p:sp>
        <p:sp>
          <p:nvSpPr>
            <p:cNvPr id="15371" name="Text Box 110"/>
            <p:cNvSpPr txBox="1">
              <a:spLocks noChangeArrowheads="1"/>
            </p:cNvSpPr>
            <p:nvPr/>
          </p:nvSpPr>
          <p:spPr bwMode="auto">
            <a:xfrm>
              <a:off x="4974870" y="4300546"/>
              <a:ext cx="382948" cy="342900"/>
            </a:xfrm>
            <a:prstGeom prst="rect">
              <a:avLst/>
            </a:prstGeom>
            <a:noFill/>
            <a:ln w="9525">
              <a:noFill/>
              <a:miter lim="800000"/>
              <a:headEnd/>
              <a:tailEnd/>
            </a:ln>
          </p:spPr>
          <p:txBody>
            <a:bodyPr/>
            <a:lstStyle/>
            <a:p>
              <a:r>
                <a:rPr lang="fr-FR" sz="1200"/>
                <a:t>C</a:t>
              </a:r>
              <a:endParaRPr lang="fr-FR"/>
            </a:p>
          </p:txBody>
        </p:sp>
        <p:sp>
          <p:nvSpPr>
            <p:cNvPr id="15372" name="Text Box 110"/>
            <p:cNvSpPr txBox="1">
              <a:spLocks noChangeArrowheads="1"/>
            </p:cNvSpPr>
            <p:nvPr/>
          </p:nvSpPr>
          <p:spPr bwMode="auto">
            <a:xfrm>
              <a:off x="5449178" y="4833413"/>
              <a:ext cx="382948" cy="342900"/>
            </a:xfrm>
            <a:prstGeom prst="rect">
              <a:avLst/>
            </a:prstGeom>
            <a:noFill/>
            <a:ln w="9525">
              <a:noFill/>
              <a:miter lim="800000"/>
              <a:headEnd/>
              <a:tailEnd/>
            </a:ln>
          </p:spPr>
          <p:txBody>
            <a:bodyPr/>
            <a:lstStyle/>
            <a:p>
              <a:r>
                <a:rPr lang="fr-FR" sz="1200"/>
                <a:t>C</a:t>
              </a:r>
              <a:endParaRPr lang="fr-FR"/>
            </a:p>
          </p:txBody>
        </p:sp>
        <p:sp>
          <p:nvSpPr>
            <p:cNvPr id="15373" name="Text Box 110"/>
            <p:cNvSpPr txBox="1">
              <a:spLocks noChangeArrowheads="1"/>
            </p:cNvSpPr>
            <p:nvPr/>
          </p:nvSpPr>
          <p:spPr bwMode="auto">
            <a:xfrm>
              <a:off x="5832126" y="4214818"/>
              <a:ext cx="382948" cy="342900"/>
            </a:xfrm>
            <a:prstGeom prst="rect">
              <a:avLst/>
            </a:prstGeom>
            <a:noFill/>
            <a:ln w="9525">
              <a:noFill/>
              <a:miter lim="800000"/>
              <a:headEnd/>
              <a:tailEnd/>
            </a:ln>
          </p:spPr>
          <p:txBody>
            <a:bodyPr/>
            <a:lstStyle/>
            <a:p>
              <a:r>
                <a:rPr lang="fr-FR" sz="1200"/>
                <a:t>C</a:t>
              </a:r>
              <a:endParaRPr lang="fr-FR"/>
            </a:p>
          </p:txBody>
        </p:sp>
        <p:sp>
          <p:nvSpPr>
            <p:cNvPr id="15374" name="Text Box 110"/>
            <p:cNvSpPr txBox="1">
              <a:spLocks noChangeArrowheads="1"/>
            </p:cNvSpPr>
            <p:nvPr/>
          </p:nvSpPr>
          <p:spPr bwMode="auto">
            <a:xfrm>
              <a:off x="7248007" y="4312014"/>
              <a:ext cx="382948" cy="342900"/>
            </a:xfrm>
            <a:prstGeom prst="rect">
              <a:avLst/>
            </a:prstGeom>
            <a:noFill/>
            <a:ln w="9525">
              <a:noFill/>
              <a:miter lim="800000"/>
              <a:headEnd/>
              <a:tailEnd/>
            </a:ln>
          </p:spPr>
          <p:txBody>
            <a:bodyPr/>
            <a:lstStyle/>
            <a:p>
              <a:r>
                <a:rPr lang="fr-FR" sz="1200"/>
                <a:t>3C</a:t>
              </a:r>
              <a:endParaRPr lang="fr-FR"/>
            </a:p>
          </p:txBody>
        </p:sp>
        <p:sp>
          <p:nvSpPr>
            <p:cNvPr id="15375" name="Text Box 110"/>
            <p:cNvSpPr txBox="1">
              <a:spLocks noChangeArrowheads="1"/>
            </p:cNvSpPr>
            <p:nvPr/>
          </p:nvSpPr>
          <p:spPr bwMode="auto">
            <a:xfrm>
              <a:off x="7903828" y="4514860"/>
              <a:ext cx="382948" cy="342900"/>
            </a:xfrm>
            <a:prstGeom prst="rect">
              <a:avLst/>
            </a:prstGeom>
            <a:noFill/>
            <a:ln w="9525">
              <a:noFill/>
              <a:miter lim="800000"/>
              <a:headEnd/>
              <a:tailEnd/>
            </a:ln>
          </p:spPr>
          <p:txBody>
            <a:bodyPr/>
            <a:lstStyle/>
            <a:p>
              <a:r>
                <a:rPr lang="fr-FR" sz="1200"/>
                <a:t>3C</a:t>
              </a:r>
              <a:endParaRPr lang="fr-FR"/>
            </a:p>
          </p:txBody>
        </p:sp>
        <p:sp>
          <p:nvSpPr>
            <p:cNvPr id="15376" name="Text Box 110"/>
            <p:cNvSpPr txBox="1">
              <a:spLocks noChangeArrowheads="1"/>
            </p:cNvSpPr>
            <p:nvPr/>
          </p:nvSpPr>
          <p:spPr bwMode="auto">
            <a:xfrm>
              <a:off x="7072330" y="4586298"/>
              <a:ext cx="382948" cy="342900"/>
            </a:xfrm>
            <a:prstGeom prst="rect">
              <a:avLst/>
            </a:prstGeom>
            <a:noFill/>
            <a:ln w="9525">
              <a:noFill/>
              <a:miter lim="800000"/>
              <a:headEnd/>
              <a:tailEnd/>
            </a:ln>
          </p:spPr>
          <p:txBody>
            <a:bodyPr/>
            <a:lstStyle/>
            <a:p>
              <a:r>
                <a:rPr lang="fr-FR" sz="1200"/>
                <a:t>3C</a:t>
              </a:r>
              <a:endParaRPr lang="fr-FR"/>
            </a:p>
          </p:txBody>
        </p:sp>
      </p:grpSp>
      <p:sp>
        <p:nvSpPr>
          <p:cNvPr id="7" name="Espace réservé du numéro de diapositive 6"/>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22</a:t>
            </a:fld>
            <a:endParaRPr lang="fr-FR">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506"/>
                                        </p:tgtEl>
                                        <p:attrNameLst>
                                          <p:attrName>style.visibility</p:attrName>
                                        </p:attrNameLst>
                                      </p:cBhvr>
                                      <p:to>
                                        <p:strVal val="visible"/>
                                      </p:to>
                                    </p:set>
                                    <p:animEffect transition="in" filter="box(in)">
                                      <p:cBhvr>
                                        <p:cTn id="12" dur="500"/>
                                        <p:tgtEl>
                                          <p:spTgt spid="1550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5655"/>
                                        </p:tgtEl>
                                        <p:attrNameLst>
                                          <p:attrName>style.visibility</p:attrName>
                                        </p:attrNameLst>
                                      </p:cBhvr>
                                      <p:to>
                                        <p:strVal val="visible"/>
                                      </p:to>
                                    </p:set>
                                    <p:animEffect transition="in" filter="box(in)">
                                      <p:cBhvr>
                                        <p:cTn id="17" dur="500"/>
                                        <p:tgtEl>
                                          <p:spTgt spid="1565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5785"/>
                                        </p:tgtEl>
                                        <p:attrNameLst>
                                          <p:attrName>style.visibility</p:attrName>
                                        </p:attrNameLst>
                                      </p:cBhvr>
                                      <p:to>
                                        <p:strVal val="visible"/>
                                      </p:to>
                                    </p:set>
                                    <p:animEffect transition="in" filter="box(in)">
                                      <p:cBhvr>
                                        <p:cTn id="22" dur="500"/>
                                        <p:tgtEl>
                                          <p:spTgt spid="15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triphasés équilibrés</a:t>
            </a:r>
            <a:endParaRPr lang="fr-FR" sz="3400" b="1" dirty="0"/>
          </a:p>
        </p:txBody>
      </p:sp>
      <mc:AlternateContent xmlns:mc="http://schemas.openxmlformats.org/markup-compatibility/2006" xmlns:a14="http://schemas.microsoft.com/office/drawing/2010/main">
        <mc:Choice Requires="a14">
          <p:sp>
            <p:nvSpPr>
              <p:cNvPr id="171" name="Rectangle 170"/>
              <p:cNvSpPr>
                <a:spLocks noChangeArrowheads="1"/>
              </p:cNvSpPr>
              <p:nvPr/>
            </p:nvSpPr>
            <p:spPr bwMode="auto">
              <a:xfrm>
                <a:off x="827584" y="1587149"/>
                <a:ext cx="7200800" cy="4103175"/>
              </a:xfrm>
              <a:prstGeom prst="rect">
                <a:avLst/>
              </a:prstGeom>
              <a:noFill/>
              <a:ln w="9525">
                <a:noFill/>
                <a:miter lim="800000"/>
                <a:headEnd/>
                <a:tailEnd/>
              </a:ln>
            </p:spPr>
            <p:txBody>
              <a:bodyPr wrap="square">
                <a:spAutoFit/>
              </a:bodyPr>
              <a:lstStyle/>
              <a:p>
                <a:pPr algn="just"/>
                <a:r>
                  <a:rPr lang="fr-FR" sz="1700" b="1" dirty="0"/>
                  <a:t>1- Couplage étoile:</a:t>
                </a:r>
              </a:p>
              <a:p>
                <a:pPr algn="just"/>
                <a:endParaRPr lang="fr-FR" sz="1700" b="1" dirty="0"/>
              </a:p>
              <a:p>
                <a:pPr algn="just"/>
                <a:endParaRPr lang="fr-FR" sz="1700" b="1" dirty="0"/>
              </a:p>
              <a:p>
                <a:pPr marL="285750" algn="just"/>
                <a:r>
                  <a:rPr lang="fr-FR" sz="1700" dirty="0"/>
                  <a:t>La puissance active absorbée par chaque phase du récepteur est:</a:t>
                </a:r>
              </a:p>
              <a:p>
                <a:pPr marL="285750" algn="just"/>
                <a:r>
                  <a:rPr lang="fr-FR" sz="1700" dirty="0"/>
                  <a:t> </a:t>
                </a:r>
              </a:p>
              <a:p>
                <a:pPr marL="285750" algn="ctr"/>
                <a14:m>
                  <m:oMathPara xmlns:m="http://schemas.openxmlformats.org/officeDocument/2006/math">
                    <m:oMathParaPr>
                      <m:jc m:val="centerGroup"/>
                    </m:oMathParaPr>
                    <m:oMath xmlns:m="http://schemas.openxmlformats.org/officeDocument/2006/math">
                      <m:r>
                        <a:rPr lang="fr-FR" sz="1700" i="1" dirty="0" smtClean="0">
                          <a:latin typeface="Cambria Math" panose="02040503050406030204" pitchFamily="18" charset="0"/>
                        </a:rPr>
                        <m:t>𝑉𝐽</m:t>
                      </m:r>
                      <m:r>
                        <a:rPr lang="fr-FR" sz="1700" i="1" dirty="0" smtClean="0">
                          <a:latin typeface="Cambria Math" panose="02040503050406030204" pitchFamily="18" charset="0"/>
                        </a:rPr>
                        <m:t> </m:t>
                      </m:r>
                      <m:r>
                        <m:rPr>
                          <m:sty m:val="p"/>
                        </m:rPr>
                        <a:rPr lang="fr-FR" sz="1700" i="1" dirty="0" err="1">
                          <a:latin typeface="Cambria Math" panose="02040503050406030204" pitchFamily="18" charset="0"/>
                        </a:rPr>
                        <m:t>cos</m:t>
                      </m:r>
                      <m:r>
                        <a:rPr lang="fr-FR" sz="1700" i="1" dirty="0" err="1">
                          <a:latin typeface="Cambria Math" panose="02040503050406030204" pitchFamily="18" charset="0"/>
                        </a:rPr>
                        <m:t>𝜑</m:t>
                      </m:r>
                      <m:r>
                        <a:rPr lang="fr-FR" sz="1700" i="1" dirty="0">
                          <a:latin typeface="Cambria Math" panose="02040503050406030204" pitchFamily="18" charset="0"/>
                        </a:rPr>
                        <m:t> </m:t>
                      </m:r>
                    </m:oMath>
                  </m:oMathPara>
                </a14:m>
                <a:endParaRPr lang="fr-FR" sz="1700" dirty="0"/>
              </a:p>
              <a:p>
                <a:pPr marL="285750" algn="just"/>
                <a:endParaRPr lang="fr-FR" sz="1700" dirty="0"/>
              </a:p>
              <a:p>
                <a:pPr marL="285750" algn="just"/>
                <a:r>
                  <a:rPr lang="fr-FR" sz="1700" dirty="0"/>
                  <a:t>La puissance totale absorbée est</a:t>
                </a:r>
              </a:p>
              <a:p>
                <a:pPr marL="285750" algn="just"/>
                <a:endParaRPr lang="fr-FR" sz="1700" dirty="0"/>
              </a:p>
              <a:p>
                <a:pPr marL="285750" algn="ctr"/>
                <a:r>
                  <a:rPr lang="fr-FR" sz="1700" dirty="0"/>
                  <a:t> </a:t>
                </a:r>
                <a14:m>
                  <m:oMath xmlns:m="http://schemas.openxmlformats.org/officeDocument/2006/math">
                    <m:r>
                      <a:rPr lang="fr-FR" sz="1700" i="1" dirty="0" smtClean="0">
                        <a:latin typeface="Cambria Math" panose="02040503050406030204" pitchFamily="18" charset="0"/>
                      </a:rPr>
                      <m:t>𝑃</m:t>
                    </m:r>
                    <m:r>
                      <a:rPr lang="fr-FR" sz="1700" i="1" dirty="0" smtClean="0">
                        <a:latin typeface="Cambria Math" panose="02040503050406030204" pitchFamily="18" charset="0"/>
                      </a:rPr>
                      <m:t> =3 </m:t>
                    </m:r>
                    <m:r>
                      <a:rPr lang="fr-FR" sz="1700" i="1" dirty="0" smtClean="0">
                        <a:latin typeface="Cambria Math" panose="02040503050406030204" pitchFamily="18" charset="0"/>
                      </a:rPr>
                      <m:t>𝑉𝐽</m:t>
                    </m:r>
                    <m:r>
                      <a:rPr lang="fr-FR" sz="1700" i="1" dirty="0" smtClean="0">
                        <a:latin typeface="Cambria Math" panose="02040503050406030204" pitchFamily="18" charset="0"/>
                      </a:rPr>
                      <m:t> </m:t>
                    </m:r>
                    <m:r>
                      <m:rPr>
                        <m:sty m:val="p"/>
                      </m:rPr>
                      <a:rPr lang="fr-FR" sz="1700" i="1" dirty="0" err="1">
                        <a:latin typeface="Cambria Math" panose="02040503050406030204" pitchFamily="18" charset="0"/>
                      </a:rPr>
                      <m:t>cos</m:t>
                    </m:r>
                    <m:r>
                      <a:rPr lang="fr-FR" sz="1700" i="1" dirty="0" err="1">
                        <a:latin typeface="Cambria Math" panose="02040503050406030204" pitchFamily="18" charset="0"/>
                      </a:rPr>
                      <m:t>𝜑</m:t>
                    </m:r>
                  </m:oMath>
                </a14:m>
                <a:r>
                  <a:rPr lang="fr-FR" sz="1700" dirty="0"/>
                  <a:t>.</a:t>
                </a:r>
              </a:p>
              <a:p>
                <a:pPr marL="285750" algn="just"/>
                <a:endParaRPr lang="fr-FR" sz="1700" dirty="0"/>
              </a:p>
              <a:p>
                <a:pPr marL="285750" algn="just"/>
                <a:r>
                  <a:rPr lang="fr-FR" sz="1700" dirty="0"/>
                  <a:t>Or </a:t>
                </a:r>
                <a14:m>
                  <m:oMath xmlns:m="http://schemas.openxmlformats.org/officeDocument/2006/math">
                    <m:r>
                      <a:rPr lang="fr-FR" sz="1700" i="1" dirty="0" smtClean="0">
                        <a:latin typeface="Cambria Math" panose="02040503050406030204" pitchFamily="18" charset="0"/>
                      </a:rPr>
                      <m:t>𝑉</m:t>
                    </m:r>
                    <m:r>
                      <a:rPr lang="fr-FR" sz="1700" i="1" dirty="0" smtClean="0">
                        <a:latin typeface="Cambria Math" panose="02040503050406030204" pitchFamily="18" charset="0"/>
                      </a:rPr>
                      <m:t> = </m:t>
                    </m:r>
                    <m:r>
                      <a:rPr lang="fr-FR" sz="1700" i="1" dirty="0" smtClean="0">
                        <a:latin typeface="Cambria Math" panose="02040503050406030204" pitchFamily="18" charset="0"/>
                      </a:rPr>
                      <m:t>𝑈</m:t>
                    </m:r>
                    <m:r>
                      <a:rPr lang="fr-FR" sz="1700" i="1" dirty="0" smtClean="0">
                        <a:latin typeface="Cambria Math" panose="02040503050406030204" pitchFamily="18" charset="0"/>
                      </a:rPr>
                      <m:t>/√3 </m:t>
                    </m:r>
                  </m:oMath>
                </a14:m>
                <a:r>
                  <a:rPr lang="fr-FR" sz="1700" dirty="0"/>
                  <a:t>et </a:t>
                </a:r>
                <a14:m>
                  <m:oMath xmlns:m="http://schemas.openxmlformats.org/officeDocument/2006/math">
                    <m:r>
                      <a:rPr lang="fr-FR" sz="1700" i="1" dirty="0" smtClean="0">
                        <a:latin typeface="Cambria Math" panose="02040503050406030204" pitchFamily="18" charset="0"/>
                      </a:rPr>
                      <m:t>𝐽</m:t>
                    </m:r>
                    <m:r>
                      <a:rPr lang="fr-FR" sz="1700" i="1" dirty="0" smtClean="0">
                        <a:latin typeface="Cambria Math" panose="02040503050406030204" pitchFamily="18" charset="0"/>
                      </a:rPr>
                      <m:t>=</m:t>
                    </m:r>
                    <m:r>
                      <a:rPr lang="fr-FR" sz="1700" i="1" dirty="0" smtClean="0">
                        <a:latin typeface="Cambria Math" panose="02040503050406030204" pitchFamily="18" charset="0"/>
                      </a:rPr>
                      <m:t>𝐼</m:t>
                    </m:r>
                  </m:oMath>
                </a14:m>
                <a:r>
                  <a:rPr lang="fr-FR" sz="1700" dirty="0"/>
                  <a:t> donc  </a:t>
                </a:r>
                <a:endParaRPr lang="en-US" sz="1700" b="1" i="1" dirty="0">
                  <a:latin typeface="Cambria Math" panose="02040503050406030204" pitchFamily="18" charset="0"/>
                </a:endParaRPr>
              </a:p>
              <a:p>
                <a:pPr marL="285750" algn="just"/>
                <a:endParaRPr lang="en-US" sz="1700" b="1" i="1" dirty="0">
                  <a:latin typeface="Cambria Math" panose="02040503050406030204" pitchFamily="18" charset="0"/>
                </a:endParaRPr>
              </a:p>
              <a:p>
                <a:pPr marL="285750" algn="just"/>
                <a14:m>
                  <m:oMathPara xmlns:m="http://schemas.openxmlformats.org/officeDocument/2006/math">
                    <m:oMathParaPr>
                      <m:jc m:val="centerGroup"/>
                    </m:oMathParaPr>
                    <m:oMath xmlns:m="http://schemas.openxmlformats.org/officeDocument/2006/math">
                      <m:r>
                        <a:rPr lang="fr-FR" sz="1700" b="1" i="1" dirty="0" smtClean="0">
                          <a:latin typeface="Cambria Math" panose="02040503050406030204" pitchFamily="18" charset="0"/>
                        </a:rPr>
                        <m:t>𝑷</m:t>
                      </m:r>
                      <m:r>
                        <a:rPr lang="fr-FR" sz="1700" b="1" i="1" dirty="0" smtClean="0">
                          <a:latin typeface="Cambria Math" panose="02040503050406030204" pitchFamily="18" charset="0"/>
                        </a:rPr>
                        <m:t>=</m:t>
                      </m:r>
                      <m:rad>
                        <m:radPr>
                          <m:degHide m:val="on"/>
                          <m:ctrlPr>
                            <a:rPr lang="fr-FR" sz="1700" b="1" i="1" dirty="0" smtClean="0">
                              <a:latin typeface="Cambria Math" panose="02040503050406030204" pitchFamily="18" charset="0"/>
                            </a:rPr>
                          </m:ctrlPr>
                        </m:radPr>
                        <m:deg/>
                        <m:e>
                          <m:r>
                            <a:rPr lang="en-US" sz="1700" b="1" i="1" dirty="0" smtClean="0">
                              <a:latin typeface="Cambria Math" panose="02040503050406030204" pitchFamily="18" charset="0"/>
                            </a:rPr>
                            <m:t>𝟑</m:t>
                          </m:r>
                        </m:e>
                      </m:rad>
                      <m:r>
                        <a:rPr lang="fr-FR" sz="1700" b="1" i="1" dirty="0" smtClean="0">
                          <a:latin typeface="Cambria Math" panose="02040503050406030204" pitchFamily="18" charset="0"/>
                        </a:rPr>
                        <m:t> </m:t>
                      </m:r>
                      <m:r>
                        <a:rPr lang="fr-FR" sz="1700" b="1" i="1" dirty="0" smtClean="0">
                          <a:latin typeface="Cambria Math" panose="02040503050406030204" pitchFamily="18" charset="0"/>
                        </a:rPr>
                        <m:t>𝑼</m:t>
                      </m:r>
                      <m:r>
                        <a:rPr lang="fr-FR" sz="1700" b="1" i="1" dirty="0" smtClean="0">
                          <a:latin typeface="Cambria Math" panose="02040503050406030204" pitchFamily="18" charset="0"/>
                        </a:rPr>
                        <m:t> </m:t>
                      </m:r>
                      <m:r>
                        <a:rPr lang="fr-FR" sz="1700" b="1" i="1" dirty="0" smtClean="0">
                          <a:latin typeface="Cambria Math" panose="02040503050406030204" pitchFamily="18" charset="0"/>
                        </a:rPr>
                        <m:t>𝑰</m:t>
                      </m:r>
                      <m:r>
                        <a:rPr lang="fr-FR" sz="1700" b="1" i="1" dirty="0" smtClean="0">
                          <a:latin typeface="Cambria Math" panose="02040503050406030204" pitchFamily="18" charset="0"/>
                        </a:rPr>
                        <m:t> </m:t>
                      </m:r>
                      <m:r>
                        <m:rPr>
                          <m:sty m:val="p"/>
                        </m:rPr>
                        <a:rPr lang="fr-FR" sz="1700" b="1" i="1" dirty="0" err="1">
                          <a:latin typeface="Cambria Math" panose="02040503050406030204" pitchFamily="18" charset="0"/>
                        </a:rPr>
                        <m:t>cos</m:t>
                      </m:r>
                      <m:r>
                        <a:rPr lang="fr-FR" sz="1700" b="1" i="1" dirty="0" err="1">
                          <a:latin typeface="Cambria Math" panose="02040503050406030204" pitchFamily="18" charset="0"/>
                        </a:rPr>
                        <m:t>𝝋</m:t>
                      </m:r>
                    </m:oMath>
                  </m:oMathPara>
                </a14:m>
                <a:endParaRPr lang="fr-FR" sz="1700" b="1" dirty="0"/>
              </a:p>
              <a:p>
                <a:pPr algn="just"/>
                <a:endParaRPr lang="fr-FR" sz="1700" b="1" dirty="0"/>
              </a:p>
            </p:txBody>
          </p:sp>
        </mc:Choice>
        <mc:Fallback xmlns="">
          <p:sp>
            <p:nvSpPr>
              <p:cNvPr id="171" name="Rectangle 170"/>
              <p:cNvSpPr>
                <a:spLocks noRot="1" noChangeAspect="1" noMove="1" noResize="1" noEditPoints="1" noAdjustHandles="1" noChangeArrowheads="1" noChangeShapeType="1" noTextEdit="1"/>
              </p:cNvSpPr>
              <p:nvPr/>
            </p:nvSpPr>
            <p:spPr bwMode="auto">
              <a:xfrm>
                <a:off x="827584" y="1587149"/>
                <a:ext cx="7200800" cy="4103175"/>
              </a:xfrm>
              <a:prstGeom prst="rect">
                <a:avLst/>
              </a:prstGeom>
              <a:blipFill>
                <a:blip r:embed="rId2"/>
                <a:stretch>
                  <a:fillRect l="-593" t="-446"/>
                </a:stretch>
              </a:blipFill>
              <a:ln w="9525">
                <a:noFill/>
                <a:miter lim="800000"/>
                <a:headEnd/>
                <a:tailEnd/>
              </a:ln>
            </p:spPr>
            <p:txBody>
              <a:bodyPr/>
              <a:lstStyle/>
              <a:p>
                <a:r>
                  <a:rPr lang="fr-FR">
                    <a:noFill/>
                  </a:rPr>
                  <a:t> </a:t>
                </a:r>
              </a:p>
            </p:txBody>
          </p:sp>
        </mc:Fallback>
      </mc:AlternateContent>
      <p:grpSp>
        <p:nvGrpSpPr>
          <p:cNvPr id="2" name="Groupe 161"/>
          <p:cNvGrpSpPr>
            <a:grpSpLocks/>
          </p:cNvGrpSpPr>
          <p:nvPr/>
        </p:nvGrpSpPr>
        <p:grpSpPr bwMode="auto">
          <a:xfrm>
            <a:off x="6460920" y="2852936"/>
            <a:ext cx="2225880" cy="2496750"/>
            <a:chOff x="7149049" y="1071563"/>
            <a:chExt cx="1852076" cy="1987550"/>
          </a:xfrm>
        </p:grpSpPr>
        <p:sp>
          <p:nvSpPr>
            <p:cNvPr id="16466" name="ZoneTexte 533"/>
            <p:cNvSpPr txBox="1">
              <a:spLocks noChangeArrowheads="1"/>
            </p:cNvSpPr>
            <p:nvPr/>
          </p:nvSpPr>
          <p:spPr bwMode="auto">
            <a:xfrm>
              <a:off x="7572375" y="1071563"/>
              <a:ext cx="249238" cy="369887"/>
            </a:xfrm>
            <a:prstGeom prst="rect">
              <a:avLst/>
            </a:prstGeom>
            <a:noFill/>
            <a:ln w="9525">
              <a:noFill/>
              <a:miter lim="800000"/>
              <a:headEnd/>
              <a:tailEnd/>
            </a:ln>
          </p:spPr>
          <p:txBody>
            <a:bodyPr wrap="none">
              <a:spAutoFit/>
            </a:bodyPr>
            <a:lstStyle/>
            <a:p>
              <a:r>
                <a:rPr lang="fr-FR"/>
                <a:t>I</a:t>
              </a:r>
            </a:p>
          </p:txBody>
        </p:sp>
        <p:grpSp>
          <p:nvGrpSpPr>
            <p:cNvPr id="16467" name="Groupe 633"/>
            <p:cNvGrpSpPr>
              <a:grpSpLocks/>
            </p:cNvGrpSpPr>
            <p:nvPr/>
          </p:nvGrpSpPr>
          <p:grpSpPr bwMode="auto">
            <a:xfrm>
              <a:off x="7149049" y="1357313"/>
              <a:ext cx="1852076" cy="1701800"/>
              <a:chOff x="7149067" y="1357298"/>
              <a:chExt cx="1852089" cy="1701812"/>
            </a:xfrm>
          </p:grpSpPr>
          <p:grpSp>
            <p:nvGrpSpPr>
              <p:cNvPr id="16468" name="Groupe 456"/>
              <p:cNvGrpSpPr>
                <a:grpSpLocks/>
              </p:cNvGrpSpPr>
              <p:nvPr/>
            </p:nvGrpSpPr>
            <p:grpSpPr bwMode="auto">
              <a:xfrm>
                <a:off x="7273956" y="1409697"/>
                <a:ext cx="1727200" cy="1649413"/>
                <a:chOff x="366713" y="247650"/>
                <a:chExt cx="1727200" cy="1649413"/>
              </a:xfrm>
            </p:grpSpPr>
            <p:grpSp>
              <p:nvGrpSpPr>
                <p:cNvPr id="16472" name="Group 4"/>
                <p:cNvGrpSpPr>
                  <a:grpSpLocks/>
                </p:cNvGrpSpPr>
                <p:nvPr/>
              </p:nvGrpSpPr>
              <p:grpSpPr bwMode="auto">
                <a:xfrm>
                  <a:off x="1331913" y="476250"/>
                  <a:ext cx="127000" cy="787400"/>
                  <a:chOff x="5897" y="11857"/>
                  <a:chExt cx="200" cy="1240"/>
                </a:xfrm>
              </p:grpSpPr>
              <p:grpSp>
                <p:nvGrpSpPr>
                  <p:cNvPr id="16526" name="Group 5"/>
                  <p:cNvGrpSpPr>
                    <a:grpSpLocks/>
                  </p:cNvGrpSpPr>
                  <p:nvPr/>
                </p:nvGrpSpPr>
                <p:grpSpPr bwMode="auto">
                  <a:xfrm rot="5222131">
                    <a:off x="5557" y="12397"/>
                    <a:ext cx="900" cy="180"/>
                    <a:chOff x="8077" y="9157"/>
                    <a:chExt cx="900" cy="180"/>
                  </a:xfrm>
                </p:grpSpPr>
                <p:grpSp>
                  <p:nvGrpSpPr>
                    <p:cNvPr id="16529" name="Group 6"/>
                    <p:cNvGrpSpPr>
                      <a:grpSpLocks/>
                    </p:cNvGrpSpPr>
                    <p:nvPr/>
                  </p:nvGrpSpPr>
                  <p:grpSpPr bwMode="auto">
                    <a:xfrm>
                      <a:off x="8257" y="9157"/>
                      <a:ext cx="540" cy="180"/>
                      <a:chOff x="8257" y="9157"/>
                      <a:chExt cx="1800" cy="180"/>
                    </a:xfrm>
                  </p:grpSpPr>
                  <p:grpSp>
                    <p:nvGrpSpPr>
                      <p:cNvPr id="16532" name="Group 7"/>
                      <p:cNvGrpSpPr>
                        <a:grpSpLocks/>
                      </p:cNvGrpSpPr>
                      <p:nvPr/>
                    </p:nvGrpSpPr>
                    <p:grpSpPr bwMode="auto">
                      <a:xfrm>
                        <a:off x="8617" y="9157"/>
                        <a:ext cx="360" cy="180"/>
                        <a:chOff x="8617" y="9157"/>
                        <a:chExt cx="360" cy="180"/>
                      </a:xfrm>
                    </p:grpSpPr>
                    <p:sp>
                      <p:nvSpPr>
                        <p:cNvPr id="16545" name="Line 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546" name="Line 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533" name="Group 10"/>
                      <p:cNvGrpSpPr>
                        <a:grpSpLocks/>
                      </p:cNvGrpSpPr>
                      <p:nvPr/>
                    </p:nvGrpSpPr>
                    <p:grpSpPr bwMode="auto">
                      <a:xfrm>
                        <a:off x="8977" y="9157"/>
                        <a:ext cx="360" cy="180"/>
                        <a:chOff x="8617" y="9157"/>
                        <a:chExt cx="360" cy="180"/>
                      </a:xfrm>
                    </p:grpSpPr>
                    <p:sp>
                      <p:nvSpPr>
                        <p:cNvPr id="16543" name="Line 1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544" name="Line 1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534" name="Group 13"/>
                      <p:cNvGrpSpPr>
                        <a:grpSpLocks/>
                      </p:cNvGrpSpPr>
                      <p:nvPr/>
                    </p:nvGrpSpPr>
                    <p:grpSpPr bwMode="auto">
                      <a:xfrm>
                        <a:off x="9337" y="9157"/>
                        <a:ext cx="360" cy="180"/>
                        <a:chOff x="8617" y="9157"/>
                        <a:chExt cx="360" cy="180"/>
                      </a:xfrm>
                    </p:grpSpPr>
                    <p:sp>
                      <p:nvSpPr>
                        <p:cNvPr id="16541" name="Line 1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542" name="Line 1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535" name="Group 16"/>
                      <p:cNvGrpSpPr>
                        <a:grpSpLocks/>
                      </p:cNvGrpSpPr>
                      <p:nvPr/>
                    </p:nvGrpSpPr>
                    <p:grpSpPr bwMode="auto">
                      <a:xfrm>
                        <a:off x="9697" y="9157"/>
                        <a:ext cx="360" cy="180"/>
                        <a:chOff x="8617" y="9157"/>
                        <a:chExt cx="360" cy="180"/>
                      </a:xfrm>
                    </p:grpSpPr>
                    <p:sp>
                      <p:nvSpPr>
                        <p:cNvPr id="16539" name="Line 1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540" name="Line 1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536" name="Group 19"/>
                      <p:cNvGrpSpPr>
                        <a:grpSpLocks/>
                      </p:cNvGrpSpPr>
                      <p:nvPr/>
                    </p:nvGrpSpPr>
                    <p:grpSpPr bwMode="auto">
                      <a:xfrm>
                        <a:off x="8257" y="9157"/>
                        <a:ext cx="360" cy="180"/>
                        <a:chOff x="8617" y="9157"/>
                        <a:chExt cx="360" cy="180"/>
                      </a:xfrm>
                    </p:grpSpPr>
                    <p:sp>
                      <p:nvSpPr>
                        <p:cNvPr id="16537" name="Line 2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538" name="Line 2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6530" name="Line 22"/>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6531" name="Line 23"/>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6527" name="Line 24"/>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6528" name="Line 25"/>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grpSp>
              <p:nvGrpSpPr>
                <p:cNvPr id="16473" name="Group 26"/>
                <p:cNvGrpSpPr>
                  <a:grpSpLocks/>
                </p:cNvGrpSpPr>
                <p:nvPr/>
              </p:nvGrpSpPr>
              <p:grpSpPr bwMode="auto">
                <a:xfrm rot="-7643581">
                  <a:off x="950913" y="1085850"/>
                  <a:ext cx="127000" cy="787400"/>
                  <a:chOff x="5897" y="11857"/>
                  <a:chExt cx="200" cy="1240"/>
                </a:xfrm>
              </p:grpSpPr>
              <p:grpSp>
                <p:nvGrpSpPr>
                  <p:cNvPr id="16505" name="Group 27"/>
                  <p:cNvGrpSpPr>
                    <a:grpSpLocks/>
                  </p:cNvGrpSpPr>
                  <p:nvPr/>
                </p:nvGrpSpPr>
                <p:grpSpPr bwMode="auto">
                  <a:xfrm rot="5222131">
                    <a:off x="5557" y="12397"/>
                    <a:ext cx="900" cy="180"/>
                    <a:chOff x="8077" y="9157"/>
                    <a:chExt cx="900" cy="180"/>
                  </a:xfrm>
                </p:grpSpPr>
                <p:grpSp>
                  <p:nvGrpSpPr>
                    <p:cNvPr id="16508" name="Group 28"/>
                    <p:cNvGrpSpPr>
                      <a:grpSpLocks/>
                    </p:cNvGrpSpPr>
                    <p:nvPr/>
                  </p:nvGrpSpPr>
                  <p:grpSpPr bwMode="auto">
                    <a:xfrm>
                      <a:off x="8257" y="9157"/>
                      <a:ext cx="540" cy="180"/>
                      <a:chOff x="8257" y="9157"/>
                      <a:chExt cx="1800" cy="180"/>
                    </a:xfrm>
                  </p:grpSpPr>
                  <p:grpSp>
                    <p:nvGrpSpPr>
                      <p:cNvPr id="16511" name="Group 29"/>
                      <p:cNvGrpSpPr>
                        <a:grpSpLocks/>
                      </p:cNvGrpSpPr>
                      <p:nvPr/>
                    </p:nvGrpSpPr>
                    <p:grpSpPr bwMode="auto">
                      <a:xfrm>
                        <a:off x="8617" y="9157"/>
                        <a:ext cx="360" cy="180"/>
                        <a:chOff x="8617" y="9157"/>
                        <a:chExt cx="360" cy="180"/>
                      </a:xfrm>
                    </p:grpSpPr>
                    <p:sp>
                      <p:nvSpPr>
                        <p:cNvPr id="16524" name="Line 3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525" name="Line 3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512" name="Group 32"/>
                      <p:cNvGrpSpPr>
                        <a:grpSpLocks/>
                      </p:cNvGrpSpPr>
                      <p:nvPr/>
                    </p:nvGrpSpPr>
                    <p:grpSpPr bwMode="auto">
                      <a:xfrm>
                        <a:off x="8977" y="9157"/>
                        <a:ext cx="360" cy="180"/>
                        <a:chOff x="8617" y="9157"/>
                        <a:chExt cx="360" cy="180"/>
                      </a:xfrm>
                    </p:grpSpPr>
                    <p:sp>
                      <p:nvSpPr>
                        <p:cNvPr id="16522" name="Line 3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523" name="Line 3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513" name="Group 35"/>
                      <p:cNvGrpSpPr>
                        <a:grpSpLocks/>
                      </p:cNvGrpSpPr>
                      <p:nvPr/>
                    </p:nvGrpSpPr>
                    <p:grpSpPr bwMode="auto">
                      <a:xfrm>
                        <a:off x="9337" y="9157"/>
                        <a:ext cx="360" cy="180"/>
                        <a:chOff x="8617" y="9157"/>
                        <a:chExt cx="360" cy="180"/>
                      </a:xfrm>
                    </p:grpSpPr>
                    <p:sp>
                      <p:nvSpPr>
                        <p:cNvPr id="16520" name="Line 3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521" name="Line 3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514" name="Group 38"/>
                      <p:cNvGrpSpPr>
                        <a:grpSpLocks/>
                      </p:cNvGrpSpPr>
                      <p:nvPr/>
                    </p:nvGrpSpPr>
                    <p:grpSpPr bwMode="auto">
                      <a:xfrm>
                        <a:off x="9697" y="9157"/>
                        <a:ext cx="360" cy="180"/>
                        <a:chOff x="8617" y="9157"/>
                        <a:chExt cx="360" cy="180"/>
                      </a:xfrm>
                    </p:grpSpPr>
                    <p:sp>
                      <p:nvSpPr>
                        <p:cNvPr id="16518" name="Line 3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519" name="Line 4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515" name="Group 41"/>
                      <p:cNvGrpSpPr>
                        <a:grpSpLocks/>
                      </p:cNvGrpSpPr>
                      <p:nvPr/>
                    </p:nvGrpSpPr>
                    <p:grpSpPr bwMode="auto">
                      <a:xfrm>
                        <a:off x="8257" y="9157"/>
                        <a:ext cx="360" cy="180"/>
                        <a:chOff x="8617" y="9157"/>
                        <a:chExt cx="360" cy="180"/>
                      </a:xfrm>
                    </p:grpSpPr>
                    <p:sp>
                      <p:nvSpPr>
                        <p:cNvPr id="16516" name="Line 4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517" name="Line 4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6509" name="Line 44"/>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6510" name="Line 45"/>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6506" name="Line 46"/>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6507" name="Line 47"/>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grpSp>
              <p:nvGrpSpPr>
                <p:cNvPr id="16474" name="Group 48"/>
                <p:cNvGrpSpPr>
                  <a:grpSpLocks/>
                </p:cNvGrpSpPr>
                <p:nvPr/>
              </p:nvGrpSpPr>
              <p:grpSpPr bwMode="auto">
                <a:xfrm rot="-2899982">
                  <a:off x="1636713" y="1085850"/>
                  <a:ext cx="127000" cy="787400"/>
                  <a:chOff x="5897" y="11857"/>
                  <a:chExt cx="200" cy="1240"/>
                </a:xfrm>
              </p:grpSpPr>
              <p:grpSp>
                <p:nvGrpSpPr>
                  <p:cNvPr id="16484" name="Group 49"/>
                  <p:cNvGrpSpPr>
                    <a:grpSpLocks/>
                  </p:cNvGrpSpPr>
                  <p:nvPr/>
                </p:nvGrpSpPr>
                <p:grpSpPr bwMode="auto">
                  <a:xfrm rot="5222131">
                    <a:off x="5557" y="12397"/>
                    <a:ext cx="900" cy="180"/>
                    <a:chOff x="8077" y="9157"/>
                    <a:chExt cx="900" cy="180"/>
                  </a:xfrm>
                </p:grpSpPr>
                <p:grpSp>
                  <p:nvGrpSpPr>
                    <p:cNvPr id="16487" name="Group 50"/>
                    <p:cNvGrpSpPr>
                      <a:grpSpLocks/>
                    </p:cNvGrpSpPr>
                    <p:nvPr/>
                  </p:nvGrpSpPr>
                  <p:grpSpPr bwMode="auto">
                    <a:xfrm>
                      <a:off x="8257" y="9157"/>
                      <a:ext cx="540" cy="180"/>
                      <a:chOff x="8257" y="9157"/>
                      <a:chExt cx="1800" cy="180"/>
                    </a:xfrm>
                  </p:grpSpPr>
                  <p:grpSp>
                    <p:nvGrpSpPr>
                      <p:cNvPr id="16490" name="Group 51"/>
                      <p:cNvGrpSpPr>
                        <a:grpSpLocks/>
                      </p:cNvGrpSpPr>
                      <p:nvPr/>
                    </p:nvGrpSpPr>
                    <p:grpSpPr bwMode="auto">
                      <a:xfrm>
                        <a:off x="8617" y="9157"/>
                        <a:ext cx="360" cy="180"/>
                        <a:chOff x="8617" y="9157"/>
                        <a:chExt cx="360" cy="180"/>
                      </a:xfrm>
                    </p:grpSpPr>
                    <p:sp>
                      <p:nvSpPr>
                        <p:cNvPr id="16503" name="Line 5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504" name="Line 5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91" name="Group 54"/>
                      <p:cNvGrpSpPr>
                        <a:grpSpLocks/>
                      </p:cNvGrpSpPr>
                      <p:nvPr/>
                    </p:nvGrpSpPr>
                    <p:grpSpPr bwMode="auto">
                      <a:xfrm>
                        <a:off x="8977" y="9157"/>
                        <a:ext cx="360" cy="180"/>
                        <a:chOff x="8617" y="9157"/>
                        <a:chExt cx="360" cy="180"/>
                      </a:xfrm>
                    </p:grpSpPr>
                    <p:sp>
                      <p:nvSpPr>
                        <p:cNvPr id="16501" name="Line 5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502" name="Line 5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92" name="Group 57"/>
                      <p:cNvGrpSpPr>
                        <a:grpSpLocks/>
                      </p:cNvGrpSpPr>
                      <p:nvPr/>
                    </p:nvGrpSpPr>
                    <p:grpSpPr bwMode="auto">
                      <a:xfrm>
                        <a:off x="9337" y="9157"/>
                        <a:ext cx="360" cy="180"/>
                        <a:chOff x="8617" y="9157"/>
                        <a:chExt cx="360" cy="180"/>
                      </a:xfrm>
                    </p:grpSpPr>
                    <p:sp>
                      <p:nvSpPr>
                        <p:cNvPr id="16499" name="Line 5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500" name="Line 5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93" name="Group 60"/>
                      <p:cNvGrpSpPr>
                        <a:grpSpLocks/>
                      </p:cNvGrpSpPr>
                      <p:nvPr/>
                    </p:nvGrpSpPr>
                    <p:grpSpPr bwMode="auto">
                      <a:xfrm>
                        <a:off x="9697" y="9157"/>
                        <a:ext cx="360" cy="180"/>
                        <a:chOff x="8617" y="9157"/>
                        <a:chExt cx="360" cy="180"/>
                      </a:xfrm>
                    </p:grpSpPr>
                    <p:sp>
                      <p:nvSpPr>
                        <p:cNvPr id="16497" name="Line 6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98" name="Line 6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94" name="Group 63"/>
                      <p:cNvGrpSpPr>
                        <a:grpSpLocks/>
                      </p:cNvGrpSpPr>
                      <p:nvPr/>
                    </p:nvGrpSpPr>
                    <p:grpSpPr bwMode="auto">
                      <a:xfrm>
                        <a:off x="8257" y="9157"/>
                        <a:ext cx="360" cy="180"/>
                        <a:chOff x="8617" y="9157"/>
                        <a:chExt cx="360" cy="180"/>
                      </a:xfrm>
                    </p:grpSpPr>
                    <p:sp>
                      <p:nvSpPr>
                        <p:cNvPr id="16495" name="Line 6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96" name="Line 6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6488" name="Line 66"/>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6489" name="Line 67"/>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6485" name="Line 68"/>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6486" name="Line 69"/>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sp>
              <p:nvSpPr>
                <p:cNvPr id="16475" name="Line 70"/>
                <p:cNvSpPr>
                  <a:spLocks noChangeShapeType="1"/>
                </p:cNvSpPr>
                <p:nvPr/>
              </p:nvSpPr>
              <p:spPr bwMode="auto">
                <a:xfrm>
                  <a:off x="417513" y="247650"/>
                  <a:ext cx="914400" cy="0"/>
                </a:xfrm>
                <a:prstGeom prst="line">
                  <a:avLst/>
                </a:prstGeom>
                <a:noFill/>
                <a:ln w="9525">
                  <a:solidFill>
                    <a:srgbClr val="000000"/>
                  </a:solidFill>
                  <a:round/>
                  <a:headEnd/>
                  <a:tailEnd/>
                </a:ln>
              </p:spPr>
              <p:txBody>
                <a:bodyPr/>
                <a:lstStyle/>
                <a:p>
                  <a:endParaRPr lang="fr-FR"/>
                </a:p>
              </p:txBody>
            </p:sp>
            <p:sp>
              <p:nvSpPr>
                <p:cNvPr id="16476" name="Line 71"/>
                <p:cNvSpPr>
                  <a:spLocks noChangeShapeType="1"/>
                </p:cNvSpPr>
                <p:nvPr/>
              </p:nvSpPr>
              <p:spPr bwMode="auto">
                <a:xfrm>
                  <a:off x="544513" y="247650"/>
                  <a:ext cx="228600" cy="0"/>
                </a:xfrm>
                <a:prstGeom prst="line">
                  <a:avLst/>
                </a:prstGeom>
                <a:noFill/>
                <a:ln w="9525">
                  <a:solidFill>
                    <a:srgbClr val="000000"/>
                  </a:solidFill>
                  <a:round/>
                  <a:headEnd/>
                  <a:tailEnd type="triangle" w="med" len="med"/>
                </a:ln>
              </p:spPr>
              <p:txBody>
                <a:bodyPr/>
                <a:lstStyle/>
                <a:p>
                  <a:endParaRPr lang="fr-FR"/>
                </a:p>
              </p:txBody>
            </p:sp>
            <p:sp>
              <p:nvSpPr>
                <p:cNvPr id="16477" name="Line 72"/>
                <p:cNvSpPr>
                  <a:spLocks noChangeShapeType="1"/>
                </p:cNvSpPr>
                <p:nvPr/>
              </p:nvSpPr>
              <p:spPr bwMode="auto">
                <a:xfrm>
                  <a:off x="1331913" y="247650"/>
                  <a:ext cx="0" cy="228600"/>
                </a:xfrm>
                <a:prstGeom prst="line">
                  <a:avLst/>
                </a:prstGeom>
                <a:noFill/>
                <a:ln w="9525">
                  <a:solidFill>
                    <a:srgbClr val="000000"/>
                  </a:solidFill>
                  <a:round/>
                  <a:headEnd/>
                  <a:tailEnd/>
                </a:ln>
              </p:spPr>
              <p:txBody>
                <a:bodyPr/>
                <a:lstStyle/>
                <a:p>
                  <a:endParaRPr lang="fr-FR"/>
                </a:p>
              </p:txBody>
            </p:sp>
            <p:sp>
              <p:nvSpPr>
                <p:cNvPr id="16478" name="Line 73"/>
                <p:cNvSpPr>
                  <a:spLocks noChangeShapeType="1"/>
                </p:cNvSpPr>
                <p:nvPr/>
              </p:nvSpPr>
              <p:spPr bwMode="auto">
                <a:xfrm>
                  <a:off x="1330325" y="285750"/>
                  <a:ext cx="0" cy="114300"/>
                </a:xfrm>
                <a:prstGeom prst="line">
                  <a:avLst/>
                </a:prstGeom>
                <a:noFill/>
                <a:ln w="9525">
                  <a:solidFill>
                    <a:srgbClr val="000000"/>
                  </a:solidFill>
                  <a:round/>
                  <a:headEnd/>
                  <a:tailEnd type="stealth" w="med" len="med"/>
                </a:ln>
              </p:spPr>
              <p:txBody>
                <a:bodyPr/>
                <a:lstStyle/>
                <a:p>
                  <a:endParaRPr lang="fr-FR"/>
                </a:p>
              </p:txBody>
            </p:sp>
            <p:sp>
              <p:nvSpPr>
                <p:cNvPr id="16479" name="Line 74"/>
                <p:cNvSpPr>
                  <a:spLocks noChangeShapeType="1"/>
                </p:cNvSpPr>
                <p:nvPr/>
              </p:nvSpPr>
              <p:spPr bwMode="auto">
                <a:xfrm flipV="1">
                  <a:off x="1192213" y="361950"/>
                  <a:ext cx="0" cy="800100"/>
                </a:xfrm>
                <a:prstGeom prst="line">
                  <a:avLst/>
                </a:prstGeom>
                <a:noFill/>
                <a:ln w="9525">
                  <a:solidFill>
                    <a:srgbClr val="000000"/>
                  </a:solidFill>
                  <a:round/>
                  <a:headEnd/>
                  <a:tailEnd type="triangle" w="med" len="med"/>
                </a:ln>
              </p:spPr>
              <p:txBody>
                <a:bodyPr/>
                <a:lstStyle/>
                <a:p>
                  <a:endParaRPr lang="fr-FR"/>
                </a:p>
              </p:txBody>
            </p:sp>
            <p:sp>
              <p:nvSpPr>
                <p:cNvPr id="16480" name="Line 75"/>
                <p:cNvSpPr>
                  <a:spLocks noChangeShapeType="1"/>
                </p:cNvSpPr>
                <p:nvPr/>
              </p:nvSpPr>
              <p:spPr bwMode="auto">
                <a:xfrm flipH="1">
                  <a:off x="399030" y="1749634"/>
                  <a:ext cx="342900" cy="0"/>
                </a:xfrm>
                <a:prstGeom prst="line">
                  <a:avLst/>
                </a:prstGeom>
                <a:noFill/>
                <a:ln w="9525">
                  <a:solidFill>
                    <a:srgbClr val="000000"/>
                  </a:solidFill>
                  <a:round/>
                  <a:headEnd/>
                  <a:tailEnd/>
                </a:ln>
              </p:spPr>
              <p:txBody>
                <a:bodyPr/>
                <a:lstStyle/>
                <a:p>
                  <a:endParaRPr lang="fr-FR"/>
                </a:p>
              </p:txBody>
            </p:sp>
            <p:sp>
              <p:nvSpPr>
                <p:cNvPr id="16481" name="Line 76"/>
                <p:cNvSpPr>
                  <a:spLocks noChangeShapeType="1"/>
                </p:cNvSpPr>
                <p:nvPr/>
              </p:nvSpPr>
              <p:spPr bwMode="auto">
                <a:xfrm flipV="1">
                  <a:off x="531813" y="323850"/>
                  <a:ext cx="0" cy="1371600"/>
                </a:xfrm>
                <a:prstGeom prst="line">
                  <a:avLst/>
                </a:prstGeom>
                <a:noFill/>
                <a:ln w="9525">
                  <a:solidFill>
                    <a:srgbClr val="000000"/>
                  </a:solidFill>
                  <a:round/>
                  <a:headEnd/>
                  <a:tailEnd type="triangle" w="med" len="med"/>
                </a:ln>
              </p:spPr>
              <p:txBody>
                <a:bodyPr/>
                <a:lstStyle/>
                <a:p>
                  <a:endParaRPr lang="fr-FR"/>
                </a:p>
              </p:txBody>
            </p:sp>
            <p:sp>
              <p:nvSpPr>
                <p:cNvPr id="16482" name="Line 77"/>
                <p:cNvSpPr>
                  <a:spLocks noChangeShapeType="1"/>
                </p:cNvSpPr>
                <p:nvPr/>
              </p:nvSpPr>
              <p:spPr bwMode="auto">
                <a:xfrm flipH="1">
                  <a:off x="366713" y="1897063"/>
                  <a:ext cx="1600200" cy="0"/>
                </a:xfrm>
                <a:prstGeom prst="line">
                  <a:avLst/>
                </a:prstGeom>
                <a:noFill/>
                <a:ln w="9525">
                  <a:solidFill>
                    <a:srgbClr val="000000"/>
                  </a:solidFill>
                  <a:round/>
                  <a:headEnd/>
                  <a:tailEnd/>
                </a:ln>
              </p:spPr>
              <p:txBody>
                <a:bodyPr/>
                <a:lstStyle/>
                <a:p>
                  <a:endParaRPr lang="fr-FR"/>
                </a:p>
              </p:txBody>
            </p:sp>
            <p:sp>
              <p:nvSpPr>
                <p:cNvPr id="16483" name="Line 78"/>
                <p:cNvSpPr>
                  <a:spLocks noChangeShapeType="1"/>
                </p:cNvSpPr>
                <p:nvPr/>
              </p:nvSpPr>
              <p:spPr bwMode="auto">
                <a:xfrm>
                  <a:off x="1966913" y="1758417"/>
                  <a:ext cx="0" cy="138646"/>
                </a:xfrm>
                <a:prstGeom prst="line">
                  <a:avLst/>
                </a:prstGeom>
                <a:noFill/>
                <a:ln w="9525">
                  <a:solidFill>
                    <a:srgbClr val="000000"/>
                  </a:solidFill>
                  <a:round/>
                  <a:headEnd/>
                  <a:tailEnd/>
                </a:ln>
              </p:spPr>
              <p:txBody>
                <a:bodyPr/>
                <a:lstStyle/>
                <a:p>
                  <a:endParaRPr lang="fr-FR"/>
                </a:p>
              </p:txBody>
            </p:sp>
          </p:grpSp>
          <p:sp>
            <p:nvSpPr>
              <p:cNvPr id="16469" name="ZoneTexte 532"/>
              <p:cNvSpPr txBox="1">
                <a:spLocks noChangeArrowheads="1"/>
              </p:cNvSpPr>
              <p:nvPr/>
            </p:nvSpPr>
            <p:spPr bwMode="auto">
              <a:xfrm>
                <a:off x="8215338" y="1357298"/>
                <a:ext cx="300082" cy="369332"/>
              </a:xfrm>
              <a:prstGeom prst="rect">
                <a:avLst/>
              </a:prstGeom>
              <a:noFill/>
              <a:ln w="9525">
                <a:noFill/>
                <a:miter lim="800000"/>
                <a:headEnd/>
                <a:tailEnd/>
              </a:ln>
            </p:spPr>
            <p:txBody>
              <a:bodyPr wrap="none">
                <a:spAutoFit/>
              </a:bodyPr>
              <a:lstStyle/>
              <a:p>
                <a:r>
                  <a:rPr lang="fr-FR"/>
                  <a:t>J</a:t>
                </a:r>
              </a:p>
            </p:txBody>
          </p:sp>
          <p:sp>
            <p:nvSpPr>
              <p:cNvPr id="16470" name="ZoneTexte 534"/>
              <p:cNvSpPr txBox="1">
                <a:spLocks noChangeArrowheads="1"/>
              </p:cNvSpPr>
              <p:nvPr/>
            </p:nvSpPr>
            <p:spPr bwMode="auto">
              <a:xfrm>
                <a:off x="7786710" y="1428736"/>
                <a:ext cx="338554" cy="369332"/>
              </a:xfrm>
              <a:prstGeom prst="rect">
                <a:avLst/>
              </a:prstGeom>
              <a:noFill/>
              <a:ln w="9525">
                <a:noFill/>
                <a:miter lim="800000"/>
                <a:headEnd/>
                <a:tailEnd/>
              </a:ln>
            </p:spPr>
            <p:txBody>
              <a:bodyPr wrap="none">
                <a:spAutoFit/>
              </a:bodyPr>
              <a:lstStyle/>
              <a:p>
                <a:r>
                  <a:rPr lang="fr-FR"/>
                  <a:t>V</a:t>
                </a:r>
              </a:p>
            </p:txBody>
          </p:sp>
          <p:sp>
            <p:nvSpPr>
              <p:cNvPr id="16471" name="ZoneTexte 535"/>
              <p:cNvSpPr txBox="1">
                <a:spLocks noChangeArrowheads="1"/>
              </p:cNvSpPr>
              <p:nvPr/>
            </p:nvSpPr>
            <p:spPr bwMode="auto">
              <a:xfrm>
                <a:off x="7149067" y="2037802"/>
                <a:ext cx="351378" cy="369332"/>
              </a:xfrm>
              <a:prstGeom prst="rect">
                <a:avLst/>
              </a:prstGeom>
              <a:noFill/>
              <a:ln w="9525">
                <a:noFill/>
                <a:miter lim="800000"/>
                <a:headEnd/>
                <a:tailEnd/>
              </a:ln>
            </p:spPr>
            <p:txBody>
              <a:bodyPr wrap="none">
                <a:spAutoFit/>
              </a:bodyPr>
              <a:lstStyle/>
              <a:p>
                <a:r>
                  <a:rPr lang="fr-FR" dirty="0"/>
                  <a:t>U</a:t>
                </a:r>
              </a:p>
            </p:txBody>
          </p:sp>
        </p:grpSp>
      </p:gr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23</a:t>
            </a:fld>
            <a:endParaRPr lang="fr-FR">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1">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1">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triphasés équilibrés</a:t>
            </a:r>
            <a:endParaRPr lang="fr-FR" sz="3400" b="1" dirty="0"/>
          </a:p>
        </p:txBody>
      </p:sp>
      <mc:AlternateContent xmlns:mc="http://schemas.openxmlformats.org/markup-compatibility/2006" xmlns:a14="http://schemas.microsoft.com/office/drawing/2010/main">
        <mc:Choice Requires="a14">
          <p:sp>
            <p:nvSpPr>
              <p:cNvPr id="171" name="Rectangle 170"/>
              <p:cNvSpPr>
                <a:spLocks noChangeArrowheads="1"/>
              </p:cNvSpPr>
              <p:nvPr/>
            </p:nvSpPr>
            <p:spPr bwMode="auto">
              <a:xfrm>
                <a:off x="782081" y="1268760"/>
                <a:ext cx="5953931" cy="4189480"/>
              </a:xfrm>
              <a:prstGeom prst="rect">
                <a:avLst/>
              </a:prstGeom>
              <a:noFill/>
              <a:ln w="9525">
                <a:noFill/>
                <a:miter lim="800000"/>
                <a:headEnd/>
                <a:tailEnd/>
              </a:ln>
            </p:spPr>
            <p:txBody>
              <a:bodyPr wrap="square">
                <a:spAutoFit/>
              </a:bodyPr>
              <a:lstStyle/>
              <a:p>
                <a:pPr algn="just"/>
                <a:endParaRPr lang="fr-FR" sz="1700" b="1" dirty="0"/>
              </a:p>
              <a:p>
                <a:pPr algn="just"/>
                <a:r>
                  <a:rPr lang="fr-FR" sz="1700" b="1" dirty="0"/>
                  <a:t>2- Couplage triangle:</a:t>
                </a:r>
              </a:p>
              <a:p>
                <a:pPr algn="just"/>
                <a:endParaRPr lang="fr-FR" sz="1700" b="1" dirty="0"/>
              </a:p>
              <a:p>
                <a:pPr marL="230188" algn="just"/>
                <a:endParaRPr lang="fr-FR" sz="1700" dirty="0"/>
              </a:p>
              <a:p>
                <a:pPr marL="230188" algn="just"/>
                <a:r>
                  <a:rPr lang="fr-FR" sz="1700" dirty="0"/>
                  <a:t>La puissance active absorbée par chaque phase du récepteur est: </a:t>
                </a:r>
                <a:endParaRPr lang="en-US" sz="1700" i="1" dirty="0">
                  <a:latin typeface="Cambria Math" panose="02040503050406030204" pitchFamily="18" charset="0"/>
                </a:endParaRPr>
              </a:p>
              <a:p>
                <a:pPr marL="230188" algn="just"/>
                <a:r>
                  <a:rPr lang="fr-FR" sz="1700" dirty="0"/>
                  <a:t>			</a:t>
                </a:r>
                <a14:m>
                  <m:oMath xmlns:m="http://schemas.openxmlformats.org/officeDocument/2006/math">
                    <m:r>
                      <a:rPr lang="fr-FR" sz="1700" i="1" dirty="0" smtClean="0">
                        <a:latin typeface="Cambria Math" panose="02040503050406030204" pitchFamily="18" charset="0"/>
                      </a:rPr>
                      <m:t>𝑈𝐽</m:t>
                    </m:r>
                    <m:r>
                      <a:rPr lang="fr-FR" sz="1700" i="1" dirty="0" smtClean="0">
                        <a:latin typeface="Cambria Math" panose="02040503050406030204" pitchFamily="18" charset="0"/>
                      </a:rPr>
                      <m:t> </m:t>
                    </m:r>
                    <m:r>
                      <m:rPr>
                        <m:sty m:val="p"/>
                      </m:rPr>
                      <a:rPr lang="fr-FR" sz="1700" i="1" dirty="0" err="1">
                        <a:latin typeface="Cambria Math" panose="02040503050406030204" pitchFamily="18" charset="0"/>
                      </a:rPr>
                      <m:t>cos</m:t>
                    </m:r>
                    <m:r>
                      <a:rPr lang="fr-FR" sz="1700" i="1" dirty="0" err="1">
                        <a:latin typeface="Cambria Math" panose="02040503050406030204" pitchFamily="18" charset="0"/>
                      </a:rPr>
                      <m:t>𝜑</m:t>
                    </m:r>
                    <m:r>
                      <a:rPr lang="fr-FR" sz="1700" i="1" dirty="0">
                        <a:latin typeface="Cambria Math" panose="02040503050406030204" pitchFamily="18" charset="0"/>
                      </a:rPr>
                      <m:t> </m:t>
                    </m:r>
                  </m:oMath>
                </a14:m>
                <a:endParaRPr lang="fr-FR" sz="1700" dirty="0"/>
              </a:p>
              <a:p>
                <a:pPr marL="230188" algn="just"/>
                <a:endParaRPr lang="fr-FR" sz="1700" dirty="0"/>
              </a:p>
              <a:p>
                <a:pPr marL="230188" algn="just"/>
                <a:r>
                  <a:rPr lang="fr-FR" sz="1700" dirty="0"/>
                  <a:t>La puissance totale absorbée est </a:t>
                </a:r>
                <a14:m>
                  <m:oMath xmlns:m="http://schemas.openxmlformats.org/officeDocument/2006/math">
                    <m:r>
                      <a:rPr lang="fr-FR" sz="1700" i="1" dirty="0" smtClean="0">
                        <a:latin typeface="Cambria Math" panose="02040503050406030204" pitchFamily="18" charset="0"/>
                      </a:rPr>
                      <m:t>𝑃</m:t>
                    </m:r>
                    <m:r>
                      <a:rPr lang="fr-FR" sz="1700" i="1" dirty="0" smtClean="0">
                        <a:latin typeface="Cambria Math" panose="02040503050406030204" pitchFamily="18" charset="0"/>
                      </a:rPr>
                      <m:t>=3 </m:t>
                    </m:r>
                    <m:r>
                      <a:rPr lang="fr-FR" sz="1700" i="1" dirty="0" smtClean="0">
                        <a:latin typeface="Cambria Math" panose="02040503050406030204" pitchFamily="18" charset="0"/>
                      </a:rPr>
                      <m:t>𝑈𝐽</m:t>
                    </m:r>
                    <m:r>
                      <m:rPr>
                        <m:sty m:val="p"/>
                      </m:rPr>
                      <a:rPr lang="fr-FR" sz="1700" i="1" dirty="0" err="1">
                        <a:latin typeface="Cambria Math" panose="02040503050406030204" pitchFamily="18" charset="0"/>
                      </a:rPr>
                      <m:t>cos</m:t>
                    </m:r>
                    <m:r>
                      <a:rPr lang="fr-FR" sz="1700" i="1" dirty="0" err="1">
                        <a:latin typeface="Cambria Math" panose="02040503050406030204" pitchFamily="18" charset="0"/>
                      </a:rPr>
                      <m:t>𝜑</m:t>
                    </m:r>
                  </m:oMath>
                </a14:m>
                <a:r>
                  <a:rPr lang="fr-FR" sz="1700" dirty="0"/>
                  <a:t>.</a:t>
                </a:r>
              </a:p>
              <a:p>
                <a:pPr marL="230188" algn="just"/>
                <a:endParaRPr lang="fr-FR" sz="1700" dirty="0"/>
              </a:p>
              <a:p>
                <a:pPr marL="230188" algn="just"/>
                <a:r>
                  <a:rPr lang="fr-FR" sz="1700" dirty="0"/>
                  <a:t>Or </a:t>
                </a:r>
                <a14:m>
                  <m:oMath xmlns:m="http://schemas.openxmlformats.org/officeDocument/2006/math">
                    <m:r>
                      <a:rPr lang="fr-FR" sz="1700" i="1" dirty="0" smtClean="0">
                        <a:latin typeface="Cambria Math" panose="02040503050406030204" pitchFamily="18" charset="0"/>
                      </a:rPr>
                      <m:t>𝐽</m:t>
                    </m:r>
                    <m:r>
                      <a:rPr lang="fr-FR" sz="1700" i="1" dirty="0" smtClean="0">
                        <a:latin typeface="Cambria Math" panose="02040503050406030204" pitchFamily="18" charset="0"/>
                      </a:rPr>
                      <m:t>=</m:t>
                    </m:r>
                    <m:f>
                      <m:fPr>
                        <m:ctrlPr>
                          <a:rPr lang="fr-FR" sz="1700" i="1" dirty="0" smtClean="0">
                            <a:latin typeface="Cambria Math" panose="02040503050406030204" pitchFamily="18" charset="0"/>
                          </a:rPr>
                        </m:ctrlPr>
                      </m:fPr>
                      <m:num>
                        <m:r>
                          <a:rPr lang="en-US" sz="1700" b="0" i="1" dirty="0" smtClean="0">
                            <a:latin typeface="Cambria Math" panose="02040503050406030204" pitchFamily="18" charset="0"/>
                          </a:rPr>
                          <m:t>𝐼</m:t>
                        </m:r>
                      </m:num>
                      <m:den>
                        <m:rad>
                          <m:radPr>
                            <m:degHide m:val="on"/>
                            <m:ctrlPr>
                              <a:rPr lang="fr-FR" sz="1700" b="1" i="1" dirty="0">
                                <a:latin typeface="Cambria Math" panose="02040503050406030204" pitchFamily="18" charset="0"/>
                              </a:rPr>
                            </m:ctrlPr>
                          </m:radPr>
                          <m:deg/>
                          <m:e>
                            <m:r>
                              <a:rPr lang="en-US" sz="1700" b="1" i="1" dirty="0">
                                <a:latin typeface="Cambria Math" panose="02040503050406030204" pitchFamily="18" charset="0"/>
                              </a:rPr>
                              <m:t>𝟑</m:t>
                            </m:r>
                          </m:e>
                        </m:rad>
                      </m:den>
                    </m:f>
                  </m:oMath>
                </a14:m>
                <a:r>
                  <a:rPr lang="fr-FR" sz="1700" dirty="0"/>
                  <a:t>  et </a:t>
                </a:r>
                <a14:m>
                  <m:oMath xmlns:m="http://schemas.openxmlformats.org/officeDocument/2006/math">
                    <m:r>
                      <a:rPr lang="fr-FR" sz="1700" i="1" dirty="0" smtClean="0">
                        <a:latin typeface="Cambria Math" panose="02040503050406030204" pitchFamily="18" charset="0"/>
                      </a:rPr>
                      <m:t>𝑈</m:t>
                    </m:r>
                    <m:r>
                      <a:rPr lang="fr-FR" sz="1700" i="1" dirty="0" smtClean="0">
                        <a:latin typeface="Cambria Math" panose="02040503050406030204" pitchFamily="18" charset="0"/>
                      </a:rPr>
                      <m:t>=</m:t>
                    </m:r>
                    <m:r>
                      <a:rPr lang="fr-FR" sz="1700" i="1" dirty="0" smtClean="0">
                        <a:latin typeface="Cambria Math" panose="02040503050406030204" pitchFamily="18" charset="0"/>
                      </a:rPr>
                      <m:t>𝑉</m:t>
                    </m:r>
                  </m:oMath>
                </a14:m>
                <a:endParaRPr lang="fr-FR" sz="1700" dirty="0"/>
              </a:p>
              <a:p>
                <a:pPr marL="230188" algn="just"/>
                <a:endParaRPr lang="fr-FR" sz="1700" dirty="0"/>
              </a:p>
              <a:p>
                <a:pPr marL="230188" algn="just"/>
                <a:r>
                  <a:rPr lang="fr-FR" sz="1700" dirty="0"/>
                  <a:t>donc  			</a:t>
                </a:r>
              </a:p>
              <a:p>
                <a:pPr marL="230188" algn="just"/>
                <a:endParaRPr lang="fr-FR" sz="1700" b="1" i="1" dirty="0">
                  <a:latin typeface="Cambria Math" panose="02040503050406030204" pitchFamily="18" charset="0"/>
                </a:endParaRPr>
              </a:p>
              <a:p>
                <a:pPr marL="230188" algn="just"/>
                <a:r>
                  <a:rPr lang="fr-FR" sz="1700" b="1" i="1" dirty="0">
                    <a:latin typeface="Cambria Math" panose="02040503050406030204" pitchFamily="18" charset="0"/>
                  </a:rPr>
                  <a:t>			</a:t>
                </a:r>
                <a14:m>
                  <m:oMath xmlns:m="http://schemas.openxmlformats.org/officeDocument/2006/math">
                    <m:r>
                      <a:rPr lang="fr-FR" b="1" i="1" dirty="0" smtClean="0">
                        <a:latin typeface="Cambria Math" panose="02040503050406030204" pitchFamily="18" charset="0"/>
                      </a:rPr>
                      <m:t>𝑷</m:t>
                    </m:r>
                    <m:r>
                      <a:rPr lang="fr-FR" b="1" i="1" dirty="0" smtClean="0">
                        <a:latin typeface="Cambria Math" panose="02040503050406030204" pitchFamily="18" charset="0"/>
                      </a:rPr>
                      <m:t>=</m:t>
                    </m:r>
                    <m:rad>
                      <m:radPr>
                        <m:degHide m:val="on"/>
                        <m:ctrlPr>
                          <a:rPr lang="fr-FR" b="1" i="1" dirty="0">
                            <a:latin typeface="Cambria Math" panose="02040503050406030204" pitchFamily="18" charset="0"/>
                          </a:rPr>
                        </m:ctrlPr>
                      </m:radPr>
                      <m:deg/>
                      <m:e>
                        <m:r>
                          <a:rPr lang="en-US" b="1" i="1" dirty="0">
                            <a:latin typeface="Cambria Math" panose="02040503050406030204" pitchFamily="18" charset="0"/>
                          </a:rPr>
                          <m:t>𝟑</m:t>
                        </m:r>
                      </m:e>
                    </m:rad>
                    <m:r>
                      <a:rPr lang="fr-FR" b="1" i="1" dirty="0" smtClean="0">
                        <a:latin typeface="Cambria Math" panose="02040503050406030204" pitchFamily="18" charset="0"/>
                      </a:rPr>
                      <m:t>𝑼𝑰</m:t>
                    </m:r>
                    <m:r>
                      <m:rPr>
                        <m:sty m:val="p"/>
                      </m:rPr>
                      <a:rPr lang="fr-FR" b="1" i="1" dirty="0" err="1">
                        <a:latin typeface="Cambria Math" panose="02040503050406030204" pitchFamily="18" charset="0"/>
                      </a:rPr>
                      <m:t>cos</m:t>
                    </m:r>
                    <m:r>
                      <a:rPr lang="fr-FR" b="1" i="1" dirty="0" err="1">
                        <a:latin typeface="Cambria Math" panose="02040503050406030204" pitchFamily="18" charset="0"/>
                      </a:rPr>
                      <m:t>𝝋</m:t>
                    </m:r>
                  </m:oMath>
                </a14:m>
                <a:endParaRPr lang="fr-FR" dirty="0"/>
              </a:p>
            </p:txBody>
          </p:sp>
        </mc:Choice>
        <mc:Fallback xmlns="">
          <p:sp>
            <p:nvSpPr>
              <p:cNvPr id="171" name="Rectangle 170"/>
              <p:cNvSpPr>
                <a:spLocks noRot="1" noChangeAspect="1" noMove="1" noResize="1" noEditPoints="1" noAdjustHandles="1" noChangeArrowheads="1" noChangeShapeType="1" noTextEdit="1"/>
              </p:cNvSpPr>
              <p:nvPr/>
            </p:nvSpPr>
            <p:spPr bwMode="auto">
              <a:xfrm>
                <a:off x="782081" y="1268760"/>
                <a:ext cx="5953931" cy="4189480"/>
              </a:xfrm>
              <a:prstGeom prst="rect">
                <a:avLst/>
              </a:prstGeom>
              <a:blipFill>
                <a:blip r:embed="rId2"/>
                <a:stretch>
                  <a:fillRect l="-614" r="-716"/>
                </a:stretch>
              </a:blipFill>
              <a:ln w="9525">
                <a:noFill/>
                <a:miter lim="800000"/>
                <a:headEnd/>
                <a:tailEnd/>
              </a:ln>
            </p:spPr>
            <p:txBody>
              <a:bodyPr/>
              <a:lstStyle/>
              <a:p>
                <a:r>
                  <a:rPr lang="fr-FR">
                    <a:noFill/>
                  </a:rPr>
                  <a:t> </a:t>
                </a:r>
              </a:p>
            </p:txBody>
          </p:sp>
        </mc:Fallback>
      </mc:AlternateContent>
      <p:grpSp>
        <p:nvGrpSpPr>
          <p:cNvPr id="30" name="Groupe 632"/>
          <p:cNvGrpSpPr>
            <a:grpSpLocks noChangeAspect="1"/>
          </p:cNvGrpSpPr>
          <p:nvPr/>
        </p:nvGrpSpPr>
        <p:grpSpPr bwMode="auto">
          <a:xfrm>
            <a:off x="6172855" y="2632723"/>
            <a:ext cx="2513945" cy="1693016"/>
            <a:chOff x="7363894" y="3665529"/>
            <a:chExt cx="1637262" cy="1101736"/>
          </a:xfrm>
        </p:grpSpPr>
        <p:grpSp>
          <p:nvGrpSpPr>
            <p:cNvPr id="16390" name="Groupe 536"/>
            <p:cNvGrpSpPr>
              <a:grpSpLocks/>
            </p:cNvGrpSpPr>
            <p:nvPr/>
          </p:nvGrpSpPr>
          <p:grpSpPr bwMode="auto">
            <a:xfrm>
              <a:off x="7547006" y="3780979"/>
              <a:ext cx="1454150" cy="986286"/>
              <a:chOff x="179388" y="2344289"/>
              <a:chExt cx="1454150" cy="986286"/>
            </a:xfrm>
          </p:grpSpPr>
          <p:sp>
            <p:nvSpPr>
              <p:cNvPr id="16394" name="Line 79"/>
              <p:cNvSpPr>
                <a:spLocks noChangeShapeType="1"/>
              </p:cNvSpPr>
              <p:nvPr/>
            </p:nvSpPr>
            <p:spPr bwMode="auto">
              <a:xfrm>
                <a:off x="179388" y="2465388"/>
                <a:ext cx="965200" cy="0"/>
              </a:xfrm>
              <a:prstGeom prst="line">
                <a:avLst/>
              </a:prstGeom>
              <a:noFill/>
              <a:ln w="9525">
                <a:solidFill>
                  <a:srgbClr val="000000"/>
                </a:solidFill>
                <a:round/>
                <a:headEnd/>
                <a:tailEnd/>
              </a:ln>
            </p:spPr>
            <p:txBody>
              <a:bodyPr/>
              <a:lstStyle/>
              <a:p>
                <a:endParaRPr lang="fr-FR"/>
              </a:p>
            </p:txBody>
          </p:sp>
          <p:grpSp>
            <p:nvGrpSpPr>
              <p:cNvPr id="16395" name="Group 80"/>
              <p:cNvGrpSpPr>
                <a:grpSpLocks/>
              </p:cNvGrpSpPr>
              <p:nvPr/>
            </p:nvGrpSpPr>
            <p:grpSpPr bwMode="auto">
              <a:xfrm>
                <a:off x="868363" y="2974975"/>
                <a:ext cx="571500" cy="142875"/>
                <a:chOff x="8077" y="9157"/>
                <a:chExt cx="900" cy="180"/>
              </a:xfrm>
            </p:grpSpPr>
            <p:grpSp>
              <p:nvGrpSpPr>
                <p:cNvPr id="16448" name="Group 81"/>
                <p:cNvGrpSpPr>
                  <a:grpSpLocks/>
                </p:cNvGrpSpPr>
                <p:nvPr/>
              </p:nvGrpSpPr>
              <p:grpSpPr bwMode="auto">
                <a:xfrm>
                  <a:off x="8257" y="9157"/>
                  <a:ext cx="540" cy="180"/>
                  <a:chOff x="8257" y="9157"/>
                  <a:chExt cx="1800" cy="180"/>
                </a:xfrm>
              </p:grpSpPr>
              <p:grpSp>
                <p:nvGrpSpPr>
                  <p:cNvPr id="16451" name="Group 82"/>
                  <p:cNvGrpSpPr>
                    <a:grpSpLocks/>
                  </p:cNvGrpSpPr>
                  <p:nvPr/>
                </p:nvGrpSpPr>
                <p:grpSpPr bwMode="auto">
                  <a:xfrm>
                    <a:off x="8617" y="9157"/>
                    <a:ext cx="360" cy="180"/>
                    <a:chOff x="8617" y="9157"/>
                    <a:chExt cx="360" cy="180"/>
                  </a:xfrm>
                </p:grpSpPr>
                <p:sp>
                  <p:nvSpPr>
                    <p:cNvPr id="16464" name="Line 8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65" name="Line 8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52" name="Group 85"/>
                  <p:cNvGrpSpPr>
                    <a:grpSpLocks/>
                  </p:cNvGrpSpPr>
                  <p:nvPr/>
                </p:nvGrpSpPr>
                <p:grpSpPr bwMode="auto">
                  <a:xfrm>
                    <a:off x="8977" y="9157"/>
                    <a:ext cx="360" cy="180"/>
                    <a:chOff x="8617" y="9157"/>
                    <a:chExt cx="360" cy="180"/>
                  </a:xfrm>
                </p:grpSpPr>
                <p:sp>
                  <p:nvSpPr>
                    <p:cNvPr id="16462" name="Line 8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63" name="Line 8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53" name="Group 88"/>
                  <p:cNvGrpSpPr>
                    <a:grpSpLocks/>
                  </p:cNvGrpSpPr>
                  <p:nvPr/>
                </p:nvGrpSpPr>
                <p:grpSpPr bwMode="auto">
                  <a:xfrm>
                    <a:off x="9337" y="9157"/>
                    <a:ext cx="360" cy="180"/>
                    <a:chOff x="8617" y="9157"/>
                    <a:chExt cx="360" cy="180"/>
                  </a:xfrm>
                </p:grpSpPr>
                <p:sp>
                  <p:nvSpPr>
                    <p:cNvPr id="16460" name="Line 8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61" name="Line 9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54" name="Group 91"/>
                  <p:cNvGrpSpPr>
                    <a:grpSpLocks/>
                  </p:cNvGrpSpPr>
                  <p:nvPr/>
                </p:nvGrpSpPr>
                <p:grpSpPr bwMode="auto">
                  <a:xfrm>
                    <a:off x="9697" y="9157"/>
                    <a:ext cx="360" cy="180"/>
                    <a:chOff x="8617" y="9157"/>
                    <a:chExt cx="360" cy="180"/>
                  </a:xfrm>
                </p:grpSpPr>
                <p:sp>
                  <p:nvSpPr>
                    <p:cNvPr id="16458" name="Line 9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59" name="Line 9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55" name="Group 94"/>
                  <p:cNvGrpSpPr>
                    <a:grpSpLocks/>
                  </p:cNvGrpSpPr>
                  <p:nvPr/>
                </p:nvGrpSpPr>
                <p:grpSpPr bwMode="auto">
                  <a:xfrm>
                    <a:off x="8257" y="9157"/>
                    <a:ext cx="360" cy="180"/>
                    <a:chOff x="8617" y="9157"/>
                    <a:chExt cx="360" cy="180"/>
                  </a:xfrm>
                </p:grpSpPr>
                <p:sp>
                  <p:nvSpPr>
                    <p:cNvPr id="16456" name="Line 9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57" name="Line 9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6449" name="Line 97"/>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6450" name="Line 98"/>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grpSp>
            <p:nvGrpSpPr>
              <p:cNvPr id="16396" name="Group 99"/>
              <p:cNvGrpSpPr>
                <a:grpSpLocks/>
              </p:cNvGrpSpPr>
              <p:nvPr/>
            </p:nvGrpSpPr>
            <p:grpSpPr bwMode="auto">
              <a:xfrm rot="-8321822">
                <a:off x="746582" y="2344289"/>
                <a:ext cx="158750" cy="829310"/>
                <a:chOff x="5897" y="11791"/>
                <a:chExt cx="200" cy="1306"/>
              </a:xfrm>
            </p:grpSpPr>
            <p:grpSp>
              <p:nvGrpSpPr>
                <p:cNvPr id="16427" name="Group 100"/>
                <p:cNvGrpSpPr>
                  <a:grpSpLocks/>
                </p:cNvGrpSpPr>
                <p:nvPr/>
              </p:nvGrpSpPr>
              <p:grpSpPr bwMode="auto">
                <a:xfrm rot="5222131">
                  <a:off x="5557" y="12397"/>
                  <a:ext cx="900" cy="180"/>
                  <a:chOff x="8077" y="9157"/>
                  <a:chExt cx="900" cy="180"/>
                </a:xfrm>
              </p:grpSpPr>
              <p:grpSp>
                <p:nvGrpSpPr>
                  <p:cNvPr id="16430" name="Group 101"/>
                  <p:cNvGrpSpPr>
                    <a:grpSpLocks/>
                  </p:cNvGrpSpPr>
                  <p:nvPr/>
                </p:nvGrpSpPr>
                <p:grpSpPr bwMode="auto">
                  <a:xfrm>
                    <a:off x="8257" y="9157"/>
                    <a:ext cx="540" cy="180"/>
                    <a:chOff x="8257" y="9157"/>
                    <a:chExt cx="1800" cy="180"/>
                  </a:xfrm>
                </p:grpSpPr>
                <p:grpSp>
                  <p:nvGrpSpPr>
                    <p:cNvPr id="16433" name="Group 102"/>
                    <p:cNvGrpSpPr>
                      <a:grpSpLocks/>
                    </p:cNvGrpSpPr>
                    <p:nvPr/>
                  </p:nvGrpSpPr>
                  <p:grpSpPr bwMode="auto">
                    <a:xfrm>
                      <a:off x="8617" y="9157"/>
                      <a:ext cx="360" cy="180"/>
                      <a:chOff x="8617" y="9157"/>
                      <a:chExt cx="360" cy="180"/>
                    </a:xfrm>
                  </p:grpSpPr>
                  <p:sp>
                    <p:nvSpPr>
                      <p:cNvPr id="16446" name="Line 10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47" name="Line 10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34" name="Group 105"/>
                    <p:cNvGrpSpPr>
                      <a:grpSpLocks/>
                    </p:cNvGrpSpPr>
                    <p:nvPr/>
                  </p:nvGrpSpPr>
                  <p:grpSpPr bwMode="auto">
                    <a:xfrm>
                      <a:off x="8977" y="9157"/>
                      <a:ext cx="360" cy="180"/>
                      <a:chOff x="8617" y="9157"/>
                      <a:chExt cx="360" cy="180"/>
                    </a:xfrm>
                  </p:grpSpPr>
                  <p:sp>
                    <p:nvSpPr>
                      <p:cNvPr id="16444" name="Line 10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45" name="Line 10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35" name="Group 108"/>
                    <p:cNvGrpSpPr>
                      <a:grpSpLocks/>
                    </p:cNvGrpSpPr>
                    <p:nvPr/>
                  </p:nvGrpSpPr>
                  <p:grpSpPr bwMode="auto">
                    <a:xfrm>
                      <a:off x="9337" y="9157"/>
                      <a:ext cx="360" cy="180"/>
                      <a:chOff x="8617" y="9157"/>
                      <a:chExt cx="360" cy="180"/>
                    </a:xfrm>
                  </p:grpSpPr>
                  <p:sp>
                    <p:nvSpPr>
                      <p:cNvPr id="16442" name="Line 10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43" name="Line 11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36" name="Group 111"/>
                    <p:cNvGrpSpPr>
                      <a:grpSpLocks/>
                    </p:cNvGrpSpPr>
                    <p:nvPr/>
                  </p:nvGrpSpPr>
                  <p:grpSpPr bwMode="auto">
                    <a:xfrm>
                      <a:off x="9697" y="9157"/>
                      <a:ext cx="360" cy="180"/>
                      <a:chOff x="8617" y="9157"/>
                      <a:chExt cx="360" cy="180"/>
                    </a:xfrm>
                  </p:grpSpPr>
                  <p:sp>
                    <p:nvSpPr>
                      <p:cNvPr id="16440" name="Line 11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41" name="Line 11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37" name="Group 114"/>
                    <p:cNvGrpSpPr>
                      <a:grpSpLocks/>
                    </p:cNvGrpSpPr>
                    <p:nvPr/>
                  </p:nvGrpSpPr>
                  <p:grpSpPr bwMode="auto">
                    <a:xfrm>
                      <a:off x="8257" y="9157"/>
                      <a:ext cx="360" cy="180"/>
                      <a:chOff x="8617" y="9157"/>
                      <a:chExt cx="360" cy="180"/>
                    </a:xfrm>
                  </p:grpSpPr>
                  <p:sp>
                    <p:nvSpPr>
                      <p:cNvPr id="16438" name="Line 11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39" name="Line 11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6431" name="Line 117"/>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6432" name="Line 118"/>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6428" name="Line 119"/>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6429" name="Line 120"/>
                <p:cNvSpPr>
                  <a:spLocks noChangeShapeType="1"/>
                </p:cNvSpPr>
                <p:nvPr/>
              </p:nvSpPr>
              <p:spPr bwMode="auto">
                <a:xfrm flipH="1">
                  <a:off x="5897" y="11791"/>
                  <a:ext cx="0" cy="246"/>
                </a:xfrm>
                <a:prstGeom prst="line">
                  <a:avLst/>
                </a:prstGeom>
                <a:noFill/>
                <a:ln w="9525">
                  <a:solidFill>
                    <a:srgbClr val="000000"/>
                  </a:solidFill>
                  <a:round/>
                  <a:headEnd/>
                  <a:tailEnd/>
                </a:ln>
              </p:spPr>
              <p:txBody>
                <a:bodyPr/>
                <a:lstStyle/>
                <a:p>
                  <a:endParaRPr lang="fr-FR"/>
                </a:p>
              </p:txBody>
            </p:sp>
          </p:grpSp>
          <p:grpSp>
            <p:nvGrpSpPr>
              <p:cNvPr id="16397" name="Group 121"/>
              <p:cNvGrpSpPr>
                <a:grpSpLocks/>
              </p:cNvGrpSpPr>
              <p:nvPr/>
            </p:nvGrpSpPr>
            <p:grpSpPr bwMode="auto">
              <a:xfrm rot="-2032666">
                <a:off x="1360488" y="2359025"/>
                <a:ext cx="158750" cy="787400"/>
                <a:chOff x="5897" y="11857"/>
                <a:chExt cx="200" cy="1240"/>
              </a:xfrm>
            </p:grpSpPr>
            <p:grpSp>
              <p:nvGrpSpPr>
                <p:cNvPr id="16406" name="Group 122"/>
                <p:cNvGrpSpPr>
                  <a:grpSpLocks/>
                </p:cNvGrpSpPr>
                <p:nvPr/>
              </p:nvGrpSpPr>
              <p:grpSpPr bwMode="auto">
                <a:xfrm rot="5222131">
                  <a:off x="5557" y="12397"/>
                  <a:ext cx="900" cy="180"/>
                  <a:chOff x="8077" y="9157"/>
                  <a:chExt cx="900" cy="180"/>
                </a:xfrm>
              </p:grpSpPr>
              <p:grpSp>
                <p:nvGrpSpPr>
                  <p:cNvPr id="16409" name="Group 123"/>
                  <p:cNvGrpSpPr>
                    <a:grpSpLocks/>
                  </p:cNvGrpSpPr>
                  <p:nvPr/>
                </p:nvGrpSpPr>
                <p:grpSpPr bwMode="auto">
                  <a:xfrm>
                    <a:off x="8257" y="9157"/>
                    <a:ext cx="540" cy="180"/>
                    <a:chOff x="8257" y="9157"/>
                    <a:chExt cx="1800" cy="180"/>
                  </a:xfrm>
                </p:grpSpPr>
                <p:grpSp>
                  <p:nvGrpSpPr>
                    <p:cNvPr id="16412" name="Group 124"/>
                    <p:cNvGrpSpPr>
                      <a:grpSpLocks/>
                    </p:cNvGrpSpPr>
                    <p:nvPr/>
                  </p:nvGrpSpPr>
                  <p:grpSpPr bwMode="auto">
                    <a:xfrm>
                      <a:off x="8617" y="9157"/>
                      <a:ext cx="360" cy="180"/>
                      <a:chOff x="8617" y="9157"/>
                      <a:chExt cx="360" cy="180"/>
                    </a:xfrm>
                  </p:grpSpPr>
                  <p:sp>
                    <p:nvSpPr>
                      <p:cNvPr id="16425" name="Line 12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26" name="Line 12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13" name="Group 127"/>
                    <p:cNvGrpSpPr>
                      <a:grpSpLocks/>
                    </p:cNvGrpSpPr>
                    <p:nvPr/>
                  </p:nvGrpSpPr>
                  <p:grpSpPr bwMode="auto">
                    <a:xfrm>
                      <a:off x="8977" y="9157"/>
                      <a:ext cx="360" cy="180"/>
                      <a:chOff x="8617" y="9157"/>
                      <a:chExt cx="360" cy="180"/>
                    </a:xfrm>
                  </p:grpSpPr>
                  <p:sp>
                    <p:nvSpPr>
                      <p:cNvPr id="16423" name="Line 12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24" name="Line 12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14" name="Group 130"/>
                    <p:cNvGrpSpPr>
                      <a:grpSpLocks/>
                    </p:cNvGrpSpPr>
                    <p:nvPr/>
                  </p:nvGrpSpPr>
                  <p:grpSpPr bwMode="auto">
                    <a:xfrm>
                      <a:off x="9337" y="9157"/>
                      <a:ext cx="360" cy="180"/>
                      <a:chOff x="8617" y="9157"/>
                      <a:chExt cx="360" cy="180"/>
                    </a:xfrm>
                  </p:grpSpPr>
                  <p:sp>
                    <p:nvSpPr>
                      <p:cNvPr id="16421" name="Line 13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22" name="Line 13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15" name="Group 133"/>
                    <p:cNvGrpSpPr>
                      <a:grpSpLocks/>
                    </p:cNvGrpSpPr>
                    <p:nvPr/>
                  </p:nvGrpSpPr>
                  <p:grpSpPr bwMode="auto">
                    <a:xfrm>
                      <a:off x="9697" y="9157"/>
                      <a:ext cx="360" cy="180"/>
                      <a:chOff x="8617" y="9157"/>
                      <a:chExt cx="360" cy="180"/>
                    </a:xfrm>
                  </p:grpSpPr>
                  <p:sp>
                    <p:nvSpPr>
                      <p:cNvPr id="16419" name="Line 13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20" name="Line 13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16" name="Group 136"/>
                    <p:cNvGrpSpPr>
                      <a:grpSpLocks/>
                    </p:cNvGrpSpPr>
                    <p:nvPr/>
                  </p:nvGrpSpPr>
                  <p:grpSpPr bwMode="auto">
                    <a:xfrm>
                      <a:off x="8257" y="9157"/>
                      <a:ext cx="360" cy="180"/>
                      <a:chOff x="8617" y="9157"/>
                      <a:chExt cx="360" cy="180"/>
                    </a:xfrm>
                  </p:grpSpPr>
                  <p:sp>
                    <p:nvSpPr>
                      <p:cNvPr id="16417" name="Line 13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18" name="Line 13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6410" name="Line 139"/>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6411" name="Line 140"/>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6407" name="Line 141"/>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6408" name="Line 142"/>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sp>
            <p:nvSpPr>
              <p:cNvPr id="16398" name="Line 143"/>
              <p:cNvSpPr>
                <a:spLocks noChangeShapeType="1"/>
              </p:cNvSpPr>
              <p:nvPr/>
            </p:nvSpPr>
            <p:spPr bwMode="auto">
              <a:xfrm flipH="1">
                <a:off x="217488" y="3117850"/>
                <a:ext cx="342900" cy="0"/>
              </a:xfrm>
              <a:prstGeom prst="line">
                <a:avLst/>
              </a:prstGeom>
              <a:noFill/>
              <a:ln w="9525">
                <a:solidFill>
                  <a:srgbClr val="000000"/>
                </a:solidFill>
                <a:round/>
                <a:headEnd/>
                <a:tailEnd/>
              </a:ln>
            </p:spPr>
            <p:txBody>
              <a:bodyPr/>
              <a:lstStyle/>
              <a:p>
                <a:endParaRPr lang="fr-FR"/>
              </a:p>
            </p:txBody>
          </p:sp>
          <p:sp>
            <p:nvSpPr>
              <p:cNvPr id="16399" name="Line 144"/>
              <p:cNvSpPr>
                <a:spLocks noChangeShapeType="1"/>
              </p:cNvSpPr>
              <p:nvPr/>
            </p:nvSpPr>
            <p:spPr bwMode="auto">
              <a:xfrm>
                <a:off x="560388" y="3117850"/>
                <a:ext cx="342900" cy="0"/>
              </a:xfrm>
              <a:prstGeom prst="line">
                <a:avLst/>
              </a:prstGeom>
              <a:noFill/>
              <a:ln w="9525">
                <a:solidFill>
                  <a:srgbClr val="000000"/>
                </a:solidFill>
                <a:round/>
                <a:headEnd/>
                <a:tailEnd/>
              </a:ln>
            </p:spPr>
            <p:txBody>
              <a:bodyPr/>
              <a:lstStyle/>
              <a:p>
                <a:endParaRPr lang="fr-FR"/>
              </a:p>
            </p:txBody>
          </p:sp>
          <p:sp>
            <p:nvSpPr>
              <p:cNvPr id="16400" name="Line 145"/>
              <p:cNvSpPr>
                <a:spLocks noChangeShapeType="1"/>
              </p:cNvSpPr>
              <p:nvPr/>
            </p:nvSpPr>
            <p:spPr bwMode="auto">
              <a:xfrm>
                <a:off x="1404938" y="3117850"/>
                <a:ext cx="228600" cy="0"/>
              </a:xfrm>
              <a:prstGeom prst="line">
                <a:avLst/>
              </a:prstGeom>
              <a:noFill/>
              <a:ln w="9525">
                <a:solidFill>
                  <a:srgbClr val="000000"/>
                </a:solidFill>
                <a:round/>
                <a:headEnd/>
                <a:tailEnd/>
              </a:ln>
            </p:spPr>
            <p:txBody>
              <a:bodyPr/>
              <a:lstStyle/>
              <a:p>
                <a:endParaRPr lang="fr-FR"/>
              </a:p>
            </p:txBody>
          </p:sp>
          <p:sp>
            <p:nvSpPr>
              <p:cNvPr id="16401" name="Line 146"/>
              <p:cNvSpPr>
                <a:spLocks noChangeShapeType="1"/>
              </p:cNvSpPr>
              <p:nvPr/>
            </p:nvSpPr>
            <p:spPr bwMode="auto">
              <a:xfrm>
                <a:off x="179388" y="2463800"/>
                <a:ext cx="342900" cy="0"/>
              </a:xfrm>
              <a:prstGeom prst="line">
                <a:avLst/>
              </a:prstGeom>
              <a:noFill/>
              <a:ln w="9525">
                <a:solidFill>
                  <a:srgbClr val="000000"/>
                </a:solidFill>
                <a:round/>
                <a:headEnd/>
                <a:tailEnd type="stealth" w="med" len="med"/>
              </a:ln>
            </p:spPr>
            <p:txBody>
              <a:bodyPr/>
              <a:lstStyle/>
              <a:p>
                <a:endParaRPr lang="fr-FR"/>
              </a:p>
            </p:txBody>
          </p:sp>
          <p:sp>
            <p:nvSpPr>
              <p:cNvPr id="16402" name="Line 147"/>
              <p:cNvSpPr>
                <a:spLocks noChangeShapeType="1"/>
              </p:cNvSpPr>
              <p:nvPr/>
            </p:nvSpPr>
            <p:spPr bwMode="auto">
              <a:xfrm flipV="1">
                <a:off x="306388" y="2513013"/>
                <a:ext cx="0" cy="573087"/>
              </a:xfrm>
              <a:prstGeom prst="line">
                <a:avLst/>
              </a:prstGeom>
              <a:noFill/>
              <a:ln w="9525">
                <a:solidFill>
                  <a:srgbClr val="000000"/>
                </a:solidFill>
                <a:round/>
                <a:headEnd/>
                <a:tailEnd type="triangle" w="med" len="med"/>
              </a:ln>
            </p:spPr>
            <p:txBody>
              <a:bodyPr/>
              <a:lstStyle/>
              <a:p>
                <a:endParaRPr lang="fr-FR"/>
              </a:p>
            </p:txBody>
          </p:sp>
          <p:sp>
            <p:nvSpPr>
              <p:cNvPr id="16403" name="Line 148"/>
              <p:cNvSpPr>
                <a:spLocks noChangeShapeType="1"/>
              </p:cNvSpPr>
              <p:nvPr/>
            </p:nvSpPr>
            <p:spPr bwMode="auto">
              <a:xfrm flipH="1">
                <a:off x="1016249" y="2473871"/>
                <a:ext cx="114300" cy="142875"/>
              </a:xfrm>
              <a:prstGeom prst="line">
                <a:avLst/>
              </a:prstGeom>
              <a:noFill/>
              <a:ln w="28575">
                <a:solidFill>
                  <a:srgbClr val="000000"/>
                </a:solidFill>
                <a:round/>
                <a:headEnd/>
                <a:tailEnd type="triangle" w="sm" len="sm"/>
              </a:ln>
            </p:spPr>
            <p:txBody>
              <a:bodyPr/>
              <a:lstStyle/>
              <a:p>
                <a:endParaRPr lang="fr-FR"/>
              </a:p>
            </p:txBody>
          </p:sp>
          <p:sp>
            <p:nvSpPr>
              <p:cNvPr id="16404" name="Line 149"/>
              <p:cNvSpPr>
                <a:spLocks noChangeShapeType="1"/>
              </p:cNvSpPr>
              <p:nvPr/>
            </p:nvSpPr>
            <p:spPr bwMode="auto">
              <a:xfrm>
                <a:off x="1624013" y="3101975"/>
                <a:ext cx="0" cy="228600"/>
              </a:xfrm>
              <a:prstGeom prst="line">
                <a:avLst/>
              </a:prstGeom>
              <a:noFill/>
              <a:ln w="9525">
                <a:solidFill>
                  <a:srgbClr val="000000"/>
                </a:solidFill>
                <a:round/>
                <a:headEnd/>
                <a:tailEnd/>
              </a:ln>
            </p:spPr>
            <p:txBody>
              <a:bodyPr/>
              <a:lstStyle/>
              <a:p>
                <a:endParaRPr lang="fr-FR"/>
              </a:p>
            </p:txBody>
          </p:sp>
          <p:sp>
            <p:nvSpPr>
              <p:cNvPr id="16405" name="Line 150"/>
              <p:cNvSpPr>
                <a:spLocks noChangeShapeType="1"/>
              </p:cNvSpPr>
              <p:nvPr/>
            </p:nvSpPr>
            <p:spPr bwMode="auto">
              <a:xfrm flipH="1">
                <a:off x="242888" y="3330575"/>
                <a:ext cx="1371600" cy="0"/>
              </a:xfrm>
              <a:prstGeom prst="line">
                <a:avLst/>
              </a:prstGeom>
              <a:noFill/>
              <a:ln w="9525">
                <a:solidFill>
                  <a:srgbClr val="000000"/>
                </a:solidFill>
                <a:round/>
                <a:headEnd/>
                <a:tailEnd/>
              </a:ln>
            </p:spPr>
            <p:txBody>
              <a:bodyPr/>
              <a:lstStyle/>
              <a:p>
                <a:endParaRPr lang="fr-FR"/>
              </a:p>
            </p:txBody>
          </p:sp>
        </p:grpSp>
        <p:sp>
          <p:nvSpPr>
            <p:cNvPr id="16391" name="ZoneTexte 629"/>
            <p:cNvSpPr txBox="1">
              <a:spLocks noChangeArrowheads="1"/>
            </p:cNvSpPr>
            <p:nvPr/>
          </p:nvSpPr>
          <p:spPr bwMode="auto">
            <a:xfrm>
              <a:off x="8384911" y="3952416"/>
              <a:ext cx="300082" cy="369332"/>
            </a:xfrm>
            <a:prstGeom prst="rect">
              <a:avLst/>
            </a:prstGeom>
            <a:noFill/>
            <a:ln w="9525">
              <a:noFill/>
              <a:miter lim="800000"/>
              <a:headEnd/>
              <a:tailEnd/>
            </a:ln>
          </p:spPr>
          <p:txBody>
            <a:bodyPr wrap="none">
              <a:spAutoFit/>
            </a:bodyPr>
            <a:lstStyle/>
            <a:p>
              <a:r>
                <a:rPr lang="fr-FR" dirty="0"/>
                <a:t>J</a:t>
              </a:r>
            </a:p>
          </p:txBody>
        </p:sp>
        <p:sp>
          <p:nvSpPr>
            <p:cNvPr id="16392" name="ZoneTexte 630"/>
            <p:cNvSpPr txBox="1">
              <a:spLocks noChangeArrowheads="1"/>
            </p:cNvSpPr>
            <p:nvPr/>
          </p:nvSpPr>
          <p:spPr bwMode="auto">
            <a:xfrm>
              <a:off x="7730048" y="3665529"/>
              <a:ext cx="248786" cy="369332"/>
            </a:xfrm>
            <a:prstGeom prst="rect">
              <a:avLst/>
            </a:prstGeom>
            <a:noFill/>
            <a:ln w="9525">
              <a:noFill/>
              <a:miter lim="800000"/>
              <a:headEnd/>
              <a:tailEnd/>
            </a:ln>
          </p:spPr>
          <p:txBody>
            <a:bodyPr wrap="none">
              <a:spAutoFit/>
            </a:bodyPr>
            <a:lstStyle/>
            <a:p>
              <a:r>
                <a:rPr lang="fr-FR" dirty="0"/>
                <a:t>I</a:t>
              </a:r>
            </a:p>
          </p:txBody>
        </p:sp>
        <p:sp>
          <p:nvSpPr>
            <p:cNvPr id="16393" name="ZoneTexte 631"/>
            <p:cNvSpPr txBox="1">
              <a:spLocks noChangeArrowheads="1"/>
            </p:cNvSpPr>
            <p:nvPr/>
          </p:nvSpPr>
          <p:spPr bwMode="auto">
            <a:xfrm>
              <a:off x="7363894" y="3929066"/>
              <a:ext cx="351378" cy="369332"/>
            </a:xfrm>
            <a:prstGeom prst="rect">
              <a:avLst/>
            </a:prstGeom>
            <a:noFill/>
            <a:ln w="9525">
              <a:noFill/>
              <a:miter lim="800000"/>
              <a:headEnd/>
              <a:tailEnd/>
            </a:ln>
          </p:spPr>
          <p:txBody>
            <a:bodyPr wrap="none">
              <a:spAutoFit/>
            </a:bodyPr>
            <a:lstStyle/>
            <a:p>
              <a:r>
                <a:rPr lang="fr-FR"/>
                <a:t>U</a:t>
              </a:r>
            </a:p>
          </p:txBody>
        </p:sp>
      </p:gr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24</a:t>
            </a:fld>
            <a:endParaRPr lang="fr-FR">
              <a:solidFill>
                <a:schemeClr val="tx1"/>
              </a:solidFill>
            </a:endParaRPr>
          </a:p>
        </p:txBody>
      </p:sp>
    </p:spTree>
    <p:extLst>
      <p:ext uri="{BB962C8B-B14F-4D97-AF65-F5344CB8AC3E}">
        <p14:creationId xmlns:p14="http://schemas.microsoft.com/office/powerpoint/2010/main" val="39855747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heckerboard(across)">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1">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71">
                                            <p:txEl>
                                              <p:pRg st="5" end="5"/>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71">
                                            <p:txEl>
                                              <p:pRg st="7" end="7"/>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71">
                                            <p:txEl>
                                              <p:pRg st="9" end="9"/>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71">
                                            <p:txEl>
                                              <p:pRg st="11" end="11"/>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7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triphasés équilibrés</a:t>
            </a:r>
            <a:endParaRPr lang="fr-FR" sz="3400" b="1" dirty="0"/>
          </a:p>
        </p:txBody>
      </p:sp>
      <p:grpSp>
        <p:nvGrpSpPr>
          <p:cNvPr id="30" name="Groupe 632"/>
          <p:cNvGrpSpPr>
            <a:grpSpLocks noChangeAspect="1"/>
          </p:cNvGrpSpPr>
          <p:nvPr/>
        </p:nvGrpSpPr>
        <p:grpSpPr bwMode="auto">
          <a:xfrm>
            <a:off x="5436096" y="1700808"/>
            <a:ext cx="2513945" cy="1693016"/>
            <a:chOff x="7363894" y="3665529"/>
            <a:chExt cx="1637262" cy="1101736"/>
          </a:xfrm>
        </p:grpSpPr>
        <p:grpSp>
          <p:nvGrpSpPr>
            <p:cNvPr id="16390" name="Groupe 536"/>
            <p:cNvGrpSpPr>
              <a:grpSpLocks/>
            </p:cNvGrpSpPr>
            <p:nvPr/>
          </p:nvGrpSpPr>
          <p:grpSpPr bwMode="auto">
            <a:xfrm>
              <a:off x="7547006" y="3780979"/>
              <a:ext cx="1454150" cy="986286"/>
              <a:chOff x="179388" y="2344289"/>
              <a:chExt cx="1454150" cy="986286"/>
            </a:xfrm>
          </p:grpSpPr>
          <p:sp>
            <p:nvSpPr>
              <p:cNvPr id="16394" name="Line 79"/>
              <p:cNvSpPr>
                <a:spLocks noChangeShapeType="1"/>
              </p:cNvSpPr>
              <p:nvPr/>
            </p:nvSpPr>
            <p:spPr bwMode="auto">
              <a:xfrm>
                <a:off x="179388" y="2465388"/>
                <a:ext cx="965200" cy="0"/>
              </a:xfrm>
              <a:prstGeom prst="line">
                <a:avLst/>
              </a:prstGeom>
              <a:noFill/>
              <a:ln w="9525">
                <a:solidFill>
                  <a:srgbClr val="000000"/>
                </a:solidFill>
                <a:round/>
                <a:headEnd/>
                <a:tailEnd/>
              </a:ln>
            </p:spPr>
            <p:txBody>
              <a:bodyPr/>
              <a:lstStyle/>
              <a:p>
                <a:endParaRPr lang="fr-FR"/>
              </a:p>
            </p:txBody>
          </p:sp>
          <p:grpSp>
            <p:nvGrpSpPr>
              <p:cNvPr id="16395" name="Group 80"/>
              <p:cNvGrpSpPr>
                <a:grpSpLocks/>
              </p:cNvGrpSpPr>
              <p:nvPr/>
            </p:nvGrpSpPr>
            <p:grpSpPr bwMode="auto">
              <a:xfrm>
                <a:off x="868363" y="2974975"/>
                <a:ext cx="571500" cy="142875"/>
                <a:chOff x="8077" y="9157"/>
                <a:chExt cx="900" cy="180"/>
              </a:xfrm>
            </p:grpSpPr>
            <p:grpSp>
              <p:nvGrpSpPr>
                <p:cNvPr id="16448" name="Group 81"/>
                <p:cNvGrpSpPr>
                  <a:grpSpLocks/>
                </p:cNvGrpSpPr>
                <p:nvPr/>
              </p:nvGrpSpPr>
              <p:grpSpPr bwMode="auto">
                <a:xfrm>
                  <a:off x="8257" y="9157"/>
                  <a:ext cx="540" cy="180"/>
                  <a:chOff x="8257" y="9157"/>
                  <a:chExt cx="1800" cy="180"/>
                </a:xfrm>
              </p:grpSpPr>
              <p:grpSp>
                <p:nvGrpSpPr>
                  <p:cNvPr id="16451" name="Group 82"/>
                  <p:cNvGrpSpPr>
                    <a:grpSpLocks/>
                  </p:cNvGrpSpPr>
                  <p:nvPr/>
                </p:nvGrpSpPr>
                <p:grpSpPr bwMode="auto">
                  <a:xfrm>
                    <a:off x="8617" y="9157"/>
                    <a:ext cx="360" cy="180"/>
                    <a:chOff x="8617" y="9157"/>
                    <a:chExt cx="360" cy="180"/>
                  </a:xfrm>
                </p:grpSpPr>
                <p:sp>
                  <p:nvSpPr>
                    <p:cNvPr id="16464" name="Line 8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65" name="Line 8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52" name="Group 85"/>
                  <p:cNvGrpSpPr>
                    <a:grpSpLocks/>
                  </p:cNvGrpSpPr>
                  <p:nvPr/>
                </p:nvGrpSpPr>
                <p:grpSpPr bwMode="auto">
                  <a:xfrm>
                    <a:off x="8977" y="9157"/>
                    <a:ext cx="360" cy="180"/>
                    <a:chOff x="8617" y="9157"/>
                    <a:chExt cx="360" cy="180"/>
                  </a:xfrm>
                </p:grpSpPr>
                <p:sp>
                  <p:nvSpPr>
                    <p:cNvPr id="16462" name="Line 8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63" name="Line 8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53" name="Group 88"/>
                  <p:cNvGrpSpPr>
                    <a:grpSpLocks/>
                  </p:cNvGrpSpPr>
                  <p:nvPr/>
                </p:nvGrpSpPr>
                <p:grpSpPr bwMode="auto">
                  <a:xfrm>
                    <a:off x="9337" y="9157"/>
                    <a:ext cx="360" cy="180"/>
                    <a:chOff x="8617" y="9157"/>
                    <a:chExt cx="360" cy="180"/>
                  </a:xfrm>
                </p:grpSpPr>
                <p:sp>
                  <p:nvSpPr>
                    <p:cNvPr id="16460" name="Line 8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61" name="Line 9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54" name="Group 91"/>
                  <p:cNvGrpSpPr>
                    <a:grpSpLocks/>
                  </p:cNvGrpSpPr>
                  <p:nvPr/>
                </p:nvGrpSpPr>
                <p:grpSpPr bwMode="auto">
                  <a:xfrm>
                    <a:off x="9697" y="9157"/>
                    <a:ext cx="360" cy="180"/>
                    <a:chOff x="8617" y="9157"/>
                    <a:chExt cx="360" cy="180"/>
                  </a:xfrm>
                </p:grpSpPr>
                <p:sp>
                  <p:nvSpPr>
                    <p:cNvPr id="16458" name="Line 9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59" name="Line 9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55" name="Group 94"/>
                  <p:cNvGrpSpPr>
                    <a:grpSpLocks/>
                  </p:cNvGrpSpPr>
                  <p:nvPr/>
                </p:nvGrpSpPr>
                <p:grpSpPr bwMode="auto">
                  <a:xfrm>
                    <a:off x="8257" y="9157"/>
                    <a:ext cx="360" cy="180"/>
                    <a:chOff x="8617" y="9157"/>
                    <a:chExt cx="360" cy="180"/>
                  </a:xfrm>
                </p:grpSpPr>
                <p:sp>
                  <p:nvSpPr>
                    <p:cNvPr id="16456" name="Line 9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57" name="Line 9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6449" name="Line 97"/>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6450" name="Line 98"/>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grpSp>
            <p:nvGrpSpPr>
              <p:cNvPr id="16396" name="Group 99"/>
              <p:cNvGrpSpPr>
                <a:grpSpLocks/>
              </p:cNvGrpSpPr>
              <p:nvPr/>
            </p:nvGrpSpPr>
            <p:grpSpPr bwMode="auto">
              <a:xfrm rot="-8321822">
                <a:off x="746582" y="2344289"/>
                <a:ext cx="158750" cy="829310"/>
                <a:chOff x="5897" y="11791"/>
                <a:chExt cx="200" cy="1306"/>
              </a:xfrm>
            </p:grpSpPr>
            <p:grpSp>
              <p:nvGrpSpPr>
                <p:cNvPr id="16427" name="Group 100"/>
                <p:cNvGrpSpPr>
                  <a:grpSpLocks/>
                </p:cNvGrpSpPr>
                <p:nvPr/>
              </p:nvGrpSpPr>
              <p:grpSpPr bwMode="auto">
                <a:xfrm rot="5222131">
                  <a:off x="5557" y="12397"/>
                  <a:ext cx="900" cy="180"/>
                  <a:chOff x="8077" y="9157"/>
                  <a:chExt cx="900" cy="180"/>
                </a:xfrm>
              </p:grpSpPr>
              <p:grpSp>
                <p:nvGrpSpPr>
                  <p:cNvPr id="16430" name="Group 101"/>
                  <p:cNvGrpSpPr>
                    <a:grpSpLocks/>
                  </p:cNvGrpSpPr>
                  <p:nvPr/>
                </p:nvGrpSpPr>
                <p:grpSpPr bwMode="auto">
                  <a:xfrm>
                    <a:off x="8257" y="9157"/>
                    <a:ext cx="540" cy="180"/>
                    <a:chOff x="8257" y="9157"/>
                    <a:chExt cx="1800" cy="180"/>
                  </a:xfrm>
                </p:grpSpPr>
                <p:grpSp>
                  <p:nvGrpSpPr>
                    <p:cNvPr id="16433" name="Group 102"/>
                    <p:cNvGrpSpPr>
                      <a:grpSpLocks/>
                    </p:cNvGrpSpPr>
                    <p:nvPr/>
                  </p:nvGrpSpPr>
                  <p:grpSpPr bwMode="auto">
                    <a:xfrm>
                      <a:off x="8617" y="9157"/>
                      <a:ext cx="360" cy="180"/>
                      <a:chOff x="8617" y="9157"/>
                      <a:chExt cx="360" cy="180"/>
                    </a:xfrm>
                  </p:grpSpPr>
                  <p:sp>
                    <p:nvSpPr>
                      <p:cNvPr id="16446" name="Line 10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47" name="Line 10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34" name="Group 105"/>
                    <p:cNvGrpSpPr>
                      <a:grpSpLocks/>
                    </p:cNvGrpSpPr>
                    <p:nvPr/>
                  </p:nvGrpSpPr>
                  <p:grpSpPr bwMode="auto">
                    <a:xfrm>
                      <a:off x="8977" y="9157"/>
                      <a:ext cx="360" cy="180"/>
                      <a:chOff x="8617" y="9157"/>
                      <a:chExt cx="360" cy="180"/>
                    </a:xfrm>
                  </p:grpSpPr>
                  <p:sp>
                    <p:nvSpPr>
                      <p:cNvPr id="16444" name="Line 10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45" name="Line 10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35" name="Group 108"/>
                    <p:cNvGrpSpPr>
                      <a:grpSpLocks/>
                    </p:cNvGrpSpPr>
                    <p:nvPr/>
                  </p:nvGrpSpPr>
                  <p:grpSpPr bwMode="auto">
                    <a:xfrm>
                      <a:off x="9337" y="9157"/>
                      <a:ext cx="360" cy="180"/>
                      <a:chOff x="8617" y="9157"/>
                      <a:chExt cx="360" cy="180"/>
                    </a:xfrm>
                  </p:grpSpPr>
                  <p:sp>
                    <p:nvSpPr>
                      <p:cNvPr id="16442" name="Line 10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43" name="Line 11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36" name="Group 111"/>
                    <p:cNvGrpSpPr>
                      <a:grpSpLocks/>
                    </p:cNvGrpSpPr>
                    <p:nvPr/>
                  </p:nvGrpSpPr>
                  <p:grpSpPr bwMode="auto">
                    <a:xfrm>
                      <a:off x="9697" y="9157"/>
                      <a:ext cx="360" cy="180"/>
                      <a:chOff x="8617" y="9157"/>
                      <a:chExt cx="360" cy="180"/>
                    </a:xfrm>
                  </p:grpSpPr>
                  <p:sp>
                    <p:nvSpPr>
                      <p:cNvPr id="16440" name="Line 11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41" name="Line 11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37" name="Group 114"/>
                    <p:cNvGrpSpPr>
                      <a:grpSpLocks/>
                    </p:cNvGrpSpPr>
                    <p:nvPr/>
                  </p:nvGrpSpPr>
                  <p:grpSpPr bwMode="auto">
                    <a:xfrm>
                      <a:off x="8257" y="9157"/>
                      <a:ext cx="360" cy="180"/>
                      <a:chOff x="8617" y="9157"/>
                      <a:chExt cx="360" cy="180"/>
                    </a:xfrm>
                  </p:grpSpPr>
                  <p:sp>
                    <p:nvSpPr>
                      <p:cNvPr id="16438" name="Line 11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39" name="Line 11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6431" name="Line 117"/>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6432" name="Line 118"/>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6428" name="Line 119"/>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6429" name="Line 120"/>
                <p:cNvSpPr>
                  <a:spLocks noChangeShapeType="1"/>
                </p:cNvSpPr>
                <p:nvPr/>
              </p:nvSpPr>
              <p:spPr bwMode="auto">
                <a:xfrm flipH="1">
                  <a:off x="5897" y="11791"/>
                  <a:ext cx="0" cy="246"/>
                </a:xfrm>
                <a:prstGeom prst="line">
                  <a:avLst/>
                </a:prstGeom>
                <a:noFill/>
                <a:ln w="9525">
                  <a:solidFill>
                    <a:srgbClr val="000000"/>
                  </a:solidFill>
                  <a:round/>
                  <a:headEnd/>
                  <a:tailEnd/>
                </a:ln>
              </p:spPr>
              <p:txBody>
                <a:bodyPr/>
                <a:lstStyle/>
                <a:p>
                  <a:endParaRPr lang="fr-FR"/>
                </a:p>
              </p:txBody>
            </p:sp>
          </p:grpSp>
          <p:grpSp>
            <p:nvGrpSpPr>
              <p:cNvPr id="16397" name="Group 121"/>
              <p:cNvGrpSpPr>
                <a:grpSpLocks/>
              </p:cNvGrpSpPr>
              <p:nvPr/>
            </p:nvGrpSpPr>
            <p:grpSpPr bwMode="auto">
              <a:xfrm rot="-2032666">
                <a:off x="1360488" y="2359025"/>
                <a:ext cx="158750" cy="787400"/>
                <a:chOff x="5897" y="11857"/>
                <a:chExt cx="200" cy="1240"/>
              </a:xfrm>
            </p:grpSpPr>
            <p:grpSp>
              <p:nvGrpSpPr>
                <p:cNvPr id="16406" name="Group 122"/>
                <p:cNvGrpSpPr>
                  <a:grpSpLocks/>
                </p:cNvGrpSpPr>
                <p:nvPr/>
              </p:nvGrpSpPr>
              <p:grpSpPr bwMode="auto">
                <a:xfrm rot="5222131">
                  <a:off x="5557" y="12397"/>
                  <a:ext cx="900" cy="180"/>
                  <a:chOff x="8077" y="9157"/>
                  <a:chExt cx="900" cy="180"/>
                </a:xfrm>
              </p:grpSpPr>
              <p:grpSp>
                <p:nvGrpSpPr>
                  <p:cNvPr id="16409" name="Group 123"/>
                  <p:cNvGrpSpPr>
                    <a:grpSpLocks/>
                  </p:cNvGrpSpPr>
                  <p:nvPr/>
                </p:nvGrpSpPr>
                <p:grpSpPr bwMode="auto">
                  <a:xfrm>
                    <a:off x="8257" y="9157"/>
                    <a:ext cx="540" cy="180"/>
                    <a:chOff x="8257" y="9157"/>
                    <a:chExt cx="1800" cy="180"/>
                  </a:xfrm>
                </p:grpSpPr>
                <p:grpSp>
                  <p:nvGrpSpPr>
                    <p:cNvPr id="16412" name="Group 124"/>
                    <p:cNvGrpSpPr>
                      <a:grpSpLocks/>
                    </p:cNvGrpSpPr>
                    <p:nvPr/>
                  </p:nvGrpSpPr>
                  <p:grpSpPr bwMode="auto">
                    <a:xfrm>
                      <a:off x="8617" y="9157"/>
                      <a:ext cx="360" cy="180"/>
                      <a:chOff x="8617" y="9157"/>
                      <a:chExt cx="360" cy="180"/>
                    </a:xfrm>
                  </p:grpSpPr>
                  <p:sp>
                    <p:nvSpPr>
                      <p:cNvPr id="16425" name="Line 12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26" name="Line 12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13" name="Group 127"/>
                    <p:cNvGrpSpPr>
                      <a:grpSpLocks/>
                    </p:cNvGrpSpPr>
                    <p:nvPr/>
                  </p:nvGrpSpPr>
                  <p:grpSpPr bwMode="auto">
                    <a:xfrm>
                      <a:off x="8977" y="9157"/>
                      <a:ext cx="360" cy="180"/>
                      <a:chOff x="8617" y="9157"/>
                      <a:chExt cx="360" cy="180"/>
                    </a:xfrm>
                  </p:grpSpPr>
                  <p:sp>
                    <p:nvSpPr>
                      <p:cNvPr id="16423" name="Line 12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24" name="Line 12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14" name="Group 130"/>
                    <p:cNvGrpSpPr>
                      <a:grpSpLocks/>
                    </p:cNvGrpSpPr>
                    <p:nvPr/>
                  </p:nvGrpSpPr>
                  <p:grpSpPr bwMode="auto">
                    <a:xfrm>
                      <a:off x="9337" y="9157"/>
                      <a:ext cx="360" cy="180"/>
                      <a:chOff x="8617" y="9157"/>
                      <a:chExt cx="360" cy="180"/>
                    </a:xfrm>
                  </p:grpSpPr>
                  <p:sp>
                    <p:nvSpPr>
                      <p:cNvPr id="16421" name="Line 13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22" name="Line 13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15" name="Group 133"/>
                    <p:cNvGrpSpPr>
                      <a:grpSpLocks/>
                    </p:cNvGrpSpPr>
                    <p:nvPr/>
                  </p:nvGrpSpPr>
                  <p:grpSpPr bwMode="auto">
                    <a:xfrm>
                      <a:off x="9697" y="9157"/>
                      <a:ext cx="360" cy="180"/>
                      <a:chOff x="8617" y="9157"/>
                      <a:chExt cx="360" cy="180"/>
                    </a:xfrm>
                  </p:grpSpPr>
                  <p:sp>
                    <p:nvSpPr>
                      <p:cNvPr id="16419" name="Line 13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20" name="Line 13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16" name="Group 136"/>
                    <p:cNvGrpSpPr>
                      <a:grpSpLocks/>
                    </p:cNvGrpSpPr>
                    <p:nvPr/>
                  </p:nvGrpSpPr>
                  <p:grpSpPr bwMode="auto">
                    <a:xfrm>
                      <a:off x="8257" y="9157"/>
                      <a:ext cx="360" cy="180"/>
                      <a:chOff x="8617" y="9157"/>
                      <a:chExt cx="360" cy="180"/>
                    </a:xfrm>
                  </p:grpSpPr>
                  <p:sp>
                    <p:nvSpPr>
                      <p:cNvPr id="16417" name="Line 13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18" name="Line 13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6410" name="Line 139"/>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6411" name="Line 140"/>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6407" name="Line 141"/>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6408" name="Line 142"/>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sp>
            <p:nvSpPr>
              <p:cNvPr id="16398" name="Line 143"/>
              <p:cNvSpPr>
                <a:spLocks noChangeShapeType="1"/>
              </p:cNvSpPr>
              <p:nvPr/>
            </p:nvSpPr>
            <p:spPr bwMode="auto">
              <a:xfrm flipH="1">
                <a:off x="217488" y="3117850"/>
                <a:ext cx="342900" cy="0"/>
              </a:xfrm>
              <a:prstGeom prst="line">
                <a:avLst/>
              </a:prstGeom>
              <a:noFill/>
              <a:ln w="9525">
                <a:solidFill>
                  <a:srgbClr val="000000"/>
                </a:solidFill>
                <a:round/>
                <a:headEnd/>
                <a:tailEnd/>
              </a:ln>
            </p:spPr>
            <p:txBody>
              <a:bodyPr/>
              <a:lstStyle/>
              <a:p>
                <a:endParaRPr lang="fr-FR"/>
              </a:p>
            </p:txBody>
          </p:sp>
          <p:sp>
            <p:nvSpPr>
              <p:cNvPr id="16399" name="Line 144"/>
              <p:cNvSpPr>
                <a:spLocks noChangeShapeType="1"/>
              </p:cNvSpPr>
              <p:nvPr/>
            </p:nvSpPr>
            <p:spPr bwMode="auto">
              <a:xfrm>
                <a:off x="560388" y="3117850"/>
                <a:ext cx="342900" cy="0"/>
              </a:xfrm>
              <a:prstGeom prst="line">
                <a:avLst/>
              </a:prstGeom>
              <a:noFill/>
              <a:ln w="9525">
                <a:solidFill>
                  <a:srgbClr val="000000"/>
                </a:solidFill>
                <a:round/>
                <a:headEnd/>
                <a:tailEnd/>
              </a:ln>
            </p:spPr>
            <p:txBody>
              <a:bodyPr/>
              <a:lstStyle/>
              <a:p>
                <a:endParaRPr lang="fr-FR"/>
              </a:p>
            </p:txBody>
          </p:sp>
          <p:sp>
            <p:nvSpPr>
              <p:cNvPr id="16400" name="Line 145"/>
              <p:cNvSpPr>
                <a:spLocks noChangeShapeType="1"/>
              </p:cNvSpPr>
              <p:nvPr/>
            </p:nvSpPr>
            <p:spPr bwMode="auto">
              <a:xfrm>
                <a:off x="1404938" y="3117850"/>
                <a:ext cx="228600" cy="0"/>
              </a:xfrm>
              <a:prstGeom prst="line">
                <a:avLst/>
              </a:prstGeom>
              <a:noFill/>
              <a:ln w="9525">
                <a:solidFill>
                  <a:srgbClr val="000000"/>
                </a:solidFill>
                <a:round/>
                <a:headEnd/>
                <a:tailEnd/>
              </a:ln>
            </p:spPr>
            <p:txBody>
              <a:bodyPr/>
              <a:lstStyle/>
              <a:p>
                <a:endParaRPr lang="fr-FR"/>
              </a:p>
            </p:txBody>
          </p:sp>
          <p:sp>
            <p:nvSpPr>
              <p:cNvPr id="16401" name="Line 146"/>
              <p:cNvSpPr>
                <a:spLocks noChangeShapeType="1"/>
              </p:cNvSpPr>
              <p:nvPr/>
            </p:nvSpPr>
            <p:spPr bwMode="auto">
              <a:xfrm>
                <a:off x="179388" y="2463800"/>
                <a:ext cx="342900" cy="0"/>
              </a:xfrm>
              <a:prstGeom prst="line">
                <a:avLst/>
              </a:prstGeom>
              <a:noFill/>
              <a:ln w="9525">
                <a:solidFill>
                  <a:srgbClr val="000000"/>
                </a:solidFill>
                <a:round/>
                <a:headEnd/>
                <a:tailEnd type="stealth" w="med" len="med"/>
              </a:ln>
            </p:spPr>
            <p:txBody>
              <a:bodyPr/>
              <a:lstStyle/>
              <a:p>
                <a:endParaRPr lang="fr-FR"/>
              </a:p>
            </p:txBody>
          </p:sp>
          <p:sp>
            <p:nvSpPr>
              <p:cNvPr id="16402" name="Line 147"/>
              <p:cNvSpPr>
                <a:spLocks noChangeShapeType="1"/>
              </p:cNvSpPr>
              <p:nvPr/>
            </p:nvSpPr>
            <p:spPr bwMode="auto">
              <a:xfrm flipV="1">
                <a:off x="306388" y="2513013"/>
                <a:ext cx="0" cy="573087"/>
              </a:xfrm>
              <a:prstGeom prst="line">
                <a:avLst/>
              </a:prstGeom>
              <a:noFill/>
              <a:ln w="9525">
                <a:solidFill>
                  <a:srgbClr val="000000"/>
                </a:solidFill>
                <a:round/>
                <a:headEnd/>
                <a:tailEnd type="triangle" w="med" len="med"/>
              </a:ln>
            </p:spPr>
            <p:txBody>
              <a:bodyPr/>
              <a:lstStyle/>
              <a:p>
                <a:endParaRPr lang="fr-FR"/>
              </a:p>
            </p:txBody>
          </p:sp>
          <p:sp>
            <p:nvSpPr>
              <p:cNvPr id="16403" name="Line 148"/>
              <p:cNvSpPr>
                <a:spLocks noChangeShapeType="1"/>
              </p:cNvSpPr>
              <p:nvPr/>
            </p:nvSpPr>
            <p:spPr bwMode="auto">
              <a:xfrm flipH="1">
                <a:off x="1016249" y="2473871"/>
                <a:ext cx="114300" cy="142875"/>
              </a:xfrm>
              <a:prstGeom prst="line">
                <a:avLst/>
              </a:prstGeom>
              <a:noFill/>
              <a:ln w="28575">
                <a:solidFill>
                  <a:srgbClr val="000000"/>
                </a:solidFill>
                <a:round/>
                <a:headEnd/>
                <a:tailEnd type="triangle" w="sm" len="sm"/>
              </a:ln>
            </p:spPr>
            <p:txBody>
              <a:bodyPr/>
              <a:lstStyle/>
              <a:p>
                <a:endParaRPr lang="fr-FR"/>
              </a:p>
            </p:txBody>
          </p:sp>
          <p:sp>
            <p:nvSpPr>
              <p:cNvPr id="16404" name="Line 149"/>
              <p:cNvSpPr>
                <a:spLocks noChangeShapeType="1"/>
              </p:cNvSpPr>
              <p:nvPr/>
            </p:nvSpPr>
            <p:spPr bwMode="auto">
              <a:xfrm>
                <a:off x="1624013" y="3101975"/>
                <a:ext cx="0" cy="228600"/>
              </a:xfrm>
              <a:prstGeom prst="line">
                <a:avLst/>
              </a:prstGeom>
              <a:noFill/>
              <a:ln w="9525">
                <a:solidFill>
                  <a:srgbClr val="000000"/>
                </a:solidFill>
                <a:round/>
                <a:headEnd/>
                <a:tailEnd/>
              </a:ln>
            </p:spPr>
            <p:txBody>
              <a:bodyPr/>
              <a:lstStyle/>
              <a:p>
                <a:endParaRPr lang="fr-FR"/>
              </a:p>
            </p:txBody>
          </p:sp>
          <p:sp>
            <p:nvSpPr>
              <p:cNvPr id="16405" name="Line 150"/>
              <p:cNvSpPr>
                <a:spLocks noChangeShapeType="1"/>
              </p:cNvSpPr>
              <p:nvPr/>
            </p:nvSpPr>
            <p:spPr bwMode="auto">
              <a:xfrm flipH="1">
                <a:off x="242888" y="3330575"/>
                <a:ext cx="1371600" cy="0"/>
              </a:xfrm>
              <a:prstGeom prst="line">
                <a:avLst/>
              </a:prstGeom>
              <a:noFill/>
              <a:ln w="9525">
                <a:solidFill>
                  <a:srgbClr val="000000"/>
                </a:solidFill>
                <a:round/>
                <a:headEnd/>
                <a:tailEnd/>
              </a:ln>
            </p:spPr>
            <p:txBody>
              <a:bodyPr/>
              <a:lstStyle/>
              <a:p>
                <a:endParaRPr lang="fr-FR"/>
              </a:p>
            </p:txBody>
          </p:sp>
        </p:grpSp>
        <p:sp>
          <p:nvSpPr>
            <p:cNvPr id="16391" name="ZoneTexte 629"/>
            <p:cNvSpPr txBox="1">
              <a:spLocks noChangeArrowheads="1"/>
            </p:cNvSpPr>
            <p:nvPr/>
          </p:nvSpPr>
          <p:spPr bwMode="auto">
            <a:xfrm>
              <a:off x="8384911" y="3952416"/>
              <a:ext cx="300082" cy="369332"/>
            </a:xfrm>
            <a:prstGeom prst="rect">
              <a:avLst/>
            </a:prstGeom>
            <a:noFill/>
            <a:ln w="9525">
              <a:noFill/>
              <a:miter lim="800000"/>
              <a:headEnd/>
              <a:tailEnd/>
            </a:ln>
          </p:spPr>
          <p:txBody>
            <a:bodyPr wrap="none">
              <a:spAutoFit/>
            </a:bodyPr>
            <a:lstStyle/>
            <a:p>
              <a:r>
                <a:rPr lang="fr-FR" dirty="0"/>
                <a:t>J</a:t>
              </a:r>
            </a:p>
          </p:txBody>
        </p:sp>
        <p:sp>
          <p:nvSpPr>
            <p:cNvPr id="16392" name="ZoneTexte 630"/>
            <p:cNvSpPr txBox="1">
              <a:spLocks noChangeArrowheads="1"/>
            </p:cNvSpPr>
            <p:nvPr/>
          </p:nvSpPr>
          <p:spPr bwMode="auto">
            <a:xfrm>
              <a:off x="7730048" y="3665529"/>
              <a:ext cx="248786" cy="369332"/>
            </a:xfrm>
            <a:prstGeom prst="rect">
              <a:avLst/>
            </a:prstGeom>
            <a:noFill/>
            <a:ln w="9525">
              <a:noFill/>
              <a:miter lim="800000"/>
              <a:headEnd/>
              <a:tailEnd/>
            </a:ln>
          </p:spPr>
          <p:txBody>
            <a:bodyPr wrap="none">
              <a:spAutoFit/>
            </a:bodyPr>
            <a:lstStyle/>
            <a:p>
              <a:r>
                <a:rPr lang="fr-FR" dirty="0"/>
                <a:t>I</a:t>
              </a:r>
            </a:p>
          </p:txBody>
        </p:sp>
        <p:sp>
          <p:nvSpPr>
            <p:cNvPr id="16393" name="ZoneTexte 631"/>
            <p:cNvSpPr txBox="1">
              <a:spLocks noChangeArrowheads="1"/>
            </p:cNvSpPr>
            <p:nvPr/>
          </p:nvSpPr>
          <p:spPr bwMode="auto">
            <a:xfrm>
              <a:off x="7363894" y="3929066"/>
              <a:ext cx="351378" cy="369332"/>
            </a:xfrm>
            <a:prstGeom prst="rect">
              <a:avLst/>
            </a:prstGeom>
            <a:noFill/>
            <a:ln w="9525">
              <a:noFill/>
              <a:miter lim="800000"/>
              <a:headEnd/>
              <a:tailEnd/>
            </a:ln>
          </p:spPr>
          <p:txBody>
            <a:bodyPr wrap="none">
              <a:spAutoFit/>
            </a:bodyPr>
            <a:lstStyle/>
            <a:p>
              <a:r>
                <a:rPr lang="fr-FR"/>
                <a:t>U</a:t>
              </a:r>
            </a:p>
          </p:txBody>
        </p:sp>
      </p:gr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25</a:t>
            </a:fld>
            <a:endParaRPr lang="fr-FR">
              <a:solidFill>
                <a:schemeClr val="tx1"/>
              </a:solidFill>
            </a:endParaRPr>
          </a:p>
        </p:txBody>
      </p:sp>
      <mc:AlternateContent xmlns:mc="http://schemas.openxmlformats.org/markup-compatibility/2006" xmlns:a14="http://schemas.microsoft.com/office/drawing/2010/main">
        <mc:Choice Requires="a14">
          <p:sp>
            <p:nvSpPr>
              <p:cNvPr id="4" name="Rectangle 3"/>
              <p:cNvSpPr/>
              <p:nvPr/>
            </p:nvSpPr>
            <p:spPr>
              <a:xfrm>
                <a:off x="1043608" y="4412648"/>
                <a:ext cx="7200799" cy="1497974"/>
              </a:xfrm>
              <a:prstGeom prst="rect">
                <a:avLst/>
              </a:prstGeom>
            </p:spPr>
            <p:txBody>
              <a:bodyPr wrap="square">
                <a:spAutoFit/>
              </a:bodyPr>
              <a:lstStyle/>
              <a:p>
                <a:pPr marL="230188"/>
                <a:r>
                  <a:rPr lang="fr-FR" dirty="0"/>
                  <a:t>On voit donc qu’en triphasé équilibré l’expression de la </a:t>
                </a:r>
                <a:r>
                  <a:rPr lang="fr-FR" u="sng" dirty="0"/>
                  <a:t>puissance active</a:t>
                </a:r>
                <a:r>
                  <a:rPr lang="fr-FR" dirty="0"/>
                  <a:t> est la même en Y qu’en Δ :     </a:t>
                </a:r>
              </a:p>
              <a:p>
                <a:pPr marL="230188" algn="ctr"/>
                <a:endParaRPr lang="fr-FR" b="1" i="1" dirty="0">
                  <a:latin typeface="Cambria Math" panose="02040503050406030204" pitchFamily="18" charset="0"/>
                </a:endParaRPr>
              </a:p>
              <a:p>
                <a:pPr marL="230188" algn="ctr"/>
                <a14:m>
                  <m:oMathPara xmlns:m="http://schemas.openxmlformats.org/officeDocument/2006/math">
                    <m:oMathParaPr>
                      <m:jc m:val="centerGroup"/>
                    </m:oMathParaPr>
                    <m:oMath xmlns:m="http://schemas.openxmlformats.org/officeDocument/2006/math">
                      <m:r>
                        <a:rPr lang="fr-FR" b="1" i="1" dirty="0" smtClean="0">
                          <a:latin typeface="Cambria Math" panose="02040503050406030204" pitchFamily="18" charset="0"/>
                        </a:rPr>
                        <m:t>𝑷</m:t>
                      </m:r>
                      <m:r>
                        <a:rPr lang="fr-FR" b="1" i="1" dirty="0" smtClean="0">
                          <a:latin typeface="Cambria Math" panose="02040503050406030204" pitchFamily="18" charset="0"/>
                        </a:rPr>
                        <m:t> =</m:t>
                      </m:r>
                      <m:rad>
                        <m:radPr>
                          <m:degHide m:val="on"/>
                          <m:ctrlPr>
                            <a:rPr lang="fr-FR" b="1" i="1" dirty="0">
                              <a:latin typeface="Cambria Math" panose="02040503050406030204" pitchFamily="18" charset="0"/>
                            </a:rPr>
                          </m:ctrlPr>
                        </m:radPr>
                        <m:deg/>
                        <m:e>
                          <m:r>
                            <a:rPr lang="en-US" b="1" i="1" dirty="0">
                              <a:latin typeface="Cambria Math" panose="02040503050406030204" pitchFamily="18" charset="0"/>
                            </a:rPr>
                            <m:t>𝟑</m:t>
                          </m:r>
                        </m:e>
                      </m:rad>
                      <m:r>
                        <a:rPr lang="fr-FR" b="1" i="1" dirty="0" smtClean="0">
                          <a:latin typeface="Cambria Math" panose="02040503050406030204" pitchFamily="18" charset="0"/>
                        </a:rPr>
                        <m:t>.</m:t>
                      </m:r>
                      <m:r>
                        <a:rPr lang="fr-FR" b="1" i="1" dirty="0" smtClean="0">
                          <a:latin typeface="Cambria Math" panose="02040503050406030204" pitchFamily="18" charset="0"/>
                        </a:rPr>
                        <m:t>𝑼𝑰𝒄𝒐𝒔</m:t>
                      </m:r>
                      <m:r>
                        <a:rPr lang="fr-FR" b="1" i="1" dirty="0" smtClean="0">
                          <a:latin typeface="Cambria Math" panose="02040503050406030204" pitchFamily="18" charset="0"/>
                        </a:rPr>
                        <m:t>𝝋</m:t>
                      </m:r>
                      <m:r>
                        <a:rPr lang="fr-FR" b="1" i="1" dirty="0" smtClean="0">
                          <a:latin typeface="Cambria Math" panose="02040503050406030204" pitchFamily="18" charset="0"/>
                        </a:rPr>
                        <m:t> </m:t>
                      </m:r>
                    </m:oMath>
                  </m:oMathPara>
                </a14:m>
                <a:endParaRPr lang="fr-FR" b="1" dirty="0"/>
              </a:p>
              <a:p>
                <a:pPr marL="230188"/>
                <a:endParaRPr lang="fr-FR" b="1" dirty="0"/>
              </a:p>
            </p:txBody>
          </p:sp>
        </mc:Choice>
        <mc:Fallback xmlns="">
          <p:sp>
            <p:nvSpPr>
              <p:cNvPr id="4" name="Rectangle 3"/>
              <p:cNvSpPr>
                <a:spLocks noRot="1" noChangeAspect="1" noMove="1" noResize="1" noEditPoints="1" noAdjustHandles="1" noChangeArrowheads="1" noChangeShapeType="1" noTextEdit="1"/>
              </p:cNvSpPr>
              <p:nvPr/>
            </p:nvSpPr>
            <p:spPr>
              <a:xfrm>
                <a:off x="1043608" y="4412648"/>
                <a:ext cx="7200799" cy="1497974"/>
              </a:xfrm>
              <a:prstGeom prst="rect">
                <a:avLst/>
              </a:prstGeom>
              <a:blipFill>
                <a:blip r:embed="rId2"/>
                <a:stretch>
                  <a:fillRect t="-2439"/>
                </a:stretch>
              </a:blipFill>
            </p:spPr>
            <p:txBody>
              <a:bodyPr/>
              <a:lstStyle/>
              <a:p>
                <a:r>
                  <a:rPr lang="fr-FR">
                    <a:noFill/>
                  </a:rPr>
                  <a:t> </a:t>
                </a:r>
              </a:p>
            </p:txBody>
          </p:sp>
        </mc:Fallback>
      </mc:AlternateContent>
      <p:grpSp>
        <p:nvGrpSpPr>
          <p:cNvPr id="83" name="Groupe 161"/>
          <p:cNvGrpSpPr>
            <a:grpSpLocks/>
          </p:cNvGrpSpPr>
          <p:nvPr/>
        </p:nvGrpSpPr>
        <p:grpSpPr bwMode="auto">
          <a:xfrm>
            <a:off x="2044007" y="1372124"/>
            <a:ext cx="2225880" cy="2496750"/>
            <a:chOff x="7149049" y="1071563"/>
            <a:chExt cx="1852076" cy="1987550"/>
          </a:xfrm>
        </p:grpSpPr>
        <p:sp>
          <p:nvSpPr>
            <p:cNvPr id="84" name="ZoneTexte 533"/>
            <p:cNvSpPr txBox="1">
              <a:spLocks noChangeArrowheads="1"/>
            </p:cNvSpPr>
            <p:nvPr/>
          </p:nvSpPr>
          <p:spPr bwMode="auto">
            <a:xfrm>
              <a:off x="7572375" y="1071563"/>
              <a:ext cx="249238" cy="369887"/>
            </a:xfrm>
            <a:prstGeom prst="rect">
              <a:avLst/>
            </a:prstGeom>
            <a:noFill/>
            <a:ln w="9525">
              <a:noFill/>
              <a:miter lim="800000"/>
              <a:headEnd/>
              <a:tailEnd/>
            </a:ln>
          </p:spPr>
          <p:txBody>
            <a:bodyPr wrap="none">
              <a:spAutoFit/>
            </a:bodyPr>
            <a:lstStyle/>
            <a:p>
              <a:r>
                <a:rPr lang="fr-FR"/>
                <a:t>I</a:t>
              </a:r>
            </a:p>
          </p:txBody>
        </p:sp>
        <p:grpSp>
          <p:nvGrpSpPr>
            <p:cNvPr id="85" name="Groupe 633"/>
            <p:cNvGrpSpPr>
              <a:grpSpLocks/>
            </p:cNvGrpSpPr>
            <p:nvPr/>
          </p:nvGrpSpPr>
          <p:grpSpPr bwMode="auto">
            <a:xfrm>
              <a:off x="7149049" y="1357313"/>
              <a:ext cx="1852076" cy="1701800"/>
              <a:chOff x="7149067" y="1357298"/>
              <a:chExt cx="1852089" cy="1701812"/>
            </a:xfrm>
          </p:grpSpPr>
          <p:grpSp>
            <p:nvGrpSpPr>
              <p:cNvPr id="86" name="Groupe 456"/>
              <p:cNvGrpSpPr>
                <a:grpSpLocks/>
              </p:cNvGrpSpPr>
              <p:nvPr/>
            </p:nvGrpSpPr>
            <p:grpSpPr bwMode="auto">
              <a:xfrm>
                <a:off x="7273956" y="1409697"/>
                <a:ext cx="1727200" cy="1649413"/>
                <a:chOff x="366713" y="247650"/>
                <a:chExt cx="1727200" cy="1649413"/>
              </a:xfrm>
            </p:grpSpPr>
            <p:grpSp>
              <p:nvGrpSpPr>
                <p:cNvPr id="90" name="Group 4"/>
                <p:cNvGrpSpPr>
                  <a:grpSpLocks/>
                </p:cNvGrpSpPr>
                <p:nvPr/>
              </p:nvGrpSpPr>
              <p:grpSpPr bwMode="auto">
                <a:xfrm>
                  <a:off x="1331913" y="476250"/>
                  <a:ext cx="127000" cy="787400"/>
                  <a:chOff x="5897" y="11857"/>
                  <a:chExt cx="200" cy="1240"/>
                </a:xfrm>
              </p:grpSpPr>
              <p:grpSp>
                <p:nvGrpSpPr>
                  <p:cNvPr id="144" name="Group 5"/>
                  <p:cNvGrpSpPr>
                    <a:grpSpLocks/>
                  </p:cNvGrpSpPr>
                  <p:nvPr/>
                </p:nvGrpSpPr>
                <p:grpSpPr bwMode="auto">
                  <a:xfrm rot="5222131">
                    <a:off x="5557" y="12397"/>
                    <a:ext cx="900" cy="180"/>
                    <a:chOff x="8077" y="9157"/>
                    <a:chExt cx="900" cy="180"/>
                  </a:xfrm>
                </p:grpSpPr>
                <p:grpSp>
                  <p:nvGrpSpPr>
                    <p:cNvPr id="147" name="Group 6"/>
                    <p:cNvGrpSpPr>
                      <a:grpSpLocks/>
                    </p:cNvGrpSpPr>
                    <p:nvPr/>
                  </p:nvGrpSpPr>
                  <p:grpSpPr bwMode="auto">
                    <a:xfrm>
                      <a:off x="8257" y="9157"/>
                      <a:ext cx="540" cy="180"/>
                      <a:chOff x="8257" y="9157"/>
                      <a:chExt cx="1800" cy="180"/>
                    </a:xfrm>
                  </p:grpSpPr>
                  <p:grpSp>
                    <p:nvGrpSpPr>
                      <p:cNvPr id="150" name="Group 7"/>
                      <p:cNvGrpSpPr>
                        <a:grpSpLocks/>
                      </p:cNvGrpSpPr>
                      <p:nvPr/>
                    </p:nvGrpSpPr>
                    <p:grpSpPr bwMode="auto">
                      <a:xfrm>
                        <a:off x="8617" y="9157"/>
                        <a:ext cx="360" cy="180"/>
                        <a:chOff x="8617" y="9157"/>
                        <a:chExt cx="360" cy="180"/>
                      </a:xfrm>
                    </p:grpSpPr>
                    <p:sp>
                      <p:nvSpPr>
                        <p:cNvPr id="163" name="Line 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 name="Line 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1" name="Group 10"/>
                      <p:cNvGrpSpPr>
                        <a:grpSpLocks/>
                      </p:cNvGrpSpPr>
                      <p:nvPr/>
                    </p:nvGrpSpPr>
                    <p:grpSpPr bwMode="auto">
                      <a:xfrm>
                        <a:off x="8977" y="9157"/>
                        <a:ext cx="360" cy="180"/>
                        <a:chOff x="8617" y="9157"/>
                        <a:chExt cx="360" cy="180"/>
                      </a:xfrm>
                    </p:grpSpPr>
                    <p:sp>
                      <p:nvSpPr>
                        <p:cNvPr id="161" name="Line 1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2" name="Line 1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2" name="Group 13"/>
                      <p:cNvGrpSpPr>
                        <a:grpSpLocks/>
                      </p:cNvGrpSpPr>
                      <p:nvPr/>
                    </p:nvGrpSpPr>
                    <p:grpSpPr bwMode="auto">
                      <a:xfrm>
                        <a:off x="9337" y="9157"/>
                        <a:ext cx="360" cy="180"/>
                        <a:chOff x="8617" y="9157"/>
                        <a:chExt cx="360" cy="180"/>
                      </a:xfrm>
                    </p:grpSpPr>
                    <p:sp>
                      <p:nvSpPr>
                        <p:cNvPr id="159" name="Line 1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0" name="Line 1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3" name="Group 16"/>
                      <p:cNvGrpSpPr>
                        <a:grpSpLocks/>
                      </p:cNvGrpSpPr>
                      <p:nvPr/>
                    </p:nvGrpSpPr>
                    <p:grpSpPr bwMode="auto">
                      <a:xfrm>
                        <a:off x="9697" y="9157"/>
                        <a:ext cx="360" cy="180"/>
                        <a:chOff x="8617" y="9157"/>
                        <a:chExt cx="360" cy="180"/>
                      </a:xfrm>
                    </p:grpSpPr>
                    <p:sp>
                      <p:nvSpPr>
                        <p:cNvPr id="157" name="Line 1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8" name="Line 1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4" name="Group 19"/>
                      <p:cNvGrpSpPr>
                        <a:grpSpLocks/>
                      </p:cNvGrpSpPr>
                      <p:nvPr/>
                    </p:nvGrpSpPr>
                    <p:grpSpPr bwMode="auto">
                      <a:xfrm>
                        <a:off x="8257" y="9157"/>
                        <a:ext cx="360" cy="180"/>
                        <a:chOff x="8617" y="9157"/>
                        <a:chExt cx="360" cy="180"/>
                      </a:xfrm>
                    </p:grpSpPr>
                    <p:sp>
                      <p:nvSpPr>
                        <p:cNvPr id="155" name="Line 2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 name="Line 2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48" name="Line 22"/>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49" name="Line 23"/>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45" name="Line 24"/>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46" name="Line 25"/>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grpSp>
              <p:nvGrpSpPr>
                <p:cNvPr id="91" name="Group 26"/>
                <p:cNvGrpSpPr>
                  <a:grpSpLocks/>
                </p:cNvGrpSpPr>
                <p:nvPr/>
              </p:nvGrpSpPr>
              <p:grpSpPr bwMode="auto">
                <a:xfrm rot="-7643581">
                  <a:off x="950913" y="1085850"/>
                  <a:ext cx="127000" cy="787400"/>
                  <a:chOff x="5897" y="11857"/>
                  <a:chExt cx="200" cy="1240"/>
                </a:xfrm>
              </p:grpSpPr>
              <p:grpSp>
                <p:nvGrpSpPr>
                  <p:cNvPr id="123" name="Group 27"/>
                  <p:cNvGrpSpPr>
                    <a:grpSpLocks/>
                  </p:cNvGrpSpPr>
                  <p:nvPr/>
                </p:nvGrpSpPr>
                <p:grpSpPr bwMode="auto">
                  <a:xfrm rot="5222131">
                    <a:off x="5557" y="12397"/>
                    <a:ext cx="900" cy="180"/>
                    <a:chOff x="8077" y="9157"/>
                    <a:chExt cx="900" cy="180"/>
                  </a:xfrm>
                </p:grpSpPr>
                <p:grpSp>
                  <p:nvGrpSpPr>
                    <p:cNvPr id="126" name="Group 28"/>
                    <p:cNvGrpSpPr>
                      <a:grpSpLocks/>
                    </p:cNvGrpSpPr>
                    <p:nvPr/>
                  </p:nvGrpSpPr>
                  <p:grpSpPr bwMode="auto">
                    <a:xfrm>
                      <a:off x="8257" y="9157"/>
                      <a:ext cx="540" cy="180"/>
                      <a:chOff x="8257" y="9157"/>
                      <a:chExt cx="1800" cy="180"/>
                    </a:xfrm>
                  </p:grpSpPr>
                  <p:grpSp>
                    <p:nvGrpSpPr>
                      <p:cNvPr id="129" name="Group 29"/>
                      <p:cNvGrpSpPr>
                        <a:grpSpLocks/>
                      </p:cNvGrpSpPr>
                      <p:nvPr/>
                    </p:nvGrpSpPr>
                    <p:grpSpPr bwMode="auto">
                      <a:xfrm>
                        <a:off x="8617" y="9157"/>
                        <a:ext cx="360" cy="180"/>
                        <a:chOff x="8617" y="9157"/>
                        <a:chExt cx="360" cy="180"/>
                      </a:xfrm>
                    </p:grpSpPr>
                    <p:sp>
                      <p:nvSpPr>
                        <p:cNvPr id="142" name="Line 3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43" name="Line 3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30" name="Group 32"/>
                      <p:cNvGrpSpPr>
                        <a:grpSpLocks/>
                      </p:cNvGrpSpPr>
                      <p:nvPr/>
                    </p:nvGrpSpPr>
                    <p:grpSpPr bwMode="auto">
                      <a:xfrm>
                        <a:off x="8977" y="9157"/>
                        <a:ext cx="360" cy="180"/>
                        <a:chOff x="8617" y="9157"/>
                        <a:chExt cx="360" cy="180"/>
                      </a:xfrm>
                    </p:grpSpPr>
                    <p:sp>
                      <p:nvSpPr>
                        <p:cNvPr id="140" name="Line 3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41" name="Line 3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31" name="Group 35"/>
                      <p:cNvGrpSpPr>
                        <a:grpSpLocks/>
                      </p:cNvGrpSpPr>
                      <p:nvPr/>
                    </p:nvGrpSpPr>
                    <p:grpSpPr bwMode="auto">
                      <a:xfrm>
                        <a:off x="9337" y="9157"/>
                        <a:ext cx="360" cy="180"/>
                        <a:chOff x="8617" y="9157"/>
                        <a:chExt cx="360" cy="180"/>
                      </a:xfrm>
                    </p:grpSpPr>
                    <p:sp>
                      <p:nvSpPr>
                        <p:cNvPr id="138" name="Line 3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39" name="Line 3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32" name="Group 38"/>
                      <p:cNvGrpSpPr>
                        <a:grpSpLocks/>
                      </p:cNvGrpSpPr>
                      <p:nvPr/>
                    </p:nvGrpSpPr>
                    <p:grpSpPr bwMode="auto">
                      <a:xfrm>
                        <a:off x="9697" y="9157"/>
                        <a:ext cx="360" cy="180"/>
                        <a:chOff x="8617" y="9157"/>
                        <a:chExt cx="360" cy="180"/>
                      </a:xfrm>
                    </p:grpSpPr>
                    <p:sp>
                      <p:nvSpPr>
                        <p:cNvPr id="136" name="Line 3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37" name="Line 4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33" name="Group 41"/>
                      <p:cNvGrpSpPr>
                        <a:grpSpLocks/>
                      </p:cNvGrpSpPr>
                      <p:nvPr/>
                    </p:nvGrpSpPr>
                    <p:grpSpPr bwMode="auto">
                      <a:xfrm>
                        <a:off x="8257" y="9157"/>
                        <a:ext cx="360" cy="180"/>
                        <a:chOff x="8617" y="9157"/>
                        <a:chExt cx="360" cy="180"/>
                      </a:xfrm>
                    </p:grpSpPr>
                    <p:sp>
                      <p:nvSpPr>
                        <p:cNvPr id="134" name="Line 4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35" name="Line 4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27" name="Line 44"/>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28" name="Line 45"/>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24" name="Line 46"/>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25" name="Line 47"/>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grpSp>
              <p:nvGrpSpPr>
                <p:cNvPr id="92" name="Group 48"/>
                <p:cNvGrpSpPr>
                  <a:grpSpLocks/>
                </p:cNvGrpSpPr>
                <p:nvPr/>
              </p:nvGrpSpPr>
              <p:grpSpPr bwMode="auto">
                <a:xfrm rot="-2899982">
                  <a:off x="1636713" y="1085850"/>
                  <a:ext cx="127000" cy="787400"/>
                  <a:chOff x="5897" y="11857"/>
                  <a:chExt cx="200" cy="1240"/>
                </a:xfrm>
              </p:grpSpPr>
              <p:grpSp>
                <p:nvGrpSpPr>
                  <p:cNvPr id="102" name="Group 49"/>
                  <p:cNvGrpSpPr>
                    <a:grpSpLocks/>
                  </p:cNvGrpSpPr>
                  <p:nvPr/>
                </p:nvGrpSpPr>
                <p:grpSpPr bwMode="auto">
                  <a:xfrm rot="5222131">
                    <a:off x="5557" y="12397"/>
                    <a:ext cx="900" cy="180"/>
                    <a:chOff x="8077" y="9157"/>
                    <a:chExt cx="900" cy="180"/>
                  </a:xfrm>
                </p:grpSpPr>
                <p:grpSp>
                  <p:nvGrpSpPr>
                    <p:cNvPr id="105" name="Group 50"/>
                    <p:cNvGrpSpPr>
                      <a:grpSpLocks/>
                    </p:cNvGrpSpPr>
                    <p:nvPr/>
                  </p:nvGrpSpPr>
                  <p:grpSpPr bwMode="auto">
                    <a:xfrm>
                      <a:off x="8257" y="9157"/>
                      <a:ext cx="540" cy="180"/>
                      <a:chOff x="8257" y="9157"/>
                      <a:chExt cx="1800" cy="180"/>
                    </a:xfrm>
                  </p:grpSpPr>
                  <p:grpSp>
                    <p:nvGrpSpPr>
                      <p:cNvPr id="108" name="Group 51"/>
                      <p:cNvGrpSpPr>
                        <a:grpSpLocks/>
                      </p:cNvGrpSpPr>
                      <p:nvPr/>
                    </p:nvGrpSpPr>
                    <p:grpSpPr bwMode="auto">
                      <a:xfrm>
                        <a:off x="8617" y="9157"/>
                        <a:ext cx="360" cy="180"/>
                        <a:chOff x="8617" y="9157"/>
                        <a:chExt cx="360" cy="180"/>
                      </a:xfrm>
                    </p:grpSpPr>
                    <p:sp>
                      <p:nvSpPr>
                        <p:cNvPr id="121" name="Line 5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22" name="Line 5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09" name="Group 54"/>
                      <p:cNvGrpSpPr>
                        <a:grpSpLocks/>
                      </p:cNvGrpSpPr>
                      <p:nvPr/>
                    </p:nvGrpSpPr>
                    <p:grpSpPr bwMode="auto">
                      <a:xfrm>
                        <a:off x="8977" y="9157"/>
                        <a:ext cx="360" cy="180"/>
                        <a:chOff x="8617" y="9157"/>
                        <a:chExt cx="360" cy="180"/>
                      </a:xfrm>
                    </p:grpSpPr>
                    <p:sp>
                      <p:nvSpPr>
                        <p:cNvPr id="119" name="Line 5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20" name="Line 5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0" name="Group 57"/>
                      <p:cNvGrpSpPr>
                        <a:grpSpLocks/>
                      </p:cNvGrpSpPr>
                      <p:nvPr/>
                    </p:nvGrpSpPr>
                    <p:grpSpPr bwMode="auto">
                      <a:xfrm>
                        <a:off x="9337" y="9157"/>
                        <a:ext cx="360" cy="180"/>
                        <a:chOff x="8617" y="9157"/>
                        <a:chExt cx="360" cy="180"/>
                      </a:xfrm>
                    </p:grpSpPr>
                    <p:sp>
                      <p:nvSpPr>
                        <p:cNvPr id="117" name="Line 5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8" name="Line 5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1" name="Group 60"/>
                      <p:cNvGrpSpPr>
                        <a:grpSpLocks/>
                      </p:cNvGrpSpPr>
                      <p:nvPr/>
                    </p:nvGrpSpPr>
                    <p:grpSpPr bwMode="auto">
                      <a:xfrm>
                        <a:off x="9697" y="9157"/>
                        <a:ext cx="360" cy="180"/>
                        <a:chOff x="8617" y="9157"/>
                        <a:chExt cx="360" cy="180"/>
                      </a:xfrm>
                    </p:grpSpPr>
                    <p:sp>
                      <p:nvSpPr>
                        <p:cNvPr id="115" name="Line 6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6" name="Line 6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2" name="Group 63"/>
                      <p:cNvGrpSpPr>
                        <a:grpSpLocks/>
                      </p:cNvGrpSpPr>
                      <p:nvPr/>
                    </p:nvGrpSpPr>
                    <p:grpSpPr bwMode="auto">
                      <a:xfrm>
                        <a:off x="8257" y="9157"/>
                        <a:ext cx="360" cy="180"/>
                        <a:chOff x="8617" y="9157"/>
                        <a:chExt cx="360" cy="180"/>
                      </a:xfrm>
                    </p:grpSpPr>
                    <p:sp>
                      <p:nvSpPr>
                        <p:cNvPr id="113" name="Line 6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4" name="Line 6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06" name="Line 66"/>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07" name="Line 67"/>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03" name="Line 68"/>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04" name="Line 69"/>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sp>
              <p:nvSpPr>
                <p:cNvPr id="93" name="Line 70"/>
                <p:cNvSpPr>
                  <a:spLocks noChangeShapeType="1"/>
                </p:cNvSpPr>
                <p:nvPr/>
              </p:nvSpPr>
              <p:spPr bwMode="auto">
                <a:xfrm>
                  <a:off x="417513" y="247650"/>
                  <a:ext cx="914400" cy="0"/>
                </a:xfrm>
                <a:prstGeom prst="line">
                  <a:avLst/>
                </a:prstGeom>
                <a:noFill/>
                <a:ln w="9525">
                  <a:solidFill>
                    <a:srgbClr val="000000"/>
                  </a:solidFill>
                  <a:round/>
                  <a:headEnd/>
                  <a:tailEnd/>
                </a:ln>
              </p:spPr>
              <p:txBody>
                <a:bodyPr/>
                <a:lstStyle/>
                <a:p>
                  <a:endParaRPr lang="fr-FR"/>
                </a:p>
              </p:txBody>
            </p:sp>
            <p:sp>
              <p:nvSpPr>
                <p:cNvPr id="94" name="Line 71"/>
                <p:cNvSpPr>
                  <a:spLocks noChangeShapeType="1"/>
                </p:cNvSpPr>
                <p:nvPr/>
              </p:nvSpPr>
              <p:spPr bwMode="auto">
                <a:xfrm>
                  <a:off x="544513" y="247650"/>
                  <a:ext cx="228600" cy="0"/>
                </a:xfrm>
                <a:prstGeom prst="line">
                  <a:avLst/>
                </a:prstGeom>
                <a:noFill/>
                <a:ln w="9525">
                  <a:solidFill>
                    <a:srgbClr val="000000"/>
                  </a:solidFill>
                  <a:round/>
                  <a:headEnd/>
                  <a:tailEnd type="triangle" w="med" len="med"/>
                </a:ln>
              </p:spPr>
              <p:txBody>
                <a:bodyPr/>
                <a:lstStyle/>
                <a:p>
                  <a:endParaRPr lang="fr-FR"/>
                </a:p>
              </p:txBody>
            </p:sp>
            <p:sp>
              <p:nvSpPr>
                <p:cNvPr id="95" name="Line 72"/>
                <p:cNvSpPr>
                  <a:spLocks noChangeShapeType="1"/>
                </p:cNvSpPr>
                <p:nvPr/>
              </p:nvSpPr>
              <p:spPr bwMode="auto">
                <a:xfrm>
                  <a:off x="1331913" y="247650"/>
                  <a:ext cx="0" cy="228600"/>
                </a:xfrm>
                <a:prstGeom prst="line">
                  <a:avLst/>
                </a:prstGeom>
                <a:noFill/>
                <a:ln w="9525">
                  <a:solidFill>
                    <a:srgbClr val="000000"/>
                  </a:solidFill>
                  <a:round/>
                  <a:headEnd/>
                  <a:tailEnd/>
                </a:ln>
              </p:spPr>
              <p:txBody>
                <a:bodyPr/>
                <a:lstStyle/>
                <a:p>
                  <a:endParaRPr lang="fr-FR"/>
                </a:p>
              </p:txBody>
            </p:sp>
            <p:sp>
              <p:nvSpPr>
                <p:cNvPr id="96" name="Line 73"/>
                <p:cNvSpPr>
                  <a:spLocks noChangeShapeType="1"/>
                </p:cNvSpPr>
                <p:nvPr/>
              </p:nvSpPr>
              <p:spPr bwMode="auto">
                <a:xfrm>
                  <a:off x="1330325" y="285750"/>
                  <a:ext cx="0" cy="114300"/>
                </a:xfrm>
                <a:prstGeom prst="line">
                  <a:avLst/>
                </a:prstGeom>
                <a:noFill/>
                <a:ln w="9525">
                  <a:solidFill>
                    <a:srgbClr val="000000"/>
                  </a:solidFill>
                  <a:round/>
                  <a:headEnd/>
                  <a:tailEnd type="stealth" w="med" len="med"/>
                </a:ln>
              </p:spPr>
              <p:txBody>
                <a:bodyPr/>
                <a:lstStyle/>
                <a:p>
                  <a:endParaRPr lang="fr-FR"/>
                </a:p>
              </p:txBody>
            </p:sp>
            <p:sp>
              <p:nvSpPr>
                <p:cNvPr id="97" name="Line 74"/>
                <p:cNvSpPr>
                  <a:spLocks noChangeShapeType="1"/>
                </p:cNvSpPr>
                <p:nvPr/>
              </p:nvSpPr>
              <p:spPr bwMode="auto">
                <a:xfrm flipV="1">
                  <a:off x="1192213" y="361950"/>
                  <a:ext cx="0" cy="800100"/>
                </a:xfrm>
                <a:prstGeom prst="line">
                  <a:avLst/>
                </a:prstGeom>
                <a:noFill/>
                <a:ln w="9525">
                  <a:solidFill>
                    <a:srgbClr val="000000"/>
                  </a:solidFill>
                  <a:round/>
                  <a:headEnd/>
                  <a:tailEnd type="triangle" w="med" len="med"/>
                </a:ln>
              </p:spPr>
              <p:txBody>
                <a:bodyPr/>
                <a:lstStyle/>
                <a:p>
                  <a:endParaRPr lang="fr-FR"/>
                </a:p>
              </p:txBody>
            </p:sp>
            <p:sp>
              <p:nvSpPr>
                <p:cNvPr id="98" name="Line 75"/>
                <p:cNvSpPr>
                  <a:spLocks noChangeShapeType="1"/>
                </p:cNvSpPr>
                <p:nvPr/>
              </p:nvSpPr>
              <p:spPr bwMode="auto">
                <a:xfrm flipH="1">
                  <a:off x="399030" y="1749634"/>
                  <a:ext cx="342900" cy="0"/>
                </a:xfrm>
                <a:prstGeom prst="line">
                  <a:avLst/>
                </a:prstGeom>
                <a:noFill/>
                <a:ln w="9525">
                  <a:solidFill>
                    <a:srgbClr val="000000"/>
                  </a:solidFill>
                  <a:round/>
                  <a:headEnd/>
                  <a:tailEnd/>
                </a:ln>
              </p:spPr>
              <p:txBody>
                <a:bodyPr/>
                <a:lstStyle/>
                <a:p>
                  <a:endParaRPr lang="fr-FR"/>
                </a:p>
              </p:txBody>
            </p:sp>
            <p:sp>
              <p:nvSpPr>
                <p:cNvPr id="99" name="Line 76"/>
                <p:cNvSpPr>
                  <a:spLocks noChangeShapeType="1"/>
                </p:cNvSpPr>
                <p:nvPr/>
              </p:nvSpPr>
              <p:spPr bwMode="auto">
                <a:xfrm flipV="1">
                  <a:off x="531813" y="323850"/>
                  <a:ext cx="0" cy="1371600"/>
                </a:xfrm>
                <a:prstGeom prst="line">
                  <a:avLst/>
                </a:prstGeom>
                <a:noFill/>
                <a:ln w="9525">
                  <a:solidFill>
                    <a:srgbClr val="000000"/>
                  </a:solidFill>
                  <a:round/>
                  <a:headEnd/>
                  <a:tailEnd type="triangle" w="med" len="med"/>
                </a:ln>
              </p:spPr>
              <p:txBody>
                <a:bodyPr/>
                <a:lstStyle/>
                <a:p>
                  <a:endParaRPr lang="fr-FR"/>
                </a:p>
              </p:txBody>
            </p:sp>
            <p:sp>
              <p:nvSpPr>
                <p:cNvPr id="100" name="Line 77"/>
                <p:cNvSpPr>
                  <a:spLocks noChangeShapeType="1"/>
                </p:cNvSpPr>
                <p:nvPr/>
              </p:nvSpPr>
              <p:spPr bwMode="auto">
                <a:xfrm flipH="1">
                  <a:off x="366713" y="1897063"/>
                  <a:ext cx="1600200" cy="0"/>
                </a:xfrm>
                <a:prstGeom prst="line">
                  <a:avLst/>
                </a:prstGeom>
                <a:noFill/>
                <a:ln w="9525">
                  <a:solidFill>
                    <a:srgbClr val="000000"/>
                  </a:solidFill>
                  <a:round/>
                  <a:headEnd/>
                  <a:tailEnd/>
                </a:ln>
              </p:spPr>
              <p:txBody>
                <a:bodyPr/>
                <a:lstStyle/>
                <a:p>
                  <a:endParaRPr lang="fr-FR"/>
                </a:p>
              </p:txBody>
            </p:sp>
            <p:sp>
              <p:nvSpPr>
                <p:cNvPr id="101" name="Line 78"/>
                <p:cNvSpPr>
                  <a:spLocks noChangeShapeType="1"/>
                </p:cNvSpPr>
                <p:nvPr/>
              </p:nvSpPr>
              <p:spPr bwMode="auto">
                <a:xfrm>
                  <a:off x="1966913" y="1758417"/>
                  <a:ext cx="0" cy="138646"/>
                </a:xfrm>
                <a:prstGeom prst="line">
                  <a:avLst/>
                </a:prstGeom>
                <a:noFill/>
                <a:ln w="9525">
                  <a:solidFill>
                    <a:srgbClr val="000000"/>
                  </a:solidFill>
                  <a:round/>
                  <a:headEnd/>
                  <a:tailEnd/>
                </a:ln>
              </p:spPr>
              <p:txBody>
                <a:bodyPr/>
                <a:lstStyle/>
                <a:p>
                  <a:endParaRPr lang="fr-FR"/>
                </a:p>
              </p:txBody>
            </p:sp>
          </p:grpSp>
          <p:sp>
            <p:nvSpPr>
              <p:cNvPr id="87" name="ZoneTexte 532"/>
              <p:cNvSpPr txBox="1">
                <a:spLocks noChangeArrowheads="1"/>
              </p:cNvSpPr>
              <p:nvPr/>
            </p:nvSpPr>
            <p:spPr bwMode="auto">
              <a:xfrm>
                <a:off x="8215338" y="1357298"/>
                <a:ext cx="300082" cy="369332"/>
              </a:xfrm>
              <a:prstGeom prst="rect">
                <a:avLst/>
              </a:prstGeom>
              <a:noFill/>
              <a:ln w="9525">
                <a:noFill/>
                <a:miter lim="800000"/>
                <a:headEnd/>
                <a:tailEnd/>
              </a:ln>
            </p:spPr>
            <p:txBody>
              <a:bodyPr wrap="none">
                <a:spAutoFit/>
              </a:bodyPr>
              <a:lstStyle/>
              <a:p>
                <a:r>
                  <a:rPr lang="fr-FR"/>
                  <a:t>J</a:t>
                </a:r>
              </a:p>
            </p:txBody>
          </p:sp>
          <p:sp>
            <p:nvSpPr>
              <p:cNvPr id="88" name="ZoneTexte 534"/>
              <p:cNvSpPr txBox="1">
                <a:spLocks noChangeArrowheads="1"/>
              </p:cNvSpPr>
              <p:nvPr/>
            </p:nvSpPr>
            <p:spPr bwMode="auto">
              <a:xfrm>
                <a:off x="7786710" y="1428736"/>
                <a:ext cx="338554" cy="369332"/>
              </a:xfrm>
              <a:prstGeom prst="rect">
                <a:avLst/>
              </a:prstGeom>
              <a:noFill/>
              <a:ln w="9525">
                <a:noFill/>
                <a:miter lim="800000"/>
                <a:headEnd/>
                <a:tailEnd/>
              </a:ln>
            </p:spPr>
            <p:txBody>
              <a:bodyPr wrap="none">
                <a:spAutoFit/>
              </a:bodyPr>
              <a:lstStyle/>
              <a:p>
                <a:r>
                  <a:rPr lang="fr-FR"/>
                  <a:t>V</a:t>
                </a:r>
              </a:p>
            </p:txBody>
          </p:sp>
          <p:sp>
            <p:nvSpPr>
              <p:cNvPr id="89" name="ZoneTexte 535"/>
              <p:cNvSpPr txBox="1">
                <a:spLocks noChangeArrowheads="1"/>
              </p:cNvSpPr>
              <p:nvPr/>
            </p:nvSpPr>
            <p:spPr bwMode="auto">
              <a:xfrm>
                <a:off x="7149067" y="2037802"/>
                <a:ext cx="351378" cy="369332"/>
              </a:xfrm>
              <a:prstGeom prst="rect">
                <a:avLst/>
              </a:prstGeom>
              <a:noFill/>
              <a:ln w="9525">
                <a:noFill/>
                <a:miter lim="800000"/>
                <a:headEnd/>
                <a:tailEnd/>
              </a:ln>
            </p:spPr>
            <p:txBody>
              <a:bodyPr wrap="none">
                <a:spAutoFit/>
              </a:bodyPr>
              <a:lstStyle/>
              <a:p>
                <a:r>
                  <a:rPr lang="fr-FR" dirty="0"/>
                  <a:t>U</a:t>
                </a:r>
              </a:p>
            </p:txBody>
          </p:sp>
        </p:grpSp>
      </p:grpSp>
    </p:spTree>
    <p:extLst>
      <p:ext uri="{BB962C8B-B14F-4D97-AF65-F5344CB8AC3E}">
        <p14:creationId xmlns:p14="http://schemas.microsoft.com/office/powerpoint/2010/main" val="16013191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triphasés équilibrés</a:t>
            </a:r>
            <a:endParaRPr lang="fr-FR" sz="3400" b="1" dirty="0"/>
          </a:p>
        </p:txBody>
      </p:sp>
      <p:grpSp>
        <p:nvGrpSpPr>
          <p:cNvPr id="30" name="Groupe 632"/>
          <p:cNvGrpSpPr>
            <a:grpSpLocks noChangeAspect="1"/>
          </p:cNvGrpSpPr>
          <p:nvPr/>
        </p:nvGrpSpPr>
        <p:grpSpPr bwMode="auto">
          <a:xfrm>
            <a:off x="5436096" y="1700808"/>
            <a:ext cx="2513945" cy="1693016"/>
            <a:chOff x="7363894" y="3665529"/>
            <a:chExt cx="1637262" cy="1101736"/>
          </a:xfrm>
        </p:grpSpPr>
        <p:grpSp>
          <p:nvGrpSpPr>
            <p:cNvPr id="16390" name="Groupe 536"/>
            <p:cNvGrpSpPr>
              <a:grpSpLocks/>
            </p:cNvGrpSpPr>
            <p:nvPr/>
          </p:nvGrpSpPr>
          <p:grpSpPr bwMode="auto">
            <a:xfrm>
              <a:off x="7547006" y="3780979"/>
              <a:ext cx="1454150" cy="986286"/>
              <a:chOff x="179388" y="2344289"/>
              <a:chExt cx="1454150" cy="986286"/>
            </a:xfrm>
          </p:grpSpPr>
          <p:sp>
            <p:nvSpPr>
              <p:cNvPr id="16394" name="Line 79"/>
              <p:cNvSpPr>
                <a:spLocks noChangeShapeType="1"/>
              </p:cNvSpPr>
              <p:nvPr/>
            </p:nvSpPr>
            <p:spPr bwMode="auto">
              <a:xfrm>
                <a:off x="179388" y="2465388"/>
                <a:ext cx="965200" cy="0"/>
              </a:xfrm>
              <a:prstGeom prst="line">
                <a:avLst/>
              </a:prstGeom>
              <a:noFill/>
              <a:ln w="9525">
                <a:solidFill>
                  <a:srgbClr val="000000"/>
                </a:solidFill>
                <a:round/>
                <a:headEnd/>
                <a:tailEnd/>
              </a:ln>
            </p:spPr>
            <p:txBody>
              <a:bodyPr/>
              <a:lstStyle/>
              <a:p>
                <a:endParaRPr lang="fr-FR"/>
              </a:p>
            </p:txBody>
          </p:sp>
          <p:grpSp>
            <p:nvGrpSpPr>
              <p:cNvPr id="16395" name="Group 80"/>
              <p:cNvGrpSpPr>
                <a:grpSpLocks/>
              </p:cNvGrpSpPr>
              <p:nvPr/>
            </p:nvGrpSpPr>
            <p:grpSpPr bwMode="auto">
              <a:xfrm>
                <a:off x="868363" y="2974975"/>
                <a:ext cx="571500" cy="142875"/>
                <a:chOff x="8077" y="9157"/>
                <a:chExt cx="900" cy="180"/>
              </a:xfrm>
            </p:grpSpPr>
            <p:grpSp>
              <p:nvGrpSpPr>
                <p:cNvPr id="16448" name="Group 81"/>
                <p:cNvGrpSpPr>
                  <a:grpSpLocks/>
                </p:cNvGrpSpPr>
                <p:nvPr/>
              </p:nvGrpSpPr>
              <p:grpSpPr bwMode="auto">
                <a:xfrm>
                  <a:off x="8257" y="9157"/>
                  <a:ext cx="540" cy="180"/>
                  <a:chOff x="8257" y="9157"/>
                  <a:chExt cx="1800" cy="180"/>
                </a:xfrm>
              </p:grpSpPr>
              <p:grpSp>
                <p:nvGrpSpPr>
                  <p:cNvPr id="16451" name="Group 82"/>
                  <p:cNvGrpSpPr>
                    <a:grpSpLocks/>
                  </p:cNvGrpSpPr>
                  <p:nvPr/>
                </p:nvGrpSpPr>
                <p:grpSpPr bwMode="auto">
                  <a:xfrm>
                    <a:off x="8617" y="9157"/>
                    <a:ext cx="360" cy="180"/>
                    <a:chOff x="8617" y="9157"/>
                    <a:chExt cx="360" cy="180"/>
                  </a:xfrm>
                </p:grpSpPr>
                <p:sp>
                  <p:nvSpPr>
                    <p:cNvPr id="16464" name="Line 8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65" name="Line 8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52" name="Group 85"/>
                  <p:cNvGrpSpPr>
                    <a:grpSpLocks/>
                  </p:cNvGrpSpPr>
                  <p:nvPr/>
                </p:nvGrpSpPr>
                <p:grpSpPr bwMode="auto">
                  <a:xfrm>
                    <a:off x="8977" y="9157"/>
                    <a:ext cx="360" cy="180"/>
                    <a:chOff x="8617" y="9157"/>
                    <a:chExt cx="360" cy="180"/>
                  </a:xfrm>
                </p:grpSpPr>
                <p:sp>
                  <p:nvSpPr>
                    <p:cNvPr id="16462" name="Line 8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63" name="Line 8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53" name="Group 88"/>
                  <p:cNvGrpSpPr>
                    <a:grpSpLocks/>
                  </p:cNvGrpSpPr>
                  <p:nvPr/>
                </p:nvGrpSpPr>
                <p:grpSpPr bwMode="auto">
                  <a:xfrm>
                    <a:off x="9337" y="9157"/>
                    <a:ext cx="360" cy="180"/>
                    <a:chOff x="8617" y="9157"/>
                    <a:chExt cx="360" cy="180"/>
                  </a:xfrm>
                </p:grpSpPr>
                <p:sp>
                  <p:nvSpPr>
                    <p:cNvPr id="16460" name="Line 8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61" name="Line 9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54" name="Group 91"/>
                  <p:cNvGrpSpPr>
                    <a:grpSpLocks/>
                  </p:cNvGrpSpPr>
                  <p:nvPr/>
                </p:nvGrpSpPr>
                <p:grpSpPr bwMode="auto">
                  <a:xfrm>
                    <a:off x="9697" y="9157"/>
                    <a:ext cx="360" cy="180"/>
                    <a:chOff x="8617" y="9157"/>
                    <a:chExt cx="360" cy="180"/>
                  </a:xfrm>
                </p:grpSpPr>
                <p:sp>
                  <p:nvSpPr>
                    <p:cNvPr id="16458" name="Line 9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59" name="Line 9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55" name="Group 94"/>
                  <p:cNvGrpSpPr>
                    <a:grpSpLocks/>
                  </p:cNvGrpSpPr>
                  <p:nvPr/>
                </p:nvGrpSpPr>
                <p:grpSpPr bwMode="auto">
                  <a:xfrm>
                    <a:off x="8257" y="9157"/>
                    <a:ext cx="360" cy="180"/>
                    <a:chOff x="8617" y="9157"/>
                    <a:chExt cx="360" cy="180"/>
                  </a:xfrm>
                </p:grpSpPr>
                <p:sp>
                  <p:nvSpPr>
                    <p:cNvPr id="16456" name="Line 9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57" name="Line 9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6449" name="Line 97"/>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6450" name="Line 98"/>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grpSp>
            <p:nvGrpSpPr>
              <p:cNvPr id="16396" name="Group 99"/>
              <p:cNvGrpSpPr>
                <a:grpSpLocks/>
              </p:cNvGrpSpPr>
              <p:nvPr/>
            </p:nvGrpSpPr>
            <p:grpSpPr bwMode="auto">
              <a:xfrm rot="-8321822">
                <a:off x="746582" y="2344289"/>
                <a:ext cx="158750" cy="829310"/>
                <a:chOff x="5897" y="11791"/>
                <a:chExt cx="200" cy="1306"/>
              </a:xfrm>
            </p:grpSpPr>
            <p:grpSp>
              <p:nvGrpSpPr>
                <p:cNvPr id="16427" name="Group 100"/>
                <p:cNvGrpSpPr>
                  <a:grpSpLocks/>
                </p:cNvGrpSpPr>
                <p:nvPr/>
              </p:nvGrpSpPr>
              <p:grpSpPr bwMode="auto">
                <a:xfrm rot="5222131">
                  <a:off x="5557" y="12397"/>
                  <a:ext cx="900" cy="180"/>
                  <a:chOff x="8077" y="9157"/>
                  <a:chExt cx="900" cy="180"/>
                </a:xfrm>
              </p:grpSpPr>
              <p:grpSp>
                <p:nvGrpSpPr>
                  <p:cNvPr id="16430" name="Group 101"/>
                  <p:cNvGrpSpPr>
                    <a:grpSpLocks/>
                  </p:cNvGrpSpPr>
                  <p:nvPr/>
                </p:nvGrpSpPr>
                <p:grpSpPr bwMode="auto">
                  <a:xfrm>
                    <a:off x="8257" y="9157"/>
                    <a:ext cx="540" cy="180"/>
                    <a:chOff x="8257" y="9157"/>
                    <a:chExt cx="1800" cy="180"/>
                  </a:xfrm>
                </p:grpSpPr>
                <p:grpSp>
                  <p:nvGrpSpPr>
                    <p:cNvPr id="16433" name="Group 102"/>
                    <p:cNvGrpSpPr>
                      <a:grpSpLocks/>
                    </p:cNvGrpSpPr>
                    <p:nvPr/>
                  </p:nvGrpSpPr>
                  <p:grpSpPr bwMode="auto">
                    <a:xfrm>
                      <a:off x="8617" y="9157"/>
                      <a:ext cx="360" cy="180"/>
                      <a:chOff x="8617" y="9157"/>
                      <a:chExt cx="360" cy="180"/>
                    </a:xfrm>
                  </p:grpSpPr>
                  <p:sp>
                    <p:nvSpPr>
                      <p:cNvPr id="16446" name="Line 10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47" name="Line 10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34" name="Group 105"/>
                    <p:cNvGrpSpPr>
                      <a:grpSpLocks/>
                    </p:cNvGrpSpPr>
                    <p:nvPr/>
                  </p:nvGrpSpPr>
                  <p:grpSpPr bwMode="auto">
                    <a:xfrm>
                      <a:off x="8977" y="9157"/>
                      <a:ext cx="360" cy="180"/>
                      <a:chOff x="8617" y="9157"/>
                      <a:chExt cx="360" cy="180"/>
                    </a:xfrm>
                  </p:grpSpPr>
                  <p:sp>
                    <p:nvSpPr>
                      <p:cNvPr id="16444" name="Line 10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45" name="Line 10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35" name="Group 108"/>
                    <p:cNvGrpSpPr>
                      <a:grpSpLocks/>
                    </p:cNvGrpSpPr>
                    <p:nvPr/>
                  </p:nvGrpSpPr>
                  <p:grpSpPr bwMode="auto">
                    <a:xfrm>
                      <a:off x="9337" y="9157"/>
                      <a:ext cx="360" cy="180"/>
                      <a:chOff x="8617" y="9157"/>
                      <a:chExt cx="360" cy="180"/>
                    </a:xfrm>
                  </p:grpSpPr>
                  <p:sp>
                    <p:nvSpPr>
                      <p:cNvPr id="16442" name="Line 10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43" name="Line 11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36" name="Group 111"/>
                    <p:cNvGrpSpPr>
                      <a:grpSpLocks/>
                    </p:cNvGrpSpPr>
                    <p:nvPr/>
                  </p:nvGrpSpPr>
                  <p:grpSpPr bwMode="auto">
                    <a:xfrm>
                      <a:off x="9697" y="9157"/>
                      <a:ext cx="360" cy="180"/>
                      <a:chOff x="8617" y="9157"/>
                      <a:chExt cx="360" cy="180"/>
                    </a:xfrm>
                  </p:grpSpPr>
                  <p:sp>
                    <p:nvSpPr>
                      <p:cNvPr id="16440" name="Line 11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41" name="Line 11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37" name="Group 114"/>
                    <p:cNvGrpSpPr>
                      <a:grpSpLocks/>
                    </p:cNvGrpSpPr>
                    <p:nvPr/>
                  </p:nvGrpSpPr>
                  <p:grpSpPr bwMode="auto">
                    <a:xfrm>
                      <a:off x="8257" y="9157"/>
                      <a:ext cx="360" cy="180"/>
                      <a:chOff x="8617" y="9157"/>
                      <a:chExt cx="360" cy="180"/>
                    </a:xfrm>
                  </p:grpSpPr>
                  <p:sp>
                    <p:nvSpPr>
                      <p:cNvPr id="16438" name="Line 11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39" name="Line 11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6431" name="Line 117"/>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6432" name="Line 118"/>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6428" name="Line 119"/>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6429" name="Line 120"/>
                <p:cNvSpPr>
                  <a:spLocks noChangeShapeType="1"/>
                </p:cNvSpPr>
                <p:nvPr/>
              </p:nvSpPr>
              <p:spPr bwMode="auto">
                <a:xfrm flipH="1">
                  <a:off x="5897" y="11791"/>
                  <a:ext cx="0" cy="246"/>
                </a:xfrm>
                <a:prstGeom prst="line">
                  <a:avLst/>
                </a:prstGeom>
                <a:noFill/>
                <a:ln w="9525">
                  <a:solidFill>
                    <a:srgbClr val="000000"/>
                  </a:solidFill>
                  <a:round/>
                  <a:headEnd/>
                  <a:tailEnd/>
                </a:ln>
              </p:spPr>
              <p:txBody>
                <a:bodyPr/>
                <a:lstStyle/>
                <a:p>
                  <a:endParaRPr lang="fr-FR"/>
                </a:p>
              </p:txBody>
            </p:sp>
          </p:grpSp>
          <p:grpSp>
            <p:nvGrpSpPr>
              <p:cNvPr id="16397" name="Group 121"/>
              <p:cNvGrpSpPr>
                <a:grpSpLocks/>
              </p:cNvGrpSpPr>
              <p:nvPr/>
            </p:nvGrpSpPr>
            <p:grpSpPr bwMode="auto">
              <a:xfrm rot="-2032666">
                <a:off x="1360488" y="2359025"/>
                <a:ext cx="158750" cy="787400"/>
                <a:chOff x="5897" y="11857"/>
                <a:chExt cx="200" cy="1240"/>
              </a:xfrm>
            </p:grpSpPr>
            <p:grpSp>
              <p:nvGrpSpPr>
                <p:cNvPr id="16406" name="Group 122"/>
                <p:cNvGrpSpPr>
                  <a:grpSpLocks/>
                </p:cNvGrpSpPr>
                <p:nvPr/>
              </p:nvGrpSpPr>
              <p:grpSpPr bwMode="auto">
                <a:xfrm rot="5222131">
                  <a:off x="5557" y="12397"/>
                  <a:ext cx="900" cy="180"/>
                  <a:chOff x="8077" y="9157"/>
                  <a:chExt cx="900" cy="180"/>
                </a:xfrm>
              </p:grpSpPr>
              <p:grpSp>
                <p:nvGrpSpPr>
                  <p:cNvPr id="16409" name="Group 123"/>
                  <p:cNvGrpSpPr>
                    <a:grpSpLocks/>
                  </p:cNvGrpSpPr>
                  <p:nvPr/>
                </p:nvGrpSpPr>
                <p:grpSpPr bwMode="auto">
                  <a:xfrm>
                    <a:off x="8257" y="9157"/>
                    <a:ext cx="540" cy="180"/>
                    <a:chOff x="8257" y="9157"/>
                    <a:chExt cx="1800" cy="180"/>
                  </a:xfrm>
                </p:grpSpPr>
                <p:grpSp>
                  <p:nvGrpSpPr>
                    <p:cNvPr id="16412" name="Group 124"/>
                    <p:cNvGrpSpPr>
                      <a:grpSpLocks/>
                    </p:cNvGrpSpPr>
                    <p:nvPr/>
                  </p:nvGrpSpPr>
                  <p:grpSpPr bwMode="auto">
                    <a:xfrm>
                      <a:off x="8617" y="9157"/>
                      <a:ext cx="360" cy="180"/>
                      <a:chOff x="8617" y="9157"/>
                      <a:chExt cx="360" cy="180"/>
                    </a:xfrm>
                  </p:grpSpPr>
                  <p:sp>
                    <p:nvSpPr>
                      <p:cNvPr id="16425" name="Line 12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26" name="Line 12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13" name="Group 127"/>
                    <p:cNvGrpSpPr>
                      <a:grpSpLocks/>
                    </p:cNvGrpSpPr>
                    <p:nvPr/>
                  </p:nvGrpSpPr>
                  <p:grpSpPr bwMode="auto">
                    <a:xfrm>
                      <a:off x="8977" y="9157"/>
                      <a:ext cx="360" cy="180"/>
                      <a:chOff x="8617" y="9157"/>
                      <a:chExt cx="360" cy="180"/>
                    </a:xfrm>
                  </p:grpSpPr>
                  <p:sp>
                    <p:nvSpPr>
                      <p:cNvPr id="16423" name="Line 12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24" name="Line 12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14" name="Group 130"/>
                    <p:cNvGrpSpPr>
                      <a:grpSpLocks/>
                    </p:cNvGrpSpPr>
                    <p:nvPr/>
                  </p:nvGrpSpPr>
                  <p:grpSpPr bwMode="auto">
                    <a:xfrm>
                      <a:off x="9337" y="9157"/>
                      <a:ext cx="360" cy="180"/>
                      <a:chOff x="8617" y="9157"/>
                      <a:chExt cx="360" cy="180"/>
                    </a:xfrm>
                  </p:grpSpPr>
                  <p:sp>
                    <p:nvSpPr>
                      <p:cNvPr id="16421" name="Line 13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22" name="Line 13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15" name="Group 133"/>
                    <p:cNvGrpSpPr>
                      <a:grpSpLocks/>
                    </p:cNvGrpSpPr>
                    <p:nvPr/>
                  </p:nvGrpSpPr>
                  <p:grpSpPr bwMode="auto">
                    <a:xfrm>
                      <a:off x="9697" y="9157"/>
                      <a:ext cx="360" cy="180"/>
                      <a:chOff x="8617" y="9157"/>
                      <a:chExt cx="360" cy="180"/>
                    </a:xfrm>
                  </p:grpSpPr>
                  <p:sp>
                    <p:nvSpPr>
                      <p:cNvPr id="16419" name="Line 13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20" name="Line 13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6416" name="Group 136"/>
                    <p:cNvGrpSpPr>
                      <a:grpSpLocks/>
                    </p:cNvGrpSpPr>
                    <p:nvPr/>
                  </p:nvGrpSpPr>
                  <p:grpSpPr bwMode="auto">
                    <a:xfrm>
                      <a:off x="8257" y="9157"/>
                      <a:ext cx="360" cy="180"/>
                      <a:chOff x="8617" y="9157"/>
                      <a:chExt cx="360" cy="180"/>
                    </a:xfrm>
                  </p:grpSpPr>
                  <p:sp>
                    <p:nvSpPr>
                      <p:cNvPr id="16417" name="Line 13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18" name="Line 13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6410" name="Line 139"/>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6411" name="Line 140"/>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6407" name="Line 141"/>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6408" name="Line 142"/>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sp>
            <p:nvSpPr>
              <p:cNvPr id="16398" name="Line 143"/>
              <p:cNvSpPr>
                <a:spLocks noChangeShapeType="1"/>
              </p:cNvSpPr>
              <p:nvPr/>
            </p:nvSpPr>
            <p:spPr bwMode="auto">
              <a:xfrm flipH="1">
                <a:off x="217488" y="3117850"/>
                <a:ext cx="342900" cy="0"/>
              </a:xfrm>
              <a:prstGeom prst="line">
                <a:avLst/>
              </a:prstGeom>
              <a:noFill/>
              <a:ln w="9525">
                <a:solidFill>
                  <a:srgbClr val="000000"/>
                </a:solidFill>
                <a:round/>
                <a:headEnd/>
                <a:tailEnd/>
              </a:ln>
            </p:spPr>
            <p:txBody>
              <a:bodyPr/>
              <a:lstStyle/>
              <a:p>
                <a:endParaRPr lang="fr-FR"/>
              </a:p>
            </p:txBody>
          </p:sp>
          <p:sp>
            <p:nvSpPr>
              <p:cNvPr id="16399" name="Line 144"/>
              <p:cNvSpPr>
                <a:spLocks noChangeShapeType="1"/>
              </p:cNvSpPr>
              <p:nvPr/>
            </p:nvSpPr>
            <p:spPr bwMode="auto">
              <a:xfrm>
                <a:off x="560388" y="3117850"/>
                <a:ext cx="342900" cy="0"/>
              </a:xfrm>
              <a:prstGeom prst="line">
                <a:avLst/>
              </a:prstGeom>
              <a:noFill/>
              <a:ln w="9525">
                <a:solidFill>
                  <a:srgbClr val="000000"/>
                </a:solidFill>
                <a:round/>
                <a:headEnd/>
                <a:tailEnd/>
              </a:ln>
            </p:spPr>
            <p:txBody>
              <a:bodyPr/>
              <a:lstStyle/>
              <a:p>
                <a:endParaRPr lang="fr-FR"/>
              </a:p>
            </p:txBody>
          </p:sp>
          <p:sp>
            <p:nvSpPr>
              <p:cNvPr id="16400" name="Line 145"/>
              <p:cNvSpPr>
                <a:spLocks noChangeShapeType="1"/>
              </p:cNvSpPr>
              <p:nvPr/>
            </p:nvSpPr>
            <p:spPr bwMode="auto">
              <a:xfrm>
                <a:off x="1404938" y="3117850"/>
                <a:ext cx="228600" cy="0"/>
              </a:xfrm>
              <a:prstGeom prst="line">
                <a:avLst/>
              </a:prstGeom>
              <a:noFill/>
              <a:ln w="9525">
                <a:solidFill>
                  <a:srgbClr val="000000"/>
                </a:solidFill>
                <a:round/>
                <a:headEnd/>
                <a:tailEnd/>
              </a:ln>
            </p:spPr>
            <p:txBody>
              <a:bodyPr/>
              <a:lstStyle/>
              <a:p>
                <a:endParaRPr lang="fr-FR"/>
              </a:p>
            </p:txBody>
          </p:sp>
          <p:sp>
            <p:nvSpPr>
              <p:cNvPr id="16401" name="Line 146"/>
              <p:cNvSpPr>
                <a:spLocks noChangeShapeType="1"/>
              </p:cNvSpPr>
              <p:nvPr/>
            </p:nvSpPr>
            <p:spPr bwMode="auto">
              <a:xfrm>
                <a:off x="179388" y="2463800"/>
                <a:ext cx="342900" cy="0"/>
              </a:xfrm>
              <a:prstGeom prst="line">
                <a:avLst/>
              </a:prstGeom>
              <a:noFill/>
              <a:ln w="9525">
                <a:solidFill>
                  <a:srgbClr val="000000"/>
                </a:solidFill>
                <a:round/>
                <a:headEnd/>
                <a:tailEnd type="stealth" w="med" len="med"/>
              </a:ln>
            </p:spPr>
            <p:txBody>
              <a:bodyPr/>
              <a:lstStyle/>
              <a:p>
                <a:endParaRPr lang="fr-FR"/>
              </a:p>
            </p:txBody>
          </p:sp>
          <p:sp>
            <p:nvSpPr>
              <p:cNvPr id="16402" name="Line 147"/>
              <p:cNvSpPr>
                <a:spLocks noChangeShapeType="1"/>
              </p:cNvSpPr>
              <p:nvPr/>
            </p:nvSpPr>
            <p:spPr bwMode="auto">
              <a:xfrm flipV="1">
                <a:off x="306388" y="2513013"/>
                <a:ext cx="0" cy="573087"/>
              </a:xfrm>
              <a:prstGeom prst="line">
                <a:avLst/>
              </a:prstGeom>
              <a:noFill/>
              <a:ln w="9525">
                <a:solidFill>
                  <a:srgbClr val="000000"/>
                </a:solidFill>
                <a:round/>
                <a:headEnd/>
                <a:tailEnd type="triangle" w="med" len="med"/>
              </a:ln>
            </p:spPr>
            <p:txBody>
              <a:bodyPr/>
              <a:lstStyle/>
              <a:p>
                <a:endParaRPr lang="fr-FR"/>
              </a:p>
            </p:txBody>
          </p:sp>
          <p:sp>
            <p:nvSpPr>
              <p:cNvPr id="16403" name="Line 148"/>
              <p:cNvSpPr>
                <a:spLocks noChangeShapeType="1"/>
              </p:cNvSpPr>
              <p:nvPr/>
            </p:nvSpPr>
            <p:spPr bwMode="auto">
              <a:xfrm flipH="1">
                <a:off x="1016249" y="2473871"/>
                <a:ext cx="114300" cy="142875"/>
              </a:xfrm>
              <a:prstGeom prst="line">
                <a:avLst/>
              </a:prstGeom>
              <a:noFill/>
              <a:ln w="28575">
                <a:solidFill>
                  <a:srgbClr val="000000"/>
                </a:solidFill>
                <a:round/>
                <a:headEnd/>
                <a:tailEnd type="triangle" w="sm" len="sm"/>
              </a:ln>
            </p:spPr>
            <p:txBody>
              <a:bodyPr/>
              <a:lstStyle/>
              <a:p>
                <a:endParaRPr lang="fr-FR"/>
              </a:p>
            </p:txBody>
          </p:sp>
          <p:sp>
            <p:nvSpPr>
              <p:cNvPr id="16404" name="Line 149"/>
              <p:cNvSpPr>
                <a:spLocks noChangeShapeType="1"/>
              </p:cNvSpPr>
              <p:nvPr/>
            </p:nvSpPr>
            <p:spPr bwMode="auto">
              <a:xfrm>
                <a:off x="1624013" y="3101975"/>
                <a:ext cx="0" cy="228600"/>
              </a:xfrm>
              <a:prstGeom prst="line">
                <a:avLst/>
              </a:prstGeom>
              <a:noFill/>
              <a:ln w="9525">
                <a:solidFill>
                  <a:srgbClr val="000000"/>
                </a:solidFill>
                <a:round/>
                <a:headEnd/>
                <a:tailEnd/>
              </a:ln>
            </p:spPr>
            <p:txBody>
              <a:bodyPr/>
              <a:lstStyle/>
              <a:p>
                <a:endParaRPr lang="fr-FR"/>
              </a:p>
            </p:txBody>
          </p:sp>
          <p:sp>
            <p:nvSpPr>
              <p:cNvPr id="16405" name="Line 150"/>
              <p:cNvSpPr>
                <a:spLocks noChangeShapeType="1"/>
              </p:cNvSpPr>
              <p:nvPr/>
            </p:nvSpPr>
            <p:spPr bwMode="auto">
              <a:xfrm flipH="1">
                <a:off x="242888" y="3330575"/>
                <a:ext cx="1371600" cy="0"/>
              </a:xfrm>
              <a:prstGeom prst="line">
                <a:avLst/>
              </a:prstGeom>
              <a:noFill/>
              <a:ln w="9525">
                <a:solidFill>
                  <a:srgbClr val="000000"/>
                </a:solidFill>
                <a:round/>
                <a:headEnd/>
                <a:tailEnd/>
              </a:ln>
            </p:spPr>
            <p:txBody>
              <a:bodyPr/>
              <a:lstStyle/>
              <a:p>
                <a:endParaRPr lang="fr-FR"/>
              </a:p>
            </p:txBody>
          </p:sp>
        </p:grpSp>
        <p:sp>
          <p:nvSpPr>
            <p:cNvPr id="16391" name="ZoneTexte 629"/>
            <p:cNvSpPr txBox="1">
              <a:spLocks noChangeArrowheads="1"/>
            </p:cNvSpPr>
            <p:nvPr/>
          </p:nvSpPr>
          <p:spPr bwMode="auto">
            <a:xfrm>
              <a:off x="8384911" y="3952416"/>
              <a:ext cx="300082" cy="369332"/>
            </a:xfrm>
            <a:prstGeom prst="rect">
              <a:avLst/>
            </a:prstGeom>
            <a:noFill/>
            <a:ln w="9525">
              <a:noFill/>
              <a:miter lim="800000"/>
              <a:headEnd/>
              <a:tailEnd/>
            </a:ln>
          </p:spPr>
          <p:txBody>
            <a:bodyPr wrap="none">
              <a:spAutoFit/>
            </a:bodyPr>
            <a:lstStyle/>
            <a:p>
              <a:r>
                <a:rPr lang="fr-FR" dirty="0"/>
                <a:t>J</a:t>
              </a:r>
            </a:p>
          </p:txBody>
        </p:sp>
        <p:sp>
          <p:nvSpPr>
            <p:cNvPr id="16392" name="ZoneTexte 630"/>
            <p:cNvSpPr txBox="1">
              <a:spLocks noChangeArrowheads="1"/>
            </p:cNvSpPr>
            <p:nvPr/>
          </p:nvSpPr>
          <p:spPr bwMode="auto">
            <a:xfrm>
              <a:off x="7730048" y="3665529"/>
              <a:ext cx="248786" cy="369332"/>
            </a:xfrm>
            <a:prstGeom prst="rect">
              <a:avLst/>
            </a:prstGeom>
            <a:noFill/>
            <a:ln w="9525">
              <a:noFill/>
              <a:miter lim="800000"/>
              <a:headEnd/>
              <a:tailEnd/>
            </a:ln>
          </p:spPr>
          <p:txBody>
            <a:bodyPr wrap="none">
              <a:spAutoFit/>
            </a:bodyPr>
            <a:lstStyle/>
            <a:p>
              <a:r>
                <a:rPr lang="fr-FR" dirty="0"/>
                <a:t>I</a:t>
              </a:r>
            </a:p>
          </p:txBody>
        </p:sp>
        <p:sp>
          <p:nvSpPr>
            <p:cNvPr id="16393" name="ZoneTexte 631"/>
            <p:cNvSpPr txBox="1">
              <a:spLocks noChangeArrowheads="1"/>
            </p:cNvSpPr>
            <p:nvPr/>
          </p:nvSpPr>
          <p:spPr bwMode="auto">
            <a:xfrm>
              <a:off x="7363894" y="3929066"/>
              <a:ext cx="351378" cy="369332"/>
            </a:xfrm>
            <a:prstGeom prst="rect">
              <a:avLst/>
            </a:prstGeom>
            <a:noFill/>
            <a:ln w="9525">
              <a:noFill/>
              <a:miter lim="800000"/>
              <a:headEnd/>
              <a:tailEnd/>
            </a:ln>
          </p:spPr>
          <p:txBody>
            <a:bodyPr wrap="none">
              <a:spAutoFit/>
            </a:bodyPr>
            <a:lstStyle/>
            <a:p>
              <a:r>
                <a:rPr lang="fr-FR"/>
                <a:t>U</a:t>
              </a:r>
            </a:p>
          </p:txBody>
        </p:sp>
      </p:gr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26</a:t>
            </a:fld>
            <a:endParaRPr lang="fr-FR">
              <a:solidFill>
                <a:schemeClr val="tx1"/>
              </a:solidFill>
            </a:endParaRPr>
          </a:p>
        </p:txBody>
      </p:sp>
      <p:grpSp>
        <p:nvGrpSpPr>
          <p:cNvPr id="83" name="Groupe 161"/>
          <p:cNvGrpSpPr>
            <a:grpSpLocks/>
          </p:cNvGrpSpPr>
          <p:nvPr/>
        </p:nvGrpSpPr>
        <p:grpSpPr bwMode="auto">
          <a:xfrm>
            <a:off x="2044007" y="1372124"/>
            <a:ext cx="2225880" cy="2496750"/>
            <a:chOff x="7149049" y="1071563"/>
            <a:chExt cx="1852076" cy="1987550"/>
          </a:xfrm>
        </p:grpSpPr>
        <p:sp>
          <p:nvSpPr>
            <p:cNvPr id="84" name="ZoneTexte 533"/>
            <p:cNvSpPr txBox="1">
              <a:spLocks noChangeArrowheads="1"/>
            </p:cNvSpPr>
            <p:nvPr/>
          </p:nvSpPr>
          <p:spPr bwMode="auto">
            <a:xfrm>
              <a:off x="7572375" y="1071563"/>
              <a:ext cx="249238" cy="369887"/>
            </a:xfrm>
            <a:prstGeom prst="rect">
              <a:avLst/>
            </a:prstGeom>
            <a:noFill/>
            <a:ln w="9525">
              <a:noFill/>
              <a:miter lim="800000"/>
              <a:headEnd/>
              <a:tailEnd/>
            </a:ln>
          </p:spPr>
          <p:txBody>
            <a:bodyPr wrap="none">
              <a:spAutoFit/>
            </a:bodyPr>
            <a:lstStyle/>
            <a:p>
              <a:r>
                <a:rPr lang="fr-FR"/>
                <a:t>I</a:t>
              </a:r>
            </a:p>
          </p:txBody>
        </p:sp>
        <p:grpSp>
          <p:nvGrpSpPr>
            <p:cNvPr id="85" name="Groupe 633"/>
            <p:cNvGrpSpPr>
              <a:grpSpLocks/>
            </p:cNvGrpSpPr>
            <p:nvPr/>
          </p:nvGrpSpPr>
          <p:grpSpPr bwMode="auto">
            <a:xfrm>
              <a:off x="7149049" y="1357313"/>
              <a:ext cx="1852076" cy="1701800"/>
              <a:chOff x="7149067" y="1357298"/>
              <a:chExt cx="1852089" cy="1701812"/>
            </a:xfrm>
          </p:grpSpPr>
          <p:grpSp>
            <p:nvGrpSpPr>
              <p:cNvPr id="86" name="Groupe 456"/>
              <p:cNvGrpSpPr>
                <a:grpSpLocks/>
              </p:cNvGrpSpPr>
              <p:nvPr/>
            </p:nvGrpSpPr>
            <p:grpSpPr bwMode="auto">
              <a:xfrm>
                <a:off x="7273956" y="1409697"/>
                <a:ext cx="1727200" cy="1649413"/>
                <a:chOff x="366713" y="247650"/>
                <a:chExt cx="1727200" cy="1649413"/>
              </a:xfrm>
            </p:grpSpPr>
            <p:grpSp>
              <p:nvGrpSpPr>
                <p:cNvPr id="90" name="Group 4"/>
                <p:cNvGrpSpPr>
                  <a:grpSpLocks/>
                </p:cNvGrpSpPr>
                <p:nvPr/>
              </p:nvGrpSpPr>
              <p:grpSpPr bwMode="auto">
                <a:xfrm>
                  <a:off x="1331913" y="476250"/>
                  <a:ext cx="127000" cy="787400"/>
                  <a:chOff x="5897" y="11857"/>
                  <a:chExt cx="200" cy="1240"/>
                </a:xfrm>
              </p:grpSpPr>
              <p:grpSp>
                <p:nvGrpSpPr>
                  <p:cNvPr id="144" name="Group 5"/>
                  <p:cNvGrpSpPr>
                    <a:grpSpLocks/>
                  </p:cNvGrpSpPr>
                  <p:nvPr/>
                </p:nvGrpSpPr>
                <p:grpSpPr bwMode="auto">
                  <a:xfrm rot="5222131">
                    <a:off x="5557" y="12397"/>
                    <a:ext cx="900" cy="180"/>
                    <a:chOff x="8077" y="9157"/>
                    <a:chExt cx="900" cy="180"/>
                  </a:xfrm>
                </p:grpSpPr>
                <p:grpSp>
                  <p:nvGrpSpPr>
                    <p:cNvPr id="147" name="Group 6"/>
                    <p:cNvGrpSpPr>
                      <a:grpSpLocks/>
                    </p:cNvGrpSpPr>
                    <p:nvPr/>
                  </p:nvGrpSpPr>
                  <p:grpSpPr bwMode="auto">
                    <a:xfrm>
                      <a:off x="8257" y="9157"/>
                      <a:ext cx="540" cy="180"/>
                      <a:chOff x="8257" y="9157"/>
                      <a:chExt cx="1800" cy="180"/>
                    </a:xfrm>
                  </p:grpSpPr>
                  <p:grpSp>
                    <p:nvGrpSpPr>
                      <p:cNvPr id="150" name="Group 7"/>
                      <p:cNvGrpSpPr>
                        <a:grpSpLocks/>
                      </p:cNvGrpSpPr>
                      <p:nvPr/>
                    </p:nvGrpSpPr>
                    <p:grpSpPr bwMode="auto">
                      <a:xfrm>
                        <a:off x="8617" y="9157"/>
                        <a:ext cx="360" cy="180"/>
                        <a:chOff x="8617" y="9157"/>
                        <a:chExt cx="360" cy="180"/>
                      </a:xfrm>
                    </p:grpSpPr>
                    <p:sp>
                      <p:nvSpPr>
                        <p:cNvPr id="163" name="Line 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4" name="Line 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1" name="Group 10"/>
                      <p:cNvGrpSpPr>
                        <a:grpSpLocks/>
                      </p:cNvGrpSpPr>
                      <p:nvPr/>
                    </p:nvGrpSpPr>
                    <p:grpSpPr bwMode="auto">
                      <a:xfrm>
                        <a:off x="8977" y="9157"/>
                        <a:ext cx="360" cy="180"/>
                        <a:chOff x="8617" y="9157"/>
                        <a:chExt cx="360" cy="180"/>
                      </a:xfrm>
                    </p:grpSpPr>
                    <p:sp>
                      <p:nvSpPr>
                        <p:cNvPr id="161" name="Line 1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2" name="Line 1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2" name="Group 13"/>
                      <p:cNvGrpSpPr>
                        <a:grpSpLocks/>
                      </p:cNvGrpSpPr>
                      <p:nvPr/>
                    </p:nvGrpSpPr>
                    <p:grpSpPr bwMode="auto">
                      <a:xfrm>
                        <a:off x="9337" y="9157"/>
                        <a:ext cx="360" cy="180"/>
                        <a:chOff x="8617" y="9157"/>
                        <a:chExt cx="360" cy="180"/>
                      </a:xfrm>
                    </p:grpSpPr>
                    <p:sp>
                      <p:nvSpPr>
                        <p:cNvPr id="159" name="Line 1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60" name="Line 1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3" name="Group 16"/>
                      <p:cNvGrpSpPr>
                        <a:grpSpLocks/>
                      </p:cNvGrpSpPr>
                      <p:nvPr/>
                    </p:nvGrpSpPr>
                    <p:grpSpPr bwMode="auto">
                      <a:xfrm>
                        <a:off x="9697" y="9157"/>
                        <a:ext cx="360" cy="180"/>
                        <a:chOff x="8617" y="9157"/>
                        <a:chExt cx="360" cy="180"/>
                      </a:xfrm>
                    </p:grpSpPr>
                    <p:sp>
                      <p:nvSpPr>
                        <p:cNvPr id="157" name="Line 1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8" name="Line 1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54" name="Group 19"/>
                      <p:cNvGrpSpPr>
                        <a:grpSpLocks/>
                      </p:cNvGrpSpPr>
                      <p:nvPr/>
                    </p:nvGrpSpPr>
                    <p:grpSpPr bwMode="auto">
                      <a:xfrm>
                        <a:off x="8257" y="9157"/>
                        <a:ext cx="360" cy="180"/>
                        <a:chOff x="8617" y="9157"/>
                        <a:chExt cx="360" cy="180"/>
                      </a:xfrm>
                    </p:grpSpPr>
                    <p:sp>
                      <p:nvSpPr>
                        <p:cNvPr id="155" name="Line 2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56" name="Line 2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48" name="Line 22"/>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49" name="Line 23"/>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45" name="Line 24"/>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46" name="Line 25"/>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grpSp>
              <p:nvGrpSpPr>
                <p:cNvPr id="91" name="Group 26"/>
                <p:cNvGrpSpPr>
                  <a:grpSpLocks/>
                </p:cNvGrpSpPr>
                <p:nvPr/>
              </p:nvGrpSpPr>
              <p:grpSpPr bwMode="auto">
                <a:xfrm rot="-7643581">
                  <a:off x="950913" y="1085850"/>
                  <a:ext cx="127000" cy="787400"/>
                  <a:chOff x="5897" y="11857"/>
                  <a:chExt cx="200" cy="1240"/>
                </a:xfrm>
              </p:grpSpPr>
              <p:grpSp>
                <p:nvGrpSpPr>
                  <p:cNvPr id="123" name="Group 27"/>
                  <p:cNvGrpSpPr>
                    <a:grpSpLocks/>
                  </p:cNvGrpSpPr>
                  <p:nvPr/>
                </p:nvGrpSpPr>
                <p:grpSpPr bwMode="auto">
                  <a:xfrm rot="5222131">
                    <a:off x="5557" y="12397"/>
                    <a:ext cx="900" cy="180"/>
                    <a:chOff x="8077" y="9157"/>
                    <a:chExt cx="900" cy="180"/>
                  </a:xfrm>
                </p:grpSpPr>
                <p:grpSp>
                  <p:nvGrpSpPr>
                    <p:cNvPr id="126" name="Group 28"/>
                    <p:cNvGrpSpPr>
                      <a:grpSpLocks/>
                    </p:cNvGrpSpPr>
                    <p:nvPr/>
                  </p:nvGrpSpPr>
                  <p:grpSpPr bwMode="auto">
                    <a:xfrm>
                      <a:off x="8257" y="9157"/>
                      <a:ext cx="540" cy="180"/>
                      <a:chOff x="8257" y="9157"/>
                      <a:chExt cx="1800" cy="180"/>
                    </a:xfrm>
                  </p:grpSpPr>
                  <p:grpSp>
                    <p:nvGrpSpPr>
                      <p:cNvPr id="129" name="Group 29"/>
                      <p:cNvGrpSpPr>
                        <a:grpSpLocks/>
                      </p:cNvGrpSpPr>
                      <p:nvPr/>
                    </p:nvGrpSpPr>
                    <p:grpSpPr bwMode="auto">
                      <a:xfrm>
                        <a:off x="8617" y="9157"/>
                        <a:ext cx="360" cy="180"/>
                        <a:chOff x="8617" y="9157"/>
                        <a:chExt cx="360" cy="180"/>
                      </a:xfrm>
                    </p:grpSpPr>
                    <p:sp>
                      <p:nvSpPr>
                        <p:cNvPr id="142" name="Line 3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43" name="Line 3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30" name="Group 32"/>
                      <p:cNvGrpSpPr>
                        <a:grpSpLocks/>
                      </p:cNvGrpSpPr>
                      <p:nvPr/>
                    </p:nvGrpSpPr>
                    <p:grpSpPr bwMode="auto">
                      <a:xfrm>
                        <a:off x="8977" y="9157"/>
                        <a:ext cx="360" cy="180"/>
                        <a:chOff x="8617" y="9157"/>
                        <a:chExt cx="360" cy="180"/>
                      </a:xfrm>
                    </p:grpSpPr>
                    <p:sp>
                      <p:nvSpPr>
                        <p:cNvPr id="140" name="Line 3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41" name="Line 3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31" name="Group 35"/>
                      <p:cNvGrpSpPr>
                        <a:grpSpLocks/>
                      </p:cNvGrpSpPr>
                      <p:nvPr/>
                    </p:nvGrpSpPr>
                    <p:grpSpPr bwMode="auto">
                      <a:xfrm>
                        <a:off x="9337" y="9157"/>
                        <a:ext cx="360" cy="180"/>
                        <a:chOff x="8617" y="9157"/>
                        <a:chExt cx="360" cy="180"/>
                      </a:xfrm>
                    </p:grpSpPr>
                    <p:sp>
                      <p:nvSpPr>
                        <p:cNvPr id="138" name="Line 3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39" name="Line 3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32" name="Group 38"/>
                      <p:cNvGrpSpPr>
                        <a:grpSpLocks/>
                      </p:cNvGrpSpPr>
                      <p:nvPr/>
                    </p:nvGrpSpPr>
                    <p:grpSpPr bwMode="auto">
                      <a:xfrm>
                        <a:off x="9697" y="9157"/>
                        <a:ext cx="360" cy="180"/>
                        <a:chOff x="8617" y="9157"/>
                        <a:chExt cx="360" cy="180"/>
                      </a:xfrm>
                    </p:grpSpPr>
                    <p:sp>
                      <p:nvSpPr>
                        <p:cNvPr id="136" name="Line 3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37" name="Line 4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33" name="Group 41"/>
                      <p:cNvGrpSpPr>
                        <a:grpSpLocks/>
                      </p:cNvGrpSpPr>
                      <p:nvPr/>
                    </p:nvGrpSpPr>
                    <p:grpSpPr bwMode="auto">
                      <a:xfrm>
                        <a:off x="8257" y="9157"/>
                        <a:ext cx="360" cy="180"/>
                        <a:chOff x="8617" y="9157"/>
                        <a:chExt cx="360" cy="180"/>
                      </a:xfrm>
                    </p:grpSpPr>
                    <p:sp>
                      <p:nvSpPr>
                        <p:cNvPr id="134" name="Line 4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35" name="Line 4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27" name="Line 44"/>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28" name="Line 45"/>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24" name="Line 46"/>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25" name="Line 47"/>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grpSp>
              <p:nvGrpSpPr>
                <p:cNvPr id="92" name="Group 48"/>
                <p:cNvGrpSpPr>
                  <a:grpSpLocks/>
                </p:cNvGrpSpPr>
                <p:nvPr/>
              </p:nvGrpSpPr>
              <p:grpSpPr bwMode="auto">
                <a:xfrm rot="-2899982">
                  <a:off x="1636713" y="1085850"/>
                  <a:ext cx="127000" cy="787400"/>
                  <a:chOff x="5897" y="11857"/>
                  <a:chExt cx="200" cy="1240"/>
                </a:xfrm>
              </p:grpSpPr>
              <p:grpSp>
                <p:nvGrpSpPr>
                  <p:cNvPr id="102" name="Group 49"/>
                  <p:cNvGrpSpPr>
                    <a:grpSpLocks/>
                  </p:cNvGrpSpPr>
                  <p:nvPr/>
                </p:nvGrpSpPr>
                <p:grpSpPr bwMode="auto">
                  <a:xfrm rot="5222131">
                    <a:off x="5557" y="12397"/>
                    <a:ext cx="900" cy="180"/>
                    <a:chOff x="8077" y="9157"/>
                    <a:chExt cx="900" cy="180"/>
                  </a:xfrm>
                </p:grpSpPr>
                <p:grpSp>
                  <p:nvGrpSpPr>
                    <p:cNvPr id="105" name="Group 50"/>
                    <p:cNvGrpSpPr>
                      <a:grpSpLocks/>
                    </p:cNvGrpSpPr>
                    <p:nvPr/>
                  </p:nvGrpSpPr>
                  <p:grpSpPr bwMode="auto">
                    <a:xfrm>
                      <a:off x="8257" y="9157"/>
                      <a:ext cx="540" cy="180"/>
                      <a:chOff x="8257" y="9157"/>
                      <a:chExt cx="1800" cy="180"/>
                    </a:xfrm>
                  </p:grpSpPr>
                  <p:grpSp>
                    <p:nvGrpSpPr>
                      <p:cNvPr id="108" name="Group 51"/>
                      <p:cNvGrpSpPr>
                        <a:grpSpLocks/>
                      </p:cNvGrpSpPr>
                      <p:nvPr/>
                    </p:nvGrpSpPr>
                    <p:grpSpPr bwMode="auto">
                      <a:xfrm>
                        <a:off x="8617" y="9157"/>
                        <a:ext cx="360" cy="180"/>
                        <a:chOff x="8617" y="9157"/>
                        <a:chExt cx="360" cy="180"/>
                      </a:xfrm>
                    </p:grpSpPr>
                    <p:sp>
                      <p:nvSpPr>
                        <p:cNvPr id="121" name="Line 5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22" name="Line 5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09" name="Group 54"/>
                      <p:cNvGrpSpPr>
                        <a:grpSpLocks/>
                      </p:cNvGrpSpPr>
                      <p:nvPr/>
                    </p:nvGrpSpPr>
                    <p:grpSpPr bwMode="auto">
                      <a:xfrm>
                        <a:off x="8977" y="9157"/>
                        <a:ext cx="360" cy="180"/>
                        <a:chOff x="8617" y="9157"/>
                        <a:chExt cx="360" cy="180"/>
                      </a:xfrm>
                    </p:grpSpPr>
                    <p:sp>
                      <p:nvSpPr>
                        <p:cNvPr id="119" name="Line 5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20" name="Line 5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0" name="Group 57"/>
                      <p:cNvGrpSpPr>
                        <a:grpSpLocks/>
                      </p:cNvGrpSpPr>
                      <p:nvPr/>
                    </p:nvGrpSpPr>
                    <p:grpSpPr bwMode="auto">
                      <a:xfrm>
                        <a:off x="9337" y="9157"/>
                        <a:ext cx="360" cy="180"/>
                        <a:chOff x="8617" y="9157"/>
                        <a:chExt cx="360" cy="180"/>
                      </a:xfrm>
                    </p:grpSpPr>
                    <p:sp>
                      <p:nvSpPr>
                        <p:cNvPr id="117" name="Line 5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8" name="Line 5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1" name="Group 60"/>
                      <p:cNvGrpSpPr>
                        <a:grpSpLocks/>
                      </p:cNvGrpSpPr>
                      <p:nvPr/>
                    </p:nvGrpSpPr>
                    <p:grpSpPr bwMode="auto">
                      <a:xfrm>
                        <a:off x="9697" y="9157"/>
                        <a:ext cx="360" cy="180"/>
                        <a:chOff x="8617" y="9157"/>
                        <a:chExt cx="360" cy="180"/>
                      </a:xfrm>
                    </p:grpSpPr>
                    <p:sp>
                      <p:nvSpPr>
                        <p:cNvPr id="115" name="Line 6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6" name="Line 6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12" name="Group 63"/>
                      <p:cNvGrpSpPr>
                        <a:grpSpLocks/>
                      </p:cNvGrpSpPr>
                      <p:nvPr/>
                    </p:nvGrpSpPr>
                    <p:grpSpPr bwMode="auto">
                      <a:xfrm>
                        <a:off x="8257" y="9157"/>
                        <a:ext cx="360" cy="180"/>
                        <a:chOff x="8617" y="9157"/>
                        <a:chExt cx="360" cy="180"/>
                      </a:xfrm>
                    </p:grpSpPr>
                    <p:sp>
                      <p:nvSpPr>
                        <p:cNvPr id="113" name="Line 6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14" name="Line 6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06" name="Line 66"/>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107" name="Line 67"/>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103" name="Line 68"/>
                  <p:cNvSpPr>
                    <a:spLocks noChangeShapeType="1"/>
                  </p:cNvSpPr>
                  <p:nvPr/>
                </p:nvSpPr>
                <p:spPr bwMode="auto">
                  <a:xfrm>
                    <a:off x="5937" y="12917"/>
                    <a:ext cx="0" cy="180"/>
                  </a:xfrm>
                  <a:prstGeom prst="line">
                    <a:avLst/>
                  </a:prstGeom>
                  <a:noFill/>
                  <a:ln w="9525">
                    <a:solidFill>
                      <a:srgbClr val="000000"/>
                    </a:solidFill>
                    <a:round/>
                    <a:headEnd/>
                    <a:tailEnd/>
                  </a:ln>
                </p:spPr>
                <p:txBody>
                  <a:bodyPr/>
                  <a:lstStyle/>
                  <a:p>
                    <a:endParaRPr lang="fr-FR"/>
                  </a:p>
                </p:txBody>
              </p:sp>
              <p:sp>
                <p:nvSpPr>
                  <p:cNvPr id="104" name="Line 69"/>
                  <p:cNvSpPr>
                    <a:spLocks noChangeShapeType="1"/>
                  </p:cNvSpPr>
                  <p:nvPr/>
                </p:nvSpPr>
                <p:spPr bwMode="auto">
                  <a:xfrm>
                    <a:off x="5897" y="11857"/>
                    <a:ext cx="0" cy="180"/>
                  </a:xfrm>
                  <a:prstGeom prst="line">
                    <a:avLst/>
                  </a:prstGeom>
                  <a:noFill/>
                  <a:ln w="9525">
                    <a:solidFill>
                      <a:srgbClr val="000000"/>
                    </a:solidFill>
                    <a:round/>
                    <a:headEnd/>
                    <a:tailEnd/>
                  </a:ln>
                </p:spPr>
                <p:txBody>
                  <a:bodyPr/>
                  <a:lstStyle/>
                  <a:p>
                    <a:endParaRPr lang="fr-FR"/>
                  </a:p>
                </p:txBody>
              </p:sp>
            </p:grpSp>
            <p:sp>
              <p:nvSpPr>
                <p:cNvPr id="93" name="Line 70"/>
                <p:cNvSpPr>
                  <a:spLocks noChangeShapeType="1"/>
                </p:cNvSpPr>
                <p:nvPr/>
              </p:nvSpPr>
              <p:spPr bwMode="auto">
                <a:xfrm>
                  <a:off x="417513" y="247650"/>
                  <a:ext cx="914400" cy="0"/>
                </a:xfrm>
                <a:prstGeom prst="line">
                  <a:avLst/>
                </a:prstGeom>
                <a:noFill/>
                <a:ln w="9525">
                  <a:solidFill>
                    <a:srgbClr val="000000"/>
                  </a:solidFill>
                  <a:round/>
                  <a:headEnd/>
                  <a:tailEnd/>
                </a:ln>
              </p:spPr>
              <p:txBody>
                <a:bodyPr/>
                <a:lstStyle/>
                <a:p>
                  <a:endParaRPr lang="fr-FR"/>
                </a:p>
              </p:txBody>
            </p:sp>
            <p:sp>
              <p:nvSpPr>
                <p:cNvPr id="94" name="Line 71"/>
                <p:cNvSpPr>
                  <a:spLocks noChangeShapeType="1"/>
                </p:cNvSpPr>
                <p:nvPr/>
              </p:nvSpPr>
              <p:spPr bwMode="auto">
                <a:xfrm>
                  <a:off x="544513" y="247650"/>
                  <a:ext cx="228600" cy="0"/>
                </a:xfrm>
                <a:prstGeom prst="line">
                  <a:avLst/>
                </a:prstGeom>
                <a:noFill/>
                <a:ln w="9525">
                  <a:solidFill>
                    <a:srgbClr val="000000"/>
                  </a:solidFill>
                  <a:round/>
                  <a:headEnd/>
                  <a:tailEnd type="triangle" w="med" len="med"/>
                </a:ln>
              </p:spPr>
              <p:txBody>
                <a:bodyPr/>
                <a:lstStyle/>
                <a:p>
                  <a:endParaRPr lang="fr-FR"/>
                </a:p>
              </p:txBody>
            </p:sp>
            <p:sp>
              <p:nvSpPr>
                <p:cNvPr id="95" name="Line 72"/>
                <p:cNvSpPr>
                  <a:spLocks noChangeShapeType="1"/>
                </p:cNvSpPr>
                <p:nvPr/>
              </p:nvSpPr>
              <p:spPr bwMode="auto">
                <a:xfrm>
                  <a:off x="1331913" y="247650"/>
                  <a:ext cx="0" cy="228600"/>
                </a:xfrm>
                <a:prstGeom prst="line">
                  <a:avLst/>
                </a:prstGeom>
                <a:noFill/>
                <a:ln w="9525">
                  <a:solidFill>
                    <a:srgbClr val="000000"/>
                  </a:solidFill>
                  <a:round/>
                  <a:headEnd/>
                  <a:tailEnd/>
                </a:ln>
              </p:spPr>
              <p:txBody>
                <a:bodyPr/>
                <a:lstStyle/>
                <a:p>
                  <a:endParaRPr lang="fr-FR"/>
                </a:p>
              </p:txBody>
            </p:sp>
            <p:sp>
              <p:nvSpPr>
                <p:cNvPr id="96" name="Line 73"/>
                <p:cNvSpPr>
                  <a:spLocks noChangeShapeType="1"/>
                </p:cNvSpPr>
                <p:nvPr/>
              </p:nvSpPr>
              <p:spPr bwMode="auto">
                <a:xfrm>
                  <a:off x="1330325" y="285750"/>
                  <a:ext cx="0" cy="114300"/>
                </a:xfrm>
                <a:prstGeom prst="line">
                  <a:avLst/>
                </a:prstGeom>
                <a:noFill/>
                <a:ln w="9525">
                  <a:solidFill>
                    <a:srgbClr val="000000"/>
                  </a:solidFill>
                  <a:round/>
                  <a:headEnd/>
                  <a:tailEnd type="stealth" w="med" len="med"/>
                </a:ln>
              </p:spPr>
              <p:txBody>
                <a:bodyPr/>
                <a:lstStyle/>
                <a:p>
                  <a:endParaRPr lang="fr-FR"/>
                </a:p>
              </p:txBody>
            </p:sp>
            <p:sp>
              <p:nvSpPr>
                <p:cNvPr id="97" name="Line 74"/>
                <p:cNvSpPr>
                  <a:spLocks noChangeShapeType="1"/>
                </p:cNvSpPr>
                <p:nvPr/>
              </p:nvSpPr>
              <p:spPr bwMode="auto">
                <a:xfrm flipV="1">
                  <a:off x="1192213" y="361950"/>
                  <a:ext cx="0" cy="800100"/>
                </a:xfrm>
                <a:prstGeom prst="line">
                  <a:avLst/>
                </a:prstGeom>
                <a:noFill/>
                <a:ln w="9525">
                  <a:solidFill>
                    <a:srgbClr val="000000"/>
                  </a:solidFill>
                  <a:round/>
                  <a:headEnd/>
                  <a:tailEnd type="triangle" w="med" len="med"/>
                </a:ln>
              </p:spPr>
              <p:txBody>
                <a:bodyPr/>
                <a:lstStyle/>
                <a:p>
                  <a:endParaRPr lang="fr-FR"/>
                </a:p>
              </p:txBody>
            </p:sp>
            <p:sp>
              <p:nvSpPr>
                <p:cNvPr id="98" name="Line 75"/>
                <p:cNvSpPr>
                  <a:spLocks noChangeShapeType="1"/>
                </p:cNvSpPr>
                <p:nvPr/>
              </p:nvSpPr>
              <p:spPr bwMode="auto">
                <a:xfrm flipH="1">
                  <a:off x="399030" y="1749634"/>
                  <a:ext cx="342900" cy="0"/>
                </a:xfrm>
                <a:prstGeom prst="line">
                  <a:avLst/>
                </a:prstGeom>
                <a:noFill/>
                <a:ln w="9525">
                  <a:solidFill>
                    <a:srgbClr val="000000"/>
                  </a:solidFill>
                  <a:round/>
                  <a:headEnd/>
                  <a:tailEnd/>
                </a:ln>
              </p:spPr>
              <p:txBody>
                <a:bodyPr/>
                <a:lstStyle/>
                <a:p>
                  <a:endParaRPr lang="fr-FR"/>
                </a:p>
              </p:txBody>
            </p:sp>
            <p:sp>
              <p:nvSpPr>
                <p:cNvPr id="99" name="Line 76"/>
                <p:cNvSpPr>
                  <a:spLocks noChangeShapeType="1"/>
                </p:cNvSpPr>
                <p:nvPr/>
              </p:nvSpPr>
              <p:spPr bwMode="auto">
                <a:xfrm flipV="1">
                  <a:off x="531813" y="323850"/>
                  <a:ext cx="0" cy="1371600"/>
                </a:xfrm>
                <a:prstGeom prst="line">
                  <a:avLst/>
                </a:prstGeom>
                <a:noFill/>
                <a:ln w="9525">
                  <a:solidFill>
                    <a:srgbClr val="000000"/>
                  </a:solidFill>
                  <a:round/>
                  <a:headEnd/>
                  <a:tailEnd type="triangle" w="med" len="med"/>
                </a:ln>
              </p:spPr>
              <p:txBody>
                <a:bodyPr/>
                <a:lstStyle/>
                <a:p>
                  <a:endParaRPr lang="fr-FR"/>
                </a:p>
              </p:txBody>
            </p:sp>
            <p:sp>
              <p:nvSpPr>
                <p:cNvPr id="100" name="Line 77"/>
                <p:cNvSpPr>
                  <a:spLocks noChangeShapeType="1"/>
                </p:cNvSpPr>
                <p:nvPr/>
              </p:nvSpPr>
              <p:spPr bwMode="auto">
                <a:xfrm flipH="1">
                  <a:off x="366713" y="1897063"/>
                  <a:ext cx="1600200" cy="0"/>
                </a:xfrm>
                <a:prstGeom prst="line">
                  <a:avLst/>
                </a:prstGeom>
                <a:noFill/>
                <a:ln w="9525">
                  <a:solidFill>
                    <a:srgbClr val="000000"/>
                  </a:solidFill>
                  <a:round/>
                  <a:headEnd/>
                  <a:tailEnd/>
                </a:ln>
              </p:spPr>
              <p:txBody>
                <a:bodyPr/>
                <a:lstStyle/>
                <a:p>
                  <a:endParaRPr lang="fr-FR"/>
                </a:p>
              </p:txBody>
            </p:sp>
            <p:sp>
              <p:nvSpPr>
                <p:cNvPr id="101" name="Line 78"/>
                <p:cNvSpPr>
                  <a:spLocks noChangeShapeType="1"/>
                </p:cNvSpPr>
                <p:nvPr/>
              </p:nvSpPr>
              <p:spPr bwMode="auto">
                <a:xfrm>
                  <a:off x="1966913" y="1758417"/>
                  <a:ext cx="0" cy="138646"/>
                </a:xfrm>
                <a:prstGeom prst="line">
                  <a:avLst/>
                </a:prstGeom>
                <a:noFill/>
                <a:ln w="9525">
                  <a:solidFill>
                    <a:srgbClr val="000000"/>
                  </a:solidFill>
                  <a:round/>
                  <a:headEnd/>
                  <a:tailEnd/>
                </a:ln>
              </p:spPr>
              <p:txBody>
                <a:bodyPr/>
                <a:lstStyle/>
                <a:p>
                  <a:endParaRPr lang="fr-FR"/>
                </a:p>
              </p:txBody>
            </p:sp>
          </p:grpSp>
          <p:sp>
            <p:nvSpPr>
              <p:cNvPr id="87" name="ZoneTexte 532"/>
              <p:cNvSpPr txBox="1">
                <a:spLocks noChangeArrowheads="1"/>
              </p:cNvSpPr>
              <p:nvPr/>
            </p:nvSpPr>
            <p:spPr bwMode="auto">
              <a:xfrm>
                <a:off x="8215338" y="1357298"/>
                <a:ext cx="300082" cy="369332"/>
              </a:xfrm>
              <a:prstGeom prst="rect">
                <a:avLst/>
              </a:prstGeom>
              <a:noFill/>
              <a:ln w="9525">
                <a:noFill/>
                <a:miter lim="800000"/>
                <a:headEnd/>
                <a:tailEnd/>
              </a:ln>
            </p:spPr>
            <p:txBody>
              <a:bodyPr wrap="none">
                <a:spAutoFit/>
              </a:bodyPr>
              <a:lstStyle/>
              <a:p>
                <a:r>
                  <a:rPr lang="fr-FR"/>
                  <a:t>J</a:t>
                </a:r>
              </a:p>
            </p:txBody>
          </p:sp>
          <p:sp>
            <p:nvSpPr>
              <p:cNvPr id="88" name="ZoneTexte 534"/>
              <p:cNvSpPr txBox="1">
                <a:spLocks noChangeArrowheads="1"/>
              </p:cNvSpPr>
              <p:nvPr/>
            </p:nvSpPr>
            <p:spPr bwMode="auto">
              <a:xfrm>
                <a:off x="7786710" y="1428736"/>
                <a:ext cx="338554" cy="369332"/>
              </a:xfrm>
              <a:prstGeom prst="rect">
                <a:avLst/>
              </a:prstGeom>
              <a:noFill/>
              <a:ln w="9525">
                <a:noFill/>
                <a:miter lim="800000"/>
                <a:headEnd/>
                <a:tailEnd/>
              </a:ln>
            </p:spPr>
            <p:txBody>
              <a:bodyPr wrap="none">
                <a:spAutoFit/>
              </a:bodyPr>
              <a:lstStyle/>
              <a:p>
                <a:r>
                  <a:rPr lang="fr-FR"/>
                  <a:t>V</a:t>
                </a:r>
              </a:p>
            </p:txBody>
          </p:sp>
          <p:sp>
            <p:nvSpPr>
              <p:cNvPr id="89" name="ZoneTexte 535"/>
              <p:cNvSpPr txBox="1">
                <a:spLocks noChangeArrowheads="1"/>
              </p:cNvSpPr>
              <p:nvPr/>
            </p:nvSpPr>
            <p:spPr bwMode="auto">
              <a:xfrm>
                <a:off x="7149067" y="2037802"/>
                <a:ext cx="351378" cy="369332"/>
              </a:xfrm>
              <a:prstGeom prst="rect">
                <a:avLst/>
              </a:prstGeom>
              <a:noFill/>
              <a:ln w="9525">
                <a:noFill/>
                <a:miter lim="800000"/>
                <a:headEnd/>
                <a:tailEnd/>
              </a:ln>
            </p:spPr>
            <p:txBody>
              <a:bodyPr wrap="none">
                <a:spAutoFit/>
              </a:bodyPr>
              <a:lstStyle/>
              <a:p>
                <a:r>
                  <a:rPr lang="fr-FR" dirty="0"/>
                  <a:t>U</a:t>
                </a:r>
              </a:p>
            </p:txBody>
          </p:sp>
        </p:grpSp>
      </p:grpSp>
      <mc:AlternateContent xmlns:mc="http://schemas.openxmlformats.org/markup-compatibility/2006" xmlns:a14="http://schemas.microsoft.com/office/drawing/2010/main">
        <mc:Choice Requires="a14">
          <p:sp>
            <p:nvSpPr>
              <p:cNvPr id="165" name="Rectangle 164"/>
              <p:cNvSpPr/>
              <p:nvPr/>
            </p:nvSpPr>
            <p:spPr>
              <a:xfrm>
                <a:off x="1115616" y="3866543"/>
                <a:ext cx="7776864" cy="2360518"/>
              </a:xfrm>
              <a:prstGeom prst="rect">
                <a:avLst/>
              </a:prstGeom>
            </p:spPr>
            <p:txBody>
              <a:bodyPr wrap="square">
                <a:spAutoFit/>
              </a:bodyPr>
              <a:lstStyle/>
              <a:p>
                <a:pPr marL="230188"/>
                <a:endParaRPr lang="fr-FR" b="1" dirty="0"/>
              </a:p>
              <a:p>
                <a:pPr marL="230188"/>
                <a:r>
                  <a:rPr lang="fr-FR" dirty="0"/>
                  <a:t>On établit de même l’expression de la </a:t>
                </a:r>
                <a:r>
                  <a:rPr lang="fr-FR" u="sng" dirty="0"/>
                  <a:t>puissance réactive</a:t>
                </a:r>
                <a:r>
                  <a:rPr lang="fr-FR" dirty="0"/>
                  <a:t>:</a:t>
                </a:r>
              </a:p>
              <a:p>
                <a:pPr marL="230188"/>
                <a:endParaRPr lang="fr-FR" dirty="0"/>
              </a:p>
              <a:p>
                <a:pPr marL="230188" algn="ctr"/>
                <a:r>
                  <a:rPr lang="fr-FR" dirty="0"/>
                  <a:t> </a:t>
                </a:r>
                <a:r>
                  <a:rPr lang="fr-FR" b="1" dirty="0"/>
                  <a:t>Q = </a:t>
                </a:r>
                <a14:m>
                  <m:oMath xmlns:m="http://schemas.openxmlformats.org/officeDocument/2006/math">
                    <m:rad>
                      <m:radPr>
                        <m:degHide m:val="on"/>
                        <m:ctrlPr>
                          <a:rPr lang="fr-FR" b="1" i="1" dirty="0">
                            <a:latin typeface="Cambria Math" panose="02040503050406030204" pitchFamily="18" charset="0"/>
                          </a:rPr>
                        </m:ctrlPr>
                      </m:radPr>
                      <m:deg/>
                      <m:e>
                        <m:r>
                          <a:rPr lang="en-US" b="1" i="1" dirty="0">
                            <a:latin typeface="Cambria Math" panose="02040503050406030204" pitchFamily="18" charset="0"/>
                          </a:rPr>
                          <m:t>𝟑</m:t>
                        </m:r>
                      </m:e>
                    </m:rad>
                  </m:oMath>
                </a14:m>
                <a:r>
                  <a:rPr lang="fr-FR" b="1" dirty="0"/>
                  <a:t> U I sin φ  </a:t>
                </a:r>
              </a:p>
              <a:p>
                <a:pPr marL="230188"/>
                <a:endParaRPr lang="fr-FR" dirty="0"/>
              </a:p>
              <a:p>
                <a:pPr marL="230188"/>
                <a:r>
                  <a:rPr lang="fr-FR" dirty="0"/>
                  <a:t>et celle de </a:t>
                </a:r>
                <a:r>
                  <a:rPr lang="fr-FR" u="sng" dirty="0"/>
                  <a:t>puissance apparente</a:t>
                </a:r>
                <a:r>
                  <a:rPr lang="fr-FR" dirty="0"/>
                  <a:t>  </a:t>
                </a:r>
              </a:p>
              <a:p>
                <a:pPr marL="230188"/>
                <a:r>
                  <a:rPr lang="fr-FR" dirty="0"/>
                  <a:t> </a:t>
                </a:r>
              </a:p>
              <a:p>
                <a:pPr marL="230188" algn="ctr"/>
                <a:r>
                  <a:rPr lang="fr-FR" b="1" dirty="0"/>
                  <a:t>S = </a:t>
                </a:r>
                <a14:m>
                  <m:oMath xmlns:m="http://schemas.openxmlformats.org/officeDocument/2006/math">
                    <m:rad>
                      <m:radPr>
                        <m:degHide m:val="on"/>
                        <m:ctrlPr>
                          <a:rPr lang="fr-FR" b="1" i="1" dirty="0">
                            <a:latin typeface="Cambria Math" panose="02040503050406030204" pitchFamily="18" charset="0"/>
                          </a:rPr>
                        </m:ctrlPr>
                      </m:radPr>
                      <m:deg/>
                      <m:e>
                        <m:r>
                          <a:rPr lang="en-US" b="1" i="1" dirty="0">
                            <a:latin typeface="Cambria Math" panose="02040503050406030204" pitchFamily="18" charset="0"/>
                          </a:rPr>
                          <m:t>𝟑</m:t>
                        </m:r>
                      </m:e>
                    </m:rad>
                  </m:oMath>
                </a14:m>
                <a:r>
                  <a:rPr lang="fr-FR" b="1" dirty="0"/>
                  <a:t> U I</a:t>
                </a:r>
              </a:p>
            </p:txBody>
          </p:sp>
        </mc:Choice>
        <mc:Fallback xmlns="">
          <p:sp>
            <p:nvSpPr>
              <p:cNvPr id="165" name="Rectangle 164"/>
              <p:cNvSpPr>
                <a:spLocks noRot="1" noChangeAspect="1" noMove="1" noResize="1" noEditPoints="1" noAdjustHandles="1" noChangeArrowheads="1" noChangeShapeType="1" noTextEdit="1"/>
              </p:cNvSpPr>
              <p:nvPr/>
            </p:nvSpPr>
            <p:spPr>
              <a:xfrm>
                <a:off x="1115616" y="3866543"/>
                <a:ext cx="7776864" cy="2360518"/>
              </a:xfrm>
              <a:prstGeom prst="rect">
                <a:avLst/>
              </a:prstGeom>
              <a:blipFill>
                <a:blip r:embed="rId2"/>
                <a:stretch>
                  <a:fillRect b="-3359"/>
                </a:stretch>
              </a:blipFill>
            </p:spPr>
            <p:txBody>
              <a:bodyPr/>
              <a:lstStyle/>
              <a:p>
                <a:r>
                  <a:rPr lang="fr-FR">
                    <a:noFill/>
                  </a:rPr>
                  <a:t> </a:t>
                </a:r>
              </a:p>
            </p:txBody>
          </p:sp>
        </mc:Fallback>
      </mc:AlternateContent>
    </p:spTree>
    <p:extLst>
      <p:ext uri="{BB962C8B-B14F-4D97-AF65-F5344CB8AC3E}">
        <p14:creationId xmlns:p14="http://schemas.microsoft.com/office/powerpoint/2010/main" val="26465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 équilibrés</a:t>
            </a:r>
            <a:endParaRPr lang="fr-FR" sz="3400" b="1" dirty="0"/>
          </a:p>
        </p:txBody>
      </p:sp>
      <p:sp>
        <p:nvSpPr>
          <p:cNvPr id="16387" name="Rectangle 170"/>
          <p:cNvSpPr>
            <a:spLocks noChangeArrowheads="1"/>
          </p:cNvSpPr>
          <p:nvPr/>
        </p:nvSpPr>
        <p:spPr bwMode="auto">
          <a:xfrm>
            <a:off x="827584" y="1420014"/>
            <a:ext cx="7560840" cy="6124754"/>
          </a:xfrm>
          <a:prstGeom prst="rect">
            <a:avLst/>
          </a:prstGeom>
          <a:noFill/>
          <a:ln w="9525">
            <a:noFill/>
            <a:miter lim="800000"/>
            <a:headEnd/>
            <a:tailEnd/>
          </a:ln>
        </p:spPr>
        <p:txBody>
          <a:bodyPr wrap="square">
            <a:spAutoFit/>
          </a:bodyPr>
          <a:lstStyle/>
          <a:p>
            <a:pPr algn="just"/>
            <a:r>
              <a:rPr lang="fr-FR" sz="1700" b="1" dirty="0"/>
              <a:t>1- Mesure des puissances:</a:t>
            </a:r>
          </a:p>
          <a:p>
            <a:pPr algn="just"/>
            <a:r>
              <a:rPr lang="fr-FR" sz="1700" b="1" dirty="0"/>
              <a:t>	a- Principe du wattmètre:</a:t>
            </a:r>
          </a:p>
          <a:p>
            <a:pPr algn="just"/>
            <a:endParaRPr lang="fr-FR" sz="1700" b="1" dirty="0"/>
          </a:p>
          <a:p>
            <a:pPr marL="230188" algn="just"/>
            <a:r>
              <a:rPr lang="fr-FR" sz="1600" dirty="0"/>
              <a:t>C’est un appareil qui mesure la valeur moyenne du produit u(t).i(t). Pour cela il faut lui fournir 2 informations : la tension et le courant.</a:t>
            </a:r>
          </a:p>
          <a:p>
            <a:pPr marL="230188"/>
            <a:endParaRPr lang="fr-FR" sz="1600" dirty="0"/>
          </a:p>
          <a:p>
            <a:pPr marL="230188"/>
            <a:endParaRPr lang="fr-FR" sz="1600" dirty="0"/>
          </a:p>
          <a:p>
            <a:pPr marL="230188"/>
            <a:r>
              <a:rPr lang="fr-FR" sz="1600" dirty="0"/>
              <a:t>Le wattmètre comporte 2 enroulements : un enroulement qui reçoit le courant et qu’il faut connecter en série avec le récepteur, et un enroulement qui reçoit la tension et qu’il faut connecter en parallèle avec le récepteur.</a:t>
            </a:r>
          </a:p>
          <a:p>
            <a:endParaRPr lang="fr-FR" sz="1600" dirty="0"/>
          </a:p>
          <a:p>
            <a:endParaRPr lang="en-US" sz="1600" dirty="0"/>
          </a:p>
          <a:p>
            <a:endParaRPr lang="en-US" sz="1600" dirty="0"/>
          </a:p>
          <a:p>
            <a:endParaRPr lang="fr-FR" sz="1600" dirty="0"/>
          </a:p>
          <a:p>
            <a:r>
              <a:rPr lang="fr-FR" sz="1600" dirty="0"/>
              <a:t>			      ou</a:t>
            </a:r>
          </a:p>
          <a:p>
            <a:endParaRPr lang="fr-FR" sz="1600" dirty="0"/>
          </a:p>
          <a:p>
            <a:endParaRPr lang="fr-FR" sz="1600" dirty="0"/>
          </a:p>
          <a:p>
            <a:endParaRPr lang="fr-FR" sz="1600" dirty="0"/>
          </a:p>
          <a:p>
            <a:endParaRPr lang="fr-FR" sz="1600" dirty="0"/>
          </a:p>
          <a:p>
            <a:pPr algn="just"/>
            <a:endParaRPr lang="fr-FR" sz="1700" b="1" dirty="0"/>
          </a:p>
          <a:p>
            <a:pPr algn="just"/>
            <a:endParaRPr lang="fr-FR" sz="1700" b="1" dirty="0"/>
          </a:p>
          <a:p>
            <a:pPr algn="just"/>
            <a:endParaRPr lang="fr-FR" sz="1700" b="1" dirty="0"/>
          </a:p>
          <a:p>
            <a:pPr algn="just"/>
            <a:endParaRPr lang="fr-FR" sz="1700" b="1" dirty="0"/>
          </a:p>
          <a:p>
            <a:pPr algn="just"/>
            <a:endParaRPr lang="fr-FR" sz="1700" b="1" dirty="0"/>
          </a:p>
        </p:txBody>
      </p:sp>
      <p:grpSp>
        <p:nvGrpSpPr>
          <p:cNvPr id="17412" name="Groupe 218"/>
          <p:cNvGrpSpPr>
            <a:grpSpLocks noChangeAspect="1"/>
          </p:cNvGrpSpPr>
          <p:nvPr/>
        </p:nvGrpSpPr>
        <p:grpSpPr bwMode="auto">
          <a:xfrm>
            <a:off x="1533811" y="4614809"/>
            <a:ext cx="2145792" cy="1405966"/>
            <a:chOff x="3786182" y="4519627"/>
            <a:chExt cx="1155700" cy="757238"/>
          </a:xfrm>
        </p:grpSpPr>
        <p:sp>
          <p:nvSpPr>
            <p:cNvPr id="17480" name="Line 151"/>
            <p:cNvSpPr>
              <a:spLocks noChangeShapeType="1"/>
            </p:cNvSpPr>
            <p:nvPr/>
          </p:nvSpPr>
          <p:spPr bwMode="auto">
            <a:xfrm>
              <a:off x="3786182" y="4684727"/>
              <a:ext cx="342900" cy="0"/>
            </a:xfrm>
            <a:prstGeom prst="line">
              <a:avLst/>
            </a:prstGeom>
            <a:noFill/>
            <a:ln w="9525">
              <a:solidFill>
                <a:srgbClr val="000000"/>
              </a:solidFill>
              <a:round/>
              <a:headEnd/>
              <a:tailEnd/>
            </a:ln>
          </p:spPr>
          <p:txBody>
            <a:bodyPr/>
            <a:lstStyle/>
            <a:p>
              <a:endParaRPr lang="fr-FR"/>
            </a:p>
          </p:txBody>
        </p:sp>
        <p:sp>
          <p:nvSpPr>
            <p:cNvPr id="17481" name="Oval 152"/>
            <p:cNvSpPr>
              <a:spLocks noChangeArrowheads="1"/>
            </p:cNvSpPr>
            <p:nvPr/>
          </p:nvSpPr>
          <p:spPr bwMode="auto">
            <a:xfrm>
              <a:off x="4141782" y="4519627"/>
              <a:ext cx="342900" cy="342900"/>
            </a:xfrm>
            <a:prstGeom prst="ellipse">
              <a:avLst/>
            </a:prstGeom>
            <a:noFill/>
            <a:ln w="9525">
              <a:solidFill>
                <a:srgbClr val="000000"/>
              </a:solidFill>
              <a:round/>
              <a:headEnd/>
              <a:tailEnd/>
            </a:ln>
          </p:spPr>
          <p:txBody>
            <a:bodyPr/>
            <a:lstStyle/>
            <a:p>
              <a:endParaRPr lang="fr-FR"/>
            </a:p>
          </p:txBody>
        </p:sp>
        <p:sp>
          <p:nvSpPr>
            <p:cNvPr id="17482" name="Line 153"/>
            <p:cNvSpPr>
              <a:spLocks noChangeShapeType="1"/>
            </p:cNvSpPr>
            <p:nvPr/>
          </p:nvSpPr>
          <p:spPr bwMode="auto">
            <a:xfrm>
              <a:off x="4484682" y="4672027"/>
              <a:ext cx="457200" cy="0"/>
            </a:xfrm>
            <a:prstGeom prst="line">
              <a:avLst/>
            </a:prstGeom>
            <a:noFill/>
            <a:ln w="9525">
              <a:solidFill>
                <a:srgbClr val="000000"/>
              </a:solidFill>
              <a:round/>
              <a:headEnd/>
              <a:tailEnd/>
            </a:ln>
          </p:spPr>
          <p:txBody>
            <a:bodyPr/>
            <a:lstStyle/>
            <a:p>
              <a:endParaRPr lang="fr-FR"/>
            </a:p>
          </p:txBody>
        </p:sp>
        <p:sp>
          <p:nvSpPr>
            <p:cNvPr id="17483" name="Line 154"/>
            <p:cNvSpPr>
              <a:spLocks noChangeShapeType="1"/>
            </p:cNvSpPr>
            <p:nvPr/>
          </p:nvSpPr>
          <p:spPr bwMode="auto">
            <a:xfrm>
              <a:off x="4494207" y="4672027"/>
              <a:ext cx="228600" cy="0"/>
            </a:xfrm>
            <a:prstGeom prst="line">
              <a:avLst/>
            </a:prstGeom>
            <a:noFill/>
            <a:ln w="9525">
              <a:solidFill>
                <a:srgbClr val="000000"/>
              </a:solidFill>
              <a:round/>
              <a:headEnd/>
              <a:tailEnd type="stealth" w="med" len="med"/>
            </a:ln>
          </p:spPr>
          <p:txBody>
            <a:bodyPr/>
            <a:lstStyle/>
            <a:p>
              <a:endParaRPr lang="fr-FR"/>
            </a:p>
          </p:txBody>
        </p:sp>
        <p:sp>
          <p:nvSpPr>
            <p:cNvPr id="17484" name="Text Box 155"/>
            <p:cNvSpPr txBox="1">
              <a:spLocks noChangeArrowheads="1"/>
            </p:cNvSpPr>
            <p:nvPr/>
          </p:nvSpPr>
          <p:spPr bwMode="auto">
            <a:xfrm>
              <a:off x="4547753" y="4539600"/>
              <a:ext cx="342900" cy="228600"/>
            </a:xfrm>
            <a:prstGeom prst="rect">
              <a:avLst/>
            </a:prstGeom>
            <a:noFill/>
            <a:ln w="9525">
              <a:noFill/>
              <a:miter lim="800000"/>
              <a:headEnd/>
              <a:tailEnd/>
            </a:ln>
          </p:spPr>
          <p:txBody>
            <a:bodyPr/>
            <a:lstStyle/>
            <a:p>
              <a:r>
                <a:rPr lang="fr-FR" sz="1200" dirty="0"/>
                <a:t>i</a:t>
              </a:r>
              <a:endParaRPr lang="fr-FR" dirty="0"/>
            </a:p>
          </p:txBody>
        </p:sp>
        <p:sp>
          <p:nvSpPr>
            <p:cNvPr id="17485" name="Line 200"/>
            <p:cNvSpPr>
              <a:spLocks noChangeShapeType="1"/>
            </p:cNvSpPr>
            <p:nvPr/>
          </p:nvSpPr>
          <p:spPr bwMode="auto">
            <a:xfrm flipH="1">
              <a:off x="4090982" y="4824427"/>
              <a:ext cx="114300" cy="228600"/>
            </a:xfrm>
            <a:prstGeom prst="line">
              <a:avLst/>
            </a:prstGeom>
            <a:noFill/>
            <a:ln w="9525">
              <a:solidFill>
                <a:srgbClr val="000000"/>
              </a:solidFill>
              <a:round/>
              <a:headEnd/>
              <a:tailEnd/>
            </a:ln>
          </p:spPr>
          <p:txBody>
            <a:bodyPr/>
            <a:lstStyle/>
            <a:p>
              <a:endParaRPr lang="fr-FR"/>
            </a:p>
          </p:txBody>
        </p:sp>
        <p:sp>
          <p:nvSpPr>
            <p:cNvPr id="17486" name="Line 201"/>
            <p:cNvSpPr>
              <a:spLocks noChangeShapeType="1"/>
            </p:cNvSpPr>
            <p:nvPr/>
          </p:nvSpPr>
          <p:spPr bwMode="auto">
            <a:xfrm>
              <a:off x="4433882" y="4824427"/>
              <a:ext cx="114300" cy="228600"/>
            </a:xfrm>
            <a:prstGeom prst="line">
              <a:avLst/>
            </a:prstGeom>
            <a:noFill/>
            <a:ln w="9525">
              <a:solidFill>
                <a:srgbClr val="000000"/>
              </a:solidFill>
              <a:round/>
              <a:headEnd/>
              <a:tailEnd/>
            </a:ln>
          </p:spPr>
          <p:txBody>
            <a:bodyPr/>
            <a:lstStyle/>
            <a:p>
              <a:endParaRPr lang="fr-FR"/>
            </a:p>
          </p:txBody>
        </p:sp>
        <p:sp>
          <p:nvSpPr>
            <p:cNvPr id="17487" name="Line 202"/>
            <p:cNvSpPr>
              <a:spLocks noChangeShapeType="1"/>
            </p:cNvSpPr>
            <p:nvPr/>
          </p:nvSpPr>
          <p:spPr bwMode="auto">
            <a:xfrm flipH="1">
              <a:off x="4129082" y="5053027"/>
              <a:ext cx="342900" cy="0"/>
            </a:xfrm>
            <a:prstGeom prst="line">
              <a:avLst/>
            </a:prstGeom>
            <a:noFill/>
            <a:ln w="9525">
              <a:solidFill>
                <a:srgbClr val="000000"/>
              </a:solidFill>
              <a:round/>
              <a:headEnd/>
              <a:tailEnd type="stealth" w="med" len="med"/>
            </a:ln>
          </p:spPr>
          <p:txBody>
            <a:bodyPr/>
            <a:lstStyle/>
            <a:p>
              <a:endParaRPr lang="fr-FR"/>
            </a:p>
          </p:txBody>
        </p:sp>
        <p:sp>
          <p:nvSpPr>
            <p:cNvPr id="17488" name="Text Box 203"/>
            <p:cNvSpPr txBox="1">
              <a:spLocks noChangeArrowheads="1"/>
            </p:cNvSpPr>
            <p:nvPr/>
          </p:nvSpPr>
          <p:spPr bwMode="auto">
            <a:xfrm>
              <a:off x="4167182" y="5018102"/>
              <a:ext cx="381000" cy="258763"/>
            </a:xfrm>
            <a:prstGeom prst="rect">
              <a:avLst/>
            </a:prstGeom>
            <a:noFill/>
            <a:ln w="9525">
              <a:noFill/>
              <a:miter lim="800000"/>
              <a:headEnd/>
              <a:tailEnd/>
            </a:ln>
          </p:spPr>
          <p:txBody>
            <a:bodyPr/>
            <a:lstStyle/>
            <a:p>
              <a:r>
                <a:rPr lang="fr-FR" sz="1400"/>
                <a:t>u</a:t>
              </a:r>
              <a:endParaRPr lang="fr-FR"/>
            </a:p>
          </p:txBody>
        </p:sp>
        <p:sp>
          <p:nvSpPr>
            <p:cNvPr id="17489" name="Text Box 155"/>
            <p:cNvSpPr txBox="1">
              <a:spLocks noChangeArrowheads="1"/>
            </p:cNvSpPr>
            <p:nvPr/>
          </p:nvSpPr>
          <p:spPr bwMode="auto">
            <a:xfrm>
              <a:off x="4232542" y="4611702"/>
              <a:ext cx="342900" cy="228600"/>
            </a:xfrm>
            <a:prstGeom prst="rect">
              <a:avLst/>
            </a:prstGeom>
            <a:noFill/>
            <a:ln w="9525">
              <a:noFill/>
              <a:miter lim="800000"/>
              <a:headEnd/>
              <a:tailEnd/>
            </a:ln>
          </p:spPr>
          <p:txBody>
            <a:bodyPr/>
            <a:lstStyle/>
            <a:p>
              <a:r>
                <a:rPr lang="fr-FR" sz="1200" dirty="0"/>
                <a:t>W</a:t>
              </a:r>
              <a:endParaRPr lang="fr-FR" dirty="0"/>
            </a:p>
          </p:txBody>
        </p:sp>
      </p:grpSp>
      <p:grpSp>
        <p:nvGrpSpPr>
          <p:cNvPr id="17413" name="Groupe 219"/>
          <p:cNvGrpSpPr>
            <a:grpSpLocks noChangeAspect="1"/>
          </p:cNvGrpSpPr>
          <p:nvPr/>
        </p:nvGrpSpPr>
        <p:grpSpPr bwMode="auto">
          <a:xfrm>
            <a:off x="5276665" y="4419480"/>
            <a:ext cx="3536201" cy="1654233"/>
            <a:chOff x="6486329" y="4429132"/>
            <a:chExt cx="2443389" cy="1143007"/>
          </a:xfrm>
        </p:grpSpPr>
        <p:sp>
          <p:nvSpPr>
            <p:cNvPr id="17434" name="Line 156"/>
            <p:cNvSpPr>
              <a:spLocks noChangeShapeType="1"/>
            </p:cNvSpPr>
            <p:nvPr/>
          </p:nvSpPr>
          <p:spPr bwMode="auto">
            <a:xfrm>
              <a:off x="6518247" y="4626211"/>
              <a:ext cx="349250" cy="0"/>
            </a:xfrm>
            <a:prstGeom prst="line">
              <a:avLst/>
            </a:prstGeom>
            <a:noFill/>
            <a:ln w="9525">
              <a:solidFill>
                <a:srgbClr val="000000"/>
              </a:solidFill>
              <a:round/>
              <a:headEnd type="oval" w="med" len="med"/>
              <a:tailEnd/>
            </a:ln>
          </p:spPr>
          <p:txBody>
            <a:bodyPr/>
            <a:lstStyle/>
            <a:p>
              <a:endParaRPr lang="fr-FR"/>
            </a:p>
          </p:txBody>
        </p:sp>
        <p:grpSp>
          <p:nvGrpSpPr>
            <p:cNvPr id="17435" name="Group 157"/>
            <p:cNvGrpSpPr>
              <a:grpSpLocks/>
            </p:cNvGrpSpPr>
            <p:nvPr/>
          </p:nvGrpSpPr>
          <p:grpSpPr bwMode="auto">
            <a:xfrm rot="-5054626">
              <a:off x="6991344" y="4425965"/>
              <a:ext cx="228600" cy="558800"/>
              <a:chOff x="4657" y="10417"/>
              <a:chExt cx="360" cy="1440"/>
            </a:xfrm>
          </p:grpSpPr>
          <p:grpSp>
            <p:nvGrpSpPr>
              <p:cNvPr id="17462" name="Group 158"/>
              <p:cNvGrpSpPr>
                <a:grpSpLocks/>
              </p:cNvGrpSpPr>
              <p:nvPr/>
            </p:nvGrpSpPr>
            <p:grpSpPr bwMode="auto">
              <a:xfrm rot="5321579">
                <a:off x="4272" y="10953"/>
                <a:ext cx="1078" cy="362"/>
                <a:chOff x="4301" y="10157"/>
                <a:chExt cx="2501" cy="820"/>
              </a:xfrm>
            </p:grpSpPr>
            <p:grpSp>
              <p:nvGrpSpPr>
                <p:cNvPr id="17465" name="Group 159"/>
                <p:cNvGrpSpPr>
                  <a:grpSpLocks/>
                </p:cNvGrpSpPr>
                <p:nvPr/>
              </p:nvGrpSpPr>
              <p:grpSpPr bwMode="auto">
                <a:xfrm>
                  <a:off x="4301" y="10296"/>
                  <a:ext cx="541" cy="681"/>
                  <a:chOff x="4297" y="9376"/>
                  <a:chExt cx="1220" cy="2462"/>
                </a:xfrm>
              </p:grpSpPr>
              <p:sp>
                <p:nvSpPr>
                  <p:cNvPr id="17478" name="Arc 16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79" name="Arc 16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66" name="Group 162"/>
                <p:cNvGrpSpPr>
                  <a:grpSpLocks/>
                </p:cNvGrpSpPr>
                <p:nvPr/>
              </p:nvGrpSpPr>
              <p:grpSpPr bwMode="auto">
                <a:xfrm>
                  <a:off x="4761" y="10256"/>
                  <a:ext cx="541" cy="681"/>
                  <a:chOff x="4297" y="9376"/>
                  <a:chExt cx="1220" cy="2462"/>
                </a:xfrm>
              </p:grpSpPr>
              <p:sp>
                <p:nvSpPr>
                  <p:cNvPr id="17476" name="Arc 16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77" name="Arc 16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67" name="Group 165"/>
                <p:cNvGrpSpPr>
                  <a:grpSpLocks/>
                </p:cNvGrpSpPr>
                <p:nvPr/>
              </p:nvGrpSpPr>
              <p:grpSpPr bwMode="auto">
                <a:xfrm>
                  <a:off x="5281" y="10237"/>
                  <a:ext cx="541" cy="681"/>
                  <a:chOff x="4297" y="9376"/>
                  <a:chExt cx="1220" cy="2462"/>
                </a:xfrm>
              </p:grpSpPr>
              <p:sp>
                <p:nvSpPr>
                  <p:cNvPr id="17474" name="Arc 16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75" name="Arc 16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68" name="Group 168"/>
                <p:cNvGrpSpPr>
                  <a:grpSpLocks/>
                </p:cNvGrpSpPr>
                <p:nvPr/>
              </p:nvGrpSpPr>
              <p:grpSpPr bwMode="auto">
                <a:xfrm>
                  <a:off x="5781" y="10197"/>
                  <a:ext cx="541" cy="681"/>
                  <a:chOff x="4297" y="9376"/>
                  <a:chExt cx="1220" cy="2462"/>
                </a:xfrm>
              </p:grpSpPr>
              <p:sp>
                <p:nvSpPr>
                  <p:cNvPr id="17472" name="Arc 16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73" name="Arc 17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69" name="Group 171"/>
                <p:cNvGrpSpPr>
                  <a:grpSpLocks/>
                </p:cNvGrpSpPr>
                <p:nvPr/>
              </p:nvGrpSpPr>
              <p:grpSpPr bwMode="auto">
                <a:xfrm>
                  <a:off x="6261" y="10157"/>
                  <a:ext cx="541" cy="681"/>
                  <a:chOff x="4297" y="9376"/>
                  <a:chExt cx="1220" cy="2462"/>
                </a:xfrm>
              </p:grpSpPr>
              <p:sp>
                <p:nvSpPr>
                  <p:cNvPr id="17470" name="Arc 17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71" name="Arc 17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7463" name="Line 174"/>
              <p:cNvSpPr>
                <a:spLocks noChangeShapeType="1"/>
              </p:cNvSpPr>
              <p:nvPr/>
            </p:nvSpPr>
            <p:spPr bwMode="auto">
              <a:xfrm>
                <a:off x="4917" y="10417"/>
                <a:ext cx="0" cy="180"/>
              </a:xfrm>
              <a:prstGeom prst="line">
                <a:avLst/>
              </a:prstGeom>
              <a:noFill/>
              <a:ln w="9525">
                <a:solidFill>
                  <a:srgbClr val="000000"/>
                </a:solidFill>
                <a:round/>
                <a:headEnd/>
                <a:tailEnd/>
              </a:ln>
            </p:spPr>
            <p:txBody>
              <a:bodyPr/>
              <a:lstStyle/>
              <a:p>
                <a:endParaRPr lang="fr-FR"/>
              </a:p>
            </p:txBody>
          </p:sp>
          <p:sp>
            <p:nvSpPr>
              <p:cNvPr id="17464" name="Line 175"/>
              <p:cNvSpPr>
                <a:spLocks noChangeShapeType="1"/>
              </p:cNvSpPr>
              <p:nvPr/>
            </p:nvSpPr>
            <p:spPr bwMode="auto">
              <a:xfrm>
                <a:off x="5017" y="11677"/>
                <a:ext cx="0" cy="180"/>
              </a:xfrm>
              <a:prstGeom prst="line">
                <a:avLst/>
              </a:prstGeom>
              <a:noFill/>
              <a:ln w="9525">
                <a:solidFill>
                  <a:srgbClr val="000000"/>
                </a:solidFill>
                <a:round/>
                <a:headEnd/>
                <a:tailEnd/>
              </a:ln>
            </p:spPr>
            <p:txBody>
              <a:bodyPr/>
              <a:lstStyle/>
              <a:p>
                <a:endParaRPr lang="fr-FR"/>
              </a:p>
            </p:txBody>
          </p:sp>
        </p:grpSp>
        <p:sp>
          <p:nvSpPr>
            <p:cNvPr id="17436" name="Line 176"/>
            <p:cNvSpPr>
              <a:spLocks noChangeShapeType="1"/>
            </p:cNvSpPr>
            <p:nvPr/>
          </p:nvSpPr>
          <p:spPr bwMode="auto">
            <a:xfrm>
              <a:off x="7325601" y="4612658"/>
              <a:ext cx="419100" cy="0"/>
            </a:xfrm>
            <a:prstGeom prst="line">
              <a:avLst/>
            </a:prstGeom>
            <a:noFill/>
            <a:ln w="9525">
              <a:solidFill>
                <a:srgbClr val="000000"/>
              </a:solidFill>
              <a:round/>
              <a:headEnd/>
              <a:tailEnd type="oval" w="med" len="med"/>
            </a:ln>
          </p:spPr>
          <p:txBody>
            <a:bodyPr/>
            <a:lstStyle/>
            <a:p>
              <a:endParaRPr lang="fr-FR"/>
            </a:p>
          </p:txBody>
        </p:sp>
        <p:grpSp>
          <p:nvGrpSpPr>
            <p:cNvPr id="17437" name="Group 177"/>
            <p:cNvGrpSpPr>
              <a:grpSpLocks/>
            </p:cNvGrpSpPr>
            <p:nvPr/>
          </p:nvGrpSpPr>
          <p:grpSpPr bwMode="auto">
            <a:xfrm>
              <a:off x="6486329" y="4882948"/>
              <a:ext cx="690753" cy="689191"/>
              <a:chOff x="5725" y="2701"/>
              <a:chExt cx="1813" cy="1829"/>
            </a:xfrm>
          </p:grpSpPr>
          <p:grpSp>
            <p:nvGrpSpPr>
              <p:cNvPr id="17440" name="Group 178"/>
              <p:cNvGrpSpPr>
                <a:grpSpLocks/>
              </p:cNvGrpSpPr>
              <p:nvPr/>
            </p:nvGrpSpPr>
            <p:grpSpPr bwMode="auto">
              <a:xfrm>
                <a:off x="7151" y="2910"/>
                <a:ext cx="387" cy="1440"/>
                <a:chOff x="4630" y="10417"/>
                <a:chExt cx="387" cy="1440"/>
              </a:xfrm>
            </p:grpSpPr>
            <p:grpSp>
              <p:nvGrpSpPr>
                <p:cNvPr id="17444" name="Group 179"/>
                <p:cNvGrpSpPr>
                  <a:grpSpLocks/>
                </p:cNvGrpSpPr>
                <p:nvPr/>
              </p:nvGrpSpPr>
              <p:grpSpPr bwMode="auto">
                <a:xfrm rot="5321579">
                  <a:off x="4272" y="10953"/>
                  <a:ext cx="1078" cy="362"/>
                  <a:chOff x="4301" y="10157"/>
                  <a:chExt cx="2501" cy="820"/>
                </a:xfrm>
              </p:grpSpPr>
              <p:grpSp>
                <p:nvGrpSpPr>
                  <p:cNvPr id="17447" name="Group 180"/>
                  <p:cNvGrpSpPr>
                    <a:grpSpLocks/>
                  </p:cNvGrpSpPr>
                  <p:nvPr/>
                </p:nvGrpSpPr>
                <p:grpSpPr bwMode="auto">
                  <a:xfrm>
                    <a:off x="4301" y="10296"/>
                    <a:ext cx="541" cy="681"/>
                    <a:chOff x="4297" y="9376"/>
                    <a:chExt cx="1220" cy="2462"/>
                  </a:xfrm>
                </p:grpSpPr>
                <p:sp>
                  <p:nvSpPr>
                    <p:cNvPr id="17460" name="Arc 18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61" name="Arc 18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48" name="Group 183"/>
                  <p:cNvGrpSpPr>
                    <a:grpSpLocks/>
                  </p:cNvGrpSpPr>
                  <p:nvPr/>
                </p:nvGrpSpPr>
                <p:grpSpPr bwMode="auto">
                  <a:xfrm>
                    <a:off x="4761" y="10256"/>
                    <a:ext cx="541" cy="681"/>
                    <a:chOff x="4297" y="9376"/>
                    <a:chExt cx="1220" cy="2462"/>
                  </a:xfrm>
                </p:grpSpPr>
                <p:sp>
                  <p:nvSpPr>
                    <p:cNvPr id="17458" name="Arc 18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59" name="Arc 18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49" name="Group 186"/>
                  <p:cNvGrpSpPr>
                    <a:grpSpLocks/>
                  </p:cNvGrpSpPr>
                  <p:nvPr/>
                </p:nvGrpSpPr>
                <p:grpSpPr bwMode="auto">
                  <a:xfrm>
                    <a:off x="5281" y="10237"/>
                    <a:ext cx="541" cy="681"/>
                    <a:chOff x="4297" y="9376"/>
                    <a:chExt cx="1220" cy="2462"/>
                  </a:xfrm>
                </p:grpSpPr>
                <p:sp>
                  <p:nvSpPr>
                    <p:cNvPr id="17456" name="Arc 18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57" name="Arc 18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50" name="Group 189"/>
                  <p:cNvGrpSpPr>
                    <a:grpSpLocks/>
                  </p:cNvGrpSpPr>
                  <p:nvPr/>
                </p:nvGrpSpPr>
                <p:grpSpPr bwMode="auto">
                  <a:xfrm>
                    <a:off x="5781" y="10197"/>
                    <a:ext cx="541" cy="681"/>
                    <a:chOff x="4297" y="9376"/>
                    <a:chExt cx="1220" cy="2462"/>
                  </a:xfrm>
                </p:grpSpPr>
                <p:sp>
                  <p:nvSpPr>
                    <p:cNvPr id="17454" name="Arc 19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55" name="Arc 19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51" name="Group 192"/>
                  <p:cNvGrpSpPr>
                    <a:grpSpLocks/>
                  </p:cNvGrpSpPr>
                  <p:nvPr/>
                </p:nvGrpSpPr>
                <p:grpSpPr bwMode="auto">
                  <a:xfrm>
                    <a:off x="6261" y="10157"/>
                    <a:ext cx="541" cy="681"/>
                    <a:chOff x="4297" y="9376"/>
                    <a:chExt cx="1220" cy="2462"/>
                  </a:xfrm>
                </p:grpSpPr>
                <p:sp>
                  <p:nvSpPr>
                    <p:cNvPr id="17452" name="Arc 19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53" name="Arc 19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7445" name="Line 195"/>
                <p:cNvSpPr>
                  <a:spLocks noChangeShapeType="1"/>
                </p:cNvSpPr>
                <p:nvPr/>
              </p:nvSpPr>
              <p:spPr bwMode="auto">
                <a:xfrm>
                  <a:off x="4917" y="10417"/>
                  <a:ext cx="0" cy="180"/>
                </a:xfrm>
                <a:prstGeom prst="line">
                  <a:avLst/>
                </a:prstGeom>
                <a:noFill/>
                <a:ln w="9525">
                  <a:solidFill>
                    <a:srgbClr val="000000"/>
                  </a:solidFill>
                  <a:round/>
                  <a:headEnd/>
                  <a:tailEnd/>
                </a:ln>
              </p:spPr>
              <p:txBody>
                <a:bodyPr/>
                <a:lstStyle/>
                <a:p>
                  <a:endParaRPr lang="fr-FR"/>
                </a:p>
              </p:txBody>
            </p:sp>
            <p:sp>
              <p:nvSpPr>
                <p:cNvPr id="17446" name="Line 196"/>
                <p:cNvSpPr>
                  <a:spLocks noChangeShapeType="1"/>
                </p:cNvSpPr>
                <p:nvPr/>
              </p:nvSpPr>
              <p:spPr bwMode="auto">
                <a:xfrm>
                  <a:off x="5017" y="11677"/>
                  <a:ext cx="0" cy="180"/>
                </a:xfrm>
                <a:prstGeom prst="line">
                  <a:avLst/>
                </a:prstGeom>
                <a:noFill/>
                <a:ln w="9525">
                  <a:solidFill>
                    <a:srgbClr val="000000"/>
                  </a:solidFill>
                  <a:round/>
                  <a:headEnd/>
                  <a:tailEnd/>
                </a:ln>
              </p:spPr>
              <p:txBody>
                <a:bodyPr/>
                <a:lstStyle/>
                <a:p>
                  <a:endParaRPr lang="fr-FR"/>
                </a:p>
              </p:txBody>
            </p:sp>
          </p:grpSp>
          <p:sp>
            <p:nvSpPr>
              <p:cNvPr id="17441" name="Arc 197"/>
              <p:cNvSpPr>
                <a:spLocks/>
              </p:cNvSpPr>
              <p:nvPr/>
            </p:nvSpPr>
            <p:spPr bwMode="auto">
              <a:xfrm>
                <a:off x="7098" y="2710"/>
                <a:ext cx="360" cy="3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7442" name="Line 198"/>
              <p:cNvSpPr>
                <a:spLocks noChangeShapeType="1"/>
              </p:cNvSpPr>
              <p:nvPr/>
            </p:nvSpPr>
            <p:spPr bwMode="auto">
              <a:xfrm flipH="1">
                <a:off x="5725" y="2701"/>
                <a:ext cx="1440" cy="0"/>
              </a:xfrm>
              <a:prstGeom prst="line">
                <a:avLst/>
              </a:prstGeom>
              <a:noFill/>
              <a:ln w="9525">
                <a:solidFill>
                  <a:srgbClr val="000000"/>
                </a:solidFill>
                <a:round/>
                <a:headEnd/>
                <a:tailEnd type="oval" w="med" len="med"/>
              </a:ln>
            </p:spPr>
            <p:txBody>
              <a:bodyPr/>
              <a:lstStyle/>
              <a:p>
                <a:endParaRPr lang="fr-FR" dirty="0"/>
              </a:p>
            </p:txBody>
          </p:sp>
          <p:sp>
            <p:nvSpPr>
              <p:cNvPr id="17443" name="Line 199"/>
              <p:cNvSpPr>
                <a:spLocks noChangeShapeType="1"/>
              </p:cNvSpPr>
              <p:nvPr/>
            </p:nvSpPr>
            <p:spPr bwMode="auto">
              <a:xfrm flipH="1">
                <a:off x="7538" y="4169"/>
                <a:ext cx="0" cy="361"/>
              </a:xfrm>
              <a:prstGeom prst="line">
                <a:avLst/>
              </a:prstGeom>
              <a:noFill/>
              <a:ln w="9525">
                <a:solidFill>
                  <a:srgbClr val="000000"/>
                </a:solidFill>
                <a:round/>
                <a:headEnd/>
                <a:tailEnd type="oval" w="med" len="med"/>
              </a:ln>
            </p:spPr>
            <p:txBody>
              <a:bodyPr/>
              <a:lstStyle/>
              <a:p>
                <a:endParaRPr lang="fr-FR"/>
              </a:p>
            </p:txBody>
          </p:sp>
        </p:grpSp>
        <p:sp>
          <p:nvSpPr>
            <p:cNvPr id="17438" name="Text Box 155"/>
            <p:cNvSpPr txBox="1">
              <a:spLocks noChangeArrowheads="1"/>
            </p:cNvSpPr>
            <p:nvPr/>
          </p:nvSpPr>
          <p:spPr bwMode="auto">
            <a:xfrm>
              <a:off x="7801000" y="4429132"/>
              <a:ext cx="1128718" cy="285752"/>
            </a:xfrm>
            <a:prstGeom prst="rect">
              <a:avLst/>
            </a:prstGeom>
            <a:noFill/>
            <a:ln w="9525">
              <a:noFill/>
              <a:miter lim="800000"/>
              <a:headEnd/>
              <a:tailEnd/>
            </a:ln>
          </p:spPr>
          <p:txBody>
            <a:bodyPr/>
            <a:lstStyle/>
            <a:p>
              <a:r>
                <a:rPr lang="fr-FR" sz="1200"/>
                <a:t>Gros fil</a:t>
              </a:r>
              <a:endParaRPr lang="fr-FR"/>
            </a:p>
          </p:txBody>
        </p:sp>
        <p:sp>
          <p:nvSpPr>
            <p:cNvPr id="17439" name="Text Box 155"/>
            <p:cNvSpPr txBox="1">
              <a:spLocks noChangeArrowheads="1"/>
            </p:cNvSpPr>
            <p:nvPr/>
          </p:nvSpPr>
          <p:spPr bwMode="auto">
            <a:xfrm>
              <a:off x="7086620" y="5072074"/>
              <a:ext cx="1128718" cy="285752"/>
            </a:xfrm>
            <a:prstGeom prst="rect">
              <a:avLst/>
            </a:prstGeom>
            <a:noFill/>
            <a:ln w="9525">
              <a:noFill/>
              <a:miter lim="800000"/>
              <a:headEnd/>
              <a:tailEnd/>
            </a:ln>
          </p:spPr>
          <p:txBody>
            <a:bodyPr/>
            <a:lstStyle/>
            <a:p>
              <a:r>
                <a:rPr lang="fr-FR" sz="1200"/>
                <a:t> fil fin</a:t>
              </a:r>
              <a:endParaRPr lang="fr-FR"/>
            </a:p>
          </p:txBody>
        </p:sp>
      </p:gr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27</a:t>
            </a:fld>
            <a:endParaRPr lang="fr-FR">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 équilibrés</a:t>
            </a:r>
            <a:endParaRPr lang="fr-FR" sz="3400" b="1" dirty="0"/>
          </a:p>
        </p:txBody>
      </p:sp>
      <p:sp>
        <p:nvSpPr>
          <p:cNvPr id="16387" name="Rectangle 170"/>
          <p:cNvSpPr>
            <a:spLocks noChangeArrowheads="1"/>
          </p:cNvSpPr>
          <p:nvPr/>
        </p:nvSpPr>
        <p:spPr bwMode="auto">
          <a:xfrm>
            <a:off x="825401" y="2588542"/>
            <a:ext cx="7128792" cy="2631490"/>
          </a:xfrm>
          <a:prstGeom prst="rect">
            <a:avLst/>
          </a:prstGeom>
          <a:noFill/>
          <a:ln w="9525">
            <a:noFill/>
            <a:miter lim="800000"/>
            <a:headEnd/>
            <a:tailEnd/>
          </a:ln>
        </p:spPr>
        <p:txBody>
          <a:bodyPr wrap="square">
            <a:spAutoFit/>
          </a:bodyPr>
          <a:lstStyle/>
          <a:p>
            <a:endParaRPr lang="fr-FR" sz="1600" dirty="0"/>
          </a:p>
          <a:p>
            <a:endParaRPr lang="en-US" sz="1600" dirty="0"/>
          </a:p>
          <a:p>
            <a:endParaRPr lang="fr-FR" sz="1600" dirty="0"/>
          </a:p>
          <a:p>
            <a:r>
              <a:rPr lang="fr-FR" sz="1600" dirty="0"/>
              <a:t>La mesure de la puissance active absorbée par un récepteur monophasé se fait ainsi :</a:t>
            </a:r>
          </a:p>
          <a:p>
            <a:pPr algn="just"/>
            <a:endParaRPr lang="fr-FR" sz="1700" b="1" dirty="0"/>
          </a:p>
          <a:p>
            <a:pPr algn="just"/>
            <a:endParaRPr lang="fr-FR" sz="1700" b="1" dirty="0"/>
          </a:p>
          <a:p>
            <a:pPr algn="just"/>
            <a:endParaRPr lang="fr-FR" sz="1700" b="1" dirty="0"/>
          </a:p>
          <a:p>
            <a:pPr algn="just"/>
            <a:endParaRPr lang="fr-FR" sz="1700" b="1" dirty="0"/>
          </a:p>
          <a:p>
            <a:pPr algn="just"/>
            <a:endParaRPr lang="fr-FR" sz="1700" b="1" dirty="0"/>
          </a:p>
        </p:txBody>
      </p:sp>
      <p:grpSp>
        <p:nvGrpSpPr>
          <p:cNvPr id="20" name="Groupe 239"/>
          <p:cNvGrpSpPr>
            <a:grpSpLocks/>
          </p:cNvGrpSpPr>
          <p:nvPr/>
        </p:nvGrpSpPr>
        <p:grpSpPr bwMode="auto">
          <a:xfrm>
            <a:off x="2952530" y="4249832"/>
            <a:ext cx="2776809" cy="1538359"/>
            <a:chOff x="3046044" y="5214950"/>
            <a:chExt cx="2106980" cy="1000132"/>
          </a:xfrm>
        </p:grpSpPr>
        <p:sp>
          <p:nvSpPr>
            <p:cNvPr id="17415" name="Line 204"/>
            <p:cNvSpPr>
              <a:spLocks noChangeShapeType="1"/>
            </p:cNvSpPr>
            <p:nvPr/>
          </p:nvSpPr>
          <p:spPr bwMode="auto">
            <a:xfrm>
              <a:off x="3273425" y="5570557"/>
              <a:ext cx="571500" cy="0"/>
            </a:xfrm>
            <a:prstGeom prst="line">
              <a:avLst/>
            </a:prstGeom>
            <a:noFill/>
            <a:ln w="9525">
              <a:solidFill>
                <a:srgbClr val="000000"/>
              </a:solidFill>
              <a:round/>
              <a:headEnd/>
              <a:tailEnd/>
            </a:ln>
          </p:spPr>
          <p:txBody>
            <a:bodyPr/>
            <a:lstStyle/>
            <a:p>
              <a:endParaRPr lang="fr-FR"/>
            </a:p>
          </p:txBody>
        </p:sp>
        <p:sp>
          <p:nvSpPr>
            <p:cNvPr id="17416" name="Oval 205"/>
            <p:cNvSpPr>
              <a:spLocks noChangeArrowheads="1"/>
            </p:cNvSpPr>
            <p:nvPr/>
          </p:nvSpPr>
          <p:spPr bwMode="auto">
            <a:xfrm>
              <a:off x="3870325" y="5389582"/>
              <a:ext cx="342900" cy="342900"/>
            </a:xfrm>
            <a:prstGeom prst="ellipse">
              <a:avLst/>
            </a:prstGeom>
            <a:solidFill>
              <a:srgbClr val="FFFFFF"/>
            </a:solidFill>
            <a:ln w="9525">
              <a:solidFill>
                <a:srgbClr val="000000"/>
              </a:solidFill>
              <a:round/>
              <a:headEnd/>
              <a:tailEnd/>
            </a:ln>
          </p:spPr>
          <p:txBody>
            <a:bodyPr/>
            <a:lstStyle/>
            <a:p>
              <a:endParaRPr lang="fr-FR"/>
            </a:p>
          </p:txBody>
        </p:sp>
        <p:sp>
          <p:nvSpPr>
            <p:cNvPr id="17417" name="Line 206"/>
            <p:cNvSpPr>
              <a:spLocks noChangeShapeType="1"/>
            </p:cNvSpPr>
            <p:nvPr/>
          </p:nvSpPr>
          <p:spPr bwMode="auto">
            <a:xfrm>
              <a:off x="4238625" y="5554682"/>
              <a:ext cx="571500" cy="0"/>
            </a:xfrm>
            <a:prstGeom prst="line">
              <a:avLst/>
            </a:prstGeom>
            <a:noFill/>
            <a:ln w="9525">
              <a:solidFill>
                <a:srgbClr val="000000"/>
              </a:solidFill>
              <a:round/>
              <a:headEnd/>
              <a:tailEnd/>
            </a:ln>
          </p:spPr>
          <p:txBody>
            <a:bodyPr/>
            <a:lstStyle/>
            <a:p>
              <a:endParaRPr lang="fr-FR"/>
            </a:p>
          </p:txBody>
        </p:sp>
        <p:sp>
          <p:nvSpPr>
            <p:cNvPr id="17418" name="Line 207"/>
            <p:cNvSpPr>
              <a:spLocks noChangeShapeType="1"/>
            </p:cNvSpPr>
            <p:nvPr/>
          </p:nvSpPr>
          <p:spPr bwMode="auto">
            <a:xfrm flipV="1">
              <a:off x="4207563" y="5554681"/>
              <a:ext cx="296175" cy="0"/>
            </a:xfrm>
            <a:prstGeom prst="line">
              <a:avLst/>
            </a:prstGeom>
            <a:noFill/>
            <a:ln w="9525">
              <a:solidFill>
                <a:srgbClr val="000000"/>
              </a:solidFill>
              <a:round/>
              <a:headEnd/>
              <a:tailEnd type="stealth" w="med" len="med"/>
            </a:ln>
          </p:spPr>
          <p:txBody>
            <a:bodyPr/>
            <a:lstStyle/>
            <a:p>
              <a:endParaRPr lang="fr-FR" dirty="0"/>
            </a:p>
          </p:txBody>
        </p:sp>
        <p:sp>
          <p:nvSpPr>
            <p:cNvPr id="17419" name="Line 208"/>
            <p:cNvSpPr>
              <a:spLocks noChangeShapeType="1"/>
            </p:cNvSpPr>
            <p:nvPr/>
          </p:nvSpPr>
          <p:spPr bwMode="auto">
            <a:xfrm>
              <a:off x="4822825" y="5414982"/>
              <a:ext cx="0" cy="800100"/>
            </a:xfrm>
            <a:prstGeom prst="line">
              <a:avLst/>
            </a:prstGeom>
            <a:noFill/>
            <a:ln w="9525">
              <a:solidFill>
                <a:srgbClr val="000000"/>
              </a:solidFill>
              <a:round/>
              <a:headEnd/>
              <a:tailEnd/>
            </a:ln>
          </p:spPr>
          <p:txBody>
            <a:bodyPr/>
            <a:lstStyle/>
            <a:p>
              <a:endParaRPr lang="fr-FR"/>
            </a:p>
          </p:txBody>
        </p:sp>
        <p:sp>
          <p:nvSpPr>
            <p:cNvPr id="17420" name="Line 209"/>
            <p:cNvSpPr>
              <a:spLocks noChangeShapeType="1"/>
            </p:cNvSpPr>
            <p:nvPr/>
          </p:nvSpPr>
          <p:spPr bwMode="auto">
            <a:xfrm>
              <a:off x="5076825" y="5414982"/>
              <a:ext cx="0" cy="800100"/>
            </a:xfrm>
            <a:prstGeom prst="line">
              <a:avLst/>
            </a:prstGeom>
            <a:noFill/>
            <a:ln w="9525">
              <a:solidFill>
                <a:srgbClr val="000000"/>
              </a:solidFill>
              <a:round/>
              <a:headEnd/>
              <a:tailEnd/>
            </a:ln>
          </p:spPr>
          <p:txBody>
            <a:bodyPr/>
            <a:lstStyle/>
            <a:p>
              <a:endParaRPr lang="fr-FR"/>
            </a:p>
          </p:txBody>
        </p:sp>
        <p:sp>
          <p:nvSpPr>
            <p:cNvPr id="17421" name="Line 210"/>
            <p:cNvSpPr>
              <a:spLocks noChangeShapeType="1"/>
            </p:cNvSpPr>
            <p:nvPr/>
          </p:nvSpPr>
          <p:spPr bwMode="auto">
            <a:xfrm flipH="1">
              <a:off x="4835525" y="5414982"/>
              <a:ext cx="228600" cy="0"/>
            </a:xfrm>
            <a:prstGeom prst="line">
              <a:avLst/>
            </a:prstGeom>
            <a:noFill/>
            <a:ln w="9525">
              <a:solidFill>
                <a:srgbClr val="000000"/>
              </a:solidFill>
              <a:round/>
              <a:headEnd/>
              <a:tailEnd/>
            </a:ln>
          </p:spPr>
          <p:txBody>
            <a:bodyPr/>
            <a:lstStyle/>
            <a:p>
              <a:endParaRPr lang="fr-FR"/>
            </a:p>
          </p:txBody>
        </p:sp>
        <p:sp>
          <p:nvSpPr>
            <p:cNvPr id="17422" name="Line 211"/>
            <p:cNvSpPr>
              <a:spLocks noChangeShapeType="1"/>
            </p:cNvSpPr>
            <p:nvPr/>
          </p:nvSpPr>
          <p:spPr bwMode="auto">
            <a:xfrm flipH="1">
              <a:off x="4835525" y="6215082"/>
              <a:ext cx="228600" cy="0"/>
            </a:xfrm>
            <a:prstGeom prst="line">
              <a:avLst/>
            </a:prstGeom>
            <a:noFill/>
            <a:ln w="9525">
              <a:solidFill>
                <a:srgbClr val="000000"/>
              </a:solidFill>
              <a:round/>
              <a:headEnd/>
              <a:tailEnd/>
            </a:ln>
          </p:spPr>
          <p:txBody>
            <a:bodyPr/>
            <a:lstStyle/>
            <a:p>
              <a:endParaRPr lang="fr-FR"/>
            </a:p>
          </p:txBody>
        </p:sp>
        <p:sp>
          <p:nvSpPr>
            <p:cNvPr id="17423" name="Line 212"/>
            <p:cNvSpPr>
              <a:spLocks noChangeShapeType="1"/>
            </p:cNvSpPr>
            <p:nvPr/>
          </p:nvSpPr>
          <p:spPr bwMode="auto">
            <a:xfrm>
              <a:off x="3705225" y="5824557"/>
              <a:ext cx="114300" cy="3175"/>
            </a:xfrm>
            <a:prstGeom prst="line">
              <a:avLst/>
            </a:prstGeom>
            <a:noFill/>
            <a:ln w="9525">
              <a:solidFill>
                <a:srgbClr val="000000"/>
              </a:solidFill>
              <a:round/>
              <a:headEnd/>
              <a:tailEnd/>
            </a:ln>
          </p:spPr>
          <p:txBody>
            <a:bodyPr/>
            <a:lstStyle/>
            <a:p>
              <a:endParaRPr lang="fr-FR"/>
            </a:p>
          </p:txBody>
        </p:sp>
        <p:sp>
          <p:nvSpPr>
            <p:cNvPr id="17424" name="Line 213"/>
            <p:cNvSpPr>
              <a:spLocks noChangeShapeType="1"/>
            </p:cNvSpPr>
            <p:nvPr/>
          </p:nvSpPr>
          <p:spPr bwMode="auto">
            <a:xfrm>
              <a:off x="3705225" y="5570779"/>
              <a:ext cx="0" cy="255590"/>
            </a:xfrm>
            <a:prstGeom prst="line">
              <a:avLst/>
            </a:prstGeom>
            <a:noFill/>
            <a:ln w="9525">
              <a:solidFill>
                <a:srgbClr val="000000"/>
              </a:solidFill>
              <a:round/>
              <a:headEnd/>
              <a:tailEnd/>
            </a:ln>
          </p:spPr>
          <p:txBody>
            <a:bodyPr/>
            <a:lstStyle/>
            <a:p>
              <a:endParaRPr lang="fr-FR"/>
            </a:p>
          </p:txBody>
        </p:sp>
        <p:sp>
          <p:nvSpPr>
            <p:cNvPr id="17425" name="Line 214"/>
            <p:cNvSpPr>
              <a:spLocks noChangeShapeType="1"/>
            </p:cNvSpPr>
            <p:nvPr/>
          </p:nvSpPr>
          <p:spPr bwMode="auto">
            <a:xfrm flipV="1">
              <a:off x="3819525" y="5710257"/>
              <a:ext cx="114300" cy="114300"/>
            </a:xfrm>
            <a:prstGeom prst="line">
              <a:avLst/>
            </a:prstGeom>
            <a:noFill/>
            <a:ln w="9525">
              <a:solidFill>
                <a:srgbClr val="000000"/>
              </a:solidFill>
              <a:round/>
              <a:headEnd/>
              <a:tailEnd/>
            </a:ln>
          </p:spPr>
          <p:txBody>
            <a:bodyPr/>
            <a:lstStyle/>
            <a:p>
              <a:endParaRPr lang="fr-FR"/>
            </a:p>
          </p:txBody>
        </p:sp>
        <p:sp>
          <p:nvSpPr>
            <p:cNvPr id="17426" name="Line 215"/>
            <p:cNvSpPr>
              <a:spLocks noChangeShapeType="1"/>
            </p:cNvSpPr>
            <p:nvPr/>
          </p:nvSpPr>
          <p:spPr bwMode="auto">
            <a:xfrm rot="3806097">
              <a:off x="4152900" y="5729307"/>
              <a:ext cx="114300" cy="0"/>
            </a:xfrm>
            <a:prstGeom prst="line">
              <a:avLst/>
            </a:prstGeom>
            <a:noFill/>
            <a:ln w="9525">
              <a:solidFill>
                <a:srgbClr val="000000"/>
              </a:solidFill>
              <a:round/>
              <a:headEnd/>
              <a:tailEnd/>
            </a:ln>
          </p:spPr>
          <p:txBody>
            <a:bodyPr/>
            <a:lstStyle/>
            <a:p>
              <a:endParaRPr lang="fr-FR"/>
            </a:p>
          </p:txBody>
        </p:sp>
        <p:sp>
          <p:nvSpPr>
            <p:cNvPr id="17427" name="Line 216"/>
            <p:cNvSpPr>
              <a:spLocks noChangeShapeType="1"/>
            </p:cNvSpPr>
            <p:nvPr/>
          </p:nvSpPr>
          <p:spPr bwMode="auto">
            <a:xfrm>
              <a:off x="4238625" y="5783282"/>
              <a:ext cx="0" cy="342900"/>
            </a:xfrm>
            <a:prstGeom prst="line">
              <a:avLst/>
            </a:prstGeom>
            <a:noFill/>
            <a:ln w="9525">
              <a:solidFill>
                <a:srgbClr val="000000"/>
              </a:solidFill>
              <a:round/>
              <a:headEnd/>
              <a:tailEnd/>
            </a:ln>
          </p:spPr>
          <p:txBody>
            <a:bodyPr/>
            <a:lstStyle/>
            <a:p>
              <a:endParaRPr lang="fr-FR"/>
            </a:p>
          </p:txBody>
        </p:sp>
        <p:sp>
          <p:nvSpPr>
            <p:cNvPr id="17428" name="Line 217"/>
            <p:cNvSpPr>
              <a:spLocks noChangeShapeType="1"/>
            </p:cNvSpPr>
            <p:nvPr/>
          </p:nvSpPr>
          <p:spPr bwMode="auto">
            <a:xfrm flipH="1">
              <a:off x="3222625" y="6126182"/>
              <a:ext cx="1600200" cy="0"/>
            </a:xfrm>
            <a:prstGeom prst="line">
              <a:avLst/>
            </a:prstGeom>
            <a:noFill/>
            <a:ln w="9525">
              <a:solidFill>
                <a:srgbClr val="000000"/>
              </a:solidFill>
              <a:round/>
              <a:headEnd/>
              <a:tailEnd/>
            </a:ln>
          </p:spPr>
          <p:txBody>
            <a:bodyPr/>
            <a:lstStyle/>
            <a:p>
              <a:endParaRPr lang="fr-FR"/>
            </a:p>
          </p:txBody>
        </p:sp>
        <p:sp>
          <p:nvSpPr>
            <p:cNvPr id="17429" name="Line 218"/>
            <p:cNvSpPr>
              <a:spLocks noChangeShapeType="1"/>
            </p:cNvSpPr>
            <p:nvPr/>
          </p:nvSpPr>
          <p:spPr bwMode="auto">
            <a:xfrm flipV="1">
              <a:off x="3362325" y="5605482"/>
              <a:ext cx="0" cy="457200"/>
            </a:xfrm>
            <a:prstGeom prst="line">
              <a:avLst/>
            </a:prstGeom>
            <a:noFill/>
            <a:ln w="9525">
              <a:solidFill>
                <a:srgbClr val="000000"/>
              </a:solidFill>
              <a:round/>
              <a:headEnd/>
              <a:tailEnd type="triangle" w="med" len="med"/>
            </a:ln>
          </p:spPr>
          <p:txBody>
            <a:bodyPr/>
            <a:lstStyle/>
            <a:p>
              <a:endParaRPr lang="fr-FR"/>
            </a:p>
          </p:txBody>
        </p:sp>
        <p:sp>
          <p:nvSpPr>
            <p:cNvPr id="17430" name="Text Box 155"/>
            <p:cNvSpPr txBox="1">
              <a:spLocks noChangeArrowheads="1"/>
            </p:cNvSpPr>
            <p:nvPr/>
          </p:nvSpPr>
          <p:spPr bwMode="auto">
            <a:xfrm>
              <a:off x="4346218" y="5214950"/>
              <a:ext cx="342900" cy="228600"/>
            </a:xfrm>
            <a:prstGeom prst="rect">
              <a:avLst/>
            </a:prstGeom>
            <a:noFill/>
            <a:ln w="9525">
              <a:noFill/>
              <a:miter lim="800000"/>
              <a:headEnd/>
              <a:tailEnd/>
            </a:ln>
          </p:spPr>
          <p:txBody>
            <a:bodyPr/>
            <a:lstStyle/>
            <a:p>
              <a:r>
                <a:rPr lang="fr-FR" sz="1600"/>
                <a:t>i</a:t>
              </a:r>
            </a:p>
          </p:txBody>
        </p:sp>
        <p:sp>
          <p:nvSpPr>
            <p:cNvPr id="17431" name="Text Box 155"/>
            <p:cNvSpPr txBox="1">
              <a:spLocks noChangeArrowheads="1"/>
            </p:cNvSpPr>
            <p:nvPr/>
          </p:nvSpPr>
          <p:spPr bwMode="auto">
            <a:xfrm>
              <a:off x="3864663" y="5414978"/>
              <a:ext cx="342900" cy="228600"/>
            </a:xfrm>
            <a:prstGeom prst="rect">
              <a:avLst/>
            </a:prstGeom>
            <a:noFill/>
            <a:ln w="9525">
              <a:noFill/>
              <a:miter lim="800000"/>
              <a:headEnd/>
              <a:tailEnd/>
            </a:ln>
          </p:spPr>
          <p:txBody>
            <a:bodyPr/>
            <a:lstStyle/>
            <a:p>
              <a:r>
                <a:rPr lang="fr-FR" sz="1600"/>
                <a:t>W</a:t>
              </a:r>
            </a:p>
          </p:txBody>
        </p:sp>
        <p:sp>
          <p:nvSpPr>
            <p:cNvPr id="17432" name="Text Box 155"/>
            <p:cNvSpPr txBox="1">
              <a:spLocks noChangeArrowheads="1"/>
            </p:cNvSpPr>
            <p:nvPr/>
          </p:nvSpPr>
          <p:spPr bwMode="auto">
            <a:xfrm>
              <a:off x="3046044" y="5557854"/>
              <a:ext cx="342900" cy="228600"/>
            </a:xfrm>
            <a:prstGeom prst="rect">
              <a:avLst/>
            </a:prstGeom>
            <a:noFill/>
            <a:ln w="9525">
              <a:noFill/>
              <a:miter lim="800000"/>
              <a:headEnd/>
              <a:tailEnd/>
            </a:ln>
          </p:spPr>
          <p:txBody>
            <a:bodyPr/>
            <a:lstStyle/>
            <a:p>
              <a:r>
                <a:rPr lang="fr-FR" sz="1600"/>
                <a:t>u</a:t>
              </a:r>
            </a:p>
          </p:txBody>
        </p:sp>
        <p:sp>
          <p:nvSpPr>
            <p:cNvPr id="17433" name="Text Box 155"/>
            <p:cNvSpPr txBox="1">
              <a:spLocks noChangeArrowheads="1"/>
            </p:cNvSpPr>
            <p:nvPr/>
          </p:nvSpPr>
          <p:spPr bwMode="auto">
            <a:xfrm>
              <a:off x="4810124" y="5710257"/>
              <a:ext cx="342900" cy="228600"/>
            </a:xfrm>
            <a:prstGeom prst="rect">
              <a:avLst/>
            </a:prstGeom>
            <a:noFill/>
            <a:ln w="9525">
              <a:noFill/>
              <a:miter lim="800000"/>
              <a:headEnd/>
              <a:tailEnd/>
            </a:ln>
          </p:spPr>
          <p:txBody>
            <a:bodyPr/>
            <a:lstStyle/>
            <a:p>
              <a:r>
                <a:rPr lang="fr-FR" sz="1600" dirty="0"/>
                <a:t>Z</a:t>
              </a:r>
            </a:p>
          </p:txBody>
        </p:sp>
      </p:gr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28</a:t>
            </a:fld>
            <a:endParaRPr lang="fr-FR">
              <a:solidFill>
                <a:schemeClr val="tx1"/>
              </a:solidFill>
            </a:endParaRPr>
          </a:p>
        </p:txBody>
      </p:sp>
      <p:grpSp>
        <p:nvGrpSpPr>
          <p:cNvPr id="83" name="Groupe 218"/>
          <p:cNvGrpSpPr>
            <a:grpSpLocks noChangeAspect="1"/>
          </p:cNvGrpSpPr>
          <p:nvPr/>
        </p:nvGrpSpPr>
        <p:grpSpPr bwMode="auto">
          <a:xfrm>
            <a:off x="3362692" y="1798467"/>
            <a:ext cx="2145792" cy="1405966"/>
            <a:chOff x="3786182" y="4519627"/>
            <a:chExt cx="1155700" cy="757238"/>
          </a:xfrm>
        </p:grpSpPr>
        <p:sp>
          <p:nvSpPr>
            <p:cNvPr id="84" name="Line 151"/>
            <p:cNvSpPr>
              <a:spLocks noChangeShapeType="1"/>
            </p:cNvSpPr>
            <p:nvPr/>
          </p:nvSpPr>
          <p:spPr bwMode="auto">
            <a:xfrm>
              <a:off x="3786182" y="4684727"/>
              <a:ext cx="342900" cy="0"/>
            </a:xfrm>
            <a:prstGeom prst="line">
              <a:avLst/>
            </a:prstGeom>
            <a:noFill/>
            <a:ln w="9525">
              <a:solidFill>
                <a:srgbClr val="000000"/>
              </a:solidFill>
              <a:round/>
              <a:headEnd/>
              <a:tailEnd/>
            </a:ln>
          </p:spPr>
          <p:txBody>
            <a:bodyPr/>
            <a:lstStyle/>
            <a:p>
              <a:endParaRPr lang="fr-FR"/>
            </a:p>
          </p:txBody>
        </p:sp>
        <p:sp>
          <p:nvSpPr>
            <p:cNvPr id="85" name="Oval 152"/>
            <p:cNvSpPr>
              <a:spLocks noChangeArrowheads="1"/>
            </p:cNvSpPr>
            <p:nvPr/>
          </p:nvSpPr>
          <p:spPr bwMode="auto">
            <a:xfrm>
              <a:off x="4141782" y="4519627"/>
              <a:ext cx="342900" cy="342900"/>
            </a:xfrm>
            <a:prstGeom prst="ellipse">
              <a:avLst/>
            </a:prstGeom>
            <a:noFill/>
            <a:ln w="9525">
              <a:solidFill>
                <a:srgbClr val="000000"/>
              </a:solidFill>
              <a:round/>
              <a:headEnd/>
              <a:tailEnd/>
            </a:ln>
          </p:spPr>
          <p:txBody>
            <a:bodyPr/>
            <a:lstStyle/>
            <a:p>
              <a:endParaRPr lang="fr-FR"/>
            </a:p>
          </p:txBody>
        </p:sp>
        <p:sp>
          <p:nvSpPr>
            <p:cNvPr id="86" name="Line 153"/>
            <p:cNvSpPr>
              <a:spLocks noChangeShapeType="1"/>
            </p:cNvSpPr>
            <p:nvPr/>
          </p:nvSpPr>
          <p:spPr bwMode="auto">
            <a:xfrm>
              <a:off x="4484682" y="4672027"/>
              <a:ext cx="457200" cy="0"/>
            </a:xfrm>
            <a:prstGeom prst="line">
              <a:avLst/>
            </a:prstGeom>
            <a:noFill/>
            <a:ln w="9525">
              <a:solidFill>
                <a:srgbClr val="000000"/>
              </a:solidFill>
              <a:round/>
              <a:headEnd/>
              <a:tailEnd/>
            </a:ln>
          </p:spPr>
          <p:txBody>
            <a:bodyPr/>
            <a:lstStyle/>
            <a:p>
              <a:endParaRPr lang="fr-FR"/>
            </a:p>
          </p:txBody>
        </p:sp>
        <p:sp>
          <p:nvSpPr>
            <p:cNvPr id="87" name="Line 154"/>
            <p:cNvSpPr>
              <a:spLocks noChangeShapeType="1"/>
            </p:cNvSpPr>
            <p:nvPr/>
          </p:nvSpPr>
          <p:spPr bwMode="auto">
            <a:xfrm>
              <a:off x="4494207" y="4672027"/>
              <a:ext cx="228600" cy="0"/>
            </a:xfrm>
            <a:prstGeom prst="line">
              <a:avLst/>
            </a:prstGeom>
            <a:noFill/>
            <a:ln w="9525">
              <a:solidFill>
                <a:srgbClr val="000000"/>
              </a:solidFill>
              <a:round/>
              <a:headEnd/>
              <a:tailEnd type="stealth" w="med" len="med"/>
            </a:ln>
          </p:spPr>
          <p:txBody>
            <a:bodyPr/>
            <a:lstStyle/>
            <a:p>
              <a:endParaRPr lang="fr-FR"/>
            </a:p>
          </p:txBody>
        </p:sp>
        <p:sp>
          <p:nvSpPr>
            <p:cNvPr id="88" name="Text Box 155"/>
            <p:cNvSpPr txBox="1">
              <a:spLocks noChangeArrowheads="1"/>
            </p:cNvSpPr>
            <p:nvPr/>
          </p:nvSpPr>
          <p:spPr bwMode="auto">
            <a:xfrm>
              <a:off x="4547753" y="4539600"/>
              <a:ext cx="342900" cy="228600"/>
            </a:xfrm>
            <a:prstGeom prst="rect">
              <a:avLst/>
            </a:prstGeom>
            <a:noFill/>
            <a:ln w="9525">
              <a:noFill/>
              <a:miter lim="800000"/>
              <a:headEnd/>
              <a:tailEnd/>
            </a:ln>
          </p:spPr>
          <p:txBody>
            <a:bodyPr/>
            <a:lstStyle/>
            <a:p>
              <a:r>
                <a:rPr lang="fr-FR" sz="1200" dirty="0"/>
                <a:t>i</a:t>
              </a:r>
              <a:endParaRPr lang="fr-FR" dirty="0"/>
            </a:p>
          </p:txBody>
        </p:sp>
        <p:sp>
          <p:nvSpPr>
            <p:cNvPr id="89" name="Line 200"/>
            <p:cNvSpPr>
              <a:spLocks noChangeShapeType="1"/>
            </p:cNvSpPr>
            <p:nvPr/>
          </p:nvSpPr>
          <p:spPr bwMode="auto">
            <a:xfrm flipH="1">
              <a:off x="4090982" y="4824427"/>
              <a:ext cx="114300" cy="228600"/>
            </a:xfrm>
            <a:prstGeom prst="line">
              <a:avLst/>
            </a:prstGeom>
            <a:noFill/>
            <a:ln w="9525">
              <a:solidFill>
                <a:srgbClr val="000000"/>
              </a:solidFill>
              <a:round/>
              <a:headEnd/>
              <a:tailEnd/>
            </a:ln>
          </p:spPr>
          <p:txBody>
            <a:bodyPr/>
            <a:lstStyle/>
            <a:p>
              <a:endParaRPr lang="fr-FR"/>
            </a:p>
          </p:txBody>
        </p:sp>
        <p:sp>
          <p:nvSpPr>
            <p:cNvPr id="90" name="Line 201"/>
            <p:cNvSpPr>
              <a:spLocks noChangeShapeType="1"/>
            </p:cNvSpPr>
            <p:nvPr/>
          </p:nvSpPr>
          <p:spPr bwMode="auto">
            <a:xfrm>
              <a:off x="4433882" y="4824427"/>
              <a:ext cx="114300" cy="228600"/>
            </a:xfrm>
            <a:prstGeom prst="line">
              <a:avLst/>
            </a:prstGeom>
            <a:noFill/>
            <a:ln w="9525">
              <a:solidFill>
                <a:srgbClr val="000000"/>
              </a:solidFill>
              <a:round/>
              <a:headEnd/>
              <a:tailEnd/>
            </a:ln>
          </p:spPr>
          <p:txBody>
            <a:bodyPr/>
            <a:lstStyle/>
            <a:p>
              <a:endParaRPr lang="fr-FR"/>
            </a:p>
          </p:txBody>
        </p:sp>
        <p:sp>
          <p:nvSpPr>
            <p:cNvPr id="91" name="Line 202"/>
            <p:cNvSpPr>
              <a:spLocks noChangeShapeType="1"/>
            </p:cNvSpPr>
            <p:nvPr/>
          </p:nvSpPr>
          <p:spPr bwMode="auto">
            <a:xfrm flipH="1">
              <a:off x="4129082" y="5053027"/>
              <a:ext cx="342900" cy="0"/>
            </a:xfrm>
            <a:prstGeom prst="line">
              <a:avLst/>
            </a:prstGeom>
            <a:noFill/>
            <a:ln w="9525">
              <a:solidFill>
                <a:srgbClr val="000000"/>
              </a:solidFill>
              <a:round/>
              <a:headEnd/>
              <a:tailEnd type="stealth" w="med" len="med"/>
            </a:ln>
          </p:spPr>
          <p:txBody>
            <a:bodyPr/>
            <a:lstStyle/>
            <a:p>
              <a:endParaRPr lang="fr-FR"/>
            </a:p>
          </p:txBody>
        </p:sp>
        <p:sp>
          <p:nvSpPr>
            <p:cNvPr id="92" name="Text Box 203"/>
            <p:cNvSpPr txBox="1">
              <a:spLocks noChangeArrowheads="1"/>
            </p:cNvSpPr>
            <p:nvPr/>
          </p:nvSpPr>
          <p:spPr bwMode="auto">
            <a:xfrm>
              <a:off x="4167182" y="5018102"/>
              <a:ext cx="381000" cy="258763"/>
            </a:xfrm>
            <a:prstGeom prst="rect">
              <a:avLst/>
            </a:prstGeom>
            <a:noFill/>
            <a:ln w="9525">
              <a:noFill/>
              <a:miter lim="800000"/>
              <a:headEnd/>
              <a:tailEnd/>
            </a:ln>
          </p:spPr>
          <p:txBody>
            <a:bodyPr/>
            <a:lstStyle/>
            <a:p>
              <a:r>
                <a:rPr lang="fr-FR" sz="1400"/>
                <a:t>u</a:t>
              </a:r>
              <a:endParaRPr lang="fr-FR"/>
            </a:p>
          </p:txBody>
        </p:sp>
        <p:sp>
          <p:nvSpPr>
            <p:cNvPr id="93" name="Text Box 155"/>
            <p:cNvSpPr txBox="1">
              <a:spLocks noChangeArrowheads="1"/>
            </p:cNvSpPr>
            <p:nvPr/>
          </p:nvSpPr>
          <p:spPr bwMode="auto">
            <a:xfrm>
              <a:off x="4232542" y="4611702"/>
              <a:ext cx="342900" cy="228600"/>
            </a:xfrm>
            <a:prstGeom prst="rect">
              <a:avLst/>
            </a:prstGeom>
            <a:noFill/>
            <a:ln w="9525">
              <a:noFill/>
              <a:miter lim="800000"/>
              <a:headEnd/>
              <a:tailEnd/>
            </a:ln>
          </p:spPr>
          <p:txBody>
            <a:bodyPr/>
            <a:lstStyle/>
            <a:p>
              <a:r>
                <a:rPr lang="fr-FR" sz="1200" dirty="0"/>
                <a:t>W</a:t>
              </a:r>
              <a:endParaRPr lang="fr-FR" dirty="0"/>
            </a:p>
          </p:txBody>
        </p:sp>
      </p:grpSp>
    </p:spTree>
    <p:extLst>
      <p:ext uri="{BB962C8B-B14F-4D97-AF65-F5344CB8AC3E}">
        <p14:creationId xmlns:p14="http://schemas.microsoft.com/office/powerpoint/2010/main" val="33642257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387">
                                            <p:txEl>
                                              <p:pRg st="3" end="3"/>
                                            </p:txEl>
                                          </p:spTgt>
                                        </p:tgtEl>
                                        <p:attrNameLst>
                                          <p:attrName>style.visibility</p:attrName>
                                        </p:attrNameLst>
                                      </p:cBhvr>
                                      <p:to>
                                        <p:strVal val="visible"/>
                                      </p:to>
                                    </p:set>
                                    <p:animEffect transition="in" filter="checkerboard(across)">
                                      <p:cBhvr>
                                        <p:cTn id="7" dur="500"/>
                                        <p:tgtEl>
                                          <p:spTgt spid="16387">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ox(in)">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 équilibrés</a:t>
            </a:r>
            <a:endParaRPr lang="fr-FR" sz="3400" b="1" dirty="0"/>
          </a:p>
        </p:txBody>
      </p:sp>
      <p:sp>
        <p:nvSpPr>
          <p:cNvPr id="17411" name="Rectangle 170"/>
          <p:cNvSpPr>
            <a:spLocks noChangeArrowheads="1"/>
          </p:cNvSpPr>
          <p:nvPr/>
        </p:nvSpPr>
        <p:spPr bwMode="auto">
          <a:xfrm>
            <a:off x="791580" y="1371236"/>
            <a:ext cx="7560840" cy="5047536"/>
          </a:xfrm>
          <a:prstGeom prst="rect">
            <a:avLst/>
          </a:prstGeom>
          <a:noFill/>
          <a:ln w="9525">
            <a:noFill/>
            <a:miter lim="800000"/>
            <a:headEnd/>
            <a:tailEnd/>
          </a:ln>
        </p:spPr>
        <p:txBody>
          <a:bodyPr wrap="square">
            <a:spAutoFit/>
          </a:bodyPr>
          <a:lstStyle/>
          <a:p>
            <a:pPr algn="just"/>
            <a:r>
              <a:rPr lang="fr-FR" sz="1700" b="1" dirty="0"/>
              <a:t>	b- Application à la mesure de puissance en triphasé:</a:t>
            </a:r>
          </a:p>
          <a:p>
            <a:pPr algn="just"/>
            <a:endParaRPr lang="fr-FR" sz="1700" b="1" dirty="0"/>
          </a:p>
          <a:p>
            <a:pPr marL="230188"/>
            <a:r>
              <a:rPr lang="fr-FR" sz="1600" dirty="0"/>
              <a:t>Il existe plusieurs méthodes pour mesurer P et Q. Les plus couramment utilisées sont la méthode des « 3 wattmètres », celle des « 2 wattmètres » et celle de « Boucherot ».</a:t>
            </a:r>
          </a:p>
          <a:p>
            <a:endParaRPr lang="fr-FR" sz="1600" dirty="0"/>
          </a:p>
          <a:p>
            <a:endParaRPr lang="fr-FR" sz="1600" b="1" dirty="0"/>
          </a:p>
          <a:p>
            <a:pPr marL="341313">
              <a:buFont typeface="Arial" panose="020B0604020202020204" pitchFamily="34" charset="0"/>
              <a:buChar char="•"/>
            </a:pPr>
            <a:r>
              <a:rPr lang="fr-FR" sz="1600" b="1" dirty="0"/>
              <a:t>    Méthode des « 3 wattmètres »:</a:t>
            </a:r>
          </a:p>
          <a:p>
            <a:endParaRPr lang="fr-FR" sz="1600" b="1" dirty="0"/>
          </a:p>
          <a:p>
            <a:endParaRPr lang="fr-FR" sz="1600" b="1" dirty="0"/>
          </a:p>
          <a:p>
            <a:endParaRPr lang="fr-FR" sz="1600" b="1" dirty="0"/>
          </a:p>
          <a:p>
            <a:endParaRPr lang="fr-FR" sz="1600" b="1" dirty="0"/>
          </a:p>
          <a:p>
            <a:endParaRPr lang="fr-FR" sz="1600" b="1" dirty="0"/>
          </a:p>
          <a:p>
            <a:endParaRPr lang="fr-FR" sz="1600" b="1" dirty="0"/>
          </a:p>
          <a:p>
            <a:endParaRPr lang="fr-FR" sz="1600" b="1" dirty="0"/>
          </a:p>
          <a:p>
            <a:endParaRPr lang="fr-FR" sz="1600" b="1" dirty="0"/>
          </a:p>
          <a:p>
            <a:endParaRPr lang="fr-FR" sz="1600" b="1" dirty="0"/>
          </a:p>
          <a:p>
            <a:endParaRPr lang="fr-FR" sz="1600" b="1" dirty="0"/>
          </a:p>
          <a:p>
            <a:pPr algn="just"/>
            <a:endParaRPr lang="fr-FR" sz="1600" b="1" i="1" dirty="0"/>
          </a:p>
          <a:p>
            <a:pPr algn="ctr"/>
            <a:r>
              <a:rPr lang="fr-FR" sz="1600" dirty="0"/>
              <a:t>			</a:t>
            </a:r>
            <a:endParaRPr lang="fr-FR" sz="1700" b="1" dirty="0"/>
          </a:p>
        </p:txBody>
      </p:sp>
      <p:grpSp>
        <p:nvGrpSpPr>
          <p:cNvPr id="2" name="Groupe 81"/>
          <p:cNvGrpSpPr>
            <a:grpSpLocks/>
          </p:cNvGrpSpPr>
          <p:nvPr/>
        </p:nvGrpSpPr>
        <p:grpSpPr bwMode="auto">
          <a:xfrm>
            <a:off x="1252008" y="3858127"/>
            <a:ext cx="2487612" cy="2073275"/>
            <a:chOff x="1513045" y="2928938"/>
            <a:chExt cx="2487455" cy="2072984"/>
          </a:xfrm>
        </p:grpSpPr>
        <p:sp>
          <p:nvSpPr>
            <p:cNvPr id="18475" name="Line 219"/>
            <p:cNvSpPr>
              <a:spLocks noChangeShapeType="1"/>
            </p:cNvSpPr>
            <p:nvPr/>
          </p:nvSpPr>
          <p:spPr bwMode="auto">
            <a:xfrm>
              <a:off x="1784350" y="3321050"/>
              <a:ext cx="457200" cy="0"/>
            </a:xfrm>
            <a:prstGeom prst="line">
              <a:avLst/>
            </a:prstGeom>
            <a:noFill/>
            <a:ln w="9525">
              <a:solidFill>
                <a:srgbClr val="000000"/>
              </a:solidFill>
              <a:round/>
              <a:headEnd type="oval" w="med" len="med"/>
              <a:tailEnd/>
            </a:ln>
          </p:spPr>
          <p:txBody>
            <a:bodyPr/>
            <a:lstStyle/>
            <a:p>
              <a:endParaRPr lang="fr-FR"/>
            </a:p>
          </p:txBody>
        </p:sp>
        <p:sp>
          <p:nvSpPr>
            <p:cNvPr id="18476" name="Oval 220"/>
            <p:cNvSpPr>
              <a:spLocks noChangeArrowheads="1"/>
            </p:cNvSpPr>
            <p:nvPr/>
          </p:nvSpPr>
          <p:spPr bwMode="auto">
            <a:xfrm>
              <a:off x="2254250" y="3206750"/>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8477" name="Oval 221"/>
            <p:cNvSpPr>
              <a:spLocks noChangeArrowheads="1"/>
            </p:cNvSpPr>
            <p:nvPr/>
          </p:nvSpPr>
          <p:spPr bwMode="auto">
            <a:xfrm>
              <a:off x="2660650" y="3546475"/>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8478" name="Oval 222"/>
            <p:cNvSpPr>
              <a:spLocks noChangeArrowheads="1"/>
            </p:cNvSpPr>
            <p:nvPr/>
          </p:nvSpPr>
          <p:spPr bwMode="auto">
            <a:xfrm>
              <a:off x="3105150" y="3873500"/>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8479" name="Line 223"/>
            <p:cNvSpPr>
              <a:spLocks noChangeShapeType="1"/>
            </p:cNvSpPr>
            <p:nvPr/>
          </p:nvSpPr>
          <p:spPr bwMode="auto">
            <a:xfrm>
              <a:off x="2114550" y="3321050"/>
              <a:ext cx="0" cy="114300"/>
            </a:xfrm>
            <a:prstGeom prst="line">
              <a:avLst/>
            </a:prstGeom>
            <a:noFill/>
            <a:ln w="9525">
              <a:solidFill>
                <a:srgbClr val="000000"/>
              </a:solidFill>
              <a:round/>
              <a:headEnd/>
              <a:tailEnd/>
            </a:ln>
          </p:spPr>
          <p:txBody>
            <a:bodyPr/>
            <a:lstStyle/>
            <a:p>
              <a:endParaRPr lang="fr-FR"/>
            </a:p>
          </p:txBody>
        </p:sp>
        <p:sp>
          <p:nvSpPr>
            <p:cNvPr id="18480" name="Line 224"/>
            <p:cNvSpPr>
              <a:spLocks noChangeShapeType="1"/>
            </p:cNvSpPr>
            <p:nvPr/>
          </p:nvSpPr>
          <p:spPr bwMode="auto">
            <a:xfrm>
              <a:off x="2114550" y="3448050"/>
              <a:ext cx="114300" cy="0"/>
            </a:xfrm>
            <a:prstGeom prst="line">
              <a:avLst/>
            </a:prstGeom>
            <a:noFill/>
            <a:ln w="9525">
              <a:solidFill>
                <a:srgbClr val="000000"/>
              </a:solidFill>
              <a:round/>
              <a:headEnd/>
              <a:tailEnd/>
            </a:ln>
          </p:spPr>
          <p:txBody>
            <a:bodyPr/>
            <a:lstStyle/>
            <a:p>
              <a:endParaRPr lang="fr-FR"/>
            </a:p>
          </p:txBody>
        </p:sp>
        <p:sp>
          <p:nvSpPr>
            <p:cNvPr id="18481" name="Line 225"/>
            <p:cNvSpPr>
              <a:spLocks noChangeShapeType="1"/>
            </p:cNvSpPr>
            <p:nvPr/>
          </p:nvSpPr>
          <p:spPr bwMode="auto">
            <a:xfrm rot="17451268" flipH="1">
              <a:off x="2190750" y="3386138"/>
              <a:ext cx="114300" cy="0"/>
            </a:xfrm>
            <a:prstGeom prst="line">
              <a:avLst/>
            </a:prstGeom>
            <a:noFill/>
            <a:ln w="9525">
              <a:solidFill>
                <a:srgbClr val="000000"/>
              </a:solidFill>
              <a:round/>
              <a:headEnd/>
              <a:tailEnd/>
            </a:ln>
          </p:spPr>
          <p:txBody>
            <a:bodyPr/>
            <a:lstStyle/>
            <a:p>
              <a:endParaRPr lang="fr-FR"/>
            </a:p>
          </p:txBody>
        </p:sp>
        <p:sp>
          <p:nvSpPr>
            <p:cNvPr id="18482" name="Line 226"/>
            <p:cNvSpPr>
              <a:spLocks noChangeShapeType="1"/>
            </p:cNvSpPr>
            <p:nvPr/>
          </p:nvSpPr>
          <p:spPr bwMode="auto">
            <a:xfrm>
              <a:off x="2355850" y="3448050"/>
              <a:ext cx="0" cy="114300"/>
            </a:xfrm>
            <a:prstGeom prst="line">
              <a:avLst/>
            </a:prstGeom>
            <a:noFill/>
            <a:ln w="9525">
              <a:solidFill>
                <a:srgbClr val="000000"/>
              </a:solidFill>
              <a:round/>
              <a:headEnd/>
              <a:tailEnd/>
            </a:ln>
          </p:spPr>
          <p:txBody>
            <a:bodyPr/>
            <a:lstStyle/>
            <a:p>
              <a:endParaRPr lang="fr-FR"/>
            </a:p>
          </p:txBody>
        </p:sp>
        <p:sp>
          <p:nvSpPr>
            <p:cNvPr id="18483" name="Freeform 227"/>
            <p:cNvSpPr>
              <a:spLocks/>
            </p:cNvSpPr>
            <p:nvPr/>
          </p:nvSpPr>
          <p:spPr bwMode="auto">
            <a:xfrm>
              <a:off x="2357438" y="3581400"/>
              <a:ext cx="87312" cy="88900"/>
            </a:xfrm>
            <a:custGeom>
              <a:avLst/>
              <a:gdLst>
                <a:gd name="T0" fmla="*/ 0 w 137"/>
                <a:gd name="T1" fmla="*/ 2147483647 h 138"/>
                <a:gd name="T2" fmla="*/ 2147483647 w 137"/>
                <a:gd name="T3" fmla="*/ 2147483647 h 138"/>
                <a:gd name="T4" fmla="*/ 2147483647 w 137"/>
                <a:gd name="T5" fmla="*/ 2147483647 h 138"/>
                <a:gd name="T6" fmla="*/ 0 60000 65536"/>
                <a:gd name="T7" fmla="*/ 0 60000 65536"/>
                <a:gd name="T8" fmla="*/ 0 60000 65536"/>
                <a:gd name="T9" fmla="*/ 0 w 137"/>
                <a:gd name="T10" fmla="*/ 0 h 138"/>
                <a:gd name="T11" fmla="*/ 137 w 137"/>
                <a:gd name="T12" fmla="*/ 138 h 138"/>
              </a:gdLst>
              <a:ahLst/>
              <a:cxnLst>
                <a:cxn ang="T6">
                  <a:pos x="T0" y="T1"/>
                </a:cxn>
                <a:cxn ang="T7">
                  <a:pos x="T2" y="T3"/>
                </a:cxn>
                <a:cxn ang="T8">
                  <a:pos x="T4" y="T5"/>
                </a:cxn>
              </a:cxnLst>
              <a:rect l="T9" t="T10" r="T11" b="T12"/>
              <a:pathLst>
                <a:path w="137" h="138">
                  <a:moveTo>
                    <a:pt x="0" y="5"/>
                  </a:moveTo>
                  <a:cubicBezTo>
                    <a:pt x="27" y="12"/>
                    <a:pt x="68" y="0"/>
                    <a:pt x="80" y="25"/>
                  </a:cubicBezTo>
                  <a:cubicBezTo>
                    <a:pt x="137" y="138"/>
                    <a:pt x="63" y="125"/>
                    <a:pt x="20" y="125"/>
                  </a:cubicBezTo>
                </a:path>
              </a:pathLst>
            </a:custGeom>
            <a:noFill/>
            <a:ln w="9525">
              <a:solidFill>
                <a:srgbClr val="000000"/>
              </a:solidFill>
              <a:round/>
              <a:headEnd/>
              <a:tailEnd/>
            </a:ln>
          </p:spPr>
          <p:txBody>
            <a:bodyPr/>
            <a:lstStyle/>
            <a:p>
              <a:endParaRPr lang="fr-FR"/>
            </a:p>
          </p:txBody>
        </p:sp>
        <p:sp>
          <p:nvSpPr>
            <p:cNvPr id="18484" name="Line 228"/>
            <p:cNvSpPr>
              <a:spLocks noChangeShapeType="1"/>
            </p:cNvSpPr>
            <p:nvPr/>
          </p:nvSpPr>
          <p:spPr bwMode="auto">
            <a:xfrm>
              <a:off x="2368550" y="3660775"/>
              <a:ext cx="0" cy="228600"/>
            </a:xfrm>
            <a:prstGeom prst="line">
              <a:avLst/>
            </a:prstGeom>
            <a:noFill/>
            <a:ln w="9525">
              <a:solidFill>
                <a:srgbClr val="000000"/>
              </a:solidFill>
              <a:round/>
              <a:headEnd/>
              <a:tailEnd/>
            </a:ln>
          </p:spPr>
          <p:txBody>
            <a:bodyPr/>
            <a:lstStyle/>
            <a:p>
              <a:endParaRPr lang="fr-FR"/>
            </a:p>
          </p:txBody>
        </p:sp>
        <p:sp>
          <p:nvSpPr>
            <p:cNvPr id="18485" name="Line 229"/>
            <p:cNvSpPr>
              <a:spLocks noChangeShapeType="1"/>
            </p:cNvSpPr>
            <p:nvPr/>
          </p:nvSpPr>
          <p:spPr bwMode="auto">
            <a:xfrm>
              <a:off x="1847850" y="3635375"/>
              <a:ext cx="800100" cy="0"/>
            </a:xfrm>
            <a:prstGeom prst="line">
              <a:avLst/>
            </a:prstGeom>
            <a:noFill/>
            <a:ln w="9525">
              <a:solidFill>
                <a:srgbClr val="000000"/>
              </a:solidFill>
              <a:round/>
              <a:headEnd type="oval" w="med" len="med"/>
              <a:tailEnd/>
            </a:ln>
          </p:spPr>
          <p:txBody>
            <a:bodyPr/>
            <a:lstStyle/>
            <a:p>
              <a:endParaRPr lang="fr-FR"/>
            </a:p>
          </p:txBody>
        </p:sp>
        <p:sp>
          <p:nvSpPr>
            <p:cNvPr id="18486" name="Line 230"/>
            <p:cNvSpPr>
              <a:spLocks noChangeShapeType="1"/>
            </p:cNvSpPr>
            <p:nvPr/>
          </p:nvSpPr>
          <p:spPr bwMode="auto">
            <a:xfrm>
              <a:off x="2559050" y="3648075"/>
              <a:ext cx="0" cy="203200"/>
            </a:xfrm>
            <a:prstGeom prst="line">
              <a:avLst/>
            </a:prstGeom>
            <a:noFill/>
            <a:ln w="9525">
              <a:solidFill>
                <a:srgbClr val="000000"/>
              </a:solidFill>
              <a:round/>
              <a:headEnd/>
              <a:tailEnd/>
            </a:ln>
          </p:spPr>
          <p:txBody>
            <a:bodyPr/>
            <a:lstStyle/>
            <a:p>
              <a:endParaRPr lang="fr-FR"/>
            </a:p>
          </p:txBody>
        </p:sp>
        <p:sp>
          <p:nvSpPr>
            <p:cNvPr id="18487" name="Line 231"/>
            <p:cNvSpPr>
              <a:spLocks noChangeShapeType="1"/>
            </p:cNvSpPr>
            <p:nvPr/>
          </p:nvSpPr>
          <p:spPr bwMode="auto">
            <a:xfrm>
              <a:off x="2559050" y="3848100"/>
              <a:ext cx="114300" cy="0"/>
            </a:xfrm>
            <a:prstGeom prst="line">
              <a:avLst/>
            </a:prstGeom>
            <a:noFill/>
            <a:ln w="9525">
              <a:solidFill>
                <a:srgbClr val="000000"/>
              </a:solidFill>
              <a:round/>
              <a:headEnd/>
              <a:tailEnd/>
            </a:ln>
          </p:spPr>
          <p:txBody>
            <a:bodyPr/>
            <a:lstStyle/>
            <a:p>
              <a:endParaRPr lang="fr-FR"/>
            </a:p>
          </p:txBody>
        </p:sp>
        <p:sp>
          <p:nvSpPr>
            <p:cNvPr id="18488" name="Line 232"/>
            <p:cNvSpPr>
              <a:spLocks noChangeShapeType="1"/>
            </p:cNvSpPr>
            <p:nvPr/>
          </p:nvSpPr>
          <p:spPr bwMode="auto">
            <a:xfrm rot="3241159" flipV="1">
              <a:off x="2717800" y="3762375"/>
              <a:ext cx="0" cy="114300"/>
            </a:xfrm>
            <a:prstGeom prst="line">
              <a:avLst/>
            </a:prstGeom>
            <a:noFill/>
            <a:ln w="9525">
              <a:solidFill>
                <a:srgbClr val="000000"/>
              </a:solidFill>
              <a:round/>
              <a:headEnd/>
              <a:tailEnd/>
            </a:ln>
          </p:spPr>
          <p:txBody>
            <a:bodyPr/>
            <a:lstStyle/>
            <a:p>
              <a:endParaRPr lang="fr-FR"/>
            </a:p>
          </p:txBody>
        </p:sp>
        <p:sp>
          <p:nvSpPr>
            <p:cNvPr id="18489" name="Line 233"/>
            <p:cNvSpPr>
              <a:spLocks noChangeShapeType="1"/>
            </p:cNvSpPr>
            <p:nvPr/>
          </p:nvSpPr>
          <p:spPr bwMode="auto">
            <a:xfrm>
              <a:off x="1835150" y="3962400"/>
              <a:ext cx="1257300" cy="0"/>
            </a:xfrm>
            <a:prstGeom prst="line">
              <a:avLst/>
            </a:prstGeom>
            <a:noFill/>
            <a:ln w="9525">
              <a:solidFill>
                <a:srgbClr val="000000"/>
              </a:solidFill>
              <a:round/>
              <a:headEnd type="oval" w="med" len="med"/>
              <a:tailEnd/>
            </a:ln>
          </p:spPr>
          <p:txBody>
            <a:bodyPr/>
            <a:lstStyle/>
            <a:p>
              <a:endParaRPr lang="fr-FR"/>
            </a:p>
          </p:txBody>
        </p:sp>
        <p:sp>
          <p:nvSpPr>
            <p:cNvPr id="18490" name="Freeform 234"/>
            <p:cNvSpPr>
              <a:spLocks/>
            </p:cNvSpPr>
            <p:nvPr/>
          </p:nvSpPr>
          <p:spPr bwMode="auto">
            <a:xfrm>
              <a:off x="2382838" y="3894138"/>
              <a:ext cx="50800" cy="119062"/>
            </a:xfrm>
            <a:custGeom>
              <a:avLst/>
              <a:gdLst>
                <a:gd name="T0" fmla="*/ 0 w 80"/>
                <a:gd name="T1" fmla="*/ 2147483647 h 189"/>
                <a:gd name="T2" fmla="*/ 2147483647 w 80"/>
                <a:gd name="T3" fmla="*/ 2147483647 h 189"/>
                <a:gd name="T4" fmla="*/ 2147483647 w 80"/>
                <a:gd name="T5" fmla="*/ 2147483647 h 189"/>
                <a:gd name="T6" fmla="*/ 0 w 80"/>
                <a:gd name="T7" fmla="*/ 2147483647 h 189"/>
                <a:gd name="T8" fmla="*/ 0 60000 65536"/>
                <a:gd name="T9" fmla="*/ 0 60000 65536"/>
                <a:gd name="T10" fmla="*/ 0 60000 65536"/>
                <a:gd name="T11" fmla="*/ 0 60000 65536"/>
                <a:gd name="T12" fmla="*/ 0 w 80"/>
                <a:gd name="T13" fmla="*/ 0 h 189"/>
                <a:gd name="T14" fmla="*/ 80 w 80"/>
                <a:gd name="T15" fmla="*/ 189 h 189"/>
              </a:gdLst>
              <a:ahLst/>
              <a:cxnLst>
                <a:cxn ang="T8">
                  <a:pos x="T0" y="T1"/>
                </a:cxn>
                <a:cxn ang="T9">
                  <a:pos x="T2" y="T3"/>
                </a:cxn>
                <a:cxn ang="T10">
                  <a:pos x="T4" y="T5"/>
                </a:cxn>
                <a:cxn ang="T11">
                  <a:pos x="T6" y="T7"/>
                </a:cxn>
              </a:cxnLst>
              <a:rect l="T12" t="T13" r="T14" b="T15"/>
              <a:pathLst>
                <a:path w="80" h="189">
                  <a:moveTo>
                    <a:pt x="0" y="49"/>
                  </a:moveTo>
                  <a:cubicBezTo>
                    <a:pt x="53" y="31"/>
                    <a:pt x="80" y="0"/>
                    <a:pt x="80" y="89"/>
                  </a:cubicBezTo>
                  <a:cubicBezTo>
                    <a:pt x="80" y="116"/>
                    <a:pt x="77" y="148"/>
                    <a:pt x="60" y="169"/>
                  </a:cubicBezTo>
                  <a:cubicBezTo>
                    <a:pt x="47" y="185"/>
                    <a:pt x="0" y="189"/>
                    <a:pt x="0" y="189"/>
                  </a:cubicBezTo>
                </a:path>
              </a:pathLst>
            </a:custGeom>
            <a:noFill/>
            <a:ln w="9525">
              <a:solidFill>
                <a:srgbClr val="000000"/>
              </a:solidFill>
              <a:round/>
              <a:headEnd/>
              <a:tailEnd/>
            </a:ln>
          </p:spPr>
          <p:txBody>
            <a:bodyPr/>
            <a:lstStyle/>
            <a:p>
              <a:endParaRPr lang="fr-FR"/>
            </a:p>
          </p:txBody>
        </p:sp>
        <p:sp>
          <p:nvSpPr>
            <p:cNvPr id="18491" name="Line 235"/>
            <p:cNvSpPr>
              <a:spLocks noChangeShapeType="1"/>
            </p:cNvSpPr>
            <p:nvPr/>
          </p:nvSpPr>
          <p:spPr bwMode="auto">
            <a:xfrm>
              <a:off x="2851150" y="3775075"/>
              <a:ext cx="0" cy="114300"/>
            </a:xfrm>
            <a:prstGeom prst="line">
              <a:avLst/>
            </a:prstGeom>
            <a:noFill/>
            <a:ln w="9525">
              <a:solidFill>
                <a:srgbClr val="000000"/>
              </a:solidFill>
              <a:round/>
              <a:headEnd/>
              <a:tailEnd/>
            </a:ln>
          </p:spPr>
          <p:txBody>
            <a:bodyPr/>
            <a:lstStyle/>
            <a:p>
              <a:endParaRPr lang="fr-FR"/>
            </a:p>
          </p:txBody>
        </p:sp>
        <p:sp>
          <p:nvSpPr>
            <p:cNvPr id="18492" name="Freeform 236"/>
            <p:cNvSpPr>
              <a:spLocks/>
            </p:cNvSpPr>
            <p:nvPr/>
          </p:nvSpPr>
          <p:spPr bwMode="auto">
            <a:xfrm>
              <a:off x="2852738" y="3897313"/>
              <a:ext cx="60325" cy="90487"/>
            </a:xfrm>
            <a:custGeom>
              <a:avLst/>
              <a:gdLst>
                <a:gd name="T0" fmla="*/ 0 w 94"/>
                <a:gd name="T1" fmla="*/ 2147483647 h 144"/>
                <a:gd name="T2" fmla="*/ 2147483647 w 94"/>
                <a:gd name="T3" fmla="*/ 2147483647 h 144"/>
                <a:gd name="T4" fmla="*/ 2147483647 w 94"/>
                <a:gd name="T5" fmla="*/ 2147483647 h 144"/>
                <a:gd name="T6" fmla="*/ 0 w 94"/>
                <a:gd name="T7" fmla="*/ 2147483647 h 144"/>
                <a:gd name="T8" fmla="*/ 0 60000 65536"/>
                <a:gd name="T9" fmla="*/ 0 60000 65536"/>
                <a:gd name="T10" fmla="*/ 0 60000 65536"/>
                <a:gd name="T11" fmla="*/ 0 60000 65536"/>
                <a:gd name="T12" fmla="*/ 0 w 94"/>
                <a:gd name="T13" fmla="*/ 0 h 144"/>
                <a:gd name="T14" fmla="*/ 94 w 94"/>
                <a:gd name="T15" fmla="*/ 144 h 144"/>
              </a:gdLst>
              <a:ahLst/>
              <a:cxnLst>
                <a:cxn ang="T8">
                  <a:pos x="T0" y="T1"/>
                </a:cxn>
                <a:cxn ang="T9">
                  <a:pos x="T2" y="T3"/>
                </a:cxn>
                <a:cxn ang="T10">
                  <a:pos x="T4" y="T5"/>
                </a:cxn>
                <a:cxn ang="T11">
                  <a:pos x="T6" y="T7"/>
                </a:cxn>
              </a:cxnLst>
              <a:rect l="T12" t="T13" r="T14" b="T15"/>
              <a:pathLst>
                <a:path w="94" h="144">
                  <a:moveTo>
                    <a:pt x="0" y="4"/>
                  </a:moveTo>
                  <a:cubicBezTo>
                    <a:pt x="27" y="11"/>
                    <a:pt x="66" y="0"/>
                    <a:pt x="80" y="24"/>
                  </a:cubicBezTo>
                  <a:cubicBezTo>
                    <a:pt x="94" y="48"/>
                    <a:pt x="75" y="81"/>
                    <a:pt x="60" y="104"/>
                  </a:cubicBezTo>
                  <a:cubicBezTo>
                    <a:pt x="47" y="124"/>
                    <a:pt x="0" y="144"/>
                    <a:pt x="0" y="144"/>
                  </a:cubicBezTo>
                </a:path>
              </a:pathLst>
            </a:custGeom>
            <a:noFill/>
            <a:ln w="9525">
              <a:solidFill>
                <a:srgbClr val="000000"/>
              </a:solidFill>
              <a:round/>
              <a:headEnd/>
              <a:tailEnd/>
            </a:ln>
          </p:spPr>
          <p:txBody>
            <a:bodyPr/>
            <a:lstStyle/>
            <a:p>
              <a:endParaRPr lang="fr-FR"/>
            </a:p>
          </p:txBody>
        </p:sp>
        <p:sp>
          <p:nvSpPr>
            <p:cNvPr id="18493" name="Line 237"/>
            <p:cNvSpPr>
              <a:spLocks noChangeShapeType="1"/>
            </p:cNvSpPr>
            <p:nvPr/>
          </p:nvSpPr>
          <p:spPr bwMode="auto">
            <a:xfrm>
              <a:off x="2851150" y="4000500"/>
              <a:ext cx="0" cy="228600"/>
            </a:xfrm>
            <a:prstGeom prst="line">
              <a:avLst/>
            </a:prstGeom>
            <a:noFill/>
            <a:ln w="9525">
              <a:solidFill>
                <a:srgbClr val="000000"/>
              </a:solidFill>
              <a:round/>
              <a:headEnd/>
              <a:tailEnd/>
            </a:ln>
          </p:spPr>
          <p:txBody>
            <a:bodyPr/>
            <a:lstStyle/>
            <a:p>
              <a:endParaRPr lang="fr-FR"/>
            </a:p>
          </p:txBody>
        </p:sp>
        <p:sp>
          <p:nvSpPr>
            <p:cNvPr id="18494" name="Line 238"/>
            <p:cNvSpPr>
              <a:spLocks noChangeShapeType="1"/>
            </p:cNvSpPr>
            <p:nvPr/>
          </p:nvSpPr>
          <p:spPr bwMode="auto">
            <a:xfrm>
              <a:off x="2381250" y="4000500"/>
              <a:ext cx="0" cy="228600"/>
            </a:xfrm>
            <a:prstGeom prst="line">
              <a:avLst/>
            </a:prstGeom>
            <a:noFill/>
            <a:ln w="9525">
              <a:solidFill>
                <a:srgbClr val="000000"/>
              </a:solidFill>
              <a:round/>
              <a:headEnd/>
              <a:tailEnd/>
            </a:ln>
          </p:spPr>
          <p:txBody>
            <a:bodyPr/>
            <a:lstStyle/>
            <a:p>
              <a:endParaRPr lang="fr-FR"/>
            </a:p>
          </p:txBody>
        </p:sp>
        <p:sp>
          <p:nvSpPr>
            <p:cNvPr id="18495" name="Line 239"/>
            <p:cNvSpPr>
              <a:spLocks noChangeShapeType="1"/>
            </p:cNvSpPr>
            <p:nvPr/>
          </p:nvSpPr>
          <p:spPr bwMode="auto">
            <a:xfrm>
              <a:off x="2901950" y="3622675"/>
              <a:ext cx="571500" cy="0"/>
            </a:xfrm>
            <a:prstGeom prst="line">
              <a:avLst/>
            </a:prstGeom>
            <a:noFill/>
            <a:ln w="9525">
              <a:solidFill>
                <a:srgbClr val="000000"/>
              </a:solidFill>
              <a:round/>
              <a:headEnd/>
              <a:tailEnd/>
            </a:ln>
          </p:spPr>
          <p:txBody>
            <a:bodyPr/>
            <a:lstStyle/>
            <a:p>
              <a:endParaRPr lang="fr-FR"/>
            </a:p>
          </p:txBody>
        </p:sp>
        <p:sp>
          <p:nvSpPr>
            <p:cNvPr id="18496" name="Line 240"/>
            <p:cNvSpPr>
              <a:spLocks noChangeShapeType="1"/>
            </p:cNvSpPr>
            <p:nvPr/>
          </p:nvSpPr>
          <p:spPr bwMode="auto">
            <a:xfrm>
              <a:off x="3359150" y="3987800"/>
              <a:ext cx="114300" cy="0"/>
            </a:xfrm>
            <a:prstGeom prst="line">
              <a:avLst/>
            </a:prstGeom>
            <a:noFill/>
            <a:ln w="9525">
              <a:solidFill>
                <a:srgbClr val="000000"/>
              </a:solidFill>
              <a:round/>
              <a:headEnd/>
              <a:tailEnd/>
            </a:ln>
          </p:spPr>
          <p:txBody>
            <a:bodyPr/>
            <a:lstStyle/>
            <a:p>
              <a:endParaRPr lang="fr-FR"/>
            </a:p>
          </p:txBody>
        </p:sp>
        <p:sp>
          <p:nvSpPr>
            <p:cNvPr id="18497" name="Line 241"/>
            <p:cNvSpPr>
              <a:spLocks noChangeShapeType="1"/>
            </p:cNvSpPr>
            <p:nvPr/>
          </p:nvSpPr>
          <p:spPr bwMode="auto">
            <a:xfrm>
              <a:off x="2470150" y="3308350"/>
              <a:ext cx="1028700" cy="0"/>
            </a:xfrm>
            <a:prstGeom prst="line">
              <a:avLst/>
            </a:prstGeom>
            <a:noFill/>
            <a:ln w="9525">
              <a:solidFill>
                <a:srgbClr val="000000"/>
              </a:solidFill>
              <a:round/>
              <a:headEnd/>
              <a:tailEnd/>
            </a:ln>
          </p:spPr>
          <p:txBody>
            <a:bodyPr/>
            <a:lstStyle/>
            <a:p>
              <a:endParaRPr lang="fr-FR"/>
            </a:p>
          </p:txBody>
        </p:sp>
        <p:sp>
          <p:nvSpPr>
            <p:cNvPr id="18498" name="Text Box 242"/>
            <p:cNvSpPr txBox="1">
              <a:spLocks noChangeArrowheads="1"/>
            </p:cNvSpPr>
            <p:nvPr/>
          </p:nvSpPr>
          <p:spPr bwMode="auto">
            <a:xfrm>
              <a:off x="3473450" y="2928938"/>
              <a:ext cx="527050" cy="1714500"/>
            </a:xfrm>
            <a:prstGeom prst="rect">
              <a:avLst/>
            </a:prstGeom>
            <a:solidFill>
              <a:srgbClr val="FFFFFF"/>
            </a:solidFill>
            <a:ln w="9525">
              <a:solidFill>
                <a:srgbClr val="000000"/>
              </a:solidFill>
              <a:miter lim="800000"/>
              <a:headEnd/>
              <a:tailEnd/>
            </a:ln>
          </p:spPr>
          <p:txBody>
            <a:bodyPr lIns="54000" tIns="10800" rIns="54000" bIns="10800"/>
            <a:lstStyle/>
            <a:p>
              <a:pPr algn="ctr"/>
              <a:r>
                <a:rPr lang="fr-FR" sz="1200"/>
                <a:t>R</a:t>
              </a:r>
            </a:p>
            <a:p>
              <a:pPr algn="ctr"/>
              <a:r>
                <a:rPr lang="fr-FR" sz="1200"/>
                <a:t>É</a:t>
              </a:r>
            </a:p>
            <a:p>
              <a:pPr algn="ctr"/>
              <a:r>
                <a:rPr lang="fr-FR" sz="1200"/>
                <a:t>C</a:t>
              </a:r>
            </a:p>
            <a:p>
              <a:pPr algn="ctr"/>
              <a:r>
                <a:rPr lang="fr-FR" sz="1200"/>
                <a:t>E</a:t>
              </a:r>
            </a:p>
            <a:p>
              <a:pPr algn="ctr"/>
              <a:r>
                <a:rPr lang="fr-FR" sz="1200"/>
                <a:t>P</a:t>
              </a:r>
            </a:p>
            <a:p>
              <a:pPr algn="ctr"/>
              <a:r>
                <a:rPr lang="fr-FR" sz="1200"/>
                <a:t>T</a:t>
              </a:r>
            </a:p>
            <a:p>
              <a:pPr algn="ctr"/>
              <a:r>
                <a:rPr lang="fr-FR" sz="1200"/>
                <a:t>E</a:t>
              </a:r>
            </a:p>
            <a:p>
              <a:pPr algn="ctr"/>
              <a:r>
                <a:rPr lang="fr-FR" sz="1200"/>
                <a:t>U</a:t>
              </a:r>
            </a:p>
            <a:p>
              <a:pPr algn="ctr"/>
              <a:r>
                <a:rPr lang="fr-FR" sz="1200"/>
                <a:t>r</a:t>
              </a:r>
            </a:p>
          </p:txBody>
        </p:sp>
        <p:sp>
          <p:nvSpPr>
            <p:cNvPr id="18499" name="Text Box 243"/>
            <p:cNvSpPr txBox="1">
              <a:spLocks noChangeArrowheads="1"/>
            </p:cNvSpPr>
            <p:nvPr/>
          </p:nvSpPr>
          <p:spPr bwMode="auto">
            <a:xfrm>
              <a:off x="1531961" y="3169008"/>
              <a:ext cx="342900" cy="305672"/>
            </a:xfrm>
            <a:prstGeom prst="rect">
              <a:avLst/>
            </a:prstGeom>
            <a:noFill/>
            <a:ln w="9525">
              <a:noFill/>
              <a:miter lim="800000"/>
              <a:headEnd/>
              <a:tailEnd/>
            </a:ln>
          </p:spPr>
          <p:txBody>
            <a:bodyPr/>
            <a:lstStyle/>
            <a:p>
              <a:pPr>
                <a:spcBef>
                  <a:spcPts val="600"/>
                </a:spcBef>
              </a:pPr>
              <a:r>
                <a:rPr lang="fr-FR" sz="1200"/>
                <a:t>1</a:t>
              </a:r>
            </a:p>
          </p:txBody>
        </p:sp>
        <p:sp>
          <p:nvSpPr>
            <p:cNvPr id="18500" name="Line 244"/>
            <p:cNvSpPr>
              <a:spLocks noChangeShapeType="1"/>
            </p:cNvSpPr>
            <p:nvPr/>
          </p:nvSpPr>
          <p:spPr bwMode="auto">
            <a:xfrm>
              <a:off x="3003550" y="3975100"/>
              <a:ext cx="0" cy="127000"/>
            </a:xfrm>
            <a:prstGeom prst="line">
              <a:avLst/>
            </a:prstGeom>
            <a:noFill/>
            <a:ln w="9525">
              <a:solidFill>
                <a:srgbClr val="000000"/>
              </a:solidFill>
              <a:round/>
              <a:headEnd/>
              <a:tailEnd/>
            </a:ln>
          </p:spPr>
          <p:txBody>
            <a:bodyPr/>
            <a:lstStyle/>
            <a:p>
              <a:endParaRPr lang="fr-FR"/>
            </a:p>
          </p:txBody>
        </p:sp>
        <p:sp>
          <p:nvSpPr>
            <p:cNvPr id="18501" name="Freeform 245"/>
            <p:cNvSpPr>
              <a:spLocks/>
            </p:cNvSpPr>
            <p:nvPr/>
          </p:nvSpPr>
          <p:spPr bwMode="auto">
            <a:xfrm>
              <a:off x="3005138" y="4025900"/>
              <a:ext cx="114300" cy="76200"/>
            </a:xfrm>
            <a:custGeom>
              <a:avLst/>
              <a:gdLst>
                <a:gd name="T0" fmla="*/ 0 w 180"/>
                <a:gd name="T1" fmla="*/ 2147483647 h 120"/>
                <a:gd name="T2" fmla="*/ 2147483647 w 180"/>
                <a:gd name="T3" fmla="*/ 2147483647 h 120"/>
                <a:gd name="T4" fmla="*/ 2147483647 w 180"/>
                <a:gd name="T5" fmla="*/ 2147483647 h 120"/>
                <a:gd name="T6" fmla="*/ 2147483647 w 180"/>
                <a:gd name="T7" fmla="*/ 0 h 120"/>
                <a:gd name="T8" fmla="*/ 0 60000 65536"/>
                <a:gd name="T9" fmla="*/ 0 60000 65536"/>
                <a:gd name="T10" fmla="*/ 0 60000 65536"/>
                <a:gd name="T11" fmla="*/ 0 60000 65536"/>
                <a:gd name="T12" fmla="*/ 0 w 180"/>
                <a:gd name="T13" fmla="*/ 0 h 120"/>
                <a:gd name="T14" fmla="*/ 180 w 180"/>
                <a:gd name="T15" fmla="*/ 120 h 120"/>
              </a:gdLst>
              <a:ahLst/>
              <a:cxnLst>
                <a:cxn ang="T8">
                  <a:pos x="T0" y="T1"/>
                </a:cxn>
                <a:cxn ang="T9">
                  <a:pos x="T2" y="T3"/>
                </a:cxn>
                <a:cxn ang="T10">
                  <a:pos x="T4" y="T5"/>
                </a:cxn>
                <a:cxn ang="T11">
                  <a:pos x="T6" y="T7"/>
                </a:cxn>
              </a:cxnLst>
              <a:rect l="T12" t="T13" r="T14" b="T15"/>
              <a:pathLst>
                <a:path w="180" h="120">
                  <a:moveTo>
                    <a:pt x="0" y="120"/>
                  </a:moveTo>
                  <a:cubicBezTo>
                    <a:pt x="33" y="113"/>
                    <a:pt x="70" y="117"/>
                    <a:pt x="100" y="100"/>
                  </a:cubicBezTo>
                  <a:cubicBezTo>
                    <a:pt x="121" y="88"/>
                    <a:pt x="125" y="59"/>
                    <a:pt x="140" y="40"/>
                  </a:cubicBezTo>
                  <a:cubicBezTo>
                    <a:pt x="152" y="25"/>
                    <a:pt x="167" y="13"/>
                    <a:pt x="180" y="0"/>
                  </a:cubicBezTo>
                </a:path>
              </a:pathLst>
            </a:custGeom>
            <a:noFill/>
            <a:ln w="9525">
              <a:solidFill>
                <a:srgbClr val="000000"/>
              </a:solidFill>
              <a:round/>
              <a:headEnd/>
              <a:tailEnd/>
            </a:ln>
          </p:spPr>
          <p:txBody>
            <a:bodyPr/>
            <a:lstStyle/>
            <a:p>
              <a:endParaRPr lang="fr-FR"/>
            </a:p>
          </p:txBody>
        </p:sp>
        <p:sp>
          <p:nvSpPr>
            <p:cNvPr id="18502" name="Line 246"/>
            <p:cNvSpPr>
              <a:spLocks noChangeShapeType="1"/>
            </p:cNvSpPr>
            <p:nvPr/>
          </p:nvSpPr>
          <p:spPr bwMode="auto">
            <a:xfrm>
              <a:off x="1873250" y="4229100"/>
              <a:ext cx="1600200" cy="0"/>
            </a:xfrm>
            <a:prstGeom prst="line">
              <a:avLst/>
            </a:prstGeom>
            <a:noFill/>
            <a:ln w="9525">
              <a:solidFill>
                <a:srgbClr val="000000"/>
              </a:solidFill>
              <a:round/>
              <a:headEnd type="oval" w="med" len="med"/>
              <a:tailEnd/>
            </a:ln>
          </p:spPr>
          <p:txBody>
            <a:bodyPr/>
            <a:lstStyle/>
            <a:p>
              <a:endParaRPr lang="fr-FR"/>
            </a:p>
          </p:txBody>
        </p:sp>
        <p:sp>
          <p:nvSpPr>
            <p:cNvPr id="18503" name="Line 277"/>
            <p:cNvSpPr>
              <a:spLocks noChangeShapeType="1"/>
            </p:cNvSpPr>
            <p:nvPr/>
          </p:nvSpPr>
          <p:spPr bwMode="auto">
            <a:xfrm>
              <a:off x="3282950" y="4105275"/>
              <a:ext cx="0" cy="114300"/>
            </a:xfrm>
            <a:prstGeom prst="line">
              <a:avLst/>
            </a:prstGeom>
            <a:noFill/>
            <a:ln w="9525">
              <a:solidFill>
                <a:srgbClr val="000000"/>
              </a:solidFill>
              <a:round/>
              <a:headEnd/>
              <a:tailEnd/>
            </a:ln>
          </p:spPr>
          <p:txBody>
            <a:bodyPr/>
            <a:lstStyle/>
            <a:p>
              <a:endParaRPr lang="fr-FR"/>
            </a:p>
          </p:txBody>
        </p:sp>
        <p:sp>
          <p:nvSpPr>
            <p:cNvPr id="18504" name="Text Box 243"/>
            <p:cNvSpPr txBox="1">
              <a:spLocks noChangeArrowheads="1"/>
            </p:cNvSpPr>
            <p:nvPr/>
          </p:nvSpPr>
          <p:spPr bwMode="auto">
            <a:xfrm>
              <a:off x="1527335" y="3480518"/>
              <a:ext cx="342900" cy="305672"/>
            </a:xfrm>
            <a:prstGeom prst="rect">
              <a:avLst/>
            </a:prstGeom>
            <a:noFill/>
            <a:ln w="9525">
              <a:noFill/>
              <a:miter lim="800000"/>
              <a:headEnd/>
              <a:tailEnd/>
            </a:ln>
          </p:spPr>
          <p:txBody>
            <a:bodyPr/>
            <a:lstStyle/>
            <a:p>
              <a:pPr>
                <a:spcBef>
                  <a:spcPts val="600"/>
                </a:spcBef>
              </a:pPr>
              <a:r>
                <a:rPr lang="fr-FR" sz="1200"/>
                <a:t>2</a:t>
              </a:r>
            </a:p>
          </p:txBody>
        </p:sp>
        <p:sp>
          <p:nvSpPr>
            <p:cNvPr id="18505" name="Text Box 243"/>
            <p:cNvSpPr txBox="1">
              <a:spLocks noChangeArrowheads="1"/>
            </p:cNvSpPr>
            <p:nvPr/>
          </p:nvSpPr>
          <p:spPr bwMode="auto">
            <a:xfrm>
              <a:off x="1525924" y="3799071"/>
              <a:ext cx="342900" cy="305672"/>
            </a:xfrm>
            <a:prstGeom prst="rect">
              <a:avLst/>
            </a:prstGeom>
            <a:noFill/>
            <a:ln w="9525">
              <a:noFill/>
              <a:miter lim="800000"/>
              <a:headEnd/>
              <a:tailEnd/>
            </a:ln>
          </p:spPr>
          <p:txBody>
            <a:bodyPr/>
            <a:lstStyle/>
            <a:p>
              <a:pPr>
                <a:spcBef>
                  <a:spcPts val="600"/>
                </a:spcBef>
              </a:pPr>
              <a:r>
                <a:rPr lang="fr-FR" sz="1200"/>
                <a:t>3</a:t>
              </a:r>
            </a:p>
          </p:txBody>
        </p:sp>
        <p:sp>
          <p:nvSpPr>
            <p:cNvPr id="18506" name="Text Box 243"/>
            <p:cNvSpPr txBox="1">
              <a:spLocks noChangeArrowheads="1"/>
            </p:cNvSpPr>
            <p:nvPr/>
          </p:nvSpPr>
          <p:spPr bwMode="auto">
            <a:xfrm>
              <a:off x="1513045" y="4083616"/>
              <a:ext cx="342900" cy="305672"/>
            </a:xfrm>
            <a:prstGeom prst="rect">
              <a:avLst/>
            </a:prstGeom>
            <a:noFill/>
            <a:ln w="9525">
              <a:noFill/>
              <a:miter lim="800000"/>
              <a:headEnd/>
              <a:tailEnd/>
            </a:ln>
          </p:spPr>
          <p:txBody>
            <a:bodyPr/>
            <a:lstStyle/>
            <a:p>
              <a:pPr>
                <a:spcBef>
                  <a:spcPts val="600"/>
                </a:spcBef>
              </a:pPr>
              <a:r>
                <a:rPr lang="fr-FR" sz="1200"/>
                <a:t>N</a:t>
              </a:r>
            </a:p>
          </p:txBody>
        </p:sp>
        <p:sp>
          <p:nvSpPr>
            <p:cNvPr id="18507" name="Text Box 243"/>
            <p:cNvSpPr txBox="1">
              <a:spLocks noChangeArrowheads="1"/>
            </p:cNvSpPr>
            <p:nvPr/>
          </p:nvSpPr>
          <p:spPr bwMode="auto">
            <a:xfrm>
              <a:off x="2203078" y="3194764"/>
              <a:ext cx="485776" cy="364231"/>
            </a:xfrm>
            <a:prstGeom prst="rect">
              <a:avLst/>
            </a:prstGeom>
            <a:noFill/>
            <a:ln w="9525">
              <a:noFill/>
              <a:miter lim="800000"/>
              <a:headEnd/>
              <a:tailEnd/>
            </a:ln>
          </p:spPr>
          <p:txBody>
            <a:bodyPr/>
            <a:lstStyle/>
            <a:p>
              <a:pPr>
                <a:spcBef>
                  <a:spcPts val="600"/>
                </a:spcBef>
              </a:pPr>
              <a:r>
                <a:rPr lang="fr-FR" sz="1000"/>
                <a:t>W</a:t>
              </a:r>
              <a:r>
                <a:rPr lang="fr-FR" sz="1000" baseline="-25000"/>
                <a:t>1</a:t>
              </a:r>
            </a:p>
          </p:txBody>
        </p:sp>
        <p:sp>
          <p:nvSpPr>
            <p:cNvPr id="18508" name="Text Box 243"/>
            <p:cNvSpPr txBox="1">
              <a:spLocks noChangeArrowheads="1"/>
            </p:cNvSpPr>
            <p:nvPr/>
          </p:nvSpPr>
          <p:spPr bwMode="auto">
            <a:xfrm>
              <a:off x="2598905" y="3519155"/>
              <a:ext cx="485776" cy="364231"/>
            </a:xfrm>
            <a:prstGeom prst="rect">
              <a:avLst/>
            </a:prstGeom>
            <a:noFill/>
            <a:ln w="9525">
              <a:noFill/>
              <a:miter lim="800000"/>
              <a:headEnd/>
              <a:tailEnd/>
            </a:ln>
          </p:spPr>
          <p:txBody>
            <a:bodyPr/>
            <a:lstStyle/>
            <a:p>
              <a:pPr>
                <a:spcBef>
                  <a:spcPts val="600"/>
                </a:spcBef>
              </a:pPr>
              <a:r>
                <a:rPr lang="fr-FR" sz="1000"/>
                <a:t>W</a:t>
              </a:r>
              <a:r>
                <a:rPr lang="fr-FR" sz="1000" baseline="-25000"/>
                <a:t>2</a:t>
              </a:r>
            </a:p>
          </p:txBody>
        </p:sp>
        <p:sp>
          <p:nvSpPr>
            <p:cNvPr id="18509" name="Text Box 243"/>
            <p:cNvSpPr txBox="1">
              <a:spLocks noChangeArrowheads="1"/>
            </p:cNvSpPr>
            <p:nvPr/>
          </p:nvSpPr>
          <p:spPr bwMode="auto">
            <a:xfrm>
              <a:off x="3046248" y="3875138"/>
              <a:ext cx="485776" cy="364231"/>
            </a:xfrm>
            <a:prstGeom prst="rect">
              <a:avLst/>
            </a:prstGeom>
            <a:noFill/>
            <a:ln w="9525">
              <a:noFill/>
              <a:miter lim="800000"/>
              <a:headEnd/>
              <a:tailEnd/>
            </a:ln>
          </p:spPr>
          <p:txBody>
            <a:bodyPr/>
            <a:lstStyle/>
            <a:p>
              <a:pPr>
                <a:spcBef>
                  <a:spcPts val="600"/>
                </a:spcBef>
              </a:pPr>
              <a:r>
                <a:rPr lang="fr-FR" sz="1000"/>
                <a:t>W</a:t>
              </a:r>
              <a:r>
                <a:rPr lang="fr-FR" sz="1000" baseline="-25000"/>
                <a:t>3</a:t>
              </a:r>
            </a:p>
          </p:txBody>
        </p:sp>
        <p:sp>
          <p:nvSpPr>
            <p:cNvPr id="18510" name="ZoneTexte 78"/>
            <p:cNvSpPr txBox="1">
              <a:spLocks noChangeArrowheads="1"/>
            </p:cNvSpPr>
            <p:nvPr/>
          </p:nvSpPr>
          <p:spPr bwMode="auto">
            <a:xfrm>
              <a:off x="1785918" y="4663368"/>
              <a:ext cx="1813317" cy="338554"/>
            </a:xfrm>
            <a:prstGeom prst="rect">
              <a:avLst/>
            </a:prstGeom>
            <a:noFill/>
            <a:ln w="9525">
              <a:noFill/>
              <a:miter lim="800000"/>
              <a:headEnd/>
              <a:tailEnd/>
            </a:ln>
          </p:spPr>
          <p:txBody>
            <a:bodyPr wrap="none">
              <a:spAutoFit/>
            </a:bodyPr>
            <a:lstStyle/>
            <a:p>
              <a:r>
                <a:rPr lang="fr-FR" sz="1600" u="sng"/>
                <a:t>Neutre accessible</a:t>
              </a:r>
            </a:p>
          </p:txBody>
        </p:sp>
      </p:grpSp>
      <p:grpSp>
        <p:nvGrpSpPr>
          <p:cNvPr id="3" name="Groupe 80"/>
          <p:cNvGrpSpPr>
            <a:grpSpLocks/>
          </p:cNvGrpSpPr>
          <p:nvPr/>
        </p:nvGrpSpPr>
        <p:grpSpPr bwMode="auto">
          <a:xfrm>
            <a:off x="5244701" y="3737477"/>
            <a:ext cx="2349500" cy="2193925"/>
            <a:chOff x="5437509" y="2813023"/>
            <a:chExt cx="2349201" cy="2194735"/>
          </a:xfrm>
        </p:grpSpPr>
        <p:sp>
          <p:nvSpPr>
            <p:cNvPr id="18438" name="Oval 247"/>
            <p:cNvSpPr>
              <a:spLocks noChangeArrowheads="1"/>
            </p:cNvSpPr>
            <p:nvPr/>
          </p:nvSpPr>
          <p:spPr bwMode="auto">
            <a:xfrm>
              <a:off x="6445258" y="3194050"/>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8439" name="Line 248"/>
            <p:cNvSpPr>
              <a:spLocks noChangeShapeType="1"/>
            </p:cNvSpPr>
            <p:nvPr/>
          </p:nvSpPr>
          <p:spPr bwMode="auto">
            <a:xfrm>
              <a:off x="5759458" y="3308350"/>
              <a:ext cx="685800" cy="0"/>
            </a:xfrm>
            <a:prstGeom prst="line">
              <a:avLst/>
            </a:prstGeom>
            <a:noFill/>
            <a:ln w="9525">
              <a:solidFill>
                <a:srgbClr val="000000"/>
              </a:solidFill>
              <a:round/>
              <a:headEnd type="oval" w="med" len="med"/>
              <a:tailEnd/>
            </a:ln>
          </p:spPr>
          <p:txBody>
            <a:bodyPr/>
            <a:lstStyle/>
            <a:p>
              <a:endParaRPr lang="fr-FR"/>
            </a:p>
          </p:txBody>
        </p:sp>
        <p:sp>
          <p:nvSpPr>
            <p:cNvPr id="18440" name="Line 249"/>
            <p:cNvSpPr>
              <a:spLocks noChangeShapeType="1"/>
            </p:cNvSpPr>
            <p:nvPr/>
          </p:nvSpPr>
          <p:spPr bwMode="auto">
            <a:xfrm>
              <a:off x="6686558" y="3295650"/>
              <a:ext cx="685800" cy="0"/>
            </a:xfrm>
            <a:prstGeom prst="line">
              <a:avLst/>
            </a:prstGeom>
            <a:noFill/>
            <a:ln w="9525">
              <a:solidFill>
                <a:srgbClr val="000000"/>
              </a:solidFill>
              <a:round/>
              <a:headEnd/>
              <a:tailEnd/>
            </a:ln>
          </p:spPr>
          <p:txBody>
            <a:bodyPr/>
            <a:lstStyle/>
            <a:p>
              <a:endParaRPr lang="fr-FR"/>
            </a:p>
          </p:txBody>
        </p:sp>
        <p:sp>
          <p:nvSpPr>
            <p:cNvPr id="18441" name="Oval 250"/>
            <p:cNvSpPr>
              <a:spLocks noChangeArrowheads="1"/>
            </p:cNvSpPr>
            <p:nvPr/>
          </p:nvSpPr>
          <p:spPr bwMode="auto">
            <a:xfrm>
              <a:off x="6445258" y="3559175"/>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8442" name="Line 251"/>
            <p:cNvSpPr>
              <a:spLocks noChangeShapeType="1"/>
            </p:cNvSpPr>
            <p:nvPr/>
          </p:nvSpPr>
          <p:spPr bwMode="auto">
            <a:xfrm>
              <a:off x="5759458" y="3673475"/>
              <a:ext cx="685800" cy="0"/>
            </a:xfrm>
            <a:prstGeom prst="line">
              <a:avLst/>
            </a:prstGeom>
            <a:noFill/>
            <a:ln w="9525">
              <a:solidFill>
                <a:srgbClr val="000000"/>
              </a:solidFill>
              <a:round/>
              <a:headEnd type="oval" w="med" len="med"/>
              <a:tailEnd/>
            </a:ln>
          </p:spPr>
          <p:txBody>
            <a:bodyPr/>
            <a:lstStyle/>
            <a:p>
              <a:endParaRPr lang="fr-FR"/>
            </a:p>
          </p:txBody>
        </p:sp>
        <p:sp>
          <p:nvSpPr>
            <p:cNvPr id="18443" name="Line 252"/>
            <p:cNvSpPr>
              <a:spLocks noChangeShapeType="1"/>
            </p:cNvSpPr>
            <p:nvPr/>
          </p:nvSpPr>
          <p:spPr bwMode="auto">
            <a:xfrm>
              <a:off x="6686558" y="3660775"/>
              <a:ext cx="685800" cy="0"/>
            </a:xfrm>
            <a:prstGeom prst="line">
              <a:avLst/>
            </a:prstGeom>
            <a:noFill/>
            <a:ln w="9525">
              <a:solidFill>
                <a:srgbClr val="000000"/>
              </a:solidFill>
              <a:round/>
              <a:headEnd/>
              <a:tailEnd/>
            </a:ln>
          </p:spPr>
          <p:txBody>
            <a:bodyPr/>
            <a:lstStyle/>
            <a:p>
              <a:endParaRPr lang="fr-FR"/>
            </a:p>
          </p:txBody>
        </p:sp>
        <p:sp>
          <p:nvSpPr>
            <p:cNvPr id="18444" name="Oval 253"/>
            <p:cNvSpPr>
              <a:spLocks noChangeArrowheads="1"/>
            </p:cNvSpPr>
            <p:nvPr/>
          </p:nvSpPr>
          <p:spPr bwMode="auto">
            <a:xfrm>
              <a:off x="6483358" y="3898900"/>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8445" name="Line 254"/>
            <p:cNvSpPr>
              <a:spLocks noChangeShapeType="1"/>
            </p:cNvSpPr>
            <p:nvPr/>
          </p:nvSpPr>
          <p:spPr bwMode="auto">
            <a:xfrm>
              <a:off x="5797558" y="4013200"/>
              <a:ext cx="685800" cy="0"/>
            </a:xfrm>
            <a:prstGeom prst="line">
              <a:avLst/>
            </a:prstGeom>
            <a:noFill/>
            <a:ln w="9525">
              <a:solidFill>
                <a:srgbClr val="000000"/>
              </a:solidFill>
              <a:round/>
              <a:headEnd type="oval" w="med" len="med"/>
              <a:tailEnd/>
            </a:ln>
          </p:spPr>
          <p:txBody>
            <a:bodyPr/>
            <a:lstStyle/>
            <a:p>
              <a:endParaRPr lang="fr-FR"/>
            </a:p>
          </p:txBody>
        </p:sp>
        <p:sp>
          <p:nvSpPr>
            <p:cNvPr id="18446" name="Line 255"/>
            <p:cNvSpPr>
              <a:spLocks noChangeShapeType="1"/>
            </p:cNvSpPr>
            <p:nvPr/>
          </p:nvSpPr>
          <p:spPr bwMode="auto">
            <a:xfrm>
              <a:off x="6724658" y="4000500"/>
              <a:ext cx="685800" cy="0"/>
            </a:xfrm>
            <a:prstGeom prst="line">
              <a:avLst/>
            </a:prstGeom>
            <a:noFill/>
            <a:ln w="9525">
              <a:solidFill>
                <a:srgbClr val="000000"/>
              </a:solidFill>
              <a:round/>
              <a:headEnd/>
              <a:tailEnd/>
            </a:ln>
          </p:spPr>
          <p:txBody>
            <a:bodyPr/>
            <a:lstStyle/>
            <a:p>
              <a:endParaRPr lang="fr-FR"/>
            </a:p>
          </p:txBody>
        </p:sp>
        <p:sp>
          <p:nvSpPr>
            <p:cNvPr id="18447" name="Line 257"/>
            <p:cNvSpPr>
              <a:spLocks noChangeShapeType="1"/>
            </p:cNvSpPr>
            <p:nvPr/>
          </p:nvSpPr>
          <p:spPr bwMode="auto">
            <a:xfrm>
              <a:off x="6330958" y="3321050"/>
              <a:ext cx="0" cy="114300"/>
            </a:xfrm>
            <a:prstGeom prst="line">
              <a:avLst/>
            </a:prstGeom>
            <a:noFill/>
            <a:ln w="9525">
              <a:solidFill>
                <a:srgbClr val="000000"/>
              </a:solidFill>
              <a:round/>
              <a:headEnd/>
              <a:tailEnd/>
            </a:ln>
          </p:spPr>
          <p:txBody>
            <a:bodyPr/>
            <a:lstStyle/>
            <a:p>
              <a:endParaRPr lang="fr-FR"/>
            </a:p>
          </p:txBody>
        </p:sp>
        <p:sp>
          <p:nvSpPr>
            <p:cNvPr id="18448" name="Line 258"/>
            <p:cNvSpPr>
              <a:spLocks noChangeShapeType="1"/>
            </p:cNvSpPr>
            <p:nvPr/>
          </p:nvSpPr>
          <p:spPr bwMode="auto">
            <a:xfrm>
              <a:off x="6330958" y="3448050"/>
              <a:ext cx="114300" cy="0"/>
            </a:xfrm>
            <a:prstGeom prst="line">
              <a:avLst/>
            </a:prstGeom>
            <a:noFill/>
            <a:ln w="9525">
              <a:solidFill>
                <a:srgbClr val="000000"/>
              </a:solidFill>
              <a:round/>
              <a:headEnd/>
              <a:tailEnd/>
            </a:ln>
          </p:spPr>
          <p:txBody>
            <a:bodyPr/>
            <a:lstStyle/>
            <a:p>
              <a:endParaRPr lang="fr-FR"/>
            </a:p>
          </p:txBody>
        </p:sp>
        <p:sp>
          <p:nvSpPr>
            <p:cNvPr id="18449" name="Freeform 259"/>
            <p:cNvSpPr>
              <a:spLocks/>
            </p:cNvSpPr>
            <p:nvPr/>
          </p:nvSpPr>
          <p:spPr bwMode="auto">
            <a:xfrm>
              <a:off x="6445258" y="3382963"/>
              <a:ext cx="14288" cy="76200"/>
            </a:xfrm>
            <a:custGeom>
              <a:avLst/>
              <a:gdLst>
                <a:gd name="T0" fmla="*/ 0 w 23"/>
                <a:gd name="T1" fmla="*/ 2147483647 h 120"/>
                <a:gd name="T2" fmla="*/ 2147483647 w 23"/>
                <a:gd name="T3" fmla="*/ 0 h 120"/>
                <a:gd name="T4" fmla="*/ 0 60000 65536"/>
                <a:gd name="T5" fmla="*/ 0 60000 65536"/>
                <a:gd name="T6" fmla="*/ 0 w 23"/>
                <a:gd name="T7" fmla="*/ 0 h 120"/>
                <a:gd name="T8" fmla="*/ 23 w 23"/>
                <a:gd name="T9" fmla="*/ 120 h 120"/>
              </a:gdLst>
              <a:ahLst/>
              <a:cxnLst>
                <a:cxn ang="T4">
                  <a:pos x="T0" y="T1"/>
                </a:cxn>
                <a:cxn ang="T5">
                  <a:pos x="T2" y="T3"/>
                </a:cxn>
              </a:cxnLst>
              <a:rect l="T6" t="T7" r="T8" b="T9"/>
              <a:pathLst>
                <a:path w="23" h="120">
                  <a:moveTo>
                    <a:pt x="0" y="120"/>
                  </a:moveTo>
                  <a:cubicBezTo>
                    <a:pt x="23" y="27"/>
                    <a:pt x="20" y="67"/>
                    <a:pt x="20" y="0"/>
                  </a:cubicBezTo>
                </a:path>
              </a:pathLst>
            </a:custGeom>
            <a:noFill/>
            <a:ln w="9525">
              <a:solidFill>
                <a:srgbClr val="000000"/>
              </a:solidFill>
              <a:round/>
              <a:headEnd/>
              <a:tailEnd/>
            </a:ln>
          </p:spPr>
          <p:txBody>
            <a:bodyPr/>
            <a:lstStyle/>
            <a:p>
              <a:endParaRPr lang="fr-FR"/>
            </a:p>
          </p:txBody>
        </p:sp>
        <p:sp>
          <p:nvSpPr>
            <p:cNvPr id="18450" name="Line 260"/>
            <p:cNvSpPr>
              <a:spLocks noChangeShapeType="1"/>
            </p:cNvSpPr>
            <p:nvPr/>
          </p:nvSpPr>
          <p:spPr bwMode="auto">
            <a:xfrm>
              <a:off x="6635758" y="3384550"/>
              <a:ext cx="0" cy="114300"/>
            </a:xfrm>
            <a:prstGeom prst="line">
              <a:avLst/>
            </a:prstGeom>
            <a:noFill/>
            <a:ln w="9525">
              <a:solidFill>
                <a:srgbClr val="000000"/>
              </a:solidFill>
              <a:round/>
              <a:headEnd/>
              <a:tailEnd/>
            </a:ln>
          </p:spPr>
          <p:txBody>
            <a:bodyPr/>
            <a:lstStyle/>
            <a:p>
              <a:endParaRPr lang="fr-FR"/>
            </a:p>
          </p:txBody>
        </p:sp>
        <p:sp>
          <p:nvSpPr>
            <p:cNvPr id="18451" name="Line 261"/>
            <p:cNvSpPr>
              <a:spLocks noChangeShapeType="1"/>
            </p:cNvSpPr>
            <p:nvPr/>
          </p:nvSpPr>
          <p:spPr bwMode="auto">
            <a:xfrm>
              <a:off x="6648458" y="3498850"/>
              <a:ext cx="228600" cy="0"/>
            </a:xfrm>
            <a:prstGeom prst="line">
              <a:avLst/>
            </a:prstGeom>
            <a:noFill/>
            <a:ln w="9525">
              <a:solidFill>
                <a:srgbClr val="000000"/>
              </a:solidFill>
              <a:round/>
              <a:headEnd/>
              <a:tailEnd/>
            </a:ln>
          </p:spPr>
          <p:txBody>
            <a:bodyPr/>
            <a:lstStyle/>
            <a:p>
              <a:endParaRPr lang="fr-FR"/>
            </a:p>
          </p:txBody>
        </p:sp>
        <p:sp>
          <p:nvSpPr>
            <p:cNvPr id="18452" name="Line 262"/>
            <p:cNvSpPr>
              <a:spLocks noChangeShapeType="1"/>
            </p:cNvSpPr>
            <p:nvPr/>
          </p:nvSpPr>
          <p:spPr bwMode="auto">
            <a:xfrm>
              <a:off x="6889758" y="3498850"/>
              <a:ext cx="0" cy="114300"/>
            </a:xfrm>
            <a:prstGeom prst="line">
              <a:avLst/>
            </a:prstGeom>
            <a:noFill/>
            <a:ln w="9525">
              <a:solidFill>
                <a:srgbClr val="000000"/>
              </a:solidFill>
              <a:round/>
              <a:headEnd/>
              <a:tailEnd/>
            </a:ln>
          </p:spPr>
          <p:txBody>
            <a:bodyPr/>
            <a:lstStyle/>
            <a:p>
              <a:endParaRPr lang="fr-FR"/>
            </a:p>
          </p:txBody>
        </p:sp>
        <p:sp>
          <p:nvSpPr>
            <p:cNvPr id="18453" name="Line 263"/>
            <p:cNvSpPr>
              <a:spLocks noChangeShapeType="1"/>
            </p:cNvSpPr>
            <p:nvPr/>
          </p:nvSpPr>
          <p:spPr bwMode="auto">
            <a:xfrm flipH="1">
              <a:off x="6292858" y="3816350"/>
              <a:ext cx="114300" cy="0"/>
            </a:xfrm>
            <a:prstGeom prst="line">
              <a:avLst/>
            </a:prstGeom>
            <a:noFill/>
            <a:ln w="9525">
              <a:solidFill>
                <a:srgbClr val="000000"/>
              </a:solidFill>
              <a:round/>
              <a:headEnd/>
              <a:tailEnd/>
            </a:ln>
          </p:spPr>
          <p:txBody>
            <a:bodyPr/>
            <a:lstStyle/>
            <a:p>
              <a:endParaRPr lang="fr-FR"/>
            </a:p>
          </p:txBody>
        </p:sp>
        <p:sp>
          <p:nvSpPr>
            <p:cNvPr id="18454" name="Line 264"/>
            <p:cNvSpPr>
              <a:spLocks noChangeShapeType="1"/>
            </p:cNvSpPr>
            <p:nvPr/>
          </p:nvSpPr>
          <p:spPr bwMode="auto">
            <a:xfrm>
              <a:off x="6292858" y="3689350"/>
              <a:ext cx="0" cy="114300"/>
            </a:xfrm>
            <a:prstGeom prst="line">
              <a:avLst/>
            </a:prstGeom>
            <a:noFill/>
            <a:ln w="9525">
              <a:solidFill>
                <a:srgbClr val="000000"/>
              </a:solidFill>
              <a:round/>
              <a:headEnd/>
              <a:tailEnd/>
            </a:ln>
          </p:spPr>
          <p:txBody>
            <a:bodyPr/>
            <a:lstStyle/>
            <a:p>
              <a:endParaRPr lang="fr-FR"/>
            </a:p>
          </p:txBody>
        </p:sp>
        <p:sp>
          <p:nvSpPr>
            <p:cNvPr id="18455" name="Line 265"/>
            <p:cNvSpPr>
              <a:spLocks noChangeShapeType="1"/>
            </p:cNvSpPr>
            <p:nvPr/>
          </p:nvSpPr>
          <p:spPr bwMode="auto">
            <a:xfrm rot="2657004">
              <a:off x="6457958" y="3714750"/>
              <a:ext cx="0" cy="114300"/>
            </a:xfrm>
            <a:prstGeom prst="line">
              <a:avLst/>
            </a:prstGeom>
            <a:noFill/>
            <a:ln w="9525">
              <a:solidFill>
                <a:srgbClr val="000000"/>
              </a:solidFill>
              <a:round/>
              <a:headEnd/>
              <a:tailEnd/>
            </a:ln>
          </p:spPr>
          <p:txBody>
            <a:bodyPr/>
            <a:lstStyle/>
            <a:p>
              <a:endParaRPr lang="fr-FR"/>
            </a:p>
          </p:txBody>
        </p:sp>
        <p:sp>
          <p:nvSpPr>
            <p:cNvPr id="18456" name="Line 266"/>
            <p:cNvSpPr>
              <a:spLocks noChangeShapeType="1"/>
            </p:cNvSpPr>
            <p:nvPr/>
          </p:nvSpPr>
          <p:spPr bwMode="auto">
            <a:xfrm flipH="1">
              <a:off x="6318258" y="4146550"/>
              <a:ext cx="114300" cy="0"/>
            </a:xfrm>
            <a:prstGeom prst="line">
              <a:avLst/>
            </a:prstGeom>
            <a:noFill/>
            <a:ln w="9525">
              <a:solidFill>
                <a:srgbClr val="000000"/>
              </a:solidFill>
              <a:round/>
              <a:headEnd/>
              <a:tailEnd/>
            </a:ln>
          </p:spPr>
          <p:txBody>
            <a:bodyPr/>
            <a:lstStyle/>
            <a:p>
              <a:endParaRPr lang="fr-FR"/>
            </a:p>
          </p:txBody>
        </p:sp>
        <p:sp>
          <p:nvSpPr>
            <p:cNvPr id="18457" name="Line 267"/>
            <p:cNvSpPr>
              <a:spLocks noChangeShapeType="1"/>
            </p:cNvSpPr>
            <p:nvPr/>
          </p:nvSpPr>
          <p:spPr bwMode="auto">
            <a:xfrm>
              <a:off x="6318258" y="4019550"/>
              <a:ext cx="0" cy="114300"/>
            </a:xfrm>
            <a:prstGeom prst="line">
              <a:avLst/>
            </a:prstGeom>
            <a:noFill/>
            <a:ln w="9525">
              <a:solidFill>
                <a:srgbClr val="000000"/>
              </a:solidFill>
              <a:round/>
              <a:headEnd/>
              <a:tailEnd/>
            </a:ln>
          </p:spPr>
          <p:txBody>
            <a:bodyPr/>
            <a:lstStyle/>
            <a:p>
              <a:endParaRPr lang="fr-FR"/>
            </a:p>
          </p:txBody>
        </p:sp>
        <p:sp>
          <p:nvSpPr>
            <p:cNvPr id="18458" name="Line 268"/>
            <p:cNvSpPr>
              <a:spLocks noChangeShapeType="1"/>
            </p:cNvSpPr>
            <p:nvPr/>
          </p:nvSpPr>
          <p:spPr bwMode="auto">
            <a:xfrm rot="2657004">
              <a:off x="6483358" y="4044950"/>
              <a:ext cx="0" cy="114300"/>
            </a:xfrm>
            <a:prstGeom prst="line">
              <a:avLst/>
            </a:prstGeom>
            <a:noFill/>
            <a:ln w="9525">
              <a:solidFill>
                <a:srgbClr val="000000"/>
              </a:solidFill>
              <a:round/>
              <a:headEnd/>
              <a:tailEnd/>
            </a:ln>
          </p:spPr>
          <p:txBody>
            <a:bodyPr/>
            <a:lstStyle/>
            <a:p>
              <a:endParaRPr lang="fr-FR"/>
            </a:p>
          </p:txBody>
        </p:sp>
        <p:sp>
          <p:nvSpPr>
            <p:cNvPr id="18459" name="Line 269"/>
            <p:cNvSpPr>
              <a:spLocks noChangeShapeType="1"/>
            </p:cNvSpPr>
            <p:nvPr/>
          </p:nvSpPr>
          <p:spPr bwMode="auto">
            <a:xfrm>
              <a:off x="6661158" y="3727450"/>
              <a:ext cx="0" cy="114300"/>
            </a:xfrm>
            <a:prstGeom prst="line">
              <a:avLst/>
            </a:prstGeom>
            <a:noFill/>
            <a:ln w="9525">
              <a:solidFill>
                <a:srgbClr val="000000"/>
              </a:solidFill>
              <a:round/>
              <a:headEnd/>
              <a:tailEnd/>
            </a:ln>
          </p:spPr>
          <p:txBody>
            <a:bodyPr/>
            <a:lstStyle/>
            <a:p>
              <a:endParaRPr lang="fr-FR"/>
            </a:p>
          </p:txBody>
        </p:sp>
        <p:sp>
          <p:nvSpPr>
            <p:cNvPr id="18460" name="Line 270"/>
            <p:cNvSpPr>
              <a:spLocks noChangeShapeType="1"/>
            </p:cNvSpPr>
            <p:nvPr/>
          </p:nvSpPr>
          <p:spPr bwMode="auto">
            <a:xfrm>
              <a:off x="6673858" y="3841750"/>
              <a:ext cx="228600" cy="0"/>
            </a:xfrm>
            <a:prstGeom prst="line">
              <a:avLst/>
            </a:prstGeom>
            <a:noFill/>
            <a:ln w="9525">
              <a:solidFill>
                <a:srgbClr val="000000"/>
              </a:solidFill>
              <a:round/>
              <a:headEnd/>
              <a:tailEnd/>
            </a:ln>
          </p:spPr>
          <p:txBody>
            <a:bodyPr/>
            <a:lstStyle/>
            <a:p>
              <a:endParaRPr lang="fr-FR"/>
            </a:p>
          </p:txBody>
        </p:sp>
        <p:sp>
          <p:nvSpPr>
            <p:cNvPr id="18461" name="Freeform 271"/>
            <p:cNvSpPr>
              <a:spLocks/>
            </p:cNvSpPr>
            <p:nvPr/>
          </p:nvSpPr>
          <p:spPr bwMode="auto">
            <a:xfrm>
              <a:off x="6891346" y="3611563"/>
              <a:ext cx="79375" cy="104775"/>
            </a:xfrm>
            <a:custGeom>
              <a:avLst/>
              <a:gdLst>
                <a:gd name="T0" fmla="*/ 0 w 124"/>
                <a:gd name="T1" fmla="*/ 2147483647 h 165"/>
                <a:gd name="T2" fmla="*/ 2147483647 w 124"/>
                <a:gd name="T3" fmla="*/ 2147483647 h 165"/>
                <a:gd name="T4" fmla="*/ 2147483647 w 124"/>
                <a:gd name="T5" fmla="*/ 2147483647 h 165"/>
                <a:gd name="T6" fmla="*/ 0 60000 65536"/>
                <a:gd name="T7" fmla="*/ 0 60000 65536"/>
                <a:gd name="T8" fmla="*/ 0 60000 65536"/>
                <a:gd name="T9" fmla="*/ 0 w 124"/>
                <a:gd name="T10" fmla="*/ 0 h 165"/>
                <a:gd name="T11" fmla="*/ 124 w 124"/>
                <a:gd name="T12" fmla="*/ 165 h 165"/>
              </a:gdLst>
              <a:ahLst/>
              <a:cxnLst>
                <a:cxn ang="T6">
                  <a:pos x="T0" y="T1"/>
                </a:cxn>
                <a:cxn ang="T7">
                  <a:pos x="T2" y="T3"/>
                </a:cxn>
                <a:cxn ang="T8">
                  <a:pos x="T4" y="T5"/>
                </a:cxn>
              </a:cxnLst>
              <a:rect l="T9" t="T10" r="T11" b="T12"/>
              <a:pathLst>
                <a:path w="124" h="165">
                  <a:moveTo>
                    <a:pt x="0" y="5"/>
                  </a:moveTo>
                  <a:cubicBezTo>
                    <a:pt x="27" y="12"/>
                    <a:pt x="69" y="0"/>
                    <a:pt x="80" y="25"/>
                  </a:cubicBezTo>
                  <a:cubicBezTo>
                    <a:pt x="124" y="127"/>
                    <a:pt x="72" y="139"/>
                    <a:pt x="20" y="165"/>
                  </a:cubicBezTo>
                </a:path>
              </a:pathLst>
            </a:custGeom>
            <a:noFill/>
            <a:ln w="9525">
              <a:solidFill>
                <a:srgbClr val="000000"/>
              </a:solidFill>
              <a:round/>
              <a:headEnd/>
              <a:tailEnd/>
            </a:ln>
          </p:spPr>
          <p:txBody>
            <a:bodyPr/>
            <a:lstStyle/>
            <a:p>
              <a:endParaRPr lang="fr-FR"/>
            </a:p>
          </p:txBody>
        </p:sp>
        <p:sp>
          <p:nvSpPr>
            <p:cNvPr id="18462" name="Line 272"/>
            <p:cNvSpPr>
              <a:spLocks noChangeShapeType="1"/>
            </p:cNvSpPr>
            <p:nvPr/>
          </p:nvSpPr>
          <p:spPr bwMode="auto">
            <a:xfrm>
              <a:off x="6902458" y="3714750"/>
              <a:ext cx="0" cy="228600"/>
            </a:xfrm>
            <a:prstGeom prst="line">
              <a:avLst/>
            </a:prstGeom>
            <a:noFill/>
            <a:ln w="9525">
              <a:solidFill>
                <a:srgbClr val="000000"/>
              </a:solidFill>
              <a:round/>
              <a:headEnd/>
              <a:tailEnd/>
            </a:ln>
          </p:spPr>
          <p:txBody>
            <a:bodyPr/>
            <a:lstStyle/>
            <a:p>
              <a:endParaRPr lang="fr-FR"/>
            </a:p>
          </p:txBody>
        </p:sp>
        <p:sp>
          <p:nvSpPr>
            <p:cNvPr id="18463" name="Freeform 273"/>
            <p:cNvSpPr>
              <a:spLocks/>
            </p:cNvSpPr>
            <p:nvPr/>
          </p:nvSpPr>
          <p:spPr bwMode="auto">
            <a:xfrm>
              <a:off x="6916746" y="3932238"/>
              <a:ext cx="87312" cy="101600"/>
            </a:xfrm>
            <a:custGeom>
              <a:avLst/>
              <a:gdLst>
                <a:gd name="T0" fmla="*/ 0 w 137"/>
                <a:gd name="T1" fmla="*/ 0 h 160"/>
                <a:gd name="T2" fmla="*/ 2147483647 w 137"/>
                <a:gd name="T3" fmla="*/ 2147483647 h 160"/>
                <a:gd name="T4" fmla="*/ 2147483647 w 137"/>
                <a:gd name="T5" fmla="*/ 2147483647 h 160"/>
                <a:gd name="T6" fmla="*/ 0 60000 65536"/>
                <a:gd name="T7" fmla="*/ 0 60000 65536"/>
                <a:gd name="T8" fmla="*/ 0 60000 65536"/>
                <a:gd name="T9" fmla="*/ 0 w 137"/>
                <a:gd name="T10" fmla="*/ 0 h 160"/>
                <a:gd name="T11" fmla="*/ 137 w 137"/>
                <a:gd name="T12" fmla="*/ 160 h 160"/>
              </a:gdLst>
              <a:ahLst/>
              <a:cxnLst>
                <a:cxn ang="T6">
                  <a:pos x="T0" y="T1"/>
                </a:cxn>
                <a:cxn ang="T7">
                  <a:pos x="T2" y="T3"/>
                </a:cxn>
                <a:cxn ang="T8">
                  <a:pos x="T4" y="T5"/>
                </a:cxn>
              </a:cxnLst>
              <a:rect l="T9" t="T10" r="T11" b="T12"/>
              <a:pathLst>
                <a:path w="137" h="160">
                  <a:moveTo>
                    <a:pt x="0" y="0"/>
                  </a:moveTo>
                  <a:cubicBezTo>
                    <a:pt x="20" y="7"/>
                    <a:pt x="44" y="7"/>
                    <a:pt x="60" y="20"/>
                  </a:cubicBezTo>
                  <a:cubicBezTo>
                    <a:pt x="137" y="82"/>
                    <a:pt x="81" y="129"/>
                    <a:pt x="20" y="160"/>
                  </a:cubicBezTo>
                </a:path>
              </a:pathLst>
            </a:custGeom>
            <a:noFill/>
            <a:ln w="9525">
              <a:solidFill>
                <a:srgbClr val="000000"/>
              </a:solidFill>
              <a:round/>
              <a:headEnd/>
              <a:tailEnd/>
            </a:ln>
          </p:spPr>
          <p:txBody>
            <a:bodyPr/>
            <a:lstStyle/>
            <a:p>
              <a:endParaRPr lang="fr-FR"/>
            </a:p>
          </p:txBody>
        </p:sp>
        <p:sp>
          <p:nvSpPr>
            <p:cNvPr id="18464" name="Line 274"/>
            <p:cNvSpPr>
              <a:spLocks noChangeShapeType="1"/>
            </p:cNvSpPr>
            <p:nvPr/>
          </p:nvSpPr>
          <p:spPr bwMode="auto">
            <a:xfrm>
              <a:off x="6927858" y="4044950"/>
              <a:ext cx="0" cy="114300"/>
            </a:xfrm>
            <a:prstGeom prst="line">
              <a:avLst/>
            </a:prstGeom>
            <a:noFill/>
            <a:ln w="9525">
              <a:solidFill>
                <a:srgbClr val="000000"/>
              </a:solidFill>
              <a:round/>
              <a:headEnd/>
              <a:tailEnd/>
            </a:ln>
          </p:spPr>
          <p:txBody>
            <a:bodyPr/>
            <a:lstStyle/>
            <a:p>
              <a:endParaRPr lang="fr-FR"/>
            </a:p>
          </p:txBody>
        </p:sp>
        <p:sp>
          <p:nvSpPr>
            <p:cNvPr id="18465" name="Line 275"/>
            <p:cNvSpPr>
              <a:spLocks noChangeShapeType="1"/>
            </p:cNvSpPr>
            <p:nvPr/>
          </p:nvSpPr>
          <p:spPr bwMode="auto">
            <a:xfrm>
              <a:off x="6699258" y="4171950"/>
              <a:ext cx="228600" cy="0"/>
            </a:xfrm>
            <a:prstGeom prst="line">
              <a:avLst/>
            </a:prstGeom>
            <a:noFill/>
            <a:ln w="9525">
              <a:solidFill>
                <a:srgbClr val="000000"/>
              </a:solidFill>
              <a:round/>
              <a:headEnd/>
              <a:tailEnd/>
            </a:ln>
          </p:spPr>
          <p:txBody>
            <a:bodyPr/>
            <a:lstStyle/>
            <a:p>
              <a:endParaRPr lang="fr-FR"/>
            </a:p>
          </p:txBody>
        </p:sp>
        <p:sp>
          <p:nvSpPr>
            <p:cNvPr id="18466" name="Freeform 276"/>
            <p:cNvSpPr>
              <a:spLocks/>
            </p:cNvSpPr>
            <p:nvPr/>
          </p:nvSpPr>
          <p:spPr bwMode="auto">
            <a:xfrm>
              <a:off x="6624646" y="4135438"/>
              <a:ext cx="76200" cy="38100"/>
            </a:xfrm>
            <a:custGeom>
              <a:avLst/>
              <a:gdLst>
                <a:gd name="T0" fmla="*/ 2147483647 w 120"/>
                <a:gd name="T1" fmla="*/ 2147483647 h 60"/>
                <a:gd name="T2" fmla="*/ 2147483647 w 120"/>
                <a:gd name="T3" fmla="*/ 2147483647 h 60"/>
                <a:gd name="T4" fmla="*/ 0 w 120"/>
                <a:gd name="T5" fmla="*/ 0 h 60"/>
                <a:gd name="T6" fmla="*/ 0 60000 65536"/>
                <a:gd name="T7" fmla="*/ 0 60000 65536"/>
                <a:gd name="T8" fmla="*/ 0 60000 65536"/>
                <a:gd name="T9" fmla="*/ 0 w 120"/>
                <a:gd name="T10" fmla="*/ 0 h 60"/>
                <a:gd name="T11" fmla="*/ 120 w 120"/>
                <a:gd name="T12" fmla="*/ 60 h 60"/>
              </a:gdLst>
              <a:ahLst/>
              <a:cxnLst>
                <a:cxn ang="T6">
                  <a:pos x="T0" y="T1"/>
                </a:cxn>
                <a:cxn ang="T7">
                  <a:pos x="T2" y="T3"/>
                </a:cxn>
                <a:cxn ang="T8">
                  <a:pos x="T4" y="T5"/>
                </a:cxn>
              </a:cxnLst>
              <a:rect l="T9" t="T10" r="T11" b="T12"/>
              <a:pathLst>
                <a:path w="120" h="60">
                  <a:moveTo>
                    <a:pt x="120" y="60"/>
                  </a:moveTo>
                  <a:cubicBezTo>
                    <a:pt x="100" y="53"/>
                    <a:pt x="79" y="49"/>
                    <a:pt x="60" y="40"/>
                  </a:cubicBezTo>
                  <a:cubicBezTo>
                    <a:pt x="39" y="29"/>
                    <a:pt x="0" y="0"/>
                    <a:pt x="0" y="0"/>
                  </a:cubicBezTo>
                </a:path>
              </a:pathLst>
            </a:custGeom>
            <a:noFill/>
            <a:ln w="9525">
              <a:solidFill>
                <a:srgbClr val="000000"/>
              </a:solidFill>
              <a:round/>
              <a:headEnd/>
              <a:tailEnd/>
            </a:ln>
          </p:spPr>
          <p:txBody>
            <a:bodyPr/>
            <a:lstStyle/>
            <a:p>
              <a:endParaRPr lang="fr-FR"/>
            </a:p>
          </p:txBody>
        </p:sp>
        <p:sp>
          <p:nvSpPr>
            <p:cNvPr id="18467" name="Text Box 242"/>
            <p:cNvSpPr txBox="1">
              <a:spLocks noChangeArrowheads="1"/>
            </p:cNvSpPr>
            <p:nvPr/>
          </p:nvSpPr>
          <p:spPr bwMode="auto">
            <a:xfrm>
              <a:off x="7259660" y="2813023"/>
              <a:ext cx="527050" cy="1714500"/>
            </a:xfrm>
            <a:prstGeom prst="rect">
              <a:avLst/>
            </a:prstGeom>
            <a:solidFill>
              <a:srgbClr val="FFFFFF"/>
            </a:solidFill>
            <a:ln w="9525">
              <a:solidFill>
                <a:srgbClr val="000000"/>
              </a:solidFill>
              <a:miter lim="800000"/>
              <a:headEnd/>
              <a:tailEnd/>
            </a:ln>
          </p:spPr>
          <p:txBody>
            <a:bodyPr lIns="54000" tIns="10800" rIns="54000" bIns="10800"/>
            <a:lstStyle/>
            <a:p>
              <a:pPr algn="ctr"/>
              <a:r>
                <a:rPr lang="fr-FR" sz="1200"/>
                <a:t>R</a:t>
              </a:r>
            </a:p>
            <a:p>
              <a:pPr algn="ctr"/>
              <a:r>
                <a:rPr lang="fr-FR" sz="1200"/>
                <a:t>É</a:t>
              </a:r>
            </a:p>
            <a:p>
              <a:pPr algn="ctr"/>
              <a:r>
                <a:rPr lang="fr-FR" sz="1200"/>
                <a:t>C</a:t>
              </a:r>
            </a:p>
            <a:p>
              <a:pPr algn="ctr"/>
              <a:r>
                <a:rPr lang="fr-FR" sz="1200"/>
                <a:t>E</a:t>
              </a:r>
            </a:p>
            <a:p>
              <a:pPr algn="ctr"/>
              <a:r>
                <a:rPr lang="fr-FR" sz="1200"/>
                <a:t>P</a:t>
              </a:r>
            </a:p>
            <a:p>
              <a:pPr algn="ctr"/>
              <a:r>
                <a:rPr lang="fr-FR" sz="1200"/>
                <a:t>T</a:t>
              </a:r>
            </a:p>
            <a:p>
              <a:pPr algn="ctr"/>
              <a:r>
                <a:rPr lang="fr-FR" sz="1200"/>
                <a:t>E</a:t>
              </a:r>
            </a:p>
            <a:p>
              <a:pPr algn="ctr"/>
              <a:r>
                <a:rPr lang="fr-FR" sz="1200"/>
                <a:t>U</a:t>
              </a:r>
            </a:p>
            <a:p>
              <a:pPr algn="ctr"/>
              <a:r>
                <a:rPr lang="fr-FR" sz="1200"/>
                <a:t>r</a:t>
              </a:r>
            </a:p>
          </p:txBody>
        </p:sp>
        <p:sp>
          <p:nvSpPr>
            <p:cNvPr id="18468" name="Text Box 243"/>
            <p:cNvSpPr txBox="1">
              <a:spLocks noChangeArrowheads="1"/>
            </p:cNvSpPr>
            <p:nvPr/>
          </p:nvSpPr>
          <p:spPr bwMode="auto">
            <a:xfrm>
              <a:off x="5443546" y="3188928"/>
              <a:ext cx="342900" cy="305672"/>
            </a:xfrm>
            <a:prstGeom prst="rect">
              <a:avLst/>
            </a:prstGeom>
            <a:noFill/>
            <a:ln w="9525">
              <a:noFill/>
              <a:miter lim="800000"/>
              <a:headEnd/>
              <a:tailEnd/>
            </a:ln>
          </p:spPr>
          <p:txBody>
            <a:bodyPr/>
            <a:lstStyle/>
            <a:p>
              <a:pPr>
                <a:spcBef>
                  <a:spcPts val="600"/>
                </a:spcBef>
              </a:pPr>
              <a:r>
                <a:rPr lang="fr-FR" sz="1200"/>
                <a:t>1</a:t>
              </a:r>
            </a:p>
          </p:txBody>
        </p:sp>
        <p:sp>
          <p:nvSpPr>
            <p:cNvPr id="18469" name="Text Box 243"/>
            <p:cNvSpPr txBox="1">
              <a:spLocks noChangeArrowheads="1"/>
            </p:cNvSpPr>
            <p:nvPr/>
          </p:nvSpPr>
          <p:spPr bwMode="auto">
            <a:xfrm>
              <a:off x="5438920" y="3513317"/>
              <a:ext cx="342900" cy="305672"/>
            </a:xfrm>
            <a:prstGeom prst="rect">
              <a:avLst/>
            </a:prstGeom>
            <a:noFill/>
            <a:ln w="9525">
              <a:noFill/>
              <a:miter lim="800000"/>
              <a:headEnd/>
              <a:tailEnd/>
            </a:ln>
          </p:spPr>
          <p:txBody>
            <a:bodyPr/>
            <a:lstStyle/>
            <a:p>
              <a:pPr>
                <a:spcBef>
                  <a:spcPts val="600"/>
                </a:spcBef>
              </a:pPr>
              <a:r>
                <a:rPr lang="fr-FR" sz="1200"/>
                <a:t>2</a:t>
              </a:r>
            </a:p>
          </p:txBody>
        </p:sp>
        <p:sp>
          <p:nvSpPr>
            <p:cNvPr id="18470" name="Text Box 243"/>
            <p:cNvSpPr txBox="1">
              <a:spLocks noChangeArrowheads="1"/>
            </p:cNvSpPr>
            <p:nvPr/>
          </p:nvSpPr>
          <p:spPr bwMode="auto">
            <a:xfrm>
              <a:off x="5437509" y="3883386"/>
              <a:ext cx="342900" cy="305672"/>
            </a:xfrm>
            <a:prstGeom prst="rect">
              <a:avLst/>
            </a:prstGeom>
            <a:noFill/>
            <a:ln w="9525">
              <a:noFill/>
              <a:miter lim="800000"/>
              <a:headEnd/>
              <a:tailEnd/>
            </a:ln>
          </p:spPr>
          <p:txBody>
            <a:bodyPr/>
            <a:lstStyle/>
            <a:p>
              <a:pPr>
                <a:spcBef>
                  <a:spcPts val="600"/>
                </a:spcBef>
              </a:pPr>
              <a:r>
                <a:rPr lang="fr-FR" sz="1200"/>
                <a:t>3</a:t>
              </a:r>
            </a:p>
          </p:txBody>
        </p:sp>
        <p:sp>
          <p:nvSpPr>
            <p:cNvPr id="18471" name="Text Box 243"/>
            <p:cNvSpPr txBox="1">
              <a:spLocks noChangeArrowheads="1"/>
            </p:cNvSpPr>
            <p:nvPr/>
          </p:nvSpPr>
          <p:spPr bwMode="auto">
            <a:xfrm>
              <a:off x="6386326" y="3188928"/>
              <a:ext cx="485776" cy="364231"/>
            </a:xfrm>
            <a:prstGeom prst="rect">
              <a:avLst/>
            </a:prstGeom>
            <a:noFill/>
            <a:ln w="9525">
              <a:noFill/>
              <a:miter lim="800000"/>
              <a:headEnd/>
              <a:tailEnd/>
            </a:ln>
          </p:spPr>
          <p:txBody>
            <a:bodyPr/>
            <a:lstStyle/>
            <a:p>
              <a:pPr>
                <a:spcBef>
                  <a:spcPts val="600"/>
                </a:spcBef>
              </a:pPr>
              <a:r>
                <a:rPr lang="fr-FR" sz="1000"/>
                <a:t>W</a:t>
              </a:r>
              <a:r>
                <a:rPr lang="fr-FR" sz="1000" baseline="-25000"/>
                <a:t>1</a:t>
              </a:r>
            </a:p>
          </p:txBody>
        </p:sp>
        <p:sp>
          <p:nvSpPr>
            <p:cNvPr id="18472" name="Text Box 243"/>
            <p:cNvSpPr txBox="1">
              <a:spLocks noChangeArrowheads="1"/>
            </p:cNvSpPr>
            <p:nvPr/>
          </p:nvSpPr>
          <p:spPr bwMode="auto">
            <a:xfrm>
              <a:off x="6389544" y="3551956"/>
              <a:ext cx="485776" cy="364231"/>
            </a:xfrm>
            <a:prstGeom prst="rect">
              <a:avLst/>
            </a:prstGeom>
            <a:noFill/>
            <a:ln w="9525">
              <a:noFill/>
              <a:miter lim="800000"/>
              <a:headEnd/>
              <a:tailEnd/>
            </a:ln>
          </p:spPr>
          <p:txBody>
            <a:bodyPr/>
            <a:lstStyle/>
            <a:p>
              <a:pPr>
                <a:spcBef>
                  <a:spcPts val="600"/>
                </a:spcBef>
              </a:pPr>
              <a:r>
                <a:rPr lang="fr-FR" sz="1000"/>
                <a:t>W</a:t>
              </a:r>
              <a:r>
                <a:rPr lang="fr-FR" sz="1000" baseline="-25000"/>
                <a:t>2</a:t>
              </a:r>
            </a:p>
          </p:txBody>
        </p:sp>
        <p:sp>
          <p:nvSpPr>
            <p:cNvPr id="18473" name="Text Box 243"/>
            <p:cNvSpPr txBox="1">
              <a:spLocks noChangeArrowheads="1"/>
            </p:cNvSpPr>
            <p:nvPr/>
          </p:nvSpPr>
          <p:spPr bwMode="auto">
            <a:xfrm>
              <a:off x="6429388" y="3882181"/>
              <a:ext cx="485776" cy="364231"/>
            </a:xfrm>
            <a:prstGeom prst="rect">
              <a:avLst/>
            </a:prstGeom>
            <a:noFill/>
            <a:ln w="9525">
              <a:noFill/>
              <a:miter lim="800000"/>
              <a:headEnd/>
              <a:tailEnd/>
            </a:ln>
          </p:spPr>
          <p:txBody>
            <a:bodyPr/>
            <a:lstStyle/>
            <a:p>
              <a:pPr>
                <a:spcBef>
                  <a:spcPts val="600"/>
                </a:spcBef>
              </a:pPr>
              <a:r>
                <a:rPr lang="fr-FR" sz="1000"/>
                <a:t>W</a:t>
              </a:r>
              <a:r>
                <a:rPr lang="fr-FR" sz="1000" baseline="-25000"/>
                <a:t>3</a:t>
              </a:r>
            </a:p>
          </p:txBody>
        </p:sp>
        <p:sp>
          <p:nvSpPr>
            <p:cNvPr id="18474" name="ZoneTexte 79"/>
            <p:cNvSpPr txBox="1">
              <a:spLocks noChangeArrowheads="1"/>
            </p:cNvSpPr>
            <p:nvPr/>
          </p:nvSpPr>
          <p:spPr bwMode="auto">
            <a:xfrm>
              <a:off x="6091806" y="4669204"/>
              <a:ext cx="1552028" cy="338554"/>
            </a:xfrm>
            <a:prstGeom prst="rect">
              <a:avLst/>
            </a:prstGeom>
            <a:noFill/>
            <a:ln w="9525">
              <a:noFill/>
              <a:miter lim="800000"/>
              <a:headEnd/>
              <a:tailEnd/>
            </a:ln>
          </p:spPr>
          <p:txBody>
            <a:bodyPr wrap="none">
              <a:spAutoFit/>
            </a:bodyPr>
            <a:lstStyle/>
            <a:p>
              <a:r>
                <a:rPr lang="fr-FR" sz="1600" u="sng"/>
                <a:t>Neutre </a:t>
              </a:r>
              <a:r>
                <a:rPr lang="fr-FR" sz="1600" i="1" u="sng"/>
                <a:t>artificiel</a:t>
              </a:r>
              <a:endParaRPr lang="fr-FR" sz="1600" u="sng"/>
            </a:p>
          </p:txBody>
        </p:sp>
      </p:grpSp>
      <p:sp>
        <p:nvSpPr>
          <p:cNvPr id="4" name="Espace réservé du numéro de diapositive 3"/>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29</a:t>
            </a:fld>
            <a:endParaRPr lang="fr-FR">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411">
                                            <p:txEl>
                                              <p:pRg st="5" end="5"/>
                                            </p:txEl>
                                          </p:spTgt>
                                        </p:tgtEl>
                                        <p:attrNameLst>
                                          <p:attrName>style.visibility</p:attrName>
                                        </p:attrNameLst>
                                      </p:cBhvr>
                                      <p:to>
                                        <p:strVal val="visible"/>
                                      </p:to>
                                    </p:set>
                                    <p:animEffect transition="in" filter="checkerboard(across)">
                                      <p:cBhvr>
                                        <p:cTn id="7" dur="500"/>
                                        <p:tgtEl>
                                          <p:spTgt spid="1741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par>
                                <p:cTn id="13" presetID="5"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heckerboard(across)">
                                      <p:cBhvr>
                                        <p:cTn id="15" dur="500"/>
                                        <p:tgtEl>
                                          <p:spTgt spid="3"/>
                                        </p:tgtEl>
                                      </p:cBhvr>
                                    </p:animEffect>
                                  </p:childTnLst>
                                </p:cTn>
                              </p:par>
                              <p:par>
                                <p:cTn id="16" presetID="5" presetClass="entr" presetSubtype="10" fill="hold" nodeType="withEffect">
                                  <p:stCondLst>
                                    <p:cond delay="0"/>
                                  </p:stCondLst>
                                  <p:childTnLst>
                                    <p:set>
                                      <p:cBhvr>
                                        <p:cTn id="17" dur="1" fill="hold">
                                          <p:stCondLst>
                                            <p:cond delay="0"/>
                                          </p:stCondLst>
                                        </p:cTn>
                                        <p:tgtEl>
                                          <p:spTgt spid="17411">
                                            <p:txEl>
                                              <p:pRg st="17" end="17"/>
                                            </p:txEl>
                                          </p:spTgt>
                                        </p:tgtEl>
                                        <p:attrNameLst>
                                          <p:attrName>style.visibility</p:attrName>
                                        </p:attrNameLst>
                                      </p:cBhvr>
                                      <p:to>
                                        <p:strVal val="visible"/>
                                      </p:to>
                                    </p:set>
                                    <p:animEffect transition="in" filter="checkerboard(across)">
                                      <p:cBhvr>
                                        <p:cTn id="18" dur="500"/>
                                        <p:tgtEl>
                                          <p:spTgt spid="17411">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ZoneTexte 6"/>
          <p:cNvSpPr txBox="1">
            <a:spLocks noChangeArrowheads="1"/>
          </p:cNvSpPr>
          <p:nvPr/>
        </p:nvSpPr>
        <p:spPr bwMode="auto">
          <a:xfrm>
            <a:off x="971600" y="1441132"/>
            <a:ext cx="7416824" cy="3447098"/>
          </a:xfrm>
          <a:prstGeom prst="rect">
            <a:avLst/>
          </a:prstGeom>
          <a:noFill/>
          <a:ln w="9525">
            <a:noFill/>
            <a:miter lim="800000"/>
            <a:headEnd/>
            <a:tailEnd/>
          </a:ln>
        </p:spPr>
        <p:txBody>
          <a:bodyPr wrap="square">
            <a:spAutoFit/>
          </a:bodyPr>
          <a:lstStyle/>
          <a:p>
            <a:endParaRPr lang="fr-FR" dirty="0"/>
          </a:p>
          <a:p>
            <a:r>
              <a:rPr lang="fr-FR" b="1" dirty="0"/>
              <a:t>III – Puissances dans les systèmes triphasés équilibrés </a:t>
            </a:r>
          </a:p>
          <a:p>
            <a:endParaRPr lang="fr-FR" b="1" dirty="0"/>
          </a:p>
          <a:p>
            <a:r>
              <a:rPr lang="fr-FR" dirty="0"/>
              <a:t>	1 - Couplage Y 	</a:t>
            </a:r>
          </a:p>
          <a:p>
            <a:r>
              <a:rPr lang="fr-FR" dirty="0"/>
              <a:t>	2 - Couplage Δ  </a:t>
            </a:r>
          </a:p>
          <a:p>
            <a:endParaRPr lang="fr-FR" dirty="0"/>
          </a:p>
          <a:p>
            <a:r>
              <a:rPr lang="fr-FR" b="1" i="1" dirty="0"/>
              <a:t> 	</a:t>
            </a:r>
            <a:r>
              <a:rPr lang="fr-FR" dirty="0"/>
              <a:t>3 - Mesure des puissances </a:t>
            </a:r>
          </a:p>
          <a:p>
            <a:endParaRPr lang="fr-FR" dirty="0"/>
          </a:p>
          <a:p>
            <a:r>
              <a:rPr lang="fr-FR" dirty="0"/>
              <a:t>		- Principe du Wattmètre </a:t>
            </a:r>
          </a:p>
          <a:p>
            <a:r>
              <a:rPr lang="fr-FR" dirty="0"/>
              <a:t>		- Application à la mesure de puissances en triphasé </a:t>
            </a:r>
          </a:p>
          <a:p>
            <a:endParaRPr lang="fr-FR" dirty="0"/>
          </a:p>
          <a:p>
            <a:r>
              <a:rPr lang="fr-FR" b="1" dirty="0"/>
              <a:t>IV – Intérêt des systèmes triphasés </a:t>
            </a:r>
            <a:r>
              <a:rPr lang="fr-FR" sz="2000" b="1" i="1" dirty="0"/>
              <a:t>	</a:t>
            </a:r>
            <a:endParaRPr lang="fr-FR" dirty="0"/>
          </a:p>
        </p:txBody>
      </p:sp>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t>Réseau triphasé équilibré</a:t>
            </a:r>
          </a:p>
        </p:txBody>
      </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pPr>
                <a:defRPr/>
              </a:pPr>
              <a:t>3</a:t>
            </a:fld>
            <a:endParaRPr lang="fr-FR"/>
          </a:p>
        </p:txBody>
      </p:sp>
    </p:spTree>
    <p:extLst>
      <p:ext uri="{BB962C8B-B14F-4D97-AF65-F5344CB8AC3E}">
        <p14:creationId xmlns:p14="http://schemas.microsoft.com/office/powerpoint/2010/main" val="23854039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checkerboard(across)">
                                      <p:cBhvr>
                                        <p:cTn id="7" dur="500"/>
                                        <p:tgtEl>
                                          <p:spTgt spid="7">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checkerboard(across)">
                                      <p:cBhvr>
                                        <p:cTn id="10" dur="500"/>
                                        <p:tgtEl>
                                          <p:spTgt spid="7">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checkerboard(across)">
                                      <p:cBhvr>
                                        <p:cTn id="13" dur="500"/>
                                        <p:tgtEl>
                                          <p:spTgt spid="7">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checkerboard(across)">
                                      <p:cBhvr>
                                        <p:cTn id="16" dur="500"/>
                                        <p:tgtEl>
                                          <p:spTgt spid="7">
                                            <p:txEl>
                                              <p:pRg st="6" end="6"/>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Effect transition="in" filter="checkerboard(across)">
                                      <p:cBhvr>
                                        <p:cTn id="19" dur="500"/>
                                        <p:tgtEl>
                                          <p:spTgt spid="7">
                                            <p:txEl>
                                              <p:pRg st="8" end="8"/>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7">
                                            <p:txEl>
                                              <p:pRg st="9" end="9"/>
                                            </p:txEl>
                                          </p:spTgt>
                                        </p:tgtEl>
                                        <p:attrNameLst>
                                          <p:attrName>style.visibility</p:attrName>
                                        </p:attrNameLst>
                                      </p:cBhvr>
                                      <p:to>
                                        <p:strVal val="visible"/>
                                      </p:to>
                                    </p:set>
                                    <p:animEffect transition="in" filter="checkerboard(across)">
                                      <p:cBhvr>
                                        <p:cTn id="22" dur="500"/>
                                        <p:tgtEl>
                                          <p:spTgt spid="7">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
                                            <p:txEl>
                                              <p:pRg st="11" end="11"/>
                                            </p:txEl>
                                          </p:spTgt>
                                        </p:tgtEl>
                                        <p:attrNameLst>
                                          <p:attrName>style.visibility</p:attrName>
                                        </p:attrNameLst>
                                      </p:cBhvr>
                                      <p:to>
                                        <p:strVal val="visible"/>
                                      </p:to>
                                    </p:set>
                                    <p:animEffect transition="in" filter="checkerboard(across)">
                                      <p:cBhvr>
                                        <p:cTn id="27"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 équilibrés</a:t>
            </a:r>
            <a:endParaRPr lang="fr-FR" sz="3400" b="1" dirty="0"/>
          </a:p>
        </p:txBody>
      </p:sp>
      <p:sp>
        <p:nvSpPr>
          <p:cNvPr id="17411" name="Rectangle 170"/>
          <p:cNvSpPr>
            <a:spLocks noChangeArrowheads="1"/>
          </p:cNvSpPr>
          <p:nvPr/>
        </p:nvSpPr>
        <p:spPr bwMode="auto">
          <a:xfrm>
            <a:off x="971600" y="1143000"/>
            <a:ext cx="7416824" cy="5032147"/>
          </a:xfrm>
          <a:prstGeom prst="rect">
            <a:avLst/>
          </a:prstGeom>
          <a:noFill/>
          <a:ln w="9525">
            <a:noFill/>
            <a:miter lim="800000"/>
            <a:headEnd/>
            <a:tailEnd/>
          </a:ln>
        </p:spPr>
        <p:txBody>
          <a:bodyPr wrap="square">
            <a:spAutoFit/>
          </a:bodyPr>
          <a:lstStyle/>
          <a:p>
            <a:pPr algn="just"/>
            <a:r>
              <a:rPr lang="fr-FR" sz="1700" b="1" dirty="0"/>
              <a:t>	</a:t>
            </a:r>
            <a:endParaRPr lang="fr-FR" sz="1600" b="1" dirty="0"/>
          </a:p>
          <a:p>
            <a:endParaRPr lang="fr-FR" sz="1600" b="1" dirty="0"/>
          </a:p>
          <a:p>
            <a:endParaRPr lang="fr-FR" sz="1600" b="1" dirty="0"/>
          </a:p>
          <a:p>
            <a:endParaRPr lang="fr-FR" sz="1600" b="1" dirty="0"/>
          </a:p>
          <a:p>
            <a:endParaRPr lang="fr-FR" sz="1600" b="1" dirty="0"/>
          </a:p>
          <a:p>
            <a:endParaRPr lang="fr-FR" sz="1600" b="1" dirty="0"/>
          </a:p>
          <a:p>
            <a:endParaRPr lang="fr-FR" sz="1600" b="1" dirty="0"/>
          </a:p>
          <a:p>
            <a:endParaRPr lang="fr-FR" sz="1600" b="1" dirty="0"/>
          </a:p>
          <a:p>
            <a:endParaRPr lang="fr-FR" sz="1600" b="1" dirty="0"/>
          </a:p>
          <a:p>
            <a:endParaRPr lang="fr-FR" sz="1600" b="1" dirty="0"/>
          </a:p>
          <a:p>
            <a:pPr algn="just"/>
            <a:endParaRPr lang="en-US" sz="1600" b="1" i="1" dirty="0"/>
          </a:p>
          <a:p>
            <a:pPr algn="just"/>
            <a:endParaRPr lang="en-US" sz="1600" b="1" i="1" dirty="0"/>
          </a:p>
          <a:p>
            <a:pPr algn="ctr"/>
            <a:r>
              <a:rPr lang="fr-FR" sz="1600" i="1" dirty="0"/>
              <a:t>P = W</a:t>
            </a:r>
            <a:r>
              <a:rPr lang="fr-FR" sz="1600" i="1" baseline="-25000" dirty="0"/>
              <a:t>1</a:t>
            </a:r>
            <a:r>
              <a:rPr lang="fr-FR" sz="1600" i="1" dirty="0"/>
              <a:t> + W</a:t>
            </a:r>
            <a:r>
              <a:rPr lang="fr-FR" sz="1600" i="1" baseline="-25000" dirty="0"/>
              <a:t>2</a:t>
            </a:r>
            <a:r>
              <a:rPr lang="fr-FR" sz="1600" i="1" dirty="0"/>
              <a:t> + W</a:t>
            </a:r>
            <a:r>
              <a:rPr lang="fr-FR" sz="1600" i="1" baseline="-25000" dirty="0"/>
              <a:t>3</a:t>
            </a:r>
            <a:endParaRPr lang="fr-FR" sz="1600" i="1" dirty="0"/>
          </a:p>
          <a:p>
            <a:pPr algn="just"/>
            <a:endParaRPr lang="fr-FR" sz="1600" i="1" dirty="0"/>
          </a:p>
          <a:p>
            <a:pPr algn="just"/>
            <a:r>
              <a:rPr lang="fr-FR" sz="1600" i="1" dirty="0"/>
              <a:t>Si le système est équilibré, les trois wattmètres donnent la même indication</a:t>
            </a:r>
          </a:p>
          <a:p>
            <a:pPr algn="just"/>
            <a:r>
              <a:rPr lang="fr-FR" sz="1600" i="1" dirty="0"/>
              <a:t>  </a:t>
            </a:r>
          </a:p>
          <a:p>
            <a:pPr algn="ctr"/>
            <a:r>
              <a:rPr lang="fr-FR" sz="1600" i="1" dirty="0"/>
              <a:t>(W</a:t>
            </a:r>
            <a:r>
              <a:rPr lang="fr-FR" sz="1600" i="1" baseline="-25000" dirty="0"/>
              <a:t>1</a:t>
            </a:r>
            <a:r>
              <a:rPr lang="fr-FR" sz="1600" i="1" dirty="0"/>
              <a:t> = W</a:t>
            </a:r>
            <a:r>
              <a:rPr lang="fr-FR" sz="1600" i="1" baseline="-25000" dirty="0"/>
              <a:t>2</a:t>
            </a:r>
            <a:r>
              <a:rPr lang="fr-FR" sz="1600" i="1" dirty="0"/>
              <a:t> = W</a:t>
            </a:r>
            <a:r>
              <a:rPr lang="fr-FR" sz="1600" i="1" baseline="-25000" dirty="0"/>
              <a:t>3 </a:t>
            </a:r>
            <a:r>
              <a:rPr lang="fr-FR" sz="1600" i="1" dirty="0"/>
              <a:t>= W) </a:t>
            </a:r>
          </a:p>
          <a:p>
            <a:pPr algn="ctr"/>
            <a:endParaRPr lang="fr-FR" sz="1600" i="1" dirty="0"/>
          </a:p>
          <a:p>
            <a:pPr algn="just"/>
            <a:r>
              <a:rPr lang="fr-FR" sz="1600" i="1" dirty="0"/>
              <a:t>et il suffit d’un seul pour mesurer la puissance active   P = 3 W.</a:t>
            </a:r>
            <a:r>
              <a:rPr lang="fr-FR" sz="1600" dirty="0"/>
              <a:t>				</a:t>
            </a:r>
            <a:endParaRPr lang="fr-FR" sz="1700" b="1" dirty="0"/>
          </a:p>
        </p:txBody>
      </p:sp>
      <p:grpSp>
        <p:nvGrpSpPr>
          <p:cNvPr id="2" name="Groupe 81"/>
          <p:cNvGrpSpPr>
            <a:grpSpLocks/>
          </p:cNvGrpSpPr>
          <p:nvPr/>
        </p:nvGrpSpPr>
        <p:grpSpPr bwMode="auto">
          <a:xfrm>
            <a:off x="1430407" y="1564958"/>
            <a:ext cx="2487612" cy="2073275"/>
            <a:chOff x="1513045" y="2928938"/>
            <a:chExt cx="2487455" cy="2072984"/>
          </a:xfrm>
        </p:grpSpPr>
        <p:sp>
          <p:nvSpPr>
            <p:cNvPr id="18475" name="Line 219"/>
            <p:cNvSpPr>
              <a:spLocks noChangeShapeType="1"/>
            </p:cNvSpPr>
            <p:nvPr/>
          </p:nvSpPr>
          <p:spPr bwMode="auto">
            <a:xfrm>
              <a:off x="1784350" y="3321050"/>
              <a:ext cx="457200" cy="0"/>
            </a:xfrm>
            <a:prstGeom prst="line">
              <a:avLst/>
            </a:prstGeom>
            <a:noFill/>
            <a:ln w="9525">
              <a:solidFill>
                <a:srgbClr val="000000"/>
              </a:solidFill>
              <a:round/>
              <a:headEnd type="oval" w="med" len="med"/>
              <a:tailEnd/>
            </a:ln>
          </p:spPr>
          <p:txBody>
            <a:bodyPr/>
            <a:lstStyle/>
            <a:p>
              <a:endParaRPr lang="fr-FR"/>
            </a:p>
          </p:txBody>
        </p:sp>
        <p:sp>
          <p:nvSpPr>
            <p:cNvPr id="18476" name="Oval 220"/>
            <p:cNvSpPr>
              <a:spLocks noChangeArrowheads="1"/>
            </p:cNvSpPr>
            <p:nvPr/>
          </p:nvSpPr>
          <p:spPr bwMode="auto">
            <a:xfrm>
              <a:off x="2254250" y="3206750"/>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8477" name="Oval 221"/>
            <p:cNvSpPr>
              <a:spLocks noChangeArrowheads="1"/>
            </p:cNvSpPr>
            <p:nvPr/>
          </p:nvSpPr>
          <p:spPr bwMode="auto">
            <a:xfrm>
              <a:off x="2660650" y="3546475"/>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8478" name="Oval 222"/>
            <p:cNvSpPr>
              <a:spLocks noChangeArrowheads="1"/>
            </p:cNvSpPr>
            <p:nvPr/>
          </p:nvSpPr>
          <p:spPr bwMode="auto">
            <a:xfrm>
              <a:off x="3105150" y="3873500"/>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8479" name="Line 223"/>
            <p:cNvSpPr>
              <a:spLocks noChangeShapeType="1"/>
            </p:cNvSpPr>
            <p:nvPr/>
          </p:nvSpPr>
          <p:spPr bwMode="auto">
            <a:xfrm>
              <a:off x="2114550" y="3321050"/>
              <a:ext cx="0" cy="114300"/>
            </a:xfrm>
            <a:prstGeom prst="line">
              <a:avLst/>
            </a:prstGeom>
            <a:noFill/>
            <a:ln w="9525">
              <a:solidFill>
                <a:srgbClr val="000000"/>
              </a:solidFill>
              <a:round/>
              <a:headEnd/>
              <a:tailEnd/>
            </a:ln>
          </p:spPr>
          <p:txBody>
            <a:bodyPr/>
            <a:lstStyle/>
            <a:p>
              <a:endParaRPr lang="fr-FR"/>
            </a:p>
          </p:txBody>
        </p:sp>
        <p:sp>
          <p:nvSpPr>
            <p:cNvPr id="18480" name="Line 224"/>
            <p:cNvSpPr>
              <a:spLocks noChangeShapeType="1"/>
            </p:cNvSpPr>
            <p:nvPr/>
          </p:nvSpPr>
          <p:spPr bwMode="auto">
            <a:xfrm>
              <a:off x="2114550" y="3448050"/>
              <a:ext cx="114300" cy="0"/>
            </a:xfrm>
            <a:prstGeom prst="line">
              <a:avLst/>
            </a:prstGeom>
            <a:noFill/>
            <a:ln w="9525">
              <a:solidFill>
                <a:srgbClr val="000000"/>
              </a:solidFill>
              <a:round/>
              <a:headEnd/>
              <a:tailEnd/>
            </a:ln>
          </p:spPr>
          <p:txBody>
            <a:bodyPr/>
            <a:lstStyle/>
            <a:p>
              <a:endParaRPr lang="fr-FR"/>
            </a:p>
          </p:txBody>
        </p:sp>
        <p:sp>
          <p:nvSpPr>
            <p:cNvPr id="18481" name="Line 225"/>
            <p:cNvSpPr>
              <a:spLocks noChangeShapeType="1"/>
            </p:cNvSpPr>
            <p:nvPr/>
          </p:nvSpPr>
          <p:spPr bwMode="auto">
            <a:xfrm rot="17451268" flipH="1">
              <a:off x="2190750" y="3386138"/>
              <a:ext cx="114300" cy="0"/>
            </a:xfrm>
            <a:prstGeom prst="line">
              <a:avLst/>
            </a:prstGeom>
            <a:noFill/>
            <a:ln w="9525">
              <a:solidFill>
                <a:srgbClr val="000000"/>
              </a:solidFill>
              <a:round/>
              <a:headEnd/>
              <a:tailEnd/>
            </a:ln>
          </p:spPr>
          <p:txBody>
            <a:bodyPr/>
            <a:lstStyle/>
            <a:p>
              <a:endParaRPr lang="fr-FR"/>
            </a:p>
          </p:txBody>
        </p:sp>
        <p:sp>
          <p:nvSpPr>
            <p:cNvPr id="18482" name="Line 226"/>
            <p:cNvSpPr>
              <a:spLocks noChangeShapeType="1"/>
            </p:cNvSpPr>
            <p:nvPr/>
          </p:nvSpPr>
          <p:spPr bwMode="auto">
            <a:xfrm>
              <a:off x="2355850" y="3448050"/>
              <a:ext cx="0" cy="114300"/>
            </a:xfrm>
            <a:prstGeom prst="line">
              <a:avLst/>
            </a:prstGeom>
            <a:noFill/>
            <a:ln w="9525">
              <a:solidFill>
                <a:srgbClr val="000000"/>
              </a:solidFill>
              <a:round/>
              <a:headEnd/>
              <a:tailEnd/>
            </a:ln>
          </p:spPr>
          <p:txBody>
            <a:bodyPr/>
            <a:lstStyle/>
            <a:p>
              <a:endParaRPr lang="fr-FR"/>
            </a:p>
          </p:txBody>
        </p:sp>
        <p:sp>
          <p:nvSpPr>
            <p:cNvPr id="18483" name="Freeform 227"/>
            <p:cNvSpPr>
              <a:spLocks/>
            </p:cNvSpPr>
            <p:nvPr/>
          </p:nvSpPr>
          <p:spPr bwMode="auto">
            <a:xfrm>
              <a:off x="2357438" y="3581400"/>
              <a:ext cx="87312" cy="88900"/>
            </a:xfrm>
            <a:custGeom>
              <a:avLst/>
              <a:gdLst>
                <a:gd name="T0" fmla="*/ 0 w 137"/>
                <a:gd name="T1" fmla="*/ 2147483647 h 138"/>
                <a:gd name="T2" fmla="*/ 2147483647 w 137"/>
                <a:gd name="T3" fmla="*/ 2147483647 h 138"/>
                <a:gd name="T4" fmla="*/ 2147483647 w 137"/>
                <a:gd name="T5" fmla="*/ 2147483647 h 138"/>
                <a:gd name="T6" fmla="*/ 0 60000 65536"/>
                <a:gd name="T7" fmla="*/ 0 60000 65536"/>
                <a:gd name="T8" fmla="*/ 0 60000 65536"/>
                <a:gd name="T9" fmla="*/ 0 w 137"/>
                <a:gd name="T10" fmla="*/ 0 h 138"/>
                <a:gd name="T11" fmla="*/ 137 w 137"/>
                <a:gd name="T12" fmla="*/ 138 h 138"/>
              </a:gdLst>
              <a:ahLst/>
              <a:cxnLst>
                <a:cxn ang="T6">
                  <a:pos x="T0" y="T1"/>
                </a:cxn>
                <a:cxn ang="T7">
                  <a:pos x="T2" y="T3"/>
                </a:cxn>
                <a:cxn ang="T8">
                  <a:pos x="T4" y="T5"/>
                </a:cxn>
              </a:cxnLst>
              <a:rect l="T9" t="T10" r="T11" b="T12"/>
              <a:pathLst>
                <a:path w="137" h="138">
                  <a:moveTo>
                    <a:pt x="0" y="5"/>
                  </a:moveTo>
                  <a:cubicBezTo>
                    <a:pt x="27" y="12"/>
                    <a:pt x="68" y="0"/>
                    <a:pt x="80" y="25"/>
                  </a:cubicBezTo>
                  <a:cubicBezTo>
                    <a:pt x="137" y="138"/>
                    <a:pt x="63" y="125"/>
                    <a:pt x="20" y="125"/>
                  </a:cubicBezTo>
                </a:path>
              </a:pathLst>
            </a:custGeom>
            <a:noFill/>
            <a:ln w="9525">
              <a:solidFill>
                <a:srgbClr val="000000"/>
              </a:solidFill>
              <a:round/>
              <a:headEnd/>
              <a:tailEnd/>
            </a:ln>
          </p:spPr>
          <p:txBody>
            <a:bodyPr/>
            <a:lstStyle/>
            <a:p>
              <a:endParaRPr lang="fr-FR"/>
            </a:p>
          </p:txBody>
        </p:sp>
        <p:sp>
          <p:nvSpPr>
            <p:cNvPr id="18484" name="Line 228"/>
            <p:cNvSpPr>
              <a:spLocks noChangeShapeType="1"/>
            </p:cNvSpPr>
            <p:nvPr/>
          </p:nvSpPr>
          <p:spPr bwMode="auto">
            <a:xfrm>
              <a:off x="2368550" y="3660775"/>
              <a:ext cx="0" cy="228600"/>
            </a:xfrm>
            <a:prstGeom prst="line">
              <a:avLst/>
            </a:prstGeom>
            <a:noFill/>
            <a:ln w="9525">
              <a:solidFill>
                <a:srgbClr val="000000"/>
              </a:solidFill>
              <a:round/>
              <a:headEnd/>
              <a:tailEnd/>
            </a:ln>
          </p:spPr>
          <p:txBody>
            <a:bodyPr/>
            <a:lstStyle/>
            <a:p>
              <a:endParaRPr lang="fr-FR"/>
            </a:p>
          </p:txBody>
        </p:sp>
        <p:sp>
          <p:nvSpPr>
            <p:cNvPr id="18485" name="Line 229"/>
            <p:cNvSpPr>
              <a:spLocks noChangeShapeType="1"/>
            </p:cNvSpPr>
            <p:nvPr/>
          </p:nvSpPr>
          <p:spPr bwMode="auto">
            <a:xfrm>
              <a:off x="1847850" y="3635375"/>
              <a:ext cx="800100" cy="0"/>
            </a:xfrm>
            <a:prstGeom prst="line">
              <a:avLst/>
            </a:prstGeom>
            <a:noFill/>
            <a:ln w="9525">
              <a:solidFill>
                <a:srgbClr val="000000"/>
              </a:solidFill>
              <a:round/>
              <a:headEnd type="oval" w="med" len="med"/>
              <a:tailEnd/>
            </a:ln>
          </p:spPr>
          <p:txBody>
            <a:bodyPr/>
            <a:lstStyle/>
            <a:p>
              <a:endParaRPr lang="fr-FR"/>
            </a:p>
          </p:txBody>
        </p:sp>
        <p:sp>
          <p:nvSpPr>
            <p:cNvPr id="18486" name="Line 230"/>
            <p:cNvSpPr>
              <a:spLocks noChangeShapeType="1"/>
            </p:cNvSpPr>
            <p:nvPr/>
          </p:nvSpPr>
          <p:spPr bwMode="auto">
            <a:xfrm>
              <a:off x="2559050" y="3648075"/>
              <a:ext cx="0" cy="203200"/>
            </a:xfrm>
            <a:prstGeom prst="line">
              <a:avLst/>
            </a:prstGeom>
            <a:noFill/>
            <a:ln w="9525">
              <a:solidFill>
                <a:srgbClr val="000000"/>
              </a:solidFill>
              <a:round/>
              <a:headEnd/>
              <a:tailEnd/>
            </a:ln>
          </p:spPr>
          <p:txBody>
            <a:bodyPr/>
            <a:lstStyle/>
            <a:p>
              <a:endParaRPr lang="fr-FR"/>
            </a:p>
          </p:txBody>
        </p:sp>
        <p:sp>
          <p:nvSpPr>
            <p:cNvPr id="18487" name="Line 231"/>
            <p:cNvSpPr>
              <a:spLocks noChangeShapeType="1"/>
            </p:cNvSpPr>
            <p:nvPr/>
          </p:nvSpPr>
          <p:spPr bwMode="auto">
            <a:xfrm>
              <a:off x="2559050" y="3848100"/>
              <a:ext cx="114300" cy="0"/>
            </a:xfrm>
            <a:prstGeom prst="line">
              <a:avLst/>
            </a:prstGeom>
            <a:noFill/>
            <a:ln w="9525">
              <a:solidFill>
                <a:srgbClr val="000000"/>
              </a:solidFill>
              <a:round/>
              <a:headEnd/>
              <a:tailEnd/>
            </a:ln>
          </p:spPr>
          <p:txBody>
            <a:bodyPr/>
            <a:lstStyle/>
            <a:p>
              <a:endParaRPr lang="fr-FR"/>
            </a:p>
          </p:txBody>
        </p:sp>
        <p:sp>
          <p:nvSpPr>
            <p:cNvPr id="18488" name="Line 232"/>
            <p:cNvSpPr>
              <a:spLocks noChangeShapeType="1"/>
            </p:cNvSpPr>
            <p:nvPr/>
          </p:nvSpPr>
          <p:spPr bwMode="auto">
            <a:xfrm rot="3241159" flipV="1">
              <a:off x="2717800" y="3762375"/>
              <a:ext cx="0" cy="114300"/>
            </a:xfrm>
            <a:prstGeom prst="line">
              <a:avLst/>
            </a:prstGeom>
            <a:noFill/>
            <a:ln w="9525">
              <a:solidFill>
                <a:srgbClr val="000000"/>
              </a:solidFill>
              <a:round/>
              <a:headEnd/>
              <a:tailEnd/>
            </a:ln>
          </p:spPr>
          <p:txBody>
            <a:bodyPr/>
            <a:lstStyle/>
            <a:p>
              <a:endParaRPr lang="fr-FR"/>
            </a:p>
          </p:txBody>
        </p:sp>
        <p:sp>
          <p:nvSpPr>
            <p:cNvPr id="18489" name="Line 233"/>
            <p:cNvSpPr>
              <a:spLocks noChangeShapeType="1"/>
            </p:cNvSpPr>
            <p:nvPr/>
          </p:nvSpPr>
          <p:spPr bwMode="auto">
            <a:xfrm>
              <a:off x="1835150" y="3962400"/>
              <a:ext cx="1257300" cy="0"/>
            </a:xfrm>
            <a:prstGeom prst="line">
              <a:avLst/>
            </a:prstGeom>
            <a:noFill/>
            <a:ln w="9525">
              <a:solidFill>
                <a:srgbClr val="000000"/>
              </a:solidFill>
              <a:round/>
              <a:headEnd type="oval" w="med" len="med"/>
              <a:tailEnd/>
            </a:ln>
          </p:spPr>
          <p:txBody>
            <a:bodyPr/>
            <a:lstStyle/>
            <a:p>
              <a:endParaRPr lang="fr-FR"/>
            </a:p>
          </p:txBody>
        </p:sp>
        <p:sp>
          <p:nvSpPr>
            <p:cNvPr id="18490" name="Freeform 234"/>
            <p:cNvSpPr>
              <a:spLocks/>
            </p:cNvSpPr>
            <p:nvPr/>
          </p:nvSpPr>
          <p:spPr bwMode="auto">
            <a:xfrm>
              <a:off x="2382838" y="3894138"/>
              <a:ext cx="50800" cy="119062"/>
            </a:xfrm>
            <a:custGeom>
              <a:avLst/>
              <a:gdLst>
                <a:gd name="T0" fmla="*/ 0 w 80"/>
                <a:gd name="T1" fmla="*/ 2147483647 h 189"/>
                <a:gd name="T2" fmla="*/ 2147483647 w 80"/>
                <a:gd name="T3" fmla="*/ 2147483647 h 189"/>
                <a:gd name="T4" fmla="*/ 2147483647 w 80"/>
                <a:gd name="T5" fmla="*/ 2147483647 h 189"/>
                <a:gd name="T6" fmla="*/ 0 w 80"/>
                <a:gd name="T7" fmla="*/ 2147483647 h 189"/>
                <a:gd name="T8" fmla="*/ 0 60000 65536"/>
                <a:gd name="T9" fmla="*/ 0 60000 65536"/>
                <a:gd name="T10" fmla="*/ 0 60000 65536"/>
                <a:gd name="T11" fmla="*/ 0 60000 65536"/>
                <a:gd name="T12" fmla="*/ 0 w 80"/>
                <a:gd name="T13" fmla="*/ 0 h 189"/>
                <a:gd name="T14" fmla="*/ 80 w 80"/>
                <a:gd name="T15" fmla="*/ 189 h 189"/>
              </a:gdLst>
              <a:ahLst/>
              <a:cxnLst>
                <a:cxn ang="T8">
                  <a:pos x="T0" y="T1"/>
                </a:cxn>
                <a:cxn ang="T9">
                  <a:pos x="T2" y="T3"/>
                </a:cxn>
                <a:cxn ang="T10">
                  <a:pos x="T4" y="T5"/>
                </a:cxn>
                <a:cxn ang="T11">
                  <a:pos x="T6" y="T7"/>
                </a:cxn>
              </a:cxnLst>
              <a:rect l="T12" t="T13" r="T14" b="T15"/>
              <a:pathLst>
                <a:path w="80" h="189">
                  <a:moveTo>
                    <a:pt x="0" y="49"/>
                  </a:moveTo>
                  <a:cubicBezTo>
                    <a:pt x="53" y="31"/>
                    <a:pt x="80" y="0"/>
                    <a:pt x="80" y="89"/>
                  </a:cubicBezTo>
                  <a:cubicBezTo>
                    <a:pt x="80" y="116"/>
                    <a:pt x="77" y="148"/>
                    <a:pt x="60" y="169"/>
                  </a:cubicBezTo>
                  <a:cubicBezTo>
                    <a:pt x="47" y="185"/>
                    <a:pt x="0" y="189"/>
                    <a:pt x="0" y="189"/>
                  </a:cubicBezTo>
                </a:path>
              </a:pathLst>
            </a:custGeom>
            <a:noFill/>
            <a:ln w="9525">
              <a:solidFill>
                <a:srgbClr val="000000"/>
              </a:solidFill>
              <a:round/>
              <a:headEnd/>
              <a:tailEnd/>
            </a:ln>
          </p:spPr>
          <p:txBody>
            <a:bodyPr/>
            <a:lstStyle/>
            <a:p>
              <a:endParaRPr lang="fr-FR"/>
            </a:p>
          </p:txBody>
        </p:sp>
        <p:sp>
          <p:nvSpPr>
            <p:cNvPr id="18491" name="Line 235"/>
            <p:cNvSpPr>
              <a:spLocks noChangeShapeType="1"/>
            </p:cNvSpPr>
            <p:nvPr/>
          </p:nvSpPr>
          <p:spPr bwMode="auto">
            <a:xfrm>
              <a:off x="2851150" y="3775075"/>
              <a:ext cx="0" cy="114300"/>
            </a:xfrm>
            <a:prstGeom prst="line">
              <a:avLst/>
            </a:prstGeom>
            <a:noFill/>
            <a:ln w="9525">
              <a:solidFill>
                <a:srgbClr val="000000"/>
              </a:solidFill>
              <a:round/>
              <a:headEnd/>
              <a:tailEnd/>
            </a:ln>
          </p:spPr>
          <p:txBody>
            <a:bodyPr/>
            <a:lstStyle/>
            <a:p>
              <a:endParaRPr lang="fr-FR"/>
            </a:p>
          </p:txBody>
        </p:sp>
        <p:sp>
          <p:nvSpPr>
            <p:cNvPr id="18492" name="Freeform 236"/>
            <p:cNvSpPr>
              <a:spLocks/>
            </p:cNvSpPr>
            <p:nvPr/>
          </p:nvSpPr>
          <p:spPr bwMode="auto">
            <a:xfrm>
              <a:off x="2852738" y="3897313"/>
              <a:ext cx="60325" cy="90487"/>
            </a:xfrm>
            <a:custGeom>
              <a:avLst/>
              <a:gdLst>
                <a:gd name="T0" fmla="*/ 0 w 94"/>
                <a:gd name="T1" fmla="*/ 2147483647 h 144"/>
                <a:gd name="T2" fmla="*/ 2147483647 w 94"/>
                <a:gd name="T3" fmla="*/ 2147483647 h 144"/>
                <a:gd name="T4" fmla="*/ 2147483647 w 94"/>
                <a:gd name="T5" fmla="*/ 2147483647 h 144"/>
                <a:gd name="T6" fmla="*/ 0 w 94"/>
                <a:gd name="T7" fmla="*/ 2147483647 h 144"/>
                <a:gd name="T8" fmla="*/ 0 60000 65536"/>
                <a:gd name="T9" fmla="*/ 0 60000 65536"/>
                <a:gd name="T10" fmla="*/ 0 60000 65536"/>
                <a:gd name="T11" fmla="*/ 0 60000 65536"/>
                <a:gd name="T12" fmla="*/ 0 w 94"/>
                <a:gd name="T13" fmla="*/ 0 h 144"/>
                <a:gd name="T14" fmla="*/ 94 w 94"/>
                <a:gd name="T15" fmla="*/ 144 h 144"/>
              </a:gdLst>
              <a:ahLst/>
              <a:cxnLst>
                <a:cxn ang="T8">
                  <a:pos x="T0" y="T1"/>
                </a:cxn>
                <a:cxn ang="T9">
                  <a:pos x="T2" y="T3"/>
                </a:cxn>
                <a:cxn ang="T10">
                  <a:pos x="T4" y="T5"/>
                </a:cxn>
                <a:cxn ang="T11">
                  <a:pos x="T6" y="T7"/>
                </a:cxn>
              </a:cxnLst>
              <a:rect l="T12" t="T13" r="T14" b="T15"/>
              <a:pathLst>
                <a:path w="94" h="144">
                  <a:moveTo>
                    <a:pt x="0" y="4"/>
                  </a:moveTo>
                  <a:cubicBezTo>
                    <a:pt x="27" y="11"/>
                    <a:pt x="66" y="0"/>
                    <a:pt x="80" y="24"/>
                  </a:cubicBezTo>
                  <a:cubicBezTo>
                    <a:pt x="94" y="48"/>
                    <a:pt x="75" y="81"/>
                    <a:pt x="60" y="104"/>
                  </a:cubicBezTo>
                  <a:cubicBezTo>
                    <a:pt x="47" y="124"/>
                    <a:pt x="0" y="144"/>
                    <a:pt x="0" y="144"/>
                  </a:cubicBezTo>
                </a:path>
              </a:pathLst>
            </a:custGeom>
            <a:noFill/>
            <a:ln w="9525">
              <a:solidFill>
                <a:srgbClr val="000000"/>
              </a:solidFill>
              <a:round/>
              <a:headEnd/>
              <a:tailEnd/>
            </a:ln>
          </p:spPr>
          <p:txBody>
            <a:bodyPr/>
            <a:lstStyle/>
            <a:p>
              <a:endParaRPr lang="fr-FR"/>
            </a:p>
          </p:txBody>
        </p:sp>
        <p:sp>
          <p:nvSpPr>
            <p:cNvPr id="18493" name="Line 237"/>
            <p:cNvSpPr>
              <a:spLocks noChangeShapeType="1"/>
            </p:cNvSpPr>
            <p:nvPr/>
          </p:nvSpPr>
          <p:spPr bwMode="auto">
            <a:xfrm>
              <a:off x="2851150" y="4000500"/>
              <a:ext cx="0" cy="228600"/>
            </a:xfrm>
            <a:prstGeom prst="line">
              <a:avLst/>
            </a:prstGeom>
            <a:noFill/>
            <a:ln w="9525">
              <a:solidFill>
                <a:srgbClr val="000000"/>
              </a:solidFill>
              <a:round/>
              <a:headEnd/>
              <a:tailEnd/>
            </a:ln>
          </p:spPr>
          <p:txBody>
            <a:bodyPr/>
            <a:lstStyle/>
            <a:p>
              <a:endParaRPr lang="fr-FR"/>
            </a:p>
          </p:txBody>
        </p:sp>
        <p:sp>
          <p:nvSpPr>
            <p:cNvPr id="18494" name="Line 238"/>
            <p:cNvSpPr>
              <a:spLocks noChangeShapeType="1"/>
            </p:cNvSpPr>
            <p:nvPr/>
          </p:nvSpPr>
          <p:spPr bwMode="auto">
            <a:xfrm>
              <a:off x="2381250" y="4000500"/>
              <a:ext cx="0" cy="228600"/>
            </a:xfrm>
            <a:prstGeom prst="line">
              <a:avLst/>
            </a:prstGeom>
            <a:noFill/>
            <a:ln w="9525">
              <a:solidFill>
                <a:srgbClr val="000000"/>
              </a:solidFill>
              <a:round/>
              <a:headEnd/>
              <a:tailEnd/>
            </a:ln>
          </p:spPr>
          <p:txBody>
            <a:bodyPr/>
            <a:lstStyle/>
            <a:p>
              <a:endParaRPr lang="fr-FR"/>
            </a:p>
          </p:txBody>
        </p:sp>
        <p:sp>
          <p:nvSpPr>
            <p:cNvPr id="18495" name="Line 239"/>
            <p:cNvSpPr>
              <a:spLocks noChangeShapeType="1"/>
            </p:cNvSpPr>
            <p:nvPr/>
          </p:nvSpPr>
          <p:spPr bwMode="auto">
            <a:xfrm>
              <a:off x="2901950" y="3622675"/>
              <a:ext cx="571500" cy="0"/>
            </a:xfrm>
            <a:prstGeom prst="line">
              <a:avLst/>
            </a:prstGeom>
            <a:noFill/>
            <a:ln w="9525">
              <a:solidFill>
                <a:srgbClr val="000000"/>
              </a:solidFill>
              <a:round/>
              <a:headEnd/>
              <a:tailEnd/>
            </a:ln>
          </p:spPr>
          <p:txBody>
            <a:bodyPr/>
            <a:lstStyle/>
            <a:p>
              <a:endParaRPr lang="fr-FR"/>
            </a:p>
          </p:txBody>
        </p:sp>
        <p:sp>
          <p:nvSpPr>
            <p:cNvPr id="18496" name="Line 240"/>
            <p:cNvSpPr>
              <a:spLocks noChangeShapeType="1"/>
            </p:cNvSpPr>
            <p:nvPr/>
          </p:nvSpPr>
          <p:spPr bwMode="auto">
            <a:xfrm>
              <a:off x="3359150" y="3987800"/>
              <a:ext cx="114300" cy="0"/>
            </a:xfrm>
            <a:prstGeom prst="line">
              <a:avLst/>
            </a:prstGeom>
            <a:noFill/>
            <a:ln w="9525">
              <a:solidFill>
                <a:srgbClr val="000000"/>
              </a:solidFill>
              <a:round/>
              <a:headEnd/>
              <a:tailEnd/>
            </a:ln>
          </p:spPr>
          <p:txBody>
            <a:bodyPr/>
            <a:lstStyle/>
            <a:p>
              <a:endParaRPr lang="fr-FR"/>
            </a:p>
          </p:txBody>
        </p:sp>
        <p:sp>
          <p:nvSpPr>
            <p:cNvPr id="18497" name="Line 241"/>
            <p:cNvSpPr>
              <a:spLocks noChangeShapeType="1"/>
            </p:cNvSpPr>
            <p:nvPr/>
          </p:nvSpPr>
          <p:spPr bwMode="auto">
            <a:xfrm>
              <a:off x="2470150" y="3308350"/>
              <a:ext cx="1028700" cy="0"/>
            </a:xfrm>
            <a:prstGeom prst="line">
              <a:avLst/>
            </a:prstGeom>
            <a:noFill/>
            <a:ln w="9525">
              <a:solidFill>
                <a:srgbClr val="000000"/>
              </a:solidFill>
              <a:round/>
              <a:headEnd/>
              <a:tailEnd/>
            </a:ln>
          </p:spPr>
          <p:txBody>
            <a:bodyPr/>
            <a:lstStyle/>
            <a:p>
              <a:endParaRPr lang="fr-FR"/>
            </a:p>
          </p:txBody>
        </p:sp>
        <p:sp>
          <p:nvSpPr>
            <p:cNvPr id="18498" name="Text Box 242"/>
            <p:cNvSpPr txBox="1">
              <a:spLocks noChangeArrowheads="1"/>
            </p:cNvSpPr>
            <p:nvPr/>
          </p:nvSpPr>
          <p:spPr bwMode="auto">
            <a:xfrm>
              <a:off x="3473450" y="2928938"/>
              <a:ext cx="527050" cy="1714500"/>
            </a:xfrm>
            <a:prstGeom prst="rect">
              <a:avLst/>
            </a:prstGeom>
            <a:solidFill>
              <a:srgbClr val="FFFFFF"/>
            </a:solidFill>
            <a:ln w="9525">
              <a:solidFill>
                <a:srgbClr val="000000"/>
              </a:solidFill>
              <a:miter lim="800000"/>
              <a:headEnd/>
              <a:tailEnd/>
            </a:ln>
          </p:spPr>
          <p:txBody>
            <a:bodyPr lIns="54000" tIns="10800" rIns="54000" bIns="10800"/>
            <a:lstStyle/>
            <a:p>
              <a:pPr algn="ctr"/>
              <a:r>
                <a:rPr lang="fr-FR" sz="1200"/>
                <a:t>R</a:t>
              </a:r>
            </a:p>
            <a:p>
              <a:pPr algn="ctr"/>
              <a:r>
                <a:rPr lang="fr-FR" sz="1200"/>
                <a:t>É</a:t>
              </a:r>
            </a:p>
            <a:p>
              <a:pPr algn="ctr"/>
              <a:r>
                <a:rPr lang="fr-FR" sz="1200"/>
                <a:t>C</a:t>
              </a:r>
            </a:p>
            <a:p>
              <a:pPr algn="ctr"/>
              <a:r>
                <a:rPr lang="fr-FR" sz="1200"/>
                <a:t>E</a:t>
              </a:r>
            </a:p>
            <a:p>
              <a:pPr algn="ctr"/>
              <a:r>
                <a:rPr lang="fr-FR" sz="1200"/>
                <a:t>P</a:t>
              </a:r>
            </a:p>
            <a:p>
              <a:pPr algn="ctr"/>
              <a:r>
                <a:rPr lang="fr-FR" sz="1200"/>
                <a:t>T</a:t>
              </a:r>
            </a:p>
            <a:p>
              <a:pPr algn="ctr"/>
              <a:r>
                <a:rPr lang="fr-FR" sz="1200"/>
                <a:t>E</a:t>
              </a:r>
            </a:p>
            <a:p>
              <a:pPr algn="ctr"/>
              <a:r>
                <a:rPr lang="fr-FR" sz="1200"/>
                <a:t>U</a:t>
              </a:r>
            </a:p>
            <a:p>
              <a:pPr algn="ctr"/>
              <a:r>
                <a:rPr lang="fr-FR" sz="1200"/>
                <a:t>r</a:t>
              </a:r>
            </a:p>
          </p:txBody>
        </p:sp>
        <p:sp>
          <p:nvSpPr>
            <p:cNvPr id="18499" name="Text Box 243"/>
            <p:cNvSpPr txBox="1">
              <a:spLocks noChangeArrowheads="1"/>
            </p:cNvSpPr>
            <p:nvPr/>
          </p:nvSpPr>
          <p:spPr bwMode="auto">
            <a:xfrm>
              <a:off x="1531961" y="3169008"/>
              <a:ext cx="342900" cy="305672"/>
            </a:xfrm>
            <a:prstGeom prst="rect">
              <a:avLst/>
            </a:prstGeom>
            <a:noFill/>
            <a:ln w="9525">
              <a:noFill/>
              <a:miter lim="800000"/>
              <a:headEnd/>
              <a:tailEnd/>
            </a:ln>
          </p:spPr>
          <p:txBody>
            <a:bodyPr/>
            <a:lstStyle/>
            <a:p>
              <a:pPr>
                <a:spcBef>
                  <a:spcPts val="600"/>
                </a:spcBef>
              </a:pPr>
              <a:r>
                <a:rPr lang="fr-FR" sz="1200"/>
                <a:t>1</a:t>
              </a:r>
            </a:p>
          </p:txBody>
        </p:sp>
        <p:sp>
          <p:nvSpPr>
            <p:cNvPr id="18500" name="Line 244"/>
            <p:cNvSpPr>
              <a:spLocks noChangeShapeType="1"/>
            </p:cNvSpPr>
            <p:nvPr/>
          </p:nvSpPr>
          <p:spPr bwMode="auto">
            <a:xfrm>
              <a:off x="3003550" y="3975100"/>
              <a:ext cx="0" cy="127000"/>
            </a:xfrm>
            <a:prstGeom prst="line">
              <a:avLst/>
            </a:prstGeom>
            <a:noFill/>
            <a:ln w="9525">
              <a:solidFill>
                <a:srgbClr val="000000"/>
              </a:solidFill>
              <a:round/>
              <a:headEnd/>
              <a:tailEnd/>
            </a:ln>
          </p:spPr>
          <p:txBody>
            <a:bodyPr/>
            <a:lstStyle/>
            <a:p>
              <a:endParaRPr lang="fr-FR"/>
            </a:p>
          </p:txBody>
        </p:sp>
        <p:sp>
          <p:nvSpPr>
            <p:cNvPr id="18501" name="Freeform 245"/>
            <p:cNvSpPr>
              <a:spLocks/>
            </p:cNvSpPr>
            <p:nvPr/>
          </p:nvSpPr>
          <p:spPr bwMode="auto">
            <a:xfrm>
              <a:off x="3005138" y="4025900"/>
              <a:ext cx="114300" cy="76200"/>
            </a:xfrm>
            <a:custGeom>
              <a:avLst/>
              <a:gdLst>
                <a:gd name="T0" fmla="*/ 0 w 180"/>
                <a:gd name="T1" fmla="*/ 2147483647 h 120"/>
                <a:gd name="T2" fmla="*/ 2147483647 w 180"/>
                <a:gd name="T3" fmla="*/ 2147483647 h 120"/>
                <a:gd name="T4" fmla="*/ 2147483647 w 180"/>
                <a:gd name="T5" fmla="*/ 2147483647 h 120"/>
                <a:gd name="T6" fmla="*/ 2147483647 w 180"/>
                <a:gd name="T7" fmla="*/ 0 h 120"/>
                <a:gd name="T8" fmla="*/ 0 60000 65536"/>
                <a:gd name="T9" fmla="*/ 0 60000 65536"/>
                <a:gd name="T10" fmla="*/ 0 60000 65536"/>
                <a:gd name="T11" fmla="*/ 0 60000 65536"/>
                <a:gd name="T12" fmla="*/ 0 w 180"/>
                <a:gd name="T13" fmla="*/ 0 h 120"/>
                <a:gd name="T14" fmla="*/ 180 w 180"/>
                <a:gd name="T15" fmla="*/ 120 h 120"/>
              </a:gdLst>
              <a:ahLst/>
              <a:cxnLst>
                <a:cxn ang="T8">
                  <a:pos x="T0" y="T1"/>
                </a:cxn>
                <a:cxn ang="T9">
                  <a:pos x="T2" y="T3"/>
                </a:cxn>
                <a:cxn ang="T10">
                  <a:pos x="T4" y="T5"/>
                </a:cxn>
                <a:cxn ang="T11">
                  <a:pos x="T6" y="T7"/>
                </a:cxn>
              </a:cxnLst>
              <a:rect l="T12" t="T13" r="T14" b="T15"/>
              <a:pathLst>
                <a:path w="180" h="120">
                  <a:moveTo>
                    <a:pt x="0" y="120"/>
                  </a:moveTo>
                  <a:cubicBezTo>
                    <a:pt x="33" y="113"/>
                    <a:pt x="70" y="117"/>
                    <a:pt x="100" y="100"/>
                  </a:cubicBezTo>
                  <a:cubicBezTo>
                    <a:pt x="121" y="88"/>
                    <a:pt x="125" y="59"/>
                    <a:pt x="140" y="40"/>
                  </a:cubicBezTo>
                  <a:cubicBezTo>
                    <a:pt x="152" y="25"/>
                    <a:pt x="167" y="13"/>
                    <a:pt x="180" y="0"/>
                  </a:cubicBezTo>
                </a:path>
              </a:pathLst>
            </a:custGeom>
            <a:noFill/>
            <a:ln w="9525">
              <a:solidFill>
                <a:srgbClr val="000000"/>
              </a:solidFill>
              <a:round/>
              <a:headEnd/>
              <a:tailEnd/>
            </a:ln>
          </p:spPr>
          <p:txBody>
            <a:bodyPr/>
            <a:lstStyle/>
            <a:p>
              <a:endParaRPr lang="fr-FR"/>
            </a:p>
          </p:txBody>
        </p:sp>
        <p:sp>
          <p:nvSpPr>
            <p:cNvPr id="18502" name="Line 246"/>
            <p:cNvSpPr>
              <a:spLocks noChangeShapeType="1"/>
            </p:cNvSpPr>
            <p:nvPr/>
          </p:nvSpPr>
          <p:spPr bwMode="auto">
            <a:xfrm>
              <a:off x="1873250" y="4229100"/>
              <a:ext cx="1600200" cy="0"/>
            </a:xfrm>
            <a:prstGeom prst="line">
              <a:avLst/>
            </a:prstGeom>
            <a:noFill/>
            <a:ln w="9525">
              <a:solidFill>
                <a:srgbClr val="000000"/>
              </a:solidFill>
              <a:round/>
              <a:headEnd type="oval" w="med" len="med"/>
              <a:tailEnd/>
            </a:ln>
          </p:spPr>
          <p:txBody>
            <a:bodyPr/>
            <a:lstStyle/>
            <a:p>
              <a:endParaRPr lang="fr-FR"/>
            </a:p>
          </p:txBody>
        </p:sp>
        <p:sp>
          <p:nvSpPr>
            <p:cNvPr id="18503" name="Line 277"/>
            <p:cNvSpPr>
              <a:spLocks noChangeShapeType="1"/>
            </p:cNvSpPr>
            <p:nvPr/>
          </p:nvSpPr>
          <p:spPr bwMode="auto">
            <a:xfrm>
              <a:off x="3282950" y="4105275"/>
              <a:ext cx="0" cy="114300"/>
            </a:xfrm>
            <a:prstGeom prst="line">
              <a:avLst/>
            </a:prstGeom>
            <a:noFill/>
            <a:ln w="9525">
              <a:solidFill>
                <a:srgbClr val="000000"/>
              </a:solidFill>
              <a:round/>
              <a:headEnd/>
              <a:tailEnd/>
            </a:ln>
          </p:spPr>
          <p:txBody>
            <a:bodyPr/>
            <a:lstStyle/>
            <a:p>
              <a:endParaRPr lang="fr-FR"/>
            </a:p>
          </p:txBody>
        </p:sp>
        <p:sp>
          <p:nvSpPr>
            <p:cNvPr id="18504" name="Text Box 243"/>
            <p:cNvSpPr txBox="1">
              <a:spLocks noChangeArrowheads="1"/>
            </p:cNvSpPr>
            <p:nvPr/>
          </p:nvSpPr>
          <p:spPr bwMode="auto">
            <a:xfrm>
              <a:off x="1527335" y="3480518"/>
              <a:ext cx="342900" cy="305672"/>
            </a:xfrm>
            <a:prstGeom prst="rect">
              <a:avLst/>
            </a:prstGeom>
            <a:noFill/>
            <a:ln w="9525">
              <a:noFill/>
              <a:miter lim="800000"/>
              <a:headEnd/>
              <a:tailEnd/>
            </a:ln>
          </p:spPr>
          <p:txBody>
            <a:bodyPr/>
            <a:lstStyle/>
            <a:p>
              <a:pPr>
                <a:spcBef>
                  <a:spcPts val="600"/>
                </a:spcBef>
              </a:pPr>
              <a:r>
                <a:rPr lang="fr-FR" sz="1200"/>
                <a:t>2</a:t>
              </a:r>
            </a:p>
          </p:txBody>
        </p:sp>
        <p:sp>
          <p:nvSpPr>
            <p:cNvPr id="18505" name="Text Box 243"/>
            <p:cNvSpPr txBox="1">
              <a:spLocks noChangeArrowheads="1"/>
            </p:cNvSpPr>
            <p:nvPr/>
          </p:nvSpPr>
          <p:spPr bwMode="auto">
            <a:xfrm>
              <a:off x="1525924" y="3799071"/>
              <a:ext cx="342900" cy="305672"/>
            </a:xfrm>
            <a:prstGeom prst="rect">
              <a:avLst/>
            </a:prstGeom>
            <a:noFill/>
            <a:ln w="9525">
              <a:noFill/>
              <a:miter lim="800000"/>
              <a:headEnd/>
              <a:tailEnd/>
            </a:ln>
          </p:spPr>
          <p:txBody>
            <a:bodyPr/>
            <a:lstStyle/>
            <a:p>
              <a:pPr>
                <a:spcBef>
                  <a:spcPts val="600"/>
                </a:spcBef>
              </a:pPr>
              <a:r>
                <a:rPr lang="fr-FR" sz="1200"/>
                <a:t>3</a:t>
              </a:r>
            </a:p>
          </p:txBody>
        </p:sp>
        <p:sp>
          <p:nvSpPr>
            <p:cNvPr id="18506" name="Text Box 243"/>
            <p:cNvSpPr txBox="1">
              <a:spLocks noChangeArrowheads="1"/>
            </p:cNvSpPr>
            <p:nvPr/>
          </p:nvSpPr>
          <p:spPr bwMode="auto">
            <a:xfrm>
              <a:off x="1513045" y="4083616"/>
              <a:ext cx="342900" cy="305672"/>
            </a:xfrm>
            <a:prstGeom prst="rect">
              <a:avLst/>
            </a:prstGeom>
            <a:noFill/>
            <a:ln w="9525">
              <a:noFill/>
              <a:miter lim="800000"/>
              <a:headEnd/>
              <a:tailEnd/>
            </a:ln>
          </p:spPr>
          <p:txBody>
            <a:bodyPr/>
            <a:lstStyle/>
            <a:p>
              <a:pPr>
                <a:spcBef>
                  <a:spcPts val="600"/>
                </a:spcBef>
              </a:pPr>
              <a:r>
                <a:rPr lang="fr-FR" sz="1200"/>
                <a:t>N</a:t>
              </a:r>
            </a:p>
          </p:txBody>
        </p:sp>
        <p:sp>
          <p:nvSpPr>
            <p:cNvPr id="18507" name="Text Box 243"/>
            <p:cNvSpPr txBox="1">
              <a:spLocks noChangeArrowheads="1"/>
            </p:cNvSpPr>
            <p:nvPr/>
          </p:nvSpPr>
          <p:spPr bwMode="auto">
            <a:xfrm>
              <a:off x="2203078" y="3194764"/>
              <a:ext cx="485776" cy="364231"/>
            </a:xfrm>
            <a:prstGeom prst="rect">
              <a:avLst/>
            </a:prstGeom>
            <a:noFill/>
            <a:ln w="9525">
              <a:noFill/>
              <a:miter lim="800000"/>
              <a:headEnd/>
              <a:tailEnd/>
            </a:ln>
          </p:spPr>
          <p:txBody>
            <a:bodyPr/>
            <a:lstStyle/>
            <a:p>
              <a:pPr>
                <a:spcBef>
                  <a:spcPts val="600"/>
                </a:spcBef>
              </a:pPr>
              <a:r>
                <a:rPr lang="fr-FR" sz="1000"/>
                <a:t>W</a:t>
              </a:r>
              <a:r>
                <a:rPr lang="fr-FR" sz="1000" baseline="-25000"/>
                <a:t>1</a:t>
              </a:r>
            </a:p>
          </p:txBody>
        </p:sp>
        <p:sp>
          <p:nvSpPr>
            <p:cNvPr id="18508" name="Text Box 243"/>
            <p:cNvSpPr txBox="1">
              <a:spLocks noChangeArrowheads="1"/>
            </p:cNvSpPr>
            <p:nvPr/>
          </p:nvSpPr>
          <p:spPr bwMode="auto">
            <a:xfrm>
              <a:off x="2598905" y="3519155"/>
              <a:ext cx="485776" cy="364231"/>
            </a:xfrm>
            <a:prstGeom prst="rect">
              <a:avLst/>
            </a:prstGeom>
            <a:noFill/>
            <a:ln w="9525">
              <a:noFill/>
              <a:miter lim="800000"/>
              <a:headEnd/>
              <a:tailEnd/>
            </a:ln>
          </p:spPr>
          <p:txBody>
            <a:bodyPr/>
            <a:lstStyle/>
            <a:p>
              <a:pPr>
                <a:spcBef>
                  <a:spcPts val="600"/>
                </a:spcBef>
              </a:pPr>
              <a:r>
                <a:rPr lang="fr-FR" sz="1000"/>
                <a:t>W</a:t>
              </a:r>
              <a:r>
                <a:rPr lang="fr-FR" sz="1000" baseline="-25000"/>
                <a:t>2</a:t>
              </a:r>
            </a:p>
          </p:txBody>
        </p:sp>
        <p:sp>
          <p:nvSpPr>
            <p:cNvPr id="18509" name="Text Box 243"/>
            <p:cNvSpPr txBox="1">
              <a:spLocks noChangeArrowheads="1"/>
            </p:cNvSpPr>
            <p:nvPr/>
          </p:nvSpPr>
          <p:spPr bwMode="auto">
            <a:xfrm>
              <a:off x="3046248" y="3875138"/>
              <a:ext cx="485776" cy="364231"/>
            </a:xfrm>
            <a:prstGeom prst="rect">
              <a:avLst/>
            </a:prstGeom>
            <a:noFill/>
            <a:ln w="9525">
              <a:noFill/>
              <a:miter lim="800000"/>
              <a:headEnd/>
              <a:tailEnd/>
            </a:ln>
          </p:spPr>
          <p:txBody>
            <a:bodyPr/>
            <a:lstStyle/>
            <a:p>
              <a:pPr>
                <a:spcBef>
                  <a:spcPts val="600"/>
                </a:spcBef>
              </a:pPr>
              <a:r>
                <a:rPr lang="fr-FR" sz="1000"/>
                <a:t>W</a:t>
              </a:r>
              <a:r>
                <a:rPr lang="fr-FR" sz="1000" baseline="-25000"/>
                <a:t>3</a:t>
              </a:r>
            </a:p>
          </p:txBody>
        </p:sp>
        <p:sp>
          <p:nvSpPr>
            <p:cNvPr id="18510" name="ZoneTexte 78"/>
            <p:cNvSpPr txBox="1">
              <a:spLocks noChangeArrowheads="1"/>
            </p:cNvSpPr>
            <p:nvPr/>
          </p:nvSpPr>
          <p:spPr bwMode="auto">
            <a:xfrm>
              <a:off x="1785918" y="4663368"/>
              <a:ext cx="1813317" cy="338554"/>
            </a:xfrm>
            <a:prstGeom prst="rect">
              <a:avLst/>
            </a:prstGeom>
            <a:noFill/>
            <a:ln w="9525">
              <a:noFill/>
              <a:miter lim="800000"/>
              <a:headEnd/>
              <a:tailEnd/>
            </a:ln>
          </p:spPr>
          <p:txBody>
            <a:bodyPr wrap="none">
              <a:spAutoFit/>
            </a:bodyPr>
            <a:lstStyle/>
            <a:p>
              <a:r>
                <a:rPr lang="fr-FR" sz="1600" u="sng"/>
                <a:t>Neutre accessible</a:t>
              </a:r>
            </a:p>
          </p:txBody>
        </p:sp>
      </p:grpSp>
      <p:grpSp>
        <p:nvGrpSpPr>
          <p:cNvPr id="3" name="Groupe 80"/>
          <p:cNvGrpSpPr>
            <a:grpSpLocks/>
          </p:cNvGrpSpPr>
          <p:nvPr/>
        </p:nvGrpSpPr>
        <p:grpSpPr bwMode="auto">
          <a:xfrm>
            <a:off x="5295877" y="1444308"/>
            <a:ext cx="2349500" cy="2193925"/>
            <a:chOff x="5437509" y="2813023"/>
            <a:chExt cx="2349201" cy="2194735"/>
          </a:xfrm>
        </p:grpSpPr>
        <p:sp>
          <p:nvSpPr>
            <p:cNvPr id="18438" name="Oval 247"/>
            <p:cNvSpPr>
              <a:spLocks noChangeArrowheads="1"/>
            </p:cNvSpPr>
            <p:nvPr/>
          </p:nvSpPr>
          <p:spPr bwMode="auto">
            <a:xfrm>
              <a:off x="6445258" y="3194050"/>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8439" name="Line 248"/>
            <p:cNvSpPr>
              <a:spLocks noChangeShapeType="1"/>
            </p:cNvSpPr>
            <p:nvPr/>
          </p:nvSpPr>
          <p:spPr bwMode="auto">
            <a:xfrm>
              <a:off x="5759458" y="3308350"/>
              <a:ext cx="685800" cy="0"/>
            </a:xfrm>
            <a:prstGeom prst="line">
              <a:avLst/>
            </a:prstGeom>
            <a:noFill/>
            <a:ln w="9525">
              <a:solidFill>
                <a:srgbClr val="000000"/>
              </a:solidFill>
              <a:round/>
              <a:headEnd type="oval" w="med" len="med"/>
              <a:tailEnd/>
            </a:ln>
          </p:spPr>
          <p:txBody>
            <a:bodyPr/>
            <a:lstStyle/>
            <a:p>
              <a:endParaRPr lang="fr-FR"/>
            </a:p>
          </p:txBody>
        </p:sp>
        <p:sp>
          <p:nvSpPr>
            <p:cNvPr id="18440" name="Line 249"/>
            <p:cNvSpPr>
              <a:spLocks noChangeShapeType="1"/>
            </p:cNvSpPr>
            <p:nvPr/>
          </p:nvSpPr>
          <p:spPr bwMode="auto">
            <a:xfrm>
              <a:off x="6686558" y="3295650"/>
              <a:ext cx="685800" cy="0"/>
            </a:xfrm>
            <a:prstGeom prst="line">
              <a:avLst/>
            </a:prstGeom>
            <a:noFill/>
            <a:ln w="9525">
              <a:solidFill>
                <a:srgbClr val="000000"/>
              </a:solidFill>
              <a:round/>
              <a:headEnd/>
              <a:tailEnd/>
            </a:ln>
          </p:spPr>
          <p:txBody>
            <a:bodyPr/>
            <a:lstStyle/>
            <a:p>
              <a:endParaRPr lang="fr-FR"/>
            </a:p>
          </p:txBody>
        </p:sp>
        <p:sp>
          <p:nvSpPr>
            <p:cNvPr id="18441" name="Oval 250"/>
            <p:cNvSpPr>
              <a:spLocks noChangeArrowheads="1"/>
            </p:cNvSpPr>
            <p:nvPr/>
          </p:nvSpPr>
          <p:spPr bwMode="auto">
            <a:xfrm>
              <a:off x="6445258" y="3559175"/>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8442" name="Line 251"/>
            <p:cNvSpPr>
              <a:spLocks noChangeShapeType="1"/>
            </p:cNvSpPr>
            <p:nvPr/>
          </p:nvSpPr>
          <p:spPr bwMode="auto">
            <a:xfrm>
              <a:off x="5759458" y="3673475"/>
              <a:ext cx="685800" cy="0"/>
            </a:xfrm>
            <a:prstGeom prst="line">
              <a:avLst/>
            </a:prstGeom>
            <a:noFill/>
            <a:ln w="9525">
              <a:solidFill>
                <a:srgbClr val="000000"/>
              </a:solidFill>
              <a:round/>
              <a:headEnd type="oval" w="med" len="med"/>
              <a:tailEnd/>
            </a:ln>
          </p:spPr>
          <p:txBody>
            <a:bodyPr/>
            <a:lstStyle/>
            <a:p>
              <a:endParaRPr lang="fr-FR"/>
            </a:p>
          </p:txBody>
        </p:sp>
        <p:sp>
          <p:nvSpPr>
            <p:cNvPr id="18443" name="Line 252"/>
            <p:cNvSpPr>
              <a:spLocks noChangeShapeType="1"/>
            </p:cNvSpPr>
            <p:nvPr/>
          </p:nvSpPr>
          <p:spPr bwMode="auto">
            <a:xfrm>
              <a:off x="6686558" y="3660775"/>
              <a:ext cx="685800" cy="0"/>
            </a:xfrm>
            <a:prstGeom prst="line">
              <a:avLst/>
            </a:prstGeom>
            <a:noFill/>
            <a:ln w="9525">
              <a:solidFill>
                <a:srgbClr val="000000"/>
              </a:solidFill>
              <a:round/>
              <a:headEnd/>
              <a:tailEnd/>
            </a:ln>
          </p:spPr>
          <p:txBody>
            <a:bodyPr/>
            <a:lstStyle/>
            <a:p>
              <a:endParaRPr lang="fr-FR"/>
            </a:p>
          </p:txBody>
        </p:sp>
        <p:sp>
          <p:nvSpPr>
            <p:cNvPr id="18444" name="Oval 253"/>
            <p:cNvSpPr>
              <a:spLocks noChangeArrowheads="1"/>
            </p:cNvSpPr>
            <p:nvPr/>
          </p:nvSpPr>
          <p:spPr bwMode="auto">
            <a:xfrm>
              <a:off x="6483358" y="3898900"/>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8445" name="Line 254"/>
            <p:cNvSpPr>
              <a:spLocks noChangeShapeType="1"/>
            </p:cNvSpPr>
            <p:nvPr/>
          </p:nvSpPr>
          <p:spPr bwMode="auto">
            <a:xfrm>
              <a:off x="5797558" y="4013200"/>
              <a:ext cx="685800" cy="0"/>
            </a:xfrm>
            <a:prstGeom prst="line">
              <a:avLst/>
            </a:prstGeom>
            <a:noFill/>
            <a:ln w="9525">
              <a:solidFill>
                <a:srgbClr val="000000"/>
              </a:solidFill>
              <a:round/>
              <a:headEnd type="oval" w="med" len="med"/>
              <a:tailEnd/>
            </a:ln>
          </p:spPr>
          <p:txBody>
            <a:bodyPr/>
            <a:lstStyle/>
            <a:p>
              <a:endParaRPr lang="fr-FR"/>
            </a:p>
          </p:txBody>
        </p:sp>
        <p:sp>
          <p:nvSpPr>
            <p:cNvPr id="18446" name="Line 255"/>
            <p:cNvSpPr>
              <a:spLocks noChangeShapeType="1"/>
            </p:cNvSpPr>
            <p:nvPr/>
          </p:nvSpPr>
          <p:spPr bwMode="auto">
            <a:xfrm>
              <a:off x="6724658" y="4000500"/>
              <a:ext cx="685800" cy="0"/>
            </a:xfrm>
            <a:prstGeom prst="line">
              <a:avLst/>
            </a:prstGeom>
            <a:noFill/>
            <a:ln w="9525">
              <a:solidFill>
                <a:srgbClr val="000000"/>
              </a:solidFill>
              <a:round/>
              <a:headEnd/>
              <a:tailEnd/>
            </a:ln>
          </p:spPr>
          <p:txBody>
            <a:bodyPr/>
            <a:lstStyle/>
            <a:p>
              <a:endParaRPr lang="fr-FR"/>
            </a:p>
          </p:txBody>
        </p:sp>
        <p:sp>
          <p:nvSpPr>
            <p:cNvPr id="18447" name="Line 257"/>
            <p:cNvSpPr>
              <a:spLocks noChangeShapeType="1"/>
            </p:cNvSpPr>
            <p:nvPr/>
          </p:nvSpPr>
          <p:spPr bwMode="auto">
            <a:xfrm>
              <a:off x="6330958" y="3321050"/>
              <a:ext cx="0" cy="114300"/>
            </a:xfrm>
            <a:prstGeom prst="line">
              <a:avLst/>
            </a:prstGeom>
            <a:noFill/>
            <a:ln w="9525">
              <a:solidFill>
                <a:srgbClr val="000000"/>
              </a:solidFill>
              <a:round/>
              <a:headEnd/>
              <a:tailEnd/>
            </a:ln>
          </p:spPr>
          <p:txBody>
            <a:bodyPr/>
            <a:lstStyle/>
            <a:p>
              <a:endParaRPr lang="fr-FR"/>
            </a:p>
          </p:txBody>
        </p:sp>
        <p:sp>
          <p:nvSpPr>
            <p:cNvPr id="18448" name="Line 258"/>
            <p:cNvSpPr>
              <a:spLocks noChangeShapeType="1"/>
            </p:cNvSpPr>
            <p:nvPr/>
          </p:nvSpPr>
          <p:spPr bwMode="auto">
            <a:xfrm>
              <a:off x="6330958" y="3448050"/>
              <a:ext cx="114300" cy="0"/>
            </a:xfrm>
            <a:prstGeom prst="line">
              <a:avLst/>
            </a:prstGeom>
            <a:noFill/>
            <a:ln w="9525">
              <a:solidFill>
                <a:srgbClr val="000000"/>
              </a:solidFill>
              <a:round/>
              <a:headEnd/>
              <a:tailEnd/>
            </a:ln>
          </p:spPr>
          <p:txBody>
            <a:bodyPr/>
            <a:lstStyle/>
            <a:p>
              <a:endParaRPr lang="fr-FR"/>
            </a:p>
          </p:txBody>
        </p:sp>
        <p:sp>
          <p:nvSpPr>
            <p:cNvPr id="18449" name="Freeform 259"/>
            <p:cNvSpPr>
              <a:spLocks/>
            </p:cNvSpPr>
            <p:nvPr/>
          </p:nvSpPr>
          <p:spPr bwMode="auto">
            <a:xfrm>
              <a:off x="6445258" y="3382963"/>
              <a:ext cx="14288" cy="76200"/>
            </a:xfrm>
            <a:custGeom>
              <a:avLst/>
              <a:gdLst>
                <a:gd name="T0" fmla="*/ 0 w 23"/>
                <a:gd name="T1" fmla="*/ 2147483647 h 120"/>
                <a:gd name="T2" fmla="*/ 2147483647 w 23"/>
                <a:gd name="T3" fmla="*/ 0 h 120"/>
                <a:gd name="T4" fmla="*/ 0 60000 65536"/>
                <a:gd name="T5" fmla="*/ 0 60000 65536"/>
                <a:gd name="T6" fmla="*/ 0 w 23"/>
                <a:gd name="T7" fmla="*/ 0 h 120"/>
                <a:gd name="T8" fmla="*/ 23 w 23"/>
                <a:gd name="T9" fmla="*/ 120 h 120"/>
              </a:gdLst>
              <a:ahLst/>
              <a:cxnLst>
                <a:cxn ang="T4">
                  <a:pos x="T0" y="T1"/>
                </a:cxn>
                <a:cxn ang="T5">
                  <a:pos x="T2" y="T3"/>
                </a:cxn>
              </a:cxnLst>
              <a:rect l="T6" t="T7" r="T8" b="T9"/>
              <a:pathLst>
                <a:path w="23" h="120">
                  <a:moveTo>
                    <a:pt x="0" y="120"/>
                  </a:moveTo>
                  <a:cubicBezTo>
                    <a:pt x="23" y="27"/>
                    <a:pt x="20" y="67"/>
                    <a:pt x="20" y="0"/>
                  </a:cubicBezTo>
                </a:path>
              </a:pathLst>
            </a:custGeom>
            <a:noFill/>
            <a:ln w="9525">
              <a:solidFill>
                <a:srgbClr val="000000"/>
              </a:solidFill>
              <a:round/>
              <a:headEnd/>
              <a:tailEnd/>
            </a:ln>
          </p:spPr>
          <p:txBody>
            <a:bodyPr/>
            <a:lstStyle/>
            <a:p>
              <a:endParaRPr lang="fr-FR"/>
            </a:p>
          </p:txBody>
        </p:sp>
        <p:sp>
          <p:nvSpPr>
            <p:cNvPr id="18450" name="Line 260"/>
            <p:cNvSpPr>
              <a:spLocks noChangeShapeType="1"/>
            </p:cNvSpPr>
            <p:nvPr/>
          </p:nvSpPr>
          <p:spPr bwMode="auto">
            <a:xfrm>
              <a:off x="6635758" y="3384550"/>
              <a:ext cx="0" cy="114300"/>
            </a:xfrm>
            <a:prstGeom prst="line">
              <a:avLst/>
            </a:prstGeom>
            <a:noFill/>
            <a:ln w="9525">
              <a:solidFill>
                <a:srgbClr val="000000"/>
              </a:solidFill>
              <a:round/>
              <a:headEnd/>
              <a:tailEnd/>
            </a:ln>
          </p:spPr>
          <p:txBody>
            <a:bodyPr/>
            <a:lstStyle/>
            <a:p>
              <a:endParaRPr lang="fr-FR"/>
            </a:p>
          </p:txBody>
        </p:sp>
        <p:sp>
          <p:nvSpPr>
            <p:cNvPr id="18451" name="Line 261"/>
            <p:cNvSpPr>
              <a:spLocks noChangeShapeType="1"/>
            </p:cNvSpPr>
            <p:nvPr/>
          </p:nvSpPr>
          <p:spPr bwMode="auto">
            <a:xfrm>
              <a:off x="6648458" y="3498850"/>
              <a:ext cx="228600" cy="0"/>
            </a:xfrm>
            <a:prstGeom prst="line">
              <a:avLst/>
            </a:prstGeom>
            <a:noFill/>
            <a:ln w="9525">
              <a:solidFill>
                <a:srgbClr val="000000"/>
              </a:solidFill>
              <a:round/>
              <a:headEnd/>
              <a:tailEnd/>
            </a:ln>
          </p:spPr>
          <p:txBody>
            <a:bodyPr/>
            <a:lstStyle/>
            <a:p>
              <a:endParaRPr lang="fr-FR"/>
            </a:p>
          </p:txBody>
        </p:sp>
        <p:sp>
          <p:nvSpPr>
            <p:cNvPr id="18452" name="Line 262"/>
            <p:cNvSpPr>
              <a:spLocks noChangeShapeType="1"/>
            </p:cNvSpPr>
            <p:nvPr/>
          </p:nvSpPr>
          <p:spPr bwMode="auto">
            <a:xfrm>
              <a:off x="6889758" y="3498850"/>
              <a:ext cx="0" cy="114300"/>
            </a:xfrm>
            <a:prstGeom prst="line">
              <a:avLst/>
            </a:prstGeom>
            <a:noFill/>
            <a:ln w="9525">
              <a:solidFill>
                <a:srgbClr val="000000"/>
              </a:solidFill>
              <a:round/>
              <a:headEnd/>
              <a:tailEnd/>
            </a:ln>
          </p:spPr>
          <p:txBody>
            <a:bodyPr/>
            <a:lstStyle/>
            <a:p>
              <a:endParaRPr lang="fr-FR"/>
            </a:p>
          </p:txBody>
        </p:sp>
        <p:sp>
          <p:nvSpPr>
            <p:cNvPr id="18453" name="Line 263"/>
            <p:cNvSpPr>
              <a:spLocks noChangeShapeType="1"/>
            </p:cNvSpPr>
            <p:nvPr/>
          </p:nvSpPr>
          <p:spPr bwMode="auto">
            <a:xfrm flipH="1">
              <a:off x="6292858" y="3816350"/>
              <a:ext cx="114300" cy="0"/>
            </a:xfrm>
            <a:prstGeom prst="line">
              <a:avLst/>
            </a:prstGeom>
            <a:noFill/>
            <a:ln w="9525">
              <a:solidFill>
                <a:srgbClr val="000000"/>
              </a:solidFill>
              <a:round/>
              <a:headEnd/>
              <a:tailEnd/>
            </a:ln>
          </p:spPr>
          <p:txBody>
            <a:bodyPr/>
            <a:lstStyle/>
            <a:p>
              <a:endParaRPr lang="fr-FR"/>
            </a:p>
          </p:txBody>
        </p:sp>
        <p:sp>
          <p:nvSpPr>
            <p:cNvPr id="18454" name="Line 264"/>
            <p:cNvSpPr>
              <a:spLocks noChangeShapeType="1"/>
            </p:cNvSpPr>
            <p:nvPr/>
          </p:nvSpPr>
          <p:spPr bwMode="auto">
            <a:xfrm>
              <a:off x="6292858" y="3689350"/>
              <a:ext cx="0" cy="114300"/>
            </a:xfrm>
            <a:prstGeom prst="line">
              <a:avLst/>
            </a:prstGeom>
            <a:noFill/>
            <a:ln w="9525">
              <a:solidFill>
                <a:srgbClr val="000000"/>
              </a:solidFill>
              <a:round/>
              <a:headEnd/>
              <a:tailEnd/>
            </a:ln>
          </p:spPr>
          <p:txBody>
            <a:bodyPr/>
            <a:lstStyle/>
            <a:p>
              <a:endParaRPr lang="fr-FR"/>
            </a:p>
          </p:txBody>
        </p:sp>
        <p:sp>
          <p:nvSpPr>
            <p:cNvPr id="18455" name="Line 265"/>
            <p:cNvSpPr>
              <a:spLocks noChangeShapeType="1"/>
            </p:cNvSpPr>
            <p:nvPr/>
          </p:nvSpPr>
          <p:spPr bwMode="auto">
            <a:xfrm rot="2657004">
              <a:off x="6457958" y="3714750"/>
              <a:ext cx="0" cy="114300"/>
            </a:xfrm>
            <a:prstGeom prst="line">
              <a:avLst/>
            </a:prstGeom>
            <a:noFill/>
            <a:ln w="9525">
              <a:solidFill>
                <a:srgbClr val="000000"/>
              </a:solidFill>
              <a:round/>
              <a:headEnd/>
              <a:tailEnd/>
            </a:ln>
          </p:spPr>
          <p:txBody>
            <a:bodyPr/>
            <a:lstStyle/>
            <a:p>
              <a:endParaRPr lang="fr-FR"/>
            </a:p>
          </p:txBody>
        </p:sp>
        <p:sp>
          <p:nvSpPr>
            <p:cNvPr id="18456" name="Line 266"/>
            <p:cNvSpPr>
              <a:spLocks noChangeShapeType="1"/>
            </p:cNvSpPr>
            <p:nvPr/>
          </p:nvSpPr>
          <p:spPr bwMode="auto">
            <a:xfrm flipH="1">
              <a:off x="6318258" y="4146550"/>
              <a:ext cx="114300" cy="0"/>
            </a:xfrm>
            <a:prstGeom prst="line">
              <a:avLst/>
            </a:prstGeom>
            <a:noFill/>
            <a:ln w="9525">
              <a:solidFill>
                <a:srgbClr val="000000"/>
              </a:solidFill>
              <a:round/>
              <a:headEnd/>
              <a:tailEnd/>
            </a:ln>
          </p:spPr>
          <p:txBody>
            <a:bodyPr/>
            <a:lstStyle/>
            <a:p>
              <a:endParaRPr lang="fr-FR"/>
            </a:p>
          </p:txBody>
        </p:sp>
        <p:sp>
          <p:nvSpPr>
            <p:cNvPr id="18457" name="Line 267"/>
            <p:cNvSpPr>
              <a:spLocks noChangeShapeType="1"/>
            </p:cNvSpPr>
            <p:nvPr/>
          </p:nvSpPr>
          <p:spPr bwMode="auto">
            <a:xfrm>
              <a:off x="6318258" y="4019550"/>
              <a:ext cx="0" cy="114300"/>
            </a:xfrm>
            <a:prstGeom prst="line">
              <a:avLst/>
            </a:prstGeom>
            <a:noFill/>
            <a:ln w="9525">
              <a:solidFill>
                <a:srgbClr val="000000"/>
              </a:solidFill>
              <a:round/>
              <a:headEnd/>
              <a:tailEnd/>
            </a:ln>
          </p:spPr>
          <p:txBody>
            <a:bodyPr/>
            <a:lstStyle/>
            <a:p>
              <a:endParaRPr lang="fr-FR"/>
            </a:p>
          </p:txBody>
        </p:sp>
        <p:sp>
          <p:nvSpPr>
            <p:cNvPr id="18458" name="Line 268"/>
            <p:cNvSpPr>
              <a:spLocks noChangeShapeType="1"/>
            </p:cNvSpPr>
            <p:nvPr/>
          </p:nvSpPr>
          <p:spPr bwMode="auto">
            <a:xfrm rot="2657004">
              <a:off x="6483358" y="4044950"/>
              <a:ext cx="0" cy="114300"/>
            </a:xfrm>
            <a:prstGeom prst="line">
              <a:avLst/>
            </a:prstGeom>
            <a:noFill/>
            <a:ln w="9525">
              <a:solidFill>
                <a:srgbClr val="000000"/>
              </a:solidFill>
              <a:round/>
              <a:headEnd/>
              <a:tailEnd/>
            </a:ln>
          </p:spPr>
          <p:txBody>
            <a:bodyPr/>
            <a:lstStyle/>
            <a:p>
              <a:endParaRPr lang="fr-FR"/>
            </a:p>
          </p:txBody>
        </p:sp>
        <p:sp>
          <p:nvSpPr>
            <p:cNvPr id="18459" name="Line 269"/>
            <p:cNvSpPr>
              <a:spLocks noChangeShapeType="1"/>
            </p:cNvSpPr>
            <p:nvPr/>
          </p:nvSpPr>
          <p:spPr bwMode="auto">
            <a:xfrm>
              <a:off x="6661158" y="3727450"/>
              <a:ext cx="0" cy="114300"/>
            </a:xfrm>
            <a:prstGeom prst="line">
              <a:avLst/>
            </a:prstGeom>
            <a:noFill/>
            <a:ln w="9525">
              <a:solidFill>
                <a:srgbClr val="000000"/>
              </a:solidFill>
              <a:round/>
              <a:headEnd/>
              <a:tailEnd/>
            </a:ln>
          </p:spPr>
          <p:txBody>
            <a:bodyPr/>
            <a:lstStyle/>
            <a:p>
              <a:endParaRPr lang="fr-FR"/>
            </a:p>
          </p:txBody>
        </p:sp>
        <p:sp>
          <p:nvSpPr>
            <p:cNvPr id="18460" name="Line 270"/>
            <p:cNvSpPr>
              <a:spLocks noChangeShapeType="1"/>
            </p:cNvSpPr>
            <p:nvPr/>
          </p:nvSpPr>
          <p:spPr bwMode="auto">
            <a:xfrm>
              <a:off x="6673858" y="3841750"/>
              <a:ext cx="228600" cy="0"/>
            </a:xfrm>
            <a:prstGeom prst="line">
              <a:avLst/>
            </a:prstGeom>
            <a:noFill/>
            <a:ln w="9525">
              <a:solidFill>
                <a:srgbClr val="000000"/>
              </a:solidFill>
              <a:round/>
              <a:headEnd/>
              <a:tailEnd/>
            </a:ln>
          </p:spPr>
          <p:txBody>
            <a:bodyPr/>
            <a:lstStyle/>
            <a:p>
              <a:endParaRPr lang="fr-FR"/>
            </a:p>
          </p:txBody>
        </p:sp>
        <p:sp>
          <p:nvSpPr>
            <p:cNvPr id="18461" name="Freeform 271"/>
            <p:cNvSpPr>
              <a:spLocks/>
            </p:cNvSpPr>
            <p:nvPr/>
          </p:nvSpPr>
          <p:spPr bwMode="auto">
            <a:xfrm>
              <a:off x="6891346" y="3611563"/>
              <a:ext cx="79375" cy="104775"/>
            </a:xfrm>
            <a:custGeom>
              <a:avLst/>
              <a:gdLst>
                <a:gd name="T0" fmla="*/ 0 w 124"/>
                <a:gd name="T1" fmla="*/ 2147483647 h 165"/>
                <a:gd name="T2" fmla="*/ 2147483647 w 124"/>
                <a:gd name="T3" fmla="*/ 2147483647 h 165"/>
                <a:gd name="T4" fmla="*/ 2147483647 w 124"/>
                <a:gd name="T5" fmla="*/ 2147483647 h 165"/>
                <a:gd name="T6" fmla="*/ 0 60000 65536"/>
                <a:gd name="T7" fmla="*/ 0 60000 65536"/>
                <a:gd name="T8" fmla="*/ 0 60000 65536"/>
                <a:gd name="T9" fmla="*/ 0 w 124"/>
                <a:gd name="T10" fmla="*/ 0 h 165"/>
                <a:gd name="T11" fmla="*/ 124 w 124"/>
                <a:gd name="T12" fmla="*/ 165 h 165"/>
              </a:gdLst>
              <a:ahLst/>
              <a:cxnLst>
                <a:cxn ang="T6">
                  <a:pos x="T0" y="T1"/>
                </a:cxn>
                <a:cxn ang="T7">
                  <a:pos x="T2" y="T3"/>
                </a:cxn>
                <a:cxn ang="T8">
                  <a:pos x="T4" y="T5"/>
                </a:cxn>
              </a:cxnLst>
              <a:rect l="T9" t="T10" r="T11" b="T12"/>
              <a:pathLst>
                <a:path w="124" h="165">
                  <a:moveTo>
                    <a:pt x="0" y="5"/>
                  </a:moveTo>
                  <a:cubicBezTo>
                    <a:pt x="27" y="12"/>
                    <a:pt x="69" y="0"/>
                    <a:pt x="80" y="25"/>
                  </a:cubicBezTo>
                  <a:cubicBezTo>
                    <a:pt x="124" y="127"/>
                    <a:pt x="72" y="139"/>
                    <a:pt x="20" y="165"/>
                  </a:cubicBezTo>
                </a:path>
              </a:pathLst>
            </a:custGeom>
            <a:noFill/>
            <a:ln w="9525">
              <a:solidFill>
                <a:srgbClr val="000000"/>
              </a:solidFill>
              <a:round/>
              <a:headEnd/>
              <a:tailEnd/>
            </a:ln>
          </p:spPr>
          <p:txBody>
            <a:bodyPr/>
            <a:lstStyle/>
            <a:p>
              <a:endParaRPr lang="fr-FR"/>
            </a:p>
          </p:txBody>
        </p:sp>
        <p:sp>
          <p:nvSpPr>
            <p:cNvPr id="18462" name="Line 272"/>
            <p:cNvSpPr>
              <a:spLocks noChangeShapeType="1"/>
            </p:cNvSpPr>
            <p:nvPr/>
          </p:nvSpPr>
          <p:spPr bwMode="auto">
            <a:xfrm>
              <a:off x="6902458" y="3714750"/>
              <a:ext cx="0" cy="228600"/>
            </a:xfrm>
            <a:prstGeom prst="line">
              <a:avLst/>
            </a:prstGeom>
            <a:noFill/>
            <a:ln w="9525">
              <a:solidFill>
                <a:srgbClr val="000000"/>
              </a:solidFill>
              <a:round/>
              <a:headEnd/>
              <a:tailEnd/>
            </a:ln>
          </p:spPr>
          <p:txBody>
            <a:bodyPr/>
            <a:lstStyle/>
            <a:p>
              <a:endParaRPr lang="fr-FR"/>
            </a:p>
          </p:txBody>
        </p:sp>
        <p:sp>
          <p:nvSpPr>
            <p:cNvPr id="18463" name="Freeform 273"/>
            <p:cNvSpPr>
              <a:spLocks/>
            </p:cNvSpPr>
            <p:nvPr/>
          </p:nvSpPr>
          <p:spPr bwMode="auto">
            <a:xfrm>
              <a:off x="6916746" y="3932238"/>
              <a:ext cx="87312" cy="101600"/>
            </a:xfrm>
            <a:custGeom>
              <a:avLst/>
              <a:gdLst>
                <a:gd name="T0" fmla="*/ 0 w 137"/>
                <a:gd name="T1" fmla="*/ 0 h 160"/>
                <a:gd name="T2" fmla="*/ 2147483647 w 137"/>
                <a:gd name="T3" fmla="*/ 2147483647 h 160"/>
                <a:gd name="T4" fmla="*/ 2147483647 w 137"/>
                <a:gd name="T5" fmla="*/ 2147483647 h 160"/>
                <a:gd name="T6" fmla="*/ 0 60000 65536"/>
                <a:gd name="T7" fmla="*/ 0 60000 65536"/>
                <a:gd name="T8" fmla="*/ 0 60000 65536"/>
                <a:gd name="T9" fmla="*/ 0 w 137"/>
                <a:gd name="T10" fmla="*/ 0 h 160"/>
                <a:gd name="T11" fmla="*/ 137 w 137"/>
                <a:gd name="T12" fmla="*/ 160 h 160"/>
              </a:gdLst>
              <a:ahLst/>
              <a:cxnLst>
                <a:cxn ang="T6">
                  <a:pos x="T0" y="T1"/>
                </a:cxn>
                <a:cxn ang="T7">
                  <a:pos x="T2" y="T3"/>
                </a:cxn>
                <a:cxn ang="T8">
                  <a:pos x="T4" y="T5"/>
                </a:cxn>
              </a:cxnLst>
              <a:rect l="T9" t="T10" r="T11" b="T12"/>
              <a:pathLst>
                <a:path w="137" h="160">
                  <a:moveTo>
                    <a:pt x="0" y="0"/>
                  </a:moveTo>
                  <a:cubicBezTo>
                    <a:pt x="20" y="7"/>
                    <a:pt x="44" y="7"/>
                    <a:pt x="60" y="20"/>
                  </a:cubicBezTo>
                  <a:cubicBezTo>
                    <a:pt x="137" y="82"/>
                    <a:pt x="81" y="129"/>
                    <a:pt x="20" y="160"/>
                  </a:cubicBezTo>
                </a:path>
              </a:pathLst>
            </a:custGeom>
            <a:noFill/>
            <a:ln w="9525">
              <a:solidFill>
                <a:srgbClr val="000000"/>
              </a:solidFill>
              <a:round/>
              <a:headEnd/>
              <a:tailEnd/>
            </a:ln>
          </p:spPr>
          <p:txBody>
            <a:bodyPr/>
            <a:lstStyle/>
            <a:p>
              <a:endParaRPr lang="fr-FR"/>
            </a:p>
          </p:txBody>
        </p:sp>
        <p:sp>
          <p:nvSpPr>
            <p:cNvPr id="18464" name="Line 274"/>
            <p:cNvSpPr>
              <a:spLocks noChangeShapeType="1"/>
            </p:cNvSpPr>
            <p:nvPr/>
          </p:nvSpPr>
          <p:spPr bwMode="auto">
            <a:xfrm>
              <a:off x="6927858" y="4044950"/>
              <a:ext cx="0" cy="114300"/>
            </a:xfrm>
            <a:prstGeom prst="line">
              <a:avLst/>
            </a:prstGeom>
            <a:noFill/>
            <a:ln w="9525">
              <a:solidFill>
                <a:srgbClr val="000000"/>
              </a:solidFill>
              <a:round/>
              <a:headEnd/>
              <a:tailEnd/>
            </a:ln>
          </p:spPr>
          <p:txBody>
            <a:bodyPr/>
            <a:lstStyle/>
            <a:p>
              <a:endParaRPr lang="fr-FR"/>
            </a:p>
          </p:txBody>
        </p:sp>
        <p:sp>
          <p:nvSpPr>
            <p:cNvPr id="18465" name="Line 275"/>
            <p:cNvSpPr>
              <a:spLocks noChangeShapeType="1"/>
            </p:cNvSpPr>
            <p:nvPr/>
          </p:nvSpPr>
          <p:spPr bwMode="auto">
            <a:xfrm>
              <a:off x="6699258" y="4171950"/>
              <a:ext cx="228600" cy="0"/>
            </a:xfrm>
            <a:prstGeom prst="line">
              <a:avLst/>
            </a:prstGeom>
            <a:noFill/>
            <a:ln w="9525">
              <a:solidFill>
                <a:srgbClr val="000000"/>
              </a:solidFill>
              <a:round/>
              <a:headEnd/>
              <a:tailEnd/>
            </a:ln>
          </p:spPr>
          <p:txBody>
            <a:bodyPr/>
            <a:lstStyle/>
            <a:p>
              <a:endParaRPr lang="fr-FR"/>
            </a:p>
          </p:txBody>
        </p:sp>
        <p:sp>
          <p:nvSpPr>
            <p:cNvPr id="18466" name="Freeform 276"/>
            <p:cNvSpPr>
              <a:spLocks/>
            </p:cNvSpPr>
            <p:nvPr/>
          </p:nvSpPr>
          <p:spPr bwMode="auto">
            <a:xfrm>
              <a:off x="6624646" y="4135438"/>
              <a:ext cx="76200" cy="38100"/>
            </a:xfrm>
            <a:custGeom>
              <a:avLst/>
              <a:gdLst>
                <a:gd name="T0" fmla="*/ 2147483647 w 120"/>
                <a:gd name="T1" fmla="*/ 2147483647 h 60"/>
                <a:gd name="T2" fmla="*/ 2147483647 w 120"/>
                <a:gd name="T3" fmla="*/ 2147483647 h 60"/>
                <a:gd name="T4" fmla="*/ 0 w 120"/>
                <a:gd name="T5" fmla="*/ 0 h 60"/>
                <a:gd name="T6" fmla="*/ 0 60000 65536"/>
                <a:gd name="T7" fmla="*/ 0 60000 65536"/>
                <a:gd name="T8" fmla="*/ 0 60000 65536"/>
                <a:gd name="T9" fmla="*/ 0 w 120"/>
                <a:gd name="T10" fmla="*/ 0 h 60"/>
                <a:gd name="T11" fmla="*/ 120 w 120"/>
                <a:gd name="T12" fmla="*/ 60 h 60"/>
              </a:gdLst>
              <a:ahLst/>
              <a:cxnLst>
                <a:cxn ang="T6">
                  <a:pos x="T0" y="T1"/>
                </a:cxn>
                <a:cxn ang="T7">
                  <a:pos x="T2" y="T3"/>
                </a:cxn>
                <a:cxn ang="T8">
                  <a:pos x="T4" y="T5"/>
                </a:cxn>
              </a:cxnLst>
              <a:rect l="T9" t="T10" r="T11" b="T12"/>
              <a:pathLst>
                <a:path w="120" h="60">
                  <a:moveTo>
                    <a:pt x="120" y="60"/>
                  </a:moveTo>
                  <a:cubicBezTo>
                    <a:pt x="100" y="53"/>
                    <a:pt x="79" y="49"/>
                    <a:pt x="60" y="40"/>
                  </a:cubicBezTo>
                  <a:cubicBezTo>
                    <a:pt x="39" y="29"/>
                    <a:pt x="0" y="0"/>
                    <a:pt x="0" y="0"/>
                  </a:cubicBezTo>
                </a:path>
              </a:pathLst>
            </a:custGeom>
            <a:noFill/>
            <a:ln w="9525">
              <a:solidFill>
                <a:srgbClr val="000000"/>
              </a:solidFill>
              <a:round/>
              <a:headEnd/>
              <a:tailEnd/>
            </a:ln>
          </p:spPr>
          <p:txBody>
            <a:bodyPr/>
            <a:lstStyle/>
            <a:p>
              <a:endParaRPr lang="fr-FR"/>
            </a:p>
          </p:txBody>
        </p:sp>
        <p:sp>
          <p:nvSpPr>
            <p:cNvPr id="18467" name="Text Box 242"/>
            <p:cNvSpPr txBox="1">
              <a:spLocks noChangeArrowheads="1"/>
            </p:cNvSpPr>
            <p:nvPr/>
          </p:nvSpPr>
          <p:spPr bwMode="auto">
            <a:xfrm>
              <a:off x="7259660" y="2813023"/>
              <a:ext cx="527050" cy="1714500"/>
            </a:xfrm>
            <a:prstGeom prst="rect">
              <a:avLst/>
            </a:prstGeom>
            <a:solidFill>
              <a:srgbClr val="FFFFFF"/>
            </a:solidFill>
            <a:ln w="9525">
              <a:solidFill>
                <a:srgbClr val="000000"/>
              </a:solidFill>
              <a:miter lim="800000"/>
              <a:headEnd/>
              <a:tailEnd/>
            </a:ln>
          </p:spPr>
          <p:txBody>
            <a:bodyPr lIns="54000" tIns="10800" rIns="54000" bIns="10800"/>
            <a:lstStyle/>
            <a:p>
              <a:pPr algn="ctr"/>
              <a:r>
                <a:rPr lang="fr-FR" sz="1200"/>
                <a:t>R</a:t>
              </a:r>
            </a:p>
            <a:p>
              <a:pPr algn="ctr"/>
              <a:r>
                <a:rPr lang="fr-FR" sz="1200"/>
                <a:t>É</a:t>
              </a:r>
            </a:p>
            <a:p>
              <a:pPr algn="ctr"/>
              <a:r>
                <a:rPr lang="fr-FR" sz="1200"/>
                <a:t>C</a:t>
              </a:r>
            </a:p>
            <a:p>
              <a:pPr algn="ctr"/>
              <a:r>
                <a:rPr lang="fr-FR" sz="1200"/>
                <a:t>E</a:t>
              </a:r>
            </a:p>
            <a:p>
              <a:pPr algn="ctr"/>
              <a:r>
                <a:rPr lang="fr-FR" sz="1200"/>
                <a:t>P</a:t>
              </a:r>
            </a:p>
            <a:p>
              <a:pPr algn="ctr"/>
              <a:r>
                <a:rPr lang="fr-FR" sz="1200"/>
                <a:t>T</a:t>
              </a:r>
            </a:p>
            <a:p>
              <a:pPr algn="ctr"/>
              <a:r>
                <a:rPr lang="fr-FR" sz="1200"/>
                <a:t>E</a:t>
              </a:r>
            </a:p>
            <a:p>
              <a:pPr algn="ctr"/>
              <a:r>
                <a:rPr lang="fr-FR" sz="1200"/>
                <a:t>U</a:t>
              </a:r>
            </a:p>
            <a:p>
              <a:pPr algn="ctr"/>
              <a:r>
                <a:rPr lang="fr-FR" sz="1200"/>
                <a:t>r</a:t>
              </a:r>
            </a:p>
          </p:txBody>
        </p:sp>
        <p:sp>
          <p:nvSpPr>
            <p:cNvPr id="18468" name="Text Box 243"/>
            <p:cNvSpPr txBox="1">
              <a:spLocks noChangeArrowheads="1"/>
            </p:cNvSpPr>
            <p:nvPr/>
          </p:nvSpPr>
          <p:spPr bwMode="auto">
            <a:xfrm>
              <a:off x="5443546" y="3188928"/>
              <a:ext cx="342900" cy="305672"/>
            </a:xfrm>
            <a:prstGeom prst="rect">
              <a:avLst/>
            </a:prstGeom>
            <a:noFill/>
            <a:ln w="9525">
              <a:noFill/>
              <a:miter lim="800000"/>
              <a:headEnd/>
              <a:tailEnd/>
            </a:ln>
          </p:spPr>
          <p:txBody>
            <a:bodyPr/>
            <a:lstStyle/>
            <a:p>
              <a:pPr>
                <a:spcBef>
                  <a:spcPts val="600"/>
                </a:spcBef>
              </a:pPr>
              <a:r>
                <a:rPr lang="fr-FR" sz="1200"/>
                <a:t>1</a:t>
              </a:r>
            </a:p>
          </p:txBody>
        </p:sp>
        <p:sp>
          <p:nvSpPr>
            <p:cNvPr id="18469" name="Text Box 243"/>
            <p:cNvSpPr txBox="1">
              <a:spLocks noChangeArrowheads="1"/>
            </p:cNvSpPr>
            <p:nvPr/>
          </p:nvSpPr>
          <p:spPr bwMode="auto">
            <a:xfrm>
              <a:off x="5438920" y="3513317"/>
              <a:ext cx="342900" cy="305672"/>
            </a:xfrm>
            <a:prstGeom prst="rect">
              <a:avLst/>
            </a:prstGeom>
            <a:noFill/>
            <a:ln w="9525">
              <a:noFill/>
              <a:miter lim="800000"/>
              <a:headEnd/>
              <a:tailEnd/>
            </a:ln>
          </p:spPr>
          <p:txBody>
            <a:bodyPr/>
            <a:lstStyle/>
            <a:p>
              <a:pPr>
                <a:spcBef>
                  <a:spcPts val="600"/>
                </a:spcBef>
              </a:pPr>
              <a:r>
                <a:rPr lang="fr-FR" sz="1200"/>
                <a:t>2</a:t>
              </a:r>
            </a:p>
          </p:txBody>
        </p:sp>
        <p:sp>
          <p:nvSpPr>
            <p:cNvPr id="18470" name="Text Box 243"/>
            <p:cNvSpPr txBox="1">
              <a:spLocks noChangeArrowheads="1"/>
            </p:cNvSpPr>
            <p:nvPr/>
          </p:nvSpPr>
          <p:spPr bwMode="auto">
            <a:xfrm>
              <a:off x="5437509" y="3883386"/>
              <a:ext cx="342900" cy="305672"/>
            </a:xfrm>
            <a:prstGeom prst="rect">
              <a:avLst/>
            </a:prstGeom>
            <a:noFill/>
            <a:ln w="9525">
              <a:noFill/>
              <a:miter lim="800000"/>
              <a:headEnd/>
              <a:tailEnd/>
            </a:ln>
          </p:spPr>
          <p:txBody>
            <a:bodyPr/>
            <a:lstStyle/>
            <a:p>
              <a:pPr>
                <a:spcBef>
                  <a:spcPts val="600"/>
                </a:spcBef>
              </a:pPr>
              <a:r>
                <a:rPr lang="fr-FR" sz="1200"/>
                <a:t>3</a:t>
              </a:r>
            </a:p>
          </p:txBody>
        </p:sp>
        <p:sp>
          <p:nvSpPr>
            <p:cNvPr id="18471" name="Text Box 243"/>
            <p:cNvSpPr txBox="1">
              <a:spLocks noChangeArrowheads="1"/>
            </p:cNvSpPr>
            <p:nvPr/>
          </p:nvSpPr>
          <p:spPr bwMode="auto">
            <a:xfrm>
              <a:off x="6386326" y="3188928"/>
              <a:ext cx="485776" cy="364231"/>
            </a:xfrm>
            <a:prstGeom prst="rect">
              <a:avLst/>
            </a:prstGeom>
            <a:noFill/>
            <a:ln w="9525">
              <a:noFill/>
              <a:miter lim="800000"/>
              <a:headEnd/>
              <a:tailEnd/>
            </a:ln>
          </p:spPr>
          <p:txBody>
            <a:bodyPr/>
            <a:lstStyle/>
            <a:p>
              <a:pPr>
                <a:spcBef>
                  <a:spcPts val="600"/>
                </a:spcBef>
              </a:pPr>
              <a:r>
                <a:rPr lang="fr-FR" sz="1000"/>
                <a:t>W</a:t>
              </a:r>
              <a:r>
                <a:rPr lang="fr-FR" sz="1000" baseline="-25000"/>
                <a:t>1</a:t>
              </a:r>
            </a:p>
          </p:txBody>
        </p:sp>
        <p:sp>
          <p:nvSpPr>
            <p:cNvPr id="18472" name="Text Box 243"/>
            <p:cNvSpPr txBox="1">
              <a:spLocks noChangeArrowheads="1"/>
            </p:cNvSpPr>
            <p:nvPr/>
          </p:nvSpPr>
          <p:spPr bwMode="auto">
            <a:xfrm>
              <a:off x="6389544" y="3551956"/>
              <a:ext cx="485776" cy="364231"/>
            </a:xfrm>
            <a:prstGeom prst="rect">
              <a:avLst/>
            </a:prstGeom>
            <a:noFill/>
            <a:ln w="9525">
              <a:noFill/>
              <a:miter lim="800000"/>
              <a:headEnd/>
              <a:tailEnd/>
            </a:ln>
          </p:spPr>
          <p:txBody>
            <a:bodyPr/>
            <a:lstStyle/>
            <a:p>
              <a:pPr>
                <a:spcBef>
                  <a:spcPts val="600"/>
                </a:spcBef>
              </a:pPr>
              <a:r>
                <a:rPr lang="fr-FR" sz="1000"/>
                <a:t>W</a:t>
              </a:r>
              <a:r>
                <a:rPr lang="fr-FR" sz="1000" baseline="-25000"/>
                <a:t>2</a:t>
              </a:r>
            </a:p>
          </p:txBody>
        </p:sp>
        <p:sp>
          <p:nvSpPr>
            <p:cNvPr id="18473" name="Text Box 243"/>
            <p:cNvSpPr txBox="1">
              <a:spLocks noChangeArrowheads="1"/>
            </p:cNvSpPr>
            <p:nvPr/>
          </p:nvSpPr>
          <p:spPr bwMode="auto">
            <a:xfrm>
              <a:off x="6429388" y="3882181"/>
              <a:ext cx="485776" cy="364231"/>
            </a:xfrm>
            <a:prstGeom prst="rect">
              <a:avLst/>
            </a:prstGeom>
            <a:noFill/>
            <a:ln w="9525">
              <a:noFill/>
              <a:miter lim="800000"/>
              <a:headEnd/>
              <a:tailEnd/>
            </a:ln>
          </p:spPr>
          <p:txBody>
            <a:bodyPr/>
            <a:lstStyle/>
            <a:p>
              <a:pPr>
                <a:spcBef>
                  <a:spcPts val="600"/>
                </a:spcBef>
              </a:pPr>
              <a:r>
                <a:rPr lang="fr-FR" sz="1000"/>
                <a:t>W</a:t>
              </a:r>
              <a:r>
                <a:rPr lang="fr-FR" sz="1000" baseline="-25000"/>
                <a:t>3</a:t>
              </a:r>
            </a:p>
          </p:txBody>
        </p:sp>
        <p:sp>
          <p:nvSpPr>
            <p:cNvPr id="18474" name="ZoneTexte 79"/>
            <p:cNvSpPr txBox="1">
              <a:spLocks noChangeArrowheads="1"/>
            </p:cNvSpPr>
            <p:nvPr/>
          </p:nvSpPr>
          <p:spPr bwMode="auto">
            <a:xfrm>
              <a:off x="6091806" y="4669204"/>
              <a:ext cx="1552028" cy="338554"/>
            </a:xfrm>
            <a:prstGeom prst="rect">
              <a:avLst/>
            </a:prstGeom>
            <a:noFill/>
            <a:ln w="9525">
              <a:noFill/>
              <a:miter lim="800000"/>
              <a:headEnd/>
              <a:tailEnd/>
            </a:ln>
          </p:spPr>
          <p:txBody>
            <a:bodyPr wrap="none">
              <a:spAutoFit/>
            </a:bodyPr>
            <a:lstStyle/>
            <a:p>
              <a:r>
                <a:rPr lang="fr-FR" sz="1600" u="sng"/>
                <a:t>Neutre </a:t>
              </a:r>
              <a:r>
                <a:rPr lang="fr-FR" sz="1600" i="1" u="sng"/>
                <a:t>artificiel</a:t>
              </a:r>
              <a:endParaRPr lang="fr-FR" sz="1600" u="sng"/>
            </a:p>
          </p:txBody>
        </p:sp>
      </p:grpSp>
      <p:sp>
        <p:nvSpPr>
          <p:cNvPr id="4" name="Espace réservé du numéro de diapositive 3"/>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30</a:t>
            </a:fld>
            <a:endParaRPr lang="fr-FR">
              <a:solidFill>
                <a:schemeClr val="tx1"/>
              </a:solidFill>
            </a:endParaRPr>
          </a:p>
        </p:txBody>
      </p:sp>
    </p:spTree>
    <p:extLst>
      <p:ext uri="{BB962C8B-B14F-4D97-AF65-F5344CB8AC3E}">
        <p14:creationId xmlns:p14="http://schemas.microsoft.com/office/powerpoint/2010/main" val="38020543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7411">
                                            <p:txEl>
                                              <p:pRg st="12" end="12"/>
                                            </p:txEl>
                                          </p:spTgt>
                                        </p:tgtEl>
                                        <p:attrNameLst>
                                          <p:attrName>style.visibility</p:attrName>
                                        </p:attrNameLst>
                                      </p:cBhvr>
                                      <p:to>
                                        <p:strVal val="visible"/>
                                      </p:to>
                                    </p:set>
                                    <p:animEffect transition="in" filter="checkerboard(across)">
                                      <p:cBhvr>
                                        <p:cTn id="15" dur="500"/>
                                        <p:tgtEl>
                                          <p:spTgt spid="17411">
                                            <p:txEl>
                                              <p:pRg st="12" end="1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7411">
                                            <p:txEl>
                                              <p:pRg st="14" end="14"/>
                                            </p:txEl>
                                          </p:spTgt>
                                        </p:tgtEl>
                                        <p:attrNameLst>
                                          <p:attrName>style.visibility</p:attrName>
                                        </p:attrNameLst>
                                      </p:cBhvr>
                                      <p:to>
                                        <p:strVal val="visible"/>
                                      </p:to>
                                    </p:set>
                                    <p:animEffect transition="in" filter="checkerboard(across)">
                                      <p:cBhvr>
                                        <p:cTn id="20" dur="500"/>
                                        <p:tgtEl>
                                          <p:spTgt spid="17411">
                                            <p:txEl>
                                              <p:pRg st="14" end="14"/>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17411">
                                            <p:txEl>
                                              <p:pRg st="15" end="15"/>
                                            </p:txEl>
                                          </p:spTgt>
                                        </p:tgtEl>
                                        <p:attrNameLst>
                                          <p:attrName>style.visibility</p:attrName>
                                        </p:attrNameLst>
                                      </p:cBhvr>
                                      <p:to>
                                        <p:strVal val="visible"/>
                                      </p:to>
                                    </p:set>
                                    <p:animEffect transition="in" filter="checkerboard(across)">
                                      <p:cBhvr>
                                        <p:cTn id="23" dur="500"/>
                                        <p:tgtEl>
                                          <p:spTgt spid="17411">
                                            <p:txEl>
                                              <p:pRg st="15" end="15"/>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17411">
                                            <p:txEl>
                                              <p:pRg st="16" end="16"/>
                                            </p:txEl>
                                          </p:spTgt>
                                        </p:tgtEl>
                                        <p:attrNameLst>
                                          <p:attrName>style.visibility</p:attrName>
                                        </p:attrNameLst>
                                      </p:cBhvr>
                                      <p:to>
                                        <p:strVal val="visible"/>
                                      </p:to>
                                    </p:set>
                                    <p:animEffect transition="in" filter="checkerboard(across)">
                                      <p:cBhvr>
                                        <p:cTn id="26" dur="500"/>
                                        <p:tgtEl>
                                          <p:spTgt spid="17411">
                                            <p:txEl>
                                              <p:pRg st="16" end="1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17411">
                                            <p:txEl>
                                              <p:pRg st="18" end="18"/>
                                            </p:txEl>
                                          </p:spTgt>
                                        </p:tgtEl>
                                        <p:attrNameLst>
                                          <p:attrName>style.visibility</p:attrName>
                                        </p:attrNameLst>
                                      </p:cBhvr>
                                      <p:to>
                                        <p:strVal val="visible"/>
                                      </p:to>
                                    </p:set>
                                    <p:animEffect transition="in" filter="checkerboard(across)">
                                      <p:cBhvr>
                                        <p:cTn id="31" dur="500"/>
                                        <p:tgtEl>
                                          <p:spTgt spid="17411">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 équilibrés</a:t>
            </a:r>
            <a:endParaRPr lang="fr-FR" sz="3400" b="1" dirty="0"/>
          </a:p>
        </p:txBody>
      </p:sp>
      <p:sp>
        <p:nvSpPr>
          <p:cNvPr id="18435" name="Rectangle 170"/>
          <p:cNvSpPr>
            <a:spLocks noChangeArrowheads="1"/>
          </p:cNvSpPr>
          <p:nvPr/>
        </p:nvSpPr>
        <p:spPr bwMode="auto">
          <a:xfrm>
            <a:off x="899592" y="1143000"/>
            <a:ext cx="7272808" cy="5324535"/>
          </a:xfrm>
          <a:prstGeom prst="rect">
            <a:avLst/>
          </a:prstGeom>
          <a:noFill/>
          <a:ln w="9525">
            <a:noFill/>
            <a:miter lim="800000"/>
            <a:headEnd/>
            <a:tailEnd/>
          </a:ln>
        </p:spPr>
        <p:txBody>
          <a:bodyPr wrap="square">
            <a:spAutoFit/>
          </a:bodyPr>
          <a:lstStyle/>
          <a:p>
            <a:pPr>
              <a:defRPr/>
            </a:pPr>
            <a:endParaRPr lang="fr-FR" sz="1700" b="1" dirty="0"/>
          </a:p>
          <a:p>
            <a:pPr marL="285750" indent="-285750">
              <a:buFont typeface="Arial" panose="020B0604020202020204" pitchFamily="34" charset="0"/>
              <a:buChar char="•"/>
              <a:defRPr/>
            </a:pPr>
            <a:r>
              <a:rPr lang="fr-FR" sz="1700" b="1" dirty="0"/>
              <a:t>Méthode des « 2 Wattmètres » ou « double wattmètre »: 	</a:t>
            </a:r>
            <a:r>
              <a:rPr lang="fr-FR" sz="1700" dirty="0"/>
              <a:t> </a:t>
            </a:r>
          </a:p>
          <a:p>
            <a:pPr>
              <a:defRPr/>
            </a:pPr>
            <a:endParaRPr lang="en-US" sz="1700" dirty="0"/>
          </a:p>
          <a:p>
            <a:pPr>
              <a:defRPr/>
            </a:pPr>
            <a:endParaRPr lang="fr-FR" sz="1700" dirty="0"/>
          </a:p>
          <a:p>
            <a:pPr marL="230188">
              <a:defRPr/>
            </a:pPr>
            <a:r>
              <a:rPr lang="fr-FR" sz="1700" dirty="0"/>
              <a:t>Pour toute liaisons triphasée équilibrée ou non, la puissance instantanée s’écrit  </a:t>
            </a:r>
          </a:p>
          <a:p>
            <a:pPr marL="230188" algn="ctr">
              <a:defRPr/>
            </a:pPr>
            <a:endParaRPr lang="fr-FR" sz="1700" dirty="0"/>
          </a:p>
          <a:p>
            <a:pPr marL="230188" algn="ctr">
              <a:defRPr/>
            </a:pPr>
            <a:r>
              <a:rPr lang="fr-FR" sz="1700" dirty="0"/>
              <a:t>p=v</a:t>
            </a:r>
            <a:r>
              <a:rPr lang="fr-FR" sz="1700" baseline="-25000" dirty="0"/>
              <a:t>1 </a:t>
            </a:r>
            <a:r>
              <a:rPr lang="fr-FR" sz="1700" dirty="0"/>
              <a:t>i</a:t>
            </a:r>
            <a:r>
              <a:rPr lang="fr-FR" sz="1700" baseline="-25000" dirty="0"/>
              <a:t>1</a:t>
            </a:r>
            <a:r>
              <a:rPr lang="fr-FR" sz="1700" dirty="0"/>
              <a:t>+v</a:t>
            </a:r>
            <a:r>
              <a:rPr lang="fr-FR" sz="1700" baseline="-25000" dirty="0"/>
              <a:t>2 </a:t>
            </a:r>
            <a:r>
              <a:rPr lang="fr-FR" sz="1700" dirty="0"/>
              <a:t>i</a:t>
            </a:r>
            <a:r>
              <a:rPr lang="fr-FR" sz="1700" baseline="-25000" dirty="0"/>
              <a:t>2</a:t>
            </a:r>
            <a:r>
              <a:rPr lang="fr-FR" sz="1700" dirty="0"/>
              <a:t>+ v</a:t>
            </a:r>
            <a:r>
              <a:rPr lang="fr-FR" sz="1700" baseline="-25000" dirty="0"/>
              <a:t>3 </a:t>
            </a:r>
            <a:r>
              <a:rPr lang="fr-FR" sz="1700" dirty="0"/>
              <a:t>i</a:t>
            </a:r>
            <a:r>
              <a:rPr lang="fr-FR" sz="1700" baseline="-25000" dirty="0"/>
              <a:t>3</a:t>
            </a:r>
          </a:p>
          <a:p>
            <a:pPr marL="230188" algn="ctr">
              <a:defRPr/>
            </a:pPr>
            <a:endParaRPr lang="fr-FR" sz="1700" dirty="0"/>
          </a:p>
          <a:p>
            <a:pPr marL="230188">
              <a:defRPr/>
            </a:pPr>
            <a:endParaRPr lang="fr-FR" sz="1700" u="sng" dirty="0">
              <a:effectLst>
                <a:outerShdw blurRad="38100" dist="38100" dir="2700000" algn="tl">
                  <a:srgbClr val="C0C0C0"/>
                </a:outerShdw>
              </a:effectLst>
            </a:endParaRPr>
          </a:p>
          <a:p>
            <a:pPr marL="230188">
              <a:defRPr/>
            </a:pPr>
            <a:r>
              <a:rPr lang="fr-FR" sz="1700" u="sng" dirty="0">
                <a:effectLst>
                  <a:outerShdw blurRad="38100" dist="38100" dir="2700000" algn="tl">
                    <a:srgbClr val="C0C0C0"/>
                  </a:outerShdw>
                </a:effectLst>
              </a:rPr>
              <a:t>Si </a:t>
            </a:r>
            <a:r>
              <a:rPr lang="fr-FR" sz="1700" u="sng" dirty="0" err="1">
                <a:effectLst>
                  <a:outerShdw blurRad="38100" dist="38100" dir="2700000" algn="tl">
                    <a:srgbClr val="C0C0C0"/>
                  </a:outerShdw>
                </a:effectLst>
              </a:rPr>
              <a:t>i</a:t>
            </a:r>
            <a:r>
              <a:rPr lang="fr-FR" sz="1700" u="sng" baseline="-25000" dirty="0" err="1">
                <a:effectLst>
                  <a:outerShdw blurRad="38100" dist="38100" dir="2700000" algn="tl">
                    <a:srgbClr val="C0C0C0"/>
                  </a:outerShdw>
                </a:effectLst>
              </a:rPr>
              <a:t>N</a:t>
            </a:r>
            <a:r>
              <a:rPr lang="fr-FR" sz="1700" u="sng" dirty="0">
                <a:effectLst>
                  <a:outerShdw blurRad="38100" dist="38100" dir="2700000" algn="tl">
                    <a:srgbClr val="C0C0C0"/>
                  </a:outerShdw>
                </a:effectLst>
              </a:rPr>
              <a:t> = 0 (système équilibré ou déséquilibré 3 fils)</a:t>
            </a:r>
          </a:p>
          <a:p>
            <a:pPr marL="230188">
              <a:defRPr/>
            </a:pPr>
            <a:endParaRPr lang="fr-FR" sz="1700" u="sng" dirty="0">
              <a:effectLst>
                <a:outerShdw blurRad="38100" dist="38100" dir="2700000" algn="tl">
                  <a:srgbClr val="C0C0C0"/>
                </a:outerShdw>
              </a:effectLst>
            </a:endParaRPr>
          </a:p>
          <a:p>
            <a:pPr marL="230188" algn="ctr">
              <a:defRPr/>
            </a:pPr>
            <a:endParaRPr lang="it-IT" sz="1700" dirty="0"/>
          </a:p>
          <a:p>
            <a:pPr marL="230188" algn="ctr">
              <a:defRPr/>
            </a:pPr>
            <a:r>
              <a:rPr lang="it-IT" sz="1700" dirty="0"/>
              <a:t>p = v</a:t>
            </a:r>
            <a:r>
              <a:rPr lang="it-IT" sz="1700" baseline="-25000" dirty="0"/>
              <a:t>1 </a:t>
            </a:r>
            <a:r>
              <a:rPr lang="it-IT" sz="1700" dirty="0"/>
              <a:t>i</a:t>
            </a:r>
            <a:r>
              <a:rPr lang="it-IT" sz="1700" baseline="-25000" dirty="0"/>
              <a:t>1</a:t>
            </a:r>
            <a:r>
              <a:rPr lang="it-IT" sz="1700" dirty="0"/>
              <a:t> + v</a:t>
            </a:r>
            <a:r>
              <a:rPr lang="it-IT" sz="1700" baseline="-25000" dirty="0"/>
              <a:t>2 </a:t>
            </a:r>
            <a:r>
              <a:rPr lang="it-IT" sz="1700" dirty="0"/>
              <a:t>i</a:t>
            </a:r>
            <a:r>
              <a:rPr lang="it-IT" sz="1700" baseline="-25000" dirty="0"/>
              <a:t>2</a:t>
            </a:r>
            <a:r>
              <a:rPr lang="it-IT" sz="1700" dirty="0"/>
              <a:t> + v</a:t>
            </a:r>
            <a:r>
              <a:rPr lang="it-IT" sz="1700" baseline="-25000" dirty="0"/>
              <a:t>3  </a:t>
            </a:r>
            <a:r>
              <a:rPr lang="it-IT" sz="1700" dirty="0"/>
              <a:t>( -i</a:t>
            </a:r>
            <a:r>
              <a:rPr lang="it-IT" sz="1700" baseline="-25000" dirty="0"/>
              <a:t>1 </a:t>
            </a:r>
            <a:r>
              <a:rPr lang="it-IT" sz="1700" dirty="0"/>
              <a:t> -i</a:t>
            </a:r>
            <a:r>
              <a:rPr lang="it-IT" sz="1700" baseline="-25000" dirty="0"/>
              <a:t>2</a:t>
            </a:r>
            <a:r>
              <a:rPr lang="it-IT" sz="1700" dirty="0"/>
              <a:t>) = (v</a:t>
            </a:r>
            <a:r>
              <a:rPr lang="it-IT" sz="1700" baseline="-25000" dirty="0"/>
              <a:t>1</a:t>
            </a:r>
            <a:r>
              <a:rPr lang="it-IT" sz="1700" dirty="0"/>
              <a:t> – v</a:t>
            </a:r>
            <a:r>
              <a:rPr lang="it-IT" sz="1700" baseline="-25000" dirty="0"/>
              <a:t>3</a:t>
            </a:r>
            <a:r>
              <a:rPr lang="it-IT" sz="1700" dirty="0"/>
              <a:t>)i</a:t>
            </a:r>
            <a:r>
              <a:rPr lang="it-IT" sz="1700" baseline="-25000" dirty="0"/>
              <a:t>1</a:t>
            </a:r>
            <a:r>
              <a:rPr lang="it-IT" sz="1700" dirty="0"/>
              <a:t> + (v</a:t>
            </a:r>
            <a:r>
              <a:rPr lang="it-IT" sz="1700" baseline="-25000" dirty="0"/>
              <a:t>2</a:t>
            </a:r>
            <a:r>
              <a:rPr lang="it-IT" sz="1700" dirty="0"/>
              <a:t> –v</a:t>
            </a:r>
            <a:r>
              <a:rPr lang="it-IT" sz="1700" baseline="-25000" dirty="0"/>
              <a:t>3</a:t>
            </a:r>
            <a:r>
              <a:rPr lang="it-IT" sz="1700" dirty="0"/>
              <a:t>)i</a:t>
            </a:r>
            <a:r>
              <a:rPr lang="it-IT" sz="1700" baseline="-25000" dirty="0"/>
              <a:t>2</a:t>
            </a:r>
          </a:p>
          <a:p>
            <a:pPr marL="230188" algn="ctr">
              <a:defRPr/>
            </a:pPr>
            <a:endParaRPr lang="fr-FR" sz="1700" dirty="0"/>
          </a:p>
          <a:p>
            <a:pPr marL="230188">
              <a:defRPr/>
            </a:pPr>
            <a:endParaRPr lang="it-IT" sz="1700" dirty="0"/>
          </a:p>
          <a:p>
            <a:pPr marL="230188">
              <a:defRPr/>
            </a:pPr>
            <a:r>
              <a:rPr lang="it-IT" sz="1700" dirty="0"/>
              <a:t>donc 		P = &lt;p&gt; = &lt; u</a:t>
            </a:r>
            <a:r>
              <a:rPr lang="it-IT" sz="1700" baseline="-25000" dirty="0"/>
              <a:t>13</a:t>
            </a:r>
            <a:r>
              <a:rPr lang="it-IT" sz="1700" dirty="0"/>
              <a:t> . i</a:t>
            </a:r>
            <a:r>
              <a:rPr lang="it-IT" sz="1700" baseline="-25000" dirty="0"/>
              <a:t>1</a:t>
            </a:r>
            <a:r>
              <a:rPr lang="it-IT" sz="1700" dirty="0"/>
              <a:t>&gt; + &lt;u</a:t>
            </a:r>
            <a:r>
              <a:rPr lang="it-IT" sz="1700" baseline="-25000" dirty="0"/>
              <a:t>23</a:t>
            </a:r>
            <a:r>
              <a:rPr lang="it-IT" sz="1700" dirty="0"/>
              <a:t> . i</a:t>
            </a:r>
            <a:r>
              <a:rPr lang="it-IT" sz="1700" baseline="-25000" dirty="0"/>
              <a:t>2</a:t>
            </a:r>
            <a:r>
              <a:rPr lang="it-IT" sz="1700" dirty="0"/>
              <a:t>&gt;</a:t>
            </a:r>
          </a:p>
          <a:p>
            <a:pPr marL="230188">
              <a:defRPr/>
            </a:pPr>
            <a:endParaRPr lang="fr-FR" sz="1700" dirty="0"/>
          </a:p>
          <a:p>
            <a:pPr algn="just">
              <a:defRPr/>
            </a:pPr>
            <a:endParaRPr lang="fr-FR" sz="1700" dirty="0"/>
          </a:p>
          <a:p>
            <a:pPr>
              <a:defRPr/>
            </a:pPr>
            <a:endParaRPr lang="fr-FR" sz="1700" b="1" dirty="0"/>
          </a:p>
        </p:txBody>
      </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31</a:t>
            </a:fld>
            <a:endParaRPr lang="fr-FR">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checkerboard(across)">
                                      <p:cBhvr>
                                        <p:cTn id="7" dur="500"/>
                                        <p:tgtEl>
                                          <p:spTgt spid="184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435">
                                            <p:txEl>
                                              <p:pRg st="4" end="4"/>
                                            </p:txEl>
                                          </p:spTgt>
                                        </p:tgtEl>
                                        <p:attrNameLst>
                                          <p:attrName>style.visibility</p:attrName>
                                        </p:attrNameLst>
                                      </p:cBhvr>
                                      <p:to>
                                        <p:strVal val="visible"/>
                                      </p:to>
                                    </p:set>
                                    <p:animEffect transition="in" filter="checkerboard(across)">
                                      <p:cBhvr>
                                        <p:cTn id="12" dur="500"/>
                                        <p:tgtEl>
                                          <p:spTgt spid="1843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8435">
                                            <p:txEl>
                                              <p:pRg st="6" end="6"/>
                                            </p:txEl>
                                          </p:spTgt>
                                        </p:tgtEl>
                                        <p:attrNameLst>
                                          <p:attrName>style.visibility</p:attrName>
                                        </p:attrNameLst>
                                      </p:cBhvr>
                                      <p:to>
                                        <p:strVal val="visible"/>
                                      </p:to>
                                    </p:set>
                                    <p:animEffect transition="in" filter="checkerboard(across)">
                                      <p:cBhvr>
                                        <p:cTn id="17" dur="500"/>
                                        <p:tgtEl>
                                          <p:spTgt spid="1843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8435">
                                            <p:txEl>
                                              <p:pRg st="9" end="9"/>
                                            </p:txEl>
                                          </p:spTgt>
                                        </p:tgtEl>
                                        <p:attrNameLst>
                                          <p:attrName>style.visibility</p:attrName>
                                        </p:attrNameLst>
                                      </p:cBhvr>
                                      <p:to>
                                        <p:strVal val="visible"/>
                                      </p:to>
                                    </p:set>
                                    <p:animEffect transition="in" filter="checkerboard(across)">
                                      <p:cBhvr>
                                        <p:cTn id="22" dur="500"/>
                                        <p:tgtEl>
                                          <p:spTgt spid="18435">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8435">
                                            <p:txEl>
                                              <p:pRg st="12" end="12"/>
                                            </p:txEl>
                                          </p:spTgt>
                                        </p:tgtEl>
                                        <p:attrNameLst>
                                          <p:attrName>style.visibility</p:attrName>
                                        </p:attrNameLst>
                                      </p:cBhvr>
                                      <p:to>
                                        <p:strVal val="visible"/>
                                      </p:to>
                                    </p:set>
                                    <p:animEffect transition="in" filter="checkerboard(across)">
                                      <p:cBhvr>
                                        <p:cTn id="27" dur="500"/>
                                        <p:tgtEl>
                                          <p:spTgt spid="18435">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8435">
                                            <p:txEl>
                                              <p:pRg st="15" end="15"/>
                                            </p:txEl>
                                          </p:spTgt>
                                        </p:tgtEl>
                                        <p:attrNameLst>
                                          <p:attrName>style.visibility</p:attrName>
                                        </p:attrNameLst>
                                      </p:cBhvr>
                                      <p:to>
                                        <p:strVal val="visible"/>
                                      </p:to>
                                    </p:set>
                                    <p:animEffect transition="in" filter="checkerboard(across)">
                                      <p:cBhvr>
                                        <p:cTn id="32" dur="500"/>
                                        <p:tgtEl>
                                          <p:spTgt spid="1843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 équilibrés</a:t>
            </a:r>
            <a:endParaRPr lang="fr-FR" sz="3400" b="1" dirty="0"/>
          </a:p>
        </p:txBody>
      </p:sp>
      <p:sp>
        <p:nvSpPr>
          <p:cNvPr id="18435" name="Rectangle 170"/>
          <p:cNvSpPr>
            <a:spLocks noChangeArrowheads="1"/>
          </p:cNvSpPr>
          <p:nvPr/>
        </p:nvSpPr>
        <p:spPr bwMode="auto">
          <a:xfrm>
            <a:off x="887855" y="1459329"/>
            <a:ext cx="7056784" cy="2185214"/>
          </a:xfrm>
          <a:prstGeom prst="rect">
            <a:avLst/>
          </a:prstGeom>
          <a:noFill/>
          <a:ln w="9525">
            <a:noFill/>
            <a:miter lim="800000"/>
            <a:headEnd/>
            <a:tailEnd/>
          </a:ln>
        </p:spPr>
        <p:txBody>
          <a:bodyPr wrap="square">
            <a:spAutoFit/>
          </a:bodyPr>
          <a:lstStyle/>
          <a:p>
            <a:pPr algn="just">
              <a:defRPr/>
            </a:pPr>
            <a:endParaRPr lang="fr-FR" sz="1700" dirty="0"/>
          </a:p>
          <a:p>
            <a:pPr algn="just">
              <a:defRPr/>
            </a:pPr>
            <a:r>
              <a:rPr lang="fr-FR" sz="1700" dirty="0"/>
              <a:t>Si on fait passer i</a:t>
            </a:r>
            <a:r>
              <a:rPr lang="fr-FR" sz="1700" baseline="-25000" dirty="0"/>
              <a:t>1</a:t>
            </a:r>
            <a:r>
              <a:rPr lang="fr-FR" sz="1700" dirty="0"/>
              <a:t> dans le circuit courant d’un wattmètre et si on applique u</a:t>
            </a:r>
            <a:r>
              <a:rPr lang="fr-FR" sz="1700" baseline="-25000" dirty="0"/>
              <a:t>13</a:t>
            </a:r>
            <a:r>
              <a:rPr lang="fr-FR" sz="1700" dirty="0"/>
              <a:t> à ses bornes, il indique P</a:t>
            </a:r>
            <a:r>
              <a:rPr lang="fr-FR" sz="1700" baseline="-25000" dirty="0"/>
              <a:t>1</a:t>
            </a:r>
            <a:r>
              <a:rPr lang="fr-FR" sz="1700" dirty="0"/>
              <a:t> = &lt;u</a:t>
            </a:r>
            <a:r>
              <a:rPr lang="fr-FR" sz="1700" baseline="-25000" dirty="0"/>
              <a:t>13</a:t>
            </a:r>
            <a:r>
              <a:rPr lang="fr-FR" sz="1700" dirty="0"/>
              <a:t> . i</a:t>
            </a:r>
            <a:r>
              <a:rPr lang="fr-FR" sz="1700" baseline="-25000" dirty="0"/>
              <a:t>1</a:t>
            </a:r>
            <a:r>
              <a:rPr lang="fr-FR" sz="1700" dirty="0"/>
              <a:t>&gt;</a:t>
            </a:r>
          </a:p>
          <a:p>
            <a:pPr algn="just">
              <a:defRPr/>
            </a:pPr>
            <a:endParaRPr lang="fr-FR" sz="1700" dirty="0"/>
          </a:p>
          <a:p>
            <a:pPr algn="just">
              <a:defRPr/>
            </a:pPr>
            <a:r>
              <a:rPr lang="fr-FR" sz="1700" dirty="0"/>
              <a:t>De même un second wattmètre parcouru par i</a:t>
            </a:r>
            <a:r>
              <a:rPr lang="fr-FR" sz="1700" baseline="-25000" dirty="0"/>
              <a:t>2</a:t>
            </a:r>
            <a:r>
              <a:rPr lang="fr-FR" sz="1700" dirty="0"/>
              <a:t> est alimenté sous u</a:t>
            </a:r>
            <a:r>
              <a:rPr lang="fr-FR" sz="1700" baseline="-25000" dirty="0"/>
              <a:t>23</a:t>
            </a:r>
            <a:r>
              <a:rPr lang="fr-FR" sz="1700" dirty="0"/>
              <a:t> indique: P</a:t>
            </a:r>
            <a:r>
              <a:rPr lang="fr-FR" sz="1700" baseline="-25000" dirty="0"/>
              <a:t>2</a:t>
            </a:r>
            <a:r>
              <a:rPr lang="fr-FR" sz="1700" dirty="0"/>
              <a:t> = &lt; u</a:t>
            </a:r>
            <a:r>
              <a:rPr lang="fr-FR" sz="1700" baseline="-25000" dirty="0"/>
              <a:t>23</a:t>
            </a:r>
            <a:r>
              <a:rPr lang="fr-FR" sz="1700" dirty="0"/>
              <a:t> . i</a:t>
            </a:r>
            <a:r>
              <a:rPr lang="fr-FR" sz="1700" baseline="-25000" dirty="0"/>
              <a:t>3 </a:t>
            </a:r>
            <a:r>
              <a:rPr lang="fr-FR" sz="1700" dirty="0"/>
              <a:t>&gt;</a:t>
            </a:r>
          </a:p>
          <a:p>
            <a:pPr algn="just">
              <a:defRPr/>
            </a:pPr>
            <a:endParaRPr lang="fr-FR" sz="1700" dirty="0"/>
          </a:p>
          <a:p>
            <a:pPr algn="just">
              <a:defRPr/>
            </a:pPr>
            <a:endParaRPr lang="fr-FR" sz="1700" b="1" dirty="0"/>
          </a:p>
        </p:txBody>
      </p:sp>
      <p:grpSp>
        <p:nvGrpSpPr>
          <p:cNvPr id="2" name="Groupe 105"/>
          <p:cNvGrpSpPr>
            <a:grpSpLocks noChangeAspect="1"/>
          </p:cNvGrpSpPr>
          <p:nvPr/>
        </p:nvGrpSpPr>
        <p:grpSpPr bwMode="auto">
          <a:xfrm>
            <a:off x="1996148" y="3903478"/>
            <a:ext cx="5507148" cy="2110014"/>
            <a:chOff x="921577" y="5474944"/>
            <a:chExt cx="3892953" cy="1254388"/>
          </a:xfrm>
        </p:grpSpPr>
        <p:sp>
          <p:nvSpPr>
            <p:cNvPr id="19461" name="Line 278"/>
            <p:cNvSpPr>
              <a:spLocks noChangeShapeType="1"/>
            </p:cNvSpPr>
            <p:nvPr/>
          </p:nvSpPr>
          <p:spPr bwMode="auto">
            <a:xfrm>
              <a:off x="1142975" y="5757885"/>
              <a:ext cx="571500" cy="0"/>
            </a:xfrm>
            <a:prstGeom prst="line">
              <a:avLst/>
            </a:prstGeom>
            <a:noFill/>
            <a:ln w="9525">
              <a:solidFill>
                <a:srgbClr val="000000"/>
              </a:solidFill>
              <a:round/>
              <a:headEnd type="oval" w="med" len="med"/>
              <a:tailEnd/>
            </a:ln>
          </p:spPr>
          <p:txBody>
            <a:bodyPr/>
            <a:lstStyle/>
            <a:p>
              <a:endParaRPr lang="fr-FR"/>
            </a:p>
          </p:txBody>
        </p:sp>
        <p:sp>
          <p:nvSpPr>
            <p:cNvPr id="19462" name="Oval 279"/>
            <p:cNvSpPr>
              <a:spLocks noChangeArrowheads="1"/>
            </p:cNvSpPr>
            <p:nvPr/>
          </p:nvSpPr>
          <p:spPr bwMode="auto">
            <a:xfrm>
              <a:off x="1728762" y="5640410"/>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9463" name="Line 280"/>
            <p:cNvSpPr>
              <a:spLocks noChangeShapeType="1"/>
            </p:cNvSpPr>
            <p:nvPr/>
          </p:nvSpPr>
          <p:spPr bwMode="auto">
            <a:xfrm>
              <a:off x="1963712" y="5757885"/>
              <a:ext cx="774700" cy="0"/>
            </a:xfrm>
            <a:prstGeom prst="line">
              <a:avLst/>
            </a:prstGeom>
            <a:noFill/>
            <a:ln w="9525">
              <a:solidFill>
                <a:srgbClr val="000000"/>
              </a:solidFill>
              <a:round/>
              <a:headEnd/>
              <a:tailEnd/>
            </a:ln>
          </p:spPr>
          <p:txBody>
            <a:bodyPr/>
            <a:lstStyle/>
            <a:p>
              <a:endParaRPr lang="fr-FR"/>
            </a:p>
          </p:txBody>
        </p:sp>
        <p:sp>
          <p:nvSpPr>
            <p:cNvPr id="19464" name="Oval 281"/>
            <p:cNvSpPr>
              <a:spLocks noChangeArrowheads="1"/>
            </p:cNvSpPr>
            <p:nvPr/>
          </p:nvSpPr>
          <p:spPr bwMode="auto">
            <a:xfrm>
              <a:off x="2198662" y="5986485"/>
              <a:ext cx="228600" cy="228600"/>
            </a:xfrm>
            <a:prstGeom prst="ellipse">
              <a:avLst/>
            </a:prstGeom>
            <a:solidFill>
              <a:srgbClr val="FFFFFF"/>
            </a:solidFill>
            <a:ln w="9525">
              <a:solidFill>
                <a:srgbClr val="000000"/>
              </a:solidFill>
              <a:round/>
              <a:headEnd/>
              <a:tailEnd/>
            </a:ln>
          </p:spPr>
          <p:txBody>
            <a:bodyPr/>
            <a:lstStyle/>
            <a:p>
              <a:endParaRPr lang="fr-FR"/>
            </a:p>
          </p:txBody>
        </p:sp>
        <p:sp>
          <p:nvSpPr>
            <p:cNvPr id="19465" name="Line 282"/>
            <p:cNvSpPr>
              <a:spLocks noChangeShapeType="1"/>
            </p:cNvSpPr>
            <p:nvPr/>
          </p:nvSpPr>
          <p:spPr bwMode="auto">
            <a:xfrm>
              <a:off x="1142975" y="6100785"/>
              <a:ext cx="1028700" cy="0"/>
            </a:xfrm>
            <a:prstGeom prst="line">
              <a:avLst/>
            </a:prstGeom>
            <a:noFill/>
            <a:ln w="9525">
              <a:solidFill>
                <a:srgbClr val="000000"/>
              </a:solidFill>
              <a:round/>
              <a:headEnd type="oval" w="med" len="med"/>
              <a:tailEnd/>
            </a:ln>
          </p:spPr>
          <p:txBody>
            <a:bodyPr/>
            <a:lstStyle/>
            <a:p>
              <a:endParaRPr lang="fr-FR"/>
            </a:p>
          </p:txBody>
        </p:sp>
        <p:sp>
          <p:nvSpPr>
            <p:cNvPr id="19466" name="Line 283"/>
            <p:cNvSpPr>
              <a:spLocks noChangeShapeType="1"/>
            </p:cNvSpPr>
            <p:nvPr/>
          </p:nvSpPr>
          <p:spPr bwMode="auto">
            <a:xfrm>
              <a:off x="2427262" y="6100785"/>
              <a:ext cx="342900" cy="0"/>
            </a:xfrm>
            <a:prstGeom prst="line">
              <a:avLst/>
            </a:prstGeom>
            <a:noFill/>
            <a:ln w="9525">
              <a:solidFill>
                <a:srgbClr val="000000"/>
              </a:solidFill>
              <a:round/>
              <a:headEnd/>
              <a:tailEnd/>
            </a:ln>
          </p:spPr>
          <p:txBody>
            <a:bodyPr/>
            <a:lstStyle/>
            <a:p>
              <a:endParaRPr lang="fr-FR"/>
            </a:p>
          </p:txBody>
        </p:sp>
        <p:sp>
          <p:nvSpPr>
            <p:cNvPr id="19467" name="Line 285"/>
            <p:cNvSpPr>
              <a:spLocks noChangeShapeType="1"/>
            </p:cNvSpPr>
            <p:nvPr/>
          </p:nvSpPr>
          <p:spPr bwMode="auto">
            <a:xfrm>
              <a:off x="1658912" y="5976959"/>
              <a:ext cx="129276" cy="0"/>
            </a:xfrm>
            <a:prstGeom prst="line">
              <a:avLst/>
            </a:prstGeom>
            <a:noFill/>
            <a:ln w="9525">
              <a:solidFill>
                <a:srgbClr val="000000"/>
              </a:solidFill>
              <a:round/>
              <a:headEnd/>
              <a:tailEnd/>
            </a:ln>
          </p:spPr>
          <p:txBody>
            <a:bodyPr/>
            <a:lstStyle/>
            <a:p>
              <a:endParaRPr lang="fr-FR"/>
            </a:p>
          </p:txBody>
        </p:sp>
        <p:sp>
          <p:nvSpPr>
            <p:cNvPr id="19468" name="Line 286"/>
            <p:cNvSpPr>
              <a:spLocks noChangeShapeType="1"/>
            </p:cNvSpPr>
            <p:nvPr/>
          </p:nvSpPr>
          <p:spPr bwMode="auto">
            <a:xfrm>
              <a:off x="1655737" y="5754710"/>
              <a:ext cx="0" cy="228600"/>
            </a:xfrm>
            <a:prstGeom prst="line">
              <a:avLst/>
            </a:prstGeom>
            <a:noFill/>
            <a:ln w="9525">
              <a:solidFill>
                <a:srgbClr val="000000"/>
              </a:solidFill>
              <a:round/>
              <a:headEnd/>
              <a:tailEnd/>
            </a:ln>
          </p:spPr>
          <p:txBody>
            <a:bodyPr/>
            <a:lstStyle/>
            <a:p>
              <a:endParaRPr lang="fr-FR"/>
            </a:p>
          </p:txBody>
        </p:sp>
        <p:sp>
          <p:nvSpPr>
            <p:cNvPr id="19469" name="Line 287"/>
            <p:cNvSpPr>
              <a:spLocks noChangeShapeType="1"/>
            </p:cNvSpPr>
            <p:nvPr/>
          </p:nvSpPr>
          <p:spPr bwMode="auto">
            <a:xfrm flipV="1">
              <a:off x="1785912" y="5864247"/>
              <a:ext cx="0" cy="114300"/>
            </a:xfrm>
            <a:prstGeom prst="line">
              <a:avLst/>
            </a:prstGeom>
            <a:noFill/>
            <a:ln w="9525">
              <a:solidFill>
                <a:srgbClr val="000000"/>
              </a:solidFill>
              <a:round/>
              <a:headEnd/>
              <a:tailEnd/>
            </a:ln>
          </p:spPr>
          <p:txBody>
            <a:bodyPr/>
            <a:lstStyle/>
            <a:p>
              <a:endParaRPr lang="fr-FR"/>
            </a:p>
          </p:txBody>
        </p:sp>
        <p:sp>
          <p:nvSpPr>
            <p:cNvPr id="19470" name="Line 288"/>
            <p:cNvSpPr>
              <a:spLocks noChangeShapeType="1"/>
            </p:cNvSpPr>
            <p:nvPr/>
          </p:nvSpPr>
          <p:spPr bwMode="auto">
            <a:xfrm>
              <a:off x="1893862" y="5869010"/>
              <a:ext cx="0" cy="228600"/>
            </a:xfrm>
            <a:prstGeom prst="line">
              <a:avLst/>
            </a:prstGeom>
            <a:noFill/>
            <a:ln w="9525">
              <a:solidFill>
                <a:srgbClr val="000000"/>
              </a:solidFill>
              <a:round/>
              <a:headEnd/>
              <a:tailEnd/>
            </a:ln>
          </p:spPr>
          <p:txBody>
            <a:bodyPr/>
            <a:lstStyle/>
            <a:p>
              <a:endParaRPr lang="fr-FR"/>
            </a:p>
          </p:txBody>
        </p:sp>
        <p:sp>
          <p:nvSpPr>
            <p:cNvPr id="19471" name="Freeform 289"/>
            <p:cNvSpPr>
              <a:spLocks/>
            </p:cNvSpPr>
            <p:nvPr/>
          </p:nvSpPr>
          <p:spPr bwMode="auto">
            <a:xfrm>
              <a:off x="1898625" y="6099197"/>
              <a:ext cx="50800" cy="127000"/>
            </a:xfrm>
            <a:custGeom>
              <a:avLst/>
              <a:gdLst>
                <a:gd name="T0" fmla="*/ 0 w 80"/>
                <a:gd name="T1" fmla="*/ 0 h 200"/>
                <a:gd name="T2" fmla="*/ 2147483647 w 80"/>
                <a:gd name="T3" fmla="*/ 2147483647 h 200"/>
                <a:gd name="T4" fmla="*/ 2147483647 w 80"/>
                <a:gd name="T5" fmla="*/ 2147483647 h 200"/>
                <a:gd name="T6" fmla="*/ 0 w 80"/>
                <a:gd name="T7" fmla="*/ 2147483647 h 200"/>
                <a:gd name="T8" fmla="*/ 0 60000 65536"/>
                <a:gd name="T9" fmla="*/ 0 60000 65536"/>
                <a:gd name="T10" fmla="*/ 0 60000 65536"/>
                <a:gd name="T11" fmla="*/ 0 60000 65536"/>
                <a:gd name="T12" fmla="*/ 0 w 80"/>
                <a:gd name="T13" fmla="*/ 0 h 200"/>
                <a:gd name="T14" fmla="*/ 80 w 80"/>
                <a:gd name="T15" fmla="*/ 200 h 200"/>
              </a:gdLst>
              <a:ahLst/>
              <a:cxnLst>
                <a:cxn ang="T8">
                  <a:pos x="T0" y="T1"/>
                </a:cxn>
                <a:cxn ang="T9">
                  <a:pos x="T2" y="T3"/>
                </a:cxn>
                <a:cxn ang="T10">
                  <a:pos x="T4" y="T5"/>
                </a:cxn>
                <a:cxn ang="T11">
                  <a:pos x="T6" y="T7"/>
                </a:cxn>
              </a:cxnLst>
              <a:rect l="T12" t="T13" r="T14" b="T15"/>
              <a:pathLst>
                <a:path w="80" h="200">
                  <a:moveTo>
                    <a:pt x="0" y="0"/>
                  </a:moveTo>
                  <a:cubicBezTo>
                    <a:pt x="53" y="18"/>
                    <a:pt x="80" y="9"/>
                    <a:pt x="80" y="80"/>
                  </a:cubicBezTo>
                  <a:cubicBezTo>
                    <a:pt x="80" y="107"/>
                    <a:pt x="75" y="137"/>
                    <a:pt x="60" y="160"/>
                  </a:cubicBezTo>
                  <a:cubicBezTo>
                    <a:pt x="47" y="180"/>
                    <a:pt x="0" y="200"/>
                    <a:pt x="0" y="200"/>
                  </a:cubicBezTo>
                </a:path>
              </a:pathLst>
            </a:custGeom>
            <a:noFill/>
            <a:ln w="9525">
              <a:solidFill>
                <a:srgbClr val="000000"/>
              </a:solidFill>
              <a:round/>
              <a:headEnd/>
              <a:tailEnd/>
            </a:ln>
          </p:spPr>
          <p:txBody>
            <a:bodyPr/>
            <a:lstStyle/>
            <a:p>
              <a:endParaRPr lang="fr-FR"/>
            </a:p>
          </p:txBody>
        </p:sp>
        <p:sp>
          <p:nvSpPr>
            <p:cNvPr id="19472" name="Line 290"/>
            <p:cNvSpPr>
              <a:spLocks noChangeShapeType="1"/>
            </p:cNvSpPr>
            <p:nvPr/>
          </p:nvSpPr>
          <p:spPr bwMode="auto">
            <a:xfrm flipH="1">
              <a:off x="1897037" y="6227225"/>
              <a:ext cx="1588" cy="245036"/>
            </a:xfrm>
            <a:prstGeom prst="line">
              <a:avLst/>
            </a:prstGeom>
            <a:noFill/>
            <a:ln w="9525">
              <a:solidFill>
                <a:srgbClr val="000000"/>
              </a:solidFill>
              <a:round/>
              <a:headEnd/>
              <a:tailEnd/>
            </a:ln>
          </p:spPr>
          <p:txBody>
            <a:bodyPr/>
            <a:lstStyle/>
            <a:p>
              <a:endParaRPr lang="fr-FR"/>
            </a:p>
          </p:txBody>
        </p:sp>
        <p:sp>
          <p:nvSpPr>
            <p:cNvPr id="19473" name="Line 291"/>
            <p:cNvSpPr>
              <a:spLocks noChangeShapeType="1"/>
            </p:cNvSpPr>
            <p:nvPr/>
          </p:nvSpPr>
          <p:spPr bwMode="auto">
            <a:xfrm>
              <a:off x="2087537" y="6097610"/>
              <a:ext cx="0" cy="165100"/>
            </a:xfrm>
            <a:prstGeom prst="line">
              <a:avLst/>
            </a:prstGeom>
            <a:noFill/>
            <a:ln w="9525">
              <a:solidFill>
                <a:srgbClr val="000000"/>
              </a:solidFill>
              <a:round/>
              <a:headEnd/>
              <a:tailEnd/>
            </a:ln>
          </p:spPr>
          <p:txBody>
            <a:bodyPr/>
            <a:lstStyle/>
            <a:p>
              <a:endParaRPr lang="fr-FR"/>
            </a:p>
          </p:txBody>
        </p:sp>
        <p:sp>
          <p:nvSpPr>
            <p:cNvPr id="19474" name="Line 292"/>
            <p:cNvSpPr>
              <a:spLocks noChangeShapeType="1"/>
            </p:cNvSpPr>
            <p:nvPr/>
          </p:nvSpPr>
          <p:spPr bwMode="auto">
            <a:xfrm>
              <a:off x="2087537" y="6269060"/>
              <a:ext cx="114300" cy="0"/>
            </a:xfrm>
            <a:prstGeom prst="line">
              <a:avLst/>
            </a:prstGeom>
            <a:noFill/>
            <a:ln w="9525">
              <a:solidFill>
                <a:srgbClr val="000000"/>
              </a:solidFill>
              <a:round/>
              <a:headEnd/>
              <a:tailEnd/>
            </a:ln>
          </p:spPr>
          <p:txBody>
            <a:bodyPr/>
            <a:lstStyle/>
            <a:p>
              <a:endParaRPr lang="fr-FR"/>
            </a:p>
          </p:txBody>
        </p:sp>
        <p:sp>
          <p:nvSpPr>
            <p:cNvPr id="19475" name="Line 293"/>
            <p:cNvSpPr>
              <a:spLocks noChangeShapeType="1"/>
            </p:cNvSpPr>
            <p:nvPr/>
          </p:nvSpPr>
          <p:spPr bwMode="auto">
            <a:xfrm>
              <a:off x="1142975" y="6472260"/>
              <a:ext cx="1600200" cy="0"/>
            </a:xfrm>
            <a:prstGeom prst="line">
              <a:avLst/>
            </a:prstGeom>
            <a:noFill/>
            <a:ln w="9525">
              <a:solidFill>
                <a:srgbClr val="000000"/>
              </a:solidFill>
              <a:round/>
              <a:headEnd type="oval" w="med" len="med"/>
              <a:tailEnd/>
            </a:ln>
          </p:spPr>
          <p:txBody>
            <a:bodyPr/>
            <a:lstStyle/>
            <a:p>
              <a:endParaRPr lang="fr-FR"/>
            </a:p>
          </p:txBody>
        </p:sp>
        <p:sp>
          <p:nvSpPr>
            <p:cNvPr id="19476" name="Line 294"/>
            <p:cNvSpPr>
              <a:spLocks noChangeShapeType="1"/>
            </p:cNvSpPr>
            <p:nvPr/>
          </p:nvSpPr>
          <p:spPr bwMode="auto">
            <a:xfrm rot="18897458">
              <a:off x="2199947" y="6235289"/>
              <a:ext cx="81179" cy="5121"/>
            </a:xfrm>
            <a:prstGeom prst="line">
              <a:avLst/>
            </a:prstGeom>
            <a:noFill/>
            <a:ln w="9525">
              <a:solidFill>
                <a:srgbClr val="000000"/>
              </a:solidFill>
              <a:round/>
              <a:headEnd/>
              <a:tailEnd/>
            </a:ln>
          </p:spPr>
          <p:txBody>
            <a:bodyPr/>
            <a:lstStyle/>
            <a:p>
              <a:endParaRPr lang="fr-FR"/>
            </a:p>
          </p:txBody>
        </p:sp>
        <p:sp>
          <p:nvSpPr>
            <p:cNvPr id="19477" name="Text Box 295"/>
            <p:cNvSpPr txBox="1">
              <a:spLocks noChangeArrowheads="1"/>
            </p:cNvSpPr>
            <p:nvPr/>
          </p:nvSpPr>
          <p:spPr bwMode="auto">
            <a:xfrm>
              <a:off x="921577" y="5700632"/>
              <a:ext cx="114300" cy="1028700"/>
            </a:xfrm>
            <a:prstGeom prst="rect">
              <a:avLst/>
            </a:prstGeom>
            <a:solidFill>
              <a:srgbClr val="FFFFFF"/>
            </a:solidFill>
            <a:ln w="9525">
              <a:noFill/>
              <a:miter lim="800000"/>
              <a:headEnd/>
              <a:tailEnd/>
            </a:ln>
          </p:spPr>
          <p:txBody>
            <a:bodyPr lIns="0" rIns="0"/>
            <a:lstStyle/>
            <a:p>
              <a:pPr>
                <a:spcBef>
                  <a:spcPts val="600"/>
                </a:spcBef>
              </a:pPr>
              <a:r>
                <a:rPr lang="fr-FR" sz="1200" dirty="0"/>
                <a:t>1</a:t>
              </a:r>
            </a:p>
            <a:p>
              <a:endParaRPr lang="en-US" sz="1200" dirty="0"/>
            </a:p>
            <a:p>
              <a:endParaRPr lang="fr-FR" sz="1200" dirty="0"/>
            </a:p>
            <a:p>
              <a:r>
                <a:rPr lang="fr-FR" sz="1200" dirty="0"/>
                <a:t>2</a:t>
              </a:r>
            </a:p>
            <a:p>
              <a:endParaRPr lang="en-US" sz="1200" dirty="0"/>
            </a:p>
            <a:p>
              <a:endParaRPr lang="fr-FR" sz="1200" dirty="0"/>
            </a:p>
            <a:p>
              <a:r>
                <a:rPr lang="fr-FR" sz="1200" dirty="0"/>
                <a:t>3</a:t>
              </a:r>
            </a:p>
            <a:p>
              <a:endParaRPr lang="fr-FR" dirty="0"/>
            </a:p>
          </p:txBody>
        </p:sp>
        <p:sp>
          <p:nvSpPr>
            <p:cNvPr id="19478" name="Line 296"/>
            <p:cNvSpPr>
              <a:spLocks noChangeShapeType="1"/>
            </p:cNvSpPr>
            <p:nvPr/>
          </p:nvSpPr>
          <p:spPr bwMode="auto">
            <a:xfrm>
              <a:off x="2414562" y="6140472"/>
              <a:ext cx="114300" cy="114300"/>
            </a:xfrm>
            <a:prstGeom prst="line">
              <a:avLst/>
            </a:prstGeom>
            <a:noFill/>
            <a:ln w="9525">
              <a:solidFill>
                <a:srgbClr val="000000"/>
              </a:solidFill>
              <a:round/>
              <a:headEnd/>
              <a:tailEnd/>
            </a:ln>
          </p:spPr>
          <p:txBody>
            <a:bodyPr/>
            <a:lstStyle/>
            <a:p>
              <a:endParaRPr lang="fr-FR"/>
            </a:p>
          </p:txBody>
        </p:sp>
        <p:sp>
          <p:nvSpPr>
            <p:cNvPr id="19479" name="Line 297"/>
            <p:cNvSpPr>
              <a:spLocks noChangeShapeType="1"/>
            </p:cNvSpPr>
            <p:nvPr/>
          </p:nvSpPr>
          <p:spPr bwMode="auto">
            <a:xfrm>
              <a:off x="2528862" y="6254773"/>
              <a:ext cx="0" cy="217488"/>
            </a:xfrm>
            <a:prstGeom prst="line">
              <a:avLst/>
            </a:prstGeom>
            <a:noFill/>
            <a:ln w="9525">
              <a:solidFill>
                <a:srgbClr val="000000"/>
              </a:solidFill>
              <a:round/>
              <a:headEnd/>
              <a:tailEnd type="oval" w="med" len="med"/>
            </a:ln>
          </p:spPr>
          <p:txBody>
            <a:bodyPr/>
            <a:lstStyle/>
            <a:p>
              <a:endParaRPr lang="fr-FR"/>
            </a:p>
          </p:txBody>
        </p:sp>
        <p:sp>
          <p:nvSpPr>
            <p:cNvPr id="19480" name="Text Box 242"/>
            <p:cNvSpPr txBox="1">
              <a:spLocks noChangeAspect="1" noChangeArrowheads="1"/>
            </p:cNvSpPr>
            <p:nvPr/>
          </p:nvSpPr>
          <p:spPr bwMode="auto">
            <a:xfrm>
              <a:off x="2760292" y="5513593"/>
              <a:ext cx="811576" cy="1214434"/>
            </a:xfrm>
            <a:prstGeom prst="rect">
              <a:avLst/>
            </a:prstGeom>
            <a:solidFill>
              <a:srgbClr val="FFFFFF"/>
            </a:solidFill>
            <a:ln w="9525">
              <a:solidFill>
                <a:srgbClr val="000000"/>
              </a:solidFill>
              <a:miter lim="800000"/>
              <a:headEnd/>
              <a:tailEnd/>
            </a:ln>
          </p:spPr>
          <p:txBody>
            <a:bodyPr lIns="54000" tIns="10800" rIns="54000" bIns="10800"/>
            <a:lstStyle/>
            <a:p>
              <a:pPr algn="ctr"/>
              <a:endParaRPr lang="fr-FR" sz="1200" dirty="0"/>
            </a:p>
            <a:p>
              <a:pPr algn="ctr"/>
              <a:endParaRPr lang="fr-FR" sz="1200" dirty="0"/>
            </a:p>
            <a:p>
              <a:pPr algn="ctr"/>
              <a:r>
                <a:rPr lang="fr-FR" sz="1200" dirty="0"/>
                <a:t>RÉCEP</a:t>
              </a:r>
            </a:p>
            <a:p>
              <a:pPr algn="ctr"/>
              <a:r>
                <a:rPr lang="fr-FR" sz="1200" dirty="0"/>
                <a:t>TEUR</a:t>
              </a:r>
            </a:p>
          </p:txBody>
        </p:sp>
        <p:sp>
          <p:nvSpPr>
            <p:cNvPr id="19481" name="Text Box 243"/>
            <p:cNvSpPr txBox="1">
              <a:spLocks noChangeArrowheads="1"/>
            </p:cNvSpPr>
            <p:nvPr/>
          </p:nvSpPr>
          <p:spPr bwMode="auto">
            <a:xfrm>
              <a:off x="1736355" y="5677704"/>
              <a:ext cx="485776" cy="364231"/>
            </a:xfrm>
            <a:prstGeom prst="rect">
              <a:avLst/>
            </a:prstGeom>
            <a:noFill/>
            <a:ln w="9525">
              <a:noFill/>
              <a:miter lim="800000"/>
              <a:headEnd/>
              <a:tailEnd/>
            </a:ln>
          </p:spPr>
          <p:txBody>
            <a:bodyPr/>
            <a:lstStyle/>
            <a:p>
              <a:pPr>
                <a:spcBef>
                  <a:spcPts val="600"/>
                </a:spcBef>
              </a:pPr>
              <a:r>
                <a:rPr lang="fr-FR" sz="1000" dirty="0"/>
                <a:t>W</a:t>
              </a:r>
              <a:r>
                <a:rPr lang="fr-FR" sz="1000" baseline="-25000" dirty="0"/>
                <a:t>1</a:t>
              </a:r>
            </a:p>
          </p:txBody>
        </p:sp>
        <p:sp>
          <p:nvSpPr>
            <p:cNvPr id="19482" name="Text Box 243"/>
            <p:cNvSpPr txBox="1">
              <a:spLocks noChangeArrowheads="1"/>
            </p:cNvSpPr>
            <p:nvPr/>
          </p:nvSpPr>
          <p:spPr bwMode="auto">
            <a:xfrm>
              <a:off x="2201491" y="6038060"/>
              <a:ext cx="485776" cy="364231"/>
            </a:xfrm>
            <a:prstGeom prst="rect">
              <a:avLst/>
            </a:prstGeom>
            <a:noFill/>
            <a:ln w="9525">
              <a:noFill/>
              <a:miter lim="800000"/>
              <a:headEnd/>
              <a:tailEnd/>
            </a:ln>
          </p:spPr>
          <p:txBody>
            <a:bodyPr/>
            <a:lstStyle/>
            <a:p>
              <a:pPr>
                <a:spcBef>
                  <a:spcPts val="600"/>
                </a:spcBef>
              </a:pPr>
              <a:r>
                <a:rPr lang="fr-FR" sz="1000" dirty="0"/>
                <a:t>W</a:t>
              </a:r>
              <a:r>
                <a:rPr lang="fr-FR" sz="1000" baseline="-25000" dirty="0"/>
                <a:t>2</a:t>
              </a:r>
            </a:p>
          </p:txBody>
        </p:sp>
        <p:sp>
          <p:nvSpPr>
            <p:cNvPr id="19483" name="Text Box 243"/>
            <p:cNvSpPr txBox="1">
              <a:spLocks noChangeArrowheads="1"/>
            </p:cNvSpPr>
            <p:nvPr/>
          </p:nvSpPr>
          <p:spPr bwMode="auto">
            <a:xfrm>
              <a:off x="1883114" y="5474944"/>
              <a:ext cx="485776" cy="364231"/>
            </a:xfrm>
            <a:prstGeom prst="rect">
              <a:avLst/>
            </a:prstGeom>
            <a:noFill/>
            <a:ln w="9525">
              <a:noFill/>
              <a:miter lim="800000"/>
              <a:headEnd/>
              <a:tailEnd/>
            </a:ln>
          </p:spPr>
          <p:txBody>
            <a:bodyPr/>
            <a:lstStyle/>
            <a:p>
              <a:pPr>
                <a:spcBef>
                  <a:spcPts val="600"/>
                </a:spcBef>
              </a:pPr>
              <a:r>
                <a:rPr lang="fr-FR" sz="1400"/>
                <a:t>P</a:t>
              </a:r>
              <a:r>
                <a:rPr lang="fr-FR" sz="1400" baseline="-25000"/>
                <a:t>1</a:t>
              </a:r>
            </a:p>
          </p:txBody>
        </p:sp>
        <p:sp>
          <p:nvSpPr>
            <p:cNvPr id="19484" name="Text Box 243"/>
            <p:cNvSpPr txBox="1">
              <a:spLocks noChangeArrowheads="1"/>
            </p:cNvSpPr>
            <p:nvPr/>
          </p:nvSpPr>
          <p:spPr bwMode="auto">
            <a:xfrm>
              <a:off x="2358833" y="5850851"/>
              <a:ext cx="485776" cy="364231"/>
            </a:xfrm>
            <a:prstGeom prst="rect">
              <a:avLst/>
            </a:prstGeom>
            <a:noFill/>
            <a:ln w="9525">
              <a:noFill/>
              <a:miter lim="800000"/>
              <a:headEnd/>
              <a:tailEnd/>
            </a:ln>
          </p:spPr>
          <p:txBody>
            <a:bodyPr/>
            <a:lstStyle/>
            <a:p>
              <a:pPr>
                <a:spcBef>
                  <a:spcPts val="600"/>
                </a:spcBef>
              </a:pPr>
              <a:r>
                <a:rPr lang="fr-FR" sz="1400"/>
                <a:t>P</a:t>
              </a:r>
              <a:r>
                <a:rPr lang="fr-FR" sz="1400" baseline="-25000"/>
                <a:t>2</a:t>
              </a:r>
            </a:p>
          </p:txBody>
        </p:sp>
        <p:sp>
          <p:nvSpPr>
            <p:cNvPr id="19485" name="ZoneTexte 104"/>
            <p:cNvSpPr txBox="1">
              <a:spLocks noChangeArrowheads="1"/>
            </p:cNvSpPr>
            <p:nvPr/>
          </p:nvSpPr>
          <p:spPr bwMode="auto">
            <a:xfrm>
              <a:off x="3728976" y="5974665"/>
              <a:ext cx="1085554" cy="369332"/>
            </a:xfrm>
            <a:prstGeom prst="rect">
              <a:avLst/>
            </a:prstGeom>
            <a:noFill/>
            <a:ln w="9525">
              <a:noFill/>
              <a:miter lim="800000"/>
              <a:headEnd/>
              <a:tailEnd/>
            </a:ln>
          </p:spPr>
          <p:txBody>
            <a:bodyPr wrap="none">
              <a:spAutoFit/>
            </a:bodyPr>
            <a:lstStyle/>
            <a:p>
              <a:r>
                <a:rPr lang="fr-FR" dirty="0"/>
                <a:t>P=P</a:t>
              </a:r>
              <a:r>
                <a:rPr lang="fr-FR" baseline="-25000" dirty="0"/>
                <a:t>1</a:t>
              </a:r>
              <a:r>
                <a:rPr lang="fr-FR" dirty="0"/>
                <a:t>+P</a:t>
              </a:r>
              <a:r>
                <a:rPr lang="fr-FR" baseline="-25000" dirty="0"/>
                <a:t>2</a:t>
              </a:r>
            </a:p>
          </p:txBody>
        </p:sp>
      </p:gr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32</a:t>
            </a:fld>
            <a:endParaRPr lang="fr-FR">
              <a:solidFill>
                <a:schemeClr val="tx1"/>
              </a:solidFill>
            </a:endParaRPr>
          </a:p>
        </p:txBody>
      </p:sp>
    </p:spTree>
    <p:extLst>
      <p:ext uri="{BB962C8B-B14F-4D97-AF65-F5344CB8AC3E}">
        <p14:creationId xmlns:p14="http://schemas.microsoft.com/office/powerpoint/2010/main" val="42717314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checkerboard(across)">
                                      <p:cBhvr>
                                        <p:cTn id="7" dur="500"/>
                                        <p:tgtEl>
                                          <p:spTgt spid="184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435">
                                            <p:txEl>
                                              <p:pRg st="3" end="3"/>
                                            </p:txEl>
                                          </p:spTgt>
                                        </p:tgtEl>
                                        <p:attrNameLst>
                                          <p:attrName>style.visibility</p:attrName>
                                        </p:attrNameLst>
                                      </p:cBhvr>
                                      <p:to>
                                        <p:strVal val="visible"/>
                                      </p:to>
                                    </p:set>
                                    <p:animEffect transition="in" filter="checkerboard(across)">
                                      <p:cBhvr>
                                        <p:cTn id="12" dur="500"/>
                                        <p:tgtEl>
                                          <p:spTgt spid="1843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 équilibrés</a:t>
            </a:r>
            <a:endParaRPr lang="fr-FR" sz="3400" b="1" dirty="0"/>
          </a:p>
        </p:txBody>
      </p:sp>
      <mc:AlternateContent xmlns:mc="http://schemas.openxmlformats.org/markup-compatibility/2006" xmlns:a14="http://schemas.microsoft.com/office/drawing/2010/main">
        <mc:Choice Requires="a14">
          <p:sp>
            <p:nvSpPr>
              <p:cNvPr id="19459" name="Rectangle 170"/>
              <p:cNvSpPr>
                <a:spLocks noChangeArrowheads="1"/>
              </p:cNvSpPr>
              <p:nvPr/>
            </p:nvSpPr>
            <p:spPr bwMode="auto">
              <a:xfrm>
                <a:off x="891790" y="1453430"/>
                <a:ext cx="6341387" cy="5268045"/>
              </a:xfrm>
              <a:prstGeom prst="rect">
                <a:avLst/>
              </a:prstGeom>
              <a:noFill/>
              <a:ln w="9525">
                <a:noFill/>
                <a:miter lim="800000"/>
                <a:headEnd/>
                <a:tailEnd/>
              </a:ln>
            </p:spPr>
            <p:txBody>
              <a:bodyPr wrap="square">
                <a:spAutoFit/>
              </a:bodyPr>
              <a:lstStyle/>
              <a:p>
                <a:r>
                  <a:rPr lang="fr-FR" sz="1600" u="sng" dirty="0"/>
                  <a:t>Si les courants et les tensions sont équilibrés et sinusoïdaux</a:t>
                </a:r>
              </a:p>
              <a:p>
                <a:pPr>
                  <a:buFontTx/>
                  <a:buChar char="-"/>
                </a:pPr>
                <a:endParaRPr lang="fr-FR" sz="1600" b="1" u="sng" dirty="0"/>
              </a:p>
              <a:p>
                <a:pPr>
                  <a:tabLst>
                    <a:tab pos="914400" algn="l"/>
                  </a:tabLst>
                </a:pPr>
                <a:r>
                  <a:rPr lang="fr-FR" sz="1600" dirty="0"/>
                  <a:t>	</a:t>
                </a:r>
                <a14:m>
                  <m:oMath xmlns:m="http://schemas.openxmlformats.org/officeDocument/2006/math">
                    <m:sSub>
                      <m:sSubPr>
                        <m:ctrlPr>
                          <a:rPr lang="fr-FR" sz="1600" i="1" smtClean="0">
                            <a:latin typeface="Cambria Math" panose="02040503050406030204" pitchFamily="18" charset="0"/>
                          </a:rPr>
                        </m:ctrlPr>
                      </m:sSubPr>
                      <m:e>
                        <m:d>
                          <m:dPr>
                            <m:begChr m:val="{"/>
                            <m:endChr m:val=""/>
                            <m:ctrlPr>
                              <a:rPr lang="fr-FR" sz="1600" i="1" smtClean="0">
                                <a:latin typeface="Cambria Math" panose="02040503050406030204" pitchFamily="18" charset="0"/>
                              </a:rPr>
                            </m:ctrlPr>
                          </m:dPr>
                          <m:e>
                            <m:eqArr>
                              <m:eqArrPr>
                                <m:ctrlPr>
                                  <a:rPr lang="fr-FR" sz="1600" i="1" smtClean="0">
                                    <a:latin typeface="Cambria Math" panose="02040503050406030204" pitchFamily="18" charset="0"/>
                                  </a:rPr>
                                </m:ctrlPr>
                              </m:eqArrPr>
                              <m:e>
                                <m:sSub>
                                  <m:sSubPr>
                                    <m:ctrlPr>
                                      <a:rPr lang="fr-FR" sz="1600" i="1" smtClean="0">
                                        <a:latin typeface="Cambria Math" panose="02040503050406030204" pitchFamily="18" charset="0"/>
                                      </a:rPr>
                                    </m:ctrlPr>
                                  </m:sSubPr>
                                  <m:e>
                                    <m:r>
                                      <a:rPr lang="en-US" sz="1600" b="0" i="1" smtClean="0">
                                        <a:latin typeface="Cambria Math" panose="02040503050406030204" pitchFamily="18" charset="0"/>
                                      </a:rPr>
                                      <m:t>𝑃</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𝑈</m:t>
                                    </m:r>
                                  </m:e>
                                  <m:sub>
                                    <m:r>
                                      <a:rPr lang="en-US" sz="1600" b="0" i="1" smtClean="0">
                                        <a:latin typeface="Cambria Math" panose="02040503050406030204" pitchFamily="18" charset="0"/>
                                      </a:rPr>
                                      <m:t>13</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1</m:t>
                                    </m:r>
                                  </m:sub>
                                </m:sSub>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cos</m:t>
                                    </m:r>
                                  </m:fName>
                                  <m:e>
                                    <m:d>
                                      <m:dPr>
                                        <m:ctrlPr>
                                          <a:rPr lang="en-US" sz="1600" b="0" i="1" smtClean="0">
                                            <a:latin typeface="Cambria Math" panose="02040503050406030204" pitchFamily="18" charset="0"/>
                                          </a:rPr>
                                        </m:ctrlPr>
                                      </m:dPr>
                                      <m:e>
                                        <m:acc>
                                          <m:accPr>
                                            <m:chr m:val="̂"/>
                                            <m:ctrlPr>
                                              <a:rPr lang="en-US" sz="1600" b="0" i="1" smtClean="0">
                                                <a:latin typeface="Cambria Math" panose="02040503050406030204" pitchFamily="18" charset="0"/>
                                              </a:rPr>
                                            </m:ctrlPr>
                                          </m:accPr>
                                          <m:e>
                                            <m:acc>
                                              <m:accPr>
                                                <m:chr m:val="̅"/>
                                                <m:ctrlPr>
                                                  <a:rPr lang="en-US" sz="1600" i="1">
                                                    <a:latin typeface="Cambria Math" panose="02040503050406030204" pitchFamily="18" charset="0"/>
                                                  </a:rPr>
                                                </m:ctrlPr>
                                              </m:accPr>
                                              <m:e>
                                                <m:r>
                                                  <a:rPr lang="en-US" sz="1600" i="1">
                                                    <a:latin typeface="Cambria Math" panose="02040503050406030204" pitchFamily="18" charset="0"/>
                                                  </a:rPr>
                                                  <m:t>𝑈</m:t>
                                                </m:r>
                                              </m:e>
                                            </m:acc>
                                            <m:r>
                                              <a:rPr lang="en-US" sz="1600" i="1" baseline="-25000">
                                                <a:latin typeface="Cambria Math" panose="02040503050406030204" pitchFamily="18" charset="0"/>
                                              </a:rPr>
                                              <m:t>13</m:t>
                                            </m:r>
                                            <m:r>
                                              <a:rPr lang="en-US" sz="1600" i="1">
                                                <a:latin typeface="Cambria Math" panose="02040503050406030204" pitchFamily="18" charset="0"/>
                                              </a:rPr>
                                              <m:t>,</m:t>
                                            </m:r>
                                            <m:acc>
                                              <m:accPr>
                                                <m:chr m:val="̅"/>
                                                <m:ctrlPr>
                                                  <a:rPr lang="en-US" sz="1600" i="1">
                                                    <a:latin typeface="Cambria Math" panose="02040503050406030204" pitchFamily="18" charset="0"/>
                                                  </a:rPr>
                                                </m:ctrlPr>
                                              </m:accPr>
                                              <m:e>
                                                <m:r>
                                                  <a:rPr lang="en-US" sz="1600" i="1">
                                                    <a:latin typeface="Cambria Math" panose="02040503050406030204" pitchFamily="18" charset="0"/>
                                                  </a:rPr>
                                                  <m:t>𝐼</m:t>
                                                </m:r>
                                              </m:e>
                                            </m:acc>
                                            <m:r>
                                              <a:rPr lang="en-US" sz="1600" i="1" baseline="-25000">
                                                <a:latin typeface="Cambria Math" panose="02040503050406030204" pitchFamily="18" charset="0"/>
                                              </a:rPr>
                                              <m:t>1</m:t>
                                            </m:r>
                                          </m:e>
                                        </m:acc>
                                      </m:e>
                                    </m:d>
                                    <m:r>
                                      <a:rPr lang="en-US" sz="1600" b="0" i="1" smtClean="0">
                                        <a:latin typeface="Cambria Math" panose="02040503050406030204" pitchFamily="18" charset="0"/>
                                      </a:rPr>
                                      <m:t>=</m:t>
                                    </m:r>
                                    <m:r>
                                      <a:rPr lang="en-US" sz="1600" b="0" i="1" smtClean="0">
                                        <a:latin typeface="Cambria Math" panose="02040503050406030204" pitchFamily="18" charset="0"/>
                                      </a:rPr>
                                      <m:t>𝑈𝐼</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cos</m:t>
                                        </m:r>
                                      </m:fName>
                                      <m:e>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𝜑</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ea typeface="Cambria Math" panose="02040503050406030204" pitchFamily="18" charset="0"/>
                                              </a:rPr>
                                              <m:t>6</m:t>
                                            </m:r>
                                          </m:den>
                                        </m:f>
                                        <m:r>
                                          <a:rPr lang="en-US" sz="1600" b="0" i="1" smtClean="0">
                                            <a:latin typeface="Cambria Math" panose="02040503050406030204" pitchFamily="18" charset="0"/>
                                          </a:rPr>
                                          <m:t>)</m:t>
                                        </m:r>
                                      </m:e>
                                    </m:func>
                                  </m:e>
                                </m:func>
                              </m:e>
                              <m:e>
                                <m:sSub>
                                  <m:sSubPr>
                                    <m:ctrlPr>
                                      <a:rPr lang="fr-FR" sz="1600" i="1">
                                        <a:latin typeface="Cambria Math" panose="02040503050406030204" pitchFamily="18" charset="0"/>
                                      </a:rPr>
                                    </m:ctrlPr>
                                  </m:sSubPr>
                                  <m:e>
                                    <m:r>
                                      <a:rPr lang="en-US" sz="1600" i="1">
                                        <a:latin typeface="Cambria Math" panose="02040503050406030204" pitchFamily="18" charset="0"/>
                                      </a:rPr>
                                      <m:t>𝑃</m:t>
                                    </m:r>
                                  </m:e>
                                  <m:sub>
                                    <m:r>
                                      <a:rPr lang="en-US" sz="1600" b="0" i="1" smtClean="0">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𝑈</m:t>
                                    </m:r>
                                  </m:e>
                                  <m:sub>
                                    <m:r>
                                      <a:rPr lang="en-US" sz="1600" b="0" i="1" smtClean="0">
                                        <a:latin typeface="Cambria Math" panose="02040503050406030204" pitchFamily="18" charset="0"/>
                                      </a:rPr>
                                      <m:t>23</m:t>
                                    </m:r>
                                  </m:sub>
                                </m:sSub>
                                <m:sSub>
                                  <m:sSubPr>
                                    <m:ctrlPr>
                                      <a:rPr lang="en-US" sz="1600" i="1">
                                        <a:latin typeface="Cambria Math" panose="02040503050406030204" pitchFamily="18" charset="0"/>
                                      </a:rPr>
                                    </m:ctrlPr>
                                  </m:sSubPr>
                                  <m:e>
                                    <m:r>
                                      <a:rPr lang="en-US" sz="1600" i="1">
                                        <a:latin typeface="Cambria Math" panose="02040503050406030204" pitchFamily="18" charset="0"/>
                                      </a:rPr>
                                      <m:t>𝐼</m:t>
                                    </m:r>
                                  </m:e>
                                  <m:sub>
                                    <m:r>
                                      <a:rPr lang="en-US" sz="1600" b="0" i="1" smtClean="0">
                                        <a:latin typeface="Cambria Math" panose="02040503050406030204" pitchFamily="18" charset="0"/>
                                      </a:rPr>
                                      <m:t>2</m:t>
                                    </m:r>
                                  </m:sub>
                                </m:sSub>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cos</m:t>
                                    </m:r>
                                  </m:fName>
                                  <m:e>
                                    <m:d>
                                      <m:dPr>
                                        <m:ctrlPr>
                                          <a:rPr lang="en-US" sz="1600" i="1">
                                            <a:latin typeface="Cambria Math" panose="02040503050406030204" pitchFamily="18" charset="0"/>
                                          </a:rPr>
                                        </m:ctrlPr>
                                      </m:dPr>
                                      <m:e>
                                        <m:acc>
                                          <m:accPr>
                                            <m:chr m:val="̂"/>
                                            <m:ctrlPr>
                                              <a:rPr lang="en-US" sz="1600" i="1">
                                                <a:latin typeface="Cambria Math" panose="02040503050406030204" pitchFamily="18" charset="0"/>
                                              </a:rPr>
                                            </m:ctrlPr>
                                          </m:accPr>
                                          <m:e>
                                            <m:acc>
                                              <m:accPr>
                                                <m:chr m:val="̅"/>
                                                <m:ctrlPr>
                                                  <a:rPr lang="en-US" sz="1600" i="1">
                                                    <a:latin typeface="Cambria Math" panose="02040503050406030204" pitchFamily="18" charset="0"/>
                                                  </a:rPr>
                                                </m:ctrlPr>
                                              </m:accPr>
                                              <m:e>
                                                <m:r>
                                                  <a:rPr lang="en-US" sz="1600" i="1">
                                                    <a:latin typeface="Cambria Math" panose="02040503050406030204" pitchFamily="18" charset="0"/>
                                                  </a:rPr>
                                                  <m:t>𝑈</m:t>
                                                </m:r>
                                              </m:e>
                                            </m:acc>
                                            <m:r>
                                              <a:rPr lang="en-US" sz="1600" b="0" i="1" baseline="-25000" smtClean="0">
                                                <a:latin typeface="Cambria Math" panose="02040503050406030204" pitchFamily="18" charset="0"/>
                                              </a:rPr>
                                              <m:t>23</m:t>
                                            </m:r>
                                            <m:r>
                                              <a:rPr lang="en-US" sz="1600" i="1">
                                                <a:latin typeface="Cambria Math" panose="02040503050406030204" pitchFamily="18" charset="0"/>
                                              </a:rPr>
                                              <m:t>,</m:t>
                                            </m:r>
                                            <m:acc>
                                              <m:accPr>
                                                <m:chr m:val="̅"/>
                                                <m:ctrlPr>
                                                  <a:rPr lang="en-US" sz="1600" i="1">
                                                    <a:latin typeface="Cambria Math" panose="02040503050406030204" pitchFamily="18" charset="0"/>
                                                  </a:rPr>
                                                </m:ctrlPr>
                                              </m:accPr>
                                              <m:e>
                                                <m:r>
                                                  <a:rPr lang="en-US" sz="1600" i="1">
                                                    <a:latin typeface="Cambria Math" panose="02040503050406030204" pitchFamily="18" charset="0"/>
                                                  </a:rPr>
                                                  <m:t>𝐼</m:t>
                                                </m:r>
                                              </m:e>
                                            </m:acc>
                                            <m:r>
                                              <a:rPr lang="en-US" sz="1600" b="0" i="1" baseline="-25000" smtClean="0">
                                                <a:latin typeface="Cambria Math" panose="02040503050406030204" pitchFamily="18" charset="0"/>
                                              </a:rPr>
                                              <m:t>2</m:t>
                                            </m:r>
                                          </m:e>
                                        </m:acc>
                                      </m:e>
                                    </m:d>
                                    <m:r>
                                      <a:rPr lang="en-US" sz="1600" i="1">
                                        <a:latin typeface="Cambria Math" panose="02040503050406030204" pitchFamily="18" charset="0"/>
                                      </a:rPr>
                                      <m:t>=</m:t>
                                    </m:r>
                                    <m:r>
                                      <a:rPr lang="en-US" sz="1600" i="1">
                                        <a:latin typeface="Cambria Math" panose="02040503050406030204" pitchFamily="18" charset="0"/>
                                      </a:rPr>
                                      <m:t>𝑈𝐼</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cos</m:t>
                                        </m:r>
                                      </m:fName>
                                      <m:e>
                                        <m:r>
                                          <a:rPr lang="en-US" sz="1600" i="1">
                                            <a:latin typeface="Cambria Math" panose="02040503050406030204" pitchFamily="18" charset="0"/>
                                          </a:rPr>
                                          <m:t>(</m:t>
                                        </m:r>
                                        <m:r>
                                          <a:rPr lang="en-US" sz="1600" i="1">
                                            <a:latin typeface="Cambria Math" panose="02040503050406030204" pitchFamily="18" charset="0"/>
                                            <a:ea typeface="Cambria Math" panose="02040503050406030204" pitchFamily="18" charset="0"/>
                                          </a:rPr>
                                          <m:t>𝜑</m:t>
                                        </m:r>
                                        <m:r>
                                          <a:rPr lang="en-US" sz="1600" b="0" i="1" smtClean="0">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𝜋</m:t>
                                            </m:r>
                                          </m:num>
                                          <m:den>
                                            <m:r>
                                              <a:rPr lang="en-US" sz="1600" b="0" i="1" smtClean="0">
                                                <a:latin typeface="Cambria Math" panose="02040503050406030204" pitchFamily="18" charset="0"/>
                                                <a:ea typeface="Cambria Math" panose="02040503050406030204" pitchFamily="18" charset="0"/>
                                              </a:rPr>
                                              <m:t>6</m:t>
                                            </m:r>
                                          </m:den>
                                        </m:f>
                                        <m:r>
                                          <a:rPr lang="en-US" sz="1600" i="1">
                                            <a:latin typeface="Cambria Math" panose="02040503050406030204" pitchFamily="18" charset="0"/>
                                          </a:rPr>
                                          <m:t>)</m:t>
                                        </m:r>
                                      </m:e>
                                    </m:func>
                                  </m:e>
                                </m:func>
                              </m:e>
                            </m:eqArr>
                          </m:e>
                        </m:d>
                      </m:e>
                      <m:sub>
                        <m:r>
                          <a:rPr lang="en-US" sz="1600" b="0" i="1" smtClean="0">
                            <a:latin typeface="Cambria Math" panose="02040503050406030204" pitchFamily="18" charset="0"/>
                          </a:rPr>
                          <m:t>2</m:t>
                        </m:r>
                      </m:sub>
                    </m:sSub>
                  </m:oMath>
                </a14:m>
                <a:r>
                  <a:rPr lang="fr-FR" sz="1600" dirty="0"/>
                  <a:t>		</a:t>
                </a:r>
                <a:endParaRPr lang="en-US" sz="1600" dirty="0"/>
              </a:p>
              <a:p>
                <a:endParaRPr lang="fr-FR" sz="1600" dirty="0"/>
              </a:p>
              <a:p>
                <a:endParaRPr lang="fr-FR" sz="1600" dirty="0"/>
              </a:p>
              <a:p>
                <a:endParaRPr lang="fr-FR" sz="1600" dirty="0"/>
              </a:p>
              <a:p>
                <a:endParaRPr lang="fr-FR" sz="1600" dirty="0"/>
              </a:p>
              <a:p>
                <a:endParaRPr lang="fr-FR" sz="1600" dirty="0"/>
              </a:p>
              <a:p>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𝑃</m:t>
                      </m:r>
                    </m:oMath>
                  </m:oMathPara>
                </a14:m>
                <a:endParaRPr lang="en-US" dirty="0"/>
              </a:p>
              <a:p>
                <a:endParaRPr lang="fr-FR" sz="1600" dirty="0"/>
              </a:p>
              <a:p>
                <a:endParaRPr lang="fr-FR" sz="1600" dirty="0"/>
              </a:p>
              <a:p>
                <a:r>
                  <a:rPr lang="fr-FR" sz="1600" dirty="0"/>
                  <a:t>Donc  :                                            </a:t>
                </a:r>
              </a:p>
              <a:p>
                <a:endParaRPr lang="fr-FR" sz="1600" dirty="0"/>
              </a:p>
              <a:p>
                <a:endParaRPr lang="fr-FR" sz="1600" dirty="0"/>
              </a:p>
              <a:p>
                <a:endParaRPr lang="fr-FR" sz="1600" dirty="0"/>
              </a:p>
              <a:p>
                <a:endParaRPr lang="fr-FR" sz="1600" dirty="0"/>
              </a:p>
              <a:p>
                <a:endParaRPr lang="fr-FR" sz="1700" b="1" dirty="0"/>
              </a:p>
            </p:txBody>
          </p:sp>
        </mc:Choice>
        <mc:Fallback xmlns="">
          <p:sp>
            <p:nvSpPr>
              <p:cNvPr id="19459" name="Rectangle 170"/>
              <p:cNvSpPr>
                <a:spLocks noRot="1" noChangeAspect="1" noMove="1" noResize="1" noEditPoints="1" noAdjustHandles="1" noChangeArrowheads="1" noChangeShapeType="1" noTextEdit="1"/>
              </p:cNvSpPr>
              <p:nvPr/>
            </p:nvSpPr>
            <p:spPr bwMode="auto">
              <a:xfrm>
                <a:off x="891790" y="1453430"/>
                <a:ext cx="6341387" cy="5268045"/>
              </a:xfrm>
              <a:prstGeom prst="rect">
                <a:avLst/>
              </a:prstGeom>
              <a:blipFill>
                <a:blip r:embed="rId2"/>
                <a:stretch>
                  <a:fillRect l="-480" t="-347"/>
                </a:stretch>
              </a:blipFill>
              <a:ln w="9525">
                <a:noFill/>
                <a:miter lim="800000"/>
                <a:headEnd/>
                <a:tailEnd/>
              </a:ln>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33</a:t>
            </a:fld>
            <a:endParaRPr lang="fr-FR">
              <a:solidFill>
                <a:schemeClr val="tx1"/>
              </a:solidFill>
            </a:endParaRPr>
          </a:p>
        </p:txBody>
      </p:sp>
      <mc:AlternateContent xmlns:mc="http://schemas.openxmlformats.org/markup-compatibility/2006" xmlns:a14="http://schemas.microsoft.com/office/drawing/2010/main">
        <mc:Choice Requires="a14">
          <p:sp>
            <p:nvSpPr>
              <p:cNvPr id="7" name="ZoneTexte 6"/>
              <p:cNvSpPr txBox="1"/>
              <p:nvPr/>
            </p:nvSpPr>
            <p:spPr>
              <a:xfrm>
                <a:off x="1907704" y="3383280"/>
                <a:ext cx="2435539" cy="7194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fr-FR"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3</m:t>
                                  </m:r>
                                </m:e>
                              </m:rad>
                              <m:func>
                                <m:funcPr>
                                  <m:ctrlPr>
                                    <a:rPr lang="en-US" i="1">
                                      <a:latin typeface="Cambria Math" panose="02040503050406030204" pitchFamily="18" charset="0"/>
                                    </a:rPr>
                                  </m:ctrlPr>
                                </m:funcPr>
                                <m:fName>
                                  <m:r>
                                    <m:rPr>
                                      <m:sty m:val="p"/>
                                    </m:rPr>
                                    <a:rPr lang="en-US">
                                      <a:latin typeface="Cambria Math" panose="02040503050406030204" pitchFamily="18" charset="0"/>
                                    </a:rPr>
                                    <m:t>UI</m:t>
                                  </m:r>
                                </m:fName>
                                <m:e>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e>
                                  </m:func>
                                </m:e>
                              </m:func>
                            </m:e>
                            <m:e>
                              <m:sSub>
                                <m:sSubPr>
                                  <m:ctrlPr>
                                    <a:rPr lang="fr-FR"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UI</m:t>
                                  </m:r>
                                </m:fName>
                                <m:e>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𝜑</m:t>
                                          </m:r>
                                        </m:e>
                                      </m:d>
                                    </m:e>
                                  </m:func>
                                </m:e>
                              </m:func>
                              <m:r>
                                <a:rPr lang="en-US" b="0" i="1" smtClean="0">
                                  <a:latin typeface="Cambria Math" panose="02040503050406030204" pitchFamily="18" charset="0"/>
                                </a:rPr>
                                <m:t>       </m:t>
                              </m:r>
                            </m:e>
                          </m:eqArr>
                        </m:e>
                      </m:d>
                    </m:oMath>
                  </m:oMathPara>
                </a14:m>
                <a:endParaRPr lang="fr-FR" dirty="0"/>
              </a:p>
            </p:txBody>
          </p:sp>
        </mc:Choice>
        <mc:Fallback xmlns="">
          <p:sp>
            <p:nvSpPr>
              <p:cNvPr id="7" name="ZoneTexte 6"/>
              <p:cNvSpPr txBox="1">
                <a:spLocks noRot="1" noChangeAspect="1" noMove="1" noResize="1" noEditPoints="1" noAdjustHandles="1" noChangeArrowheads="1" noChangeShapeType="1" noTextEdit="1"/>
              </p:cNvSpPr>
              <p:nvPr/>
            </p:nvSpPr>
            <p:spPr>
              <a:xfrm>
                <a:off x="1907704" y="3383280"/>
                <a:ext cx="2435539" cy="719428"/>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335687" y="4555842"/>
                <a:ext cx="1550746" cy="6646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a:rPr lang="en-US" i="1">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𝑄</m:t>
                          </m:r>
                        </m:num>
                        <m:den>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3</m:t>
                              </m:r>
                            </m:e>
                          </m:rad>
                        </m:den>
                      </m:f>
                    </m:oMath>
                  </m:oMathPara>
                </a14:m>
                <a:endParaRPr lang="fr-FR" dirty="0"/>
              </a:p>
            </p:txBody>
          </p:sp>
        </mc:Choice>
        <mc:Fallback xmlns="">
          <p:sp>
            <p:nvSpPr>
              <p:cNvPr id="9" name="Rectangle 8"/>
              <p:cNvSpPr>
                <a:spLocks noRot="1" noChangeAspect="1" noMove="1" noResize="1" noEditPoints="1" noAdjustHandles="1" noChangeArrowheads="1" noChangeShapeType="1" noTextEdit="1"/>
              </p:cNvSpPr>
              <p:nvPr/>
            </p:nvSpPr>
            <p:spPr>
              <a:xfrm>
                <a:off x="3335687" y="4555842"/>
                <a:ext cx="1550746" cy="664606"/>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3" name="ZoneTexte 62"/>
              <p:cNvSpPr txBox="1"/>
              <p:nvPr/>
            </p:nvSpPr>
            <p:spPr>
              <a:xfrm>
                <a:off x="3368287" y="5530878"/>
                <a:ext cx="3680816" cy="8842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b>
                                <m:sSubPr>
                                  <m:ctrlPr>
                                    <a:rPr lang="fr-FR" i="1">
                                      <a:latin typeface="Cambria Math" panose="02040503050406030204" pitchFamily="18" charset="0"/>
                                    </a:rPr>
                                  </m:ctrlPr>
                                </m:sSubPr>
                                <m:e>
                                  <m:r>
                                    <a:rPr lang="en-US" b="0" i="1" smtClean="0">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𝑃</m:t>
                                  </m:r>
                                </m:e>
                                <m:sub>
                                  <m:r>
                                    <a:rPr lang="en-US" i="1">
                                      <a:latin typeface="Cambria Math" panose="02040503050406030204" pitchFamily="18" charset="0"/>
                                    </a:rPr>
                                    <m:t>1</m:t>
                                  </m:r>
                                </m:sub>
                              </m:sSub>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3</m:t>
                                  </m:r>
                                </m:e>
                              </m:rad>
                              <m:func>
                                <m:funcPr>
                                  <m:ctrlPr>
                                    <a:rPr lang="en-US" i="1">
                                      <a:latin typeface="Cambria Math" panose="02040503050406030204" pitchFamily="18" charset="0"/>
                                    </a:rPr>
                                  </m:ctrlPr>
                                </m:funcPr>
                                <m:fName>
                                  <m:r>
                                    <m:rPr>
                                      <m:sty m:val="p"/>
                                    </m:rPr>
                                    <a:rPr lang="en-US">
                                      <a:latin typeface="Cambria Math" panose="02040503050406030204" pitchFamily="18" charset="0"/>
                                    </a:rPr>
                                    <m:t>UI</m:t>
                                  </m:r>
                                </m:fName>
                                <m:e>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e>
                                  </m:func>
                                </m:e>
                              </m:func>
                              <m:r>
                                <a:rPr lang="en-US" b="0" i="1" smtClean="0">
                                  <a:latin typeface="Cambria Math" panose="02040503050406030204" pitchFamily="18" charset="0"/>
                                </a:rPr>
                                <m:t>               </m:t>
                              </m:r>
                            </m:e>
                            <m:e>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fr-FR" i="1">
                                      <a:latin typeface="Cambria Math" panose="02040503050406030204" pitchFamily="18" charset="0"/>
                                    </a:rPr>
                                  </m:ctrlPr>
                                </m:sSubPr>
                                <m:e>
                                  <m:rad>
                                    <m:radPr>
                                      <m:degHide m:val="on"/>
                                      <m:ctrlPr>
                                        <a:rPr lang="fr-FR" i="1" smtClean="0">
                                          <a:latin typeface="Cambria Math" panose="02040503050406030204" pitchFamily="18" charset="0"/>
                                        </a:rPr>
                                      </m:ctrlPr>
                                    </m:radPr>
                                    <m:deg/>
                                    <m:e>
                                      <m:r>
                                        <a:rPr lang="en-US" b="0" i="1" smtClean="0">
                                          <a:latin typeface="Cambria Math" panose="02040503050406030204" pitchFamily="18" charset="0"/>
                                        </a:rPr>
                                        <m:t>3</m:t>
                                      </m:r>
                                    </m:e>
                                  </m:rad>
                                  <m:r>
                                    <a:rPr lang="en-US" b="0" i="1" smtClean="0">
                                      <a:latin typeface="Cambria Math" panose="02040503050406030204" pitchFamily="18" charset="0"/>
                                    </a:rPr>
                                    <m:t>(</m:t>
                                  </m:r>
                                  <m:r>
                                    <a:rPr lang="en-US" i="1">
                                      <a:latin typeface="Cambria Math" panose="02040503050406030204" pitchFamily="18" charset="0"/>
                                    </a:rPr>
                                    <m:t>𝑃</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r>
                                <a:rPr lang="en-US" b="0" i="1" smtClean="0">
                                  <a:latin typeface="Cambria Math" panose="02040503050406030204" pitchFamily="18" charset="0"/>
                                </a:rPr>
                                <m:t>)</m:t>
                              </m:r>
                              <m:func>
                                <m:funcPr>
                                  <m:ctrlPr>
                                    <a:rPr lang="en-US" i="1" smtClean="0">
                                      <a:latin typeface="Cambria Math" panose="02040503050406030204" pitchFamily="18" charset="0"/>
                                    </a:rPr>
                                  </m:ctrlPr>
                                </m:funcPr>
                                <m:fName>
                                  <m:r>
                                    <a:rPr lang="en-US" b="0" i="0" smtClean="0">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3</m:t>
                                      </m:r>
                                    </m:e>
                                  </m:rad>
                                  <m:r>
                                    <m:rPr>
                                      <m:sty m:val="p"/>
                                    </m:rPr>
                                    <a:rPr lang="en-US">
                                      <a:latin typeface="Cambria Math" panose="02040503050406030204" pitchFamily="18" charset="0"/>
                                    </a:rPr>
                                    <m:t>UI</m:t>
                                  </m:r>
                                </m:fName>
                                <m:e>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𝜑</m:t>
                                          </m:r>
                                        </m:e>
                                      </m:d>
                                    </m:e>
                                  </m:func>
                                </m:e>
                              </m:func>
                              <m:r>
                                <a:rPr lang="en-US" b="0" i="1" smtClean="0">
                                  <a:latin typeface="Cambria Math" panose="02040503050406030204" pitchFamily="18" charset="0"/>
                                </a:rPr>
                                <m:t>       </m:t>
                              </m:r>
                            </m:e>
                          </m:eqArr>
                        </m:e>
                      </m:d>
                    </m:oMath>
                  </m:oMathPara>
                </a14:m>
                <a:endParaRPr lang="fr-FR" dirty="0"/>
              </a:p>
            </p:txBody>
          </p:sp>
        </mc:Choice>
        <mc:Fallback xmlns="">
          <p:sp>
            <p:nvSpPr>
              <p:cNvPr id="63" name="ZoneTexte 62"/>
              <p:cNvSpPr txBox="1">
                <a:spLocks noRot="1" noChangeAspect="1" noMove="1" noResize="1" noEditPoints="1" noAdjustHandles="1" noChangeArrowheads="1" noChangeShapeType="1" noTextEdit="1"/>
              </p:cNvSpPr>
              <p:nvPr/>
            </p:nvSpPr>
            <p:spPr>
              <a:xfrm>
                <a:off x="3368287" y="5530878"/>
                <a:ext cx="3680816" cy="884281"/>
              </a:xfrm>
              <a:prstGeom prst="rect">
                <a:avLst/>
              </a:prstGeom>
              <a:blipFill>
                <a:blip r:embed="rId5"/>
                <a:stretch>
                  <a:fillRect/>
                </a:stretch>
              </a:blipFill>
            </p:spPr>
            <p:txBody>
              <a:bodyPr/>
              <a:lstStyle/>
              <a:p>
                <a:r>
                  <a:rPr lang="fr-FR">
                    <a:noFill/>
                  </a:rPr>
                  <a:t> </a:t>
                </a:r>
              </a:p>
            </p:txBody>
          </p:sp>
        </mc:Fallback>
      </mc:AlternateContent>
      <p:sp>
        <p:nvSpPr>
          <p:cNvPr id="10" name="Flèche droite 9"/>
          <p:cNvSpPr/>
          <p:nvPr/>
        </p:nvSpPr>
        <p:spPr>
          <a:xfrm>
            <a:off x="2642664" y="4653136"/>
            <a:ext cx="504056" cy="972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 name="Groupe 10"/>
          <p:cNvGrpSpPr/>
          <p:nvPr/>
        </p:nvGrpSpPr>
        <p:grpSpPr>
          <a:xfrm>
            <a:off x="5365936" y="2251782"/>
            <a:ext cx="3366333" cy="2943197"/>
            <a:chOff x="5365936" y="2251782"/>
            <a:chExt cx="3366333" cy="2943197"/>
          </a:xfrm>
        </p:grpSpPr>
        <p:grpSp>
          <p:nvGrpSpPr>
            <p:cNvPr id="2" name="Groupe 110"/>
            <p:cNvGrpSpPr>
              <a:grpSpLocks noChangeAspect="1"/>
            </p:cNvGrpSpPr>
            <p:nvPr/>
          </p:nvGrpSpPr>
          <p:grpSpPr bwMode="auto">
            <a:xfrm>
              <a:off x="5365936" y="2251782"/>
              <a:ext cx="3366333" cy="2943197"/>
              <a:chOff x="6473852" y="1500174"/>
              <a:chExt cx="2553062" cy="2231847"/>
            </a:xfrm>
          </p:grpSpPr>
          <p:sp>
            <p:nvSpPr>
              <p:cNvPr id="20498" name="Line 4"/>
              <p:cNvSpPr>
                <a:spLocks noChangeShapeType="1"/>
              </p:cNvSpPr>
              <p:nvPr/>
            </p:nvSpPr>
            <p:spPr bwMode="auto">
              <a:xfrm>
                <a:off x="7516840" y="2664136"/>
                <a:ext cx="571500" cy="571500"/>
              </a:xfrm>
              <a:prstGeom prst="line">
                <a:avLst/>
              </a:prstGeom>
              <a:noFill/>
              <a:ln w="9525">
                <a:solidFill>
                  <a:srgbClr val="0000FF"/>
                </a:solidFill>
                <a:round/>
                <a:headEnd/>
                <a:tailEnd type="triangle" w="med" len="med"/>
              </a:ln>
            </p:spPr>
            <p:txBody>
              <a:bodyPr/>
              <a:lstStyle/>
              <a:p>
                <a:endParaRPr lang="fr-FR"/>
              </a:p>
            </p:txBody>
          </p:sp>
          <p:sp>
            <p:nvSpPr>
              <p:cNvPr id="20499" name="Line 5"/>
              <p:cNvSpPr>
                <a:spLocks noChangeShapeType="1"/>
              </p:cNvSpPr>
              <p:nvPr/>
            </p:nvSpPr>
            <p:spPr bwMode="auto">
              <a:xfrm flipH="1">
                <a:off x="6945340" y="2664136"/>
                <a:ext cx="571500" cy="571500"/>
              </a:xfrm>
              <a:prstGeom prst="line">
                <a:avLst/>
              </a:prstGeom>
              <a:noFill/>
              <a:ln w="9525">
                <a:solidFill>
                  <a:srgbClr val="0000FF"/>
                </a:solidFill>
                <a:round/>
                <a:headEnd/>
                <a:tailEnd type="triangle" w="med" len="med"/>
              </a:ln>
            </p:spPr>
            <p:txBody>
              <a:bodyPr/>
              <a:lstStyle/>
              <a:p>
                <a:endParaRPr lang="fr-FR"/>
              </a:p>
            </p:txBody>
          </p:sp>
          <p:sp>
            <p:nvSpPr>
              <p:cNvPr id="20500" name="Line 6"/>
              <p:cNvSpPr>
                <a:spLocks noChangeShapeType="1"/>
              </p:cNvSpPr>
              <p:nvPr/>
            </p:nvSpPr>
            <p:spPr bwMode="auto">
              <a:xfrm flipH="1" flipV="1">
                <a:off x="6831040" y="2435536"/>
                <a:ext cx="685800" cy="228600"/>
              </a:xfrm>
              <a:prstGeom prst="line">
                <a:avLst/>
              </a:prstGeom>
              <a:noFill/>
              <a:ln w="9525">
                <a:solidFill>
                  <a:srgbClr val="339966"/>
                </a:solidFill>
                <a:round/>
                <a:headEnd/>
                <a:tailEnd type="triangle" w="med" len="med"/>
              </a:ln>
            </p:spPr>
            <p:txBody>
              <a:bodyPr/>
              <a:lstStyle/>
              <a:p>
                <a:endParaRPr lang="fr-FR"/>
              </a:p>
            </p:txBody>
          </p:sp>
          <p:sp>
            <p:nvSpPr>
              <p:cNvPr id="20501" name="Line 7"/>
              <p:cNvSpPr>
                <a:spLocks noChangeShapeType="1"/>
              </p:cNvSpPr>
              <p:nvPr/>
            </p:nvSpPr>
            <p:spPr bwMode="auto">
              <a:xfrm>
                <a:off x="8101038" y="1643050"/>
                <a:ext cx="114300" cy="0"/>
              </a:xfrm>
              <a:prstGeom prst="line">
                <a:avLst/>
              </a:prstGeom>
              <a:noFill/>
              <a:ln w="9525">
                <a:solidFill>
                  <a:srgbClr val="000000"/>
                </a:solidFill>
                <a:round/>
                <a:headEnd/>
                <a:tailEnd type="stealth" w="sm" len="med"/>
              </a:ln>
            </p:spPr>
            <p:txBody>
              <a:bodyPr/>
              <a:lstStyle/>
              <a:p>
                <a:endParaRPr lang="fr-FR"/>
              </a:p>
            </p:txBody>
          </p:sp>
          <p:sp>
            <p:nvSpPr>
              <p:cNvPr id="20502" name="Line 8"/>
              <p:cNvSpPr>
                <a:spLocks noChangeShapeType="1"/>
              </p:cNvSpPr>
              <p:nvPr/>
            </p:nvSpPr>
            <p:spPr bwMode="auto">
              <a:xfrm>
                <a:off x="7339040" y="2003736"/>
                <a:ext cx="114300" cy="0"/>
              </a:xfrm>
              <a:prstGeom prst="line">
                <a:avLst/>
              </a:prstGeom>
              <a:noFill/>
              <a:ln w="9525">
                <a:solidFill>
                  <a:srgbClr val="000000"/>
                </a:solidFill>
                <a:round/>
                <a:headEnd/>
                <a:tailEnd type="stealth" w="sm" len="sm"/>
              </a:ln>
            </p:spPr>
            <p:txBody>
              <a:bodyPr/>
              <a:lstStyle/>
              <a:p>
                <a:endParaRPr lang="fr-FR"/>
              </a:p>
            </p:txBody>
          </p:sp>
          <p:sp>
            <p:nvSpPr>
              <p:cNvPr id="20505" name="Line 11"/>
              <p:cNvSpPr>
                <a:spLocks noChangeShapeType="1"/>
              </p:cNvSpPr>
              <p:nvPr/>
            </p:nvSpPr>
            <p:spPr bwMode="auto">
              <a:xfrm flipV="1">
                <a:off x="6792940" y="3121336"/>
                <a:ext cx="152400" cy="0"/>
              </a:xfrm>
              <a:prstGeom prst="line">
                <a:avLst/>
              </a:prstGeom>
              <a:noFill/>
              <a:ln w="9525">
                <a:solidFill>
                  <a:srgbClr val="000000"/>
                </a:solidFill>
                <a:round/>
                <a:headEnd/>
                <a:tailEnd type="stealth" w="sm" len="med"/>
              </a:ln>
            </p:spPr>
            <p:txBody>
              <a:bodyPr/>
              <a:lstStyle/>
              <a:p>
                <a:endParaRPr lang="fr-FR"/>
              </a:p>
            </p:txBody>
          </p:sp>
          <p:sp>
            <p:nvSpPr>
              <p:cNvPr id="20506" name="Line 12"/>
              <p:cNvSpPr>
                <a:spLocks noChangeShapeType="1"/>
              </p:cNvSpPr>
              <p:nvPr/>
            </p:nvSpPr>
            <p:spPr bwMode="auto">
              <a:xfrm flipV="1">
                <a:off x="8126440" y="3146736"/>
                <a:ext cx="152400" cy="0"/>
              </a:xfrm>
              <a:prstGeom prst="line">
                <a:avLst/>
              </a:prstGeom>
              <a:noFill/>
              <a:ln w="9525">
                <a:solidFill>
                  <a:srgbClr val="000000"/>
                </a:solidFill>
                <a:round/>
                <a:headEnd/>
                <a:tailEnd type="stealth" w="sm" len="med"/>
              </a:ln>
            </p:spPr>
            <p:txBody>
              <a:bodyPr/>
              <a:lstStyle/>
              <a:p>
                <a:endParaRPr lang="fr-FR"/>
              </a:p>
            </p:txBody>
          </p:sp>
          <p:sp>
            <p:nvSpPr>
              <p:cNvPr id="20508" name="Line 14"/>
              <p:cNvSpPr>
                <a:spLocks noChangeShapeType="1"/>
              </p:cNvSpPr>
              <p:nvPr/>
            </p:nvSpPr>
            <p:spPr bwMode="auto">
              <a:xfrm rot="8288993" flipH="1">
                <a:off x="7250140" y="1986273"/>
                <a:ext cx="571500" cy="571500"/>
              </a:xfrm>
              <a:prstGeom prst="line">
                <a:avLst/>
              </a:prstGeom>
              <a:noFill/>
              <a:ln w="9525">
                <a:solidFill>
                  <a:srgbClr val="0000FF"/>
                </a:solidFill>
                <a:round/>
                <a:headEnd/>
                <a:tailEnd type="triangle" w="med" len="med"/>
              </a:ln>
            </p:spPr>
            <p:txBody>
              <a:bodyPr/>
              <a:lstStyle/>
              <a:p>
                <a:endParaRPr lang="fr-FR"/>
              </a:p>
            </p:txBody>
          </p:sp>
          <p:sp>
            <p:nvSpPr>
              <p:cNvPr id="20509" name="Line 15"/>
              <p:cNvSpPr>
                <a:spLocks noChangeShapeType="1"/>
              </p:cNvSpPr>
              <p:nvPr/>
            </p:nvSpPr>
            <p:spPr bwMode="auto">
              <a:xfrm rot="7049414" flipH="1" flipV="1">
                <a:off x="7412065" y="2300598"/>
                <a:ext cx="685800" cy="228600"/>
              </a:xfrm>
              <a:prstGeom prst="line">
                <a:avLst/>
              </a:prstGeom>
              <a:noFill/>
              <a:ln w="9525">
                <a:solidFill>
                  <a:srgbClr val="FF0000"/>
                </a:solidFill>
                <a:round/>
                <a:headEnd/>
                <a:tailEnd/>
              </a:ln>
            </p:spPr>
            <p:txBody>
              <a:bodyPr/>
              <a:lstStyle/>
              <a:p>
                <a:endParaRPr lang="fr-FR"/>
              </a:p>
            </p:txBody>
          </p:sp>
          <p:sp>
            <p:nvSpPr>
              <p:cNvPr id="20510" name="Line 16"/>
              <p:cNvSpPr>
                <a:spLocks noChangeShapeType="1"/>
              </p:cNvSpPr>
              <p:nvPr/>
            </p:nvSpPr>
            <p:spPr bwMode="auto">
              <a:xfrm rot="-6040807" flipH="1" flipV="1">
                <a:off x="7116790" y="2910198"/>
                <a:ext cx="685800" cy="228600"/>
              </a:xfrm>
              <a:prstGeom prst="line">
                <a:avLst/>
              </a:prstGeom>
              <a:noFill/>
              <a:ln w="9525">
                <a:solidFill>
                  <a:srgbClr val="339966"/>
                </a:solidFill>
                <a:round/>
                <a:headEnd/>
                <a:tailEnd type="triangle" w="med" len="med"/>
              </a:ln>
            </p:spPr>
            <p:txBody>
              <a:bodyPr/>
              <a:lstStyle/>
              <a:p>
                <a:endParaRPr lang="fr-FR"/>
              </a:p>
            </p:txBody>
          </p:sp>
          <p:sp>
            <p:nvSpPr>
              <p:cNvPr id="20511" name="Line 17"/>
              <p:cNvSpPr>
                <a:spLocks noChangeShapeType="1"/>
              </p:cNvSpPr>
              <p:nvPr/>
            </p:nvSpPr>
            <p:spPr bwMode="auto">
              <a:xfrm rot="8600051" flipH="1" flipV="1">
                <a:off x="7516840" y="2426011"/>
                <a:ext cx="685800" cy="228600"/>
              </a:xfrm>
              <a:prstGeom prst="line">
                <a:avLst/>
              </a:prstGeom>
              <a:noFill/>
              <a:ln w="9525">
                <a:solidFill>
                  <a:srgbClr val="339966"/>
                </a:solidFill>
                <a:round/>
                <a:headEnd/>
                <a:tailEnd type="triangle" w="med" len="med"/>
              </a:ln>
            </p:spPr>
            <p:txBody>
              <a:bodyPr/>
              <a:lstStyle/>
              <a:p>
                <a:endParaRPr lang="fr-FR"/>
              </a:p>
            </p:txBody>
          </p:sp>
          <p:sp>
            <p:nvSpPr>
              <p:cNvPr id="20512" name="Line 18"/>
              <p:cNvSpPr>
                <a:spLocks noChangeShapeType="1"/>
              </p:cNvSpPr>
              <p:nvPr/>
            </p:nvSpPr>
            <p:spPr bwMode="auto">
              <a:xfrm rot="19354733" flipV="1">
                <a:off x="7487097" y="1698429"/>
                <a:ext cx="662156" cy="28477"/>
              </a:xfrm>
              <a:prstGeom prst="line">
                <a:avLst/>
              </a:prstGeom>
              <a:noFill/>
              <a:ln w="9525">
                <a:solidFill>
                  <a:srgbClr val="FF0000"/>
                </a:solidFill>
                <a:prstDash val="dash"/>
                <a:round/>
                <a:headEnd/>
                <a:tailEnd/>
              </a:ln>
            </p:spPr>
            <p:txBody>
              <a:bodyPr/>
              <a:lstStyle/>
              <a:p>
                <a:endParaRPr lang="fr-FR"/>
              </a:p>
            </p:txBody>
          </p:sp>
          <p:sp>
            <p:nvSpPr>
              <p:cNvPr id="20513" name="Line 19"/>
              <p:cNvSpPr>
                <a:spLocks noChangeShapeType="1"/>
              </p:cNvSpPr>
              <p:nvPr/>
            </p:nvSpPr>
            <p:spPr bwMode="auto">
              <a:xfrm rot="21358818" flipH="1">
                <a:off x="8004274" y="1645443"/>
                <a:ext cx="87443" cy="546306"/>
              </a:xfrm>
              <a:prstGeom prst="line">
                <a:avLst/>
              </a:prstGeom>
              <a:noFill/>
              <a:ln w="9525">
                <a:solidFill>
                  <a:srgbClr val="FF0000"/>
                </a:solidFill>
                <a:prstDash val="dash"/>
                <a:round/>
                <a:headEnd/>
                <a:tailEnd/>
              </a:ln>
            </p:spPr>
            <p:txBody>
              <a:bodyPr/>
              <a:lstStyle/>
              <a:p>
                <a:endParaRPr lang="fr-FR"/>
              </a:p>
            </p:txBody>
          </p:sp>
          <p:sp>
            <p:nvSpPr>
              <p:cNvPr id="20514" name="Line 20"/>
              <p:cNvSpPr>
                <a:spLocks noChangeShapeType="1"/>
              </p:cNvSpPr>
              <p:nvPr/>
            </p:nvSpPr>
            <p:spPr bwMode="auto">
              <a:xfrm rot="-1777757">
                <a:off x="8189958" y="2038238"/>
                <a:ext cx="203677" cy="777566"/>
              </a:xfrm>
              <a:prstGeom prst="line">
                <a:avLst/>
              </a:prstGeom>
              <a:noFill/>
              <a:ln w="9525">
                <a:solidFill>
                  <a:srgbClr val="FF0000"/>
                </a:solidFill>
                <a:prstDash val="dash"/>
                <a:round/>
                <a:headEnd/>
                <a:tailEnd/>
              </a:ln>
            </p:spPr>
            <p:txBody>
              <a:bodyPr/>
              <a:lstStyle/>
              <a:p>
                <a:endParaRPr lang="fr-FR"/>
              </a:p>
            </p:txBody>
          </p:sp>
          <p:sp>
            <p:nvSpPr>
              <p:cNvPr id="20515" name="Line 22"/>
              <p:cNvSpPr>
                <a:spLocks noChangeShapeType="1"/>
              </p:cNvSpPr>
              <p:nvPr/>
            </p:nvSpPr>
            <p:spPr bwMode="auto">
              <a:xfrm flipH="1">
                <a:off x="8058174" y="2714619"/>
                <a:ext cx="514353" cy="509903"/>
              </a:xfrm>
              <a:prstGeom prst="line">
                <a:avLst/>
              </a:prstGeom>
              <a:noFill/>
              <a:ln w="9525">
                <a:solidFill>
                  <a:srgbClr val="FF0000"/>
                </a:solidFill>
                <a:prstDash val="dash"/>
                <a:round/>
                <a:headEnd/>
                <a:tailEnd/>
              </a:ln>
            </p:spPr>
            <p:txBody>
              <a:bodyPr/>
              <a:lstStyle/>
              <a:p>
                <a:endParaRPr lang="fr-FR"/>
              </a:p>
            </p:txBody>
          </p:sp>
          <p:sp>
            <p:nvSpPr>
              <p:cNvPr id="20516" name="Text Box 23"/>
              <p:cNvSpPr txBox="1">
                <a:spLocks noChangeArrowheads="1"/>
              </p:cNvSpPr>
              <p:nvPr/>
            </p:nvSpPr>
            <p:spPr bwMode="auto">
              <a:xfrm>
                <a:off x="8362433" y="2321236"/>
                <a:ext cx="342900" cy="342900"/>
              </a:xfrm>
              <a:prstGeom prst="rect">
                <a:avLst/>
              </a:prstGeom>
              <a:noFill/>
              <a:ln w="9525">
                <a:noFill/>
                <a:miter lim="800000"/>
                <a:headEnd/>
                <a:tailEnd/>
              </a:ln>
            </p:spPr>
            <p:txBody>
              <a:bodyPr/>
              <a:lstStyle/>
              <a:p>
                <a:r>
                  <a:rPr lang="fr-FR" sz="1200" dirty="0"/>
                  <a:t>I</a:t>
                </a:r>
                <a:r>
                  <a:rPr lang="fr-FR" sz="1400" baseline="-25000" dirty="0"/>
                  <a:t>I</a:t>
                </a:r>
                <a:endParaRPr lang="fr-FR" dirty="0"/>
              </a:p>
            </p:txBody>
          </p:sp>
          <p:sp>
            <p:nvSpPr>
              <p:cNvPr id="20517" name="Arc 24"/>
              <p:cNvSpPr>
                <a:spLocks/>
              </p:cNvSpPr>
              <p:nvPr/>
            </p:nvSpPr>
            <p:spPr bwMode="auto">
              <a:xfrm rot="-402644">
                <a:off x="7650190" y="2348223"/>
                <a:ext cx="114300" cy="228600"/>
              </a:xfrm>
              <a:custGeom>
                <a:avLst/>
                <a:gdLst>
                  <a:gd name="T0" fmla="*/ 0 w 21600"/>
                  <a:gd name="T1" fmla="*/ 0 h 21600"/>
                  <a:gd name="T2" fmla="*/ 8962221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0518" name="Text Box 25"/>
              <p:cNvSpPr txBox="1">
                <a:spLocks noChangeArrowheads="1"/>
              </p:cNvSpPr>
              <p:nvPr/>
            </p:nvSpPr>
            <p:spPr bwMode="auto">
              <a:xfrm>
                <a:off x="7722907" y="2332142"/>
                <a:ext cx="571500" cy="342900"/>
              </a:xfrm>
              <a:prstGeom prst="rect">
                <a:avLst/>
              </a:prstGeom>
              <a:noFill/>
              <a:ln w="9525">
                <a:noFill/>
                <a:miter lim="800000"/>
                <a:headEnd/>
                <a:tailEnd/>
              </a:ln>
            </p:spPr>
            <p:txBody>
              <a:bodyPr/>
              <a:lstStyle/>
              <a:p>
                <a:r>
                  <a:rPr lang="fr-FR" sz="900" i="1" dirty="0">
                    <a:latin typeface="Times New Roman" pitchFamily="18" charset="0"/>
                  </a:rPr>
                  <a:t>φ</a:t>
                </a:r>
                <a:r>
                  <a:rPr lang="en-GB" sz="900" i="1" dirty="0"/>
                  <a:t> -</a:t>
                </a:r>
                <a:r>
                  <a:rPr lang="fr-FR" sz="900" i="1" dirty="0">
                    <a:latin typeface="Courier New" pitchFamily="49" charset="0"/>
                  </a:rPr>
                  <a:t>П</a:t>
                </a:r>
                <a:r>
                  <a:rPr lang="en-GB" sz="900" i="1" dirty="0"/>
                  <a:t>/6</a:t>
                </a:r>
                <a:endParaRPr lang="fr-FR" dirty="0"/>
              </a:p>
            </p:txBody>
          </p:sp>
          <p:sp>
            <p:nvSpPr>
              <p:cNvPr id="20519" name="Arc 26"/>
              <p:cNvSpPr>
                <a:spLocks/>
              </p:cNvSpPr>
              <p:nvPr/>
            </p:nvSpPr>
            <p:spPr bwMode="auto">
              <a:xfrm rot="11328571" flipH="1">
                <a:off x="7488156" y="2841060"/>
                <a:ext cx="211840" cy="215801"/>
              </a:xfrm>
              <a:custGeom>
                <a:avLst/>
                <a:gdLst>
                  <a:gd name="T0" fmla="*/ 0 w 21600"/>
                  <a:gd name="T1" fmla="*/ 0 h 21600"/>
                  <a:gd name="T2" fmla="*/ 1959856980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0520" name="Text Box 27"/>
              <p:cNvSpPr txBox="1">
                <a:spLocks noChangeArrowheads="1"/>
              </p:cNvSpPr>
              <p:nvPr/>
            </p:nvSpPr>
            <p:spPr bwMode="auto">
              <a:xfrm>
                <a:off x="7403766" y="3014662"/>
                <a:ext cx="571500" cy="342900"/>
              </a:xfrm>
              <a:prstGeom prst="rect">
                <a:avLst/>
              </a:prstGeom>
              <a:noFill/>
              <a:ln w="9525">
                <a:noFill/>
                <a:miter lim="800000"/>
                <a:headEnd/>
                <a:tailEnd/>
              </a:ln>
            </p:spPr>
            <p:txBody>
              <a:bodyPr/>
              <a:lstStyle/>
              <a:p>
                <a:r>
                  <a:rPr lang="fr-FR" sz="900" i="1">
                    <a:latin typeface="Times New Roman" pitchFamily="18" charset="0"/>
                  </a:rPr>
                  <a:t>φ + </a:t>
                </a:r>
                <a:r>
                  <a:rPr lang="fr-FR" sz="900" i="1">
                    <a:latin typeface="Courier New" pitchFamily="49" charset="0"/>
                  </a:rPr>
                  <a:t>П</a:t>
                </a:r>
                <a:r>
                  <a:rPr lang="en-GB" sz="900" i="1"/>
                  <a:t>/6</a:t>
                </a:r>
                <a:endParaRPr lang="fr-FR"/>
              </a:p>
            </p:txBody>
          </p:sp>
          <p:sp>
            <p:nvSpPr>
              <p:cNvPr id="20521" name="Rectangle 237"/>
              <p:cNvSpPr>
                <a:spLocks noChangeArrowheads="1"/>
              </p:cNvSpPr>
              <p:nvPr/>
            </p:nvSpPr>
            <p:spPr bwMode="auto">
              <a:xfrm>
                <a:off x="6473852" y="3173723"/>
                <a:ext cx="184757" cy="369334"/>
              </a:xfrm>
              <a:prstGeom prst="rect">
                <a:avLst/>
              </a:prstGeom>
              <a:noFill/>
              <a:ln w="9525">
                <a:noFill/>
                <a:miter lim="800000"/>
                <a:headEnd/>
                <a:tailEnd/>
              </a:ln>
            </p:spPr>
            <p:txBody>
              <a:bodyPr wrap="none">
                <a:spAutoFit/>
              </a:bodyPr>
              <a:lstStyle/>
              <a:p>
                <a:endParaRPr lang="fr-FR"/>
              </a:p>
            </p:txBody>
          </p:sp>
          <p:sp>
            <p:nvSpPr>
              <p:cNvPr id="20522" name="Rectangle 239"/>
              <p:cNvSpPr>
                <a:spLocks noChangeArrowheads="1"/>
              </p:cNvSpPr>
              <p:nvPr/>
            </p:nvSpPr>
            <p:spPr bwMode="auto">
              <a:xfrm>
                <a:off x="6473852" y="3173723"/>
                <a:ext cx="184757" cy="369334"/>
              </a:xfrm>
              <a:prstGeom prst="rect">
                <a:avLst/>
              </a:prstGeom>
              <a:noFill/>
              <a:ln w="9525">
                <a:noFill/>
                <a:miter lim="800000"/>
                <a:headEnd/>
                <a:tailEnd/>
              </a:ln>
            </p:spPr>
            <p:txBody>
              <a:bodyPr wrap="none">
                <a:spAutoFit/>
              </a:bodyPr>
              <a:lstStyle/>
              <a:p>
                <a:endParaRPr lang="fr-FR"/>
              </a:p>
            </p:txBody>
          </p:sp>
          <p:sp>
            <p:nvSpPr>
              <p:cNvPr id="20523" name="Rectangle 241"/>
              <p:cNvSpPr>
                <a:spLocks noChangeArrowheads="1"/>
              </p:cNvSpPr>
              <p:nvPr/>
            </p:nvSpPr>
            <p:spPr bwMode="auto">
              <a:xfrm>
                <a:off x="6473852" y="3173723"/>
                <a:ext cx="184757" cy="369334"/>
              </a:xfrm>
              <a:prstGeom prst="rect">
                <a:avLst/>
              </a:prstGeom>
              <a:noFill/>
              <a:ln w="9525">
                <a:noFill/>
                <a:miter lim="800000"/>
                <a:headEnd/>
                <a:tailEnd/>
              </a:ln>
            </p:spPr>
            <p:txBody>
              <a:bodyPr wrap="none">
                <a:spAutoFit/>
              </a:bodyPr>
              <a:lstStyle/>
              <a:p>
                <a:endParaRPr lang="fr-FR"/>
              </a:p>
            </p:txBody>
          </p:sp>
          <p:sp>
            <p:nvSpPr>
              <p:cNvPr id="20524" name="Rectangle 243"/>
              <p:cNvSpPr>
                <a:spLocks noChangeArrowheads="1"/>
              </p:cNvSpPr>
              <p:nvPr/>
            </p:nvSpPr>
            <p:spPr bwMode="auto">
              <a:xfrm>
                <a:off x="6473852" y="3173723"/>
                <a:ext cx="184757" cy="369334"/>
              </a:xfrm>
              <a:prstGeom prst="rect">
                <a:avLst/>
              </a:prstGeom>
              <a:noFill/>
              <a:ln w="9525">
                <a:noFill/>
                <a:miter lim="800000"/>
                <a:headEnd/>
                <a:tailEnd/>
              </a:ln>
            </p:spPr>
            <p:txBody>
              <a:bodyPr wrap="none">
                <a:spAutoFit/>
              </a:bodyPr>
              <a:lstStyle/>
              <a:p>
                <a:endParaRPr lang="fr-FR"/>
              </a:p>
            </p:txBody>
          </p:sp>
          <p:sp>
            <p:nvSpPr>
              <p:cNvPr id="20525" name="Rectangle 246"/>
              <p:cNvSpPr>
                <a:spLocks noChangeArrowheads="1"/>
              </p:cNvSpPr>
              <p:nvPr/>
            </p:nvSpPr>
            <p:spPr bwMode="auto">
              <a:xfrm>
                <a:off x="6473852" y="3173723"/>
                <a:ext cx="184757" cy="369334"/>
              </a:xfrm>
              <a:prstGeom prst="rect">
                <a:avLst/>
              </a:prstGeom>
              <a:noFill/>
              <a:ln w="9525">
                <a:noFill/>
                <a:miter lim="800000"/>
                <a:headEnd/>
                <a:tailEnd/>
              </a:ln>
            </p:spPr>
            <p:txBody>
              <a:bodyPr wrap="none">
                <a:spAutoFit/>
              </a:bodyPr>
              <a:lstStyle/>
              <a:p>
                <a:endParaRPr lang="fr-FR"/>
              </a:p>
            </p:txBody>
          </p:sp>
          <p:sp>
            <p:nvSpPr>
              <p:cNvPr id="20526" name="Rectangle 254"/>
              <p:cNvSpPr>
                <a:spLocks noChangeArrowheads="1"/>
              </p:cNvSpPr>
              <p:nvPr/>
            </p:nvSpPr>
            <p:spPr bwMode="auto">
              <a:xfrm>
                <a:off x="6473852" y="3173723"/>
                <a:ext cx="184757" cy="369334"/>
              </a:xfrm>
              <a:prstGeom prst="rect">
                <a:avLst/>
              </a:prstGeom>
              <a:noFill/>
              <a:ln w="9525">
                <a:noFill/>
                <a:miter lim="800000"/>
                <a:headEnd/>
                <a:tailEnd/>
              </a:ln>
            </p:spPr>
            <p:txBody>
              <a:bodyPr wrap="none">
                <a:spAutoFit/>
              </a:bodyPr>
              <a:lstStyle/>
              <a:p>
                <a:endParaRPr lang="fr-FR"/>
              </a:p>
            </p:txBody>
          </p:sp>
          <p:sp>
            <p:nvSpPr>
              <p:cNvPr id="20527" name="ZoneTexte 59"/>
              <p:cNvSpPr txBox="1">
                <a:spLocks noChangeArrowheads="1"/>
              </p:cNvSpPr>
              <p:nvPr/>
            </p:nvSpPr>
            <p:spPr bwMode="auto">
              <a:xfrm>
                <a:off x="7285561" y="1948233"/>
                <a:ext cx="341760" cy="307777"/>
              </a:xfrm>
              <a:prstGeom prst="rect">
                <a:avLst/>
              </a:prstGeom>
              <a:noFill/>
              <a:ln w="9525">
                <a:noFill/>
                <a:miter lim="800000"/>
                <a:headEnd/>
                <a:tailEnd/>
              </a:ln>
            </p:spPr>
            <p:txBody>
              <a:bodyPr wrap="none">
                <a:spAutoFit/>
              </a:bodyPr>
              <a:lstStyle/>
              <a:p>
                <a:r>
                  <a:rPr lang="fr-FR" sz="1400" dirty="0"/>
                  <a:t>v</a:t>
                </a:r>
                <a:r>
                  <a:rPr lang="fr-FR" sz="1400" baseline="-25000" dirty="0"/>
                  <a:t>1</a:t>
                </a:r>
              </a:p>
            </p:txBody>
          </p:sp>
          <p:sp>
            <p:nvSpPr>
              <p:cNvPr id="20528" name="ZoneTexte 60"/>
              <p:cNvSpPr txBox="1">
                <a:spLocks noChangeArrowheads="1"/>
              </p:cNvSpPr>
              <p:nvPr/>
            </p:nvSpPr>
            <p:spPr bwMode="auto">
              <a:xfrm>
                <a:off x="8101038" y="3087140"/>
                <a:ext cx="341760" cy="307777"/>
              </a:xfrm>
              <a:prstGeom prst="rect">
                <a:avLst/>
              </a:prstGeom>
              <a:noFill/>
              <a:ln w="9525">
                <a:noFill/>
                <a:miter lim="800000"/>
                <a:headEnd/>
                <a:tailEnd/>
              </a:ln>
            </p:spPr>
            <p:txBody>
              <a:bodyPr wrap="none">
                <a:spAutoFit/>
              </a:bodyPr>
              <a:lstStyle/>
              <a:p>
                <a:r>
                  <a:rPr lang="fr-FR" sz="1400" dirty="0"/>
                  <a:t>v</a:t>
                </a:r>
                <a:r>
                  <a:rPr lang="fr-FR" sz="1400" baseline="-25000" dirty="0"/>
                  <a:t>2</a:t>
                </a:r>
              </a:p>
            </p:txBody>
          </p:sp>
          <p:sp>
            <p:nvSpPr>
              <p:cNvPr id="20529" name="ZoneTexte 61"/>
              <p:cNvSpPr txBox="1">
                <a:spLocks noChangeArrowheads="1"/>
              </p:cNvSpPr>
              <p:nvPr/>
            </p:nvSpPr>
            <p:spPr bwMode="auto">
              <a:xfrm>
                <a:off x="6764824" y="3070633"/>
                <a:ext cx="341760" cy="307777"/>
              </a:xfrm>
              <a:prstGeom prst="rect">
                <a:avLst/>
              </a:prstGeom>
              <a:noFill/>
              <a:ln w="9525">
                <a:noFill/>
                <a:miter lim="800000"/>
                <a:headEnd/>
                <a:tailEnd/>
              </a:ln>
            </p:spPr>
            <p:txBody>
              <a:bodyPr wrap="none">
                <a:spAutoFit/>
              </a:bodyPr>
              <a:lstStyle/>
              <a:p>
                <a:r>
                  <a:rPr lang="fr-FR" sz="1400" dirty="0"/>
                  <a:t>v</a:t>
                </a:r>
                <a:r>
                  <a:rPr lang="fr-FR" sz="1400" baseline="-25000" dirty="0"/>
                  <a:t>3</a:t>
                </a:r>
              </a:p>
            </p:txBody>
          </p:sp>
          <p:cxnSp>
            <p:nvCxnSpPr>
              <p:cNvPr id="64" name="Connecteur droit avec flèche 63"/>
              <p:cNvCxnSpPr>
                <a:stCxn id="20509" idx="0"/>
                <a:endCxn id="20512" idx="1"/>
              </p:cNvCxnSpPr>
              <p:nvPr/>
            </p:nvCxnSpPr>
            <p:spPr>
              <a:xfrm flipV="1">
                <a:off x="7494760" y="1500174"/>
                <a:ext cx="577932" cy="1166820"/>
              </a:xfrm>
              <a:prstGeom prst="straightConnector1">
                <a:avLst/>
              </a:prstGeom>
              <a:ln w="254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531" name="ZoneTexte 65"/>
              <p:cNvSpPr txBox="1">
                <a:spLocks noChangeArrowheads="1"/>
              </p:cNvSpPr>
              <p:nvPr/>
            </p:nvSpPr>
            <p:spPr bwMode="auto">
              <a:xfrm>
                <a:off x="8021884" y="1582151"/>
                <a:ext cx="500066" cy="307777"/>
              </a:xfrm>
              <a:prstGeom prst="rect">
                <a:avLst/>
              </a:prstGeom>
              <a:noFill/>
              <a:ln w="9525">
                <a:noFill/>
                <a:miter lim="800000"/>
                <a:headEnd/>
                <a:tailEnd/>
              </a:ln>
            </p:spPr>
            <p:txBody>
              <a:bodyPr>
                <a:spAutoFit/>
              </a:bodyPr>
              <a:lstStyle/>
              <a:p>
                <a:r>
                  <a:rPr lang="fr-FR" sz="1400" dirty="0"/>
                  <a:t>u</a:t>
                </a:r>
                <a:r>
                  <a:rPr lang="fr-FR" sz="1400" baseline="-25000" dirty="0"/>
                  <a:t>13</a:t>
                </a:r>
              </a:p>
            </p:txBody>
          </p:sp>
          <p:cxnSp>
            <p:nvCxnSpPr>
              <p:cNvPr id="67" name="Connecteur droit avec flèche 66"/>
              <p:cNvCxnSpPr/>
              <p:nvPr/>
            </p:nvCxnSpPr>
            <p:spPr>
              <a:xfrm>
                <a:off x="7501111" y="2652706"/>
                <a:ext cx="1143162" cy="61913"/>
              </a:xfrm>
              <a:prstGeom prst="straightConnector1">
                <a:avLst/>
              </a:prstGeom>
              <a:ln w="254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533" name="ZoneTexte 79"/>
              <p:cNvSpPr txBox="1">
                <a:spLocks noChangeArrowheads="1"/>
              </p:cNvSpPr>
              <p:nvPr/>
            </p:nvSpPr>
            <p:spPr bwMode="auto">
              <a:xfrm>
                <a:off x="8526848" y="2653958"/>
                <a:ext cx="500066" cy="307777"/>
              </a:xfrm>
              <a:prstGeom prst="rect">
                <a:avLst/>
              </a:prstGeom>
              <a:noFill/>
              <a:ln w="9525">
                <a:noFill/>
                <a:miter lim="800000"/>
                <a:headEnd/>
                <a:tailEnd/>
              </a:ln>
            </p:spPr>
            <p:txBody>
              <a:bodyPr>
                <a:spAutoFit/>
              </a:bodyPr>
              <a:lstStyle/>
              <a:p>
                <a:r>
                  <a:rPr lang="fr-FR" sz="1400"/>
                  <a:t>u</a:t>
                </a:r>
                <a:r>
                  <a:rPr lang="fr-FR" sz="1400" baseline="-25000"/>
                  <a:t>23</a:t>
                </a:r>
              </a:p>
            </p:txBody>
          </p:sp>
          <p:sp>
            <p:nvSpPr>
              <p:cNvPr id="20534" name="Text Box 23"/>
              <p:cNvSpPr txBox="1">
                <a:spLocks noChangeArrowheads="1"/>
              </p:cNvSpPr>
              <p:nvPr/>
            </p:nvSpPr>
            <p:spPr bwMode="auto">
              <a:xfrm>
                <a:off x="7350976" y="3389121"/>
                <a:ext cx="342900" cy="342900"/>
              </a:xfrm>
              <a:prstGeom prst="rect">
                <a:avLst/>
              </a:prstGeom>
              <a:noFill/>
              <a:ln w="9525">
                <a:noFill/>
                <a:miter lim="800000"/>
                <a:headEnd/>
                <a:tailEnd/>
              </a:ln>
            </p:spPr>
            <p:txBody>
              <a:bodyPr/>
              <a:lstStyle/>
              <a:p>
                <a:r>
                  <a:rPr lang="fr-FR" sz="1200" dirty="0"/>
                  <a:t>I</a:t>
                </a:r>
                <a:r>
                  <a:rPr lang="fr-FR" sz="1400" baseline="-25000" dirty="0"/>
                  <a:t>2</a:t>
                </a:r>
                <a:endParaRPr lang="fr-FR" dirty="0"/>
              </a:p>
            </p:txBody>
          </p:sp>
          <p:sp>
            <p:nvSpPr>
              <p:cNvPr id="20535" name="Text Box 23"/>
              <p:cNvSpPr txBox="1">
                <a:spLocks noChangeArrowheads="1"/>
              </p:cNvSpPr>
              <p:nvPr/>
            </p:nvSpPr>
            <p:spPr bwMode="auto">
              <a:xfrm>
                <a:off x="6674025" y="2418746"/>
                <a:ext cx="342900" cy="342900"/>
              </a:xfrm>
              <a:prstGeom prst="rect">
                <a:avLst/>
              </a:prstGeom>
              <a:noFill/>
              <a:ln w="9525">
                <a:noFill/>
                <a:miter lim="800000"/>
                <a:headEnd/>
                <a:tailEnd/>
              </a:ln>
            </p:spPr>
            <p:txBody>
              <a:bodyPr/>
              <a:lstStyle/>
              <a:p>
                <a:r>
                  <a:rPr lang="fr-FR" sz="1200" dirty="0"/>
                  <a:t>I</a:t>
                </a:r>
                <a:r>
                  <a:rPr lang="fr-FR" sz="1400" baseline="-25000" dirty="0"/>
                  <a:t>3</a:t>
                </a:r>
                <a:endParaRPr lang="fr-FR" dirty="0"/>
              </a:p>
            </p:txBody>
          </p:sp>
          <p:sp>
            <p:nvSpPr>
              <p:cNvPr id="20536" name="Text Box 25"/>
              <p:cNvSpPr txBox="1">
                <a:spLocks noChangeArrowheads="1"/>
              </p:cNvSpPr>
              <p:nvPr/>
            </p:nvSpPr>
            <p:spPr bwMode="auto">
              <a:xfrm>
                <a:off x="7503465" y="2236947"/>
                <a:ext cx="285752" cy="342900"/>
              </a:xfrm>
              <a:prstGeom prst="rect">
                <a:avLst/>
              </a:prstGeom>
              <a:noFill/>
              <a:ln w="9525">
                <a:noFill/>
                <a:miter lim="800000"/>
                <a:headEnd/>
                <a:tailEnd/>
              </a:ln>
            </p:spPr>
            <p:txBody>
              <a:bodyPr/>
              <a:lstStyle/>
              <a:p>
                <a:r>
                  <a:rPr lang="fr-FR" sz="900" i="1" dirty="0">
                    <a:latin typeface="Times New Roman" pitchFamily="18" charset="0"/>
                  </a:rPr>
                  <a:t>φ</a:t>
                </a:r>
                <a:endParaRPr lang="fr-FR" dirty="0"/>
              </a:p>
            </p:txBody>
          </p:sp>
          <p:sp>
            <p:nvSpPr>
              <p:cNvPr id="20537" name="Arc 24"/>
              <p:cNvSpPr>
                <a:spLocks/>
              </p:cNvSpPr>
              <p:nvPr/>
            </p:nvSpPr>
            <p:spPr bwMode="auto">
              <a:xfrm rot="-402644">
                <a:off x="7526803" y="2376205"/>
                <a:ext cx="114300" cy="228600"/>
              </a:xfrm>
              <a:custGeom>
                <a:avLst/>
                <a:gdLst>
                  <a:gd name="T0" fmla="*/ 0 w 21600"/>
                  <a:gd name="T1" fmla="*/ 0 h 21600"/>
                  <a:gd name="T2" fmla="*/ 8962221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grpSp>
        <p:sp>
          <p:nvSpPr>
            <p:cNvPr id="65" name="Line 7"/>
            <p:cNvSpPr>
              <a:spLocks noChangeShapeType="1"/>
            </p:cNvSpPr>
            <p:nvPr/>
          </p:nvSpPr>
          <p:spPr bwMode="auto">
            <a:xfrm>
              <a:off x="7901439" y="3377844"/>
              <a:ext cx="150710" cy="0"/>
            </a:xfrm>
            <a:prstGeom prst="line">
              <a:avLst/>
            </a:prstGeom>
            <a:noFill/>
            <a:ln w="9525">
              <a:solidFill>
                <a:srgbClr val="000000"/>
              </a:solidFill>
              <a:round/>
              <a:headEnd/>
              <a:tailEnd type="stealth" w="sm" len="med"/>
            </a:ln>
          </p:spPr>
          <p:txBody>
            <a:bodyPr/>
            <a:lstStyle/>
            <a:p>
              <a:endParaRPr lang="fr-FR"/>
            </a:p>
          </p:txBody>
        </p:sp>
        <p:sp>
          <p:nvSpPr>
            <p:cNvPr id="66" name="Line 7"/>
            <p:cNvSpPr>
              <a:spLocks noChangeShapeType="1"/>
            </p:cNvSpPr>
            <p:nvPr/>
          </p:nvSpPr>
          <p:spPr bwMode="auto">
            <a:xfrm>
              <a:off x="6561341" y="4797152"/>
              <a:ext cx="150710" cy="0"/>
            </a:xfrm>
            <a:prstGeom prst="line">
              <a:avLst/>
            </a:prstGeom>
            <a:noFill/>
            <a:ln w="9525">
              <a:solidFill>
                <a:srgbClr val="000000"/>
              </a:solidFill>
              <a:round/>
              <a:headEnd/>
              <a:tailEnd type="stealth" w="sm" len="med"/>
            </a:ln>
          </p:spPr>
          <p:txBody>
            <a:bodyPr/>
            <a:lstStyle/>
            <a:p>
              <a:endParaRPr lang="fr-FR"/>
            </a:p>
          </p:txBody>
        </p:sp>
        <p:sp>
          <p:nvSpPr>
            <p:cNvPr id="68" name="Line 7"/>
            <p:cNvSpPr>
              <a:spLocks noChangeShapeType="1"/>
            </p:cNvSpPr>
            <p:nvPr/>
          </p:nvSpPr>
          <p:spPr bwMode="auto">
            <a:xfrm>
              <a:off x="5664145" y="3520857"/>
              <a:ext cx="150710" cy="0"/>
            </a:xfrm>
            <a:prstGeom prst="line">
              <a:avLst/>
            </a:prstGeom>
            <a:noFill/>
            <a:ln w="9525">
              <a:solidFill>
                <a:srgbClr val="000000"/>
              </a:solidFill>
              <a:round/>
              <a:headEnd/>
              <a:tailEnd type="stealth" w="sm" len="med"/>
            </a:ln>
          </p:spPr>
          <p:txBody>
            <a:bodyPr/>
            <a:lstStyle/>
            <a:p>
              <a:endParaRPr lang="fr-F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checkerboard(across)">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checkerboard(across)">
                                      <p:cBhvr>
                                        <p:cTn id="12" dur="500"/>
                                        <p:tgtEl>
                                          <p:spTgt spid="19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59">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19459">
                                            <p:txEl>
                                              <p:pRg st="11" end="11"/>
                                            </p:txEl>
                                          </p:spTgt>
                                        </p:tgtEl>
                                        <p:attrNameLst>
                                          <p:attrName>style.visibility</p:attrName>
                                        </p:attrNameLst>
                                      </p:cBhvr>
                                      <p:to>
                                        <p:strVal val="visible"/>
                                      </p:to>
                                    </p:set>
                                    <p:animEffect transition="in" filter="checkerboard(across)">
                                      <p:cBhvr>
                                        <p:cTn id="29" dur="500"/>
                                        <p:tgtEl>
                                          <p:spTgt spid="19459">
                                            <p:txEl>
                                              <p:pRg st="11" end="11"/>
                                            </p:txEl>
                                          </p:spTgt>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63" grpId="0"/>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 équilibrés</a:t>
            </a:r>
            <a:endParaRPr lang="fr-FR" sz="3400" b="1" dirty="0"/>
          </a:p>
        </p:txBody>
      </p:sp>
      <p:sp>
        <p:nvSpPr>
          <p:cNvPr id="20489" name="ZoneTexte 64"/>
          <p:cNvSpPr txBox="1">
            <a:spLocks noChangeArrowheads="1"/>
          </p:cNvSpPr>
          <p:nvPr/>
        </p:nvSpPr>
        <p:spPr bwMode="auto">
          <a:xfrm>
            <a:off x="899592" y="1143000"/>
            <a:ext cx="7560840" cy="5755422"/>
          </a:xfrm>
          <a:prstGeom prst="rect">
            <a:avLst/>
          </a:prstGeom>
          <a:noFill/>
          <a:ln w="9525">
            <a:noFill/>
            <a:miter lim="800000"/>
            <a:headEnd/>
            <a:tailEnd/>
          </a:ln>
        </p:spPr>
        <p:txBody>
          <a:bodyPr wrap="square">
            <a:spAutoFit/>
          </a:bodyPr>
          <a:lstStyle/>
          <a:p>
            <a:pPr algn="just"/>
            <a:endParaRPr lang="fr-FR" sz="1700" dirty="0"/>
          </a:p>
          <a:p>
            <a:pPr algn="just"/>
            <a:r>
              <a:rPr lang="fr-FR" sz="1700" dirty="0"/>
              <a:t>Expérimentalement, on réalise deux mesures successives avec un seul wattmètre et un commutateur, ce dernier est un interrupteur qui permet d’aiguiller i</a:t>
            </a:r>
            <a:r>
              <a:rPr lang="fr-FR" sz="1700" baseline="-25000" dirty="0"/>
              <a:t>1</a:t>
            </a:r>
            <a:r>
              <a:rPr lang="fr-FR" sz="1700" dirty="0"/>
              <a:t> ou i</a:t>
            </a:r>
            <a:r>
              <a:rPr lang="fr-FR" sz="1700" baseline="-25000" dirty="0"/>
              <a:t>2</a:t>
            </a:r>
            <a:r>
              <a:rPr lang="fr-FR" sz="1700" dirty="0"/>
              <a:t> dans le circuit gros fil du wattmètre.</a:t>
            </a:r>
          </a:p>
          <a:p>
            <a:pPr algn="just"/>
            <a:endParaRPr lang="fr-FR" sz="1700" dirty="0"/>
          </a:p>
          <a:p>
            <a:pPr algn="just"/>
            <a:r>
              <a:rPr lang="fr-FR" sz="1700" dirty="0"/>
              <a:t>Le commutateur utilisé est le suivant :</a:t>
            </a:r>
          </a:p>
          <a:p>
            <a:pPr algn="just"/>
            <a:endParaRPr lang="en-US" sz="1700" dirty="0"/>
          </a:p>
          <a:p>
            <a:pPr algn="just"/>
            <a:endParaRPr lang="fr-FR" sz="1700" dirty="0"/>
          </a:p>
          <a:p>
            <a:pPr algn="just"/>
            <a:endParaRPr lang="fr-FR" sz="1700" dirty="0"/>
          </a:p>
          <a:p>
            <a:pPr algn="just"/>
            <a:endParaRPr lang="fr-FR" sz="1700" dirty="0"/>
          </a:p>
          <a:p>
            <a:pPr algn="just"/>
            <a:endParaRPr lang="fr-FR" sz="1700" dirty="0"/>
          </a:p>
          <a:p>
            <a:pPr algn="just"/>
            <a:endParaRPr lang="fr-FR" sz="1700" dirty="0"/>
          </a:p>
          <a:p>
            <a:pPr algn="just"/>
            <a:endParaRPr lang="fr-FR" sz="1700" dirty="0"/>
          </a:p>
          <a:p>
            <a:pPr algn="just"/>
            <a:endParaRPr lang="fr-FR" sz="1700" dirty="0"/>
          </a:p>
          <a:p>
            <a:pPr algn="just"/>
            <a:endParaRPr lang="fr-FR" sz="1700" dirty="0"/>
          </a:p>
          <a:p>
            <a:pPr algn="just"/>
            <a:r>
              <a:rPr lang="fr-FR" sz="1600" dirty="0"/>
              <a:t>Le passage du circuit courant du wattmètre (W W’) de la phase (I) (position 1 du commutateur) à la phase II (position 2) s’effectué instantanément et sans coupure de circuit.</a:t>
            </a:r>
          </a:p>
          <a:p>
            <a:pPr algn="just"/>
            <a:endParaRPr lang="fr-FR" sz="1600" dirty="0"/>
          </a:p>
          <a:p>
            <a:pPr algn="just"/>
            <a:r>
              <a:rPr lang="fr-FR" sz="1600" dirty="0"/>
              <a:t>En position O du commutateur, le wattmètre est hors circuit, les bornes I, I’, II et II’ sont directement reliées entre elles.</a:t>
            </a:r>
          </a:p>
          <a:p>
            <a:pPr algn="just"/>
            <a:endParaRPr lang="fr-FR" sz="1700" dirty="0"/>
          </a:p>
        </p:txBody>
      </p:sp>
      <p:grpSp>
        <p:nvGrpSpPr>
          <p:cNvPr id="2" name="Groupe 63"/>
          <p:cNvGrpSpPr>
            <a:grpSpLocks/>
          </p:cNvGrpSpPr>
          <p:nvPr/>
        </p:nvGrpSpPr>
        <p:grpSpPr bwMode="auto">
          <a:xfrm>
            <a:off x="1714500" y="2996952"/>
            <a:ext cx="5715000" cy="1701800"/>
            <a:chOff x="1571604" y="2370682"/>
            <a:chExt cx="5715040" cy="1701260"/>
          </a:xfrm>
        </p:grpSpPr>
        <p:sp>
          <p:nvSpPr>
            <p:cNvPr id="21515" name="Text Box 58"/>
            <p:cNvSpPr txBox="1">
              <a:spLocks noChangeArrowheads="1"/>
            </p:cNvSpPr>
            <p:nvPr/>
          </p:nvSpPr>
          <p:spPr bwMode="auto">
            <a:xfrm>
              <a:off x="1571604" y="3305729"/>
              <a:ext cx="1160485" cy="422275"/>
            </a:xfrm>
            <a:prstGeom prst="rect">
              <a:avLst/>
            </a:prstGeom>
            <a:noFill/>
            <a:ln w="9525">
              <a:noFill/>
              <a:miter lim="800000"/>
              <a:headEnd/>
              <a:tailEnd/>
            </a:ln>
          </p:spPr>
          <p:txBody>
            <a:bodyPr/>
            <a:lstStyle/>
            <a:p>
              <a:pPr algn="ctr"/>
              <a:r>
                <a:rPr lang="fr-FR" sz="1400"/>
                <a:t>Arrivée </a:t>
              </a:r>
            </a:p>
            <a:p>
              <a:pPr algn="ctr"/>
              <a:r>
                <a:rPr lang="fr-FR" sz="1400"/>
                <a:t>secteur</a:t>
              </a:r>
            </a:p>
          </p:txBody>
        </p:sp>
        <p:grpSp>
          <p:nvGrpSpPr>
            <p:cNvPr id="21516" name="Groupe 62"/>
            <p:cNvGrpSpPr>
              <a:grpSpLocks/>
            </p:cNvGrpSpPr>
            <p:nvPr/>
          </p:nvGrpSpPr>
          <p:grpSpPr bwMode="auto">
            <a:xfrm>
              <a:off x="2476690" y="2370682"/>
              <a:ext cx="4809954" cy="1701260"/>
              <a:chOff x="3262508" y="2071678"/>
              <a:chExt cx="4809954" cy="1701260"/>
            </a:xfrm>
          </p:grpSpPr>
          <p:sp>
            <p:nvSpPr>
              <p:cNvPr id="21517" name="Line 28"/>
              <p:cNvSpPr>
                <a:spLocks noChangeShapeType="1"/>
              </p:cNvSpPr>
              <p:nvPr/>
            </p:nvSpPr>
            <p:spPr bwMode="auto">
              <a:xfrm>
                <a:off x="3513138" y="2725738"/>
                <a:ext cx="3200400" cy="0"/>
              </a:xfrm>
              <a:prstGeom prst="line">
                <a:avLst/>
              </a:prstGeom>
              <a:noFill/>
              <a:ln w="9525">
                <a:solidFill>
                  <a:srgbClr val="000000"/>
                </a:solidFill>
                <a:round/>
                <a:headEnd/>
                <a:tailEnd/>
              </a:ln>
            </p:spPr>
            <p:txBody>
              <a:bodyPr/>
              <a:lstStyle/>
              <a:p>
                <a:endParaRPr lang="fr-FR"/>
              </a:p>
            </p:txBody>
          </p:sp>
          <p:sp>
            <p:nvSpPr>
              <p:cNvPr id="21518" name="Line 29"/>
              <p:cNvSpPr>
                <a:spLocks noChangeShapeType="1"/>
              </p:cNvSpPr>
              <p:nvPr/>
            </p:nvSpPr>
            <p:spPr bwMode="auto">
              <a:xfrm>
                <a:off x="3513138" y="2713038"/>
                <a:ext cx="0" cy="1028700"/>
              </a:xfrm>
              <a:prstGeom prst="line">
                <a:avLst/>
              </a:prstGeom>
              <a:noFill/>
              <a:ln w="9525">
                <a:solidFill>
                  <a:srgbClr val="000000"/>
                </a:solidFill>
                <a:round/>
                <a:headEnd/>
                <a:tailEnd/>
              </a:ln>
            </p:spPr>
            <p:txBody>
              <a:bodyPr/>
              <a:lstStyle/>
              <a:p>
                <a:endParaRPr lang="fr-FR"/>
              </a:p>
            </p:txBody>
          </p:sp>
          <p:sp>
            <p:nvSpPr>
              <p:cNvPr id="21519" name="Line 30"/>
              <p:cNvSpPr>
                <a:spLocks noChangeShapeType="1"/>
              </p:cNvSpPr>
              <p:nvPr/>
            </p:nvSpPr>
            <p:spPr bwMode="auto">
              <a:xfrm>
                <a:off x="3513138" y="3741738"/>
                <a:ext cx="3200400" cy="0"/>
              </a:xfrm>
              <a:prstGeom prst="line">
                <a:avLst/>
              </a:prstGeom>
              <a:noFill/>
              <a:ln w="9525">
                <a:solidFill>
                  <a:srgbClr val="000000"/>
                </a:solidFill>
                <a:round/>
                <a:headEnd/>
                <a:tailEnd/>
              </a:ln>
            </p:spPr>
            <p:txBody>
              <a:bodyPr/>
              <a:lstStyle/>
              <a:p>
                <a:endParaRPr lang="fr-FR"/>
              </a:p>
            </p:txBody>
          </p:sp>
          <p:sp>
            <p:nvSpPr>
              <p:cNvPr id="21520" name="Line 31"/>
              <p:cNvSpPr>
                <a:spLocks noChangeShapeType="1"/>
              </p:cNvSpPr>
              <p:nvPr/>
            </p:nvSpPr>
            <p:spPr bwMode="auto">
              <a:xfrm>
                <a:off x="6713538" y="2713038"/>
                <a:ext cx="0" cy="1028700"/>
              </a:xfrm>
              <a:prstGeom prst="line">
                <a:avLst/>
              </a:prstGeom>
              <a:noFill/>
              <a:ln w="9525">
                <a:solidFill>
                  <a:srgbClr val="000000"/>
                </a:solidFill>
                <a:round/>
                <a:headEnd/>
                <a:tailEnd/>
              </a:ln>
            </p:spPr>
            <p:txBody>
              <a:bodyPr/>
              <a:lstStyle/>
              <a:p>
                <a:endParaRPr lang="fr-FR"/>
              </a:p>
            </p:txBody>
          </p:sp>
          <p:sp>
            <p:nvSpPr>
              <p:cNvPr id="21521" name="Line 32"/>
              <p:cNvSpPr>
                <a:spLocks noChangeShapeType="1"/>
              </p:cNvSpPr>
              <p:nvPr/>
            </p:nvSpPr>
            <p:spPr bwMode="auto">
              <a:xfrm flipV="1">
                <a:off x="4554538" y="2482850"/>
                <a:ext cx="0" cy="457200"/>
              </a:xfrm>
              <a:prstGeom prst="line">
                <a:avLst/>
              </a:prstGeom>
              <a:noFill/>
              <a:ln w="9525">
                <a:solidFill>
                  <a:srgbClr val="000000"/>
                </a:solidFill>
                <a:round/>
                <a:headEnd/>
                <a:tailEnd type="triangle" w="med" len="med"/>
              </a:ln>
            </p:spPr>
            <p:txBody>
              <a:bodyPr/>
              <a:lstStyle/>
              <a:p>
                <a:endParaRPr lang="fr-FR"/>
              </a:p>
            </p:txBody>
          </p:sp>
          <p:sp>
            <p:nvSpPr>
              <p:cNvPr id="21522" name="Line 33"/>
              <p:cNvSpPr>
                <a:spLocks noChangeShapeType="1"/>
              </p:cNvSpPr>
              <p:nvPr/>
            </p:nvSpPr>
            <p:spPr bwMode="auto">
              <a:xfrm flipV="1">
                <a:off x="5684838" y="2528888"/>
                <a:ext cx="0" cy="457200"/>
              </a:xfrm>
              <a:prstGeom prst="line">
                <a:avLst/>
              </a:prstGeom>
              <a:noFill/>
              <a:ln w="9525">
                <a:solidFill>
                  <a:srgbClr val="000000"/>
                </a:solidFill>
                <a:round/>
                <a:headEnd/>
                <a:tailEnd type="triangle" w="med" len="med"/>
              </a:ln>
            </p:spPr>
            <p:txBody>
              <a:bodyPr/>
              <a:lstStyle/>
              <a:p>
                <a:endParaRPr lang="fr-FR"/>
              </a:p>
            </p:txBody>
          </p:sp>
          <p:sp>
            <p:nvSpPr>
              <p:cNvPr id="21523" name="Line 34"/>
              <p:cNvSpPr>
                <a:spLocks noChangeShapeType="1"/>
              </p:cNvSpPr>
              <p:nvPr/>
            </p:nvSpPr>
            <p:spPr bwMode="auto">
              <a:xfrm>
                <a:off x="4554538" y="2370138"/>
                <a:ext cx="0" cy="114300"/>
              </a:xfrm>
              <a:prstGeom prst="line">
                <a:avLst/>
              </a:prstGeom>
              <a:noFill/>
              <a:ln w="9525">
                <a:solidFill>
                  <a:srgbClr val="000000"/>
                </a:solidFill>
                <a:round/>
                <a:headEnd/>
                <a:tailEnd type="stealth" w="med" len="med"/>
              </a:ln>
            </p:spPr>
            <p:txBody>
              <a:bodyPr/>
              <a:lstStyle/>
              <a:p>
                <a:endParaRPr lang="fr-FR"/>
              </a:p>
            </p:txBody>
          </p:sp>
          <p:sp>
            <p:nvSpPr>
              <p:cNvPr id="21524" name="Line 35"/>
              <p:cNvSpPr>
                <a:spLocks noChangeShapeType="1"/>
              </p:cNvSpPr>
              <p:nvPr/>
            </p:nvSpPr>
            <p:spPr bwMode="auto">
              <a:xfrm>
                <a:off x="5684838" y="2414588"/>
                <a:ext cx="0" cy="114300"/>
              </a:xfrm>
              <a:prstGeom prst="line">
                <a:avLst/>
              </a:prstGeom>
              <a:noFill/>
              <a:ln w="9525">
                <a:solidFill>
                  <a:srgbClr val="000000"/>
                </a:solidFill>
                <a:round/>
                <a:headEnd/>
                <a:tailEnd type="stealth" w="med" len="med"/>
              </a:ln>
            </p:spPr>
            <p:txBody>
              <a:bodyPr/>
              <a:lstStyle/>
              <a:p>
                <a:endParaRPr lang="fr-FR"/>
              </a:p>
            </p:txBody>
          </p:sp>
          <p:sp>
            <p:nvSpPr>
              <p:cNvPr id="21525" name="Oval 36"/>
              <p:cNvSpPr>
                <a:spLocks noChangeArrowheads="1"/>
              </p:cNvSpPr>
              <p:nvPr/>
            </p:nvSpPr>
            <p:spPr bwMode="auto">
              <a:xfrm>
                <a:off x="4503738" y="2928938"/>
                <a:ext cx="114300" cy="114300"/>
              </a:xfrm>
              <a:prstGeom prst="ellipse">
                <a:avLst/>
              </a:prstGeom>
              <a:solidFill>
                <a:srgbClr val="FFFFFF"/>
              </a:solidFill>
              <a:ln w="9525">
                <a:solidFill>
                  <a:srgbClr val="000000"/>
                </a:solidFill>
                <a:round/>
                <a:headEnd/>
                <a:tailEnd/>
              </a:ln>
            </p:spPr>
            <p:txBody>
              <a:bodyPr/>
              <a:lstStyle/>
              <a:p>
                <a:endParaRPr lang="fr-FR"/>
              </a:p>
            </p:txBody>
          </p:sp>
          <p:sp>
            <p:nvSpPr>
              <p:cNvPr id="21526" name="Oval 37"/>
              <p:cNvSpPr>
                <a:spLocks noChangeArrowheads="1"/>
              </p:cNvSpPr>
              <p:nvPr/>
            </p:nvSpPr>
            <p:spPr bwMode="auto">
              <a:xfrm>
                <a:off x="3716338" y="2860675"/>
                <a:ext cx="79375" cy="79375"/>
              </a:xfrm>
              <a:prstGeom prst="ellipse">
                <a:avLst/>
              </a:prstGeom>
              <a:solidFill>
                <a:srgbClr val="FFFFFF"/>
              </a:solidFill>
              <a:ln w="9525">
                <a:solidFill>
                  <a:srgbClr val="000000"/>
                </a:solidFill>
                <a:round/>
                <a:headEnd/>
                <a:tailEnd/>
              </a:ln>
            </p:spPr>
            <p:txBody>
              <a:bodyPr/>
              <a:lstStyle/>
              <a:p>
                <a:endParaRPr lang="fr-FR"/>
              </a:p>
            </p:txBody>
          </p:sp>
          <p:sp>
            <p:nvSpPr>
              <p:cNvPr id="21527" name="Oval 38"/>
              <p:cNvSpPr>
                <a:spLocks noChangeArrowheads="1"/>
              </p:cNvSpPr>
              <p:nvPr/>
            </p:nvSpPr>
            <p:spPr bwMode="auto">
              <a:xfrm>
                <a:off x="3716338" y="3629025"/>
                <a:ext cx="79375" cy="79375"/>
              </a:xfrm>
              <a:prstGeom prst="ellipse">
                <a:avLst/>
              </a:prstGeom>
              <a:solidFill>
                <a:srgbClr val="FFFFFF"/>
              </a:solidFill>
              <a:ln w="9525">
                <a:solidFill>
                  <a:srgbClr val="000000"/>
                </a:solidFill>
                <a:round/>
                <a:headEnd/>
                <a:tailEnd/>
              </a:ln>
            </p:spPr>
            <p:txBody>
              <a:bodyPr/>
              <a:lstStyle/>
              <a:p>
                <a:endParaRPr lang="fr-FR"/>
              </a:p>
            </p:txBody>
          </p:sp>
          <p:sp>
            <p:nvSpPr>
              <p:cNvPr id="21528" name="Oval 39"/>
              <p:cNvSpPr>
                <a:spLocks noChangeArrowheads="1"/>
              </p:cNvSpPr>
              <p:nvPr/>
            </p:nvSpPr>
            <p:spPr bwMode="auto">
              <a:xfrm>
                <a:off x="5621338" y="2986088"/>
                <a:ext cx="114300" cy="114300"/>
              </a:xfrm>
              <a:prstGeom prst="ellipse">
                <a:avLst/>
              </a:prstGeom>
              <a:solidFill>
                <a:srgbClr val="FFFFFF"/>
              </a:solidFill>
              <a:ln w="9525">
                <a:solidFill>
                  <a:srgbClr val="000000"/>
                </a:solidFill>
                <a:round/>
                <a:headEnd/>
                <a:tailEnd/>
              </a:ln>
            </p:spPr>
            <p:txBody>
              <a:bodyPr/>
              <a:lstStyle/>
              <a:p>
                <a:endParaRPr lang="fr-FR"/>
              </a:p>
            </p:txBody>
          </p:sp>
          <p:sp>
            <p:nvSpPr>
              <p:cNvPr id="21529" name="Line 40"/>
              <p:cNvSpPr>
                <a:spLocks noChangeShapeType="1"/>
              </p:cNvSpPr>
              <p:nvPr/>
            </p:nvSpPr>
            <p:spPr bwMode="auto">
              <a:xfrm>
                <a:off x="4554538" y="3055938"/>
                <a:ext cx="0" cy="228600"/>
              </a:xfrm>
              <a:prstGeom prst="line">
                <a:avLst/>
              </a:prstGeom>
              <a:noFill/>
              <a:ln w="9525">
                <a:solidFill>
                  <a:srgbClr val="000000"/>
                </a:solidFill>
                <a:round/>
                <a:headEnd/>
                <a:tailEnd/>
              </a:ln>
            </p:spPr>
            <p:txBody>
              <a:bodyPr/>
              <a:lstStyle/>
              <a:p>
                <a:endParaRPr lang="fr-FR"/>
              </a:p>
            </p:txBody>
          </p:sp>
          <p:sp>
            <p:nvSpPr>
              <p:cNvPr id="21530" name="Line 41"/>
              <p:cNvSpPr>
                <a:spLocks noChangeShapeType="1"/>
              </p:cNvSpPr>
              <p:nvPr/>
            </p:nvSpPr>
            <p:spPr bwMode="auto">
              <a:xfrm flipH="1">
                <a:off x="3970338" y="3284538"/>
                <a:ext cx="571500" cy="0"/>
              </a:xfrm>
              <a:prstGeom prst="line">
                <a:avLst/>
              </a:prstGeom>
              <a:noFill/>
              <a:ln w="9525">
                <a:solidFill>
                  <a:srgbClr val="000000"/>
                </a:solidFill>
                <a:round/>
                <a:headEnd/>
                <a:tailEnd/>
              </a:ln>
            </p:spPr>
            <p:txBody>
              <a:bodyPr/>
              <a:lstStyle/>
              <a:p>
                <a:endParaRPr lang="fr-FR"/>
              </a:p>
            </p:txBody>
          </p:sp>
          <p:sp>
            <p:nvSpPr>
              <p:cNvPr id="21531" name="Line 42"/>
              <p:cNvSpPr>
                <a:spLocks noChangeShapeType="1"/>
              </p:cNvSpPr>
              <p:nvPr/>
            </p:nvSpPr>
            <p:spPr bwMode="auto">
              <a:xfrm flipH="1">
                <a:off x="3741738" y="3297238"/>
                <a:ext cx="228600" cy="0"/>
              </a:xfrm>
              <a:prstGeom prst="line">
                <a:avLst/>
              </a:prstGeom>
              <a:noFill/>
              <a:ln w="57150">
                <a:solidFill>
                  <a:srgbClr val="000000"/>
                </a:solidFill>
                <a:round/>
                <a:headEnd/>
                <a:tailEnd/>
              </a:ln>
            </p:spPr>
            <p:txBody>
              <a:bodyPr/>
              <a:lstStyle/>
              <a:p>
                <a:endParaRPr lang="fr-FR"/>
              </a:p>
            </p:txBody>
          </p:sp>
          <p:sp>
            <p:nvSpPr>
              <p:cNvPr id="21532" name="Line 43"/>
              <p:cNvSpPr>
                <a:spLocks noChangeShapeType="1"/>
              </p:cNvSpPr>
              <p:nvPr/>
            </p:nvSpPr>
            <p:spPr bwMode="auto">
              <a:xfrm flipH="1">
                <a:off x="3500438" y="3284538"/>
                <a:ext cx="114300" cy="0"/>
              </a:xfrm>
              <a:prstGeom prst="line">
                <a:avLst/>
              </a:prstGeom>
              <a:noFill/>
              <a:ln w="9525">
                <a:solidFill>
                  <a:srgbClr val="000000"/>
                </a:solidFill>
                <a:round/>
                <a:headEnd/>
                <a:tailEnd type="triangle" w="lg" len="med"/>
              </a:ln>
            </p:spPr>
            <p:txBody>
              <a:bodyPr/>
              <a:lstStyle/>
              <a:p>
                <a:endParaRPr lang="fr-FR"/>
              </a:p>
            </p:txBody>
          </p:sp>
          <p:sp>
            <p:nvSpPr>
              <p:cNvPr id="21533" name="Line 44"/>
              <p:cNvSpPr>
                <a:spLocks noChangeShapeType="1"/>
              </p:cNvSpPr>
              <p:nvPr/>
            </p:nvSpPr>
            <p:spPr bwMode="auto">
              <a:xfrm flipV="1">
                <a:off x="3741738" y="2941638"/>
                <a:ext cx="0" cy="228600"/>
              </a:xfrm>
              <a:prstGeom prst="line">
                <a:avLst/>
              </a:prstGeom>
              <a:noFill/>
              <a:ln w="9525">
                <a:solidFill>
                  <a:srgbClr val="000000"/>
                </a:solidFill>
                <a:round/>
                <a:headEnd/>
                <a:tailEnd/>
              </a:ln>
            </p:spPr>
            <p:txBody>
              <a:bodyPr/>
              <a:lstStyle/>
              <a:p>
                <a:endParaRPr lang="fr-FR"/>
              </a:p>
            </p:txBody>
          </p:sp>
          <p:sp>
            <p:nvSpPr>
              <p:cNvPr id="21534" name="Line 45"/>
              <p:cNvSpPr>
                <a:spLocks noChangeShapeType="1"/>
              </p:cNvSpPr>
              <p:nvPr/>
            </p:nvSpPr>
            <p:spPr bwMode="auto">
              <a:xfrm flipV="1">
                <a:off x="3741738" y="3386138"/>
                <a:ext cx="0" cy="228600"/>
              </a:xfrm>
              <a:prstGeom prst="line">
                <a:avLst/>
              </a:prstGeom>
              <a:noFill/>
              <a:ln w="9525">
                <a:solidFill>
                  <a:srgbClr val="000000"/>
                </a:solidFill>
                <a:round/>
                <a:headEnd/>
                <a:tailEnd/>
              </a:ln>
            </p:spPr>
            <p:txBody>
              <a:bodyPr/>
              <a:lstStyle/>
              <a:p>
                <a:endParaRPr lang="fr-FR"/>
              </a:p>
            </p:txBody>
          </p:sp>
          <p:sp>
            <p:nvSpPr>
              <p:cNvPr id="21535" name="Oval 46"/>
              <p:cNvSpPr>
                <a:spLocks noChangeArrowheads="1"/>
              </p:cNvSpPr>
              <p:nvPr/>
            </p:nvSpPr>
            <p:spPr bwMode="auto">
              <a:xfrm>
                <a:off x="6421438" y="2801938"/>
                <a:ext cx="79375" cy="79375"/>
              </a:xfrm>
              <a:prstGeom prst="ellipse">
                <a:avLst/>
              </a:prstGeom>
              <a:solidFill>
                <a:srgbClr val="FFFFFF"/>
              </a:solidFill>
              <a:ln w="9525">
                <a:solidFill>
                  <a:srgbClr val="000000"/>
                </a:solidFill>
                <a:round/>
                <a:headEnd/>
                <a:tailEnd/>
              </a:ln>
            </p:spPr>
            <p:txBody>
              <a:bodyPr/>
              <a:lstStyle/>
              <a:p>
                <a:endParaRPr lang="fr-FR"/>
              </a:p>
            </p:txBody>
          </p:sp>
          <p:sp>
            <p:nvSpPr>
              <p:cNvPr id="21536" name="Oval 47"/>
              <p:cNvSpPr>
                <a:spLocks noChangeArrowheads="1"/>
              </p:cNvSpPr>
              <p:nvPr/>
            </p:nvSpPr>
            <p:spPr bwMode="auto">
              <a:xfrm>
                <a:off x="6434138" y="3603625"/>
                <a:ext cx="79375" cy="79375"/>
              </a:xfrm>
              <a:prstGeom prst="ellipse">
                <a:avLst/>
              </a:prstGeom>
              <a:solidFill>
                <a:srgbClr val="FFFFFF"/>
              </a:solidFill>
              <a:ln w="9525">
                <a:solidFill>
                  <a:srgbClr val="000000"/>
                </a:solidFill>
                <a:round/>
                <a:headEnd/>
                <a:tailEnd/>
              </a:ln>
            </p:spPr>
            <p:txBody>
              <a:bodyPr/>
              <a:lstStyle/>
              <a:p>
                <a:endParaRPr lang="fr-FR"/>
              </a:p>
            </p:txBody>
          </p:sp>
          <p:sp>
            <p:nvSpPr>
              <p:cNvPr id="21537" name="Line 48"/>
              <p:cNvSpPr>
                <a:spLocks noChangeShapeType="1"/>
              </p:cNvSpPr>
              <p:nvPr/>
            </p:nvSpPr>
            <p:spPr bwMode="auto">
              <a:xfrm flipH="1">
                <a:off x="6256338" y="3322638"/>
                <a:ext cx="228600" cy="0"/>
              </a:xfrm>
              <a:prstGeom prst="line">
                <a:avLst/>
              </a:prstGeom>
              <a:noFill/>
              <a:ln w="57150">
                <a:solidFill>
                  <a:srgbClr val="000000"/>
                </a:solidFill>
                <a:round/>
                <a:headEnd/>
                <a:tailEnd/>
              </a:ln>
            </p:spPr>
            <p:txBody>
              <a:bodyPr/>
              <a:lstStyle/>
              <a:p>
                <a:endParaRPr lang="fr-FR"/>
              </a:p>
            </p:txBody>
          </p:sp>
          <p:sp>
            <p:nvSpPr>
              <p:cNvPr id="21538" name="Line 49"/>
              <p:cNvSpPr>
                <a:spLocks noChangeShapeType="1"/>
              </p:cNvSpPr>
              <p:nvPr/>
            </p:nvSpPr>
            <p:spPr bwMode="auto">
              <a:xfrm rot="21426301" flipH="1">
                <a:off x="6611938" y="3309938"/>
                <a:ext cx="114300" cy="0"/>
              </a:xfrm>
              <a:prstGeom prst="line">
                <a:avLst/>
              </a:prstGeom>
              <a:noFill/>
              <a:ln w="9525">
                <a:solidFill>
                  <a:srgbClr val="000000"/>
                </a:solidFill>
                <a:round/>
                <a:headEnd/>
                <a:tailEnd type="triangle" w="lg" len="med"/>
              </a:ln>
            </p:spPr>
            <p:txBody>
              <a:bodyPr/>
              <a:lstStyle/>
              <a:p>
                <a:endParaRPr lang="fr-FR"/>
              </a:p>
            </p:txBody>
          </p:sp>
          <p:sp>
            <p:nvSpPr>
              <p:cNvPr id="21539" name="Line 50"/>
              <p:cNvSpPr>
                <a:spLocks noChangeShapeType="1"/>
              </p:cNvSpPr>
              <p:nvPr/>
            </p:nvSpPr>
            <p:spPr bwMode="auto">
              <a:xfrm flipV="1">
                <a:off x="6472238" y="2903538"/>
                <a:ext cx="0" cy="317500"/>
              </a:xfrm>
              <a:prstGeom prst="line">
                <a:avLst/>
              </a:prstGeom>
              <a:noFill/>
              <a:ln w="9525">
                <a:solidFill>
                  <a:srgbClr val="000000"/>
                </a:solidFill>
                <a:round/>
                <a:headEnd/>
                <a:tailEnd/>
              </a:ln>
            </p:spPr>
            <p:txBody>
              <a:bodyPr/>
              <a:lstStyle/>
              <a:p>
                <a:endParaRPr lang="fr-FR"/>
              </a:p>
            </p:txBody>
          </p:sp>
          <p:sp>
            <p:nvSpPr>
              <p:cNvPr id="21540" name="Line 51"/>
              <p:cNvSpPr>
                <a:spLocks noChangeShapeType="1"/>
              </p:cNvSpPr>
              <p:nvPr/>
            </p:nvSpPr>
            <p:spPr bwMode="auto">
              <a:xfrm flipV="1">
                <a:off x="6484938" y="3386138"/>
                <a:ext cx="0" cy="228600"/>
              </a:xfrm>
              <a:prstGeom prst="line">
                <a:avLst/>
              </a:prstGeom>
              <a:noFill/>
              <a:ln w="9525">
                <a:solidFill>
                  <a:srgbClr val="000000"/>
                </a:solidFill>
                <a:round/>
                <a:headEnd/>
                <a:tailEnd/>
              </a:ln>
            </p:spPr>
            <p:txBody>
              <a:bodyPr/>
              <a:lstStyle/>
              <a:p>
                <a:endParaRPr lang="fr-FR"/>
              </a:p>
            </p:txBody>
          </p:sp>
          <p:sp>
            <p:nvSpPr>
              <p:cNvPr id="21541" name="Line 52"/>
              <p:cNvSpPr>
                <a:spLocks noChangeShapeType="1"/>
              </p:cNvSpPr>
              <p:nvPr/>
            </p:nvSpPr>
            <p:spPr bwMode="auto">
              <a:xfrm>
                <a:off x="5684838" y="3100388"/>
                <a:ext cx="0" cy="228600"/>
              </a:xfrm>
              <a:prstGeom prst="line">
                <a:avLst/>
              </a:prstGeom>
              <a:noFill/>
              <a:ln w="9525">
                <a:solidFill>
                  <a:srgbClr val="000000"/>
                </a:solidFill>
                <a:round/>
                <a:headEnd/>
                <a:tailEnd/>
              </a:ln>
            </p:spPr>
            <p:txBody>
              <a:bodyPr/>
              <a:lstStyle/>
              <a:p>
                <a:endParaRPr lang="fr-FR"/>
              </a:p>
            </p:txBody>
          </p:sp>
          <p:sp>
            <p:nvSpPr>
              <p:cNvPr id="21542" name="Line 53"/>
              <p:cNvSpPr>
                <a:spLocks noChangeShapeType="1"/>
              </p:cNvSpPr>
              <p:nvPr/>
            </p:nvSpPr>
            <p:spPr bwMode="auto">
              <a:xfrm>
                <a:off x="4897438" y="3055938"/>
                <a:ext cx="342900" cy="0"/>
              </a:xfrm>
              <a:prstGeom prst="line">
                <a:avLst/>
              </a:prstGeom>
              <a:noFill/>
              <a:ln w="9525">
                <a:solidFill>
                  <a:srgbClr val="000000"/>
                </a:solidFill>
                <a:prstDash val="dash"/>
                <a:round/>
                <a:headEnd/>
                <a:tailEnd/>
              </a:ln>
            </p:spPr>
            <p:txBody>
              <a:bodyPr/>
              <a:lstStyle/>
              <a:p>
                <a:endParaRPr lang="fr-FR"/>
              </a:p>
            </p:txBody>
          </p:sp>
          <p:sp>
            <p:nvSpPr>
              <p:cNvPr id="21543" name="Line 54"/>
              <p:cNvSpPr>
                <a:spLocks noChangeShapeType="1"/>
              </p:cNvSpPr>
              <p:nvPr/>
            </p:nvSpPr>
            <p:spPr bwMode="auto">
              <a:xfrm>
                <a:off x="4897438" y="3297238"/>
                <a:ext cx="342900" cy="0"/>
              </a:xfrm>
              <a:prstGeom prst="line">
                <a:avLst/>
              </a:prstGeom>
              <a:noFill/>
              <a:ln w="9525">
                <a:solidFill>
                  <a:srgbClr val="000000"/>
                </a:solidFill>
                <a:prstDash val="dash"/>
                <a:round/>
                <a:headEnd/>
                <a:tailEnd/>
              </a:ln>
            </p:spPr>
            <p:txBody>
              <a:bodyPr/>
              <a:lstStyle/>
              <a:p>
                <a:endParaRPr lang="fr-FR"/>
              </a:p>
            </p:txBody>
          </p:sp>
          <p:sp>
            <p:nvSpPr>
              <p:cNvPr id="21544" name="Line 55"/>
              <p:cNvSpPr>
                <a:spLocks noChangeShapeType="1"/>
              </p:cNvSpPr>
              <p:nvPr/>
            </p:nvSpPr>
            <p:spPr bwMode="auto">
              <a:xfrm>
                <a:off x="4884738" y="3055938"/>
                <a:ext cx="0" cy="228600"/>
              </a:xfrm>
              <a:prstGeom prst="line">
                <a:avLst/>
              </a:prstGeom>
              <a:noFill/>
              <a:ln w="9525">
                <a:solidFill>
                  <a:srgbClr val="000000"/>
                </a:solidFill>
                <a:prstDash val="dash"/>
                <a:round/>
                <a:headEnd/>
                <a:tailEnd/>
              </a:ln>
            </p:spPr>
            <p:txBody>
              <a:bodyPr/>
              <a:lstStyle/>
              <a:p>
                <a:endParaRPr lang="fr-FR"/>
              </a:p>
            </p:txBody>
          </p:sp>
          <p:sp>
            <p:nvSpPr>
              <p:cNvPr id="21545" name="Line 56"/>
              <p:cNvSpPr>
                <a:spLocks noChangeShapeType="1"/>
              </p:cNvSpPr>
              <p:nvPr/>
            </p:nvSpPr>
            <p:spPr bwMode="auto">
              <a:xfrm>
                <a:off x="5240338" y="3055938"/>
                <a:ext cx="0" cy="228600"/>
              </a:xfrm>
              <a:prstGeom prst="line">
                <a:avLst/>
              </a:prstGeom>
              <a:noFill/>
              <a:ln w="9525">
                <a:solidFill>
                  <a:srgbClr val="000000"/>
                </a:solidFill>
                <a:prstDash val="dash"/>
                <a:round/>
                <a:headEnd/>
                <a:tailEnd/>
              </a:ln>
            </p:spPr>
            <p:txBody>
              <a:bodyPr/>
              <a:lstStyle/>
              <a:p>
                <a:endParaRPr lang="fr-FR"/>
              </a:p>
            </p:txBody>
          </p:sp>
          <p:sp>
            <p:nvSpPr>
              <p:cNvPr id="21546" name="Line 57"/>
              <p:cNvSpPr>
                <a:spLocks noChangeShapeType="1"/>
              </p:cNvSpPr>
              <p:nvPr/>
            </p:nvSpPr>
            <p:spPr bwMode="auto">
              <a:xfrm flipV="1">
                <a:off x="5062538" y="3081338"/>
                <a:ext cx="0" cy="114300"/>
              </a:xfrm>
              <a:prstGeom prst="line">
                <a:avLst/>
              </a:prstGeom>
              <a:noFill/>
              <a:ln w="38100">
                <a:solidFill>
                  <a:srgbClr val="000000"/>
                </a:solidFill>
                <a:round/>
                <a:headEnd/>
                <a:tailEnd type="triangle" w="med" len="med"/>
              </a:ln>
            </p:spPr>
            <p:txBody>
              <a:bodyPr/>
              <a:lstStyle/>
              <a:p>
                <a:endParaRPr lang="fr-FR"/>
              </a:p>
            </p:txBody>
          </p:sp>
          <p:sp>
            <p:nvSpPr>
              <p:cNvPr id="21547" name="Text Box 58"/>
              <p:cNvSpPr txBox="1">
                <a:spLocks noChangeArrowheads="1"/>
              </p:cNvSpPr>
              <p:nvPr/>
            </p:nvSpPr>
            <p:spPr bwMode="auto">
              <a:xfrm>
                <a:off x="4518039" y="2071678"/>
                <a:ext cx="1160485" cy="422275"/>
              </a:xfrm>
              <a:prstGeom prst="rect">
                <a:avLst/>
              </a:prstGeom>
              <a:noFill/>
              <a:ln w="9525">
                <a:noFill/>
                <a:miter lim="800000"/>
                <a:headEnd/>
                <a:tailEnd/>
              </a:ln>
            </p:spPr>
            <p:txBody>
              <a:bodyPr/>
              <a:lstStyle/>
              <a:p>
                <a:pPr algn="ctr"/>
                <a:r>
                  <a:rPr lang="fr-FR" sz="1200" dirty="0"/>
                  <a:t>Vers les bornes I du wattmètre </a:t>
                </a:r>
              </a:p>
            </p:txBody>
          </p:sp>
          <p:sp>
            <p:nvSpPr>
              <p:cNvPr id="21548" name="Freeform 59"/>
              <p:cNvSpPr>
                <a:spLocks/>
              </p:cNvSpPr>
              <p:nvPr/>
            </p:nvSpPr>
            <p:spPr bwMode="auto">
              <a:xfrm>
                <a:off x="5010150" y="2992438"/>
                <a:ext cx="95250" cy="76200"/>
              </a:xfrm>
              <a:custGeom>
                <a:avLst/>
                <a:gdLst>
                  <a:gd name="T0" fmla="*/ 2147483647 w 150"/>
                  <a:gd name="T1" fmla="*/ 0 h 120"/>
                  <a:gd name="T2" fmla="*/ 2147483647 w 150"/>
                  <a:gd name="T3" fmla="*/ 2147483647 h 120"/>
                  <a:gd name="T4" fmla="*/ 2147483647 w 150"/>
                  <a:gd name="T5" fmla="*/ 2147483647 h 120"/>
                  <a:gd name="T6" fmla="*/ 2147483647 w 150"/>
                  <a:gd name="T7" fmla="*/ 2147483647 h 120"/>
                  <a:gd name="T8" fmla="*/ 2147483647 w 150"/>
                  <a:gd name="T9" fmla="*/ 2147483647 h 120"/>
                  <a:gd name="T10" fmla="*/ 2147483647 w 150"/>
                  <a:gd name="T11" fmla="*/ 0 h 120"/>
                  <a:gd name="T12" fmla="*/ 0 60000 65536"/>
                  <a:gd name="T13" fmla="*/ 0 60000 65536"/>
                  <a:gd name="T14" fmla="*/ 0 60000 65536"/>
                  <a:gd name="T15" fmla="*/ 0 60000 65536"/>
                  <a:gd name="T16" fmla="*/ 0 60000 65536"/>
                  <a:gd name="T17" fmla="*/ 0 60000 65536"/>
                  <a:gd name="T18" fmla="*/ 0 w 150"/>
                  <a:gd name="T19" fmla="*/ 0 h 120"/>
                  <a:gd name="T20" fmla="*/ 150 w 150"/>
                  <a:gd name="T21" fmla="*/ 120 h 120"/>
                </a:gdLst>
                <a:ahLst/>
                <a:cxnLst>
                  <a:cxn ang="T12">
                    <a:pos x="T0" y="T1"/>
                  </a:cxn>
                  <a:cxn ang="T13">
                    <a:pos x="T2" y="T3"/>
                  </a:cxn>
                  <a:cxn ang="T14">
                    <a:pos x="T4" y="T5"/>
                  </a:cxn>
                  <a:cxn ang="T15">
                    <a:pos x="T6" y="T7"/>
                  </a:cxn>
                  <a:cxn ang="T16">
                    <a:pos x="T8" y="T9"/>
                  </a:cxn>
                  <a:cxn ang="T17">
                    <a:pos x="T10" y="T11"/>
                  </a:cxn>
                </a:cxnLst>
                <a:rect l="T18" t="T19" r="T20" b="T21"/>
                <a:pathLst>
                  <a:path w="150" h="120">
                    <a:moveTo>
                      <a:pt x="85" y="0"/>
                    </a:moveTo>
                    <a:cubicBezTo>
                      <a:pt x="65" y="13"/>
                      <a:pt x="34" y="18"/>
                      <a:pt x="25" y="40"/>
                    </a:cubicBezTo>
                    <a:cubicBezTo>
                      <a:pt x="0" y="103"/>
                      <a:pt x="77" y="111"/>
                      <a:pt x="105" y="120"/>
                    </a:cubicBezTo>
                    <a:cubicBezTo>
                      <a:pt x="118" y="100"/>
                      <a:pt x="150" y="84"/>
                      <a:pt x="145" y="60"/>
                    </a:cubicBezTo>
                    <a:cubicBezTo>
                      <a:pt x="140" y="36"/>
                      <a:pt x="102" y="37"/>
                      <a:pt x="85" y="20"/>
                    </a:cubicBezTo>
                    <a:cubicBezTo>
                      <a:pt x="80" y="15"/>
                      <a:pt x="85" y="7"/>
                      <a:pt x="85" y="0"/>
                    </a:cubicBezTo>
                    <a:close/>
                  </a:path>
                </a:pathLst>
              </a:custGeom>
              <a:solidFill>
                <a:srgbClr val="FFFFFF"/>
              </a:solidFill>
              <a:ln w="9525">
                <a:solidFill>
                  <a:srgbClr val="000000"/>
                </a:solidFill>
                <a:round/>
                <a:headEnd/>
                <a:tailEnd/>
              </a:ln>
            </p:spPr>
            <p:txBody>
              <a:bodyPr/>
              <a:lstStyle/>
              <a:p>
                <a:endParaRPr lang="fr-FR"/>
              </a:p>
            </p:txBody>
          </p:sp>
          <p:sp>
            <p:nvSpPr>
              <p:cNvPr id="21549" name="Line 60"/>
              <p:cNvSpPr>
                <a:spLocks noChangeShapeType="1"/>
              </p:cNvSpPr>
              <p:nvPr/>
            </p:nvSpPr>
            <p:spPr bwMode="auto">
              <a:xfrm flipH="1">
                <a:off x="5684838" y="3325813"/>
                <a:ext cx="571500" cy="0"/>
              </a:xfrm>
              <a:prstGeom prst="line">
                <a:avLst/>
              </a:prstGeom>
              <a:noFill/>
              <a:ln w="9525">
                <a:solidFill>
                  <a:srgbClr val="000000"/>
                </a:solidFill>
                <a:round/>
                <a:headEnd/>
                <a:tailEnd/>
              </a:ln>
            </p:spPr>
            <p:txBody>
              <a:bodyPr/>
              <a:lstStyle/>
              <a:p>
                <a:endParaRPr lang="fr-FR"/>
              </a:p>
            </p:txBody>
          </p:sp>
          <p:sp>
            <p:nvSpPr>
              <p:cNvPr id="21550" name="Text Box 61"/>
              <p:cNvSpPr txBox="1">
                <a:spLocks noChangeArrowheads="1"/>
              </p:cNvSpPr>
              <p:nvPr/>
            </p:nvSpPr>
            <p:spPr bwMode="auto">
              <a:xfrm>
                <a:off x="5964238" y="2752725"/>
                <a:ext cx="457200" cy="228600"/>
              </a:xfrm>
              <a:prstGeom prst="rect">
                <a:avLst/>
              </a:prstGeom>
              <a:noFill/>
              <a:ln w="9525">
                <a:noFill/>
                <a:miter lim="800000"/>
                <a:headEnd/>
                <a:tailEnd/>
              </a:ln>
            </p:spPr>
            <p:txBody>
              <a:bodyPr/>
              <a:lstStyle/>
              <a:p>
                <a:r>
                  <a:rPr lang="fr-FR" sz="1200"/>
                  <a:t>PhI’</a:t>
                </a:r>
                <a:endParaRPr lang="fr-FR"/>
              </a:p>
            </p:txBody>
          </p:sp>
          <p:sp>
            <p:nvSpPr>
              <p:cNvPr id="21551" name="Text Box 62"/>
              <p:cNvSpPr txBox="1">
                <a:spLocks noChangeArrowheads="1"/>
              </p:cNvSpPr>
              <p:nvPr/>
            </p:nvSpPr>
            <p:spPr bwMode="auto">
              <a:xfrm>
                <a:off x="3830638" y="2763838"/>
                <a:ext cx="457200" cy="228600"/>
              </a:xfrm>
              <a:prstGeom prst="rect">
                <a:avLst/>
              </a:prstGeom>
              <a:noFill/>
              <a:ln w="9525">
                <a:noFill/>
                <a:miter lim="800000"/>
                <a:headEnd/>
                <a:tailEnd/>
              </a:ln>
            </p:spPr>
            <p:txBody>
              <a:bodyPr lIns="0" rIns="0"/>
              <a:lstStyle/>
              <a:p>
                <a:r>
                  <a:rPr lang="fr-FR" sz="1200"/>
                  <a:t>PhI</a:t>
                </a:r>
                <a:endParaRPr lang="fr-FR"/>
              </a:p>
            </p:txBody>
          </p:sp>
          <p:sp>
            <p:nvSpPr>
              <p:cNvPr id="21552" name="Text Box 63"/>
              <p:cNvSpPr txBox="1">
                <a:spLocks noChangeArrowheads="1"/>
              </p:cNvSpPr>
              <p:nvPr/>
            </p:nvSpPr>
            <p:spPr bwMode="auto">
              <a:xfrm>
                <a:off x="6027738" y="3493538"/>
                <a:ext cx="417512" cy="279400"/>
              </a:xfrm>
              <a:prstGeom prst="rect">
                <a:avLst/>
              </a:prstGeom>
              <a:noFill/>
              <a:ln w="9525">
                <a:noFill/>
                <a:miter lim="800000"/>
                <a:headEnd/>
                <a:tailEnd/>
              </a:ln>
            </p:spPr>
            <p:txBody>
              <a:bodyPr rIns="0"/>
              <a:lstStyle/>
              <a:p>
                <a:r>
                  <a:rPr lang="fr-FR" sz="1200"/>
                  <a:t>PhII’</a:t>
                </a:r>
                <a:endParaRPr lang="fr-FR"/>
              </a:p>
            </p:txBody>
          </p:sp>
          <p:sp>
            <p:nvSpPr>
              <p:cNvPr id="21553" name="Text Box 64"/>
              <p:cNvSpPr txBox="1">
                <a:spLocks noChangeArrowheads="1"/>
              </p:cNvSpPr>
              <p:nvPr/>
            </p:nvSpPr>
            <p:spPr bwMode="auto">
              <a:xfrm>
                <a:off x="3829534" y="3478350"/>
                <a:ext cx="417512" cy="279400"/>
              </a:xfrm>
              <a:prstGeom prst="rect">
                <a:avLst/>
              </a:prstGeom>
              <a:noFill/>
              <a:ln w="9525">
                <a:noFill/>
                <a:miter lim="800000"/>
                <a:headEnd/>
                <a:tailEnd/>
              </a:ln>
            </p:spPr>
            <p:txBody>
              <a:bodyPr lIns="0" rIns="0"/>
              <a:lstStyle/>
              <a:p>
                <a:r>
                  <a:rPr lang="fr-FR" sz="1200"/>
                  <a:t>PhII</a:t>
                </a:r>
                <a:endParaRPr lang="fr-FR"/>
              </a:p>
            </p:txBody>
          </p:sp>
          <p:sp>
            <p:nvSpPr>
              <p:cNvPr id="21554" name="Line 65"/>
              <p:cNvSpPr>
                <a:spLocks noChangeShapeType="1"/>
              </p:cNvSpPr>
              <p:nvPr/>
            </p:nvSpPr>
            <p:spPr bwMode="auto">
              <a:xfrm>
                <a:off x="3360738" y="2905125"/>
                <a:ext cx="342900" cy="0"/>
              </a:xfrm>
              <a:prstGeom prst="line">
                <a:avLst/>
              </a:prstGeom>
              <a:noFill/>
              <a:ln w="9525">
                <a:solidFill>
                  <a:srgbClr val="000000"/>
                </a:solidFill>
                <a:round/>
                <a:headEnd/>
                <a:tailEnd type="stealth" w="med" len="med"/>
              </a:ln>
            </p:spPr>
            <p:txBody>
              <a:bodyPr/>
              <a:lstStyle/>
              <a:p>
                <a:endParaRPr lang="fr-FR"/>
              </a:p>
            </p:txBody>
          </p:sp>
          <p:sp>
            <p:nvSpPr>
              <p:cNvPr id="21555" name="Line 66"/>
              <p:cNvSpPr>
                <a:spLocks noChangeShapeType="1"/>
              </p:cNvSpPr>
              <p:nvPr/>
            </p:nvSpPr>
            <p:spPr bwMode="auto">
              <a:xfrm>
                <a:off x="3360738" y="3673475"/>
                <a:ext cx="342900" cy="0"/>
              </a:xfrm>
              <a:prstGeom prst="line">
                <a:avLst/>
              </a:prstGeom>
              <a:noFill/>
              <a:ln w="9525">
                <a:solidFill>
                  <a:srgbClr val="000000"/>
                </a:solidFill>
                <a:round/>
                <a:headEnd/>
                <a:tailEnd type="stealth" w="med" len="med"/>
              </a:ln>
            </p:spPr>
            <p:txBody>
              <a:bodyPr/>
              <a:lstStyle/>
              <a:p>
                <a:endParaRPr lang="fr-FR"/>
              </a:p>
            </p:txBody>
          </p:sp>
          <p:sp>
            <p:nvSpPr>
              <p:cNvPr id="21556" name="Line 67"/>
              <p:cNvSpPr>
                <a:spLocks noChangeShapeType="1"/>
              </p:cNvSpPr>
              <p:nvPr/>
            </p:nvSpPr>
            <p:spPr bwMode="auto">
              <a:xfrm>
                <a:off x="6503988" y="2825750"/>
                <a:ext cx="342900" cy="0"/>
              </a:xfrm>
              <a:prstGeom prst="line">
                <a:avLst/>
              </a:prstGeom>
              <a:noFill/>
              <a:ln w="9525">
                <a:solidFill>
                  <a:srgbClr val="000000"/>
                </a:solidFill>
                <a:round/>
                <a:headEnd/>
                <a:tailEnd type="stealth" w="med" len="med"/>
              </a:ln>
            </p:spPr>
            <p:txBody>
              <a:bodyPr/>
              <a:lstStyle/>
              <a:p>
                <a:endParaRPr lang="fr-FR"/>
              </a:p>
            </p:txBody>
          </p:sp>
          <p:sp>
            <p:nvSpPr>
              <p:cNvPr id="21557" name="Line 68"/>
              <p:cNvSpPr>
                <a:spLocks noChangeShapeType="1"/>
              </p:cNvSpPr>
              <p:nvPr/>
            </p:nvSpPr>
            <p:spPr bwMode="auto">
              <a:xfrm>
                <a:off x="6532563" y="3644900"/>
                <a:ext cx="342900" cy="0"/>
              </a:xfrm>
              <a:prstGeom prst="line">
                <a:avLst/>
              </a:prstGeom>
              <a:noFill/>
              <a:ln w="9525">
                <a:solidFill>
                  <a:srgbClr val="000000"/>
                </a:solidFill>
                <a:round/>
                <a:headEnd/>
                <a:tailEnd type="stealth" w="med" len="med"/>
              </a:ln>
            </p:spPr>
            <p:txBody>
              <a:bodyPr/>
              <a:lstStyle/>
              <a:p>
                <a:endParaRPr lang="fr-FR"/>
              </a:p>
            </p:txBody>
          </p:sp>
          <p:sp>
            <p:nvSpPr>
              <p:cNvPr id="21558" name="Text Box 58"/>
              <p:cNvSpPr txBox="1">
                <a:spLocks noChangeArrowheads="1"/>
              </p:cNvSpPr>
              <p:nvPr/>
            </p:nvSpPr>
            <p:spPr bwMode="auto">
              <a:xfrm>
                <a:off x="6911977" y="2928934"/>
                <a:ext cx="1160485" cy="571504"/>
              </a:xfrm>
              <a:prstGeom prst="rect">
                <a:avLst/>
              </a:prstGeom>
              <a:noFill/>
              <a:ln w="9525">
                <a:noFill/>
                <a:miter lim="800000"/>
                <a:headEnd/>
                <a:tailEnd/>
              </a:ln>
            </p:spPr>
            <p:txBody>
              <a:bodyPr/>
              <a:lstStyle/>
              <a:p>
                <a:pPr algn="ctr"/>
                <a:r>
                  <a:rPr lang="fr-FR" sz="1400"/>
                  <a:t>Départ initialisation</a:t>
                </a:r>
              </a:p>
            </p:txBody>
          </p:sp>
          <p:sp>
            <p:nvSpPr>
              <p:cNvPr id="21559" name="Text Box 61"/>
              <p:cNvSpPr txBox="1">
                <a:spLocks noChangeArrowheads="1"/>
              </p:cNvSpPr>
              <p:nvPr/>
            </p:nvSpPr>
            <p:spPr bwMode="auto">
              <a:xfrm>
                <a:off x="6257940" y="3057524"/>
                <a:ext cx="457200" cy="228600"/>
              </a:xfrm>
              <a:prstGeom prst="rect">
                <a:avLst/>
              </a:prstGeom>
              <a:noFill/>
              <a:ln w="9525">
                <a:noFill/>
                <a:miter lim="800000"/>
                <a:headEnd/>
                <a:tailEnd/>
              </a:ln>
            </p:spPr>
            <p:txBody>
              <a:bodyPr/>
              <a:lstStyle/>
              <a:p>
                <a:r>
                  <a:rPr lang="fr-FR" sz="1200"/>
                  <a:t>1</a:t>
                </a:r>
                <a:endParaRPr lang="fr-FR"/>
              </a:p>
            </p:txBody>
          </p:sp>
          <p:sp>
            <p:nvSpPr>
              <p:cNvPr id="21560" name="Text Box 61"/>
              <p:cNvSpPr txBox="1">
                <a:spLocks noChangeArrowheads="1"/>
              </p:cNvSpPr>
              <p:nvPr/>
            </p:nvSpPr>
            <p:spPr bwMode="auto">
              <a:xfrm>
                <a:off x="6260008" y="3298342"/>
                <a:ext cx="457200" cy="228600"/>
              </a:xfrm>
              <a:prstGeom prst="rect">
                <a:avLst/>
              </a:prstGeom>
              <a:noFill/>
              <a:ln w="9525">
                <a:noFill/>
                <a:miter lim="800000"/>
                <a:headEnd/>
                <a:tailEnd/>
              </a:ln>
            </p:spPr>
            <p:txBody>
              <a:bodyPr/>
              <a:lstStyle/>
              <a:p>
                <a:r>
                  <a:rPr lang="fr-FR" sz="1400"/>
                  <a:t>2</a:t>
                </a:r>
              </a:p>
            </p:txBody>
          </p:sp>
          <p:sp>
            <p:nvSpPr>
              <p:cNvPr id="21561" name="Text Box 61"/>
              <p:cNvSpPr txBox="1">
                <a:spLocks noChangeArrowheads="1"/>
              </p:cNvSpPr>
              <p:nvPr/>
            </p:nvSpPr>
            <p:spPr bwMode="auto">
              <a:xfrm>
                <a:off x="6654886" y="3115710"/>
                <a:ext cx="457200" cy="228600"/>
              </a:xfrm>
              <a:prstGeom prst="rect">
                <a:avLst/>
              </a:prstGeom>
              <a:noFill/>
              <a:ln w="9525">
                <a:noFill/>
                <a:miter lim="800000"/>
                <a:headEnd/>
                <a:tailEnd/>
              </a:ln>
            </p:spPr>
            <p:txBody>
              <a:bodyPr/>
              <a:lstStyle/>
              <a:p>
                <a:r>
                  <a:rPr lang="fr-FR" sz="1400"/>
                  <a:t>0</a:t>
                </a:r>
              </a:p>
            </p:txBody>
          </p:sp>
          <p:sp>
            <p:nvSpPr>
              <p:cNvPr id="21562" name="Text Box 61"/>
              <p:cNvSpPr txBox="1">
                <a:spLocks noChangeArrowheads="1"/>
              </p:cNvSpPr>
              <p:nvPr/>
            </p:nvSpPr>
            <p:spPr bwMode="auto">
              <a:xfrm flipH="1">
                <a:off x="3688240" y="2990016"/>
                <a:ext cx="357190" cy="357190"/>
              </a:xfrm>
              <a:prstGeom prst="rect">
                <a:avLst/>
              </a:prstGeom>
              <a:noFill/>
              <a:ln w="9525">
                <a:noFill/>
                <a:miter lim="800000"/>
                <a:headEnd/>
                <a:tailEnd/>
              </a:ln>
            </p:spPr>
            <p:txBody>
              <a:bodyPr/>
              <a:lstStyle/>
              <a:p>
                <a:r>
                  <a:rPr lang="fr-FR" sz="1200"/>
                  <a:t>1</a:t>
                </a:r>
                <a:endParaRPr lang="fr-FR"/>
              </a:p>
            </p:txBody>
          </p:sp>
          <p:sp>
            <p:nvSpPr>
              <p:cNvPr id="21563" name="Text Box 61"/>
              <p:cNvSpPr txBox="1">
                <a:spLocks noChangeArrowheads="1"/>
              </p:cNvSpPr>
              <p:nvPr/>
            </p:nvSpPr>
            <p:spPr bwMode="auto">
              <a:xfrm>
                <a:off x="3669810" y="3272872"/>
                <a:ext cx="457200" cy="228600"/>
              </a:xfrm>
              <a:prstGeom prst="rect">
                <a:avLst/>
              </a:prstGeom>
              <a:noFill/>
              <a:ln w="9525">
                <a:noFill/>
                <a:miter lim="800000"/>
                <a:headEnd/>
                <a:tailEnd/>
              </a:ln>
            </p:spPr>
            <p:txBody>
              <a:bodyPr/>
              <a:lstStyle/>
              <a:p>
                <a:r>
                  <a:rPr lang="fr-FR" sz="1400"/>
                  <a:t>2</a:t>
                </a:r>
              </a:p>
            </p:txBody>
          </p:sp>
          <p:sp>
            <p:nvSpPr>
              <p:cNvPr id="21564" name="Text Box 61"/>
              <p:cNvSpPr txBox="1">
                <a:spLocks noChangeArrowheads="1"/>
              </p:cNvSpPr>
              <p:nvPr/>
            </p:nvSpPr>
            <p:spPr bwMode="auto">
              <a:xfrm>
                <a:off x="3262508" y="3148426"/>
                <a:ext cx="457200" cy="228600"/>
              </a:xfrm>
              <a:prstGeom prst="rect">
                <a:avLst/>
              </a:prstGeom>
              <a:noFill/>
              <a:ln w="9525">
                <a:noFill/>
                <a:miter lim="800000"/>
                <a:headEnd/>
                <a:tailEnd/>
              </a:ln>
            </p:spPr>
            <p:txBody>
              <a:bodyPr/>
              <a:lstStyle/>
              <a:p>
                <a:r>
                  <a:rPr lang="fr-FR" sz="1400"/>
                  <a:t>0</a:t>
                </a:r>
              </a:p>
            </p:txBody>
          </p:sp>
          <p:sp>
            <p:nvSpPr>
              <p:cNvPr id="21565" name="Text Box 61"/>
              <p:cNvSpPr txBox="1">
                <a:spLocks noChangeArrowheads="1"/>
              </p:cNvSpPr>
              <p:nvPr/>
            </p:nvSpPr>
            <p:spPr bwMode="auto">
              <a:xfrm flipH="1">
                <a:off x="4688372" y="3000372"/>
                <a:ext cx="357190" cy="357190"/>
              </a:xfrm>
              <a:prstGeom prst="rect">
                <a:avLst/>
              </a:prstGeom>
              <a:noFill/>
              <a:ln w="9525">
                <a:noFill/>
                <a:miter lim="800000"/>
                <a:headEnd/>
                <a:tailEnd/>
              </a:ln>
            </p:spPr>
            <p:txBody>
              <a:bodyPr/>
              <a:lstStyle/>
              <a:p>
                <a:r>
                  <a:rPr lang="fr-FR" sz="1200"/>
                  <a:t>1</a:t>
                </a:r>
                <a:endParaRPr lang="fr-FR"/>
              </a:p>
            </p:txBody>
          </p:sp>
          <p:sp>
            <p:nvSpPr>
              <p:cNvPr id="21566" name="Text Box 61"/>
              <p:cNvSpPr txBox="1">
                <a:spLocks noChangeArrowheads="1"/>
              </p:cNvSpPr>
              <p:nvPr/>
            </p:nvSpPr>
            <p:spPr bwMode="auto">
              <a:xfrm flipH="1">
                <a:off x="5214942" y="3000372"/>
                <a:ext cx="357190" cy="357190"/>
              </a:xfrm>
              <a:prstGeom prst="rect">
                <a:avLst/>
              </a:prstGeom>
              <a:noFill/>
              <a:ln w="9525">
                <a:noFill/>
                <a:miter lim="800000"/>
                <a:headEnd/>
                <a:tailEnd/>
              </a:ln>
            </p:spPr>
            <p:txBody>
              <a:bodyPr/>
              <a:lstStyle/>
              <a:p>
                <a:r>
                  <a:rPr lang="fr-FR" sz="1200"/>
                  <a:t>2</a:t>
                </a:r>
                <a:endParaRPr lang="fr-FR"/>
              </a:p>
            </p:txBody>
          </p:sp>
          <p:sp>
            <p:nvSpPr>
              <p:cNvPr id="21567" name="Text Box 61"/>
              <p:cNvSpPr txBox="1">
                <a:spLocks noChangeArrowheads="1"/>
              </p:cNvSpPr>
              <p:nvPr/>
            </p:nvSpPr>
            <p:spPr bwMode="auto">
              <a:xfrm flipH="1">
                <a:off x="4572000" y="2786058"/>
                <a:ext cx="357190" cy="357190"/>
              </a:xfrm>
              <a:prstGeom prst="rect">
                <a:avLst/>
              </a:prstGeom>
              <a:noFill/>
              <a:ln w="9525">
                <a:noFill/>
                <a:miter lim="800000"/>
                <a:headEnd/>
                <a:tailEnd/>
              </a:ln>
            </p:spPr>
            <p:txBody>
              <a:bodyPr/>
              <a:lstStyle/>
              <a:p>
                <a:r>
                  <a:rPr lang="fr-FR" sz="1400"/>
                  <a:t>w</a:t>
                </a:r>
              </a:p>
            </p:txBody>
          </p:sp>
          <p:sp>
            <p:nvSpPr>
              <p:cNvPr id="21568" name="Text Box 61"/>
              <p:cNvSpPr txBox="1">
                <a:spLocks noChangeArrowheads="1"/>
              </p:cNvSpPr>
              <p:nvPr/>
            </p:nvSpPr>
            <p:spPr bwMode="auto">
              <a:xfrm flipH="1">
                <a:off x="5357818" y="2786058"/>
                <a:ext cx="357190" cy="357190"/>
              </a:xfrm>
              <a:prstGeom prst="rect">
                <a:avLst/>
              </a:prstGeom>
              <a:noFill/>
              <a:ln w="9525">
                <a:noFill/>
                <a:miter lim="800000"/>
                <a:headEnd/>
                <a:tailEnd/>
              </a:ln>
            </p:spPr>
            <p:txBody>
              <a:bodyPr/>
              <a:lstStyle/>
              <a:p>
                <a:r>
                  <a:rPr lang="fr-FR" sz="1400" dirty="0"/>
                  <a:t>w’</a:t>
                </a:r>
              </a:p>
            </p:txBody>
          </p:sp>
        </p:grpSp>
      </p:gr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34</a:t>
            </a:fld>
            <a:endParaRPr lang="fr-FR">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489">
                                            <p:txEl>
                                              <p:pRg st="1" end="1"/>
                                            </p:txEl>
                                          </p:spTgt>
                                        </p:tgtEl>
                                        <p:attrNameLst>
                                          <p:attrName>style.visibility</p:attrName>
                                        </p:attrNameLst>
                                      </p:cBhvr>
                                      <p:to>
                                        <p:strVal val="visible"/>
                                      </p:to>
                                    </p:set>
                                    <p:animEffect transition="in" filter="box(in)">
                                      <p:cBhvr>
                                        <p:cTn id="7" dur="500"/>
                                        <p:tgtEl>
                                          <p:spTgt spid="2048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489">
                                            <p:txEl>
                                              <p:pRg st="3" end="3"/>
                                            </p:txEl>
                                          </p:spTgt>
                                        </p:tgtEl>
                                        <p:attrNameLst>
                                          <p:attrName>style.visibility</p:attrName>
                                        </p:attrNameLst>
                                      </p:cBhvr>
                                      <p:to>
                                        <p:strVal val="visible"/>
                                      </p:to>
                                    </p:set>
                                    <p:animEffect transition="in" filter="box(in)">
                                      <p:cBhvr>
                                        <p:cTn id="12" dur="500"/>
                                        <p:tgtEl>
                                          <p:spTgt spid="2048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0489">
                                            <p:txEl>
                                              <p:pRg st="13" end="13"/>
                                            </p:txEl>
                                          </p:spTgt>
                                        </p:tgtEl>
                                        <p:attrNameLst>
                                          <p:attrName>style.visibility</p:attrName>
                                        </p:attrNameLst>
                                      </p:cBhvr>
                                      <p:to>
                                        <p:strVal val="visible"/>
                                      </p:to>
                                    </p:set>
                                    <p:animEffect transition="in" filter="box(in)">
                                      <p:cBhvr>
                                        <p:cTn id="22" dur="500"/>
                                        <p:tgtEl>
                                          <p:spTgt spid="20489">
                                            <p:txEl>
                                              <p:pRg st="13" end="13"/>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20489">
                                            <p:txEl>
                                              <p:pRg st="15" end="15"/>
                                            </p:txEl>
                                          </p:spTgt>
                                        </p:tgtEl>
                                        <p:attrNameLst>
                                          <p:attrName>style.visibility</p:attrName>
                                        </p:attrNameLst>
                                      </p:cBhvr>
                                      <p:to>
                                        <p:strVal val="visible"/>
                                      </p:to>
                                    </p:set>
                                    <p:animEffect transition="in" filter="box(in)">
                                      <p:cBhvr>
                                        <p:cTn id="25" dur="500"/>
                                        <p:tgtEl>
                                          <p:spTgt spid="2048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 équilibrés</a:t>
            </a:r>
            <a:endParaRPr lang="fr-FR" sz="3400" b="1" dirty="0"/>
          </a:p>
        </p:txBody>
      </p:sp>
      <p:sp>
        <p:nvSpPr>
          <p:cNvPr id="21513" name="ZoneTexte 64"/>
          <p:cNvSpPr txBox="1">
            <a:spLocks noChangeArrowheads="1"/>
          </p:cNvSpPr>
          <p:nvPr/>
        </p:nvSpPr>
        <p:spPr bwMode="auto">
          <a:xfrm>
            <a:off x="756323" y="1328709"/>
            <a:ext cx="8460432" cy="354013"/>
          </a:xfrm>
          <a:prstGeom prst="rect">
            <a:avLst/>
          </a:prstGeom>
          <a:noFill/>
          <a:ln w="9525">
            <a:noFill/>
            <a:miter lim="800000"/>
            <a:headEnd/>
            <a:tailEnd/>
          </a:ln>
        </p:spPr>
        <p:txBody>
          <a:bodyPr wrap="square">
            <a:spAutoFit/>
          </a:bodyPr>
          <a:lstStyle/>
          <a:p>
            <a:pPr algn="just"/>
            <a:r>
              <a:rPr lang="fr-FR" sz="1700" b="1" dirty="0"/>
              <a:t>Signe de P</a:t>
            </a:r>
            <a:r>
              <a:rPr lang="fr-FR" sz="1700" b="1" baseline="-25000" dirty="0"/>
              <a:t>1</a:t>
            </a:r>
            <a:r>
              <a:rPr lang="fr-FR" sz="1700" b="1" dirty="0"/>
              <a:t> et P</a:t>
            </a:r>
            <a:r>
              <a:rPr lang="fr-FR" sz="1700" b="1" baseline="-25000" dirty="0"/>
              <a:t>2</a:t>
            </a:r>
            <a:r>
              <a:rPr lang="fr-FR" sz="1700" b="1" dirty="0"/>
              <a:t> en fonction de </a:t>
            </a:r>
            <a:r>
              <a:rPr lang="el-GR" sz="1700" b="1" dirty="0"/>
              <a:t>φ</a:t>
            </a:r>
            <a:endParaRPr lang="fr-FR" sz="1700" b="1" dirty="0"/>
          </a:p>
        </p:txBody>
      </p:sp>
      <p:grpSp>
        <p:nvGrpSpPr>
          <p:cNvPr id="2" name="Groupe 75"/>
          <p:cNvGrpSpPr>
            <a:grpSpLocks/>
          </p:cNvGrpSpPr>
          <p:nvPr/>
        </p:nvGrpSpPr>
        <p:grpSpPr bwMode="auto">
          <a:xfrm>
            <a:off x="1563908" y="2135280"/>
            <a:ext cx="7172975" cy="2894758"/>
            <a:chOff x="1547461" y="1849652"/>
            <a:chExt cx="7382257" cy="2894911"/>
          </a:xfrm>
        </p:grpSpPr>
        <p:grpSp>
          <p:nvGrpSpPr>
            <p:cNvPr id="22540" name="Groupe 71"/>
            <p:cNvGrpSpPr>
              <a:grpSpLocks/>
            </p:cNvGrpSpPr>
            <p:nvPr/>
          </p:nvGrpSpPr>
          <p:grpSpPr bwMode="auto">
            <a:xfrm>
              <a:off x="1547461" y="1849652"/>
              <a:ext cx="7382257" cy="2154049"/>
              <a:chOff x="2204489" y="4278544"/>
              <a:chExt cx="7382257" cy="2154049"/>
            </a:xfrm>
          </p:grpSpPr>
          <mc:AlternateContent xmlns:mc="http://schemas.openxmlformats.org/markup-compatibility/2006" xmlns:a14="http://schemas.microsoft.com/office/drawing/2010/main">
            <mc:Choice Requires="a14">
              <p:sp>
                <p:nvSpPr>
                  <p:cNvPr id="22543" name="Text Box 225"/>
                  <p:cNvSpPr txBox="1">
                    <a:spLocks noChangeArrowheads="1"/>
                  </p:cNvSpPr>
                  <p:nvPr/>
                </p:nvSpPr>
                <p:spPr bwMode="auto">
                  <a:xfrm>
                    <a:off x="6858016" y="5000636"/>
                    <a:ext cx="2728730" cy="800100"/>
                  </a:xfrm>
                  <a:prstGeom prst="rect">
                    <a:avLst/>
                  </a:prstGeom>
                  <a:solidFill>
                    <a:srgbClr val="FFFFFF"/>
                  </a:solidFill>
                  <a:ln w="9525">
                    <a:noFill/>
                    <a:miter lim="800000"/>
                    <a:headEnd/>
                    <a:tailEnd/>
                  </a:ln>
                </p:spPr>
                <p:txBody>
                  <a:bodyPr/>
                  <a:lstStyle/>
                  <a:p>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cs typeface="Times New Roman" pitchFamily="18" charset="0"/>
                            </a:rPr>
                            <m:t>𝑃</m:t>
                          </m:r>
                          <m:r>
                            <a:rPr lang="en-GB" i="1" baseline="-30000" dirty="0">
                              <a:latin typeface="Cambria Math" panose="02040503050406030204" pitchFamily="18" charset="0"/>
                              <a:cs typeface="Times New Roman" pitchFamily="18" charset="0"/>
                            </a:rPr>
                            <m:t>1 </m:t>
                          </m:r>
                          <m:r>
                            <a:rPr lang="en-GB" i="1" dirty="0">
                              <a:latin typeface="Cambria Math" panose="02040503050406030204" pitchFamily="18" charset="0"/>
                              <a:cs typeface="Times New Roman" pitchFamily="18" charset="0"/>
                            </a:rPr>
                            <m:t>=</m:t>
                          </m:r>
                          <m:r>
                            <a:rPr lang="en-GB" i="1" dirty="0">
                              <a:latin typeface="Cambria Math" panose="02040503050406030204" pitchFamily="18" charset="0"/>
                              <a:cs typeface="Times New Roman" pitchFamily="18" charset="0"/>
                            </a:rPr>
                            <m:t>𝑈𝐼</m:t>
                          </m:r>
                          <m:r>
                            <m:rPr>
                              <m:sty m:val="p"/>
                            </m:rPr>
                            <a:rPr lang="en-GB" i="1" dirty="0">
                              <a:latin typeface="Cambria Math" panose="02040503050406030204" pitchFamily="18" charset="0"/>
                              <a:cs typeface="Times New Roman" pitchFamily="18" charset="0"/>
                            </a:rPr>
                            <m:t>cos</m:t>
                          </m:r>
                          <m:r>
                            <a:rPr lang="en-GB" i="1" dirty="0">
                              <a:latin typeface="Cambria Math" panose="02040503050406030204" pitchFamily="18" charset="0"/>
                              <a:cs typeface="Times New Roman" pitchFamily="18" charset="0"/>
                            </a:rPr>
                            <m:t>⁡(</m:t>
                          </m:r>
                          <m:r>
                            <a:rPr lang="fr-FR" i="1" dirty="0">
                              <a:latin typeface="Cambria Math" panose="02040503050406030204" pitchFamily="18" charset="0"/>
                              <a:cs typeface="Times New Roman" pitchFamily="18" charset="0"/>
                            </a:rPr>
                            <m:t>𝜑</m:t>
                          </m:r>
                          <m:r>
                            <a:rPr lang="en-GB" i="1" dirty="0">
                              <a:latin typeface="Cambria Math" panose="02040503050406030204" pitchFamily="18" charset="0"/>
                              <a:cs typeface="Times New Roman" pitchFamily="18" charset="0"/>
                            </a:rPr>
                            <m:t>−</m:t>
                          </m:r>
                          <m:r>
                            <a:rPr lang="fr-FR" i="1" dirty="0" smtClean="0">
                              <a:latin typeface="Cambria Math" panose="02040503050406030204" pitchFamily="18" charset="0"/>
                              <a:ea typeface="Cambria Math" panose="02040503050406030204" pitchFamily="18" charset="0"/>
                              <a:cs typeface="Courier New" pitchFamily="49" charset="0"/>
                            </a:rPr>
                            <m:t>𝜋</m:t>
                          </m:r>
                          <m:r>
                            <a:rPr lang="en-GB" i="1" dirty="0">
                              <a:latin typeface="Cambria Math" panose="02040503050406030204" pitchFamily="18" charset="0"/>
                              <a:cs typeface="Times New Roman" pitchFamily="18" charset="0"/>
                            </a:rPr>
                            <m:t>/6)</m:t>
                          </m:r>
                        </m:oMath>
                      </m:oMathPara>
                    </a14:m>
                    <a:endParaRPr lang="fr-FR" dirty="0">
                      <a:latin typeface="Times New Roman" pitchFamily="18" charset="0"/>
                      <a:cs typeface="Times New Roman" pitchFamily="18" charset="0"/>
                    </a:endParaRPr>
                  </a:p>
                  <a:p>
                    <a:pPr eaLnBrk="0" hangingPunct="0"/>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cs typeface="Times New Roman" pitchFamily="18" charset="0"/>
                            </a:rPr>
                            <m:t>𝑃</m:t>
                          </m:r>
                          <m:r>
                            <a:rPr lang="en-GB" i="1" baseline="-30000" dirty="0">
                              <a:latin typeface="Cambria Math" panose="02040503050406030204" pitchFamily="18" charset="0"/>
                              <a:cs typeface="Times New Roman" pitchFamily="18" charset="0"/>
                            </a:rPr>
                            <m:t>2 </m:t>
                          </m:r>
                          <m:r>
                            <a:rPr lang="en-GB" i="1" dirty="0">
                              <a:latin typeface="Cambria Math" panose="02040503050406030204" pitchFamily="18" charset="0"/>
                              <a:cs typeface="Times New Roman" pitchFamily="18" charset="0"/>
                            </a:rPr>
                            <m:t>=</m:t>
                          </m:r>
                          <m:r>
                            <a:rPr lang="en-GB" i="1" dirty="0">
                              <a:latin typeface="Cambria Math" panose="02040503050406030204" pitchFamily="18" charset="0"/>
                              <a:cs typeface="Times New Roman" pitchFamily="18" charset="0"/>
                            </a:rPr>
                            <m:t>𝑈𝐼</m:t>
                          </m:r>
                          <m:r>
                            <m:rPr>
                              <m:sty m:val="p"/>
                            </m:rPr>
                            <a:rPr lang="en-GB" i="1" dirty="0">
                              <a:latin typeface="Cambria Math" panose="02040503050406030204" pitchFamily="18" charset="0"/>
                              <a:cs typeface="Times New Roman" pitchFamily="18" charset="0"/>
                            </a:rPr>
                            <m:t>cos</m:t>
                          </m:r>
                          <m:r>
                            <a:rPr lang="en-GB" i="1" dirty="0">
                              <a:latin typeface="Cambria Math" panose="02040503050406030204" pitchFamily="18" charset="0"/>
                              <a:cs typeface="Times New Roman" pitchFamily="18" charset="0"/>
                            </a:rPr>
                            <m:t>⁡(</m:t>
                          </m:r>
                          <m:r>
                            <a:rPr lang="fr-FR" i="1" dirty="0">
                              <a:latin typeface="Cambria Math" panose="02040503050406030204" pitchFamily="18" charset="0"/>
                              <a:cs typeface="Times New Roman" pitchFamily="18" charset="0"/>
                            </a:rPr>
                            <m:t>𝜑</m:t>
                          </m:r>
                          <m:r>
                            <a:rPr lang="en-GB" i="1" dirty="0">
                              <a:latin typeface="Cambria Math" panose="02040503050406030204" pitchFamily="18" charset="0"/>
                              <a:cs typeface="Times New Roman" pitchFamily="18" charset="0"/>
                            </a:rPr>
                            <m:t>+</m:t>
                          </m:r>
                          <m:r>
                            <a:rPr lang="fr-FR" i="1" dirty="0" smtClean="0">
                              <a:latin typeface="Cambria Math" panose="02040503050406030204" pitchFamily="18" charset="0"/>
                              <a:ea typeface="Cambria Math" panose="02040503050406030204" pitchFamily="18" charset="0"/>
                              <a:cs typeface="Times New Roman" pitchFamily="18" charset="0"/>
                            </a:rPr>
                            <m:t>𝜋</m:t>
                          </m:r>
                          <m:r>
                            <a:rPr lang="en-GB" i="1" dirty="0">
                              <a:latin typeface="Cambria Math" panose="02040503050406030204" pitchFamily="18" charset="0"/>
                              <a:cs typeface="Times New Roman" pitchFamily="18" charset="0"/>
                            </a:rPr>
                            <m:t>/6)</m:t>
                          </m:r>
                        </m:oMath>
                      </m:oMathPara>
                    </a14:m>
                    <a:endParaRPr lang="fr-FR" dirty="0">
                      <a:latin typeface="Times New Roman" pitchFamily="18" charset="0"/>
                      <a:cs typeface="Times New Roman" pitchFamily="18" charset="0"/>
                    </a:endParaRPr>
                  </a:p>
                  <a:p>
                    <a:pPr eaLnBrk="0" hangingPunct="0"/>
                    <a:endParaRPr lang="fr-FR" dirty="0"/>
                  </a:p>
                </p:txBody>
              </p:sp>
            </mc:Choice>
            <mc:Fallback xmlns="">
              <p:sp>
                <p:nvSpPr>
                  <p:cNvPr id="22543" name="Text Box 225"/>
                  <p:cNvSpPr txBox="1">
                    <a:spLocks noRot="1" noChangeAspect="1" noMove="1" noResize="1" noEditPoints="1" noAdjustHandles="1" noChangeArrowheads="1" noChangeShapeType="1" noTextEdit="1"/>
                  </p:cNvSpPr>
                  <p:nvPr/>
                </p:nvSpPr>
                <p:spPr bwMode="auto">
                  <a:xfrm>
                    <a:off x="6858016" y="5000636"/>
                    <a:ext cx="2728730" cy="800100"/>
                  </a:xfrm>
                  <a:prstGeom prst="rect">
                    <a:avLst/>
                  </a:prstGeom>
                  <a:blipFill>
                    <a:blip r:embed="rId2"/>
                    <a:stretch>
                      <a:fillRect/>
                    </a:stretch>
                  </a:blipFill>
                  <a:ln w="9525">
                    <a:noFill/>
                    <a:miter lim="800000"/>
                    <a:headEnd/>
                    <a:tailEnd/>
                  </a:ln>
                </p:spPr>
                <p:txBody>
                  <a:bodyPr/>
                  <a:lstStyle/>
                  <a:p>
                    <a:r>
                      <a:rPr lang="fr-FR">
                        <a:noFill/>
                      </a:rPr>
                      <a:t> </a:t>
                    </a:r>
                  </a:p>
                </p:txBody>
              </p:sp>
            </mc:Fallback>
          </mc:AlternateContent>
          <p:sp>
            <p:nvSpPr>
              <p:cNvPr id="22544" name="Rectangle 235"/>
              <p:cNvSpPr>
                <a:spLocks noChangeArrowheads="1"/>
              </p:cNvSpPr>
              <p:nvPr/>
            </p:nvSpPr>
            <p:spPr bwMode="auto">
              <a:xfrm>
                <a:off x="2204489" y="4278544"/>
                <a:ext cx="4646091" cy="307793"/>
              </a:xfrm>
              <a:prstGeom prst="rect">
                <a:avLst/>
              </a:prstGeom>
              <a:noFill/>
              <a:ln w="9525">
                <a:noFill/>
                <a:miter lim="800000"/>
                <a:headEnd/>
                <a:tailEnd/>
              </a:ln>
            </p:spPr>
            <p:txBody>
              <a:bodyPr wrap="none" anchor="ctr">
                <a:spAutoFit/>
              </a:bodyPr>
              <a:lstStyle/>
              <a:p>
                <a:pPr>
                  <a:tabLst>
                    <a:tab pos="1028700" algn="l"/>
                  </a:tabLst>
                </a:pPr>
                <a:r>
                  <a:rPr lang="fr-FR" sz="1400" b="1" i="1" dirty="0">
                    <a:cs typeface="Times New Roman" pitchFamily="18" charset="0"/>
                  </a:rPr>
                  <a:t>             -</a:t>
                </a:r>
                <a:r>
                  <a:rPr lang="fr-FR" sz="1400" i="1" dirty="0">
                    <a:latin typeface="Courier New" pitchFamily="49" charset="0"/>
                    <a:ea typeface="Times New Roman" pitchFamily="18" charset="0"/>
                    <a:cs typeface="Courier New" pitchFamily="49" charset="0"/>
                  </a:rPr>
                  <a:t>П</a:t>
                </a:r>
                <a:r>
                  <a:rPr lang="fr-FR" sz="1400" i="1" dirty="0">
                    <a:cs typeface="Times New Roman" pitchFamily="18" charset="0"/>
                  </a:rPr>
                  <a:t>/2 </a:t>
                </a:r>
                <a:r>
                  <a:rPr lang="fr-FR" sz="1400" i="1" dirty="0" smtClean="0">
                    <a:cs typeface="Times New Roman" pitchFamily="18" charset="0"/>
                  </a:rPr>
                  <a:t>      </a:t>
                </a:r>
                <a:r>
                  <a:rPr lang="fr-FR" sz="1400" i="1" dirty="0">
                    <a:cs typeface="Times New Roman" pitchFamily="18" charset="0"/>
                  </a:rPr>
                  <a:t>-</a:t>
                </a:r>
                <a:r>
                  <a:rPr lang="fr-FR" sz="1400" i="1" dirty="0">
                    <a:latin typeface="Courier New" pitchFamily="49" charset="0"/>
                    <a:cs typeface="Times New Roman" pitchFamily="18" charset="0"/>
                  </a:rPr>
                  <a:t>П</a:t>
                </a:r>
                <a:r>
                  <a:rPr lang="fr-FR" sz="1400" i="1" dirty="0">
                    <a:cs typeface="Times New Roman" pitchFamily="18" charset="0"/>
                  </a:rPr>
                  <a:t>/3         </a:t>
                </a:r>
                <a:r>
                  <a:rPr lang="fr-FR" sz="1400" i="1" dirty="0" smtClean="0">
                    <a:cs typeface="Times New Roman" pitchFamily="18" charset="0"/>
                  </a:rPr>
                  <a:t>  </a:t>
                </a:r>
                <a:r>
                  <a:rPr lang="fr-FR" sz="1400" i="1" dirty="0">
                    <a:cs typeface="Times New Roman" pitchFamily="18" charset="0"/>
                  </a:rPr>
                  <a:t>0           </a:t>
                </a:r>
                <a:r>
                  <a:rPr lang="fr-FR" sz="1400" i="1" dirty="0" smtClean="0">
                    <a:cs typeface="Times New Roman" pitchFamily="18" charset="0"/>
                  </a:rPr>
                  <a:t>      </a:t>
                </a:r>
                <a:r>
                  <a:rPr lang="fr-FR" sz="1400" i="1" dirty="0">
                    <a:cs typeface="Times New Roman" pitchFamily="18" charset="0"/>
                  </a:rPr>
                  <a:t>+</a:t>
                </a:r>
                <a:r>
                  <a:rPr lang="fr-FR" sz="1400" i="1" dirty="0">
                    <a:latin typeface="Courier New" pitchFamily="49" charset="0"/>
                    <a:cs typeface="Times New Roman" pitchFamily="18" charset="0"/>
                  </a:rPr>
                  <a:t>П</a:t>
                </a:r>
                <a:r>
                  <a:rPr lang="fr-FR" sz="1400" i="1" dirty="0">
                    <a:cs typeface="Times New Roman" pitchFamily="18" charset="0"/>
                  </a:rPr>
                  <a:t>/3        </a:t>
                </a:r>
                <a:r>
                  <a:rPr lang="fr-FR" sz="1400" i="1" dirty="0" smtClean="0">
                    <a:cs typeface="Times New Roman" pitchFamily="18" charset="0"/>
                  </a:rPr>
                  <a:t> </a:t>
                </a:r>
                <a:r>
                  <a:rPr lang="fr-FR" sz="1400" i="1" dirty="0">
                    <a:latin typeface="Courier New" pitchFamily="49" charset="0"/>
                    <a:cs typeface="Times New Roman" pitchFamily="18" charset="0"/>
                  </a:rPr>
                  <a:t>П</a:t>
                </a:r>
                <a:r>
                  <a:rPr lang="fr-FR" sz="1400" i="1" dirty="0">
                    <a:cs typeface="Times New Roman" pitchFamily="18" charset="0"/>
                  </a:rPr>
                  <a:t>/2</a:t>
                </a:r>
                <a:endParaRPr lang="fr-FR" dirty="0"/>
              </a:p>
            </p:txBody>
          </p:sp>
          <p:grpSp>
            <p:nvGrpSpPr>
              <p:cNvPr id="22545" name="Groupe 47"/>
              <p:cNvGrpSpPr>
                <a:grpSpLocks/>
              </p:cNvGrpSpPr>
              <p:nvPr/>
            </p:nvGrpSpPr>
            <p:grpSpPr bwMode="auto">
              <a:xfrm>
                <a:off x="2214345" y="4555347"/>
                <a:ext cx="4482805" cy="1547723"/>
                <a:chOff x="1571403" y="4269595"/>
                <a:chExt cx="4482805" cy="1547723"/>
              </a:xfrm>
            </p:grpSpPr>
            <p:cxnSp>
              <p:nvCxnSpPr>
                <p:cNvPr id="34" name="Connecteur droit 33"/>
                <p:cNvCxnSpPr/>
                <p:nvPr/>
              </p:nvCxnSpPr>
              <p:spPr>
                <a:xfrm>
                  <a:off x="1571403" y="4499976"/>
                  <a:ext cx="4482805"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a:xfrm>
                  <a:off x="1571403" y="4928624"/>
                  <a:ext cx="4143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a:xfrm>
                  <a:off x="1571403" y="5357272"/>
                  <a:ext cx="41434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a:xfrm>
                  <a:off x="1571403" y="5785920"/>
                  <a:ext cx="44828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a:xfrm rot="5400000">
                  <a:off x="1392773" y="5035786"/>
                  <a:ext cx="15002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rot="5400000">
                  <a:off x="2494692" y="5019729"/>
                  <a:ext cx="15002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a:xfrm rot="5400000">
                  <a:off x="3178722" y="5035786"/>
                  <a:ext cx="15002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rot="5400000">
                  <a:off x="4964427" y="5067184"/>
                  <a:ext cx="15002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a:xfrm>
                  <a:off x="5039210" y="4359839"/>
                  <a:ext cx="2957" cy="14102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a:xfrm rot="5400000">
                  <a:off x="928431" y="5142949"/>
                  <a:ext cx="12859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546" name="Text Box 228"/>
              <p:cNvSpPr txBox="1">
                <a:spLocks noChangeArrowheads="1"/>
              </p:cNvSpPr>
              <p:nvPr/>
            </p:nvSpPr>
            <p:spPr bwMode="auto">
              <a:xfrm>
                <a:off x="2204489" y="4819123"/>
                <a:ext cx="685800" cy="228600"/>
              </a:xfrm>
              <a:prstGeom prst="rect">
                <a:avLst/>
              </a:prstGeom>
              <a:noFill/>
              <a:ln w="9525">
                <a:noFill/>
                <a:miter lim="800000"/>
                <a:headEnd/>
                <a:tailEnd/>
              </a:ln>
            </p:spPr>
            <p:txBody>
              <a:bodyPr/>
              <a:lstStyle/>
              <a:p>
                <a:r>
                  <a:rPr lang="fr-FR" sz="1400"/>
                  <a:t>cos</a:t>
                </a:r>
                <a:r>
                  <a:rPr lang="el-GR" sz="1400"/>
                  <a:t>φ</a:t>
                </a:r>
                <a:endParaRPr lang="fr-FR" sz="1400"/>
              </a:p>
            </p:txBody>
          </p:sp>
          <p:sp>
            <p:nvSpPr>
              <p:cNvPr id="22547" name="Text Box 228"/>
              <p:cNvSpPr txBox="1">
                <a:spLocks noChangeArrowheads="1"/>
              </p:cNvSpPr>
              <p:nvPr/>
            </p:nvSpPr>
            <p:spPr bwMode="auto">
              <a:xfrm>
                <a:off x="3519052" y="4876772"/>
                <a:ext cx="782996" cy="247115"/>
              </a:xfrm>
              <a:prstGeom prst="rect">
                <a:avLst/>
              </a:prstGeom>
              <a:solidFill>
                <a:srgbClr val="FFFFFF"/>
              </a:solidFill>
              <a:ln w="9525">
                <a:noFill/>
                <a:miter lim="800000"/>
                <a:headEnd/>
                <a:tailEnd/>
              </a:ln>
            </p:spPr>
            <p:txBody>
              <a:bodyPr/>
              <a:lstStyle/>
              <a:p>
                <a:r>
                  <a:rPr lang="fr-FR" sz="1200" dirty="0"/>
                  <a:t>0.5 AR</a:t>
                </a:r>
              </a:p>
            </p:txBody>
          </p:sp>
          <p:sp>
            <p:nvSpPr>
              <p:cNvPr id="22548" name="Text Box 228"/>
              <p:cNvSpPr txBox="1">
                <a:spLocks noChangeArrowheads="1"/>
              </p:cNvSpPr>
              <p:nvPr/>
            </p:nvSpPr>
            <p:spPr bwMode="auto">
              <a:xfrm>
                <a:off x="5214942" y="4890561"/>
                <a:ext cx="782996" cy="247115"/>
              </a:xfrm>
              <a:prstGeom prst="rect">
                <a:avLst/>
              </a:prstGeom>
              <a:solidFill>
                <a:srgbClr val="FFFFFF"/>
              </a:solidFill>
              <a:ln w="9525">
                <a:noFill/>
                <a:miter lim="800000"/>
                <a:headEnd/>
                <a:tailEnd/>
              </a:ln>
            </p:spPr>
            <p:txBody>
              <a:bodyPr/>
              <a:lstStyle/>
              <a:p>
                <a:r>
                  <a:rPr lang="fr-FR" sz="1200"/>
                  <a:t>0.5 AV</a:t>
                </a:r>
              </a:p>
            </p:txBody>
          </p:sp>
          <p:sp>
            <p:nvSpPr>
              <p:cNvPr id="22549" name="Text Box 228"/>
              <p:cNvSpPr txBox="1">
                <a:spLocks noChangeArrowheads="1"/>
              </p:cNvSpPr>
              <p:nvPr/>
            </p:nvSpPr>
            <p:spPr bwMode="auto">
              <a:xfrm>
                <a:off x="2214546" y="5272102"/>
                <a:ext cx="685800" cy="228600"/>
              </a:xfrm>
              <a:prstGeom prst="rect">
                <a:avLst/>
              </a:prstGeom>
              <a:noFill/>
              <a:ln w="9525">
                <a:noFill/>
                <a:miter lim="800000"/>
                <a:headEnd/>
                <a:tailEnd/>
              </a:ln>
            </p:spPr>
            <p:txBody>
              <a:bodyPr/>
              <a:lstStyle/>
              <a:p>
                <a:r>
                  <a:rPr lang="fr-FR" sz="1400" dirty="0"/>
                  <a:t>P</a:t>
                </a:r>
                <a:r>
                  <a:rPr lang="fr-FR" sz="1400" baseline="-25000" dirty="0"/>
                  <a:t>1</a:t>
                </a:r>
              </a:p>
            </p:txBody>
          </p:sp>
          <p:sp>
            <p:nvSpPr>
              <p:cNvPr id="22550" name="Text Box 228"/>
              <p:cNvSpPr txBox="1">
                <a:spLocks noChangeArrowheads="1"/>
              </p:cNvSpPr>
              <p:nvPr/>
            </p:nvSpPr>
            <p:spPr bwMode="auto">
              <a:xfrm>
                <a:off x="2214546" y="5715016"/>
                <a:ext cx="685800" cy="228600"/>
              </a:xfrm>
              <a:prstGeom prst="rect">
                <a:avLst/>
              </a:prstGeom>
              <a:noFill/>
              <a:ln w="9525">
                <a:noFill/>
                <a:miter lim="800000"/>
                <a:headEnd/>
                <a:tailEnd/>
              </a:ln>
            </p:spPr>
            <p:txBody>
              <a:bodyPr/>
              <a:lstStyle/>
              <a:p>
                <a:r>
                  <a:rPr lang="fr-FR" sz="1400"/>
                  <a:t>P</a:t>
                </a:r>
                <a:r>
                  <a:rPr lang="fr-FR" sz="1400" baseline="-25000"/>
                  <a:t>2</a:t>
                </a:r>
              </a:p>
            </p:txBody>
          </p:sp>
          <p:sp>
            <p:nvSpPr>
              <p:cNvPr id="22551" name="Text Box 228"/>
              <p:cNvSpPr txBox="1">
                <a:spLocks noChangeArrowheads="1"/>
              </p:cNvSpPr>
              <p:nvPr/>
            </p:nvSpPr>
            <p:spPr bwMode="auto">
              <a:xfrm>
                <a:off x="4444824" y="4844882"/>
                <a:ext cx="270051" cy="331431"/>
              </a:xfrm>
              <a:prstGeom prst="rect">
                <a:avLst/>
              </a:prstGeom>
              <a:solidFill>
                <a:srgbClr val="FFFFFF"/>
              </a:solidFill>
              <a:ln w="9525">
                <a:noFill/>
                <a:miter lim="800000"/>
                <a:headEnd/>
                <a:tailEnd/>
              </a:ln>
            </p:spPr>
            <p:txBody>
              <a:bodyPr/>
              <a:lstStyle/>
              <a:p>
                <a:r>
                  <a:rPr lang="fr-FR" sz="1200"/>
                  <a:t>1 </a:t>
                </a:r>
              </a:p>
              <a:p>
                <a:endParaRPr lang="fr-FR" sz="1200"/>
              </a:p>
            </p:txBody>
          </p:sp>
          <p:sp>
            <p:nvSpPr>
              <p:cNvPr id="22552" name="Text Box 228"/>
              <p:cNvSpPr txBox="1">
                <a:spLocks noChangeArrowheads="1"/>
              </p:cNvSpPr>
              <p:nvPr/>
            </p:nvSpPr>
            <p:spPr bwMode="auto">
              <a:xfrm>
                <a:off x="6185375" y="5262279"/>
                <a:ext cx="285752" cy="247115"/>
              </a:xfrm>
              <a:prstGeom prst="rect">
                <a:avLst/>
              </a:prstGeom>
              <a:solidFill>
                <a:srgbClr val="FFFFFF"/>
              </a:solidFill>
              <a:ln w="9525">
                <a:noFill/>
                <a:miter lim="800000"/>
                <a:headEnd/>
                <a:tailEnd/>
              </a:ln>
            </p:spPr>
            <p:txBody>
              <a:bodyPr/>
              <a:lstStyle/>
              <a:p>
                <a:r>
                  <a:rPr lang="fr-FR" sz="1600" dirty="0"/>
                  <a:t>+</a:t>
                </a:r>
              </a:p>
            </p:txBody>
          </p:sp>
          <p:sp>
            <p:nvSpPr>
              <p:cNvPr id="22554" name="Text Box 228"/>
              <p:cNvSpPr txBox="1">
                <a:spLocks noChangeArrowheads="1"/>
              </p:cNvSpPr>
              <p:nvPr/>
            </p:nvSpPr>
            <p:spPr bwMode="auto">
              <a:xfrm>
                <a:off x="5530597" y="5212272"/>
                <a:ext cx="267889" cy="283126"/>
              </a:xfrm>
              <a:prstGeom prst="rect">
                <a:avLst/>
              </a:prstGeom>
              <a:solidFill>
                <a:srgbClr val="FFFFFF"/>
              </a:solidFill>
              <a:ln w="9525">
                <a:noFill/>
                <a:miter lim="800000"/>
                <a:headEnd/>
                <a:tailEnd/>
              </a:ln>
            </p:spPr>
            <p:txBody>
              <a:bodyPr/>
              <a:lstStyle/>
              <a:p>
                <a:r>
                  <a:rPr lang="fr-FR" sz="1600" dirty="0"/>
                  <a:t>+</a:t>
                </a:r>
              </a:p>
            </p:txBody>
          </p:sp>
          <p:sp>
            <p:nvSpPr>
              <p:cNvPr id="22555" name="Text Box 228"/>
              <p:cNvSpPr txBox="1">
                <a:spLocks noChangeArrowheads="1"/>
              </p:cNvSpPr>
              <p:nvPr/>
            </p:nvSpPr>
            <p:spPr bwMode="auto">
              <a:xfrm>
                <a:off x="4408899" y="5674085"/>
                <a:ext cx="285752" cy="247115"/>
              </a:xfrm>
              <a:prstGeom prst="rect">
                <a:avLst/>
              </a:prstGeom>
              <a:solidFill>
                <a:srgbClr val="FFFFFF"/>
              </a:solidFill>
              <a:ln w="9525">
                <a:noFill/>
                <a:miter lim="800000"/>
                <a:headEnd/>
                <a:tailEnd/>
              </a:ln>
            </p:spPr>
            <p:txBody>
              <a:bodyPr/>
              <a:lstStyle/>
              <a:p>
                <a:r>
                  <a:rPr lang="fr-FR" sz="1600" dirty="0"/>
                  <a:t>+</a:t>
                </a:r>
              </a:p>
            </p:txBody>
          </p:sp>
          <p:sp>
            <p:nvSpPr>
              <p:cNvPr id="22556" name="Text Box 228"/>
              <p:cNvSpPr txBox="1">
                <a:spLocks noChangeArrowheads="1"/>
              </p:cNvSpPr>
              <p:nvPr/>
            </p:nvSpPr>
            <p:spPr bwMode="auto">
              <a:xfrm>
                <a:off x="4421880" y="5256836"/>
                <a:ext cx="285752" cy="247115"/>
              </a:xfrm>
              <a:prstGeom prst="rect">
                <a:avLst/>
              </a:prstGeom>
              <a:solidFill>
                <a:srgbClr val="FFFFFF"/>
              </a:solidFill>
              <a:ln w="9525">
                <a:noFill/>
                <a:miter lim="800000"/>
                <a:headEnd/>
                <a:tailEnd/>
              </a:ln>
            </p:spPr>
            <p:txBody>
              <a:bodyPr/>
              <a:lstStyle/>
              <a:p>
                <a:r>
                  <a:rPr lang="fr-FR" sz="1600" dirty="0"/>
                  <a:t>+</a:t>
                </a:r>
              </a:p>
            </p:txBody>
          </p:sp>
          <p:sp>
            <p:nvSpPr>
              <p:cNvPr id="22557" name="Text Box 228"/>
              <p:cNvSpPr txBox="1">
                <a:spLocks noChangeArrowheads="1"/>
              </p:cNvSpPr>
              <p:nvPr/>
            </p:nvSpPr>
            <p:spPr bwMode="auto">
              <a:xfrm>
                <a:off x="3044837" y="5689258"/>
                <a:ext cx="285752" cy="247115"/>
              </a:xfrm>
              <a:prstGeom prst="rect">
                <a:avLst/>
              </a:prstGeom>
              <a:solidFill>
                <a:srgbClr val="FFFFFF"/>
              </a:solidFill>
              <a:ln w="9525">
                <a:noFill/>
                <a:miter lim="800000"/>
                <a:headEnd/>
                <a:tailEnd/>
              </a:ln>
            </p:spPr>
            <p:txBody>
              <a:bodyPr/>
              <a:lstStyle/>
              <a:p>
                <a:r>
                  <a:rPr lang="fr-FR" sz="1600"/>
                  <a:t>+</a:t>
                </a:r>
              </a:p>
            </p:txBody>
          </p:sp>
          <p:sp>
            <p:nvSpPr>
              <p:cNvPr id="22558" name="Text Box 228"/>
              <p:cNvSpPr txBox="1">
                <a:spLocks noChangeArrowheads="1"/>
              </p:cNvSpPr>
              <p:nvPr/>
            </p:nvSpPr>
            <p:spPr bwMode="auto">
              <a:xfrm>
                <a:off x="3071802" y="5286388"/>
                <a:ext cx="285752" cy="247115"/>
              </a:xfrm>
              <a:prstGeom prst="rect">
                <a:avLst/>
              </a:prstGeom>
              <a:solidFill>
                <a:srgbClr val="FFFFFF"/>
              </a:solidFill>
              <a:ln w="9525">
                <a:noFill/>
                <a:miter lim="800000"/>
                <a:headEnd/>
                <a:tailEnd/>
              </a:ln>
            </p:spPr>
            <p:txBody>
              <a:bodyPr/>
              <a:lstStyle/>
              <a:p>
                <a:r>
                  <a:rPr lang="fr-FR" sz="1600"/>
                  <a:t>-</a:t>
                </a:r>
              </a:p>
            </p:txBody>
          </p:sp>
          <p:sp>
            <p:nvSpPr>
              <p:cNvPr id="22559" name="Text Box 228"/>
              <p:cNvSpPr txBox="1">
                <a:spLocks noChangeArrowheads="1"/>
              </p:cNvSpPr>
              <p:nvPr/>
            </p:nvSpPr>
            <p:spPr bwMode="auto">
              <a:xfrm>
                <a:off x="6243576" y="5657977"/>
                <a:ext cx="285752" cy="247115"/>
              </a:xfrm>
              <a:prstGeom prst="rect">
                <a:avLst/>
              </a:prstGeom>
              <a:noFill/>
              <a:ln w="9525">
                <a:noFill/>
                <a:miter lim="800000"/>
                <a:headEnd/>
                <a:tailEnd/>
              </a:ln>
            </p:spPr>
            <p:txBody>
              <a:bodyPr/>
              <a:lstStyle/>
              <a:p>
                <a:r>
                  <a:rPr lang="fr-FR" sz="1600" dirty="0"/>
                  <a:t>-</a:t>
                </a:r>
              </a:p>
            </p:txBody>
          </p:sp>
          <p:sp>
            <p:nvSpPr>
              <p:cNvPr id="22560" name="Text Box 228"/>
              <p:cNvSpPr txBox="1">
                <a:spLocks noChangeArrowheads="1"/>
              </p:cNvSpPr>
              <p:nvPr/>
            </p:nvSpPr>
            <p:spPr bwMode="auto">
              <a:xfrm>
                <a:off x="5540864" y="5707952"/>
                <a:ext cx="289107" cy="292795"/>
              </a:xfrm>
              <a:prstGeom prst="rect">
                <a:avLst/>
              </a:prstGeom>
              <a:solidFill>
                <a:srgbClr val="FFFFFF"/>
              </a:solidFill>
              <a:ln w="9525">
                <a:noFill/>
                <a:miter lim="800000"/>
                <a:headEnd/>
                <a:tailEnd/>
              </a:ln>
            </p:spPr>
            <p:txBody>
              <a:bodyPr/>
              <a:lstStyle/>
              <a:p>
                <a:r>
                  <a:rPr lang="fr-FR" sz="1200" dirty="0"/>
                  <a:t>0</a:t>
                </a:r>
              </a:p>
            </p:txBody>
          </p:sp>
          <p:sp>
            <p:nvSpPr>
              <p:cNvPr id="22561" name="Text Box 228"/>
              <p:cNvSpPr txBox="1">
                <a:spLocks noChangeArrowheads="1"/>
              </p:cNvSpPr>
              <p:nvPr/>
            </p:nvSpPr>
            <p:spPr bwMode="auto">
              <a:xfrm>
                <a:off x="3747110" y="5311889"/>
                <a:ext cx="289107" cy="292795"/>
              </a:xfrm>
              <a:prstGeom prst="rect">
                <a:avLst/>
              </a:prstGeom>
              <a:solidFill>
                <a:srgbClr val="FFFFFF"/>
              </a:solidFill>
              <a:ln w="9525">
                <a:noFill/>
                <a:miter lim="800000"/>
                <a:headEnd/>
                <a:tailEnd/>
              </a:ln>
            </p:spPr>
            <p:txBody>
              <a:bodyPr/>
              <a:lstStyle/>
              <a:p>
                <a:r>
                  <a:rPr lang="fr-FR" sz="1200" dirty="0"/>
                  <a:t>0</a:t>
                </a:r>
              </a:p>
            </p:txBody>
          </p:sp>
          <p:sp>
            <p:nvSpPr>
              <p:cNvPr id="22562" name="ZoneTexte 64"/>
              <p:cNvSpPr txBox="1">
                <a:spLocks noChangeArrowheads="1"/>
              </p:cNvSpPr>
              <p:nvPr/>
            </p:nvSpPr>
            <p:spPr bwMode="auto">
              <a:xfrm>
                <a:off x="2790859" y="6040917"/>
                <a:ext cx="723275" cy="307777"/>
              </a:xfrm>
              <a:prstGeom prst="rect">
                <a:avLst/>
              </a:prstGeom>
              <a:noFill/>
              <a:ln w="9525">
                <a:noFill/>
                <a:miter lim="800000"/>
                <a:headEnd/>
                <a:tailEnd/>
              </a:ln>
            </p:spPr>
            <p:txBody>
              <a:bodyPr wrap="none">
                <a:spAutoFit/>
              </a:bodyPr>
              <a:lstStyle/>
              <a:p>
                <a:r>
                  <a:rPr lang="fr-FR" sz="1400" dirty="0"/>
                  <a:t>P</a:t>
                </a:r>
                <a:r>
                  <a:rPr lang="fr-FR" sz="1400" baseline="-25000" dirty="0"/>
                  <a:t>1</a:t>
                </a:r>
                <a:r>
                  <a:rPr lang="fr-FR" sz="1400" dirty="0"/>
                  <a:t>=-P</a:t>
                </a:r>
                <a:r>
                  <a:rPr lang="fr-FR" sz="1400" baseline="-25000" dirty="0"/>
                  <a:t>2</a:t>
                </a:r>
              </a:p>
            </p:txBody>
          </p:sp>
          <p:sp>
            <p:nvSpPr>
              <p:cNvPr id="22563" name="ZoneTexte 65"/>
              <p:cNvSpPr txBox="1">
                <a:spLocks noChangeArrowheads="1"/>
              </p:cNvSpPr>
              <p:nvPr/>
            </p:nvSpPr>
            <p:spPr bwMode="auto">
              <a:xfrm>
                <a:off x="3462811" y="6064629"/>
                <a:ext cx="849913" cy="307777"/>
              </a:xfrm>
              <a:prstGeom prst="rect">
                <a:avLst/>
              </a:prstGeom>
              <a:noFill/>
              <a:ln w="9525">
                <a:noFill/>
                <a:miter lim="800000"/>
                <a:headEnd/>
                <a:tailEnd/>
              </a:ln>
            </p:spPr>
            <p:txBody>
              <a:bodyPr wrap="none">
                <a:spAutoFit/>
              </a:bodyPr>
              <a:lstStyle/>
              <a:p>
                <a:r>
                  <a:rPr lang="fr-FR" sz="1400" dirty="0"/>
                  <a:t>|P</a:t>
                </a:r>
                <a:r>
                  <a:rPr lang="fr-FR" sz="1400" baseline="-25000" dirty="0"/>
                  <a:t>1</a:t>
                </a:r>
                <a:r>
                  <a:rPr lang="fr-FR" sz="1400" dirty="0"/>
                  <a:t>|&lt;|P</a:t>
                </a:r>
                <a:r>
                  <a:rPr lang="fr-FR" sz="1400" baseline="-25000" dirty="0"/>
                  <a:t>2</a:t>
                </a:r>
                <a:r>
                  <a:rPr lang="fr-FR" sz="1400" dirty="0"/>
                  <a:t>|</a:t>
                </a:r>
              </a:p>
            </p:txBody>
          </p:sp>
          <p:sp>
            <p:nvSpPr>
              <p:cNvPr id="22564" name="ZoneTexte 66"/>
              <p:cNvSpPr txBox="1">
                <a:spLocks noChangeArrowheads="1"/>
              </p:cNvSpPr>
              <p:nvPr/>
            </p:nvSpPr>
            <p:spPr bwMode="auto">
              <a:xfrm>
                <a:off x="4302048" y="6116730"/>
                <a:ext cx="663964" cy="307777"/>
              </a:xfrm>
              <a:prstGeom prst="rect">
                <a:avLst/>
              </a:prstGeom>
              <a:noFill/>
              <a:ln w="9525">
                <a:noFill/>
                <a:miter lim="800000"/>
                <a:headEnd/>
                <a:tailEnd/>
              </a:ln>
            </p:spPr>
            <p:txBody>
              <a:bodyPr wrap="none">
                <a:spAutoFit/>
              </a:bodyPr>
              <a:lstStyle/>
              <a:p>
                <a:r>
                  <a:rPr lang="fr-FR" sz="1400" dirty="0"/>
                  <a:t>P</a:t>
                </a:r>
                <a:r>
                  <a:rPr lang="fr-FR" sz="1400" baseline="-25000" dirty="0"/>
                  <a:t>1</a:t>
                </a:r>
                <a:r>
                  <a:rPr lang="fr-FR" sz="1400" dirty="0"/>
                  <a:t>=P</a:t>
                </a:r>
                <a:r>
                  <a:rPr lang="fr-FR" sz="1400" baseline="-25000" dirty="0"/>
                  <a:t>2</a:t>
                </a:r>
              </a:p>
            </p:txBody>
          </p:sp>
          <p:sp>
            <p:nvSpPr>
              <p:cNvPr id="22565" name="ZoneTexte 67"/>
              <p:cNvSpPr txBox="1">
                <a:spLocks noChangeArrowheads="1"/>
              </p:cNvSpPr>
              <p:nvPr/>
            </p:nvSpPr>
            <p:spPr bwMode="auto">
              <a:xfrm>
                <a:off x="5073573" y="6033569"/>
                <a:ext cx="849913" cy="307777"/>
              </a:xfrm>
              <a:prstGeom prst="rect">
                <a:avLst/>
              </a:prstGeom>
              <a:noFill/>
              <a:ln w="9525">
                <a:noFill/>
                <a:miter lim="800000"/>
                <a:headEnd/>
                <a:tailEnd/>
              </a:ln>
            </p:spPr>
            <p:txBody>
              <a:bodyPr wrap="none">
                <a:spAutoFit/>
              </a:bodyPr>
              <a:lstStyle/>
              <a:p>
                <a:r>
                  <a:rPr lang="fr-FR" sz="1400" dirty="0"/>
                  <a:t>|P</a:t>
                </a:r>
                <a:r>
                  <a:rPr lang="fr-FR" sz="1400" baseline="-25000" dirty="0"/>
                  <a:t>1</a:t>
                </a:r>
                <a:r>
                  <a:rPr lang="fr-FR" sz="1400" dirty="0"/>
                  <a:t>|&gt;|P</a:t>
                </a:r>
                <a:r>
                  <a:rPr lang="fr-FR" sz="1400" baseline="-25000" dirty="0"/>
                  <a:t>2</a:t>
                </a:r>
                <a:r>
                  <a:rPr lang="fr-FR" sz="1400" dirty="0"/>
                  <a:t>|</a:t>
                </a:r>
              </a:p>
            </p:txBody>
          </p:sp>
          <p:sp>
            <p:nvSpPr>
              <p:cNvPr id="22566" name="ZoneTexte 68"/>
              <p:cNvSpPr txBox="1">
                <a:spLocks noChangeArrowheads="1"/>
              </p:cNvSpPr>
              <p:nvPr/>
            </p:nvSpPr>
            <p:spPr bwMode="auto">
              <a:xfrm>
                <a:off x="6120852" y="6124816"/>
                <a:ext cx="723275" cy="307777"/>
              </a:xfrm>
              <a:prstGeom prst="rect">
                <a:avLst/>
              </a:prstGeom>
              <a:noFill/>
              <a:ln w="9525">
                <a:noFill/>
                <a:miter lim="800000"/>
                <a:headEnd/>
                <a:tailEnd/>
              </a:ln>
            </p:spPr>
            <p:txBody>
              <a:bodyPr wrap="none">
                <a:spAutoFit/>
              </a:bodyPr>
              <a:lstStyle/>
              <a:p>
                <a:r>
                  <a:rPr lang="fr-FR" sz="1400" dirty="0"/>
                  <a:t>P</a:t>
                </a:r>
                <a:r>
                  <a:rPr lang="fr-FR" sz="1400" baseline="-25000" dirty="0"/>
                  <a:t>1</a:t>
                </a:r>
                <a:r>
                  <a:rPr lang="fr-FR" sz="1400" dirty="0"/>
                  <a:t>=-P</a:t>
                </a:r>
                <a:r>
                  <a:rPr lang="fr-FR" sz="1400" baseline="-25000" dirty="0"/>
                  <a:t>2</a:t>
                </a:r>
              </a:p>
            </p:txBody>
          </p:sp>
          <p:sp>
            <p:nvSpPr>
              <p:cNvPr id="22567" name="Text Box 228"/>
              <p:cNvSpPr txBox="1">
                <a:spLocks noChangeArrowheads="1"/>
              </p:cNvSpPr>
              <p:nvPr/>
            </p:nvSpPr>
            <p:spPr bwMode="auto">
              <a:xfrm>
                <a:off x="6211719" y="4857760"/>
                <a:ext cx="289107" cy="292795"/>
              </a:xfrm>
              <a:prstGeom prst="rect">
                <a:avLst/>
              </a:prstGeom>
              <a:solidFill>
                <a:srgbClr val="FFFFFF"/>
              </a:solidFill>
              <a:ln w="9525">
                <a:noFill/>
                <a:miter lim="800000"/>
                <a:headEnd/>
                <a:tailEnd/>
              </a:ln>
            </p:spPr>
            <p:txBody>
              <a:bodyPr/>
              <a:lstStyle/>
              <a:p>
                <a:r>
                  <a:rPr lang="fr-FR" sz="1200"/>
                  <a:t>0</a:t>
                </a:r>
              </a:p>
            </p:txBody>
          </p:sp>
        </p:grpSp>
        <p:sp>
          <p:nvSpPr>
            <p:cNvPr id="22541" name="ZoneTexte 73"/>
            <p:cNvSpPr txBox="1">
              <a:spLocks noChangeArrowheads="1"/>
            </p:cNvSpPr>
            <p:nvPr/>
          </p:nvSpPr>
          <p:spPr bwMode="auto">
            <a:xfrm>
              <a:off x="2013602" y="4005868"/>
              <a:ext cx="998999" cy="738695"/>
            </a:xfrm>
            <a:prstGeom prst="rect">
              <a:avLst/>
            </a:prstGeom>
            <a:noFill/>
            <a:ln w="9525">
              <a:noFill/>
              <a:miter lim="800000"/>
              <a:headEnd/>
              <a:tailEnd/>
            </a:ln>
          </p:spPr>
          <p:txBody>
            <a:bodyPr wrap="none">
              <a:spAutoFit/>
            </a:bodyPr>
            <a:lstStyle/>
            <a:p>
              <a:pPr algn="ctr"/>
              <a:r>
                <a:rPr lang="fr-FR" sz="1400" dirty="0"/>
                <a:t>Circuit </a:t>
              </a:r>
            </a:p>
            <a:p>
              <a:pPr algn="ctr"/>
              <a:r>
                <a:rPr lang="fr-FR" sz="1400" dirty="0"/>
                <a:t>Fortement</a:t>
              </a:r>
            </a:p>
            <a:p>
              <a:pPr algn="ctr"/>
              <a:r>
                <a:rPr lang="fr-FR" sz="1400" dirty="0"/>
                <a:t> inductif</a:t>
              </a:r>
            </a:p>
          </p:txBody>
        </p:sp>
        <p:sp>
          <p:nvSpPr>
            <p:cNvPr id="22542" name="ZoneTexte 74"/>
            <p:cNvSpPr txBox="1">
              <a:spLocks noChangeArrowheads="1"/>
            </p:cNvSpPr>
            <p:nvPr/>
          </p:nvSpPr>
          <p:spPr bwMode="auto">
            <a:xfrm>
              <a:off x="4797821" y="4000504"/>
              <a:ext cx="998999" cy="738695"/>
            </a:xfrm>
            <a:prstGeom prst="rect">
              <a:avLst/>
            </a:prstGeom>
            <a:noFill/>
            <a:ln w="9525">
              <a:noFill/>
              <a:miter lim="800000"/>
              <a:headEnd/>
              <a:tailEnd/>
            </a:ln>
          </p:spPr>
          <p:txBody>
            <a:bodyPr wrap="none">
              <a:spAutoFit/>
            </a:bodyPr>
            <a:lstStyle/>
            <a:p>
              <a:pPr algn="ctr"/>
              <a:r>
                <a:rPr lang="fr-FR" sz="1400" dirty="0"/>
                <a:t>Circuit </a:t>
              </a:r>
            </a:p>
            <a:p>
              <a:pPr algn="ctr"/>
              <a:r>
                <a:rPr lang="fr-FR" sz="1400" dirty="0"/>
                <a:t>Fortement</a:t>
              </a:r>
            </a:p>
            <a:p>
              <a:pPr algn="ctr"/>
              <a:r>
                <a:rPr lang="fr-FR" sz="1400" dirty="0"/>
                <a:t> capacitif</a:t>
              </a:r>
            </a:p>
          </p:txBody>
        </p:sp>
      </p:grpSp>
      <p:sp>
        <p:nvSpPr>
          <p:cNvPr id="21515" name="Rectangle 10"/>
          <p:cNvSpPr>
            <a:spLocks noChangeArrowheads="1"/>
          </p:cNvSpPr>
          <p:nvPr/>
        </p:nvSpPr>
        <p:spPr bwMode="auto">
          <a:xfrm>
            <a:off x="816921" y="5416125"/>
            <a:ext cx="7427487" cy="615950"/>
          </a:xfrm>
          <a:prstGeom prst="rect">
            <a:avLst/>
          </a:prstGeom>
          <a:noFill/>
          <a:ln w="9525">
            <a:noFill/>
            <a:miter lim="800000"/>
            <a:headEnd/>
            <a:tailEnd/>
          </a:ln>
        </p:spPr>
        <p:txBody>
          <a:bodyPr wrap="square" anchor="ctr">
            <a:spAutoFit/>
          </a:bodyPr>
          <a:lstStyle/>
          <a:p>
            <a:pPr algn="justLow" eaLnBrk="0" hangingPunct="0">
              <a:tabLst>
                <a:tab pos="1028700" algn="l"/>
              </a:tabLst>
            </a:pPr>
            <a:r>
              <a:rPr lang="fr-FR" sz="1700" b="1" i="1" u="sng" dirty="0" err="1">
                <a:cs typeface="Times New Roman" pitchFamily="18" charset="0"/>
              </a:rPr>
              <a:t>Rq</a:t>
            </a:r>
            <a:r>
              <a:rPr lang="fr-FR" sz="1700" i="1" dirty="0">
                <a:cs typeface="Times New Roman" pitchFamily="18" charset="0"/>
              </a:rPr>
              <a:t> : On remarque que p</a:t>
            </a:r>
            <a:r>
              <a:rPr lang="fr-FR" sz="1700" i="1" baseline="-30000" dirty="0">
                <a:cs typeface="Times New Roman" pitchFamily="18" charset="0"/>
              </a:rPr>
              <a:t>1</a:t>
            </a:r>
            <a:r>
              <a:rPr lang="fr-FR" sz="1700" i="1" dirty="0">
                <a:cs typeface="Times New Roman" pitchFamily="18" charset="0"/>
              </a:rPr>
              <a:t> et p</a:t>
            </a:r>
            <a:r>
              <a:rPr lang="fr-FR" sz="1700" i="1" baseline="-30000" dirty="0">
                <a:cs typeface="Times New Roman" pitchFamily="18" charset="0"/>
              </a:rPr>
              <a:t>2</a:t>
            </a:r>
            <a:r>
              <a:rPr lang="fr-FR" sz="1700" i="1" dirty="0">
                <a:cs typeface="Times New Roman" pitchFamily="18" charset="0"/>
              </a:rPr>
              <a:t> sont de signes contraire pour des récepteurs fortement inductif ou fortement capacitifs</a:t>
            </a:r>
            <a:endParaRPr lang="fr-FR" sz="1700" dirty="0"/>
          </a:p>
        </p:txBody>
      </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35</a:t>
            </a:fld>
            <a:endParaRPr lang="fr-FR">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513">
                                            <p:txEl>
                                              <p:pRg st="0" end="0"/>
                                            </p:txEl>
                                          </p:spTgt>
                                        </p:tgtEl>
                                        <p:attrNameLst>
                                          <p:attrName>style.visibility</p:attrName>
                                        </p:attrNameLst>
                                      </p:cBhvr>
                                      <p:to>
                                        <p:strVal val="visible"/>
                                      </p:to>
                                    </p:set>
                                    <p:animEffect transition="in" filter="checkerboard(across)">
                                      <p:cBhvr>
                                        <p:cTn id="7" dur="500"/>
                                        <p:tgtEl>
                                          <p:spTgt spid="215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1515">
                                            <p:txEl>
                                              <p:pRg st="0" end="0"/>
                                            </p:txEl>
                                          </p:spTgt>
                                        </p:tgtEl>
                                        <p:attrNameLst>
                                          <p:attrName>style.visibility</p:attrName>
                                        </p:attrNameLst>
                                      </p:cBhvr>
                                      <p:to>
                                        <p:strVal val="visible"/>
                                      </p:to>
                                    </p:set>
                                    <p:animEffect transition="in" filter="box(in)">
                                      <p:cBhvr>
                                        <p:cTn id="17" dur="500"/>
                                        <p:tgtEl>
                                          <p:spTgt spid="215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Puissances dans les systèmes triphasé équilibrés</a:t>
            </a:r>
            <a:endParaRPr lang="fr-FR" sz="3400" b="1" dirty="0"/>
          </a:p>
        </p:txBody>
      </p:sp>
      <p:sp>
        <p:nvSpPr>
          <p:cNvPr id="22537" name="ZoneTexte 64"/>
          <p:cNvSpPr txBox="1">
            <a:spLocks noChangeArrowheads="1"/>
          </p:cNvSpPr>
          <p:nvPr/>
        </p:nvSpPr>
        <p:spPr bwMode="auto">
          <a:xfrm>
            <a:off x="743332" y="1346427"/>
            <a:ext cx="7492064" cy="877163"/>
          </a:xfrm>
          <a:prstGeom prst="rect">
            <a:avLst/>
          </a:prstGeom>
          <a:noFill/>
          <a:ln w="9525">
            <a:noFill/>
            <a:miter lim="800000"/>
            <a:headEnd/>
            <a:tailEnd/>
          </a:ln>
        </p:spPr>
        <p:txBody>
          <a:bodyPr wrap="square">
            <a:spAutoFit/>
          </a:bodyPr>
          <a:lstStyle/>
          <a:p>
            <a:pPr marL="285750" indent="-285750" algn="just">
              <a:buFont typeface="Arial" panose="020B0604020202020204" pitchFamily="34" charset="0"/>
              <a:buChar char="•"/>
            </a:pPr>
            <a:r>
              <a:rPr lang="fr-FR" sz="1700" b="1" dirty="0" smtClean="0"/>
              <a:t>Mesure de la puissance réactive par la Méthode </a:t>
            </a:r>
            <a:r>
              <a:rPr lang="fr-FR" sz="1700" b="1" dirty="0"/>
              <a:t>de Boucherot</a:t>
            </a:r>
          </a:p>
          <a:p>
            <a:pPr algn="just">
              <a:buFontTx/>
              <a:buChar char="-"/>
            </a:pPr>
            <a:endParaRPr lang="fr-FR" sz="1700" b="1" dirty="0"/>
          </a:p>
          <a:p>
            <a:pPr algn="just">
              <a:buFontTx/>
              <a:buChar char="-"/>
            </a:pPr>
            <a:endParaRPr lang="fr-FR" sz="1700" b="1" dirty="0"/>
          </a:p>
        </p:txBody>
      </p:sp>
      <p:grpSp>
        <p:nvGrpSpPr>
          <p:cNvPr id="2" name="Groupe 33"/>
          <p:cNvGrpSpPr>
            <a:grpSpLocks/>
          </p:cNvGrpSpPr>
          <p:nvPr/>
        </p:nvGrpSpPr>
        <p:grpSpPr bwMode="auto">
          <a:xfrm>
            <a:off x="1259632" y="1899740"/>
            <a:ext cx="2286000" cy="1785938"/>
            <a:chOff x="3500430" y="2285992"/>
            <a:chExt cx="2286016" cy="1785950"/>
          </a:xfrm>
        </p:grpSpPr>
        <p:sp>
          <p:nvSpPr>
            <p:cNvPr id="23595" name="Line 4"/>
            <p:cNvSpPr>
              <a:spLocks noChangeShapeType="1"/>
            </p:cNvSpPr>
            <p:nvPr/>
          </p:nvSpPr>
          <p:spPr bwMode="auto">
            <a:xfrm>
              <a:off x="3771908" y="2771776"/>
              <a:ext cx="800100" cy="0"/>
            </a:xfrm>
            <a:prstGeom prst="line">
              <a:avLst/>
            </a:prstGeom>
            <a:noFill/>
            <a:ln w="9525">
              <a:solidFill>
                <a:srgbClr val="000000"/>
              </a:solidFill>
              <a:round/>
              <a:headEnd type="oval" w="med" len="med"/>
              <a:tailEnd/>
            </a:ln>
          </p:spPr>
          <p:txBody>
            <a:bodyPr/>
            <a:lstStyle/>
            <a:p>
              <a:endParaRPr lang="fr-FR"/>
            </a:p>
          </p:txBody>
        </p:sp>
        <p:sp>
          <p:nvSpPr>
            <p:cNvPr id="23596" name="Oval 5"/>
            <p:cNvSpPr>
              <a:spLocks noChangeArrowheads="1"/>
            </p:cNvSpPr>
            <p:nvPr/>
          </p:nvSpPr>
          <p:spPr bwMode="auto">
            <a:xfrm>
              <a:off x="4584708" y="2657476"/>
              <a:ext cx="342900" cy="215900"/>
            </a:xfrm>
            <a:prstGeom prst="ellipse">
              <a:avLst/>
            </a:prstGeom>
            <a:solidFill>
              <a:srgbClr val="FFFFFF"/>
            </a:solidFill>
            <a:ln w="9525">
              <a:solidFill>
                <a:srgbClr val="000000"/>
              </a:solidFill>
              <a:round/>
              <a:headEnd/>
              <a:tailEnd/>
            </a:ln>
          </p:spPr>
          <p:txBody>
            <a:bodyPr/>
            <a:lstStyle/>
            <a:p>
              <a:endParaRPr lang="fr-FR"/>
            </a:p>
          </p:txBody>
        </p:sp>
        <p:sp>
          <p:nvSpPr>
            <p:cNvPr id="23597" name="Line 6"/>
            <p:cNvSpPr>
              <a:spLocks noChangeShapeType="1"/>
            </p:cNvSpPr>
            <p:nvPr/>
          </p:nvSpPr>
          <p:spPr bwMode="auto">
            <a:xfrm>
              <a:off x="4914908" y="2771776"/>
              <a:ext cx="457200" cy="0"/>
            </a:xfrm>
            <a:prstGeom prst="line">
              <a:avLst/>
            </a:prstGeom>
            <a:noFill/>
            <a:ln w="9525">
              <a:solidFill>
                <a:srgbClr val="000000"/>
              </a:solidFill>
              <a:round/>
              <a:headEnd/>
              <a:tailEnd/>
            </a:ln>
          </p:spPr>
          <p:txBody>
            <a:bodyPr/>
            <a:lstStyle/>
            <a:p>
              <a:endParaRPr lang="fr-FR"/>
            </a:p>
          </p:txBody>
        </p:sp>
        <p:sp>
          <p:nvSpPr>
            <p:cNvPr id="23598" name="Line 7"/>
            <p:cNvSpPr>
              <a:spLocks noChangeShapeType="1"/>
            </p:cNvSpPr>
            <p:nvPr/>
          </p:nvSpPr>
          <p:spPr bwMode="auto">
            <a:xfrm>
              <a:off x="3771908" y="3165476"/>
              <a:ext cx="1600200" cy="0"/>
            </a:xfrm>
            <a:prstGeom prst="line">
              <a:avLst/>
            </a:prstGeom>
            <a:noFill/>
            <a:ln w="9525">
              <a:solidFill>
                <a:srgbClr val="000000"/>
              </a:solidFill>
              <a:round/>
              <a:headEnd type="oval" w="med" len="med"/>
              <a:tailEnd/>
            </a:ln>
          </p:spPr>
          <p:txBody>
            <a:bodyPr/>
            <a:lstStyle/>
            <a:p>
              <a:endParaRPr lang="fr-FR"/>
            </a:p>
          </p:txBody>
        </p:sp>
        <p:sp>
          <p:nvSpPr>
            <p:cNvPr id="23599" name="Line 8"/>
            <p:cNvSpPr>
              <a:spLocks noChangeShapeType="1"/>
            </p:cNvSpPr>
            <p:nvPr/>
          </p:nvSpPr>
          <p:spPr bwMode="auto">
            <a:xfrm>
              <a:off x="3771908" y="3546476"/>
              <a:ext cx="1714500" cy="0"/>
            </a:xfrm>
            <a:prstGeom prst="line">
              <a:avLst/>
            </a:prstGeom>
            <a:noFill/>
            <a:ln w="9525">
              <a:solidFill>
                <a:srgbClr val="000000"/>
              </a:solidFill>
              <a:round/>
              <a:headEnd type="oval" w="med" len="med"/>
              <a:tailEnd/>
            </a:ln>
          </p:spPr>
          <p:txBody>
            <a:bodyPr/>
            <a:lstStyle/>
            <a:p>
              <a:endParaRPr lang="fr-FR"/>
            </a:p>
          </p:txBody>
        </p:sp>
        <p:sp>
          <p:nvSpPr>
            <p:cNvPr id="23600" name="Freeform 9"/>
            <p:cNvSpPr>
              <a:spLocks/>
            </p:cNvSpPr>
            <p:nvPr/>
          </p:nvSpPr>
          <p:spPr bwMode="auto">
            <a:xfrm>
              <a:off x="4533908" y="2862263"/>
              <a:ext cx="142875" cy="292100"/>
            </a:xfrm>
            <a:custGeom>
              <a:avLst/>
              <a:gdLst>
                <a:gd name="T0" fmla="*/ 2147483647 w 224"/>
                <a:gd name="T1" fmla="*/ 0 h 460"/>
                <a:gd name="T2" fmla="*/ 2147483647 w 224"/>
                <a:gd name="T3" fmla="*/ 2147483647 h 460"/>
                <a:gd name="T4" fmla="*/ 2147483647 w 224"/>
                <a:gd name="T5" fmla="*/ 2147483647 h 460"/>
                <a:gd name="T6" fmla="*/ 2147483647 w 224"/>
                <a:gd name="T7" fmla="*/ 2147483647 h 460"/>
                <a:gd name="T8" fmla="*/ 0 60000 65536"/>
                <a:gd name="T9" fmla="*/ 0 60000 65536"/>
                <a:gd name="T10" fmla="*/ 0 60000 65536"/>
                <a:gd name="T11" fmla="*/ 0 60000 65536"/>
                <a:gd name="T12" fmla="*/ 0 w 224"/>
                <a:gd name="T13" fmla="*/ 0 h 460"/>
                <a:gd name="T14" fmla="*/ 224 w 224"/>
                <a:gd name="T15" fmla="*/ 460 h 460"/>
              </a:gdLst>
              <a:ahLst/>
              <a:cxnLst>
                <a:cxn ang="T8">
                  <a:pos x="T0" y="T1"/>
                </a:cxn>
                <a:cxn ang="T9">
                  <a:pos x="T2" y="T3"/>
                </a:cxn>
                <a:cxn ang="T10">
                  <a:pos x="T4" y="T5"/>
                </a:cxn>
                <a:cxn ang="T11">
                  <a:pos x="T6" y="T7"/>
                </a:cxn>
              </a:cxnLst>
              <a:rect l="T12" t="T13" r="T14" b="T15"/>
              <a:pathLst>
                <a:path w="224" h="460">
                  <a:moveTo>
                    <a:pt x="223" y="0"/>
                  </a:moveTo>
                  <a:cubicBezTo>
                    <a:pt x="216" y="27"/>
                    <a:pt x="224" y="62"/>
                    <a:pt x="203" y="80"/>
                  </a:cubicBezTo>
                  <a:cubicBezTo>
                    <a:pt x="171" y="107"/>
                    <a:pt x="83" y="120"/>
                    <a:pt x="83" y="120"/>
                  </a:cubicBezTo>
                  <a:cubicBezTo>
                    <a:pt x="0" y="244"/>
                    <a:pt x="23" y="284"/>
                    <a:pt x="23" y="460"/>
                  </a:cubicBezTo>
                </a:path>
              </a:pathLst>
            </a:custGeom>
            <a:noFill/>
            <a:ln w="9525">
              <a:solidFill>
                <a:srgbClr val="000000"/>
              </a:solidFill>
              <a:round/>
              <a:headEnd/>
              <a:tailEnd type="oval" w="med" len="med"/>
            </a:ln>
          </p:spPr>
          <p:txBody>
            <a:bodyPr/>
            <a:lstStyle/>
            <a:p>
              <a:endParaRPr lang="fr-FR"/>
            </a:p>
          </p:txBody>
        </p:sp>
        <p:sp>
          <p:nvSpPr>
            <p:cNvPr id="23601" name="Freeform 10"/>
            <p:cNvSpPr>
              <a:spLocks/>
            </p:cNvSpPr>
            <p:nvPr/>
          </p:nvSpPr>
          <p:spPr bwMode="auto">
            <a:xfrm>
              <a:off x="4808546" y="2874963"/>
              <a:ext cx="200025" cy="215900"/>
            </a:xfrm>
            <a:custGeom>
              <a:avLst/>
              <a:gdLst>
                <a:gd name="T0" fmla="*/ 2147483647 w 316"/>
                <a:gd name="T1" fmla="*/ 0 h 340"/>
                <a:gd name="T2" fmla="*/ 2147483647 w 316"/>
                <a:gd name="T3" fmla="*/ 2147483647 h 340"/>
                <a:gd name="T4" fmla="*/ 2147483647 w 316"/>
                <a:gd name="T5" fmla="*/ 2147483647 h 340"/>
                <a:gd name="T6" fmla="*/ 2147483647 w 316"/>
                <a:gd name="T7" fmla="*/ 2147483647 h 340"/>
                <a:gd name="T8" fmla="*/ 0 60000 65536"/>
                <a:gd name="T9" fmla="*/ 0 60000 65536"/>
                <a:gd name="T10" fmla="*/ 0 60000 65536"/>
                <a:gd name="T11" fmla="*/ 0 60000 65536"/>
                <a:gd name="T12" fmla="*/ 0 w 316"/>
                <a:gd name="T13" fmla="*/ 0 h 340"/>
                <a:gd name="T14" fmla="*/ 316 w 316"/>
                <a:gd name="T15" fmla="*/ 340 h 340"/>
              </a:gdLst>
              <a:ahLst/>
              <a:cxnLst>
                <a:cxn ang="T8">
                  <a:pos x="T0" y="T1"/>
                </a:cxn>
                <a:cxn ang="T9">
                  <a:pos x="T2" y="T3"/>
                </a:cxn>
                <a:cxn ang="T10">
                  <a:pos x="T4" y="T5"/>
                </a:cxn>
                <a:cxn ang="T11">
                  <a:pos x="T6" y="T7"/>
                </a:cxn>
              </a:cxnLst>
              <a:rect l="T12" t="T13" r="T14" b="T15"/>
              <a:pathLst>
                <a:path w="316" h="340">
                  <a:moveTo>
                    <a:pt x="31" y="0"/>
                  </a:moveTo>
                  <a:cubicBezTo>
                    <a:pt x="70" y="233"/>
                    <a:pt x="0" y="50"/>
                    <a:pt x="291" y="140"/>
                  </a:cubicBezTo>
                  <a:cubicBezTo>
                    <a:pt x="311" y="146"/>
                    <a:pt x="309" y="179"/>
                    <a:pt x="311" y="200"/>
                  </a:cubicBezTo>
                  <a:cubicBezTo>
                    <a:pt x="316" y="246"/>
                    <a:pt x="311" y="293"/>
                    <a:pt x="311" y="340"/>
                  </a:cubicBezTo>
                </a:path>
              </a:pathLst>
            </a:custGeom>
            <a:noFill/>
            <a:ln w="9525">
              <a:solidFill>
                <a:srgbClr val="000000"/>
              </a:solidFill>
              <a:round/>
              <a:headEnd/>
              <a:tailEnd/>
            </a:ln>
          </p:spPr>
          <p:txBody>
            <a:bodyPr/>
            <a:lstStyle/>
            <a:p>
              <a:endParaRPr lang="fr-FR"/>
            </a:p>
          </p:txBody>
        </p:sp>
        <p:sp>
          <p:nvSpPr>
            <p:cNvPr id="23602" name="Freeform 11"/>
            <p:cNvSpPr>
              <a:spLocks/>
            </p:cNvSpPr>
            <p:nvPr/>
          </p:nvSpPr>
          <p:spPr bwMode="auto">
            <a:xfrm>
              <a:off x="4992696" y="3090863"/>
              <a:ext cx="76200" cy="114300"/>
            </a:xfrm>
            <a:custGeom>
              <a:avLst/>
              <a:gdLst>
                <a:gd name="T0" fmla="*/ 2147483647 w 120"/>
                <a:gd name="T1" fmla="*/ 0 h 180"/>
                <a:gd name="T2" fmla="*/ 2147483647 w 120"/>
                <a:gd name="T3" fmla="*/ 2147483647 h 180"/>
                <a:gd name="T4" fmla="*/ 0 w 120"/>
                <a:gd name="T5" fmla="*/ 2147483647 h 180"/>
                <a:gd name="T6" fmla="*/ 0 60000 65536"/>
                <a:gd name="T7" fmla="*/ 0 60000 65536"/>
                <a:gd name="T8" fmla="*/ 0 60000 65536"/>
                <a:gd name="T9" fmla="*/ 0 w 120"/>
                <a:gd name="T10" fmla="*/ 0 h 180"/>
                <a:gd name="T11" fmla="*/ 120 w 120"/>
                <a:gd name="T12" fmla="*/ 180 h 180"/>
              </a:gdLst>
              <a:ahLst/>
              <a:cxnLst>
                <a:cxn ang="T6">
                  <a:pos x="T0" y="T1"/>
                </a:cxn>
                <a:cxn ang="T7">
                  <a:pos x="T2" y="T3"/>
                </a:cxn>
                <a:cxn ang="T8">
                  <a:pos x="T4" y="T5"/>
                </a:cxn>
              </a:cxnLst>
              <a:rect l="T9" t="T10" r="T11" b="T12"/>
              <a:pathLst>
                <a:path w="120" h="180">
                  <a:moveTo>
                    <a:pt x="20" y="0"/>
                  </a:moveTo>
                  <a:cubicBezTo>
                    <a:pt x="40" y="7"/>
                    <a:pt x="75" y="0"/>
                    <a:pt x="80" y="20"/>
                  </a:cubicBezTo>
                  <a:cubicBezTo>
                    <a:pt x="120" y="180"/>
                    <a:pt x="81" y="160"/>
                    <a:pt x="0" y="160"/>
                  </a:cubicBezTo>
                </a:path>
              </a:pathLst>
            </a:custGeom>
            <a:noFill/>
            <a:ln w="9525">
              <a:solidFill>
                <a:srgbClr val="000000"/>
              </a:solidFill>
              <a:round/>
              <a:headEnd/>
              <a:tailEnd/>
            </a:ln>
          </p:spPr>
          <p:txBody>
            <a:bodyPr/>
            <a:lstStyle/>
            <a:p>
              <a:endParaRPr lang="fr-FR"/>
            </a:p>
          </p:txBody>
        </p:sp>
        <p:sp>
          <p:nvSpPr>
            <p:cNvPr id="23603" name="Text Box 12"/>
            <p:cNvSpPr txBox="1">
              <a:spLocks noChangeArrowheads="1"/>
            </p:cNvSpPr>
            <p:nvPr/>
          </p:nvSpPr>
          <p:spPr bwMode="auto">
            <a:xfrm>
              <a:off x="5257808" y="2285992"/>
              <a:ext cx="528638" cy="1785950"/>
            </a:xfrm>
            <a:prstGeom prst="rect">
              <a:avLst/>
            </a:prstGeom>
            <a:solidFill>
              <a:srgbClr val="FFFFFF"/>
            </a:solidFill>
            <a:ln w="9525">
              <a:solidFill>
                <a:srgbClr val="000000"/>
              </a:solidFill>
              <a:miter lim="800000"/>
              <a:headEnd/>
              <a:tailEnd/>
            </a:ln>
          </p:spPr>
          <p:txBody>
            <a:bodyPr/>
            <a:lstStyle/>
            <a:p>
              <a:r>
                <a:rPr lang="fr-FR" sz="1200" dirty="0"/>
                <a:t>R</a:t>
              </a:r>
            </a:p>
            <a:p>
              <a:r>
                <a:rPr lang="fr-FR" sz="1200" dirty="0"/>
                <a:t>É</a:t>
              </a:r>
            </a:p>
            <a:p>
              <a:r>
                <a:rPr lang="fr-FR" sz="1200" dirty="0"/>
                <a:t>C</a:t>
              </a:r>
            </a:p>
            <a:p>
              <a:r>
                <a:rPr lang="fr-FR" sz="1200" dirty="0"/>
                <a:t>E</a:t>
              </a:r>
            </a:p>
            <a:p>
              <a:r>
                <a:rPr lang="fr-FR" sz="1200" dirty="0"/>
                <a:t>P</a:t>
              </a:r>
            </a:p>
            <a:p>
              <a:r>
                <a:rPr lang="fr-FR" sz="1200" dirty="0"/>
                <a:t>T</a:t>
              </a:r>
            </a:p>
            <a:p>
              <a:r>
                <a:rPr lang="fr-FR" sz="1200" dirty="0"/>
                <a:t>E</a:t>
              </a:r>
            </a:p>
            <a:p>
              <a:r>
                <a:rPr lang="fr-FR" sz="1200" dirty="0"/>
                <a:t>U</a:t>
              </a:r>
            </a:p>
            <a:p>
              <a:r>
                <a:rPr lang="fr-FR" sz="1200" dirty="0"/>
                <a:t>R</a:t>
              </a:r>
            </a:p>
          </p:txBody>
        </p:sp>
        <p:sp>
          <p:nvSpPr>
            <p:cNvPr id="23604" name="Line 30"/>
            <p:cNvSpPr>
              <a:spLocks noChangeShapeType="1"/>
            </p:cNvSpPr>
            <p:nvPr/>
          </p:nvSpPr>
          <p:spPr bwMode="auto">
            <a:xfrm>
              <a:off x="4991108" y="3192463"/>
              <a:ext cx="0" cy="342900"/>
            </a:xfrm>
            <a:prstGeom prst="line">
              <a:avLst/>
            </a:prstGeom>
            <a:noFill/>
            <a:ln w="9525">
              <a:solidFill>
                <a:srgbClr val="000000"/>
              </a:solidFill>
              <a:round/>
              <a:headEnd/>
              <a:tailEnd type="oval" w="med" len="med"/>
            </a:ln>
          </p:spPr>
          <p:txBody>
            <a:bodyPr/>
            <a:lstStyle/>
            <a:p>
              <a:endParaRPr lang="fr-FR"/>
            </a:p>
          </p:txBody>
        </p:sp>
        <p:sp>
          <p:nvSpPr>
            <p:cNvPr id="23605" name="ZoneTexte 29"/>
            <p:cNvSpPr txBox="1">
              <a:spLocks noChangeArrowheads="1"/>
            </p:cNvSpPr>
            <p:nvPr/>
          </p:nvSpPr>
          <p:spPr bwMode="auto">
            <a:xfrm>
              <a:off x="4584879" y="2630303"/>
              <a:ext cx="354584" cy="307777"/>
            </a:xfrm>
            <a:prstGeom prst="rect">
              <a:avLst/>
            </a:prstGeom>
            <a:noFill/>
            <a:ln w="9525">
              <a:noFill/>
              <a:miter lim="800000"/>
              <a:headEnd/>
              <a:tailEnd/>
            </a:ln>
          </p:spPr>
          <p:txBody>
            <a:bodyPr wrap="none">
              <a:spAutoFit/>
            </a:bodyPr>
            <a:lstStyle/>
            <a:p>
              <a:r>
                <a:rPr lang="fr-FR" sz="1400"/>
                <a:t>W</a:t>
              </a:r>
            </a:p>
          </p:txBody>
        </p:sp>
        <p:sp>
          <p:nvSpPr>
            <p:cNvPr id="23606" name="ZoneTexte 30"/>
            <p:cNvSpPr txBox="1">
              <a:spLocks noChangeArrowheads="1"/>
            </p:cNvSpPr>
            <p:nvPr/>
          </p:nvSpPr>
          <p:spPr bwMode="auto">
            <a:xfrm>
              <a:off x="3506266" y="2604545"/>
              <a:ext cx="284052" cy="307777"/>
            </a:xfrm>
            <a:prstGeom prst="rect">
              <a:avLst/>
            </a:prstGeom>
            <a:noFill/>
            <a:ln w="9525">
              <a:noFill/>
              <a:miter lim="800000"/>
              <a:headEnd/>
              <a:tailEnd/>
            </a:ln>
          </p:spPr>
          <p:txBody>
            <a:bodyPr wrap="none">
              <a:spAutoFit/>
            </a:bodyPr>
            <a:lstStyle/>
            <a:p>
              <a:r>
                <a:rPr lang="fr-FR" sz="1400"/>
                <a:t>1</a:t>
              </a:r>
            </a:p>
          </p:txBody>
        </p:sp>
        <p:sp>
          <p:nvSpPr>
            <p:cNvPr id="23607" name="ZoneTexte 31"/>
            <p:cNvSpPr txBox="1">
              <a:spLocks noChangeArrowheads="1"/>
            </p:cNvSpPr>
            <p:nvPr/>
          </p:nvSpPr>
          <p:spPr bwMode="auto">
            <a:xfrm>
              <a:off x="3500430" y="3024027"/>
              <a:ext cx="284052" cy="307777"/>
            </a:xfrm>
            <a:prstGeom prst="rect">
              <a:avLst/>
            </a:prstGeom>
            <a:noFill/>
            <a:ln w="9525">
              <a:noFill/>
              <a:miter lim="800000"/>
              <a:headEnd/>
              <a:tailEnd/>
            </a:ln>
          </p:spPr>
          <p:txBody>
            <a:bodyPr wrap="none">
              <a:spAutoFit/>
            </a:bodyPr>
            <a:lstStyle/>
            <a:p>
              <a:r>
                <a:rPr lang="fr-FR" sz="1400"/>
                <a:t>2</a:t>
              </a:r>
            </a:p>
          </p:txBody>
        </p:sp>
        <p:sp>
          <p:nvSpPr>
            <p:cNvPr id="23608" name="ZoneTexte 32"/>
            <p:cNvSpPr txBox="1">
              <a:spLocks noChangeArrowheads="1"/>
            </p:cNvSpPr>
            <p:nvPr/>
          </p:nvSpPr>
          <p:spPr bwMode="auto">
            <a:xfrm>
              <a:off x="3500430" y="3387053"/>
              <a:ext cx="284052" cy="307777"/>
            </a:xfrm>
            <a:prstGeom prst="rect">
              <a:avLst/>
            </a:prstGeom>
            <a:noFill/>
            <a:ln w="9525">
              <a:noFill/>
              <a:miter lim="800000"/>
              <a:headEnd/>
              <a:tailEnd/>
            </a:ln>
          </p:spPr>
          <p:txBody>
            <a:bodyPr wrap="none">
              <a:spAutoFit/>
            </a:bodyPr>
            <a:lstStyle/>
            <a:p>
              <a:r>
                <a:rPr lang="fr-FR" sz="1400"/>
                <a:t>3</a:t>
              </a:r>
            </a:p>
          </p:txBody>
        </p:sp>
      </p:grpSp>
      <p:grpSp>
        <p:nvGrpSpPr>
          <p:cNvPr id="3" name="Groupe 59"/>
          <p:cNvGrpSpPr>
            <a:grpSpLocks/>
          </p:cNvGrpSpPr>
          <p:nvPr/>
        </p:nvGrpSpPr>
        <p:grpSpPr bwMode="auto">
          <a:xfrm>
            <a:off x="5458859" y="2279947"/>
            <a:ext cx="2776537" cy="2589213"/>
            <a:chOff x="5653098" y="1754190"/>
            <a:chExt cx="2776554" cy="2589214"/>
          </a:xfrm>
        </p:grpSpPr>
        <p:sp>
          <p:nvSpPr>
            <p:cNvPr id="23573" name="Line 13"/>
            <p:cNvSpPr>
              <a:spLocks noChangeShapeType="1"/>
            </p:cNvSpPr>
            <p:nvPr/>
          </p:nvSpPr>
          <p:spPr bwMode="auto">
            <a:xfrm flipH="1" flipV="1">
              <a:off x="5886475" y="1957390"/>
              <a:ext cx="685800" cy="685800"/>
            </a:xfrm>
            <a:prstGeom prst="line">
              <a:avLst/>
            </a:prstGeom>
            <a:noFill/>
            <a:ln w="9525">
              <a:solidFill>
                <a:srgbClr val="000000"/>
              </a:solidFill>
              <a:round/>
              <a:headEnd/>
              <a:tailEnd type="triangle" w="med" len="med"/>
            </a:ln>
          </p:spPr>
          <p:txBody>
            <a:bodyPr/>
            <a:lstStyle/>
            <a:p>
              <a:endParaRPr lang="fr-FR"/>
            </a:p>
          </p:txBody>
        </p:sp>
        <p:sp>
          <p:nvSpPr>
            <p:cNvPr id="23574" name="Line 14"/>
            <p:cNvSpPr>
              <a:spLocks noChangeShapeType="1"/>
            </p:cNvSpPr>
            <p:nvPr/>
          </p:nvSpPr>
          <p:spPr bwMode="auto">
            <a:xfrm>
              <a:off x="6600850" y="2681290"/>
              <a:ext cx="1447800" cy="620712"/>
            </a:xfrm>
            <a:prstGeom prst="line">
              <a:avLst/>
            </a:prstGeom>
            <a:noFill/>
            <a:ln w="9525">
              <a:solidFill>
                <a:srgbClr val="000000"/>
              </a:solidFill>
              <a:round/>
              <a:headEnd/>
              <a:tailEnd type="triangle" w="med" len="med"/>
            </a:ln>
          </p:spPr>
          <p:txBody>
            <a:bodyPr/>
            <a:lstStyle/>
            <a:p>
              <a:endParaRPr lang="fr-FR"/>
            </a:p>
          </p:txBody>
        </p:sp>
        <p:sp>
          <p:nvSpPr>
            <p:cNvPr id="23575" name="Text Box 15"/>
            <p:cNvSpPr txBox="1">
              <a:spLocks noChangeArrowheads="1"/>
            </p:cNvSpPr>
            <p:nvPr/>
          </p:nvSpPr>
          <p:spPr bwMode="auto">
            <a:xfrm>
              <a:off x="5924575" y="1754190"/>
              <a:ext cx="419100" cy="342900"/>
            </a:xfrm>
            <a:prstGeom prst="rect">
              <a:avLst/>
            </a:prstGeom>
            <a:noFill/>
            <a:ln w="9525">
              <a:noFill/>
              <a:miter lim="800000"/>
              <a:headEnd/>
              <a:tailEnd/>
            </a:ln>
          </p:spPr>
          <p:txBody>
            <a:bodyPr rIns="0"/>
            <a:lstStyle/>
            <a:p>
              <a:r>
                <a:rPr lang="fr-FR" sz="1400" i="1"/>
                <a:t>V</a:t>
              </a:r>
              <a:r>
                <a:rPr lang="fr-FR" sz="1400" i="1" baseline="-25000"/>
                <a:t>3</a:t>
              </a:r>
              <a:endParaRPr lang="fr-FR"/>
            </a:p>
          </p:txBody>
        </p:sp>
        <p:sp>
          <p:nvSpPr>
            <p:cNvPr id="23576" name="Line 18"/>
            <p:cNvSpPr>
              <a:spLocks noChangeShapeType="1"/>
            </p:cNvSpPr>
            <p:nvPr/>
          </p:nvSpPr>
          <p:spPr bwMode="auto">
            <a:xfrm>
              <a:off x="7673617" y="2557107"/>
              <a:ext cx="114300" cy="0"/>
            </a:xfrm>
            <a:prstGeom prst="line">
              <a:avLst/>
            </a:prstGeom>
            <a:noFill/>
            <a:ln w="9525">
              <a:solidFill>
                <a:srgbClr val="000000"/>
              </a:solidFill>
              <a:round/>
              <a:headEnd/>
              <a:tailEnd type="stealth" w="sm" len="sm"/>
            </a:ln>
          </p:spPr>
          <p:txBody>
            <a:bodyPr/>
            <a:lstStyle/>
            <a:p>
              <a:endParaRPr lang="fr-FR"/>
            </a:p>
          </p:txBody>
        </p:sp>
        <p:sp>
          <p:nvSpPr>
            <p:cNvPr id="23577" name="Line 19"/>
            <p:cNvSpPr>
              <a:spLocks noChangeShapeType="1"/>
            </p:cNvSpPr>
            <p:nvPr/>
          </p:nvSpPr>
          <p:spPr bwMode="auto">
            <a:xfrm>
              <a:off x="6038875" y="1801815"/>
              <a:ext cx="114300" cy="0"/>
            </a:xfrm>
            <a:prstGeom prst="line">
              <a:avLst/>
            </a:prstGeom>
            <a:noFill/>
            <a:ln w="9525">
              <a:solidFill>
                <a:srgbClr val="000000"/>
              </a:solidFill>
              <a:round/>
              <a:headEnd/>
              <a:tailEnd type="stealth" w="sm" len="sm"/>
            </a:ln>
          </p:spPr>
          <p:txBody>
            <a:bodyPr/>
            <a:lstStyle/>
            <a:p>
              <a:endParaRPr lang="fr-FR"/>
            </a:p>
          </p:txBody>
        </p:sp>
        <p:sp>
          <p:nvSpPr>
            <p:cNvPr id="23578" name="Line 20"/>
            <p:cNvSpPr>
              <a:spLocks noChangeShapeType="1"/>
            </p:cNvSpPr>
            <p:nvPr/>
          </p:nvSpPr>
          <p:spPr bwMode="auto">
            <a:xfrm>
              <a:off x="6584974" y="2643190"/>
              <a:ext cx="130165" cy="1500190"/>
            </a:xfrm>
            <a:prstGeom prst="line">
              <a:avLst/>
            </a:prstGeom>
            <a:noFill/>
            <a:ln w="9525">
              <a:solidFill>
                <a:srgbClr val="000000"/>
              </a:solidFill>
              <a:round/>
              <a:headEnd/>
              <a:tailEnd type="triangle" w="med" len="med"/>
            </a:ln>
          </p:spPr>
          <p:txBody>
            <a:bodyPr/>
            <a:lstStyle/>
            <a:p>
              <a:endParaRPr lang="fr-FR"/>
            </a:p>
          </p:txBody>
        </p:sp>
        <p:sp>
          <p:nvSpPr>
            <p:cNvPr id="23579" name="Arc 22"/>
            <p:cNvSpPr>
              <a:spLocks/>
            </p:cNvSpPr>
            <p:nvPr/>
          </p:nvSpPr>
          <p:spPr bwMode="auto">
            <a:xfrm rot="1850650">
              <a:off x="6791350" y="2668590"/>
              <a:ext cx="96838" cy="228600"/>
            </a:xfrm>
            <a:custGeom>
              <a:avLst/>
              <a:gdLst>
                <a:gd name="T0" fmla="*/ 0 w 18218"/>
                <a:gd name="T1" fmla="*/ 0 h 21600"/>
                <a:gd name="T2" fmla="*/ 14543910 w 18218"/>
                <a:gd name="T3" fmla="*/ 125392346 h 21600"/>
                <a:gd name="T4" fmla="*/ 0 w 18218"/>
                <a:gd name="T5" fmla="*/ 270983951 h 21600"/>
                <a:gd name="T6" fmla="*/ 0 60000 65536"/>
                <a:gd name="T7" fmla="*/ 0 60000 65536"/>
                <a:gd name="T8" fmla="*/ 0 60000 65536"/>
                <a:gd name="T9" fmla="*/ 0 w 18218"/>
                <a:gd name="T10" fmla="*/ 0 h 21600"/>
                <a:gd name="T11" fmla="*/ 18218 w 18218"/>
                <a:gd name="T12" fmla="*/ 21600 h 21600"/>
              </a:gdLst>
              <a:ahLst/>
              <a:cxnLst>
                <a:cxn ang="T6">
                  <a:pos x="T0" y="T1"/>
                </a:cxn>
                <a:cxn ang="T7">
                  <a:pos x="T2" y="T3"/>
                </a:cxn>
                <a:cxn ang="T8">
                  <a:pos x="T4" y="T5"/>
                </a:cxn>
              </a:cxnLst>
              <a:rect l="T9" t="T10" r="T11" b="T12"/>
              <a:pathLst>
                <a:path w="18218" h="21600" fill="none" extrusionOk="0">
                  <a:moveTo>
                    <a:pt x="-1" y="0"/>
                  </a:moveTo>
                  <a:cubicBezTo>
                    <a:pt x="7381" y="0"/>
                    <a:pt x="14251" y="3769"/>
                    <a:pt x="18217" y="9995"/>
                  </a:cubicBezTo>
                </a:path>
                <a:path w="18218" h="21600" stroke="0" extrusionOk="0">
                  <a:moveTo>
                    <a:pt x="-1" y="0"/>
                  </a:moveTo>
                  <a:cubicBezTo>
                    <a:pt x="7381" y="0"/>
                    <a:pt x="14251" y="3769"/>
                    <a:pt x="18217" y="9995"/>
                  </a:cubicBezTo>
                  <a:lnTo>
                    <a:pt x="0" y="21600"/>
                  </a:lnTo>
                  <a:close/>
                </a:path>
              </a:pathLst>
            </a:custGeom>
            <a:noFill/>
            <a:ln w="9525">
              <a:solidFill>
                <a:srgbClr val="000000"/>
              </a:solidFill>
              <a:round/>
              <a:headEnd/>
              <a:tailEnd type="stealth" w="med" len="med"/>
            </a:ln>
          </p:spPr>
          <p:txBody>
            <a:bodyPr/>
            <a:lstStyle/>
            <a:p>
              <a:endParaRPr lang="fr-FR"/>
            </a:p>
          </p:txBody>
        </p:sp>
        <p:sp>
          <p:nvSpPr>
            <p:cNvPr id="23580" name="Line 31"/>
            <p:cNvSpPr>
              <a:spLocks noChangeShapeType="1"/>
            </p:cNvSpPr>
            <p:nvPr/>
          </p:nvSpPr>
          <p:spPr bwMode="auto">
            <a:xfrm rot="8080321" flipH="1" flipV="1">
              <a:off x="6724675" y="2311402"/>
              <a:ext cx="685800" cy="685800"/>
            </a:xfrm>
            <a:prstGeom prst="line">
              <a:avLst/>
            </a:prstGeom>
            <a:noFill/>
            <a:ln w="9525">
              <a:solidFill>
                <a:srgbClr val="000000"/>
              </a:solidFill>
              <a:round/>
              <a:headEnd/>
              <a:tailEnd type="triangle" w="med" len="med"/>
            </a:ln>
          </p:spPr>
          <p:txBody>
            <a:bodyPr/>
            <a:lstStyle/>
            <a:p>
              <a:endParaRPr lang="fr-FR"/>
            </a:p>
          </p:txBody>
        </p:sp>
        <p:sp>
          <p:nvSpPr>
            <p:cNvPr id="23581" name="Line 32"/>
            <p:cNvSpPr>
              <a:spLocks noChangeShapeType="1"/>
            </p:cNvSpPr>
            <p:nvPr/>
          </p:nvSpPr>
          <p:spPr bwMode="auto">
            <a:xfrm rot="-6114794" flipH="1" flipV="1">
              <a:off x="5972200" y="2720977"/>
              <a:ext cx="685800" cy="685800"/>
            </a:xfrm>
            <a:prstGeom prst="line">
              <a:avLst/>
            </a:prstGeom>
            <a:noFill/>
            <a:ln w="9525">
              <a:solidFill>
                <a:srgbClr val="000000"/>
              </a:solidFill>
              <a:round/>
              <a:headEnd/>
              <a:tailEnd type="triangle" w="med" len="med"/>
            </a:ln>
          </p:spPr>
          <p:txBody>
            <a:bodyPr/>
            <a:lstStyle/>
            <a:p>
              <a:endParaRPr lang="fr-FR"/>
            </a:p>
          </p:txBody>
        </p:sp>
        <p:sp>
          <p:nvSpPr>
            <p:cNvPr id="23582" name="Line 33"/>
            <p:cNvSpPr>
              <a:spLocks noChangeShapeType="1"/>
            </p:cNvSpPr>
            <p:nvPr/>
          </p:nvSpPr>
          <p:spPr bwMode="auto">
            <a:xfrm rot="10800000" flipH="1" flipV="1">
              <a:off x="6572275" y="2654302"/>
              <a:ext cx="685800" cy="685800"/>
            </a:xfrm>
            <a:prstGeom prst="line">
              <a:avLst/>
            </a:prstGeom>
            <a:noFill/>
            <a:ln w="9525">
              <a:solidFill>
                <a:srgbClr val="000000"/>
              </a:solidFill>
              <a:prstDash val="dash"/>
              <a:round/>
              <a:headEnd/>
              <a:tailEnd/>
            </a:ln>
          </p:spPr>
          <p:txBody>
            <a:bodyPr/>
            <a:lstStyle/>
            <a:p>
              <a:endParaRPr lang="fr-FR"/>
            </a:p>
          </p:txBody>
        </p:sp>
        <p:sp>
          <p:nvSpPr>
            <p:cNvPr id="23583" name="Line 34"/>
            <p:cNvSpPr>
              <a:spLocks noChangeShapeType="1"/>
            </p:cNvSpPr>
            <p:nvPr/>
          </p:nvSpPr>
          <p:spPr bwMode="auto">
            <a:xfrm rot="10800000" flipH="1" flipV="1">
              <a:off x="7496200" y="2606677"/>
              <a:ext cx="647700" cy="742950"/>
            </a:xfrm>
            <a:prstGeom prst="line">
              <a:avLst/>
            </a:prstGeom>
            <a:noFill/>
            <a:ln w="9525">
              <a:solidFill>
                <a:srgbClr val="000000"/>
              </a:solidFill>
              <a:prstDash val="dash"/>
              <a:round/>
              <a:headEnd/>
              <a:tailEnd/>
            </a:ln>
          </p:spPr>
          <p:txBody>
            <a:bodyPr/>
            <a:lstStyle/>
            <a:p>
              <a:endParaRPr lang="fr-FR"/>
            </a:p>
          </p:txBody>
        </p:sp>
        <p:sp>
          <p:nvSpPr>
            <p:cNvPr id="23584" name="Line 35"/>
            <p:cNvSpPr>
              <a:spLocks noChangeShapeType="1"/>
            </p:cNvSpPr>
            <p:nvPr/>
          </p:nvSpPr>
          <p:spPr bwMode="auto">
            <a:xfrm rot="8080321" flipH="1" flipV="1">
              <a:off x="7370788" y="3011490"/>
              <a:ext cx="638175" cy="638175"/>
            </a:xfrm>
            <a:prstGeom prst="line">
              <a:avLst/>
            </a:prstGeom>
            <a:noFill/>
            <a:ln w="9525">
              <a:solidFill>
                <a:srgbClr val="000000"/>
              </a:solidFill>
              <a:prstDash val="dash"/>
              <a:round/>
              <a:headEnd/>
              <a:tailEnd/>
            </a:ln>
          </p:spPr>
          <p:txBody>
            <a:bodyPr/>
            <a:lstStyle/>
            <a:p>
              <a:endParaRPr lang="fr-FR"/>
            </a:p>
          </p:txBody>
        </p:sp>
        <p:sp>
          <p:nvSpPr>
            <p:cNvPr id="23585" name="Text Box 36"/>
            <p:cNvSpPr txBox="1">
              <a:spLocks noChangeArrowheads="1"/>
            </p:cNvSpPr>
            <p:nvPr/>
          </p:nvSpPr>
          <p:spPr bwMode="auto">
            <a:xfrm>
              <a:off x="6929454" y="2610381"/>
              <a:ext cx="342900" cy="357190"/>
            </a:xfrm>
            <a:prstGeom prst="rect">
              <a:avLst/>
            </a:prstGeom>
            <a:noFill/>
            <a:ln w="9525">
              <a:noFill/>
              <a:miter lim="800000"/>
              <a:headEnd/>
              <a:tailEnd/>
            </a:ln>
          </p:spPr>
          <p:txBody>
            <a:bodyPr/>
            <a:lstStyle/>
            <a:p>
              <a:r>
                <a:rPr lang="fr-FR" sz="1200" dirty="0">
                  <a:latin typeface="Times New Roman" pitchFamily="18" charset="0"/>
                </a:rPr>
                <a:t>φ</a:t>
              </a:r>
              <a:endParaRPr lang="fr-FR" dirty="0"/>
            </a:p>
          </p:txBody>
        </p:sp>
        <p:sp>
          <p:nvSpPr>
            <p:cNvPr id="23586" name="Line 37"/>
            <p:cNvSpPr>
              <a:spLocks noChangeShapeType="1"/>
            </p:cNvSpPr>
            <p:nvPr/>
          </p:nvSpPr>
          <p:spPr bwMode="auto">
            <a:xfrm rot="21113196" flipH="1">
              <a:off x="6659757" y="3362472"/>
              <a:ext cx="626072" cy="740434"/>
            </a:xfrm>
            <a:prstGeom prst="line">
              <a:avLst/>
            </a:prstGeom>
            <a:noFill/>
            <a:ln w="9525">
              <a:solidFill>
                <a:srgbClr val="000000"/>
              </a:solidFill>
              <a:prstDash val="dash"/>
              <a:round/>
              <a:headEnd/>
              <a:tailEnd/>
            </a:ln>
          </p:spPr>
          <p:txBody>
            <a:bodyPr/>
            <a:lstStyle/>
            <a:p>
              <a:endParaRPr lang="fr-FR"/>
            </a:p>
          </p:txBody>
        </p:sp>
        <p:sp>
          <p:nvSpPr>
            <p:cNvPr id="23587" name="Line 38"/>
            <p:cNvSpPr>
              <a:spLocks noChangeShapeType="1"/>
            </p:cNvSpPr>
            <p:nvPr/>
          </p:nvSpPr>
          <p:spPr bwMode="auto">
            <a:xfrm rot="225792">
              <a:off x="6085231" y="3500025"/>
              <a:ext cx="648698" cy="551223"/>
            </a:xfrm>
            <a:prstGeom prst="line">
              <a:avLst/>
            </a:prstGeom>
            <a:noFill/>
            <a:ln w="9525">
              <a:solidFill>
                <a:srgbClr val="000000"/>
              </a:solidFill>
              <a:prstDash val="dash"/>
              <a:round/>
              <a:headEnd/>
              <a:tailEnd/>
            </a:ln>
          </p:spPr>
          <p:txBody>
            <a:bodyPr/>
            <a:lstStyle/>
            <a:p>
              <a:endParaRPr lang="fr-FR"/>
            </a:p>
          </p:txBody>
        </p:sp>
        <p:sp>
          <p:nvSpPr>
            <p:cNvPr id="23588" name="Text Box 15"/>
            <p:cNvSpPr txBox="1">
              <a:spLocks noChangeArrowheads="1"/>
            </p:cNvSpPr>
            <p:nvPr/>
          </p:nvSpPr>
          <p:spPr bwMode="auto">
            <a:xfrm>
              <a:off x="7544494" y="2502924"/>
              <a:ext cx="419100" cy="342900"/>
            </a:xfrm>
            <a:prstGeom prst="rect">
              <a:avLst/>
            </a:prstGeom>
            <a:noFill/>
            <a:ln w="9525">
              <a:noFill/>
              <a:miter lim="800000"/>
              <a:headEnd/>
              <a:tailEnd/>
            </a:ln>
          </p:spPr>
          <p:txBody>
            <a:bodyPr rIns="0"/>
            <a:lstStyle/>
            <a:p>
              <a:r>
                <a:rPr lang="fr-FR" sz="1400" i="1"/>
                <a:t>V</a:t>
              </a:r>
              <a:r>
                <a:rPr lang="fr-FR" sz="1400" i="1" baseline="-25000"/>
                <a:t>1</a:t>
              </a:r>
              <a:endParaRPr lang="fr-FR"/>
            </a:p>
          </p:txBody>
        </p:sp>
        <p:sp>
          <p:nvSpPr>
            <p:cNvPr id="23589" name="Line 18"/>
            <p:cNvSpPr>
              <a:spLocks noChangeShapeType="1"/>
            </p:cNvSpPr>
            <p:nvPr/>
          </p:nvSpPr>
          <p:spPr bwMode="auto">
            <a:xfrm>
              <a:off x="5782221" y="3354597"/>
              <a:ext cx="114300" cy="0"/>
            </a:xfrm>
            <a:prstGeom prst="line">
              <a:avLst/>
            </a:prstGeom>
            <a:noFill/>
            <a:ln w="9525">
              <a:solidFill>
                <a:srgbClr val="000000"/>
              </a:solidFill>
              <a:round/>
              <a:headEnd/>
              <a:tailEnd type="stealth" w="sm" len="sm"/>
            </a:ln>
          </p:spPr>
          <p:txBody>
            <a:bodyPr/>
            <a:lstStyle/>
            <a:p>
              <a:endParaRPr lang="fr-FR"/>
            </a:p>
          </p:txBody>
        </p:sp>
        <p:sp>
          <p:nvSpPr>
            <p:cNvPr id="23590" name="Text Box 15"/>
            <p:cNvSpPr txBox="1">
              <a:spLocks noChangeArrowheads="1"/>
            </p:cNvSpPr>
            <p:nvPr/>
          </p:nvSpPr>
          <p:spPr bwMode="auto">
            <a:xfrm>
              <a:off x="5653098" y="3300414"/>
              <a:ext cx="419100" cy="342900"/>
            </a:xfrm>
            <a:prstGeom prst="rect">
              <a:avLst/>
            </a:prstGeom>
            <a:noFill/>
            <a:ln w="9525">
              <a:noFill/>
              <a:miter lim="800000"/>
              <a:headEnd/>
              <a:tailEnd/>
            </a:ln>
          </p:spPr>
          <p:txBody>
            <a:bodyPr rIns="0"/>
            <a:lstStyle/>
            <a:p>
              <a:r>
                <a:rPr lang="fr-FR" sz="1400" i="1"/>
                <a:t>V</a:t>
              </a:r>
              <a:r>
                <a:rPr lang="fr-FR" sz="1400" i="1" baseline="-25000"/>
                <a:t>2</a:t>
              </a:r>
              <a:endParaRPr lang="fr-FR"/>
            </a:p>
          </p:txBody>
        </p:sp>
        <p:sp>
          <p:nvSpPr>
            <p:cNvPr id="23591" name="Line 18"/>
            <p:cNvSpPr>
              <a:spLocks noChangeShapeType="1"/>
            </p:cNvSpPr>
            <p:nvPr/>
          </p:nvSpPr>
          <p:spPr bwMode="auto">
            <a:xfrm>
              <a:off x="6425163" y="4054687"/>
              <a:ext cx="114300" cy="0"/>
            </a:xfrm>
            <a:prstGeom prst="line">
              <a:avLst/>
            </a:prstGeom>
            <a:noFill/>
            <a:ln w="9525">
              <a:solidFill>
                <a:srgbClr val="000000"/>
              </a:solidFill>
              <a:round/>
              <a:headEnd/>
              <a:tailEnd type="stealth" w="sm" len="sm"/>
            </a:ln>
          </p:spPr>
          <p:txBody>
            <a:bodyPr/>
            <a:lstStyle/>
            <a:p>
              <a:endParaRPr lang="fr-FR"/>
            </a:p>
          </p:txBody>
        </p:sp>
        <p:sp>
          <p:nvSpPr>
            <p:cNvPr id="23592" name="Text Box 15"/>
            <p:cNvSpPr txBox="1">
              <a:spLocks noChangeArrowheads="1"/>
            </p:cNvSpPr>
            <p:nvPr/>
          </p:nvSpPr>
          <p:spPr bwMode="auto">
            <a:xfrm>
              <a:off x="6296040" y="4000504"/>
              <a:ext cx="419100" cy="342900"/>
            </a:xfrm>
            <a:prstGeom prst="rect">
              <a:avLst/>
            </a:prstGeom>
            <a:noFill/>
            <a:ln w="9525">
              <a:noFill/>
              <a:miter lim="800000"/>
              <a:headEnd/>
              <a:tailEnd/>
            </a:ln>
          </p:spPr>
          <p:txBody>
            <a:bodyPr rIns="0"/>
            <a:lstStyle/>
            <a:p>
              <a:r>
                <a:rPr lang="fr-FR" sz="1400" i="1"/>
                <a:t>U</a:t>
              </a:r>
              <a:r>
                <a:rPr lang="fr-FR" sz="1400" i="1" baseline="-25000"/>
                <a:t>23</a:t>
              </a:r>
              <a:endParaRPr lang="fr-FR"/>
            </a:p>
          </p:txBody>
        </p:sp>
        <p:sp>
          <p:nvSpPr>
            <p:cNvPr id="23593" name="Text Box 15"/>
            <p:cNvSpPr txBox="1">
              <a:spLocks noChangeArrowheads="1"/>
            </p:cNvSpPr>
            <p:nvPr/>
          </p:nvSpPr>
          <p:spPr bwMode="auto">
            <a:xfrm>
              <a:off x="8010552" y="3071810"/>
              <a:ext cx="419100" cy="342900"/>
            </a:xfrm>
            <a:prstGeom prst="rect">
              <a:avLst/>
            </a:prstGeom>
            <a:noFill/>
            <a:ln w="9525">
              <a:noFill/>
              <a:miter lim="800000"/>
              <a:headEnd/>
              <a:tailEnd/>
            </a:ln>
          </p:spPr>
          <p:txBody>
            <a:bodyPr rIns="0"/>
            <a:lstStyle/>
            <a:p>
              <a:r>
                <a:rPr lang="fr-FR" sz="1400" i="1"/>
                <a:t>I</a:t>
              </a:r>
              <a:r>
                <a:rPr lang="fr-FR" sz="1400" i="1" baseline="-25000"/>
                <a:t>1</a:t>
              </a:r>
              <a:endParaRPr lang="fr-FR"/>
            </a:p>
          </p:txBody>
        </p:sp>
        <p:sp>
          <p:nvSpPr>
            <p:cNvPr id="23594" name="Line 19"/>
            <p:cNvSpPr>
              <a:spLocks noChangeShapeType="1"/>
            </p:cNvSpPr>
            <p:nvPr/>
          </p:nvSpPr>
          <p:spPr bwMode="auto">
            <a:xfrm>
              <a:off x="8088159" y="3117490"/>
              <a:ext cx="114300" cy="0"/>
            </a:xfrm>
            <a:prstGeom prst="line">
              <a:avLst/>
            </a:prstGeom>
            <a:noFill/>
            <a:ln w="9525">
              <a:solidFill>
                <a:srgbClr val="000000"/>
              </a:solidFill>
              <a:round/>
              <a:headEnd/>
              <a:tailEnd type="stealth" w="sm" len="sm"/>
            </a:ln>
          </p:spPr>
          <p:txBody>
            <a:bodyPr/>
            <a:lstStyle/>
            <a:p>
              <a:endParaRPr lang="fr-FR"/>
            </a:p>
          </p:txBody>
        </p:sp>
      </p:grpSp>
      <mc:AlternateContent xmlns:mc="http://schemas.openxmlformats.org/markup-compatibility/2006" xmlns:a14="http://schemas.microsoft.com/office/drawing/2010/main">
        <mc:Choice Requires="a14">
          <p:sp>
            <p:nvSpPr>
              <p:cNvPr id="22546" name="ZoneTexte 71"/>
              <p:cNvSpPr txBox="1">
                <a:spLocks noChangeArrowheads="1"/>
              </p:cNvSpPr>
              <p:nvPr/>
            </p:nvSpPr>
            <p:spPr bwMode="auto">
              <a:xfrm>
                <a:off x="899592" y="5584831"/>
                <a:ext cx="7488832" cy="672428"/>
              </a:xfrm>
              <a:prstGeom prst="rect">
                <a:avLst/>
              </a:prstGeom>
              <a:noFill/>
              <a:ln w="9525">
                <a:noFill/>
                <a:miter lim="800000"/>
                <a:headEnd/>
                <a:tailEnd/>
              </a:ln>
            </p:spPr>
            <p:txBody>
              <a:bodyPr wrap="square">
                <a:spAutoFit/>
              </a:bodyPr>
              <a:lstStyle/>
              <a:p>
                <a:r>
                  <a:rPr lang="fr-FR" dirty="0"/>
                  <a:t>Donc</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𝑄</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3</m:t>
                        </m:r>
                      </m:e>
                    </m:rad>
                    <m:r>
                      <a:rPr lang="en-US" i="1">
                        <a:latin typeface="Cambria Math" panose="02040503050406030204" pitchFamily="18" charset="0"/>
                      </a:rPr>
                      <m:t>𝑊</m:t>
                    </m:r>
                  </m:oMath>
                </a14:m>
                <a:r>
                  <a:rPr lang="fr-FR" dirty="0"/>
                  <a:t> à condition que le système soit équilibré en tensions et en courant 		</a:t>
                </a:r>
              </a:p>
            </p:txBody>
          </p:sp>
        </mc:Choice>
        <mc:Fallback xmlns="">
          <p:sp>
            <p:nvSpPr>
              <p:cNvPr id="22546" name="ZoneTexte 71"/>
              <p:cNvSpPr txBox="1">
                <a:spLocks noRot="1" noChangeAspect="1" noMove="1" noResize="1" noEditPoints="1" noAdjustHandles="1" noChangeArrowheads="1" noChangeShapeType="1" noTextEdit="1"/>
              </p:cNvSpPr>
              <p:nvPr/>
            </p:nvSpPr>
            <p:spPr bwMode="auto">
              <a:xfrm>
                <a:off x="899592" y="5584831"/>
                <a:ext cx="7488832" cy="672428"/>
              </a:xfrm>
              <a:prstGeom prst="rect">
                <a:avLst/>
              </a:prstGeom>
              <a:blipFill>
                <a:blip r:embed="rId2"/>
                <a:stretch>
                  <a:fillRect l="-733" r="-163" b="-14545"/>
                </a:stretch>
              </a:blipFill>
              <a:ln w="9525">
                <a:noFill/>
                <a:miter lim="800000"/>
                <a:headEnd/>
                <a:tailEnd/>
              </a:ln>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36</a:t>
            </a:fld>
            <a:endParaRPr lang="fr-FR">
              <a:solidFill>
                <a:schemeClr val="tx1"/>
              </a:solidFill>
            </a:endParaRPr>
          </a:p>
        </p:txBody>
      </p:sp>
      <mc:AlternateContent xmlns:mc="http://schemas.openxmlformats.org/markup-compatibility/2006" xmlns:a14="http://schemas.microsoft.com/office/drawing/2010/main">
        <mc:Choice Requires="a14">
          <p:sp>
            <p:nvSpPr>
              <p:cNvPr id="7" name="Rectangle 6"/>
              <p:cNvSpPr/>
              <p:nvPr/>
            </p:nvSpPr>
            <p:spPr>
              <a:xfrm>
                <a:off x="1162750" y="4033780"/>
                <a:ext cx="4179798" cy="5629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b="0" i="1" smtClean="0">
                              <a:latin typeface="Cambria Math" panose="02040503050406030204" pitchFamily="18" charset="0"/>
                            </a:rPr>
                            <m:t>23</m:t>
                          </m:r>
                        </m:sub>
                      </m:sSub>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1</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acc>
                                    <m:accPr>
                                      <m:chr m:val="̅"/>
                                      <m:ctrlPr>
                                        <a:rPr lang="en-US" i="1">
                                          <a:latin typeface="Cambria Math" panose="02040503050406030204" pitchFamily="18" charset="0"/>
                                        </a:rPr>
                                      </m:ctrlPr>
                                    </m:accPr>
                                    <m:e>
                                      <m:r>
                                        <a:rPr lang="en-US" i="1">
                                          <a:latin typeface="Cambria Math" panose="02040503050406030204" pitchFamily="18" charset="0"/>
                                        </a:rPr>
                                        <m:t>𝑈</m:t>
                                      </m:r>
                                    </m:e>
                                  </m:acc>
                                  <m:r>
                                    <a:rPr lang="en-US" b="0" i="1" baseline="-25000" smtClean="0">
                                      <a:latin typeface="Cambria Math" panose="02040503050406030204" pitchFamily="18" charset="0"/>
                                    </a:rPr>
                                    <m:t>23</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𝐼</m:t>
                                      </m:r>
                                    </m:e>
                                  </m:acc>
                                  <m:r>
                                    <a:rPr lang="en-US" i="1" baseline="-25000">
                                      <a:latin typeface="Cambria Math" panose="02040503050406030204" pitchFamily="18" charset="0"/>
                                    </a:rPr>
                                    <m:t>1</m:t>
                                  </m:r>
                                </m:e>
                              </m:acc>
                            </m:e>
                          </m:d>
                          <m:r>
                            <a:rPr lang="en-US" i="1">
                              <a:latin typeface="Cambria Math" panose="02040503050406030204" pitchFamily="18" charset="0"/>
                            </a:rPr>
                            <m:t>=</m:t>
                          </m:r>
                          <m:r>
                            <a:rPr lang="en-US" i="1" smtClean="0">
                              <a:latin typeface="Cambria Math" panose="02040503050406030204" pitchFamily="18" charset="0"/>
                            </a:rPr>
                            <m:t>𝑈</m:t>
                          </m:r>
                          <m:r>
                            <a:rPr lang="en-US" b="0" i="1" smtClean="0">
                              <a:latin typeface="Cambria Math" panose="02040503050406030204" pitchFamily="18" charset="0"/>
                            </a:rPr>
                            <m:t>𝐼</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e>
                          </m:func>
                        </m:e>
                      </m:func>
                    </m:oMath>
                  </m:oMathPara>
                </a14:m>
                <a:endParaRPr lang="fr-FR" dirty="0"/>
              </a:p>
            </p:txBody>
          </p:sp>
        </mc:Choice>
        <mc:Fallback xmlns="">
          <p:sp>
            <p:nvSpPr>
              <p:cNvPr id="7" name="Rectangle 6"/>
              <p:cNvSpPr>
                <a:spLocks noRot="1" noChangeAspect="1" noMove="1" noResize="1" noEditPoints="1" noAdjustHandles="1" noChangeArrowheads="1" noChangeShapeType="1" noTextEdit="1"/>
              </p:cNvSpPr>
              <p:nvPr/>
            </p:nvSpPr>
            <p:spPr>
              <a:xfrm>
                <a:off x="1162750" y="4033780"/>
                <a:ext cx="4179798" cy="562975"/>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p:cNvSpPr txBox="1"/>
              <p:nvPr/>
            </p:nvSpPr>
            <p:spPr>
              <a:xfrm>
                <a:off x="1268281" y="4737416"/>
                <a:ext cx="2113334" cy="5722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𝑈𝐼</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𝜑</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𝑄</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3</m:t>
                                  </m:r>
                                </m:e>
                              </m:rad>
                            </m:den>
                          </m:f>
                        </m:e>
                      </m:func>
                    </m:oMath>
                  </m:oMathPara>
                </a14:m>
                <a:endParaRPr lang="fr-FR" dirty="0"/>
              </a:p>
            </p:txBody>
          </p:sp>
        </mc:Choice>
        <mc:Fallback xmlns="">
          <p:sp>
            <p:nvSpPr>
              <p:cNvPr id="9" name="ZoneTexte 8"/>
              <p:cNvSpPr txBox="1">
                <a:spLocks noRot="1" noChangeAspect="1" noMove="1" noResize="1" noEditPoints="1" noAdjustHandles="1" noChangeArrowheads="1" noChangeShapeType="1" noTextEdit="1"/>
              </p:cNvSpPr>
              <p:nvPr/>
            </p:nvSpPr>
            <p:spPr>
              <a:xfrm>
                <a:off x="1268281" y="4737416"/>
                <a:ext cx="2113334" cy="572273"/>
              </a:xfrm>
              <a:prstGeom prst="rect">
                <a:avLst/>
              </a:prstGeom>
              <a:blipFill>
                <a:blip r:embed="rId4"/>
                <a:stretch>
                  <a:fillRect/>
                </a:stretch>
              </a:blipFill>
            </p:spPr>
            <p:txBody>
              <a:bodyPr/>
              <a:lstStyle/>
              <a:p>
                <a:r>
                  <a:rPr lang="fr-FR">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2546">
                                            <p:txEl>
                                              <p:pRg st="0" end="0"/>
                                            </p:txEl>
                                          </p:spTgt>
                                        </p:tgtEl>
                                        <p:attrNameLst>
                                          <p:attrName>style.visibility</p:attrName>
                                        </p:attrNameLst>
                                      </p:cBhvr>
                                      <p:to>
                                        <p:strVal val="visible"/>
                                      </p:to>
                                    </p:set>
                                    <p:animEffect transition="in" filter="box(in)">
                                      <p:cBhvr>
                                        <p:cTn id="25" dur="500"/>
                                        <p:tgtEl>
                                          <p:spTgt spid="225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Intérêt des systèmes triphasés</a:t>
            </a:r>
            <a:endParaRPr lang="fr-FR" sz="3400" b="1" dirty="0"/>
          </a:p>
        </p:txBody>
      </p:sp>
      <p:sp>
        <p:nvSpPr>
          <p:cNvPr id="23561" name="ZoneTexte 64"/>
          <p:cNvSpPr txBox="1">
            <a:spLocks noChangeArrowheads="1"/>
          </p:cNvSpPr>
          <p:nvPr/>
        </p:nvSpPr>
        <p:spPr bwMode="auto">
          <a:xfrm>
            <a:off x="791580" y="1475988"/>
            <a:ext cx="7560840" cy="5062924"/>
          </a:xfrm>
          <a:prstGeom prst="rect">
            <a:avLst/>
          </a:prstGeom>
          <a:noFill/>
          <a:ln w="9525">
            <a:noFill/>
            <a:miter lim="800000"/>
            <a:headEnd/>
            <a:tailEnd/>
          </a:ln>
        </p:spPr>
        <p:txBody>
          <a:bodyPr wrap="square">
            <a:spAutoFit/>
          </a:bodyPr>
          <a:lstStyle/>
          <a:p>
            <a:pPr algn="just"/>
            <a:r>
              <a:rPr lang="fr-FR" sz="1700" dirty="0"/>
              <a:t>Les systèmes triphasés s’avèrent plus avantageux que les autres systèmes au niveau de la production, de la distribution et de l’utilisation de l’énergie électrique.</a:t>
            </a:r>
          </a:p>
          <a:p>
            <a:pPr algn="just"/>
            <a:endParaRPr lang="fr-FR" sz="1700" dirty="0"/>
          </a:p>
          <a:p>
            <a:pPr marL="461963" algn="just">
              <a:buFont typeface="Arial" panose="020B0604020202020204" pitchFamily="34" charset="0"/>
              <a:buChar char="•"/>
            </a:pPr>
            <a:r>
              <a:rPr lang="fr-FR" sz="1700" dirty="0"/>
              <a:t>	Au niveau de la production de l’énergie électrique, l’alternateur triphasé présente sur l’alternateur monophasé l’avantage d’une meilleure utilisation du volume.</a:t>
            </a:r>
          </a:p>
          <a:p>
            <a:pPr algn="just"/>
            <a:endParaRPr lang="fr-FR" sz="1700" dirty="0"/>
          </a:p>
          <a:p>
            <a:pPr marL="461963" algn="just">
              <a:buFont typeface="Arial" panose="020B0604020202020204" pitchFamily="34" charset="0"/>
              <a:buChar char="•"/>
            </a:pPr>
            <a:r>
              <a:rPr lang="fr-FR" sz="1700" dirty="0"/>
              <a:t>	 Les systèmes triphasés permettent de produire des champs magnétiques tournants à partir de dispositifs fixes: propriété extrêmement importante car elle permet de construire des machines simples, robustes et économiques</a:t>
            </a:r>
          </a:p>
          <a:p>
            <a:pPr algn="just"/>
            <a:endParaRPr lang="fr-FR" sz="1700" dirty="0"/>
          </a:p>
          <a:p>
            <a:pPr marL="461963" algn="just">
              <a:buFont typeface="Arial" panose="020B0604020202020204" pitchFamily="34" charset="0"/>
              <a:buChar char="•"/>
            </a:pPr>
            <a:r>
              <a:rPr lang="fr-FR" sz="1700" dirty="0"/>
              <a:t>	Les machines triphasées ont une puissance allant de 1,5 à 2 fois celle d’une machine monophasée de même masse donc de même coût. En plus, en régime équilibré, les machines présentent un couple mécanique pratiquement constant, d’ou un fonctionnement plus régulier et un meilleur rendement.</a:t>
            </a:r>
          </a:p>
          <a:p>
            <a:pPr algn="just"/>
            <a:endParaRPr lang="fr-FR" sz="1700" dirty="0"/>
          </a:p>
        </p:txBody>
      </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37</a:t>
            </a:fld>
            <a:endParaRPr lang="fr-FR">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561">
                                            <p:txEl>
                                              <p:pRg st="0" end="0"/>
                                            </p:txEl>
                                          </p:spTgt>
                                        </p:tgtEl>
                                        <p:attrNameLst>
                                          <p:attrName>style.visibility</p:attrName>
                                        </p:attrNameLst>
                                      </p:cBhvr>
                                      <p:to>
                                        <p:strVal val="visible"/>
                                      </p:to>
                                    </p:set>
                                    <p:animEffect transition="in" filter="box(in)">
                                      <p:cBhvr>
                                        <p:cTn id="7" dur="500"/>
                                        <p:tgtEl>
                                          <p:spTgt spid="235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3561">
                                            <p:txEl>
                                              <p:pRg st="2" end="2"/>
                                            </p:txEl>
                                          </p:spTgt>
                                        </p:tgtEl>
                                        <p:attrNameLst>
                                          <p:attrName>style.visibility</p:attrName>
                                        </p:attrNameLst>
                                      </p:cBhvr>
                                      <p:to>
                                        <p:strVal val="visible"/>
                                      </p:to>
                                    </p:set>
                                    <p:animEffect transition="in" filter="box(in)">
                                      <p:cBhvr>
                                        <p:cTn id="12" dur="500"/>
                                        <p:tgtEl>
                                          <p:spTgt spid="2356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3561">
                                            <p:txEl>
                                              <p:pRg st="4" end="4"/>
                                            </p:txEl>
                                          </p:spTgt>
                                        </p:tgtEl>
                                        <p:attrNameLst>
                                          <p:attrName>style.visibility</p:attrName>
                                        </p:attrNameLst>
                                      </p:cBhvr>
                                      <p:to>
                                        <p:strVal val="visible"/>
                                      </p:to>
                                    </p:set>
                                    <p:animEffect transition="in" filter="box(in)">
                                      <p:cBhvr>
                                        <p:cTn id="17" dur="500"/>
                                        <p:tgtEl>
                                          <p:spTgt spid="2356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3561">
                                            <p:txEl>
                                              <p:pRg st="6" end="6"/>
                                            </p:txEl>
                                          </p:spTgt>
                                        </p:tgtEl>
                                        <p:attrNameLst>
                                          <p:attrName>style.visibility</p:attrName>
                                        </p:attrNameLst>
                                      </p:cBhvr>
                                      <p:to>
                                        <p:strVal val="visible"/>
                                      </p:to>
                                    </p:set>
                                    <p:animEffect transition="in" filter="box(in)">
                                      <p:cBhvr>
                                        <p:cTn id="22" dur="500"/>
                                        <p:tgtEl>
                                          <p:spTgt spid="2356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Intérêt des systèmes triphasés</a:t>
            </a:r>
            <a:endParaRPr lang="fr-FR" sz="3400" b="1" dirty="0"/>
          </a:p>
        </p:txBody>
      </p:sp>
      <p:sp>
        <p:nvSpPr>
          <p:cNvPr id="24585" name="ZoneTexte 64"/>
          <p:cNvSpPr txBox="1">
            <a:spLocks noChangeArrowheads="1"/>
          </p:cNvSpPr>
          <p:nvPr/>
        </p:nvSpPr>
        <p:spPr bwMode="auto">
          <a:xfrm>
            <a:off x="814712" y="1581435"/>
            <a:ext cx="7340656" cy="4247317"/>
          </a:xfrm>
          <a:prstGeom prst="rect">
            <a:avLst/>
          </a:prstGeom>
          <a:noFill/>
          <a:ln w="9525">
            <a:noFill/>
            <a:miter lim="800000"/>
            <a:headEnd/>
            <a:tailEnd/>
          </a:ln>
        </p:spPr>
        <p:txBody>
          <a:bodyPr wrap="square">
            <a:spAutoFit/>
          </a:bodyPr>
          <a:lstStyle/>
          <a:p>
            <a:pPr marL="0" lvl="1" algn="just"/>
            <a:r>
              <a:rPr lang="fr-FR" b="1" dirty="0"/>
              <a:t>Intérêt en distribution:</a:t>
            </a:r>
          </a:p>
          <a:p>
            <a:pPr marL="0" lvl="1" algn="just"/>
            <a:endParaRPr lang="fr-FR" b="1" dirty="0"/>
          </a:p>
          <a:p>
            <a:pPr algn="just"/>
            <a:r>
              <a:rPr lang="fr-FR" dirty="0"/>
              <a:t>Soient trois générateur e</a:t>
            </a:r>
            <a:r>
              <a:rPr lang="fr-FR" baseline="-25000" dirty="0"/>
              <a:t>1</a:t>
            </a:r>
            <a:r>
              <a:rPr lang="fr-FR" dirty="0"/>
              <a:t>, e</a:t>
            </a:r>
            <a:r>
              <a:rPr lang="fr-FR" baseline="-25000" dirty="0"/>
              <a:t>2</a:t>
            </a:r>
            <a:r>
              <a:rPr lang="fr-FR" dirty="0"/>
              <a:t>, e</a:t>
            </a:r>
            <a:r>
              <a:rPr lang="fr-FR" baseline="-25000" dirty="0"/>
              <a:t>3</a:t>
            </a:r>
            <a:r>
              <a:rPr lang="fr-FR" dirty="0"/>
              <a:t> et trois impédances identiques à alimenter. Comparons en monophasé et en triphasé les quantités de cuivre nécessaires à la construction des lignes.</a:t>
            </a:r>
          </a:p>
          <a:p>
            <a:endParaRPr lang="fr-FR" dirty="0"/>
          </a:p>
          <a:p>
            <a:r>
              <a:rPr lang="fr-FR" dirty="0"/>
              <a:t>Les courants i</a:t>
            </a:r>
            <a:r>
              <a:rPr lang="fr-FR" baseline="-25000" dirty="0"/>
              <a:t>1 </a:t>
            </a:r>
            <a:r>
              <a:rPr lang="fr-FR" dirty="0"/>
              <a:t>, i</a:t>
            </a:r>
            <a:r>
              <a:rPr lang="fr-FR" baseline="-25000" dirty="0"/>
              <a:t>2 </a:t>
            </a:r>
            <a:r>
              <a:rPr lang="fr-FR" dirty="0"/>
              <a:t>, i</a:t>
            </a:r>
            <a:r>
              <a:rPr lang="fr-FR" baseline="-25000" dirty="0"/>
              <a:t>3 </a:t>
            </a:r>
            <a:r>
              <a:rPr lang="fr-FR" dirty="0"/>
              <a:t> ont même module, </a:t>
            </a:r>
          </a:p>
          <a:p>
            <a:r>
              <a:rPr lang="fr-FR" dirty="0"/>
              <a:t>soit σ la densité de courant. </a:t>
            </a:r>
          </a:p>
          <a:p>
            <a:r>
              <a:rPr lang="fr-FR" dirty="0"/>
              <a:t>Soit L la distance entre les récepteurs et les sources.</a:t>
            </a:r>
          </a:p>
          <a:p>
            <a:endParaRPr lang="fr-FR" dirty="0"/>
          </a:p>
          <a:p>
            <a:endParaRPr lang="fr-FR" dirty="0"/>
          </a:p>
          <a:p>
            <a:endParaRPr lang="fr-FR" dirty="0"/>
          </a:p>
          <a:p>
            <a:endParaRPr lang="fr-FR" dirty="0"/>
          </a:p>
          <a:p>
            <a:endParaRPr lang="fr-FR" dirty="0"/>
          </a:p>
          <a:p>
            <a:pPr algn="just"/>
            <a:endParaRPr lang="fr-FR" b="1" dirty="0"/>
          </a:p>
        </p:txBody>
      </p:sp>
      <p:grpSp>
        <p:nvGrpSpPr>
          <p:cNvPr id="2" name="Groupe 111"/>
          <p:cNvGrpSpPr>
            <a:grpSpLocks/>
          </p:cNvGrpSpPr>
          <p:nvPr/>
        </p:nvGrpSpPr>
        <p:grpSpPr bwMode="auto">
          <a:xfrm>
            <a:off x="2750344" y="4149080"/>
            <a:ext cx="3643312" cy="2286000"/>
            <a:chOff x="5357818" y="1928802"/>
            <a:chExt cx="3643338" cy="2286016"/>
          </a:xfrm>
        </p:grpSpPr>
        <p:grpSp>
          <p:nvGrpSpPr>
            <p:cNvPr id="25611" name="Groupe 100"/>
            <p:cNvGrpSpPr>
              <a:grpSpLocks/>
            </p:cNvGrpSpPr>
            <p:nvPr/>
          </p:nvGrpSpPr>
          <p:grpSpPr bwMode="auto">
            <a:xfrm>
              <a:off x="5429250" y="2224088"/>
              <a:ext cx="3429000" cy="1692275"/>
              <a:chOff x="1405505" y="4808559"/>
              <a:chExt cx="3429000" cy="1692275"/>
            </a:xfrm>
          </p:grpSpPr>
          <p:sp>
            <p:nvSpPr>
              <p:cNvPr id="25623" name="Line 39"/>
              <p:cNvSpPr>
                <a:spLocks noChangeShapeType="1"/>
              </p:cNvSpPr>
              <p:nvPr/>
            </p:nvSpPr>
            <p:spPr bwMode="auto">
              <a:xfrm>
                <a:off x="2345305" y="4808559"/>
                <a:ext cx="2057400" cy="1587"/>
              </a:xfrm>
              <a:prstGeom prst="line">
                <a:avLst/>
              </a:prstGeom>
              <a:noFill/>
              <a:ln w="9525">
                <a:solidFill>
                  <a:srgbClr val="000000"/>
                </a:solidFill>
                <a:round/>
                <a:headEnd/>
                <a:tailEnd/>
              </a:ln>
            </p:spPr>
            <p:txBody>
              <a:bodyPr/>
              <a:lstStyle/>
              <a:p>
                <a:endParaRPr lang="fr-FR"/>
              </a:p>
            </p:txBody>
          </p:sp>
          <p:sp>
            <p:nvSpPr>
              <p:cNvPr id="25624" name="Line 40"/>
              <p:cNvSpPr>
                <a:spLocks noChangeShapeType="1"/>
              </p:cNvSpPr>
              <p:nvPr/>
            </p:nvSpPr>
            <p:spPr bwMode="auto">
              <a:xfrm>
                <a:off x="2345305" y="4808559"/>
                <a:ext cx="0" cy="114300"/>
              </a:xfrm>
              <a:prstGeom prst="line">
                <a:avLst/>
              </a:prstGeom>
              <a:noFill/>
              <a:ln w="9525">
                <a:solidFill>
                  <a:srgbClr val="000000"/>
                </a:solidFill>
                <a:round/>
                <a:headEnd/>
                <a:tailEnd/>
              </a:ln>
            </p:spPr>
            <p:txBody>
              <a:bodyPr/>
              <a:lstStyle/>
              <a:p>
                <a:endParaRPr lang="fr-FR"/>
              </a:p>
            </p:txBody>
          </p:sp>
          <p:grpSp>
            <p:nvGrpSpPr>
              <p:cNvPr id="25625" name="Group 41"/>
              <p:cNvGrpSpPr>
                <a:grpSpLocks/>
              </p:cNvGrpSpPr>
              <p:nvPr/>
            </p:nvGrpSpPr>
            <p:grpSpPr bwMode="auto">
              <a:xfrm rot="-5595951">
                <a:off x="4070918" y="5048271"/>
                <a:ext cx="571500" cy="117475"/>
                <a:chOff x="2317" y="5557"/>
                <a:chExt cx="1800" cy="180"/>
              </a:xfrm>
            </p:grpSpPr>
            <p:grpSp>
              <p:nvGrpSpPr>
                <p:cNvPr id="25697" name="Group 42"/>
                <p:cNvGrpSpPr>
                  <a:grpSpLocks/>
                </p:cNvGrpSpPr>
                <p:nvPr/>
              </p:nvGrpSpPr>
              <p:grpSpPr bwMode="auto">
                <a:xfrm>
                  <a:off x="2497" y="5557"/>
                  <a:ext cx="1440" cy="180"/>
                  <a:chOff x="2497" y="5557"/>
                  <a:chExt cx="1440" cy="180"/>
                </a:xfrm>
              </p:grpSpPr>
              <p:grpSp>
                <p:nvGrpSpPr>
                  <p:cNvPr id="25700" name="Group 43"/>
                  <p:cNvGrpSpPr>
                    <a:grpSpLocks/>
                  </p:cNvGrpSpPr>
                  <p:nvPr/>
                </p:nvGrpSpPr>
                <p:grpSpPr bwMode="auto">
                  <a:xfrm>
                    <a:off x="2497" y="5557"/>
                    <a:ext cx="360" cy="180"/>
                    <a:chOff x="2497" y="5557"/>
                    <a:chExt cx="360" cy="180"/>
                  </a:xfrm>
                </p:grpSpPr>
                <p:sp>
                  <p:nvSpPr>
                    <p:cNvPr id="25710" name="Line 44"/>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25711" name="Line 45"/>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25701" name="Group 46"/>
                  <p:cNvGrpSpPr>
                    <a:grpSpLocks/>
                  </p:cNvGrpSpPr>
                  <p:nvPr/>
                </p:nvGrpSpPr>
                <p:grpSpPr bwMode="auto">
                  <a:xfrm>
                    <a:off x="2857" y="5557"/>
                    <a:ext cx="360" cy="180"/>
                    <a:chOff x="2497" y="5557"/>
                    <a:chExt cx="360" cy="180"/>
                  </a:xfrm>
                </p:grpSpPr>
                <p:sp>
                  <p:nvSpPr>
                    <p:cNvPr id="25708" name="Line 47"/>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25709" name="Line 48"/>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25702" name="Group 49"/>
                  <p:cNvGrpSpPr>
                    <a:grpSpLocks/>
                  </p:cNvGrpSpPr>
                  <p:nvPr/>
                </p:nvGrpSpPr>
                <p:grpSpPr bwMode="auto">
                  <a:xfrm>
                    <a:off x="3217" y="5557"/>
                    <a:ext cx="360" cy="180"/>
                    <a:chOff x="2497" y="5557"/>
                    <a:chExt cx="360" cy="180"/>
                  </a:xfrm>
                </p:grpSpPr>
                <p:sp>
                  <p:nvSpPr>
                    <p:cNvPr id="25706" name="Line 50"/>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25707" name="Line 51"/>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nvGrpSpPr>
                  <p:cNvPr id="25703" name="Group 52"/>
                  <p:cNvGrpSpPr>
                    <a:grpSpLocks/>
                  </p:cNvGrpSpPr>
                  <p:nvPr/>
                </p:nvGrpSpPr>
                <p:grpSpPr bwMode="auto">
                  <a:xfrm>
                    <a:off x="3577" y="5557"/>
                    <a:ext cx="360" cy="180"/>
                    <a:chOff x="2497" y="5557"/>
                    <a:chExt cx="360" cy="180"/>
                  </a:xfrm>
                </p:grpSpPr>
                <p:sp>
                  <p:nvSpPr>
                    <p:cNvPr id="25704" name="Line 53"/>
                    <p:cNvSpPr>
                      <a:spLocks noChangeShapeType="1"/>
                    </p:cNvSpPr>
                    <p:nvPr/>
                  </p:nvSpPr>
                  <p:spPr bwMode="auto">
                    <a:xfrm flipH="1">
                      <a:off x="2497" y="5557"/>
                      <a:ext cx="180" cy="180"/>
                    </a:xfrm>
                    <a:prstGeom prst="line">
                      <a:avLst/>
                    </a:prstGeom>
                    <a:noFill/>
                    <a:ln w="9525">
                      <a:solidFill>
                        <a:srgbClr val="000000"/>
                      </a:solidFill>
                      <a:round/>
                      <a:headEnd/>
                      <a:tailEnd/>
                    </a:ln>
                  </p:spPr>
                  <p:txBody>
                    <a:bodyPr/>
                    <a:lstStyle/>
                    <a:p>
                      <a:endParaRPr lang="fr-FR"/>
                    </a:p>
                  </p:txBody>
                </p:sp>
                <p:sp>
                  <p:nvSpPr>
                    <p:cNvPr id="25705" name="Line 54"/>
                    <p:cNvSpPr>
                      <a:spLocks noChangeShapeType="1"/>
                    </p:cNvSpPr>
                    <p:nvPr/>
                  </p:nvSpPr>
                  <p:spPr bwMode="auto">
                    <a:xfrm>
                      <a:off x="2677" y="5557"/>
                      <a:ext cx="180" cy="180"/>
                    </a:xfrm>
                    <a:prstGeom prst="line">
                      <a:avLst/>
                    </a:prstGeom>
                    <a:noFill/>
                    <a:ln w="9525">
                      <a:solidFill>
                        <a:srgbClr val="000000"/>
                      </a:solidFill>
                      <a:round/>
                      <a:headEnd/>
                      <a:tailEnd/>
                    </a:ln>
                  </p:spPr>
                  <p:txBody>
                    <a:bodyPr/>
                    <a:lstStyle/>
                    <a:p>
                      <a:endParaRPr lang="fr-FR"/>
                    </a:p>
                  </p:txBody>
                </p:sp>
              </p:grpSp>
            </p:grpSp>
            <p:sp>
              <p:nvSpPr>
                <p:cNvPr id="25698" name="Line 55"/>
                <p:cNvSpPr>
                  <a:spLocks noChangeShapeType="1"/>
                </p:cNvSpPr>
                <p:nvPr/>
              </p:nvSpPr>
              <p:spPr bwMode="auto">
                <a:xfrm>
                  <a:off x="3937" y="5737"/>
                  <a:ext cx="180" cy="0"/>
                </a:xfrm>
                <a:prstGeom prst="line">
                  <a:avLst/>
                </a:prstGeom>
                <a:noFill/>
                <a:ln w="9525">
                  <a:solidFill>
                    <a:srgbClr val="000000"/>
                  </a:solidFill>
                  <a:round/>
                  <a:headEnd/>
                  <a:tailEnd/>
                </a:ln>
              </p:spPr>
              <p:txBody>
                <a:bodyPr/>
                <a:lstStyle/>
                <a:p>
                  <a:endParaRPr lang="fr-FR"/>
                </a:p>
              </p:txBody>
            </p:sp>
            <p:sp>
              <p:nvSpPr>
                <p:cNvPr id="25699" name="Line 56"/>
                <p:cNvSpPr>
                  <a:spLocks noChangeShapeType="1"/>
                </p:cNvSpPr>
                <p:nvPr/>
              </p:nvSpPr>
              <p:spPr bwMode="auto">
                <a:xfrm>
                  <a:off x="2317" y="5737"/>
                  <a:ext cx="180" cy="0"/>
                </a:xfrm>
                <a:prstGeom prst="line">
                  <a:avLst/>
                </a:prstGeom>
                <a:noFill/>
                <a:ln w="9525">
                  <a:solidFill>
                    <a:srgbClr val="000000"/>
                  </a:solidFill>
                  <a:round/>
                  <a:headEnd/>
                  <a:tailEnd/>
                </a:ln>
              </p:spPr>
              <p:txBody>
                <a:bodyPr/>
                <a:lstStyle/>
                <a:p>
                  <a:endParaRPr lang="fr-FR"/>
                </a:p>
              </p:txBody>
            </p:sp>
          </p:grpSp>
          <p:sp>
            <p:nvSpPr>
              <p:cNvPr id="25626" name="Line 57"/>
              <p:cNvSpPr>
                <a:spLocks noChangeShapeType="1"/>
              </p:cNvSpPr>
              <p:nvPr/>
            </p:nvSpPr>
            <p:spPr bwMode="auto">
              <a:xfrm flipH="1">
                <a:off x="2370705" y="5383234"/>
                <a:ext cx="2044700" cy="0"/>
              </a:xfrm>
              <a:prstGeom prst="line">
                <a:avLst/>
              </a:prstGeom>
              <a:noFill/>
              <a:ln w="9525">
                <a:solidFill>
                  <a:srgbClr val="000000"/>
                </a:solidFill>
                <a:round/>
                <a:headEnd/>
                <a:tailEnd/>
              </a:ln>
            </p:spPr>
            <p:txBody>
              <a:bodyPr/>
              <a:lstStyle/>
              <a:p>
                <a:endParaRPr lang="fr-FR"/>
              </a:p>
            </p:txBody>
          </p:sp>
          <p:sp>
            <p:nvSpPr>
              <p:cNvPr id="25627" name="Line 58"/>
              <p:cNvSpPr>
                <a:spLocks noChangeShapeType="1"/>
              </p:cNvSpPr>
              <p:nvPr/>
            </p:nvSpPr>
            <p:spPr bwMode="auto">
              <a:xfrm flipV="1">
                <a:off x="2367530" y="5149871"/>
                <a:ext cx="0" cy="228600"/>
              </a:xfrm>
              <a:prstGeom prst="line">
                <a:avLst/>
              </a:prstGeom>
              <a:noFill/>
              <a:ln w="9525">
                <a:solidFill>
                  <a:srgbClr val="000000"/>
                </a:solidFill>
                <a:round/>
                <a:headEnd/>
                <a:tailEnd/>
              </a:ln>
            </p:spPr>
            <p:txBody>
              <a:bodyPr/>
              <a:lstStyle/>
              <a:p>
                <a:endParaRPr lang="fr-FR"/>
              </a:p>
            </p:txBody>
          </p:sp>
          <p:grpSp>
            <p:nvGrpSpPr>
              <p:cNvPr id="25628" name="Group 59"/>
              <p:cNvGrpSpPr>
                <a:grpSpLocks/>
              </p:cNvGrpSpPr>
              <p:nvPr/>
            </p:nvGrpSpPr>
            <p:grpSpPr bwMode="auto">
              <a:xfrm>
                <a:off x="2231005" y="4922859"/>
                <a:ext cx="228600" cy="228600"/>
                <a:chOff x="6277" y="7177"/>
                <a:chExt cx="360" cy="360"/>
              </a:xfrm>
            </p:grpSpPr>
            <p:sp>
              <p:nvSpPr>
                <p:cNvPr id="25695" name="Oval 60"/>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25696" name="Freeform 61"/>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sp>
            <p:nvSpPr>
              <p:cNvPr id="25629" name="Line 62"/>
              <p:cNvSpPr>
                <a:spLocks noChangeShapeType="1"/>
              </p:cNvSpPr>
              <p:nvPr/>
            </p:nvSpPr>
            <p:spPr bwMode="auto">
              <a:xfrm flipH="1">
                <a:off x="1900805" y="5648346"/>
                <a:ext cx="228600" cy="228600"/>
              </a:xfrm>
              <a:prstGeom prst="line">
                <a:avLst/>
              </a:prstGeom>
              <a:noFill/>
              <a:ln w="9525">
                <a:solidFill>
                  <a:srgbClr val="000000"/>
                </a:solidFill>
                <a:round/>
                <a:headEnd/>
                <a:tailEnd/>
              </a:ln>
            </p:spPr>
            <p:txBody>
              <a:bodyPr/>
              <a:lstStyle/>
              <a:p>
                <a:endParaRPr lang="fr-FR"/>
              </a:p>
            </p:txBody>
          </p:sp>
          <p:grpSp>
            <p:nvGrpSpPr>
              <p:cNvPr id="25630" name="Group 63"/>
              <p:cNvGrpSpPr>
                <a:grpSpLocks/>
              </p:cNvGrpSpPr>
              <p:nvPr/>
            </p:nvGrpSpPr>
            <p:grpSpPr bwMode="auto">
              <a:xfrm>
                <a:off x="1697605" y="5864246"/>
                <a:ext cx="228600" cy="228600"/>
                <a:chOff x="6277" y="7177"/>
                <a:chExt cx="360" cy="360"/>
              </a:xfrm>
            </p:grpSpPr>
            <p:sp>
              <p:nvSpPr>
                <p:cNvPr id="25693" name="Oval 64"/>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25694" name="Freeform 65"/>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grpSp>
            <p:nvGrpSpPr>
              <p:cNvPr id="25631" name="Group 66"/>
              <p:cNvGrpSpPr>
                <a:grpSpLocks/>
              </p:cNvGrpSpPr>
              <p:nvPr/>
            </p:nvGrpSpPr>
            <p:grpSpPr bwMode="auto">
              <a:xfrm>
                <a:off x="2878705" y="5876946"/>
                <a:ext cx="228600" cy="228600"/>
                <a:chOff x="6277" y="7177"/>
                <a:chExt cx="360" cy="360"/>
              </a:xfrm>
            </p:grpSpPr>
            <p:sp>
              <p:nvSpPr>
                <p:cNvPr id="25691" name="Oval 67"/>
                <p:cNvSpPr>
                  <a:spLocks noChangeArrowheads="1"/>
                </p:cNvSpPr>
                <p:nvPr/>
              </p:nvSpPr>
              <p:spPr bwMode="auto">
                <a:xfrm>
                  <a:off x="6277" y="7177"/>
                  <a:ext cx="360" cy="360"/>
                </a:xfrm>
                <a:prstGeom prst="ellipse">
                  <a:avLst/>
                </a:prstGeom>
                <a:solidFill>
                  <a:srgbClr val="FFFFFF"/>
                </a:solidFill>
                <a:ln w="9525">
                  <a:solidFill>
                    <a:srgbClr val="000000"/>
                  </a:solidFill>
                  <a:round/>
                  <a:headEnd/>
                  <a:tailEnd/>
                </a:ln>
              </p:spPr>
              <p:txBody>
                <a:bodyPr/>
                <a:lstStyle/>
                <a:p>
                  <a:endParaRPr lang="fr-FR"/>
                </a:p>
              </p:txBody>
            </p:sp>
            <p:sp>
              <p:nvSpPr>
                <p:cNvPr id="25692" name="Freeform 68"/>
                <p:cNvSpPr>
                  <a:spLocks/>
                </p:cNvSpPr>
                <p:nvPr/>
              </p:nvSpPr>
              <p:spPr bwMode="auto">
                <a:xfrm>
                  <a:off x="6400" y="7322"/>
                  <a:ext cx="160" cy="78"/>
                </a:xfrm>
                <a:custGeom>
                  <a:avLst/>
                  <a:gdLst>
                    <a:gd name="T0" fmla="*/ 0 w 160"/>
                    <a:gd name="T1" fmla="*/ 78 h 78"/>
                    <a:gd name="T2" fmla="*/ 20 w 160"/>
                    <a:gd name="T3" fmla="*/ 18 h 78"/>
                    <a:gd name="T4" fmla="*/ 140 w 160"/>
                    <a:gd name="T5" fmla="*/ 78 h 78"/>
                    <a:gd name="T6" fmla="*/ 160 w 160"/>
                    <a:gd name="T7" fmla="*/ 38 h 78"/>
                    <a:gd name="T8" fmla="*/ 0 60000 65536"/>
                    <a:gd name="T9" fmla="*/ 0 60000 65536"/>
                    <a:gd name="T10" fmla="*/ 0 60000 65536"/>
                    <a:gd name="T11" fmla="*/ 0 60000 65536"/>
                    <a:gd name="T12" fmla="*/ 0 w 160"/>
                    <a:gd name="T13" fmla="*/ 0 h 78"/>
                    <a:gd name="T14" fmla="*/ 160 w 160"/>
                    <a:gd name="T15" fmla="*/ 78 h 78"/>
                  </a:gdLst>
                  <a:ahLst/>
                  <a:cxnLst>
                    <a:cxn ang="T8">
                      <a:pos x="T0" y="T1"/>
                    </a:cxn>
                    <a:cxn ang="T9">
                      <a:pos x="T2" y="T3"/>
                    </a:cxn>
                    <a:cxn ang="T10">
                      <a:pos x="T4" y="T5"/>
                    </a:cxn>
                    <a:cxn ang="T11">
                      <a:pos x="T6" y="T7"/>
                    </a:cxn>
                  </a:cxnLst>
                  <a:rect l="T12" t="T13" r="T14" b="T15"/>
                  <a:pathLst>
                    <a:path w="160" h="78">
                      <a:moveTo>
                        <a:pt x="0" y="78"/>
                      </a:moveTo>
                      <a:cubicBezTo>
                        <a:pt x="7" y="58"/>
                        <a:pt x="1" y="27"/>
                        <a:pt x="20" y="18"/>
                      </a:cubicBezTo>
                      <a:cubicBezTo>
                        <a:pt x="55" y="0"/>
                        <a:pt x="116" y="78"/>
                        <a:pt x="140" y="78"/>
                      </a:cubicBezTo>
                      <a:cubicBezTo>
                        <a:pt x="155" y="78"/>
                        <a:pt x="153" y="51"/>
                        <a:pt x="160" y="38"/>
                      </a:cubicBezTo>
                    </a:path>
                  </a:pathLst>
                </a:custGeom>
                <a:noFill/>
                <a:ln w="9525">
                  <a:solidFill>
                    <a:srgbClr val="000000"/>
                  </a:solidFill>
                  <a:round/>
                  <a:headEnd/>
                  <a:tailEnd/>
                </a:ln>
              </p:spPr>
              <p:txBody>
                <a:bodyPr/>
                <a:lstStyle/>
                <a:p>
                  <a:endParaRPr lang="fr-FR"/>
                </a:p>
              </p:txBody>
            </p:sp>
          </p:grpSp>
          <p:grpSp>
            <p:nvGrpSpPr>
              <p:cNvPr id="25632" name="Group 69"/>
              <p:cNvGrpSpPr>
                <a:grpSpLocks/>
              </p:cNvGrpSpPr>
              <p:nvPr/>
            </p:nvGrpSpPr>
            <p:grpSpPr bwMode="auto">
              <a:xfrm rot="-3577839">
                <a:off x="3805805" y="5789634"/>
                <a:ext cx="596900" cy="114300"/>
                <a:chOff x="8077" y="9157"/>
                <a:chExt cx="900" cy="180"/>
              </a:xfrm>
            </p:grpSpPr>
            <p:grpSp>
              <p:nvGrpSpPr>
                <p:cNvPr id="25673" name="Group 70"/>
                <p:cNvGrpSpPr>
                  <a:grpSpLocks/>
                </p:cNvGrpSpPr>
                <p:nvPr/>
              </p:nvGrpSpPr>
              <p:grpSpPr bwMode="auto">
                <a:xfrm>
                  <a:off x="8257" y="9157"/>
                  <a:ext cx="540" cy="180"/>
                  <a:chOff x="8257" y="9157"/>
                  <a:chExt cx="1800" cy="180"/>
                </a:xfrm>
              </p:grpSpPr>
              <p:grpSp>
                <p:nvGrpSpPr>
                  <p:cNvPr id="25676" name="Group 71"/>
                  <p:cNvGrpSpPr>
                    <a:grpSpLocks/>
                  </p:cNvGrpSpPr>
                  <p:nvPr/>
                </p:nvGrpSpPr>
                <p:grpSpPr bwMode="auto">
                  <a:xfrm>
                    <a:off x="8617" y="9157"/>
                    <a:ext cx="360" cy="180"/>
                    <a:chOff x="8617" y="9157"/>
                    <a:chExt cx="360" cy="180"/>
                  </a:xfrm>
                </p:grpSpPr>
                <p:sp>
                  <p:nvSpPr>
                    <p:cNvPr id="25689" name="Line 7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90" name="Line 7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677" name="Group 74"/>
                  <p:cNvGrpSpPr>
                    <a:grpSpLocks/>
                  </p:cNvGrpSpPr>
                  <p:nvPr/>
                </p:nvGrpSpPr>
                <p:grpSpPr bwMode="auto">
                  <a:xfrm>
                    <a:off x="8977" y="9157"/>
                    <a:ext cx="360" cy="180"/>
                    <a:chOff x="8617" y="9157"/>
                    <a:chExt cx="360" cy="180"/>
                  </a:xfrm>
                </p:grpSpPr>
                <p:sp>
                  <p:nvSpPr>
                    <p:cNvPr id="25687" name="Line 7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88" name="Line 7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678" name="Group 77"/>
                  <p:cNvGrpSpPr>
                    <a:grpSpLocks/>
                  </p:cNvGrpSpPr>
                  <p:nvPr/>
                </p:nvGrpSpPr>
                <p:grpSpPr bwMode="auto">
                  <a:xfrm>
                    <a:off x="9337" y="9157"/>
                    <a:ext cx="360" cy="180"/>
                    <a:chOff x="8617" y="9157"/>
                    <a:chExt cx="360" cy="180"/>
                  </a:xfrm>
                </p:grpSpPr>
                <p:sp>
                  <p:nvSpPr>
                    <p:cNvPr id="25685" name="Line 7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86" name="Line 7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679" name="Group 80"/>
                  <p:cNvGrpSpPr>
                    <a:grpSpLocks/>
                  </p:cNvGrpSpPr>
                  <p:nvPr/>
                </p:nvGrpSpPr>
                <p:grpSpPr bwMode="auto">
                  <a:xfrm>
                    <a:off x="9697" y="9157"/>
                    <a:ext cx="360" cy="180"/>
                    <a:chOff x="8617" y="9157"/>
                    <a:chExt cx="360" cy="180"/>
                  </a:xfrm>
                </p:grpSpPr>
                <p:sp>
                  <p:nvSpPr>
                    <p:cNvPr id="25683" name="Line 8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84" name="Line 8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680" name="Group 83"/>
                  <p:cNvGrpSpPr>
                    <a:grpSpLocks/>
                  </p:cNvGrpSpPr>
                  <p:nvPr/>
                </p:nvGrpSpPr>
                <p:grpSpPr bwMode="auto">
                  <a:xfrm>
                    <a:off x="8257" y="9157"/>
                    <a:ext cx="360" cy="180"/>
                    <a:chOff x="8617" y="9157"/>
                    <a:chExt cx="360" cy="180"/>
                  </a:xfrm>
                </p:grpSpPr>
                <p:sp>
                  <p:nvSpPr>
                    <p:cNvPr id="25681" name="Line 8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82" name="Line 8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5674" name="Line 86"/>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25675" name="Line 87"/>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grpSp>
            <p:nvGrpSpPr>
              <p:cNvPr id="25633" name="Group 88"/>
              <p:cNvGrpSpPr>
                <a:grpSpLocks/>
              </p:cNvGrpSpPr>
              <p:nvPr/>
            </p:nvGrpSpPr>
            <p:grpSpPr bwMode="auto">
              <a:xfrm rot="3759694">
                <a:off x="4390005" y="5889646"/>
                <a:ext cx="571500" cy="114300"/>
                <a:chOff x="8077" y="9157"/>
                <a:chExt cx="900" cy="180"/>
              </a:xfrm>
            </p:grpSpPr>
            <p:grpSp>
              <p:nvGrpSpPr>
                <p:cNvPr id="25655" name="Group 89"/>
                <p:cNvGrpSpPr>
                  <a:grpSpLocks/>
                </p:cNvGrpSpPr>
                <p:nvPr/>
              </p:nvGrpSpPr>
              <p:grpSpPr bwMode="auto">
                <a:xfrm>
                  <a:off x="8257" y="9157"/>
                  <a:ext cx="540" cy="180"/>
                  <a:chOff x="8257" y="9157"/>
                  <a:chExt cx="1800" cy="180"/>
                </a:xfrm>
              </p:grpSpPr>
              <p:grpSp>
                <p:nvGrpSpPr>
                  <p:cNvPr id="25658" name="Group 90"/>
                  <p:cNvGrpSpPr>
                    <a:grpSpLocks/>
                  </p:cNvGrpSpPr>
                  <p:nvPr/>
                </p:nvGrpSpPr>
                <p:grpSpPr bwMode="auto">
                  <a:xfrm>
                    <a:off x="8617" y="9157"/>
                    <a:ext cx="360" cy="180"/>
                    <a:chOff x="8617" y="9157"/>
                    <a:chExt cx="360" cy="180"/>
                  </a:xfrm>
                </p:grpSpPr>
                <p:sp>
                  <p:nvSpPr>
                    <p:cNvPr id="25671" name="Line 9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72" name="Line 9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659" name="Group 93"/>
                  <p:cNvGrpSpPr>
                    <a:grpSpLocks/>
                  </p:cNvGrpSpPr>
                  <p:nvPr/>
                </p:nvGrpSpPr>
                <p:grpSpPr bwMode="auto">
                  <a:xfrm>
                    <a:off x="8977" y="9157"/>
                    <a:ext cx="360" cy="180"/>
                    <a:chOff x="8617" y="9157"/>
                    <a:chExt cx="360" cy="180"/>
                  </a:xfrm>
                </p:grpSpPr>
                <p:sp>
                  <p:nvSpPr>
                    <p:cNvPr id="25669" name="Line 9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70" name="Line 9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660" name="Group 96"/>
                  <p:cNvGrpSpPr>
                    <a:grpSpLocks/>
                  </p:cNvGrpSpPr>
                  <p:nvPr/>
                </p:nvGrpSpPr>
                <p:grpSpPr bwMode="auto">
                  <a:xfrm>
                    <a:off x="9337" y="9157"/>
                    <a:ext cx="360" cy="180"/>
                    <a:chOff x="8617" y="9157"/>
                    <a:chExt cx="360" cy="180"/>
                  </a:xfrm>
                </p:grpSpPr>
                <p:sp>
                  <p:nvSpPr>
                    <p:cNvPr id="25667" name="Line 9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68" name="Line 9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661" name="Group 99"/>
                  <p:cNvGrpSpPr>
                    <a:grpSpLocks/>
                  </p:cNvGrpSpPr>
                  <p:nvPr/>
                </p:nvGrpSpPr>
                <p:grpSpPr bwMode="auto">
                  <a:xfrm>
                    <a:off x="9697" y="9157"/>
                    <a:ext cx="360" cy="180"/>
                    <a:chOff x="8617" y="9157"/>
                    <a:chExt cx="360" cy="180"/>
                  </a:xfrm>
                </p:grpSpPr>
                <p:sp>
                  <p:nvSpPr>
                    <p:cNvPr id="25665" name="Line 10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66" name="Line 10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662" name="Group 102"/>
                  <p:cNvGrpSpPr>
                    <a:grpSpLocks/>
                  </p:cNvGrpSpPr>
                  <p:nvPr/>
                </p:nvGrpSpPr>
                <p:grpSpPr bwMode="auto">
                  <a:xfrm>
                    <a:off x="8257" y="9157"/>
                    <a:ext cx="360" cy="180"/>
                    <a:chOff x="8617" y="9157"/>
                    <a:chExt cx="360" cy="180"/>
                  </a:xfrm>
                </p:grpSpPr>
                <p:sp>
                  <p:nvSpPr>
                    <p:cNvPr id="25663" name="Line 10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64" name="Line 10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5656" name="Line 105"/>
                <p:cNvSpPr>
                  <a:spLocks noChangeShapeType="1"/>
                </p:cNvSpPr>
                <p:nvPr/>
              </p:nvSpPr>
              <p:spPr bwMode="auto">
                <a:xfrm>
                  <a:off x="8797" y="9337"/>
                  <a:ext cx="180" cy="0"/>
                </a:xfrm>
                <a:prstGeom prst="line">
                  <a:avLst/>
                </a:prstGeom>
                <a:noFill/>
                <a:ln w="9525">
                  <a:solidFill>
                    <a:srgbClr val="000000"/>
                  </a:solidFill>
                  <a:round/>
                  <a:headEnd/>
                  <a:tailEnd/>
                </a:ln>
              </p:spPr>
              <p:txBody>
                <a:bodyPr/>
                <a:lstStyle/>
                <a:p>
                  <a:endParaRPr lang="fr-FR"/>
                </a:p>
              </p:txBody>
            </p:sp>
            <p:sp>
              <p:nvSpPr>
                <p:cNvPr id="25657" name="Line 106"/>
                <p:cNvSpPr>
                  <a:spLocks noChangeShapeType="1"/>
                </p:cNvSpPr>
                <p:nvPr/>
              </p:nvSpPr>
              <p:spPr bwMode="auto">
                <a:xfrm flipH="1">
                  <a:off x="8077" y="9337"/>
                  <a:ext cx="180" cy="0"/>
                </a:xfrm>
                <a:prstGeom prst="line">
                  <a:avLst/>
                </a:prstGeom>
                <a:noFill/>
                <a:ln w="9525">
                  <a:solidFill>
                    <a:srgbClr val="000000"/>
                  </a:solidFill>
                  <a:round/>
                  <a:headEnd/>
                  <a:tailEnd/>
                </a:ln>
              </p:spPr>
              <p:txBody>
                <a:bodyPr/>
                <a:lstStyle/>
                <a:p>
                  <a:endParaRPr lang="fr-FR"/>
                </a:p>
              </p:txBody>
            </p:sp>
          </p:grpSp>
          <p:sp>
            <p:nvSpPr>
              <p:cNvPr id="25634" name="Line 107"/>
              <p:cNvSpPr>
                <a:spLocks noChangeShapeType="1"/>
              </p:cNvSpPr>
              <p:nvPr/>
            </p:nvSpPr>
            <p:spPr bwMode="auto">
              <a:xfrm>
                <a:off x="2688205" y="5611834"/>
                <a:ext cx="1600200" cy="0"/>
              </a:xfrm>
              <a:prstGeom prst="line">
                <a:avLst/>
              </a:prstGeom>
              <a:noFill/>
              <a:ln w="9525">
                <a:solidFill>
                  <a:srgbClr val="000000"/>
                </a:solidFill>
                <a:round/>
                <a:headEnd/>
                <a:tailEnd/>
              </a:ln>
            </p:spPr>
            <p:txBody>
              <a:bodyPr/>
              <a:lstStyle/>
              <a:p>
                <a:endParaRPr lang="fr-FR"/>
              </a:p>
            </p:txBody>
          </p:sp>
          <p:sp>
            <p:nvSpPr>
              <p:cNvPr id="25635" name="Line 108"/>
              <p:cNvSpPr>
                <a:spLocks noChangeShapeType="1"/>
              </p:cNvSpPr>
              <p:nvPr/>
            </p:nvSpPr>
            <p:spPr bwMode="auto">
              <a:xfrm>
                <a:off x="3374005" y="6335734"/>
                <a:ext cx="342900" cy="0"/>
              </a:xfrm>
              <a:prstGeom prst="line">
                <a:avLst/>
              </a:prstGeom>
              <a:noFill/>
              <a:ln w="9525">
                <a:solidFill>
                  <a:srgbClr val="000000"/>
                </a:solidFill>
                <a:round/>
                <a:headEnd/>
                <a:tailEnd type="stealth" w="med" len="med"/>
              </a:ln>
            </p:spPr>
            <p:txBody>
              <a:bodyPr/>
              <a:lstStyle/>
              <a:p>
                <a:endParaRPr lang="fr-FR"/>
              </a:p>
            </p:txBody>
          </p:sp>
          <p:sp>
            <p:nvSpPr>
              <p:cNvPr id="25636" name="Line 109"/>
              <p:cNvSpPr>
                <a:spLocks noChangeShapeType="1"/>
              </p:cNvSpPr>
              <p:nvPr/>
            </p:nvSpPr>
            <p:spPr bwMode="auto">
              <a:xfrm>
                <a:off x="3094605" y="6094434"/>
                <a:ext cx="228600" cy="228600"/>
              </a:xfrm>
              <a:prstGeom prst="line">
                <a:avLst/>
              </a:prstGeom>
              <a:noFill/>
              <a:ln w="9525">
                <a:solidFill>
                  <a:srgbClr val="000000"/>
                </a:solidFill>
                <a:round/>
                <a:headEnd/>
                <a:tailEnd/>
              </a:ln>
            </p:spPr>
            <p:txBody>
              <a:bodyPr/>
              <a:lstStyle/>
              <a:p>
                <a:endParaRPr lang="fr-FR"/>
              </a:p>
            </p:txBody>
          </p:sp>
          <p:sp>
            <p:nvSpPr>
              <p:cNvPr id="25637" name="Line 110"/>
              <p:cNvSpPr>
                <a:spLocks noChangeShapeType="1"/>
              </p:cNvSpPr>
              <p:nvPr/>
            </p:nvSpPr>
            <p:spPr bwMode="auto">
              <a:xfrm rot="1286864">
                <a:off x="4364605" y="5561034"/>
                <a:ext cx="190500" cy="190500"/>
              </a:xfrm>
              <a:prstGeom prst="line">
                <a:avLst/>
              </a:prstGeom>
              <a:noFill/>
              <a:ln w="9525">
                <a:solidFill>
                  <a:srgbClr val="000000"/>
                </a:solidFill>
                <a:round/>
                <a:headEnd/>
                <a:tailEnd/>
              </a:ln>
            </p:spPr>
            <p:txBody>
              <a:bodyPr/>
              <a:lstStyle/>
              <a:p>
                <a:endParaRPr lang="fr-FR"/>
              </a:p>
            </p:txBody>
          </p:sp>
          <p:sp>
            <p:nvSpPr>
              <p:cNvPr id="25638" name="Line 111"/>
              <p:cNvSpPr>
                <a:spLocks noChangeShapeType="1"/>
              </p:cNvSpPr>
              <p:nvPr/>
            </p:nvSpPr>
            <p:spPr bwMode="auto">
              <a:xfrm flipH="1">
                <a:off x="2573905" y="5535634"/>
                <a:ext cx="1828800" cy="0"/>
              </a:xfrm>
              <a:prstGeom prst="line">
                <a:avLst/>
              </a:prstGeom>
              <a:noFill/>
              <a:ln w="9525">
                <a:solidFill>
                  <a:srgbClr val="000000"/>
                </a:solidFill>
                <a:round/>
                <a:headEnd/>
                <a:tailEnd/>
              </a:ln>
            </p:spPr>
            <p:txBody>
              <a:bodyPr/>
              <a:lstStyle/>
              <a:p>
                <a:endParaRPr lang="fr-FR"/>
              </a:p>
            </p:txBody>
          </p:sp>
          <p:sp>
            <p:nvSpPr>
              <p:cNvPr id="25639" name="Line 112"/>
              <p:cNvSpPr>
                <a:spLocks noChangeShapeType="1"/>
              </p:cNvSpPr>
              <p:nvPr/>
            </p:nvSpPr>
            <p:spPr bwMode="auto">
              <a:xfrm flipH="1" flipV="1">
                <a:off x="2573905" y="5548334"/>
                <a:ext cx="342900" cy="342900"/>
              </a:xfrm>
              <a:prstGeom prst="line">
                <a:avLst/>
              </a:prstGeom>
              <a:noFill/>
              <a:ln w="9525">
                <a:solidFill>
                  <a:srgbClr val="000000"/>
                </a:solidFill>
                <a:round/>
                <a:headEnd/>
                <a:tailEnd/>
              </a:ln>
            </p:spPr>
            <p:txBody>
              <a:bodyPr/>
              <a:lstStyle/>
              <a:p>
                <a:endParaRPr lang="fr-FR"/>
              </a:p>
            </p:txBody>
          </p:sp>
          <p:sp>
            <p:nvSpPr>
              <p:cNvPr id="25640" name="Line 113"/>
              <p:cNvSpPr>
                <a:spLocks noChangeShapeType="1"/>
              </p:cNvSpPr>
              <p:nvPr/>
            </p:nvSpPr>
            <p:spPr bwMode="auto">
              <a:xfrm rot="1431945">
                <a:off x="4720205" y="6196034"/>
                <a:ext cx="114300" cy="114300"/>
              </a:xfrm>
              <a:prstGeom prst="line">
                <a:avLst/>
              </a:prstGeom>
              <a:noFill/>
              <a:ln w="9525">
                <a:solidFill>
                  <a:srgbClr val="000000"/>
                </a:solidFill>
                <a:round/>
                <a:headEnd/>
                <a:tailEnd/>
              </a:ln>
            </p:spPr>
            <p:txBody>
              <a:bodyPr/>
              <a:lstStyle/>
              <a:p>
                <a:endParaRPr lang="fr-FR"/>
              </a:p>
            </p:txBody>
          </p:sp>
          <p:sp>
            <p:nvSpPr>
              <p:cNvPr id="25641" name="Line 114"/>
              <p:cNvSpPr>
                <a:spLocks noChangeShapeType="1"/>
              </p:cNvSpPr>
              <p:nvPr/>
            </p:nvSpPr>
            <p:spPr bwMode="auto">
              <a:xfrm>
                <a:off x="3335905" y="6335734"/>
                <a:ext cx="1485900" cy="0"/>
              </a:xfrm>
              <a:prstGeom prst="line">
                <a:avLst/>
              </a:prstGeom>
              <a:noFill/>
              <a:ln w="9525">
                <a:solidFill>
                  <a:srgbClr val="000000"/>
                </a:solidFill>
                <a:round/>
                <a:headEnd/>
                <a:tailEnd/>
              </a:ln>
            </p:spPr>
            <p:txBody>
              <a:bodyPr/>
              <a:lstStyle/>
              <a:p>
                <a:endParaRPr lang="fr-FR"/>
              </a:p>
            </p:txBody>
          </p:sp>
          <p:sp>
            <p:nvSpPr>
              <p:cNvPr id="25642" name="Freeform 115"/>
              <p:cNvSpPr>
                <a:spLocks/>
              </p:cNvSpPr>
              <p:nvPr/>
            </p:nvSpPr>
            <p:spPr bwMode="auto">
              <a:xfrm>
                <a:off x="2575493" y="5516584"/>
                <a:ext cx="88900" cy="133350"/>
              </a:xfrm>
              <a:custGeom>
                <a:avLst/>
                <a:gdLst>
                  <a:gd name="T0" fmla="*/ 2147483647 w 141"/>
                  <a:gd name="T1" fmla="*/ 2147483647 h 210"/>
                  <a:gd name="T2" fmla="*/ 2147483647 w 141"/>
                  <a:gd name="T3" fmla="*/ 2147483647 h 210"/>
                  <a:gd name="T4" fmla="*/ 2147483647 w 141"/>
                  <a:gd name="T5" fmla="*/ 2147483647 h 210"/>
                  <a:gd name="T6" fmla="*/ 0 60000 65536"/>
                  <a:gd name="T7" fmla="*/ 0 60000 65536"/>
                  <a:gd name="T8" fmla="*/ 0 60000 65536"/>
                  <a:gd name="T9" fmla="*/ 0 w 141"/>
                  <a:gd name="T10" fmla="*/ 0 h 210"/>
                  <a:gd name="T11" fmla="*/ 141 w 141"/>
                  <a:gd name="T12" fmla="*/ 210 h 210"/>
                </a:gdLst>
                <a:ahLst/>
                <a:cxnLst>
                  <a:cxn ang="T6">
                    <a:pos x="T0" y="T1"/>
                  </a:cxn>
                  <a:cxn ang="T7">
                    <a:pos x="T2" y="T3"/>
                  </a:cxn>
                  <a:cxn ang="T8">
                    <a:pos x="T4" y="T5"/>
                  </a:cxn>
                </a:cxnLst>
                <a:rect l="T9" t="T10" r="T11" b="T12"/>
                <a:pathLst>
                  <a:path w="141" h="210">
                    <a:moveTo>
                      <a:pt x="141" y="150"/>
                    </a:moveTo>
                    <a:cubicBezTo>
                      <a:pt x="128" y="111"/>
                      <a:pt x="113" y="0"/>
                      <a:pt x="21" y="110"/>
                    </a:cubicBezTo>
                    <a:cubicBezTo>
                      <a:pt x="0" y="136"/>
                      <a:pt x="21" y="177"/>
                      <a:pt x="21" y="210"/>
                    </a:cubicBezTo>
                  </a:path>
                </a:pathLst>
              </a:custGeom>
              <a:noFill/>
              <a:ln w="9525">
                <a:solidFill>
                  <a:srgbClr val="000000"/>
                </a:solidFill>
                <a:round/>
                <a:headEnd/>
                <a:tailEnd/>
              </a:ln>
            </p:spPr>
            <p:txBody>
              <a:bodyPr/>
              <a:lstStyle/>
              <a:p>
                <a:endParaRPr lang="fr-FR"/>
              </a:p>
            </p:txBody>
          </p:sp>
          <p:sp>
            <p:nvSpPr>
              <p:cNvPr id="25643" name="Line 116"/>
              <p:cNvSpPr>
                <a:spLocks noChangeShapeType="1"/>
              </p:cNvSpPr>
              <p:nvPr/>
            </p:nvSpPr>
            <p:spPr bwMode="auto">
              <a:xfrm flipH="1">
                <a:off x="2129405" y="5649934"/>
                <a:ext cx="457200" cy="0"/>
              </a:xfrm>
              <a:prstGeom prst="line">
                <a:avLst/>
              </a:prstGeom>
              <a:noFill/>
              <a:ln w="9525">
                <a:solidFill>
                  <a:srgbClr val="000000"/>
                </a:solidFill>
                <a:round/>
                <a:headEnd/>
                <a:tailEnd/>
              </a:ln>
            </p:spPr>
            <p:txBody>
              <a:bodyPr/>
              <a:lstStyle/>
              <a:p>
                <a:endParaRPr lang="fr-FR"/>
              </a:p>
            </p:txBody>
          </p:sp>
          <p:sp>
            <p:nvSpPr>
              <p:cNvPr id="25644" name="Line 117"/>
              <p:cNvSpPr>
                <a:spLocks noChangeShapeType="1"/>
              </p:cNvSpPr>
              <p:nvPr/>
            </p:nvSpPr>
            <p:spPr bwMode="auto">
              <a:xfrm flipH="1">
                <a:off x="3920105" y="6119834"/>
                <a:ext cx="88900" cy="177800"/>
              </a:xfrm>
              <a:prstGeom prst="line">
                <a:avLst/>
              </a:prstGeom>
              <a:noFill/>
              <a:ln w="9525">
                <a:solidFill>
                  <a:srgbClr val="000000"/>
                </a:solidFill>
                <a:round/>
                <a:headEnd/>
                <a:tailEnd/>
              </a:ln>
            </p:spPr>
            <p:txBody>
              <a:bodyPr/>
              <a:lstStyle/>
              <a:p>
                <a:endParaRPr lang="fr-FR"/>
              </a:p>
            </p:txBody>
          </p:sp>
          <p:sp>
            <p:nvSpPr>
              <p:cNvPr id="25645" name="Freeform 118"/>
              <p:cNvSpPr>
                <a:spLocks/>
              </p:cNvSpPr>
              <p:nvPr/>
            </p:nvSpPr>
            <p:spPr bwMode="auto">
              <a:xfrm>
                <a:off x="3921693" y="6294459"/>
                <a:ext cx="85725" cy="84137"/>
              </a:xfrm>
              <a:custGeom>
                <a:avLst/>
                <a:gdLst>
                  <a:gd name="T0" fmla="*/ 0 w 133"/>
                  <a:gd name="T1" fmla="*/ 2147483647 h 132"/>
                  <a:gd name="T2" fmla="*/ 2147483647 w 133"/>
                  <a:gd name="T3" fmla="*/ 2147483647 h 132"/>
                  <a:gd name="T4" fmla="*/ 2147483647 w 133"/>
                  <a:gd name="T5" fmla="*/ 2147483647 h 132"/>
                  <a:gd name="T6" fmla="*/ 0 60000 65536"/>
                  <a:gd name="T7" fmla="*/ 0 60000 65536"/>
                  <a:gd name="T8" fmla="*/ 0 60000 65536"/>
                  <a:gd name="T9" fmla="*/ 0 w 133"/>
                  <a:gd name="T10" fmla="*/ 0 h 132"/>
                  <a:gd name="T11" fmla="*/ 133 w 133"/>
                  <a:gd name="T12" fmla="*/ 132 h 132"/>
                </a:gdLst>
                <a:ahLst/>
                <a:cxnLst>
                  <a:cxn ang="T6">
                    <a:pos x="T0" y="T1"/>
                  </a:cxn>
                  <a:cxn ang="T7">
                    <a:pos x="T2" y="T3"/>
                  </a:cxn>
                  <a:cxn ang="T8">
                    <a:pos x="T4" y="T5"/>
                  </a:cxn>
                </a:cxnLst>
                <a:rect l="T9" t="T10" r="T11" b="T12"/>
                <a:pathLst>
                  <a:path w="133" h="132">
                    <a:moveTo>
                      <a:pt x="0" y="5"/>
                    </a:moveTo>
                    <a:cubicBezTo>
                      <a:pt x="27" y="12"/>
                      <a:pt x="68" y="0"/>
                      <a:pt x="80" y="25"/>
                    </a:cubicBezTo>
                    <a:cubicBezTo>
                      <a:pt x="133" y="132"/>
                      <a:pt x="79" y="125"/>
                      <a:pt x="40" y="125"/>
                    </a:cubicBezTo>
                  </a:path>
                </a:pathLst>
              </a:custGeom>
              <a:noFill/>
              <a:ln w="9525">
                <a:solidFill>
                  <a:srgbClr val="000000"/>
                </a:solidFill>
                <a:round/>
                <a:headEnd/>
                <a:tailEnd/>
              </a:ln>
            </p:spPr>
            <p:txBody>
              <a:bodyPr/>
              <a:lstStyle/>
              <a:p>
                <a:endParaRPr lang="fr-FR"/>
              </a:p>
            </p:txBody>
          </p:sp>
          <p:sp>
            <p:nvSpPr>
              <p:cNvPr id="25646" name="Line 119"/>
              <p:cNvSpPr>
                <a:spLocks noChangeShapeType="1"/>
              </p:cNvSpPr>
              <p:nvPr/>
            </p:nvSpPr>
            <p:spPr bwMode="auto">
              <a:xfrm>
                <a:off x="3945505" y="6386534"/>
                <a:ext cx="0" cy="114300"/>
              </a:xfrm>
              <a:prstGeom prst="line">
                <a:avLst/>
              </a:prstGeom>
              <a:noFill/>
              <a:ln w="9525">
                <a:solidFill>
                  <a:srgbClr val="000000"/>
                </a:solidFill>
                <a:round/>
                <a:headEnd/>
                <a:tailEnd/>
              </a:ln>
            </p:spPr>
            <p:txBody>
              <a:bodyPr/>
              <a:lstStyle/>
              <a:p>
                <a:endParaRPr lang="fr-FR"/>
              </a:p>
            </p:txBody>
          </p:sp>
          <p:sp>
            <p:nvSpPr>
              <p:cNvPr id="25647" name="Line 120"/>
              <p:cNvSpPr>
                <a:spLocks noChangeShapeType="1"/>
              </p:cNvSpPr>
              <p:nvPr/>
            </p:nvSpPr>
            <p:spPr bwMode="auto">
              <a:xfrm flipH="1">
                <a:off x="1430905" y="6500834"/>
                <a:ext cx="2514600" cy="0"/>
              </a:xfrm>
              <a:prstGeom prst="line">
                <a:avLst/>
              </a:prstGeom>
              <a:noFill/>
              <a:ln w="9525">
                <a:solidFill>
                  <a:srgbClr val="000000"/>
                </a:solidFill>
                <a:round/>
                <a:headEnd/>
                <a:tailEnd/>
              </a:ln>
            </p:spPr>
            <p:txBody>
              <a:bodyPr/>
              <a:lstStyle/>
              <a:p>
                <a:endParaRPr lang="fr-FR"/>
              </a:p>
            </p:txBody>
          </p:sp>
          <p:sp>
            <p:nvSpPr>
              <p:cNvPr id="25648" name="Line 121"/>
              <p:cNvSpPr>
                <a:spLocks noChangeShapeType="1"/>
              </p:cNvSpPr>
              <p:nvPr/>
            </p:nvSpPr>
            <p:spPr bwMode="auto">
              <a:xfrm rot="21089804" flipH="1">
                <a:off x="1405505" y="6119834"/>
                <a:ext cx="342900" cy="342900"/>
              </a:xfrm>
              <a:prstGeom prst="line">
                <a:avLst/>
              </a:prstGeom>
              <a:noFill/>
              <a:ln w="9525">
                <a:solidFill>
                  <a:srgbClr val="000000"/>
                </a:solidFill>
                <a:round/>
                <a:headEnd/>
                <a:tailEnd/>
              </a:ln>
            </p:spPr>
            <p:txBody>
              <a:bodyPr/>
              <a:lstStyle/>
              <a:p>
                <a:endParaRPr lang="fr-FR"/>
              </a:p>
            </p:txBody>
          </p:sp>
          <p:sp>
            <p:nvSpPr>
              <p:cNvPr id="25649" name="Line 122"/>
              <p:cNvSpPr>
                <a:spLocks noChangeShapeType="1"/>
              </p:cNvSpPr>
              <p:nvPr/>
            </p:nvSpPr>
            <p:spPr bwMode="auto">
              <a:xfrm>
                <a:off x="3031105" y="4811734"/>
                <a:ext cx="457200" cy="0"/>
              </a:xfrm>
              <a:prstGeom prst="line">
                <a:avLst/>
              </a:prstGeom>
              <a:noFill/>
              <a:ln w="9525">
                <a:solidFill>
                  <a:srgbClr val="000000"/>
                </a:solidFill>
                <a:round/>
                <a:headEnd/>
                <a:tailEnd type="stealth" w="med" len="med"/>
              </a:ln>
            </p:spPr>
            <p:txBody>
              <a:bodyPr/>
              <a:lstStyle/>
              <a:p>
                <a:endParaRPr lang="fr-FR"/>
              </a:p>
            </p:txBody>
          </p:sp>
          <p:sp>
            <p:nvSpPr>
              <p:cNvPr id="25650" name="Line 123"/>
              <p:cNvSpPr>
                <a:spLocks noChangeShapeType="1"/>
              </p:cNvSpPr>
              <p:nvPr/>
            </p:nvSpPr>
            <p:spPr bwMode="auto">
              <a:xfrm>
                <a:off x="3259705" y="6500834"/>
                <a:ext cx="457200" cy="0"/>
              </a:xfrm>
              <a:prstGeom prst="line">
                <a:avLst/>
              </a:prstGeom>
              <a:noFill/>
              <a:ln w="9525">
                <a:solidFill>
                  <a:srgbClr val="000000"/>
                </a:solidFill>
                <a:round/>
                <a:headEnd/>
                <a:tailEnd type="stealth" w="med" len="med"/>
              </a:ln>
            </p:spPr>
            <p:txBody>
              <a:bodyPr/>
              <a:lstStyle/>
              <a:p>
                <a:endParaRPr lang="fr-FR"/>
              </a:p>
            </p:txBody>
          </p:sp>
          <p:sp>
            <p:nvSpPr>
              <p:cNvPr id="25651" name="Line 124"/>
              <p:cNvSpPr>
                <a:spLocks noChangeShapeType="1"/>
              </p:cNvSpPr>
              <p:nvPr/>
            </p:nvSpPr>
            <p:spPr bwMode="auto">
              <a:xfrm flipV="1">
                <a:off x="3602605" y="5383234"/>
                <a:ext cx="0" cy="228600"/>
              </a:xfrm>
              <a:prstGeom prst="line">
                <a:avLst/>
              </a:prstGeom>
              <a:noFill/>
              <a:ln w="9525">
                <a:solidFill>
                  <a:srgbClr val="000000"/>
                </a:solidFill>
                <a:round/>
                <a:headEnd/>
                <a:tailEnd/>
              </a:ln>
            </p:spPr>
            <p:txBody>
              <a:bodyPr/>
              <a:lstStyle/>
              <a:p>
                <a:endParaRPr lang="fr-FR"/>
              </a:p>
            </p:txBody>
          </p:sp>
          <p:sp>
            <p:nvSpPr>
              <p:cNvPr id="25652" name="Line 125"/>
              <p:cNvSpPr>
                <a:spLocks noChangeShapeType="1"/>
              </p:cNvSpPr>
              <p:nvPr/>
            </p:nvSpPr>
            <p:spPr bwMode="auto">
              <a:xfrm flipH="1">
                <a:off x="3259705" y="5383234"/>
                <a:ext cx="342900" cy="114300"/>
              </a:xfrm>
              <a:prstGeom prst="line">
                <a:avLst/>
              </a:prstGeom>
              <a:noFill/>
              <a:ln w="9525">
                <a:solidFill>
                  <a:srgbClr val="000000"/>
                </a:solidFill>
                <a:round/>
                <a:headEnd/>
                <a:tailEnd/>
              </a:ln>
            </p:spPr>
            <p:txBody>
              <a:bodyPr/>
              <a:lstStyle/>
              <a:p>
                <a:endParaRPr lang="fr-FR"/>
              </a:p>
            </p:txBody>
          </p:sp>
          <p:sp>
            <p:nvSpPr>
              <p:cNvPr id="25653" name="Line 126"/>
              <p:cNvSpPr>
                <a:spLocks noChangeShapeType="1"/>
              </p:cNvSpPr>
              <p:nvPr/>
            </p:nvSpPr>
            <p:spPr bwMode="auto">
              <a:xfrm>
                <a:off x="3259705" y="5497534"/>
                <a:ext cx="342900" cy="114300"/>
              </a:xfrm>
              <a:prstGeom prst="line">
                <a:avLst/>
              </a:prstGeom>
              <a:noFill/>
              <a:ln w="9525">
                <a:solidFill>
                  <a:srgbClr val="000000"/>
                </a:solidFill>
                <a:round/>
                <a:headEnd/>
                <a:tailEnd/>
              </a:ln>
            </p:spPr>
            <p:txBody>
              <a:bodyPr/>
              <a:lstStyle/>
              <a:p>
                <a:endParaRPr lang="fr-FR"/>
              </a:p>
            </p:txBody>
          </p:sp>
          <p:sp>
            <p:nvSpPr>
              <p:cNvPr id="25654" name="Text Box 127"/>
              <p:cNvSpPr txBox="1">
                <a:spLocks noChangeArrowheads="1"/>
              </p:cNvSpPr>
              <p:nvPr/>
            </p:nvSpPr>
            <p:spPr bwMode="auto">
              <a:xfrm>
                <a:off x="3374005" y="5040334"/>
                <a:ext cx="457200" cy="342900"/>
              </a:xfrm>
              <a:prstGeom prst="rect">
                <a:avLst/>
              </a:prstGeom>
              <a:noFill/>
              <a:ln w="9525">
                <a:noFill/>
                <a:miter lim="800000"/>
                <a:headEnd/>
                <a:tailEnd/>
              </a:ln>
            </p:spPr>
            <p:txBody>
              <a:bodyPr/>
              <a:lstStyle/>
              <a:p>
                <a:r>
                  <a:rPr lang="fr-FR" sz="1400"/>
                  <a:t>i</a:t>
                </a:r>
                <a:r>
                  <a:rPr lang="fr-FR" sz="1400" baseline="-25000"/>
                  <a:t>n</a:t>
                </a:r>
                <a:endParaRPr lang="fr-FR"/>
              </a:p>
            </p:txBody>
          </p:sp>
        </p:grpSp>
        <p:sp>
          <p:nvSpPr>
            <p:cNvPr id="25612" name="ZoneTexte 99"/>
            <p:cNvSpPr txBox="1">
              <a:spLocks noChangeArrowheads="1"/>
            </p:cNvSpPr>
            <p:nvPr/>
          </p:nvSpPr>
          <p:spPr bwMode="auto">
            <a:xfrm>
              <a:off x="5890685" y="2224011"/>
              <a:ext cx="397866" cy="369332"/>
            </a:xfrm>
            <a:prstGeom prst="rect">
              <a:avLst/>
            </a:prstGeom>
            <a:noFill/>
            <a:ln w="9525">
              <a:noFill/>
              <a:miter lim="800000"/>
              <a:headEnd/>
              <a:tailEnd/>
            </a:ln>
          </p:spPr>
          <p:txBody>
            <a:bodyPr wrap="none">
              <a:spAutoFit/>
            </a:bodyPr>
            <a:lstStyle/>
            <a:p>
              <a:r>
                <a:rPr lang="fr-FR"/>
                <a:t>e</a:t>
              </a:r>
              <a:r>
                <a:rPr lang="fr-FR" baseline="-25000"/>
                <a:t>1</a:t>
              </a:r>
            </a:p>
          </p:txBody>
        </p:sp>
        <p:sp>
          <p:nvSpPr>
            <p:cNvPr id="25613" name="ZoneTexte 100"/>
            <p:cNvSpPr txBox="1">
              <a:spLocks noChangeArrowheads="1"/>
            </p:cNvSpPr>
            <p:nvPr/>
          </p:nvSpPr>
          <p:spPr bwMode="auto">
            <a:xfrm>
              <a:off x="5357818" y="3143248"/>
              <a:ext cx="397866" cy="369332"/>
            </a:xfrm>
            <a:prstGeom prst="rect">
              <a:avLst/>
            </a:prstGeom>
            <a:noFill/>
            <a:ln w="9525">
              <a:noFill/>
              <a:miter lim="800000"/>
              <a:headEnd/>
              <a:tailEnd/>
            </a:ln>
          </p:spPr>
          <p:txBody>
            <a:bodyPr wrap="none">
              <a:spAutoFit/>
            </a:bodyPr>
            <a:lstStyle/>
            <a:p>
              <a:r>
                <a:rPr lang="fr-FR"/>
                <a:t>e</a:t>
              </a:r>
              <a:r>
                <a:rPr lang="fr-FR" baseline="-25000"/>
                <a:t>3</a:t>
              </a:r>
            </a:p>
          </p:txBody>
        </p:sp>
        <p:sp>
          <p:nvSpPr>
            <p:cNvPr id="25614" name="ZoneTexte 101"/>
            <p:cNvSpPr txBox="1">
              <a:spLocks noChangeArrowheads="1"/>
            </p:cNvSpPr>
            <p:nvPr/>
          </p:nvSpPr>
          <p:spPr bwMode="auto">
            <a:xfrm>
              <a:off x="7103092" y="3131106"/>
              <a:ext cx="397866" cy="369332"/>
            </a:xfrm>
            <a:prstGeom prst="rect">
              <a:avLst/>
            </a:prstGeom>
            <a:noFill/>
            <a:ln w="9525">
              <a:noFill/>
              <a:miter lim="800000"/>
              <a:headEnd/>
              <a:tailEnd/>
            </a:ln>
          </p:spPr>
          <p:txBody>
            <a:bodyPr wrap="none">
              <a:spAutoFit/>
            </a:bodyPr>
            <a:lstStyle/>
            <a:p>
              <a:r>
                <a:rPr lang="fr-FR"/>
                <a:t>e</a:t>
              </a:r>
              <a:r>
                <a:rPr lang="fr-FR" baseline="-25000"/>
                <a:t>2</a:t>
              </a:r>
            </a:p>
          </p:txBody>
        </p:sp>
        <p:sp>
          <p:nvSpPr>
            <p:cNvPr id="25615" name="Text Box 127"/>
            <p:cNvSpPr txBox="1">
              <a:spLocks noChangeArrowheads="1"/>
            </p:cNvSpPr>
            <p:nvPr/>
          </p:nvSpPr>
          <p:spPr bwMode="auto">
            <a:xfrm>
              <a:off x="7358082" y="1928802"/>
              <a:ext cx="457200" cy="342900"/>
            </a:xfrm>
            <a:prstGeom prst="rect">
              <a:avLst/>
            </a:prstGeom>
            <a:noFill/>
            <a:ln w="9525">
              <a:noFill/>
              <a:miter lim="800000"/>
              <a:headEnd/>
              <a:tailEnd/>
            </a:ln>
          </p:spPr>
          <p:txBody>
            <a:bodyPr/>
            <a:lstStyle/>
            <a:p>
              <a:r>
                <a:rPr lang="fr-FR" sz="1400"/>
                <a:t>i</a:t>
              </a:r>
              <a:r>
                <a:rPr lang="fr-FR" sz="1400" baseline="-25000"/>
                <a:t>1</a:t>
              </a:r>
              <a:endParaRPr lang="fr-FR"/>
            </a:p>
          </p:txBody>
        </p:sp>
        <p:sp>
          <p:nvSpPr>
            <p:cNvPr id="25616" name="ZoneTexte 104"/>
            <p:cNvSpPr txBox="1">
              <a:spLocks noChangeArrowheads="1"/>
            </p:cNvSpPr>
            <p:nvPr/>
          </p:nvSpPr>
          <p:spPr bwMode="auto">
            <a:xfrm>
              <a:off x="8388976" y="2273850"/>
              <a:ext cx="279244" cy="276999"/>
            </a:xfrm>
            <a:prstGeom prst="rect">
              <a:avLst/>
            </a:prstGeom>
            <a:noFill/>
            <a:ln w="9525">
              <a:noFill/>
              <a:miter lim="800000"/>
              <a:headEnd/>
              <a:tailEnd/>
            </a:ln>
          </p:spPr>
          <p:txBody>
            <a:bodyPr wrap="none">
              <a:spAutoFit/>
            </a:bodyPr>
            <a:lstStyle/>
            <a:p>
              <a:r>
                <a:rPr lang="fr-FR" baseline="-25000"/>
                <a:t>Z</a:t>
              </a:r>
            </a:p>
          </p:txBody>
        </p:sp>
        <p:sp>
          <p:nvSpPr>
            <p:cNvPr id="25617" name="ZoneTexte 105"/>
            <p:cNvSpPr txBox="1">
              <a:spLocks noChangeArrowheads="1"/>
            </p:cNvSpPr>
            <p:nvPr/>
          </p:nvSpPr>
          <p:spPr bwMode="auto">
            <a:xfrm>
              <a:off x="8721912" y="3113364"/>
              <a:ext cx="279244" cy="276999"/>
            </a:xfrm>
            <a:prstGeom prst="rect">
              <a:avLst/>
            </a:prstGeom>
            <a:noFill/>
            <a:ln w="9525">
              <a:noFill/>
              <a:miter lim="800000"/>
              <a:headEnd/>
              <a:tailEnd/>
            </a:ln>
          </p:spPr>
          <p:txBody>
            <a:bodyPr wrap="none">
              <a:spAutoFit/>
            </a:bodyPr>
            <a:lstStyle/>
            <a:p>
              <a:r>
                <a:rPr lang="fr-FR" baseline="-25000"/>
                <a:t>Z</a:t>
              </a:r>
            </a:p>
          </p:txBody>
        </p:sp>
        <p:sp>
          <p:nvSpPr>
            <p:cNvPr id="25618" name="ZoneTexte 106"/>
            <p:cNvSpPr txBox="1">
              <a:spLocks noChangeArrowheads="1"/>
            </p:cNvSpPr>
            <p:nvPr/>
          </p:nvSpPr>
          <p:spPr bwMode="auto">
            <a:xfrm>
              <a:off x="7831855" y="3013251"/>
              <a:ext cx="279244" cy="276999"/>
            </a:xfrm>
            <a:prstGeom prst="rect">
              <a:avLst/>
            </a:prstGeom>
            <a:noFill/>
            <a:ln w="9525">
              <a:noFill/>
              <a:miter lim="800000"/>
              <a:headEnd/>
              <a:tailEnd/>
            </a:ln>
          </p:spPr>
          <p:txBody>
            <a:bodyPr wrap="none">
              <a:spAutoFit/>
            </a:bodyPr>
            <a:lstStyle/>
            <a:p>
              <a:r>
                <a:rPr lang="fr-FR" baseline="-25000"/>
                <a:t>Z</a:t>
              </a:r>
            </a:p>
          </p:txBody>
        </p:sp>
        <p:sp>
          <p:nvSpPr>
            <p:cNvPr id="25619" name="Text Box 127"/>
            <p:cNvSpPr txBox="1">
              <a:spLocks noChangeArrowheads="1"/>
            </p:cNvSpPr>
            <p:nvPr/>
          </p:nvSpPr>
          <p:spPr bwMode="auto">
            <a:xfrm>
              <a:off x="7510482" y="3443290"/>
              <a:ext cx="457200" cy="342900"/>
            </a:xfrm>
            <a:prstGeom prst="rect">
              <a:avLst/>
            </a:prstGeom>
            <a:noFill/>
            <a:ln w="9525">
              <a:noFill/>
              <a:miter lim="800000"/>
              <a:headEnd/>
              <a:tailEnd/>
            </a:ln>
          </p:spPr>
          <p:txBody>
            <a:bodyPr/>
            <a:lstStyle/>
            <a:p>
              <a:r>
                <a:rPr lang="fr-FR" sz="1400"/>
                <a:t>i</a:t>
              </a:r>
              <a:r>
                <a:rPr lang="fr-FR" sz="1400" baseline="-25000"/>
                <a:t>2</a:t>
              </a:r>
              <a:endParaRPr lang="fr-FR"/>
            </a:p>
          </p:txBody>
        </p:sp>
        <p:sp>
          <p:nvSpPr>
            <p:cNvPr id="25620" name="Text Box 127"/>
            <p:cNvSpPr txBox="1">
              <a:spLocks noChangeArrowheads="1"/>
            </p:cNvSpPr>
            <p:nvPr/>
          </p:nvSpPr>
          <p:spPr bwMode="auto">
            <a:xfrm>
              <a:off x="7662882" y="3871918"/>
              <a:ext cx="457200" cy="342900"/>
            </a:xfrm>
            <a:prstGeom prst="rect">
              <a:avLst/>
            </a:prstGeom>
            <a:noFill/>
            <a:ln w="9525">
              <a:noFill/>
              <a:miter lim="800000"/>
              <a:headEnd/>
              <a:tailEnd/>
            </a:ln>
          </p:spPr>
          <p:txBody>
            <a:bodyPr/>
            <a:lstStyle/>
            <a:p>
              <a:r>
                <a:rPr lang="fr-FR" sz="1400"/>
                <a:t>i</a:t>
              </a:r>
              <a:r>
                <a:rPr lang="fr-FR" sz="1400" baseline="-25000"/>
                <a:t>3</a:t>
              </a:r>
              <a:endParaRPr lang="fr-FR"/>
            </a:p>
          </p:txBody>
        </p:sp>
        <p:sp>
          <p:nvSpPr>
            <p:cNvPr id="25621" name="Text Box 127"/>
            <p:cNvSpPr txBox="1">
              <a:spLocks noChangeArrowheads="1"/>
            </p:cNvSpPr>
            <p:nvPr/>
          </p:nvSpPr>
          <p:spPr bwMode="auto">
            <a:xfrm>
              <a:off x="6147865" y="2657472"/>
              <a:ext cx="457200" cy="342900"/>
            </a:xfrm>
            <a:prstGeom prst="rect">
              <a:avLst/>
            </a:prstGeom>
            <a:noFill/>
            <a:ln w="9525">
              <a:noFill/>
              <a:miter lim="800000"/>
              <a:headEnd/>
              <a:tailEnd/>
            </a:ln>
          </p:spPr>
          <p:txBody>
            <a:bodyPr/>
            <a:lstStyle/>
            <a:p>
              <a:r>
                <a:rPr lang="fr-FR" sz="1400"/>
                <a:t>N</a:t>
              </a:r>
              <a:endParaRPr lang="fr-FR"/>
            </a:p>
          </p:txBody>
        </p:sp>
        <p:sp>
          <p:nvSpPr>
            <p:cNvPr id="25622" name="Text Box 127"/>
            <p:cNvSpPr txBox="1">
              <a:spLocks noChangeArrowheads="1"/>
            </p:cNvSpPr>
            <p:nvPr/>
          </p:nvSpPr>
          <p:spPr bwMode="auto">
            <a:xfrm>
              <a:off x="8394037" y="2643182"/>
              <a:ext cx="457200" cy="342900"/>
            </a:xfrm>
            <a:prstGeom prst="rect">
              <a:avLst/>
            </a:prstGeom>
            <a:noFill/>
            <a:ln w="9525">
              <a:noFill/>
              <a:miter lim="800000"/>
              <a:headEnd/>
              <a:tailEnd/>
            </a:ln>
          </p:spPr>
          <p:txBody>
            <a:bodyPr/>
            <a:lstStyle/>
            <a:p>
              <a:r>
                <a:rPr lang="fr-FR" sz="1400"/>
                <a:t>N’</a:t>
              </a:r>
              <a:endParaRPr lang="fr-FR"/>
            </a:p>
          </p:txBody>
        </p:sp>
      </p:gr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38</a:t>
            </a:fld>
            <a:endParaRPr lang="fr-FR">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585">
                                            <p:txEl>
                                              <p:pRg st="2" end="2"/>
                                            </p:txEl>
                                          </p:spTgt>
                                        </p:tgtEl>
                                        <p:attrNameLst>
                                          <p:attrName>style.visibility</p:attrName>
                                        </p:attrNameLst>
                                      </p:cBhvr>
                                      <p:to>
                                        <p:strVal val="visible"/>
                                      </p:to>
                                    </p:set>
                                    <p:animEffect transition="in" filter="box(in)">
                                      <p:cBhvr>
                                        <p:cTn id="7" dur="500"/>
                                        <p:tgtEl>
                                          <p:spTgt spid="2458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585">
                                            <p:txEl>
                                              <p:pRg st="4" end="4"/>
                                            </p:txEl>
                                          </p:spTgt>
                                        </p:tgtEl>
                                        <p:attrNameLst>
                                          <p:attrName>style.visibility</p:attrName>
                                        </p:attrNameLst>
                                      </p:cBhvr>
                                      <p:to>
                                        <p:strVal val="visible"/>
                                      </p:to>
                                    </p:set>
                                    <p:animEffect transition="in" filter="box(in)">
                                      <p:cBhvr>
                                        <p:cTn id="17" dur="500"/>
                                        <p:tgtEl>
                                          <p:spTgt spid="24585">
                                            <p:txEl>
                                              <p:pRg st="4" end="4"/>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24585">
                                            <p:txEl>
                                              <p:pRg st="5" end="5"/>
                                            </p:txEl>
                                          </p:spTgt>
                                        </p:tgtEl>
                                        <p:attrNameLst>
                                          <p:attrName>style.visibility</p:attrName>
                                        </p:attrNameLst>
                                      </p:cBhvr>
                                      <p:to>
                                        <p:strVal val="visible"/>
                                      </p:to>
                                    </p:set>
                                    <p:animEffect transition="in" filter="box(in)">
                                      <p:cBhvr>
                                        <p:cTn id="20" dur="500"/>
                                        <p:tgtEl>
                                          <p:spTgt spid="24585">
                                            <p:txEl>
                                              <p:pRg st="5" end="5"/>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24585">
                                            <p:txEl>
                                              <p:pRg st="6" end="6"/>
                                            </p:txEl>
                                          </p:spTgt>
                                        </p:tgtEl>
                                        <p:attrNameLst>
                                          <p:attrName>style.visibility</p:attrName>
                                        </p:attrNameLst>
                                      </p:cBhvr>
                                      <p:to>
                                        <p:strVal val="visible"/>
                                      </p:to>
                                    </p:set>
                                    <p:animEffect transition="in" filter="box(in)">
                                      <p:cBhvr>
                                        <p:cTn id="23" dur="500"/>
                                        <p:tgtEl>
                                          <p:spTgt spid="2458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Intérêt des systèmes triphasés</a:t>
            </a:r>
            <a:endParaRPr lang="fr-FR" sz="3400" b="1" dirty="0"/>
          </a:p>
        </p:txBody>
      </p:sp>
      <p:sp>
        <p:nvSpPr>
          <p:cNvPr id="24585" name="ZoneTexte 64"/>
          <p:cNvSpPr txBox="1">
            <a:spLocks noChangeArrowheads="1"/>
          </p:cNvSpPr>
          <p:nvPr/>
        </p:nvSpPr>
        <p:spPr bwMode="auto">
          <a:xfrm>
            <a:off x="899592" y="1412776"/>
            <a:ext cx="7152263" cy="4247317"/>
          </a:xfrm>
          <a:prstGeom prst="rect">
            <a:avLst/>
          </a:prstGeom>
          <a:noFill/>
          <a:ln w="9525">
            <a:noFill/>
            <a:miter lim="800000"/>
            <a:headEnd/>
            <a:tailEnd/>
          </a:ln>
        </p:spPr>
        <p:txBody>
          <a:bodyPr wrap="square">
            <a:spAutoFit/>
          </a:bodyPr>
          <a:lstStyle/>
          <a:p>
            <a:endParaRPr lang="fr-FR" dirty="0"/>
          </a:p>
          <a:p>
            <a:endParaRPr lang="fr-FR" dirty="0"/>
          </a:p>
          <a:p>
            <a:r>
              <a:rPr lang="fr-FR" dirty="0"/>
              <a:t>En monophasé, il faut un volume de cuivre = 3.(2.L I/ σ)</a:t>
            </a:r>
          </a:p>
          <a:p>
            <a:endParaRPr lang="fr-FR" dirty="0"/>
          </a:p>
          <a:p>
            <a:endParaRPr lang="fr-FR" dirty="0"/>
          </a:p>
          <a:p>
            <a:pPr algn="just"/>
            <a:r>
              <a:rPr lang="fr-FR" dirty="0"/>
              <a:t>En triphasé tout se passe comme si les trois fils entre N et N’ étaient accolés en un seul conducteur que l’on peut supprimer ou qu’il pourra avoir une section plus faible.( i</a:t>
            </a:r>
            <a:r>
              <a:rPr lang="fr-FR" baseline="-25000" dirty="0"/>
              <a:t>1</a:t>
            </a:r>
            <a:r>
              <a:rPr lang="fr-FR" dirty="0"/>
              <a:t> + i</a:t>
            </a:r>
            <a:r>
              <a:rPr lang="fr-FR" baseline="-25000" dirty="0"/>
              <a:t>2 </a:t>
            </a:r>
            <a:r>
              <a:rPr lang="fr-FR" dirty="0"/>
              <a:t> + i</a:t>
            </a:r>
            <a:r>
              <a:rPr lang="fr-FR" baseline="-25000" dirty="0"/>
              <a:t>3 </a:t>
            </a:r>
            <a:r>
              <a:rPr lang="fr-FR" dirty="0"/>
              <a:t> = i</a:t>
            </a:r>
            <a:r>
              <a:rPr lang="fr-FR" baseline="-25000" dirty="0"/>
              <a:t>n</a:t>
            </a:r>
            <a:r>
              <a:rPr lang="fr-FR" dirty="0"/>
              <a:t> =0) il faut donc en triphasé un volume de cuivre 3.L I/ σ</a:t>
            </a:r>
          </a:p>
          <a:p>
            <a:endParaRPr lang="en-US" dirty="0"/>
          </a:p>
          <a:p>
            <a:endParaRPr lang="fr-FR" dirty="0"/>
          </a:p>
          <a:p>
            <a:pPr algn="just"/>
            <a:r>
              <a:rPr lang="fr-FR" dirty="0"/>
              <a:t>Donc en triphasé équilibré, il faut deux fois moins de cuivre pour faire une ligne de distribution, il en résulte aussi une réduction des contraintes sur les pylônes.</a:t>
            </a:r>
          </a:p>
          <a:p>
            <a:pPr algn="just">
              <a:buFontTx/>
              <a:buChar char="-"/>
            </a:pPr>
            <a:endParaRPr lang="fr-FR" b="1" dirty="0"/>
          </a:p>
        </p:txBody>
      </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39</a:t>
            </a:fld>
            <a:endParaRPr lang="fr-FR">
              <a:solidFill>
                <a:schemeClr val="tx1"/>
              </a:solidFill>
            </a:endParaRPr>
          </a:p>
        </p:txBody>
      </p:sp>
    </p:spTree>
    <p:extLst>
      <p:ext uri="{BB962C8B-B14F-4D97-AF65-F5344CB8AC3E}">
        <p14:creationId xmlns:p14="http://schemas.microsoft.com/office/powerpoint/2010/main" val="5389457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585">
                                            <p:txEl>
                                              <p:pRg st="2" end="2"/>
                                            </p:txEl>
                                          </p:spTgt>
                                        </p:tgtEl>
                                        <p:attrNameLst>
                                          <p:attrName>style.visibility</p:attrName>
                                        </p:attrNameLst>
                                      </p:cBhvr>
                                      <p:to>
                                        <p:strVal val="visible"/>
                                      </p:to>
                                    </p:set>
                                    <p:animEffect transition="in" filter="box(in)">
                                      <p:cBhvr>
                                        <p:cTn id="7" dur="500"/>
                                        <p:tgtEl>
                                          <p:spTgt spid="2458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4585">
                                            <p:txEl>
                                              <p:pRg st="5" end="5"/>
                                            </p:txEl>
                                          </p:spTgt>
                                        </p:tgtEl>
                                        <p:attrNameLst>
                                          <p:attrName>style.visibility</p:attrName>
                                        </p:attrNameLst>
                                      </p:cBhvr>
                                      <p:to>
                                        <p:strVal val="visible"/>
                                      </p:to>
                                    </p:set>
                                    <p:animEffect transition="in" filter="box(in)">
                                      <p:cBhvr>
                                        <p:cTn id="12" dur="500"/>
                                        <p:tgtEl>
                                          <p:spTgt spid="2458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585">
                                            <p:txEl>
                                              <p:pRg st="8" end="8"/>
                                            </p:txEl>
                                          </p:spTgt>
                                        </p:tgtEl>
                                        <p:attrNameLst>
                                          <p:attrName>style.visibility</p:attrName>
                                        </p:attrNameLst>
                                      </p:cBhvr>
                                      <p:to>
                                        <p:strVal val="visible"/>
                                      </p:to>
                                    </p:set>
                                    <p:animEffect transition="in" filter="box(in)">
                                      <p:cBhvr>
                                        <p:cTn id="17" dur="500"/>
                                        <p:tgtEl>
                                          <p:spTgt spid="2458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ZoneTexte 6"/>
              <p:cNvSpPr txBox="1">
                <a:spLocks noChangeArrowheads="1"/>
              </p:cNvSpPr>
              <p:nvPr/>
            </p:nvSpPr>
            <p:spPr bwMode="auto">
              <a:xfrm>
                <a:off x="858219" y="1329420"/>
                <a:ext cx="7674221" cy="5147371"/>
              </a:xfrm>
              <a:prstGeom prst="rect">
                <a:avLst/>
              </a:prstGeom>
              <a:noFill/>
              <a:ln w="9525">
                <a:noFill/>
                <a:miter lim="800000"/>
                <a:headEnd/>
                <a:tailEnd/>
              </a:ln>
            </p:spPr>
            <p:txBody>
              <a:bodyPr wrap="square">
                <a:spAutoFit/>
              </a:bodyPr>
              <a:lstStyle/>
              <a:p>
                <a:pPr algn="just"/>
                <a:r>
                  <a:rPr lang="fr-FR" b="1" dirty="0" smtClean="0"/>
                  <a:t>1- Principe de production d’une </a:t>
                </a:r>
                <a:r>
                  <a:rPr lang="fr-FR" b="1" dirty="0" err="1"/>
                  <a:t>f.e.m</a:t>
                </a:r>
                <a:r>
                  <a:rPr lang="fr-FR" b="1" dirty="0"/>
                  <a:t>. alternative :</a:t>
                </a:r>
              </a:p>
              <a:p>
                <a:pPr algn="just"/>
                <a:endParaRPr lang="fr-FR" b="1" dirty="0"/>
              </a:p>
              <a:p>
                <a:pPr marL="285750" algn="just"/>
                <a:r>
                  <a:rPr lang="fr-FR" dirty="0"/>
                  <a:t>Considérons une bobine plate de N spires placée dans un champ d’induction magnétique </a:t>
                </a:r>
                <a14:m>
                  <m:oMath xmlns:m="http://schemas.openxmlformats.org/officeDocument/2006/math">
                    <m:acc>
                      <m:accPr>
                        <m:chr m:val="⃗"/>
                        <m:ctrlPr>
                          <a:rPr lang="fr-FR" i="1" dirty="0" smtClean="0">
                            <a:latin typeface="Cambria Math" panose="02040503050406030204" pitchFamily="18" charset="0"/>
                          </a:rPr>
                        </m:ctrlPr>
                      </m:accPr>
                      <m:e>
                        <m:r>
                          <a:rPr lang="en-US" b="0" i="1" dirty="0" smtClean="0">
                            <a:latin typeface="Cambria Math" panose="02040503050406030204" pitchFamily="18" charset="0"/>
                          </a:rPr>
                          <m:t>𝐵</m:t>
                        </m:r>
                      </m:e>
                    </m:acc>
                  </m:oMath>
                </a14:m>
                <a:r>
                  <a:rPr lang="fr-FR" dirty="0"/>
                  <a:t> tournant à la vitesse </a:t>
                </a:r>
                <a:r>
                  <a:rPr lang="el-GR" dirty="0"/>
                  <a:t>ω</a:t>
                </a:r>
                <a:r>
                  <a:rPr lang="fr-FR" dirty="0"/>
                  <a:t> (ce champ peut être obtenu par la rotation d’un aimant ou d’un électroaimant) </a:t>
                </a:r>
              </a:p>
              <a:p>
                <a:pPr marL="285750" algn="just"/>
                <a:endParaRPr lang="fr-FR" dirty="0"/>
              </a:p>
              <a:p>
                <a:pPr marL="285750"/>
                <a:endParaRPr lang="fr-FR" i="1" dirty="0"/>
              </a:p>
              <a:p>
                <a:pPr marL="285750"/>
                <a:endParaRPr lang="fr-FR" i="1" dirty="0"/>
              </a:p>
              <a:p>
                <a:pPr marL="285750"/>
                <a:endParaRPr lang="fr-FR" i="1" dirty="0"/>
              </a:p>
              <a:p>
                <a:pPr marL="285750"/>
                <a:endParaRPr lang="fr-FR" i="1" dirty="0"/>
              </a:p>
              <a:p>
                <a:pPr marL="285750"/>
                <a:endParaRPr lang="en-US" i="1" dirty="0"/>
              </a:p>
              <a:p>
                <a:pPr marL="285750"/>
                <a:endParaRPr lang="en-US" i="1" dirty="0"/>
              </a:p>
              <a:p>
                <a:pPr marL="285750"/>
                <a:endParaRPr lang="en-US" i="1" dirty="0"/>
              </a:p>
              <a:p>
                <a:pPr marL="285750"/>
                <a:endParaRPr lang="en-US" i="1" dirty="0"/>
              </a:p>
              <a:p>
                <a:pPr marL="285750"/>
                <a:endParaRPr lang="en-US" i="1" dirty="0"/>
              </a:p>
              <a:p>
                <a:pPr marL="285750"/>
                <a:endParaRPr lang="en-US" i="1" dirty="0"/>
              </a:p>
              <a:p>
                <a:pPr marL="285750"/>
                <a:endParaRPr lang="fr-FR" i="1" dirty="0"/>
              </a:p>
              <a:p>
                <a:pPr marL="285750"/>
                <a:r>
                  <a:rPr lang="fr-FR" dirty="0" smtClean="0"/>
                  <a:t>Le </a:t>
                </a:r>
                <a:r>
                  <a:rPr lang="fr-FR" dirty="0"/>
                  <a:t>flux à travers la bobine à l’instant t est   </a:t>
                </a:r>
                <a14:m>
                  <m:oMath xmlns:m="http://schemas.openxmlformats.org/officeDocument/2006/math">
                    <m:r>
                      <a:rPr lang="el-GR" i="1" dirty="0" smtClean="0">
                        <a:latin typeface="Cambria Math" panose="02040503050406030204" pitchFamily="18" charset="0"/>
                      </a:rPr>
                      <m:t>𝜙</m:t>
                    </m:r>
                    <m:r>
                      <a:rPr lang="fr-FR" i="1" dirty="0">
                        <a:latin typeface="Cambria Math" panose="02040503050406030204" pitchFamily="18" charset="0"/>
                      </a:rPr>
                      <m:t>=</m:t>
                    </m:r>
                    <m:r>
                      <a:rPr lang="fr-FR" i="1" dirty="0">
                        <a:latin typeface="Cambria Math" panose="02040503050406030204" pitchFamily="18" charset="0"/>
                      </a:rPr>
                      <m:t>𝑁</m:t>
                    </m:r>
                    <m:r>
                      <a:rPr lang="fr-FR" i="1" dirty="0">
                        <a:latin typeface="Cambria Math" panose="02040503050406030204" pitchFamily="18" charset="0"/>
                      </a:rPr>
                      <m:t> </m:t>
                    </m:r>
                    <m:acc>
                      <m:accPr>
                        <m:chr m:val="⃗"/>
                        <m:ctrlPr>
                          <a:rPr lang="fr-FR" i="1" dirty="0" smtClean="0">
                            <a:latin typeface="Cambria Math" panose="02040503050406030204" pitchFamily="18" charset="0"/>
                          </a:rPr>
                        </m:ctrlPr>
                      </m:accPr>
                      <m:e>
                        <m:r>
                          <a:rPr lang="en-US" b="0" i="1" dirty="0" smtClean="0">
                            <a:latin typeface="Cambria Math" panose="02040503050406030204" pitchFamily="18" charset="0"/>
                          </a:rPr>
                          <m:t>𝐵</m:t>
                        </m:r>
                      </m:e>
                    </m:acc>
                    <m:r>
                      <a:rPr lang="fr-FR" i="1" dirty="0">
                        <a:latin typeface="Cambria Math" panose="02040503050406030204" pitchFamily="18" charset="0"/>
                      </a:rPr>
                      <m:t>.</m:t>
                    </m:r>
                    <m:acc>
                      <m:accPr>
                        <m:chr m:val="⃗"/>
                        <m:ctrlPr>
                          <a:rPr lang="fr-FR" i="1" dirty="0" smtClean="0">
                            <a:latin typeface="Cambria Math" panose="02040503050406030204" pitchFamily="18" charset="0"/>
                          </a:rPr>
                        </m:ctrlPr>
                      </m:accPr>
                      <m:e>
                        <m:r>
                          <a:rPr lang="en-US" b="0" i="1" dirty="0" smtClean="0">
                            <a:latin typeface="Cambria Math" panose="02040503050406030204" pitchFamily="18" charset="0"/>
                          </a:rPr>
                          <m:t>𝑆</m:t>
                        </m:r>
                      </m:e>
                    </m:acc>
                    <m:r>
                      <a:rPr lang="fr-FR" i="1" dirty="0" smtClean="0">
                        <a:latin typeface="Cambria Math" panose="02040503050406030204" pitchFamily="18" charset="0"/>
                      </a:rPr>
                      <m:t>=</m:t>
                    </m:r>
                    <m:r>
                      <a:rPr lang="fr-FR" i="1" dirty="0" smtClean="0">
                        <a:latin typeface="Cambria Math" panose="02040503050406030204" pitchFamily="18" charset="0"/>
                      </a:rPr>
                      <m:t>𝑁𝐵</m:t>
                    </m:r>
                    <m:r>
                      <a:rPr lang="fr-FR" i="1" dirty="0" smtClean="0">
                        <a:latin typeface="Cambria Math" panose="02040503050406030204" pitchFamily="18" charset="0"/>
                      </a:rPr>
                      <m:t>.</m:t>
                    </m:r>
                    <m:r>
                      <a:rPr lang="fr-FR" i="1" dirty="0" smtClean="0">
                        <a:latin typeface="Cambria Math" panose="02040503050406030204" pitchFamily="18" charset="0"/>
                      </a:rPr>
                      <m:t>𝑆</m:t>
                    </m:r>
                    <m:r>
                      <a:rPr lang="fr-FR" i="1" dirty="0" smtClean="0">
                        <a:latin typeface="Cambria Math" panose="02040503050406030204" pitchFamily="18" charset="0"/>
                      </a:rPr>
                      <m:t> </m:t>
                    </m:r>
                    <m:r>
                      <m:rPr>
                        <m:sty m:val="p"/>
                      </m:rPr>
                      <a:rPr lang="fr-FR" i="1" dirty="0" smtClean="0">
                        <a:latin typeface="Cambria Math" panose="02040503050406030204" pitchFamily="18" charset="0"/>
                      </a:rPr>
                      <m:t>cos</m:t>
                    </m:r>
                    <m:r>
                      <a:rPr lang="fr-FR" i="1" dirty="0" smtClean="0">
                        <a:latin typeface="Cambria Math" panose="02040503050406030204" pitchFamily="18" charset="0"/>
                      </a:rPr>
                      <m:t>⁡(</m:t>
                    </m:r>
                    <m:r>
                      <a:rPr lang="el-GR" i="1" dirty="0">
                        <a:latin typeface="Cambria Math" panose="02040503050406030204" pitchFamily="18" charset="0"/>
                      </a:rPr>
                      <m:t>𝜔</m:t>
                    </m:r>
                    <m:r>
                      <a:rPr lang="fr-FR" i="1" dirty="0">
                        <a:latin typeface="Cambria Math" panose="02040503050406030204" pitchFamily="18" charset="0"/>
                      </a:rPr>
                      <m:t>𝑡</m:t>
                    </m:r>
                    <m:r>
                      <a:rPr lang="fr-FR" i="1" dirty="0" smtClean="0">
                        <a:latin typeface="Cambria Math" panose="02040503050406030204" pitchFamily="18" charset="0"/>
                      </a:rPr>
                      <m:t>) </m:t>
                    </m:r>
                  </m:oMath>
                </a14:m>
                <a:endParaRPr lang="fr-FR" dirty="0"/>
              </a:p>
            </p:txBody>
          </p:sp>
        </mc:Choice>
        <mc:Fallback xmlns="">
          <p:sp>
            <p:nvSpPr>
              <p:cNvPr id="7" name="ZoneTexte 6"/>
              <p:cNvSpPr txBox="1">
                <a:spLocks noRot="1" noChangeAspect="1" noMove="1" noResize="1" noEditPoints="1" noAdjustHandles="1" noChangeArrowheads="1" noChangeShapeType="1" noTextEdit="1"/>
              </p:cNvSpPr>
              <p:nvPr/>
            </p:nvSpPr>
            <p:spPr bwMode="auto">
              <a:xfrm>
                <a:off x="858219" y="1329420"/>
                <a:ext cx="7674221" cy="5147371"/>
              </a:xfrm>
              <a:prstGeom prst="rect">
                <a:avLst/>
              </a:prstGeom>
              <a:blipFill>
                <a:blip r:embed="rId2"/>
                <a:stretch>
                  <a:fillRect l="-715" t="-592" r="-635" b="-1066"/>
                </a:stretch>
              </a:blipFill>
              <a:ln w="9525">
                <a:noFill/>
                <a:miter lim="800000"/>
                <a:headEnd/>
                <a:tailEnd/>
              </a:ln>
            </p:spPr>
            <p:txBody>
              <a:bodyPr/>
              <a:lstStyle/>
              <a:p>
                <a:r>
                  <a:rPr lang="fr-FR">
                    <a:noFill/>
                  </a:rPr>
                  <a:t> </a:t>
                </a:r>
              </a:p>
            </p:txBody>
          </p:sp>
        </mc:Fallback>
      </mc:AlternateContent>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fontScale="90000"/>
          </a:bodyPr>
          <a:lstStyle/>
          <a:p>
            <a:pPr eaLnBrk="1" fontAlgn="auto" hangingPunct="1">
              <a:spcAft>
                <a:spcPts val="0"/>
              </a:spcAft>
              <a:defRPr/>
            </a:pPr>
            <a:r>
              <a:rPr lang="fr-FR" sz="4000" b="1" dirty="0"/>
              <a:t>Principe de production des courants triphasés</a:t>
            </a:r>
          </a:p>
        </p:txBody>
      </p:sp>
      <p:grpSp>
        <p:nvGrpSpPr>
          <p:cNvPr id="6" name="Groupe 5"/>
          <p:cNvGrpSpPr/>
          <p:nvPr/>
        </p:nvGrpSpPr>
        <p:grpSpPr>
          <a:xfrm>
            <a:off x="3275856" y="3068960"/>
            <a:ext cx="2592288" cy="2698119"/>
            <a:chOff x="3275856" y="3068960"/>
            <a:chExt cx="2592288" cy="2698119"/>
          </a:xfrm>
        </p:grpSpPr>
        <p:grpSp>
          <p:nvGrpSpPr>
            <p:cNvPr id="6148" name="Groupe 32"/>
            <p:cNvGrpSpPr>
              <a:grpSpLocks/>
            </p:cNvGrpSpPr>
            <p:nvPr/>
          </p:nvGrpSpPr>
          <p:grpSpPr bwMode="auto">
            <a:xfrm>
              <a:off x="3275856" y="3068960"/>
              <a:ext cx="2592288" cy="2698119"/>
              <a:chOff x="6624562" y="2428780"/>
              <a:chExt cx="2365276" cy="1343120"/>
            </a:xfrm>
          </p:grpSpPr>
          <p:sp>
            <p:nvSpPr>
              <p:cNvPr id="6154" name="Line 38"/>
              <p:cNvSpPr>
                <a:spLocks noChangeShapeType="1"/>
              </p:cNvSpPr>
              <p:nvPr/>
            </p:nvSpPr>
            <p:spPr bwMode="auto">
              <a:xfrm>
                <a:off x="7023100" y="3309938"/>
                <a:ext cx="1828800" cy="0"/>
              </a:xfrm>
              <a:prstGeom prst="line">
                <a:avLst/>
              </a:prstGeom>
              <a:noFill/>
              <a:ln w="9525">
                <a:solidFill>
                  <a:srgbClr val="000000"/>
                </a:solidFill>
                <a:prstDash val="lgDashDot"/>
                <a:round/>
                <a:headEnd/>
                <a:tailEnd type="triangle" w="sm" len="sm"/>
              </a:ln>
            </p:spPr>
            <p:txBody>
              <a:bodyPr/>
              <a:lstStyle/>
              <a:p>
                <a:endParaRPr lang="fr-FR"/>
              </a:p>
            </p:txBody>
          </p:sp>
          <p:sp>
            <p:nvSpPr>
              <p:cNvPr id="6155" name="Line 39"/>
              <p:cNvSpPr>
                <a:spLocks noChangeShapeType="1"/>
              </p:cNvSpPr>
              <p:nvPr/>
            </p:nvSpPr>
            <p:spPr bwMode="auto">
              <a:xfrm flipV="1">
                <a:off x="6972300" y="2846388"/>
                <a:ext cx="914400" cy="457200"/>
              </a:xfrm>
              <a:prstGeom prst="line">
                <a:avLst/>
              </a:prstGeom>
              <a:noFill/>
              <a:ln w="9525">
                <a:solidFill>
                  <a:srgbClr val="000000"/>
                </a:solidFill>
                <a:round/>
                <a:headEnd/>
                <a:tailEnd type="triangle" w="med" len="med"/>
              </a:ln>
            </p:spPr>
            <p:txBody>
              <a:bodyPr/>
              <a:lstStyle/>
              <a:p>
                <a:endParaRPr lang="fr-FR"/>
              </a:p>
            </p:txBody>
          </p:sp>
          <p:sp>
            <p:nvSpPr>
              <p:cNvPr id="6156" name="Arc 40"/>
              <p:cNvSpPr>
                <a:spLocks/>
              </p:cNvSpPr>
              <p:nvPr/>
            </p:nvSpPr>
            <p:spPr bwMode="auto">
              <a:xfrm flipH="1">
                <a:off x="6972300" y="2628900"/>
                <a:ext cx="228600" cy="165100"/>
              </a:xfrm>
              <a:custGeom>
                <a:avLst/>
                <a:gdLst>
                  <a:gd name="T0" fmla="*/ 2147483647 w 21600"/>
                  <a:gd name="T1" fmla="*/ 0 h 21246"/>
                  <a:gd name="T2" fmla="*/ 2147483647 w 21600"/>
                  <a:gd name="T3" fmla="*/ 2147483647 h 21246"/>
                  <a:gd name="T4" fmla="*/ 0 w 21600"/>
                  <a:gd name="T5" fmla="*/ 2147483647 h 21246"/>
                  <a:gd name="T6" fmla="*/ 0 60000 65536"/>
                  <a:gd name="T7" fmla="*/ 0 60000 65536"/>
                  <a:gd name="T8" fmla="*/ 0 60000 65536"/>
                  <a:gd name="T9" fmla="*/ 0 w 21600"/>
                  <a:gd name="T10" fmla="*/ 0 h 21246"/>
                  <a:gd name="T11" fmla="*/ 21600 w 21600"/>
                  <a:gd name="T12" fmla="*/ 21246 h 21246"/>
                </a:gdLst>
                <a:ahLst/>
                <a:cxnLst>
                  <a:cxn ang="T6">
                    <a:pos x="T0" y="T1"/>
                  </a:cxn>
                  <a:cxn ang="T7">
                    <a:pos x="T2" y="T3"/>
                  </a:cxn>
                  <a:cxn ang="T8">
                    <a:pos x="T4" y="T5"/>
                  </a:cxn>
                </a:cxnLst>
                <a:rect l="T9" t="T10" r="T11" b="T12"/>
                <a:pathLst>
                  <a:path w="21600" h="21246" fill="none" extrusionOk="0">
                    <a:moveTo>
                      <a:pt x="3894" y="0"/>
                    </a:moveTo>
                    <a:cubicBezTo>
                      <a:pt x="14151" y="1880"/>
                      <a:pt x="21600" y="10818"/>
                      <a:pt x="21600" y="21246"/>
                    </a:cubicBezTo>
                  </a:path>
                  <a:path w="21600" h="21246" stroke="0" extrusionOk="0">
                    <a:moveTo>
                      <a:pt x="3894" y="0"/>
                    </a:moveTo>
                    <a:cubicBezTo>
                      <a:pt x="14151" y="1880"/>
                      <a:pt x="21600" y="10818"/>
                      <a:pt x="21600" y="21246"/>
                    </a:cubicBezTo>
                    <a:lnTo>
                      <a:pt x="0" y="21246"/>
                    </a:lnTo>
                    <a:close/>
                  </a:path>
                </a:pathLst>
              </a:custGeom>
              <a:noFill/>
              <a:ln w="25400">
                <a:solidFill>
                  <a:srgbClr val="000000"/>
                </a:solidFill>
                <a:round/>
                <a:headEnd/>
                <a:tailEnd/>
              </a:ln>
            </p:spPr>
            <p:txBody>
              <a:bodyPr/>
              <a:lstStyle/>
              <a:p>
                <a:endParaRPr lang="fr-FR"/>
              </a:p>
            </p:txBody>
          </p:sp>
          <p:sp>
            <p:nvSpPr>
              <p:cNvPr id="6157" name="Arc 41"/>
              <p:cNvSpPr>
                <a:spLocks/>
              </p:cNvSpPr>
              <p:nvPr/>
            </p:nvSpPr>
            <p:spPr bwMode="auto">
              <a:xfrm>
                <a:off x="6629400" y="2592388"/>
                <a:ext cx="342900" cy="265112"/>
              </a:xfrm>
              <a:custGeom>
                <a:avLst/>
                <a:gdLst>
                  <a:gd name="T0" fmla="*/ 2147483647 w 21600"/>
                  <a:gd name="T1" fmla="*/ 0 h 16764"/>
                  <a:gd name="T2" fmla="*/ 2147483647 w 21600"/>
                  <a:gd name="T3" fmla="*/ 2147483647 h 16764"/>
                  <a:gd name="T4" fmla="*/ 0 w 21600"/>
                  <a:gd name="T5" fmla="*/ 2147483647 h 16764"/>
                  <a:gd name="T6" fmla="*/ 0 60000 65536"/>
                  <a:gd name="T7" fmla="*/ 0 60000 65536"/>
                  <a:gd name="T8" fmla="*/ 0 60000 65536"/>
                  <a:gd name="T9" fmla="*/ 0 w 21600"/>
                  <a:gd name="T10" fmla="*/ 0 h 16764"/>
                  <a:gd name="T11" fmla="*/ 21600 w 21600"/>
                  <a:gd name="T12" fmla="*/ 16764 h 16764"/>
                </a:gdLst>
                <a:ahLst/>
                <a:cxnLst>
                  <a:cxn ang="T6">
                    <a:pos x="T0" y="T1"/>
                  </a:cxn>
                  <a:cxn ang="T7">
                    <a:pos x="T2" y="T3"/>
                  </a:cxn>
                  <a:cxn ang="T8">
                    <a:pos x="T4" y="T5"/>
                  </a:cxn>
                </a:cxnLst>
                <a:rect l="T9" t="T10" r="T11" b="T12"/>
                <a:pathLst>
                  <a:path w="21600" h="16764" fill="none" extrusionOk="0">
                    <a:moveTo>
                      <a:pt x="13620" y="0"/>
                    </a:moveTo>
                    <a:cubicBezTo>
                      <a:pt x="18668" y="4101"/>
                      <a:pt x="21600" y="10259"/>
                      <a:pt x="21600" y="16764"/>
                    </a:cubicBezTo>
                  </a:path>
                  <a:path w="21600" h="16764" stroke="0" extrusionOk="0">
                    <a:moveTo>
                      <a:pt x="13620" y="0"/>
                    </a:moveTo>
                    <a:cubicBezTo>
                      <a:pt x="18668" y="4101"/>
                      <a:pt x="21600" y="10259"/>
                      <a:pt x="21600" y="16764"/>
                    </a:cubicBezTo>
                    <a:lnTo>
                      <a:pt x="0" y="16764"/>
                    </a:lnTo>
                    <a:close/>
                  </a:path>
                </a:pathLst>
              </a:custGeom>
              <a:noFill/>
              <a:ln w="25400">
                <a:solidFill>
                  <a:srgbClr val="000000"/>
                </a:solidFill>
                <a:round/>
                <a:headEnd/>
                <a:tailEnd/>
              </a:ln>
            </p:spPr>
            <p:txBody>
              <a:bodyPr/>
              <a:lstStyle/>
              <a:p>
                <a:endParaRPr lang="fr-FR"/>
              </a:p>
            </p:txBody>
          </p:sp>
          <p:grpSp>
            <p:nvGrpSpPr>
              <p:cNvPr id="6158" name="Group 42"/>
              <p:cNvGrpSpPr>
                <a:grpSpLocks/>
              </p:cNvGrpSpPr>
              <p:nvPr/>
            </p:nvGrpSpPr>
            <p:grpSpPr bwMode="auto">
              <a:xfrm>
                <a:off x="6858000" y="2857500"/>
                <a:ext cx="228600" cy="914400"/>
                <a:chOff x="2677" y="2579"/>
                <a:chExt cx="360" cy="1440"/>
              </a:xfrm>
            </p:grpSpPr>
            <p:sp>
              <p:nvSpPr>
                <p:cNvPr id="6174" name="Line 43"/>
                <p:cNvSpPr>
                  <a:spLocks noChangeShapeType="1"/>
                </p:cNvSpPr>
                <p:nvPr/>
              </p:nvSpPr>
              <p:spPr bwMode="auto">
                <a:xfrm>
                  <a:off x="2920" y="2579"/>
                  <a:ext cx="0" cy="1440"/>
                </a:xfrm>
                <a:prstGeom prst="line">
                  <a:avLst/>
                </a:prstGeom>
                <a:noFill/>
                <a:ln w="0">
                  <a:solidFill>
                    <a:srgbClr val="000000"/>
                  </a:solidFill>
                  <a:round/>
                  <a:headEnd/>
                  <a:tailEnd/>
                </a:ln>
              </p:spPr>
              <p:txBody>
                <a:bodyPr/>
                <a:lstStyle/>
                <a:p>
                  <a:endParaRPr lang="fr-FR"/>
                </a:p>
              </p:txBody>
            </p:sp>
            <p:grpSp>
              <p:nvGrpSpPr>
                <p:cNvPr id="6175" name="Group 44"/>
                <p:cNvGrpSpPr>
                  <a:grpSpLocks/>
                </p:cNvGrpSpPr>
                <p:nvPr/>
              </p:nvGrpSpPr>
              <p:grpSpPr bwMode="auto">
                <a:xfrm>
                  <a:off x="2677" y="2579"/>
                  <a:ext cx="360" cy="1440"/>
                  <a:chOff x="2677" y="2137"/>
                  <a:chExt cx="360" cy="1440"/>
                </a:xfrm>
              </p:grpSpPr>
              <p:sp>
                <p:nvSpPr>
                  <p:cNvPr id="6176" name="Line 45"/>
                  <p:cNvSpPr>
                    <a:spLocks noChangeShapeType="1"/>
                  </p:cNvSpPr>
                  <p:nvPr/>
                </p:nvSpPr>
                <p:spPr bwMode="auto">
                  <a:xfrm>
                    <a:off x="2680" y="2137"/>
                    <a:ext cx="0" cy="1440"/>
                  </a:xfrm>
                  <a:prstGeom prst="line">
                    <a:avLst/>
                  </a:prstGeom>
                  <a:noFill/>
                  <a:ln w="0">
                    <a:solidFill>
                      <a:srgbClr val="000000"/>
                    </a:solidFill>
                    <a:round/>
                    <a:headEnd/>
                    <a:tailEnd/>
                  </a:ln>
                </p:spPr>
                <p:txBody>
                  <a:bodyPr/>
                  <a:lstStyle/>
                  <a:p>
                    <a:endParaRPr lang="fr-FR"/>
                  </a:p>
                </p:txBody>
              </p:sp>
              <p:sp>
                <p:nvSpPr>
                  <p:cNvPr id="6177" name="Line 46"/>
                  <p:cNvSpPr>
                    <a:spLocks noChangeShapeType="1"/>
                  </p:cNvSpPr>
                  <p:nvPr/>
                </p:nvSpPr>
                <p:spPr bwMode="auto">
                  <a:xfrm>
                    <a:off x="2740" y="2137"/>
                    <a:ext cx="0" cy="1440"/>
                  </a:xfrm>
                  <a:prstGeom prst="line">
                    <a:avLst/>
                  </a:prstGeom>
                  <a:noFill/>
                  <a:ln w="0">
                    <a:solidFill>
                      <a:srgbClr val="000000"/>
                    </a:solidFill>
                    <a:round/>
                    <a:headEnd/>
                    <a:tailEnd/>
                  </a:ln>
                </p:spPr>
                <p:txBody>
                  <a:bodyPr/>
                  <a:lstStyle/>
                  <a:p>
                    <a:endParaRPr lang="fr-FR"/>
                  </a:p>
                </p:txBody>
              </p:sp>
              <p:sp>
                <p:nvSpPr>
                  <p:cNvPr id="6178" name="Line 47"/>
                  <p:cNvSpPr>
                    <a:spLocks noChangeShapeType="1"/>
                  </p:cNvSpPr>
                  <p:nvPr/>
                </p:nvSpPr>
                <p:spPr bwMode="auto">
                  <a:xfrm>
                    <a:off x="2800" y="2137"/>
                    <a:ext cx="0" cy="1440"/>
                  </a:xfrm>
                  <a:prstGeom prst="line">
                    <a:avLst/>
                  </a:prstGeom>
                  <a:noFill/>
                  <a:ln w="0">
                    <a:solidFill>
                      <a:srgbClr val="000000"/>
                    </a:solidFill>
                    <a:round/>
                    <a:headEnd/>
                    <a:tailEnd/>
                  </a:ln>
                </p:spPr>
                <p:txBody>
                  <a:bodyPr/>
                  <a:lstStyle/>
                  <a:p>
                    <a:endParaRPr lang="fr-FR"/>
                  </a:p>
                </p:txBody>
              </p:sp>
              <p:sp>
                <p:nvSpPr>
                  <p:cNvPr id="6179" name="Line 48"/>
                  <p:cNvSpPr>
                    <a:spLocks noChangeShapeType="1"/>
                  </p:cNvSpPr>
                  <p:nvPr/>
                </p:nvSpPr>
                <p:spPr bwMode="auto">
                  <a:xfrm>
                    <a:off x="2860" y="2137"/>
                    <a:ext cx="0" cy="1440"/>
                  </a:xfrm>
                  <a:prstGeom prst="line">
                    <a:avLst/>
                  </a:prstGeom>
                  <a:noFill/>
                  <a:ln w="0">
                    <a:solidFill>
                      <a:srgbClr val="000000"/>
                    </a:solidFill>
                    <a:round/>
                    <a:headEnd/>
                    <a:tailEnd/>
                  </a:ln>
                </p:spPr>
                <p:txBody>
                  <a:bodyPr/>
                  <a:lstStyle/>
                  <a:p>
                    <a:endParaRPr lang="fr-FR"/>
                  </a:p>
                </p:txBody>
              </p:sp>
              <p:sp>
                <p:nvSpPr>
                  <p:cNvPr id="6180" name="Line 49"/>
                  <p:cNvSpPr>
                    <a:spLocks noChangeShapeType="1"/>
                  </p:cNvSpPr>
                  <p:nvPr/>
                </p:nvSpPr>
                <p:spPr bwMode="auto">
                  <a:xfrm>
                    <a:off x="2980" y="2137"/>
                    <a:ext cx="0" cy="1440"/>
                  </a:xfrm>
                  <a:prstGeom prst="line">
                    <a:avLst/>
                  </a:prstGeom>
                  <a:noFill/>
                  <a:ln w="0">
                    <a:solidFill>
                      <a:srgbClr val="000000"/>
                    </a:solidFill>
                    <a:round/>
                    <a:headEnd/>
                    <a:tailEnd/>
                  </a:ln>
                </p:spPr>
                <p:txBody>
                  <a:bodyPr/>
                  <a:lstStyle/>
                  <a:p>
                    <a:endParaRPr lang="fr-FR"/>
                  </a:p>
                </p:txBody>
              </p:sp>
              <p:sp>
                <p:nvSpPr>
                  <p:cNvPr id="6181" name="Line 50"/>
                  <p:cNvSpPr>
                    <a:spLocks noChangeShapeType="1"/>
                  </p:cNvSpPr>
                  <p:nvPr/>
                </p:nvSpPr>
                <p:spPr bwMode="auto">
                  <a:xfrm>
                    <a:off x="3037" y="2137"/>
                    <a:ext cx="0" cy="1440"/>
                  </a:xfrm>
                  <a:prstGeom prst="line">
                    <a:avLst/>
                  </a:prstGeom>
                  <a:noFill/>
                  <a:ln w="0">
                    <a:solidFill>
                      <a:srgbClr val="000000"/>
                    </a:solidFill>
                    <a:round/>
                    <a:headEnd/>
                    <a:tailEnd/>
                  </a:ln>
                </p:spPr>
                <p:txBody>
                  <a:bodyPr/>
                  <a:lstStyle/>
                  <a:p>
                    <a:endParaRPr lang="fr-FR"/>
                  </a:p>
                </p:txBody>
              </p:sp>
              <p:sp>
                <p:nvSpPr>
                  <p:cNvPr id="6182" name="Line 51"/>
                  <p:cNvSpPr>
                    <a:spLocks noChangeShapeType="1"/>
                  </p:cNvSpPr>
                  <p:nvPr/>
                </p:nvSpPr>
                <p:spPr bwMode="auto">
                  <a:xfrm>
                    <a:off x="2677" y="3577"/>
                    <a:ext cx="360" cy="0"/>
                  </a:xfrm>
                  <a:prstGeom prst="line">
                    <a:avLst/>
                  </a:prstGeom>
                  <a:noFill/>
                  <a:ln w="9525">
                    <a:solidFill>
                      <a:srgbClr val="000000"/>
                    </a:solidFill>
                    <a:round/>
                    <a:headEnd/>
                    <a:tailEnd/>
                  </a:ln>
                </p:spPr>
                <p:txBody>
                  <a:bodyPr/>
                  <a:lstStyle/>
                  <a:p>
                    <a:endParaRPr lang="fr-FR"/>
                  </a:p>
                </p:txBody>
              </p:sp>
            </p:grpSp>
          </p:grpSp>
          <p:sp>
            <p:nvSpPr>
              <p:cNvPr id="6160" name="Arc 53"/>
              <p:cNvSpPr>
                <a:spLocks/>
              </p:cNvSpPr>
              <p:nvPr/>
            </p:nvSpPr>
            <p:spPr bwMode="auto">
              <a:xfrm rot="20298217" flipV="1">
                <a:off x="7865944" y="2532676"/>
                <a:ext cx="363091" cy="427911"/>
              </a:xfrm>
              <a:custGeom>
                <a:avLst/>
                <a:gdLst>
                  <a:gd name="T0" fmla="*/ 0 w 21600"/>
                  <a:gd name="T1" fmla="*/ 0 h 40113"/>
                  <a:gd name="T2" fmla="*/ 2147483647 w 21600"/>
                  <a:gd name="T3" fmla="*/ 2147483647 h 40113"/>
                  <a:gd name="T4" fmla="*/ 0 w 21600"/>
                  <a:gd name="T5" fmla="*/ 2147483647 h 40113"/>
                  <a:gd name="T6" fmla="*/ 0 60000 65536"/>
                  <a:gd name="T7" fmla="*/ 0 60000 65536"/>
                  <a:gd name="T8" fmla="*/ 0 60000 65536"/>
                  <a:gd name="T9" fmla="*/ 0 w 21600"/>
                  <a:gd name="T10" fmla="*/ 0 h 40113"/>
                  <a:gd name="T11" fmla="*/ 21600 w 21600"/>
                  <a:gd name="T12" fmla="*/ 40113 h 40113"/>
                </a:gdLst>
                <a:ahLst/>
                <a:cxnLst>
                  <a:cxn ang="T6">
                    <a:pos x="T0" y="T1"/>
                  </a:cxn>
                  <a:cxn ang="T7">
                    <a:pos x="T2" y="T3"/>
                  </a:cxn>
                  <a:cxn ang="T8">
                    <a:pos x="T4" y="T5"/>
                  </a:cxn>
                </a:cxnLst>
                <a:rect l="T9" t="T10" r="T11" b="T12"/>
                <a:pathLst>
                  <a:path w="21600" h="40113" fill="none" extrusionOk="0">
                    <a:moveTo>
                      <a:pt x="-1" y="0"/>
                    </a:moveTo>
                    <a:cubicBezTo>
                      <a:pt x="11929" y="0"/>
                      <a:pt x="21600" y="9670"/>
                      <a:pt x="21600" y="21600"/>
                    </a:cubicBezTo>
                    <a:cubicBezTo>
                      <a:pt x="21600" y="29180"/>
                      <a:pt x="17625" y="36206"/>
                      <a:pt x="11128" y="40112"/>
                    </a:cubicBezTo>
                  </a:path>
                  <a:path w="21600" h="40113" stroke="0" extrusionOk="0">
                    <a:moveTo>
                      <a:pt x="-1" y="0"/>
                    </a:moveTo>
                    <a:cubicBezTo>
                      <a:pt x="11929" y="0"/>
                      <a:pt x="21600" y="9670"/>
                      <a:pt x="21600" y="21600"/>
                    </a:cubicBezTo>
                    <a:cubicBezTo>
                      <a:pt x="21600" y="29180"/>
                      <a:pt x="17625" y="36206"/>
                      <a:pt x="11128" y="40112"/>
                    </a:cubicBezTo>
                    <a:lnTo>
                      <a:pt x="0" y="21600"/>
                    </a:lnTo>
                    <a:close/>
                  </a:path>
                </a:pathLst>
              </a:custGeom>
              <a:noFill/>
              <a:ln w="9525">
                <a:solidFill>
                  <a:srgbClr val="000000"/>
                </a:solidFill>
                <a:round/>
                <a:headEnd/>
                <a:tailEnd type="arrow" w="lg" len="sm"/>
              </a:ln>
            </p:spPr>
            <p:txBody>
              <a:bodyPr/>
              <a:lstStyle/>
              <a:p>
                <a:endParaRPr lang="fr-FR"/>
              </a:p>
            </p:txBody>
          </p:sp>
          <p:sp>
            <p:nvSpPr>
              <p:cNvPr id="6161" name="Line 54"/>
              <p:cNvSpPr>
                <a:spLocks noChangeShapeType="1"/>
              </p:cNvSpPr>
              <p:nvPr/>
            </p:nvSpPr>
            <p:spPr bwMode="auto">
              <a:xfrm>
                <a:off x="8420100" y="3305175"/>
                <a:ext cx="342900" cy="0"/>
              </a:xfrm>
              <a:prstGeom prst="line">
                <a:avLst/>
              </a:prstGeom>
              <a:noFill/>
              <a:ln w="9525">
                <a:solidFill>
                  <a:srgbClr val="000000"/>
                </a:solidFill>
                <a:round/>
                <a:headEnd/>
                <a:tailEnd/>
              </a:ln>
            </p:spPr>
            <p:txBody>
              <a:bodyPr/>
              <a:lstStyle/>
              <a:p>
                <a:endParaRPr lang="fr-FR"/>
              </a:p>
            </p:txBody>
          </p:sp>
          <p:sp>
            <p:nvSpPr>
              <p:cNvPr id="6162" name="Arc 55"/>
              <p:cNvSpPr>
                <a:spLocks/>
              </p:cNvSpPr>
              <p:nvPr/>
            </p:nvSpPr>
            <p:spPr bwMode="auto">
              <a:xfrm>
                <a:off x="7366000" y="3122613"/>
                <a:ext cx="114300" cy="153987"/>
              </a:xfrm>
              <a:custGeom>
                <a:avLst/>
                <a:gdLst>
                  <a:gd name="T0" fmla="*/ 0 w 21592"/>
                  <a:gd name="T1" fmla="*/ 0 h 21600"/>
                  <a:gd name="T2" fmla="*/ 2147483647 w 21592"/>
                  <a:gd name="T3" fmla="*/ 2147483647 h 21600"/>
                  <a:gd name="T4" fmla="*/ 0 w 21592"/>
                  <a:gd name="T5" fmla="*/ 2147483647 h 21600"/>
                  <a:gd name="T6" fmla="*/ 0 60000 65536"/>
                  <a:gd name="T7" fmla="*/ 0 60000 65536"/>
                  <a:gd name="T8" fmla="*/ 0 60000 65536"/>
                  <a:gd name="T9" fmla="*/ 0 w 21592"/>
                  <a:gd name="T10" fmla="*/ 0 h 21600"/>
                  <a:gd name="T11" fmla="*/ 21592 w 21592"/>
                  <a:gd name="T12" fmla="*/ 21600 h 21600"/>
                </a:gdLst>
                <a:ahLst/>
                <a:cxnLst>
                  <a:cxn ang="T6">
                    <a:pos x="T0" y="T1"/>
                  </a:cxn>
                  <a:cxn ang="T7">
                    <a:pos x="T2" y="T3"/>
                  </a:cxn>
                  <a:cxn ang="T8">
                    <a:pos x="T4" y="T5"/>
                  </a:cxn>
                </a:cxnLst>
                <a:rect l="T9" t="T10" r="T11" b="T12"/>
                <a:pathLst>
                  <a:path w="21592" h="21600" fill="none" extrusionOk="0">
                    <a:moveTo>
                      <a:pt x="-1" y="0"/>
                    </a:moveTo>
                    <a:cubicBezTo>
                      <a:pt x="11700" y="0"/>
                      <a:pt x="21273" y="9316"/>
                      <a:pt x="21591" y="21012"/>
                    </a:cubicBezTo>
                  </a:path>
                  <a:path w="21592" h="21600" stroke="0" extrusionOk="0">
                    <a:moveTo>
                      <a:pt x="-1" y="0"/>
                    </a:moveTo>
                    <a:cubicBezTo>
                      <a:pt x="11700" y="0"/>
                      <a:pt x="21273" y="9316"/>
                      <a:pt x="21591" y="21012"/>
                    </a:cubicBezTo>
                    <a:lnTo>
                      <a:pt x="0" y="21600"/>
                    </a:lnTo>
                    <a:close/>
                  </a:path>
                </a:pathLst>
              </a:custGeom>
              <a:noFill/>
              <a:ln w="9525">
                <a:solidFill>
                  <a:srgbClr val="000000"/>
                </a:solidFill>
                <a:round/>
                <a:headEnd/>
                <a:tailEnd/>
              </a:ln>
            </p:spPr>
            <p:txBody>
              <a:bodyPr/>
              <a:lstStyle/>
              <a:p>
                <a:endParaRPr lang="fr-FR"/>
              </a:p>
            </p:txBody>
          </p:sp>
          <p:sp>
            <p:nvSpPr>
              <p:cNvPr id="6164" name="Line 57"/>
              <p:cNvSpPr>
                <a:spLocks noChangeShapeType="1"/>
              </p:cNvSpPr>
              <p:nvPr/>
            </p:nvSpPr>
            <p:spPr bwMode="auto">
              <a:xfrm>
                <a:off x="6972299" y="3311390"/>
                <a:ext cx="1143000" cy="0"/>
              </a:xfrm>
              <a:prstGeom prst="line">
                <a:avLst/>
              </a:prstGeom>
              <a:noFill/>
              <a:ln w="19050">
                <a:solidFill>
                  <a:srgbClr val="000000"/>
                </a:solidFill>
                <a:round/>
                <a:headEnd/>
                <a:tailEnd type="triangle" w="med" len="med"/>
              </a:ln>
            </p:spPr>
            <p:txBody>
              <a:bodyPr/>
              <a:lstStyle/>
              <a:p>
                <a:endParaRPr lang="fr-FR"/>
              </a:p>
            </p:txBody>
          </p:sp>
          <p:sp>
            <p:nvSpPr>
              <p:cNvPr id="6165" name="Line 24"/>
              <p:cNvSpPr>
                <a:spLocks noChangeShapeType="1"/>
              </p:cNvSpPr>
              <p:nvPr/>
            </p:nvSpPr>
            <p:spPr bwMode="auto">
              <a:xfrm>
                <a:off x="6858016" y="2857496"/>
                <a:ext cx="228600" cy="0"/>
              </a:xfrm>
              <a:prstGeom prst="line">
                <a:avLst/>
              </a:prstGeom>
              <a:noFill/>
              <a:ln w="9525">
                <a:solidFill>
                  <a:srgbClr val="000000"/>
                </a:solidFill>
                <a:round/>
                <a:headEnd/>
                <a:tailEnd/>
              </a:ln>
            </p:spPr>
            <p:txBody>
              <a:bodyPr/>
              <a:lstStyle/>
              <a:p>
                <a:endParaRPr lang="fr-FR"/>
              </a:p>
            </p:txBody>
          </p:sp>
          <p:sp>
            <p:nvSpPr>
              <p:cNvPr id="6166" name="ZoneTexte 24"/>
              <p:cNvSpPr txBox="1">
                <a:spLocks noChangeArrowheads="1"/>
              </p:cNvSpPr>
              <p:nvPr/>
            </p:nvSpPr>
            <p:spPr bwMode="auto">
              <a:xfrm>
                <a:off x="6624562" y="2439669"/>
                <a:ext cx="303192" cy="153211"/>
              </a:xfrm>
              <a:prstGeom prst="rect">
                <a:avLst/>
              </a:prstGeom>
              <a:noFill/>
              <a:ln w="9525">
                <a:noFill/>
                <a:miter lim="800000"/>
                <a:headEnd/>
                <a:tailEnd/>
              </a:ln>
            </p:spPr>
            <p:txBody>
              <a:bodyPr wrap="square">
                <a:spAutoFit/>
              </a:bodyPr>
              <a:lstStyle/>
              <a:p>
                <a:r>
                  <a:rPr lang="fr-FR" sz="1400"/>
                  <a:t>E</a:t>
                </a:r>
              </a:p>
            </p:txBody>
          </p:sp>
          <p:sp>
            <p:nvSpPr>
              <p:cNvPr id="6167" name="ZoneTexte 25"/>
              <p:cNvSpPr txBox="1">
                <a:spLocks noChangeArrowheads="1"/>
              </p:cNvSpPr>
              <p:nvPr/>
            </p:nvSpPr>
            <p:spPr bwMode="auto">
              <a:xfrm>
                <a:off x="7053135" y="2428780"/>
                <a:ext cx="304892" cy="307777"/>
              </a:xfrm>
              <a:prstGeom prst="rect">
                <a:avLst/>
              </a:prstGeom>
              <a:noFill/>
              <a:ln w="9525">
                <a:noFill/>
                <a:miter lim="800000"/>
                <a:headEnd/>
                <a:tailEnd/>
              </a:ln>
            </p:spPr>
            <p:txBody>
              <a:bodyPr wrap="none">
                <a:spAutoFit/>
              </a:bodyPr>
              <a:lstStyle/>
              <a:p>
                <a:r>
                  <a:rPr lang="fr-FR" sz="1400" dirty="0"/>
                  <a:t>S</a:t>
                </a:r>
              </a:p>
            </p:txBody>
          </p:sp>
          <p:sp>
            <p:nvSpPr>
              <p:cNvPr id="2" name="ZoneTexte 27"/>
              <p:cNvSpPr txBox="1">
                <a:spLocks noChangeArrowheads="1"/>
              </p:cNvSpPr>
              <p:nvPr/>
            </p:nvSpPr>
            <p:spPr bwMode="auto">
              <a:xfrm>
                <a:off x="7814860" y="2636604"/>
                <a:ext cx="324128" cy="307777"/>
              </a:xfrm>
              <a:prstGeom prst="rect">
                <a:avLst/>
              </a:prstGeom>
              <a:noFill/>
              <a:ln w="9525">
                <a:noFill/>
                <a:miter lim="800000"/>
                <a:headEnd/>
                <a:tailEnd/>
              </a:ln>
            </p:spPr>
            <p:txBody>
              <a:bodyPr wrap="none">
                <a:spAutoFit/>
              </a:bodyPr>
              <a:lstStyle/>
              <a:p>
                <a:r>
                  <a:rPr lang="el-GR" sz="1400" dirty="0"/>
                  <a:t>ω</a:t>
                </a:r>
                <a:endParaRPr lang="fr-FR" sz="1400" dirty="0"/>
              </a:p>
            </p:txBody>
          </p:sp>
          <p:sp>
            <p:nvSpPr>
              <p:cNvPr id="6171" name="ZoneTexte 29"/>
              <p:cNvSpPr txBox="1">
                <a:spLocks noChangeArrowheads="1"/>
              </p:cNvSpPr>
              <p:nvPr/>
            </p:nvSpPr>
            <p:spPr bwMode="auto">
              <a:xfrm>
                <a:off x="7469506" y="3074068"/>
                <a:ext cx="373820" cy="307777"/>
              </a:xfrm>
              <a:prstGeom prst="rect">
                <a:avLst/>
              </a:prstGeom>
              <a:noFill/>
              <a:ln w="9525">
                <a:noFill/>
                <a:miter lim="800000"/>
                <a:headEnd/>
                <a:tailEnd/>
              </a:ln>
            </p:spPr>
            <p:txBody>
              <a:bodyPr wrap="none">
                <a:spAutoFit/>
              </a:bodyPr>
              <a:lstStyle/>
              <a:p>
                <a:r>
                  <a:rPr lang="el-GR" sz="1400" dirty="0"/>
                  <a:t>ω</a:t>
                </a:r>
                <a:r>
                  <a:rPr lang="fr-FR" sz="1400" dirty="0"/>
                  <a:t>t</a:t>
                </a:r>
              </a:p>
            </p:txBody>
          </p:sp>
          <p:sp>
            <p:nvSpPr>
              <p:cNvPr id="6172" name="ZoneTexte 30"/>
              <p:cNvSpPr txBox="1">
                <a:spLocks noChangeArrowheads="1"/>
              </p:cNvSpPr>
              <p:nvPr/>
            </p:nvSpPr>
            <p:spPr bwMode="auto">
              <a:xfrm>
                <a:off x="8715404" y="3264099"/>
                <a:ext cx="274434" cy="307777"/>
              </a:xfrm>
              <a:prstGeom prst="rect">
                <a:avLst/>
              </a:prstGeom>
              <a:noFill/>
              <a:ln w="9525">
                <a:noFill/>
                <a:miter lim="800000"/>
                <a:headEnd/>
                <a:tailEnd/>
              </a:ln>
            </p:spPr>
            <p:txBody>
              <a:bodyPr wrap="none">
                <a:spAutoFit/>
              </a:bodyPr>
              <a:lstStyle/>
              <a:p>
                <a:r>
                  <a:rPr lang="fr-FR" sz="1400"/>
                  <a:t>x</a:t>
                </a:r>
              </a:p>
            </p:txBody>
          </p:sp>
          <p:sp>
            <p:nvSpPr>
              <p:cNvPr id="6173" name="ZoneTexte 31"/>
              <p:cNvSpPr txBox="1">
                <a:spLocks noChangeArrowheads="1"/>
              </p:cNvSpPr>
              <p:nvPr/>
            </p:nvSpPr>
            <p:spPr bwMode="auto">
              <a:xfrm>
                <a:off x="6863015" y="3290676"/>
                <a:ext cx="284052" cy="307777"/>
              </a:xfrm>
              <a:prstGeom prst="rect">
                <a:avLst/>
              </a:prstGeom>
              <a:noFill/>
              <a:ln w="9525">
                <a:noFill/>
                <a:miter lim="800000"/>
                <a:headEnd/>
                <a:tailEnd/>
              </a:ln>
            </p:spPr>
            <p:txBody>
              <a:bodyPr wrap="none">
                <a:spAutoFit/>
              </a:bodyPr>
              <a:lstStyle/>
              <a:p>
                <a:r>
                  <a:rPr lang="fr-FR" sz="1400" dirty="0"/>
                  <a:t>o</a:t>
                </a:r>
              </a:p>
            </p:txBody>
          </p:sp>
        </p:grpSp>
        <mc:AlternateContent xmlns:mc="http://schemas.openxmlformats.org/markup-compatibility/2006" xmlns:a14="http://schemas.microsoft.com/office/drawing/2010/main">
          <mc:Choice Requires="a14">
            <p:sp>
              <p:nvSpPr>
                <p:cNvPr id="3" name="ZoneTexte 2"/>
                <p:cNvSpPr txBox="1"/>
                <p:nvPr/>
              </p:nvSpPr>
              <p:spPr>
                <a:xfrm>
                  <a:off x="3979366" y="3738461"/>
                  <a:ext cx="360040" cy="4029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fr-FR" i="1" smtClean="0">
                                <a:latin typeface="Cambria Math" panose="02040503050406030204" pitchFamily="18" charset="0"/>
                              </a:rPr>
                            </m:ctrlPr>
                          </m:accPr>
                          <m:e>
                            <m:r>
                              <a:rPr lang="en-US" b="0" i="1" smtClean="0">
                                <a:latin typeface="Cambria Math" panose="02040503050406030204" pitchFamily="18" charset="0"/>
                              </a:rPr>
                              <m:t>𝐵</m:t>
                            </m:r>
                          </m:e>
                        </m:acc>
                      </m:oMath>
                    </m:oMathPara>
                  </a14:m>
                  <a:endParaRPr lang="fr-FR" dirty="0"/>
                </a:p>
              </p:txBody>
            </p:sp>
          </mc:Choice>
          <mc:Fallback xmlns="">
            <p:sp>
              <p:nvSpPr>
                <p:cNvPr id="3" name="ZoneTexte 2"/>
                <p:cNvSpPr txBox="1">
                  <a:spLocks noRot="1" noChangeAspect="1" noMove="1" noResize="1" noEditPoints="1" noAdjustHandles="1" noChangeArrowheads="1" noChangeShapeType="1" noTextEdit="1"/>
                </p:cNvSpPr>
                <p:nvPr/>
              </p:nvSpPr>
              <p:spPr>
                <a:xfrm>
                  <a:off x="3979366" y="3738461"/>
                  <a:ext cx="360040" cy="402931"/>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0" name="ZoneTexte 39"/>
                <p:cNvSpPr txBox="1"/>
                <p:nvPr/>
              </p:nvSpPr>
              <p:spPr>
                <a:xfrm>
                  <a:off x="4026897" y="4839069"/>
                  <a:ext cx="360040" cy="4029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fr-FR" i="1" smtClean="0">
                                <a:latin typeface="Cambria Math" panose="02040503050406030204" pitchFamily="18" charset="0"/>
                              </a:rPr>
                            </m:ctrlPr>
                          </m:accPr>
                          <m:e>
                            <m:r>
                              <a:rPr lang="en-US" b="0" i="1" smtClean="0">
                                <a:latin typeface="Cambria Math" panose="02040503050406030204" pitchFamily="18" charset="0"/>
                              </a:rPr>
                              <m:t>𝑆</m:t>
                            </m:r>
                          </m:e>
                        </m:acc>
                      </m:oMath>
                    </m:oMathPara>
                  </a14:m>
                  <a:endParaRPr lang="fr-FR" dirty="0"/>
                </a:p>
              </p:txBody>
            </p:sp>
          </mc:Choice>
          <mc:Fallback xmlns="">
            <p:sp>
              <p:nvSpPr>
                <p:cNvPr id="40" name="ZoneTexte 39"/>
                <p:cNvSpPr txBox="1">
                  <a:spLocks noRot="1" noChangeAspect="1" noMove="1" noResize="1" noEditPoints="1" noAdjustHandles="1" noChangeArrowheads="1" noChangeShapeType="1" noTextEdit="1"/>
                </p:cNvSpPr>
                <p:nvPr/>
              </p:nvSpPr>
              <p:spPr>
                <a:xfrm>
                  <a:off x="4026897" y="4839069"/>
                  <a:ext cx="360040" cy="402931"/>
                </a:xfrm>
                <a:prstGeom prst="rect">
                  <a:avLst/>
                </a:prstGeom>
                <a:blipFill>
                  <a:blip r:embed="rId4"/>
                  <a:stretch>
                    <a:fillRect t="-21212" r="-28814"/>
                  </a:stretch>
                </a:blipFill>
              </p:spPr>
              <p:txBody>
                <a:bodyPr/>
                <a:lstStyle/>
                <a:p>
                  <a:r>
                    <a:rPr lang="fr-FR">
                      <a:noFill/>
                    </a:rPr>
                    <a:t> </a:t>
                  </a:r>
                </a:p>
              </p:txBody>
            </p:sp>
          </mc:Fallback>
        </mc:AlternateContent>
      </p:grpSp>
      <p:sp>
        <p:nvSpPr>
          <p:cNvPr id="4" name="Espace réservé du numéro de diapositive 3"/>
          <p:cNvSpPr>
            <a:spLocks noGrp="1"/>
          </p:cNvSpPr>
          <p:nvPr>
            <p:ph type="sldNum" sz="quarter" idx="12"/>
          </p:nvPr>
        </p:nvSpPr>
        <p:spPr/>
        <p:txBody>
          <a:bodyPr/>
          <a:lstStyle/>
          <a:p>
            <a:pPr>
              <a:defRPr/>
            </a:pPr>
            <a:fld id="{8D6E587B-5070-4C33-B8A0-3049C854F3BE}" type="slidenum">
              <a:rPr lang="fr-FR" smtClean="0"/>
              <a:pPr>
                <a:defRPr/>
              </a:pPr>
              <a:t>4</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Intérêt des systèmes triphasés</a:t>
            </a:r>
            <a:endParaRPr lang="fr-FR" sz="3400" b="1" dirty="0"/>
          </a:p>
        </p:txBody>
      </p:sp>
      <p:sp>
        <p:nvSpPr>
          <p:cNvPr id="25609" name="ZoneTexte 64"/>
          <p:cNvSpPr txBox="1">
            <a:spLocks noChangeArrowheads="1"/>
          </p:cNvSpPr>
          <p:nvPr/>
        </p:nvSpPr>
        <p:spPr bwMode="auto">
          <a:xfrm>
            <a:off x="863588" y="1700808"/>
            <a:ext cx="7416824" cy="4247317"/>
          </a:xfrm>
          <a:prstGeom prst="rect">
            <a:avLst/>
          </a:prstGeom>
          <a:noFill/>
          <a:ln w="9525">
            <a:noFill/>
            <a:miter lim="800000"/>
            <a:headEnd/>
            <a:tailEnd/>
          </a:ln>
        </p:spPr>
        <p:txBody>
          <a:bodyPr wrap="square">
            <a:spAutoFit/>
          </a:bodyPr>
          <a:lstStyle/>
          <a:p>
            <a:pPr algn="just"/>
            <a:r>
              <a:rPr lang="fr-FR" b="1" dirty="0"/>
              <a:t>Intérêt du triphasé pour le redressement</a:t>
            </a:r>
            <a:r>
              <a:rPr lang="fr-FR" b="1" dirty="0" smtClean="0"/>
              <a:t>:</a:t>
            </a:r>
          </a:p>
          <a:p>
            <a:pPr algn="just"/>
            <a:endParaRPr lang="fr-FR" b="1" dirty="0"/>
          </a:p>
          <a:p>
            <a:pPr algn="just">
              <a:buFontTx/>
              <a:buChar char="-"/>
            </a:pPr>
            <a:endParaRPr lang="fr-FR" b="1" dirty="0"/>
          </a:p>
          <a:p>
            <a:pPr algn="just"/>
            <a:r>
              <a:rPr lang="fr-FR" dirty="0"/>
              <a:t>L’ondulation de la tension de sortie d’un pont redresseur triphasé à diode est très faible par rapport à ce que produit un pont redresseur monophasé. </a:t>
            </a:r>
          </a:p>
          <a:p>
            <a:pPr algn="just"/>
            <a:endParaRPr lang="fr-FR" dirty="0"/>
          </a:p>
          <a:p>
            <a:pPr algn="just"/>
            <a:r>
              <a:rPr lang="fr-FR" dirty="0"/>
              <a:t>L’inductance de lissage à prévoir dans la charge pour que le courant soit faiblement ondulé est donc nettement plus économique en triphasé.</a:t>
            </a:r>
          </a:p>
          <a:p>
            <a:pPr algn="just"/>
            <a:endParaRPr lang="fr-FR" dirty="0"/>
          </a:p>
          <a:p>
            <a:pPr algn="just"/>
            <a:r>
              <a:rPr lang="fr-FR" dirty="0"/>
              <a:t>- Au niveau de l’utilisation, les systèmes triphasés permettent d’avoir 2 tensions : la tension simple et la tension composée.</a:t>
            </a:r>
          </a:p>
          <a:p>
            <a:pPr algn="just"/>
            <a:r>
              <a:rPr lang="fr-FR" dirty="0"/>
              <a:t> </a:t>
            </a:r>
          </a:p>
          <a:p>
            <a:pPr algn="just">
              <a:buFontTx/>
              <a:buChar char="-"/>
            </a:pPr>
            <a:endParaRPr lang="fr-FR" b="1" dirty="0"/>
          </a:p>
        </p:txBody>
      </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40</a:t>
            </a:fld>
            <a:endParaRPr lang="fr-FR">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5609">
                                            <p:txEl>
                                              <p:pRg st="3" end="3"/>
                                            </p:txEl>
                                          </p:spTgt>
                                        </p:tgtEl>
                                        <p:attrNameLst>
                                          <p:attrName>style.visibility</p:attrName>
                                        </p:attrNameLst>
                                      </p:cBhvr>
                                      <p:to>
                                        <p:strVal val="visible"/>
                                      </p:to>
                                    </p:set>
                                    <p:animEffect transition="in" filter="box(in)">
                                      <p:cBhvr>
                                        <p:cTn id="7" dur="500"/>
                                        <p:tgtEl>
                                          <p:spTgt spid="25609">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5609">
                                            <p:txEl>
                                              <p:pRg st="5" end="5"/>
                                            </p:txEl>
                                          </p:spTgt>
                                        </p:tgtEl>
                                        <p:attrNameLst>
                                          <p:attrName>style.visibility</p:attrName>
                                        </p:attrNameLst>
                                      </p:cBhvr>
                                      <p:to>
                                        <p:strVal val="visible"/>
                                      </p:to>
                                    </p:set>
                                    <p:animEffect transition="in" filter="box(in)">
                                      <p:cBhvr>
                                        <p:cTn id="10" dur="500"/>
                                        <p:tgtEl>
                                          <p:spTgt spid="25609">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5609">
                                            <p:txEl>
                                              <p:pRg st="7" end="7"/>
                                            </p:txEl>
                                          </p:spTgt>
                                        </p:tgtEl>
                                        <p:attrNameLst>
                                          <p:attrName>style.visibility</p:attrName>
                                        </p:attrNameLst>
                                      </p:cBhvr>
                                      <p:to>
                                        <p:strVal val="visible"/>
                                      </p:to>
                                    </p:set>
                                    <p:animEffect transition="in" filter="box(in)">
                                      <p:cBhvr>
                                        <p:cTn id="15" dur="500"/>
                                        <p:tgtEl>
                                          <p:spTgt spid="2560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Systèmes triphasés</a:t>
            </a:r>
            <a:br>
              <a:rPr lang="it-IT" sz="3400" b="1" dirty="0"/>
            </a:br>
            <a:r>
              <a:rPr lang="it-IT" sz="3400" b="1" dirty="0"/>
              <a:t>Résumé</a:t>
            </a:r>
            <a:endParaRPr lang="fr-FR" sz="3400" b="1" dirty="0"/>
          </a:p>
        </p:txBody>
      </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41</a:t>
            </a:fld>
            <a:endParaRPr lang="fr-FR">
              <a:solidFill>
                <a:schemeClr val="tx1"/>
              </a:solidFill>
            </a:endParaRPr>
          </a:p>
        </p:txBody>
      </p:sp>
      <p:graphicFrame>
        <p:nvGraphicFramePr>
          <p:cNvPr id="3" name="Objet 2"/>
          <p:cNvGraphicFramePr>
            <a:graphicFrameLocks noChangeAspect="1"/>
          </p:cNvGraphicFramePr>
          <p:nvPr>
            <p:extLst>
              <p:ext uri="{D42A27DB-BD31-4B8C-83A1-F6EECF244321}">
                <p14:modId xmlns:p14="http://schemas.microsoft.com/office/powerpoint/2010/main" val="638092052"/>
              </p:ext>
            </p:extLst>
          </p:nvPr>
        </p:nvGraphicFramePr>
        <p:xfrm>
          <a:off x="1939925" y="1196752"/>
          <a:ext cx="5264150" cy="5851525"/>
        </p:xfrm>
        <a:graphic>
          <a:graphicData uri="http://schemas.openxmlformats.org/presentationml/2006/ole">
            <mc:AlternateContent xmlns:mc="http://schemas.openxmlformats.org/markup-compatibility/2006">
              <mc:Choice xmlns:v="urn:schemas-microsoft-com:vml" Requires="v">
                <p:oleObj spid="_x0000_s1041" name="Document" r:id="rId3" imgW="5267553" imgH="5857410" progId="Word.Document.12">
                  <p:embed/>
                </p:oleObj>
              </mc:Choice>
              <mc:Fallback>
                <p:oleObj name="Document" r:id="rId3" imgW="5267553" imgH="5857410" progId="Word.Document.12">
                  <p:embed/>
                  <p:pic>
                    <p:nvPicPr>
                      <p:cNvPr id="0" name=""/>
                      <p:cNvPicPr/>
                      <p:nvPr/>
                    </p:nvPicPr>
                    <p:blipFill>
                      <a:blip r:embed="rId4"/>
                      <a:stretch>
                        <a:fillRect/>
                      </a:stretch>
                    </p:blipFill>
                    <p:spPr>
                      <a:xfrm>
                        <a:off x="1939925" y="1196752"/>
                        <a:ext cx="5264150" cy="5851525"/>
                      </a:xfrm>
                      <a:prstGeom prst="rect">
                        <a:avLst/>
                      </a:prstGeom>
                    </p:spPr>
                  </p:pic>
                </p:oleObj>
              </mc:Fallback>
            </mc:AlternateContent>
          </a:graphicData>
        </a:graphic>
      </p:graphicFrame>
    </p:spTree>
    <p:extLst>
      <p:ext uri="{BB962C8B-B14F-4D97-AF65-F5344CB8AC3E}">
        <p14:creationId xmlns:p14="http://schemas.microsoft.com/office/powerpoint/2010/main" val="216932726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Systèmes triphasés</a:t>
            </a:r>
            <a:br>
              <a:rPr lang="it-IT" sz="3400" b="1" dirty="0"/>
            </a:br>
            <a:r>
              <a:rPr lang="it-IT" sz="3400" b="1" dirty="0"/>
              <a:t>Résumé</a:t>
            </a:r>
            <a:endParaRPr lang="fr-FR" sz="3400" b="1" dirty="0"/>
          </a:p>
        </p:txBody>
      </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42</a:t>
            </a:fld>
            <a:endParaRPr lang="fr-FR">
              <a:solidFill>
                <a:schemeClr val="tx1"/>
              </a:solidFill>
            </a:endParaRPr>
          </a:p>
        </p:txBody>
      </p:sp>
      <p:graphicFrame>
        <p:nvGraphicFramePr>
          <p:cNvPr id="4" name="Objet 3"/>
          <p:cNvGraphicFramePr>
            <a:graphicFrameLocks noChangeAspect="1"/>
          </p:cNvGraphicFramePr>
          <p:nvPr>
            <p:extLst>
              <p:ext uri="{D42A27DB-BD31-4B8C-83A1-F6EECF244321}">
                <p14:modId xmlns:p14="http://schemas.microsoft.com/office/powerpoint/2010/main" val="2860944556"/>
              </p:ext>
            </p:extLst>
          </p:nvPr>
        </p:nvGraphicFramePr>
        <p:xfrm>
          <a:off x="1935163" y="2070100"/>
          <a:ext cx="5264150" cy="3300413"/>
        </p:xfrm>
        <a:graphic>
          <a:graphicData uri="http://schemas.openxmlformats.org/presentationml/2006/ole">
            <mc:AlternateContent xmlns:mc="http://schemas.openxmlformats.org/markup-compatibility/2006">
              <mc:Choice xmlns:v="urn:schemas-microsoft-com:vml" Requires="v">
                <p:oleObj spid="_x0000_s2064" name="Document" r:id="rId3" imgW="5267553" imgH="3306359" progId="Word.Document.12">
                  <p:embed/>
                </p:oleObj>
              </mc:Choice>
              <mc:Fallback>
                <p:oleObj name="Document" r:id="rId3" imgW="5267553" imgH="3306359" progId="Word.Document.12">
                  <p:embed/>
                  <p:pic>
                    <p:nvPicPr>
                      <p:cNvPr id="0" name=""/>
                      <p:cNvPicPr/>
                      <p:nvPr/>
                    </p:nvPicPr>
                    <p:blipFill>
                      <a:blip r:embed="rId4"/>
                      <a:stretch>
                        <a:fillRect/>
                      </a:stretch>
                    </p:blipFill>
                    <p:spPr>
                      <a:xfrm>
                        <a:off x="1935163" y="2070100"/>
                        <a:ext cx="5264150" cy="3300413"/>
                      </a:xfrm>
                      <a:prstGeom prst="rect">
                        <a:avLst/>
                      </a:prstGeom>
                    </p:spPr>
                  </p:pic>
                </p:oleObj>
              </mc:Fallback>
            </mc:AlternateContent>
          </a:graphicData>
        </a:graphic>
      </p:graphicFrame>
    </p:spTree>
    <p:extLst>
      <p:ext uri="{BB962C8B-B14F-4D97-AF65-F5344CB8AC3E}">
        <p14:creationId xmlns:p14="http://schemas.microsoft.com/office/powerpoint/2010/main" val="111920366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Systèmes triphasés</a:t>
            </a:r>
            <a:br>
              <a:rPr lang="it-IT" sz="3400" b="1" dirty="0"/>
            </a:br>
            <a:r>
              <a:rPr lang="it-IT" sz="3400" b="1" dirty="0"/>
              <a:t>Résumé</a:t>
            </a:r>
            <a:endParaRPr lang="fr-FR" sz="3400" b="1" dirty="0"/>
          </a:p>
        </p:txBody>
      </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43</a:t>
            </a:fld>
            <a:endParaRPr lang="fr-FR">
              <a:solidFill>
                <a:schemeClr val="tx1"/>
              </a:solidFill>
            </a:endParaRPr>
          </a:p>
        </p:txBody>
      </p:sp>
      <p:graphicFrame>
        <p:nvGraphicFramePr>
          <p:cNvPr id="3" name="Objet 2"/>
          <p:cNvGraphicFramePr>
            <a:graphicFrameLocks noChangeAspect="1"/>
          </p:cNvGraphicFramePr>
          <p:nvPr>
            <p:extLst>
              <p:ext uri="{D42A27DB-BD31-4B8C-83A1-F6EECF244321}">
                <p14:modId xmlns:p14="http://schemas.microsoft.com/office/powerpoint/2010/main" val="3670557843"/>
              </p:ext>
            </p:extLst>
          </p:nvPr>
        </p:nvGraphicFramePr>
        <p:xfrm>
          <a:off x="1939925" y="2204864"/>
          <a:ext cx="5264150" cy="3714750"/>
        </p:xfrm>
        <a:graphic>
          <a:graphicData uri="http://schemas.openxmlformats.org/presentationml/2006/ole">
            <mc:AlternateContent xmlns:mc="http://schemas.openxmlformats.org/markup-compatibility/2006">
              <mc:Choice xmlns:v="urn:schemas-microsoft-com:vml" Requires="v">
                <p:oleObj spid="_x0000_s3088" name="Document" r:id="rId3" imgW="5264722" imgH="3723411" progId="Word.Document.12">
                  <p:embed/>
                </p:oleObj>
              </mc:Choice>
              <mc:Fallback>
                <p:oleObj name="Document" r:id="rId3" imgW="5264722" imgH="3723411" progId="Word.Document.12">
                  <p:embed/>
                  <p:pic>
                    <p:nvPicPr>
                      <p:cNvPr id="0" name=""/>
                      <p:cNvPicPr/>
                      <p:nvPr/>
                    </p:nvPicPr>
                    <p:blipFill>
                      <a:blip r:embed="rId4"/>
                      <a:stretch>
                        <a:fillRect/>
                      </a:stretch>
                    </p:blipFill>
                    <p:spPr>
                      <a:xfrm>
                        <a:off x="1939925" y="2204864"/>
                        <a:ext cx="5264150" cy="3714750"/>
                      </a:xfrm>
                      <a:prstGeom prst="rect">
                        <a:avLst/>
                      </a:prstGeom>
                    </p:spPr>
                  </p:pic>
                </p:oleObj>
              </mc:Fallback>
            </mc:AlternateContent>
          </a:graphicData>
        </a:graphic>
      </p:graphicFrame>
    </p:spTree>
    <p:extLst>
      <p:ext uri="{BB962C8B-B14F-4D97-AF65-F5344CB8AC3E}">
        <p14:creationId xmlns:p14="http://schemas.microsoft.com/office/powerpoint/2010/main" val="1932814762"/>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Systèmes triphasés</a:t>
            </a:r>
            <a:br>
              <a:rPr lang="it-IT" sz="3400" b="1" dirty="0"/>
            </a:br>
            <a:r>
              <a:rPr lang="it-IT" sz="3400" b="1" dirty="0"/>
              <a:t>Résumé</a:t>
            </a:r>
            <a:endParaRPr lang="fr-FR" sz="3400" b="1" dirty="0"/>
          </a:p>
        </p:txBody>
      </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44</a:t>
            </a:fld>
            <a:endParaRPr lang="fr-FR">
              <a:solidFill>
                <a:schemeClr val="tx1"/>
              </a:solidFill>
            </a:endParaRPr>
          </a:p>
        </p:txBody>
      </p:sp>
      <p:graphicFrame>
        <p:nvGraphicFramePr>
          <p:cNvPr id="4" name="Objet 3"/>
          <p:cNvGraphicFramePr>
            <a:graphicFrameLocks noChangeAspect="1"/>
          </p:cNvGraphicFramePr>
          <p:nvPr>
            <p:extLst>
              <p:ext uri="{D42A27DB-BD31-4B8C-83A1-F6EECF244321}">
                <p14:modId xmlns:p14="http://schemas.microsoft.com/office/powerpoint/2010/main" val="2501324699"/>
              </p:ext>
            </p:extLst>
          </p:nvPr>
        </p:nvGraphicFramePr>
        <p:xfrm>
          <a:off x="1294606" y="1784350"/>
          <a:ext cx="6554787" cy="4572000"/>
        </p:xfrm>
        <a:graphic>
          <a:graphicData uri="http://schemas.openxmlformats.org/presentationml/2006/ole">
            <mc:AlternateContent xmlns:mc="http://schemas.openxmlformats.org/markup-compatibility/2006">
              <mc:Choice xmlns:v="urn:schemas-microsoft-com:vml" Requires="v">
                <p:oleObj spid="_x0000_s4111" name="Document" r:id="rId3" imgW="6424431" imgH="4480083" progId="Word.Document.12">
                  <p:embed/>
                </p:oleObj>
              </mc:Choice>
              <mc:Fallback>
                <p:oleObj name="Document" r:id="rId3" imgW="6424431" imgH="4480083" progId="Word.Document.12">
                  <p:embed/>
                  <p:pic>
                    <p:nvPicPr>
                      <p:cNvPr id="0" name=""/>
                      <p:cNvPicPr/>
                      <p:nvPr/>
                    </p:nvPicPr>
                    <p:blipFill>
                      <a:blip r:embed="rId4"/>
                      <a:stretch>
                        <a:fillRect/>
                      </a:stretch>
                    </p:blipFill>
                    <p:spPr>
                      <a:xfrm>
                        <a:off x="1294606" y="1784350"/>
                        <a:ext cx="6554787" cy="4572000"/>
                      </a:xfrm>
                      <a:prstGeom prst="rect">
                        <a:avLst/>
                      </a:prstGeom>
                    </p:spPr>
                  </p:pic>
                </p:oleObj>
              </mc:Fallback>
            </mc:AlternateContent>
          </a:graphicData>
        </a:graphic>
      </p:graphicFrame>
    </p:spTree>
    <p:extLst>
      <p:ext uri="{BB962C8B-B14F-4D97-AF65-F5344CB8AC3E}">
        <p14:creationId xmlns:p14="http://schemas.microsoft.com/office/powerpoint/2010/main" val="2800805088"/>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Systèmes triphasés</a:t>
            </a:r>
            <a:br>
              <a:rPr lang="it-IT" sz="3400" b="1" dirty="0"/>
            </a:br>
            <a:r>
              <a:rPr lang="it-IT" sz="3400" b="1" dirty="0"/>
              <a:t>Résumé</a:t>
            </a:r>
            <a:endParaRPr lang="fr-FR" sz="3400" b="1" dirty="0"/>
          </a:p>
        </p:txBody>
      </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45</a:t>
            </a:fld>
            <a:endParaRPr lang="fr-FR">
              <a:solidFill>
                <a:schemeClr val="tx1"/>
              </a:solidFill>
            </a:endParaRPr>
          </a:p>
        </p:txBody>
      </p:sp>
      <p:graphicFrame>
        <p:nvGraphicFramePr>
          <p:cNvPr id="3" name="Objet 2"/>
          <p:cNvGraphicFramePr>
            <a:graphicFrameLocks noChangeAspect="1"/>
          </p:cNvGraphicFramePr>
          <p:nvPr>
            <p:extLst>
              <p:ext uri="{D42A27DB-BD31-4B8C-83A1-F6EECF244321}">
                <p14:modId xmlns:p14="http://schemas.microsoft.com/office/powerpoint/2010/main" val="4127659095"/>
              </p:ext>
            </p:extLst>
          </p:nvPr>
        </p:nvGraphicFramePr>
        <p:xfrm>
          <a:off x="895350" y="1628800"/>
          <a:ext cx="7353300" cy="4602163"/>
        </p:xfrm>
        <a:graphic>
          <a:graphicData uri="http://schemas.openxmlformats.org/presentationml/2006/ole">
            <mc:AlternateContent xmlns:mc="http://schemas.openxmlformats.org/markup-compatibility/2006">
              <mc:Choice xmlns:v="urn:schemas-microsoft-com:vml" Requires="v">
                <p:oleObj spid="_x0000_s5134" name="Document" r:id="rId3" imgW="6922329" imgH="4341846" progId="Word.Document.12">
                  <p:embed/>
                </p:oleObj>
              </mc:Choice>
              <mc:Fallback>
                <p:oleObj name="Document" r:id="rId3" imgW="6922329" imgH="4341846" progId="Word.Document.12">
                  <p:embed/>
                  <p:pic>
                    <p:nvPicPr>
                      <p:cNvPr id="0" name=""/>
                      <p:cNvPicPr/>
                      <p:nvPr/>
                    </p:nvPicPr>
                    <p:blipFill>
                      <a:blip r:embed="rId4"/>
                      <a:stretch>
                        <a:fillRect/>
                      </a:stretch>
                    </p:blipFill>
                    <p:spPr>
                      <a:xfrm>
                        <a:off x="895350" y="1628800"/>
                        <a:ext cx="7353300" cy="4602163"/>
                      </a:xfrm>
                      <a:prstGeom prst="rect">
                        <a:avLst/>
                      </a:prstGeom>
                    </p:spPr>
                  </p:pic>
                </p:oleObj>
              </mc:Fallback>
            </mc:AlternateContent>
          </a:graphicData>
        </a:graphic>
      </p:graphicFrame>
    </p:spTree>
    <p:extLst>
      <p:ext uri="{BB962C8B-B14F-4D97-AF65-F5344CB8AC3E}">
        <p14:creationId xmlns:p14="http://schemas.microsoft.com/office/powerpoint/2010/main" val="357455823"/>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Systèmes triphasés</a:t>
            </a:r>
            <a:br>
              <a:rPr lang="it-IT" sz="3400" b="1" dirty="0"/>
            </a:br>
            <a:r>
              <a:rPr lang="it-IT" sz="3400" b="1" dirty="0"/>
              <a:t>Résumé</a:t>
            </a:r>
            <a:endParaRPr lang="fr-FR" sz="3400" b="1" dirty="0"/>
          </a:p>
        </p:txBody>
      </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46</a:t>
            </a:fld>
            <a:endParaRPr lang="fr-FR">
              <a:solidFill>
                <a:schemeClr val="tx1"/>
              </a:solidFill>
            </a:endParaRPr>
          </a:p>
        </p:txBody>
      </p:sp>
      <p:graphicFrame>
        <p:nvGraphicFramePr>
          <p:cNvPr id="4" name="Objet 3"/>
          <p:cNvGraphicFramePr>
            <a:graphicFrameLocks noChangeAspect="1"/>
          </p:cNvGraphicFramePr>
          <p:nvPr>
            <p:extLst>
              <p:ext uri="{D42A27DB-BD31-4B8C-83A1-F6EECF244321}">
                <p14:modId xmlns:p14="http://schemas.microsoft.com/office/powerpoint/2010/main" val="2171056027"/>
              </p:ext>
            </p:extLst>
          </p:nvPr>
        </p:nvGraphicFramePr>
        <p:xfrm>
          <a:off x="1179512" y="1340768"/>
          <a:ext cx="6784975" cy="5621338"/>
        </p:xfrm>
        <a:graphic>
          <a:graphicData uri="http://schemas.openxmlformats.org/presentationml/2006/ole">
            <mc:AlternateContent xmlns:mc="http://schemas.openxmlformats.org/markup-compatibility/2006">
              <mc:Choice xmlns:v="urn:schemas-microsoft-com:vml" Requires="v">
                <p:oleObj spid="_x0000_s6157" name="Document" r:id="rId3" imgW="6784444" imgH="5624493" progId="Word.Document.12">
                  <p:embed/>
                </p:oleObj>
              </mc:Choice>
              <mc:Fallback>
                <p:oleObj name="Document" r:id="rId3" imgW="6784444" imgH="5624493" progId="Word.Document.12">
                  <p:embed/>
                  <p:pic>
                    <p:nvPicPr>
                      <p:cNvPr id="0" name=""/>
                      <p:cNvPicPr/>
                      <p:nvPr/>
                    </p:nvPicPr>
                    <p:blipFill>
                      <a:blip r:embed="rId4"/>
                      <a:stretch>
                        <a:fillRect/>
                      </a:stretch>
                    </p:blipFill>
                    <p:spPr>
                      <a:xfrm>
                        <a:off x="1179512" y="1340768"/>
                        <a:ext cx="6784975" cy="5621338"/>
                      </a:xfrm>
                      <a:prstGeom prst="rect">
                        <a:avLst/>
                      </a:prstGeom>
                    </p:spPr>
                  </p:pic>
                </p:oleObj>
              </mc:Fallback>
            </mc:AlternateContent>
          </a:graphicData>
        </a:graphic>
      </p:graphicFrame>
    </p:spTree>
    <p:extLst>
      <p:ext uri="{BB962C8B-B14F-4D97-AF65-F5344CB8AC3E}">
        <p14:creationId xmlns:p14="http://schemas.microsoft.com/office/powerpoint/2010/main" val="427344968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it-IT" sz="3400" b="1" dirty="0"/>
              <a:t>Systèmes triphasés</a:t>
            </a:r>
            <a:br>
              <a:rPr lang="it-IT" sz="3400" b="1" dirty="0"/>
            </a:br>
            <a:r>
              <a:rPr lang="it-IT" sz="3400" b="1" dirty="0"/>
              <a:t>Résumé</a:t>
            </a:r>
            <a:endParaRPr lang="fr-FR" sz="3400" b="1" dirty="0"/>
          </a:p>
        </p:txBody>
      </p:sp>
      <p:sp>
        <p:nvSpPr>
          <p:cNvPr id="2" name="Espace réservé du numéro de diapositive 1"/>
          <p:cNvSpPr>
            <a:spLocks noGrp="1"/>
          </p:cNvSpPr>
          <p:nvPr>
            <p:ph type="sldNum" sz="quarter" idx="12"/>
          </p:nvPr>
        </p:nvSpPr>
        <p:spPr/>
        <p:txBody>
          <a:bodyPr/>
          <a:lstStyle/>
          <a:p>
            <a:pPr>
              <a:defRPr/>
            </a:pPr>
            <a:fld id="{8D6E587B-5070-4C33-B8A0-3049C854F3BE}" type="slidenum">
              <a:rPr lang="fr-FR" smtClean="0">
                <a:solidFill>
                  <a:schemeClr val="tx1"/>
                </a:solidFill>
              </a:rPr>
              <a:pPr>
                <a:defRPr/>
              </a:pPr>
              <a:t>47</a:t>
            </a:fld>
            <a:endParaRPr lang="fr-FR">
              <a:solidFill>
                <a:schemeClr val="tx1"/>
              </a:solidFill>
            </a:endParaRPr>
          </a:p>
        </p:txBody>
      </p:sp>
      <p:graphicFrame>
        <p:nvGraphicFramePr>
          <p:cNvPr id="3" name="Objet 2"/>
          <p:cNvGraphicFramePr>
            <a:graphicFrameLocks noChangeAspect="1"/>
          </p:cNvGraphicFramePr>
          <p:nvPr>
            <p:extLst>
              <p:ext uri="{D42A27DB-BD31-4B8C-83A1-F6EECF244321}">
                <p14:modId xmlns:p14="http://schemas.microsoft.com/office/powerpoint/2010/main" val="1268334125"/>
              </p:ext>
            </p:extLst>
          </p:nvPr>
        </p:nvGraphicFramePr>
        <p:xfrm>
          <a:off x="1935163" y="1193800"/>
          <a:ext cx="5264150" cy="5602288"/>
        </p:xfrm>
        <a:graphic>
          <a:graphicData uri="http://schemas.openxmlformats.org/presentationml/2006/ole">
            <mc:AlternateContent xmlns:mc="http://schemas.openxmlformats.org/markup-compatibility/2006">
              <mc:Choice xmlns:v="urn:schemas-microsoft-com:vml" Requires="v">
                <p:oleObj spid="_x0000_s7181" name="Document" r:id="rId3" imgW="5267553" imgH="5602521" progId="Word.Document.12">
                  <p:embed/>
                </p:oleObj>
              </mc:Choice>
              <mc:Fallback>
                <p:oleObj name="Document" r:id="rId3" imgW="5267553" imgH="5602521" progId="Word.Document.12">
                  <p:embed/>
                  <p:pic>
                    <p:nvPicPr>
                      <p:cNvPr id="0" name=""/>
                      <p:cNvPicPr/>
                      <p:nvPr/>
                    </p:nvPicPr>
                    <p:blipFill>
                      <a:blip r:embed="rId4"/>
                      <a:stretch>
                        <a:fillRect/>
                      </a:stretch>
                    </p:blipFill>
                    <p:spPr>
                      <a:xfrm>
                        <a:off x="1935163" y="1193800"/>
                        <a:ext cx="5264150" cy="5602288"/>
                      </a:xfrm>
                      <a:prstGeom prst="rect">
                        <a:avLst/>
                      </a:prstGeom>
                    </p:spPr>
                  </p:pic>
                </p:oleObj>
              </mc:Fallback>
            </mc:AlternateContent>
          </a:graphicData>
        </a:graphic>
      </p:graphicFrame>
    </p:spTree>
    <p:extLst>
      <p:ext uri="{BB962C8B-B14F-4D97-AF65-F5344CB8AC3E}">
        <p14:creationId xmlns:p14="http://schemas.microsoft.com/office/powerpoint/2010/main" val="182645394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ZoneTexte 6"/>
              <p:cNvSpPr txBox="1">
                <a:spLocks noChangeArrowheads="1"/>
              </p:cNvSpPr>
              <p:nvPr/>
            </p:nvSpPr>
            <p:spPr bwMode="auto">
              <a:xfrm>
                <a:off x="971599" y="1268760"/>
                <a:ext cx="7200801" cy="5050229"/>
              </a:xfrm>
              <a:prstGeom prst="rect">
                <a:avLst/>
              </a:prstGeom>
              <a:noFill/>
              <a:ln w="9525">
                <a:noFill/>
                <a:miter lim="800000"/>
                <a:headEnd/>
                <a:tailEnd/>
              </a:ln>
            </p:spPr>
            <p:txBody>
              <a:bodyPr wrap="square">
                <a:spAutoFit/>
              </a:bodyPr>
              <a:lstStyle/>
              <a:p>
                <a:r>
                  <a:rPr lang="fr-FR" dirty="0"/>
                  <a:t>La bobine est traversée par un flux variable, elle sera donc le siège d’une </a:t>
                </a:r>
                <a:r>
                  <a:rPr lang="fr-FR" dirty="0" err="1"/>
                  <a:t>f.e.m</a:t>
                </a:r>
                <a:r>
                  <a:rPr lang="fr-FR" dirty="0"/>
                  <a:t> alternative (apparition entre E et S) :			</a:t>
                </a:r>
              </a:p>
              <a:p>
                <a:endParaRPr lang="fr-FR"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r>
                            <m:rPr>
                              <m:sty m:val="p"/>
                            </m:rPr>
                            <a:rPr lang="el-GR" b="0" i="1" smtClean="0">
                              <a:latin typeface="Cambria Math" panose="02040503050406030204" pitchFamily="18" charset="0"/>
                            </a:rPr>
                            <m:t>ϕ</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𝑚</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rPr>
                            <m:t>)</m:t>
                          </m:r>
                        </m:e>
                      </m:func>
                    </m:oMath>
                  </m:oMathPara>
                </a14:m>
                <a:endParaRPr lang="fr-FR" dirty="0"/>
              </a:p>
              <a:p>
                <a:endParaRPr lang="fr-FR" dirty="0"/>
              </a:p>
              <a:p>
                <a:pPr algn="ctr"/>
                <a:r>
                  <a:rPr lang="fr-FR" dirty="0"/>
                  <a:t>    avec </a:t>
                </a:r>
                <a14:m>
                  <m:oMath xmlns:m="http://schemas.openxmlformats.org/officeDocument/2006/math">
                    <m:r>
                      <a:rPr lang="fr-FR" i="1" dirty="0" smtClean="0">
                        <a:latin typeface="Cambria Math" panose="02040503050406030204" pitchFamily="18" charset="0"/>
                      </a:rPr>
                      <m:t>𝐸</m:t>
                    </m:r>
                    <m:r>
                      <a:rPr lang="fr-FR" i="1" baseline="-25000" dirty="0" err="1">
                        <a:latin typeface="Cambria Math" panose="02040503050406030204" pitchFamily="18" charset="0"/>
                      </a:rPr>
                      <m:t>𝑚</m:t>
                    </m:r>
                    <m:r>
                      <a:rPr lang="fr-FR" i="1" dirty="0">
                        <a:latin typeface="Cambria Math" panose="02040503050406030204" pitchFamily="18" charset="0"/>
                      </a:rPr>
                      <m:t> = </m:t>
                    </m:r>
                    <m:r>
                      <a:rPr lang="fr-FR" i="1" dirty="0">
                        <a:latin typeface="Cambria Math" panose="02040503050406030204" pitchFamily="18" charset="0"/>
                      </a:rPr>
                      <m:t>𝑁𝐵𝑆</m:t>
                    </m:r>
                    <m:r>
                      <a:rPr lang="el-GR" i="1" dirty="0">
                        <a:latin typeface="Cambria Math" panose="02040503050406030204" pitchFamily="18" charset="0"/>
                      </a:rPr>
                      <m:t>𝜔</m:t>
                    </m:r>
                    <m:r>
                      <a:rPr lang="fr-FR" i="1" dirty="0">
                        <a:latin typeface="Cambria Math" panose="02040503050406030204" pitchFamily="18" charset="0"/>
                      </a:rPr>
                      <m:t> </m:t>
                    </m:r>
                  </m:oMath>
                </a14:m>
                <a:endParaRPr lang="fr-FR" dirty="0"/>
              </a:p>
              <a:p>
                <a:endParaRPr lang="fr-FR" dirty="0"/>
              </a:p>
              <a:p>
                <a:endParaRPr lang="fr-FR" dirty="0"/>
              </a:p>
              <a:p>
                <a:r>
                  <a:rPr lang="fr-FR" dirty="0"/>
                  <a:t>c’est la loi de </a:t>
                </a:r>
                <a:r>
                  <a:rPr lang="fr-FR" b="1" dirty="0"/>
                  <a:t>Lenz-Faraday </a:t>
                </a:r>
                <a:r>
                  <a:rPr lang="fr-FR" dirty="0"/>
                  <a:t>ou loi de l’induction électromagnétique . </a:t>
                </a:r>
              </a:p>
              <a:p>
                <a:endParaRPr lang="fr-FR" dirty="0"/>
              </a:p>
              <a:p>
                <a:r>
                  <a:rPr lang="fr-FR" dirty="0"/>
                  <a:t>Ce phénomène intervient dans la plus part des dispositifs électriques.</a:t>
                </a:r>
              </a:p>
              <a:p>
                <a:endParaRPr lang="en-US" dirty="0"/>
              </a:p>
              <a:p>
                <a:endParaRPr lang="fr-FR" dirty="0"/>
              </a:p>
              <a:p>
                <a:r>
                  <a:rPr lang="fr-FR" dirty="0"/>
                  <a:t>En électrotechnique, on peut citer comme application les générateurs à </a:t>
                </a:r>
                <a:r>
                  <a:rPr lang="fr-FR" dirty="0" err="1"/>
                  <a:t>f.e.m</a:t>
                </a:r>
                <a:r>
                  <a:rPr lang="fr-FR" dirty="0"/>
                  <a:t>. d’induction (alternateurs, dynamo, transformateurs……)</a:t>
                </a:r>
              </a:p>
            </p:txBody>
          </p:sp>
        </mc:Choice>
        <mc:Fallback xmlns="">
          <p:sp>
            <p:nvSpPr>
              <p:cNvPr id="7" name="ZoneTexte 6"/>
              <p:cNvSpPr txBox="1">
                <a:spLocks noRot="1" noChangeAspect="1" noMove="1" noResize="1" noEditPoints="1" noAdjustHandles="1" noChangeArrowheads="1" noChangeShapeType="1" noTextEdit="1"/>
              </p:cNvSpPr>
              <p:nvPr/>
            </p:nvSpPr>
            <p:spPr bwMode="auto">
              <a:xfrm>
                <a:off x="971599" y="1268760"/>
                <a:ext cx="7200801" cy="5050229"/>
              </a:xfrm>
              <a:prstGeom prst="rect">
                <a:avLst/>
              </a:prstGeom>
              <a:blipFill>
                <a:blip r:embed="rId2"/>
                <a:stretch>
                  <a:fillRect l="-677" t="-603" r="-1354" b="-965"/>
                </a:stretch>
              </a:blipFill>
              <a:ln w="9525">
                <a:noFill/>
                <a:miter lim="800000"/>
                <a:headEnd/>
                <a:tailEnd/>
              </a:ln>
            </p:spPr>
            <p:txBody>
              <a:bodyPr/>
              <a:lstStyle/>
              <a:p>
                <a:r>
                  <a:rPr lang="fr-FR">
                    <a:noFill/>
                  </a:rPr>
                  <a:t> </a:t>
                </a:r>
              </a:p>
            </p:txBody>
          </p:sp>
        </mc:Fallback>
      </mc:AlternateContent>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fontScale="90000"/>
          </a:bodyPr>
          <a:lstStyle/>
          <a:p>
            <a:pPr eaLnBrk="1" fontAlgn="auto" hangingPunct="1">
              <a:spcAft>
                <a:spcPts val="0"/>
              </a:spcAft>
              <a:defRPr/>
            </a:pPr>
            <a:r>
              <a:rPr lang="fr-FR" sz="4000" b="1" dirty="0"/>
              <a:t>Principe de production des courants triphasés</a:t>
            </a:r>
          </a:p>
        </p:txBody>
      </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pPr>
                <a:defRPr/>
              </a:pPr>
              <a:t>5</a:t>
            </a:fld>
            <a:endParaRPr lang="fr-FR"/>
          </a:p>
        </p:txBody>
      </p:sp>
    </p:spTree>
    <p:extLst>
      <p:ext uri="{BB962C8B-B14F-4D97-AF65-F5344CB8AC3E}">
        <p14:creationId xmlns:p14="http://schemas.microsoft.com/office/powerpoint/2010/main" val="11522171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70" name="ZoneTexte 6"/>
              <p:cNvSpPr txBox="1">
                <a:spLocks noChangeArrowheads="1"/>
              </p:cNvSpPr>
              <p:nvPr/>
            </p:nvSpPr>
            <p:spPr bwMode="auto">
              <a:xfrm>
                <a:off x="827584" y="1265921"/>
                <a:ext cx="7316093" cy="5388911"/>
              </a:xfrm>
              <a:prstGeom prst="rect">
                <a:avLst/>
              </a:prstGeom>
              <a:noFill/>
              <a:ln w="9525">
                <a:noFill/>
                <a:miter lim="800000"/>
                <a:headEnd/>
                <a:tailEnd/>
              </a:ln>
            </p:spPr>
            <p:txBody>
              <a:bodyPr wrap="square">
                <a:spAutoFit/>
              </a:bodyPr>
              <a:lstStyle/>
              <a:p>
                <a:pPr algn="just"/>
                <a:r>
                  <a:rPr lang="fr-FR" b="1" dirty="0"/>
                  <a:t>2-</a:t>
                </a:r>
                <a:r>
                  <a:rPr lang="fr-FR" i="1" dirty="0"/>
                  <a:t> </a:t>
                </a:r>
                <a:r>
                  <a:rPr lang="fr-FR" b="1" dirty="0"/>
                  <a:t> Principe de production d’une </a:t>
                </a:r>
                <a:r>
                  <a:rPr lang="fr-FR" b="1" dirty="0" err="1"/>
                  <a:t>f.e.m</a:t>
                </a:r>
                <a:r>
                  <a:rPr lang="fr-FR" b="1" dirty="0"/>
                  <a:t>. triphasées</a:t>
                </a:r>
              </a:p>
              <a:p>
                <a:pPr algn="just"/>
                <a:endParaRPr lang="fr-FR" b="1" dirty="0"/>
              </a:p>
              <a:p>
                <a:pPr marL="285750" algn="just"/>
                <a:r>
                  <a:rPr lang="fr-FR" dirty="0"/>
                  <a:t>Considérons maintenant 3 bobines identiques décalées entre elles de 120° dans l’espace et soumises au même champ tournant.</a:t>
                </a:r>
              </a:p>
              <a:p>
                <a:pPr marL="285750" algn="just"/>
                <a:endParaRPr lang="fr-FR" dirty="0"/>
              </a:p>
              <a:p>
                <a:pPr marL="285750" algn="just"/>
                <a:endParaRPr lang="fr-FR" dirty="0"/>
              </a:p>
              <a:p>
                <a:pPr marL="285750" algn="just"/>
                <a:endParaRPr lang="fr-FR" dirty="0"/>
              </a:p>
              <a:p>
                <a:pPr marL="285750" algn="just"/>
                <a:endParaRPr lang="en-US" dirty="0"/>
              </a:p>
              <a:p>
                <a:pPr marL="285750" algn="just"/>
                <a:endParaRPr lang="en-US" dirty="0"/>
              </a:p>
              <a:p>
                <a:pPr marL="285750" algn="just"/>
                <a:endParaRPr lang="en-US" dirty="0"/>
              </a:p>
              <a:p>
                <a:pPr marL="285750" algn="just"/>
                <a:endParaRPr lang="en-US" dirty="0"/>
              </a:p>
              <a:p>
                <a:pPr marL="285750" algn="just"/>
                <a:endParaRPr lang="en-US" dirty="0"/>
              </a:p>
              <a:p>
                <a:pPr marL="285750" algn="just"/>
                <a:endParaRPr lang="fr-FR" dirty="0"/>
              </a:p>
              <a:p>
                <a:pPr marL="285750" algn="just"/>
                <a:endParaRPr lang="fr-FR" dirty="0"/>
              </a:p>
              <a:p>
                <a:pPr marL="285750"/>
                <a:endParaRPr lang="fr-FR" i="1" dirty="0"/>
              </a:p>
              <a:p>
                <a:pPr marL="285750"/>
                <a:endParaRPr lang="fr-FR" i="1" dirty="0"/>
              </a:p>
              <a:p>
                <a:pPr marL="285750"/>
                <a:r>
                  <a:rPr lang="fr-FR" i="1" dirty="0"/>
                  <a:t>Choisissant l’instant t = 0 au moment où </a:t>
                </a:r>
                <a14:m>
                  <m:oMath xmlns:m="http://schemas.openxmlformats.org/officeDocument/2006/math">
                    <m:acc>
                      <m:accPr>
                        <m:chr m:val="⃗"/>
                        <m:ctrlPr>
                          <a:rPr lang="fr-FR" i="1" dirty="0" smtClean="0">
                            <a:latin typeface="Cambria Math" panose="02040503050406030204" pitchFamily="18" charset="0"/>
                          </a:rPr>
                        </m:ctrlPr>
                      </m:accPr>
                      <m:e>
                        <m:r>
                          <a:rPr lang="en-US" b="0" i="1" dirty="0" smtClean="0">
                            <a:latin typeface="Cambria Math" panose="02040503050406030204" pitchFamily="18" charset="0"/>
                          </a:rPr>
                          <m:t>𝐵</m:t>
                        </m:r>
                      </m:e>
                    </m:acc>
                  </m:oMath>
                </a14:m>
                <a:r>
                  <a:rPr lang="fr-FR" i="1" dirty="0"/>
                  <a:t> </a:t>
                </a:r>
                <a:r>
                  <a:rPr lang="fr-FR" i="1" dirty="0" smtClean="0"/>
                  <a:t>et  </a:t>
                </a:r>
                <a:r>
                  <a:rPr lang="fr-FR" i="1" dirty="0"/>
                  <a:t>(</a:t>
                </a:r>
                <a:r>
                  <a:rPr lang="fr-FR" i="1" dirty="0" err="1"/>
                  <a:t>Ox</a:t>
                </a:r>
                <a:r>
                  <a:rPr lang="fr-FR" i="1" dirty="0"/>
                  <a:t>) sont colinéaires. </a:t>
                </a:r>
              </a:p>
              <a:p>
                <a:endParaRPr lang="fr-FR" i="1" dirty="0"/>
              </a:p>
              <a:p>
                <a:endParaRPr lang="fr-FR" i="1" dirty="0"/>
              </a:p>
            </p:txBody>
          </p:sp>
        </mc:Choice>
        <mc:Fallback xmlns="">
          <p:sp>
            <p:nvSpPr>
              <p:cNvPr id="7170" name="ZoneTexte 6"/>
              <p:cNvSpPr txBox="1">
                <a:spLocks noRot="1" noChangeAspect="1" noMove="1" noResize="1" noEditPoints="1" noAdjustHandles="1" noChangeArrowheads="1" noChangeShapeType="1" noTextEdit="1"/>
              </p:cNvSpPr>
              <p:nvPr/>
            </p:nvSpPr>
            <p:spPr bwMode="auto">
              <a:xfrm>
                <a:off x="827584" y="1265921"/>
                <a:ext cx="7316093" cy="5388911"/>
              </a:xfrm>
              <a:prstGeom prst="rect">
                <a:avLst/>
              </a:prstGeom>
              <a:blipFill>
                <a:blip r:embed="rId2"/>
                <a:stretch>
                  <a:fillRect l="-750" t="-679" r="-1167"/>
                </a:stretch>
              </a:blipFill>
              <a:ln w="9525">
                <a:noFill/>
                <a:miter lim="800000"/>
                <a:headEnd/>
                <a:tailEnd/>
              </a:ln>
            </p:spPr>
            <p:txBody>
              <a:bodyPr/>
              <a:lstStyle/>
              <a:p>
                <a:r>
                  <a:rPr lang="fr-FR">
                    <a:noFill/>
                  </a:rPr>
                  <a:t> </a:t>
                </a:r>
              </a:p>
            </p:txBody>
          </p:sp>
        </mc:Fallback>
      </mc:AlternateContent>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fontScale="90000"/>
          </a:bodyPr>
          <a:lstStyle/>
          <a:p>
            <a:pPr eaLnBrk="1" fontAlgn="auto" hangingPunct="1">
              <a:spcAft>
                <a:spcPts val="0"/>
              </a:spcAft>
              <a:defRPr/>
            </a:pPr>
            <a:r>
              <a:rPr lang="fr-FR" sz="4000" b="1" dirty="0"/>
              <a:t>Principe de production des courants triphasés</a:t>
            </a:r>
          </a:p>
        </p:txBody>
      </p:sp>
      <p:grpSp>
        <p:nvGrpSpPr>
          <p:cNvPr id="3" name="Groupe 2"/>
          <p:cNvGrpSpPr/>
          <p:nvPr/>
        </p:nvGrpSpPr>
        <p:grpSpPr>
          <a:xfrm>
            <a:off x="2880642" y="2684561"/>
            <a:ext cx="3382715" cy="2232248"/>
            <a:chOff x="2880642" y="2684561"/>
            <a:chExt cx="3382715" cy="2232248"/>
          </a:xfrm>
        </p:grpSpPr>
        <p:grpSp>
          <p:nvGrpSpPr>
            <p:cNvPr id="2" name="Groupe 64"/>
            <p:cNvGrpSpPr>
              <a:grpSpLocks/>
            </p:cNvGrpSpPr>
            <p:nvPr/>
          </p:nvGrpSpPr>
          <p:grpSpPr bwMode="auto">
            <a:xfrm>
              <a:off x="2880642" y="2684561"/>
              <a:ext cx="3382715" cy="2232248"/>
              <a:chOff x="6052276" y="2058799"/>
              <a:chExt cx="3020287" cy="1736537"/>
            </a:xfrm>
          </p:grpSpPr>
          <p:grpSp>
            <p:nvGrpSpPr>
              <p:cNvPr id="7195" name="Group 2"/>
              <p:cNvGrpSpPr>
                <a:grpSpLocks/>
              </p:cNvGrpSpPr>
              <p:nvPr/>
            </p:nvGrpSpPr>
            <p:grpSpPr bwMode="auto">
              <a:xfrm>
                <a:off x="6557963" y="2551113"/>
                <a:ext cx="927100" cy="914400"/>
                <a:chOff x="2437" y="7177"/>
                <a:chExt cx="1460" cy="1440"/>
              </a:xfrm>
            </p:grpSpPr>
            <p:grpSp>
              <p:nvGrpSpPr>
                <p:cNvPr id="7217" name="Group 3"/>
                <p:cNvGrpSpPr>
                  <a:grpSpLocks/>
                </p:cNvGrpSpPr>
                <p:nvPr/>
              </p:nvGrpSpPr>
              <p:grpSpPr bwMode="auto">
                <a:xfrm>
                  <a:off x="3037" y="7177"/>
                  <a:ext cx="180" cy="1440"/>
                  <a:chOff x="9337" y="2317"/>
                  <a:chExt cx="180" cy="1260"/>
                </a:xfrm>
              </p:grpSpPr>
              <p:grpSp>
                <p:nvGrpSpPr>
                  <p:cNvPr id="7236" name="Group 4"/>
                  <p:cNvGrpSpPr>
                    <a:grpSpLocks/>
                  </p:cNvGrpSpPr>
                  <p:nvPr/>
                </p:nvGrpSpPr>
                <p:grpSpPr bwMode="auto">
                  <a:xfrm>
                    <a:off x="9337" y="2317"/>
                    <a:ext cx="180" cy="1260"/>
                    <a:chOff x="9337" y="2317"/>
                    <a:chExt cx="180" cy="1260"/>
                  </a:xfrm>
                </p:grpSpPr>
                <p:sp>
                  <p:nvSpPr>
                    <p:cNvPr id="7238" name="Line 5"/>
                    <p:cNvSpPr>
                      <a:spLocks noChangeShapeType="1"/>
                    </p:cNvSpPr>
                    <p:nvPr/>
                  </p:nvSpPr>
                  <p:spPr bwMode="auto">
                    <a:xfrm>
                      <a:off x="9397" y="2317"/>
                      <a:ext cx="0" cy="1260"/>
                    </a:xfrm>
                    <a:prstGeom prst="line">
                      <a:avLst/>
                    </a:prstGeom>
                    <a:noFill/>
                    <a:ln w="9525">
                      <a:solidFill>
                        <a:srgbClr val="000000"/>
                      </a:solidFill>
                      <a:round/>
                      <a:headEnd/>
                      <a:tailEnd/>
                    </a:ln>
                  </p:spPr>
                  <p:txBody>
                    <a:bodyPr/>
                    <a:lstStyle/>
                    <a:p>
                      <a:endParaRPr lang="fr-FR"/>
                    </a:p>
                  </p:txBody>
                </p:sp>
                <p:grpSp>
                  <p:nvGrpSpPr>
                    <p:cNvPr id="7239" name="Group 6"/>
                    <p:cNvGrpSpPr>
                      <a:grpSpLocks/>
                    </p:cNvGrpSpPr>
                    <p:nvPr/>
                  </p:nvGrpSpPr>
                  <p:grpSpPr bwMode="auto">
                    <a:xfrm>
                      <a:off x="9337" y="2317"/>
                      <a:ext cx="180" cy="1260"/>
                      <a:chOff x="9337" y="2317"/>
                      <a:chExt cx="180" cy="1260"/>
                    </a:xfrm>
                  </p:grpSpPr>
                  <p:sp>
                    <p:nvSpPr>
                      <p:cNvPr id="7240" name="Line 7"/>
                      <p:cNvSpPr>
                        <a:spLocks noChangeShapeType="1"/>
                      </p:cNvSpPr>
                      <p:nvPr/>
                    </p:nvSpPr>
                    <p:spPr bwMode="auto">
                      <a:xfrm>
                        <a:off x="9337" y="2317"/>
                        <a:ext cx="0" cy="1260"/>
                      </a:xfrm>
                      <a:prstGeom prst="line">
                        <a:avLst/>
                      </a:prstGeom>
                      <a:noFill/>
                      <a:ln w="9525">
                        <a:solidFill>
                          <a:srgbClr val="000000"/>
                        </a:solidFill>
                        <a:round/>
                        <a:headEnd/>
                        <a:tailEnd/>
                      </a:ln>
                    </p:spPr>
                    <p:txBody>
                      <a:bodyPr/>
                      <a:lstStyle/>
                      <a:p>
                        <a:endParaRPr lang="fr-FR"/>
                      </a:p>
                    </p:txBody>
                  </p:sp>
                  <p:sp>
                    <p:nvSpPr>
                      <p:cNvPr id="7241" name="Line 8"/>
                      <p:cNvSpPr>
                        <a:spLocks noChangeShapeType="1"/>
                      </p:cNvSpPr>
                      <p:nvPr/>
                    </p:nvSpPr>
                    <p:spPr bwMode="auto">
                      <a:xfrm>
                        <a:off x="9457" y="2317"/>
                        <a:ext cx="0" cy="1260"/>
                      </a:xfrm>
                      <a:prstGeom prst="line">
                        <a:avLst/>
                      </a:prstGeom>
                      <a:noFill/>
                      <a:ln w="9525">
                        <a:solidFill>
                          <a:srgbClr val="000000"/>
                        </a:solidFill>
                        <a:round/>
                        <a:headEnd/>
                        <a:tailEnd/>
                      </a:ln>
                    </p:spPr>
                    <p:txBody>
                      <a:bodyPr/>
                      <a:lstStyle/>
                      <a:p>
                        <a:endParaRPr lang="fr-FR"/>
                      </a:p>
                    </p:txBody>
                  </p:sp>
                  <p:sp>
                    <p:nvSpPr>
                      <p:cNvPr id="7242" name="Line 9"/>
                      <p:cNvSpPr>
                        <a:spLocks noChangeShapeType="1"/>
                      </p:cNvSpPr>
                      <p:nvPr/>
                    </p:nvSpPr>
                    <p:spPr bwMode="auto">
                      <a:xfrm>
                        <a:off x="9517" y="2317"/>
                        <a:ext cx="0" cy="1260"/>
                      </a:xfrm>
                      <a:prstGeom prst="line">
                        <a:avLst/>
                      </a:prstGeom>
                      <a:noFill/>
                      <a:ln w="9525">
                        <a:solidFill>
                          <a:srgbClr val="000000"/>
                        </a:solidFill>
                        <a:round/>
                        <a:headEnd/>
                        <a:tailEnd/>
                      </a:ln>
                    </p:spPr>
                    <p:txBody>
                      <a:bodyPr/>
                      <a:lstStyle/>
                      <a:p>
                        <a:endParaRPr lang="fr-FR"/>
                      </a:p>
                    </p:txBody>
                  </p:sp>
                  <p:sp>
                    <p:nvSpPr>
                      <p:cNvPr id="7243" name="Line 10"/>
                      <p:cNvSpPr>
                        <a:spLocks noChangeShapeType="1"/>
                      </p:cNvSpPr>
                      <p:nvPr/>
                    </p:nvSpPr>
                    <p:spPr bwMode="auto">
                      <a:xfrm>
                        <a:off x="9337" y="2317"/>
                        <a:ext cx="180" cy="0"/>
                      </a:xfrm>
                      <a:prstGeom prst="line">
                        <a:avLst/>
                      </a:prstGeom>
                      <a:noFill/>
                      <a:ln w="9525">
                        <a:solidFill>
                          <a:srgbClr val="000000"/>
                        </a:solidFill>
                        <a:round/>
                        <a:headEnd/>
                        <a:tailEnd/>
                      </a:ln>
                    </p:spPr>
                    <p:txBody>
                      <a:bodyPr/>
                      <a:lstStyle/>
                      <a:p>
                        <a:endParaRPr lang="fr-FR"/>
                      </a:p>
                    </p:txBody>
                  </p:sp>
                </p:grpSp>
              </p:grpSp>
              <p:sp>
                <p:nvSpPr>
                  <p:cNvPr id="7237" name="Line 11"/>
                  <p:cNvSpPr>
                    <a:spLocks noChangeShapeType="1"/>
                  </p:cNvSpPr>
                  <p:nvPr/>
                </p:nvSpPr>
                <p:spPr bwMode="auto">
                  <a:xfrm>
                    <a:off x="9337" y="3577"/>
                    <a:ext cx="180" cy="0"/>
                  </a:xfrm>
                  <a:prstGeom prst="line">
                    <a:avLst/>
                  </a:prstGeom>
                  <a:noFill/>
                  <a:ln w="9525">
                    <a:solidFill>
                      <a:srgbClr val="000000"/>
                    </a:solidFill>
                    <a:round/>
                    <a:headEnd/>
                    <a:tailEnd/>
                  </a:ln>
                </p:spPr>
                <p:txBody>
                  <a:bodyPr/>
                  <a:lstStyle/>
                  <a:p>
                    <a:endParaRPr lang="fr-FR"/>
                  </a:p>
                </p:txBody>
              </p:sp>
            </p:grpSp>
            <p:grpSp>
              <p:nvGrpSpPr>
                <p:cNvPr id="7218" name="Group 12"/>
                <p:cNvGrpSpPr>
                  <a:grpSpLocks/>
                </p:cNvGrpSpPr>
                <p:nvPr/>
              </p:nvGrpSpPr>
              <p:grpSpPr bwMode="auto">
                <a:xfrm rot="3187806" flipH="1">
                  <a:off x="3067" y="7147"/>
                  <a:ext cx="180" cy="1440"/>
                  <a:chOff x="9337" y="2317"/>
                  <a:chExt cx="180" cy="1260"/>
                </a:xfrm>
              </p:grpSpPr>
              <p:grpSp>
                <p:nvGrpSpPr>
                  <p:cNvPr id="7228" name="Group 13"/>
                  <p:cNvGrpSpPr>
                    <a:grpSpLocks/>
                  </p:cNvGrpSpPr>
                  <p:nvPr/>
                </p:nvGrpSpPr>
                <p:grpSpPr bwMode="auto">
                  <a:xfrm>
                    <a:off x="9337" y="2317"/>
                    <a:ext cx="180" cy="1260"/>
                    <a:chOff x="9337" y="2317"/>
                    <a:chExt cx="180" cy="1260"/>
                  </a:xfrm>
                </p:grpSpPr>
                <p:sp>
                  <p:nvSpPr>
                    <p:cNvPr id="7230" name="Line 14"/>
                    <p:cNvSpPr>
                      <a:spLocks noChangeShapeType="1"/>
                    </p:cNvSpPr>
                    <p:nvPr/>
                  </p:nvSpPr>
                  <p:spPr bwMode="auto">
                    <a:xfrm>
                      <a:off x="9397" y="2317"/>
                      <a:ext cx="0" cy="1260"/>
                    </a:xfrm>
                    <a:prstGeom prst="line">
                      <a:avLst/>
                    </a:prstGeom>
                    <a:noFill/>
                    <a:ln w="9525">
                      <a:solidFill>
                        <a:srgbClr val="000000"/>
                      </a:solidFill>
                      <a:round/>
                      <a:headEnd/>
                      <a:tailEnd/>
                    </a:ln>
                  </p:spPr>
                  <p:txBody>
                    <a:bodyPr/>
                    <a:lstStyle/>
                    <a:p>
                      <a:endParaRPr lang="fr-FR"/>
                    </a:p>
                  </p:txBody>
                </p:sp>
                <p:grpSp>
                  <p:nvGrpSpPr>
                    <p:cNvPr id="7231" name="Group 15"/>
                    <p:cNvGrpSpPr>
                      <a:grpSpLocks/>
                    </p:cNvGrpSpPr>
                    <p:nvPr/>
                  </p:nvGrpSpPr>
                  <p:grpSpPr bwMode="auto">
                    <a:xfrm>
                      <a:off x="9337" y="2317"/>
                      <a:ext cx="180" cy="1260"/>
                      <a:chOff x="9337" y="2317"/>
                      <a:chExt cx="180" cy="1260"/>
                    </a:xfrm>
                  </p:grpSpPr>
                  <p:sp>
                    <p:nvSpPr>
                      <p:cNvPr id="7232" name="Line 16"/>
                      <p:cNvSpPr>
                        <a:spLocks noChangeShapeType="1"/>
                      </p:cNvSpPr>
                      <p:nvPr/>
                    </p:nvSpPr>
                    <p:spPr bwMode="auto">
                      <a:xfrm>
                        <a:off x="9337" y="2317"/>
                        <a:ext cx="0" cy="1260"/>
                      </a:xfrm>
                      <a:prstGeom prst="line">
                        <a:avLst/>
                      </a:prstGeom>
                      <a:noFill/>
                      <a:ln w="9525">
                        <a:solidFill>
                          <a:srgbClr val="000000"/>
                        </a:solidFill>
                        <a:round/>
                        <a:headEnd/>
                        <a:tailEnd/>
                      </a:ln>
                    </p:spPr>
                    <p:txBody>
                      <a:bodyPr/>
                      <a:lstStyle/>
                      <a:p>
                        <a:endParaRPr lang="fr-FR"/>
                      </a:p>
                    </p:txBody>
                  </p:sp>
                  <p:sp>
                    <p:nvSpPr>
                      <p:cNvPr id="7233" name="Line 17"/>
                      <p:cNvSpPr>
                        <a:spLocks noChangeShapeType="1"/>
                      </p:cNvSpPr>
                      <p:nvPr/>
                    </p:nvSpPr>
                    <p:spPr bwMode="auto">
                      <a:xfrm>
                        <a:off x="9457" y="2317"/>
                        <a:ext cx="0" cy="1260"/>
                      </a:xfrm>
                      <a:prstGeom prst="line">
                        <a:avLst/>
                      </a:prstGeom>
                      <a:noFill/>
                      <a:ln w="9525">
                        <a:solidFill>
                          <a:srgbClr val="000000"/>
                        </a:solidFill>
                        <a:round/>
                        <a:headEnd/>
                        <a:tailEnd/>
                      </a:ln>
                    </p:spPr>
                    <p:txBody>
                      <a:bodyPr/>
                      <a:lstStyle/>
                      <a:p>
                        <a:endParaRPr lang="fr-FR"/>
                      </a:p>
                    </p:txBody>
                  </p:sp>
                  <p:sp>
                    <p:nvSpPr>
                      <p:cNvPr id="7234" name="Line 18"/>
                      <p:cNvSpPr>
                        <a:spLocks noChangeShapeType="1"/>
                      </p:cNvSpPr>
                      <p:nvPr/>
                    </p:nvSpPr>
                    <p:spPr bwMode="auto">
                      <a:xfrm>
                        <a:off x="9517" y="2317"/>
                        <a:ext cx="0" cy="1260"/>
                      </a:xfrm>
                      <a:prstGeom prst="line">
                        <a:avLst/>
                      </a:prstGeom>
                      <a:noFill/>
                      <a:ln w="9525">
                        <a:solidFill>
                          <a:srgbClr val="000000"/>
                        </a:solidFill>
                        <a:round/>
                        <a:headEnd/>
                        <a:tailEnd/>
                      </a:ln>
                    </p:spPr>
                    <p:txBody>
                      <a:bodyPr/>
                      <a:lstStyle/>
                      <a:p>
                        <a:endParaRPr lang="fr-FR"/>
                      </a:p>
                    </p:txBody>
                  </p:sp>
                  <p:sp>
                    <p:nvSpPr>
                      <p:cNvPr id="7235" name="Line 19"/>
                      <p:cNvSpPr>
                        <a:spLocks noChangeShapeType="1"/>
                      </p:cNvSpPr>
                      <p:nvPr/>
                    </p:nvSpPr>
                    <p:spPr bwMode="auto">
                      <a:xfrm>
                        <a:off x="9337" y="2317"/>
                        <a:ext cx="180" cy="0"/>
                      </a:xfrm>
                      <a:prstGeom prst="line">
                        <a:avLst/>
                      </a:prstGeom>
                      <a:noFill/>
                      <a:ln w="9525">
                        <a:solidFill>
                          <a:srgbClr val="000000"/>
                        </a:solidFill>
                        <a:round/>
                        <a:headEnd/>
                        <a:tailEnd/>
                      </a:ln>
                    </p:spPr>
                    <p:txBody>
                      <a:bodyPr/>
                      <a:lstStyle/>
                      <a:p>
                        <a:endParaRPr lang="fr-FR"/>
                      </a:p>
                    </p:txBody>
                  </p:sp>
                </p:grpSp>
              </p:grpSp>
              <p:sp>
                <p:nvSpPr>
                  <p:cNvPr id="7229" name="Line 20"/>
                  <p:cNvSpPr>
                    <a:spLocks noChangeShapeType="1"/>
                  </p:cNvSpPr>
                  <p:nvPr/>
                </p:nvSpPr>
                <p:spPr bwMode="auto">
                  <a:xfrm>
                    <a:off x="9337" y="3577"/>
                    <a:ext cx="180" cy="0"/>
                  </a:xfrm>
                  <a:prstGeom prst="line">
                    <a:avLst/>
                  </a:prstGeom>
                  <a:noFill/>
                  <a:ln w="9525">
                    <a:solidFill>
                      <a:srgbClr val="000000"/>
                    </a:solidFill>
                    <a:round/>
                    <a:headEnd/>
                    <a:tailEnd/>
                  </a:ln>
                </p:spPr>
                <p:txBody>
                  <a:bodyPr/>
                  <a:lstStyle/>
                  <a:p>
                    <a:endParaRPr lang="fr-FR"/>
                  </a:p>
                </p:txBody>
              </p:sp>
            </p:grpSp>
            <p:grpSp>
              <p:nvGrpSpPr>
                <p:cNvPr id="7219" name="Group 21"/>
                <p:cNvGrpSpPr>
                  <a:grpSpLocks/>
                </p:cNvGrpSpPr>
                <p:nvPr/>
              </p:nvGrpSpPr>
              <p:grpSpPr bwMode="auto">
                <a:xfrm rot="-3251300">
                  <a:off x="3087" y="7187"/>
                  <a:ext cx="180" cy="1440"/>
                  <a:chOff x="9337" y="2317"/>
                  <a:chExt cx="180" cy="1260"/>
                </a:xfrm>
              </p:grpSpPr>
              <p:grpSp>
                <p:nvGrpSpPr>
                  <p:cNvPr id="7220" name="Group 22"/>
                  <p:cNvGrpSpPr>
                    <a:grpSpLocks/>
                  </p:cNvGrpSpPr>
                  <p:nvPr/>
                </p:nvGrpSpPr>
                <p:grpSpPr bwMode="auto">
                  <a:xfrm>
                    <a:off x="9337" y="2317"/>
                    <a:ext cx="180" cy="1260"/>
                    <a:chOff x="9337" y="2317"/>
                    <a:chExt cx="180" cy="1260"/>
                  </a:xfrm>
                </p:grpSpPr>
                <p:sp>
                  <p:nvSpPr>
                    <p:cNvPr id="7222" name="Line 23"/>
                    <p:cNvSpPr>
                      <a:spLocks noChangeShapeType="1"/>
                    </p:cNvSpPr>
                    <p:nvPr/>
                  </p:nvSpPr>
                  <p:spPr bwMode="auto">
                    <a:xfrm>
                      <a:off x="9397" y="2317"/>
                      <a:ext cx="0" cy="1260"/>
                    </a:xfrm>
                    <a:prstGeom prst="line">
                      <a:avLst/>
                    </a:prstGeom>
                    <a:noFill/>
                    <a:ln w="9525">
                      <a:solidFill>
                        <a:srgbClr val="000000"/>
                      </a:solidFill>
                      <a:round/>
                      <a:headEnd/>
                      <a:tailEnd/>
                    </a:ln>
                  </p:spPr>
                  <p:txBody>
                    <a:bodyPr/>
                    <a:lstStyle/>
                    <a:p>
                      <a:endParaRPr lang="fr-FR"/>
                    </a:p>
                  </p:txBody>
                </p:sp>
                <p:grpSp>
                  <p:nvGrpSpPr>
                    <p:cNvPr id="7223" name="Group 24"/>
                    <p:cNvGrpSpPr>
                      <a:grpSpLocks/>
                    </p:cNvGrpSpPr>
                    <p:nvPr/>
                  </p:nvGrpSpPr>
                  <p:grpSpPr bwMode="auto">
                    <a:xfrm>
                      <a:off x="9337" y="2317"/>
                      <a:ext cx="180" cy="1260"/>
                      <a:chOff x="9337" y="2317"/>
                      <a:chExt cx="180" cy="1260"/>
                    </a:xfrm>
                  </p:grpSpPr>
                  <p:sp>
                    <p:nvSpPr>
                      <p:cNvPr id="7224" name="Line 25"/>
                      <p:cNvSpPr>
                        <a:spLocks noChangeShapeType="1"/>
                      </p:cNvSpPr>
                      <p:nvPr/>
                    </p:nvSpPr>
                    <p:spPr bwMode="auto">
                      <a:xfrm>
                        <a:off x="9337" y="2317"/>
                        <a:ext cx="0" cy="1260"/>
                      </a:xfrm>
                      <a:prstGeom prst="line">
                        <a:avLst/>
                      </a:prstGeom>
                      <a:noFill/>
                      <a:ln w="9525">
                        <a:solidFill>
                          <a:srgbClr val="000000"/>
                        </a:solidFill>
                        <a:round/>
                        <a:headEnd/>
                        <a:tailEnd/>
                      </a:ln>
                    </p:spPr>
                    <p:txBody>
                      <a:bodyPr/>
                      <a:lstStyle/>
                      <a:p>
                        <a:endParaRPr lang="fr-FR"/>
                      </a:p>
                    </p:txBody>
                  </p:sp>
                  <p:sp>
                    <p:nvSpPr>
                      <p:cNvPr id="7225" name="Line 26"/>
                      <p:cNvSpPr>
                        <a:spLocks noChangeShapeType="1"/>
                      </p:cNvSpPr>
                      <p:nvPr/>
                    </p:nvSpPr>
                    <p:spPr bwMode="auto">
                      <a:xfrm>
                        <a:off x="9457" y="2317"/>
                        <a:ext cx="0" cy="1260"/>
                      </a:xfrm>
                      <a:prstGeom prst="line">
                        <a:avLst/>
                      </a:prstGeom>
                      <a:noFill/>
                      <a:ln w="9525">
                        <a:solidFill>
                          <a:srgbClr val="000000"/>
                        </a:solidFill>
                        <a:round/>
                        <a:headEnd/>
                        <a:tailEnd/>
                      </a:ln>
                    </p:spPr>
                    <p:txBody>
                      <a:bodyPr/>
                      <a:lstStyle/>
                      <a:p>
                        <a:endParaRPr lang="fr-FR"/>
                      </a:p>
                    </p:txBody>
                  </p:sp>
                  <p:sp>
                    <p:nvSpPr>
                      <p:cNvPr id="7226" name="Line 27"/>
                      <p:cNvSpPr>
                        <a:spLocks noChangeShapeType="1"/>
                      </p:cNvSpPr>
                      <p:nvPr/>
                    </p:nvSpPr>
                    <p:spPr bwMode="auto">
                      <a:xfrm>
                        <a:off x="9517" y="2317"/>
                        <a:ext cx="0" cy="1260"/>
                      </a:xfrm>
                      <a:prstGeom prst="line">
                        <a:avLst/>
                      </a:prstGeom>
                      <a:noFill/>
                      <a:ln w="9525">
                        <a:solidFill>
                          <a:srgbClr val="000000"/>
                        </a:solidFill>
                        <a:round/>
                        <a:headEnd/>
                        <a:tailEnd/>
                      </a:ln>
                    </p:spPr>
                    <p:txBody>
                      <a:bodyPr/>
                      <a:lstStyle/>
                      <a:p>
                        <a:endParaRPr lang="fr-FR"/>
                      </a:p>
                    </p:txBody>
                  </p:sp>
                  <p:sp>
                    <p:nvSpPr>
                      <p:cNvPr id="7227" name="Line 28"/>
                      <p:cNvSpPr>
                        <a:spLocks noChangeShapeType="1"/>
                      </p:cNvSpPr>
                      <p:nvPr/>
                    </p:nvSpPr>
                    <p:spPr bwMode="auto">
                      <a:xfrm>
                        <a:off x="9337" y="2317"/>
                        <a:ext cx="180" cy="0"/>
                      </a:xfrm>
                      <a:prstGeom prst="line">
                        <a:avLst/>
                      </a:prstGeom>
                      <a:noFill/>
                      <a:ln w="9525">
                        <a:solidFill>
                          <a:srgbClr val="000000"/>
                        </a:solidFill>
                        <a:round/>
                        <a:headEnd/>
                        <a:tailEnd/>
                      </a:ln>
                    </p:spPr>
                    <p:txBody>
                      <a:bodyPr/>
                      <a:lstStyle/>
                      <a:p>
                        <a:endParaRPr lang="fr-FR"/>
                      </a:p>
                    </p:txBody>
                  </p:sp>
                </p:grpSp>
              </p:grpSp>
              <p:sp>
                <p:nvSpPr>
                  <p:cNvPr id="7221" name="Line 29"/>
                  <p:cNvSpPr>
                    <a:spLocks noChangeShapeType="1"/>
                  </p:cNvSpPr>
                  <p:nvPr/>
                </p:nvSpPr>
                <p:spPr bwMode="auto">
                  <a:xfrm>
                    <a:off x="9337" y="3577"/>
                    <a:ext cx="180" cy="0"/>
                  </a:xfrm>
                  <a:prstGeom prst="line">
                    <a:avLst/>
                  </a:prstGeom>
                  <a:noFill/>
                  <a:ln w="9525">
                    <a:solidFill>
                      <a:srgbClr val="000000"/>
                    </a:solidFill>
                    <a:round/>
                    <a:headEnd/>
                    <a:tailEnd/>
                  </a:ln>
                </p:spPr>
                <p:txBody>
                  <a:bodyPr/>
                  <a:lstStyle/>
                  <a:p>
                    <a:endParaRPr lang="fr-FR"/>
                  </a:p>
                </p:txBody>
              </p:sp>
            </p:grpSp>
          </p:grpSp>
          <p:sp>
            <p:nvSpPr>
              <p:cNvPr id="7196" name="Arc 30"/>
              <p:cNvSpPr>
                <a:spLocks/>
              </p:cNvSpPr>
              <p:nvPr/>
            </p:nvSpPr>
            <p:spPr bwMode="auto">
              <a:xfrm flipH="1">
                <a:off x="7002463" y="2322513"/>
                <a:ext cx="228600" cy="165100"/>
              </a:xfrm>
              <a:custGeom>
                <a:avLst/>
                <a:gdLst>
                  <a:gd name="T0" fmla="*/ 2147483647 w 21600"/>
                  <a:gd name="T1" fmla="*/ 0 h 21246"/>
                  <a:gd name="T2" fmla="*/ 2147483647 w 21600"/>
                  <a:gd name="T3" fmla="*/ 2147483647 h 21246"/>
                  <a:gd name="T4" fmla="*/ 0 w 21600"/>
                  <a:gd name="T5" fmla="*/ 2147483647 h 21246"/>
                  <a:gd name="T6" fmla="*/ 0 60000 65536"/>
                  <a:gd name="T7" fmla="*/ 0 60000 65536"/>
                  <a:gd name="T8" fmla="*/ 0 60000 65536"/>
                  <a:gd name="T9" fmla="*/ 0 w 21600"/>
                  <a:gd name="T10" fmla="*/ 0 h 21246"/>
                  <a:gd name="T11" fmla="*/ 21600 w 21600"/>
                  <a:gd name="T12" fmla="*/ 21246 h 21246"/>
                </a:gdLst>
                <a:ahLst/>
                <a:cxnLst>
                  <a:cxn ang="T6">
                    <a:pos x="T0" y="T1"/>
                  </a:cxn>
                  <a:cxn ang="T7">
                    <a:pos x="T2" y="T3"/>
                  </a:cxn>
                  <a:cxn ang="T8">
                    <a:pos x="T4" y="T5"/>
                  </a:cxn>
                </a:cxnLst>
                <a:rect l="T9" t="T10" r="T11" b="T12"/>
                <a:pathLst>
                  <a:path w="21600" h="21246" fill="none" extrusionOk="0">
                    <a:moveTo>
                      <a:pt x="3894" y="0"/>
                    </a:moveTo>
                    <a:cubicBezTo>
                      <a:pt x="14151" y="1880"/>
                      <a:pt x="21600" y="10818"/>
                      <a:pt x="21600" y="21246"/>
                    </a:cubicBezTo>
                  </a:path>
                  <a:path w="21600" h="21246" stroke="0" extrusionOk="0">
                    <a:moveTo>
                      <a:pt x="3894" y="0"/>
                    </a:moveTo>
                    <a:cubicBezTo>
                      <a:pt x="14151" y="1880"/>
                      <a:pt x="21600" y="10818"/>
                      <a:pt x="21600" y="21246"/>
                    </a:cubicBezTo>
                    <a:lnTo>
                      <a:pt x="0" y="21246"/>
                    </a:lnTo>
                    <a:close/>
                  </a:path>
                </a:pathLst>
              </a:custGeom>
              <a:noFill/>
              <a:ln w="25400">
                <a:solidFill>
                  <a:srgbClr val="000000"/>
                </a:solidFill>
                <a:round/>
                <a:headEnd/>
                <a:tailEnd/>
              </a:ln>
            </p:spPr>
            <p:txBody>
              <a:bodyPr/>
              <a:lstStyle/>
              <a:p>
                <a:endParaRPr lang="fr-FR"/>
              </a:p>
            </p:txBody>
          </p:sp>
          <p:sp>
            <p:nvSpPr>
              <p:cNvPr id="7197" name="Arc 31"/>
              <p:cNvSpPr>
                <a:spLocks/>
              </p:cNvSpPr>
              <p:nvPr/>
            </p:nvSpPr>
            <p:spPr bwMode="auto">
              <a:xfrm>
                <a:off x="6672263" y="2286000"/>
                <a:ext cx="342900" cy="265113"/>
              </a:xfrm>
              <a:custGeom>
                <a:avLst/>
                <a:gdLst>
                  <a:gd name="T0" fmla="*/ 2147483647 w 21600"/>
                  <a:gd name="T1" fmla="*/ 0 h 16764"/>
                  <a:gd name="T2" fmla="*/ 2147483647 w 21600"/>
                  <a:gd name="T3" fmla="*/ 2147483647 h 16764"/>
                  <a:gd name="T4" fmla="*/ 0 w 21600"/>
                  <a:gd name="T5" fmla="*/ 2147483647 h 16764"/>
                  <a:gd name="T6" fmla="*/ 0 60000 65536"/>
                  <a:gd name="T7" fmla="*/ 0 60000 65536"/>
                  <a:gd name="T8" fmla="*/ 0 60000 65536"/>
                  <a:gd name="T9" fmla="*/ 0 w 21600"/>
                  <a:gd name="T10" fmla="*/ 0 h 16764"/>
                  <a:gd name="T11" fmla="*/ 21600 w 21600"/>
                  <a:gd name="T12" fmla="*/ 16764 h 16764"/>
                </a:gdLst>
                <a:ahLst/>
                <a:cxnLst>
                  <a:cxn ang="T6">
                    <a:pos x="T0" y="T1"/>
                  </a:cxn>
                  <a:cxn ang="T7">
                    <a:pos x="T2" y="T3"/>
                  </a:cxn>
                  <a:cxn ang="T8">
                    <a:pos x="T4" y="T5"/>
                  </a:cxn>
                </a:cxnLst>
                <a:rect l="T9" t="T10" r="T11" b="T12"/>
                <a:pathLst>
                  <a:path w="21600" h="16764" fill="none" extrusionOk="0">
                    <a:moveTo>
                      <a:pt x="13620" y="0"/>
                    </a:moveTo>
                    <a:cubicBezTo>
                      <a:pt x="18668" y="4101"/>
                      <a:pt x="21600" y="10259"/>
                      <a:pt x="21600" y="16764"/>
                    </a:cubicBezTo>
                  </a:path>
                  <a:path w="21600" h="16764" stroke="0" extrusionOk="0">
                    <a:moveTo>
                      <a:pt x="13620" y="0"/>
                    </a:moveTo>
                    <a:cubicBezTo>
                      <a:pt x="18668" y="4101"/>
                      <a:pt x="21600" y="10259"/>
                      <a:pt x="21600" y="16764"/>
                    </a:cubicBezTo>
                    <a:lnTo>
                      <a:pt x="0" y="16764"/>
                    </a:lnTo>
                    <a:close/>
                  </a:path>
                </a:pathLst>
              </a:custGeom>
              <a:noFill/>
              <a:ln w="25400">
                <a:solidFill>
                  <a:srgbClr val="000000"/>
                </a:solidFill>
                <a:round/>
                <a:headEnd/>
                <a:tailEnd/>
              </a:ln>
            </p:spPr>
            <p:txBody>
              <a:bodyPr/>
              <a:lstStyle/>
              <a:p>
                <a:endParaRPr lang="fr-FR"/>
              </a:p>
            </p:txBody>
          </p:sp>
          <p:sp>
            <p:nvSpPr>
              <p:cNvPr id="7198" name="Line 32"/>
              <p:cNvSpPr>
                <a:spLocks noChangeShapeType="1"/>
              </p:cNvSpPr>
              <p:nvPr/>
            </p:nvSpPr>
            <p:spPr bwMode="auto">
              <a:xfrm>
                <a:off x="7015163" y="2971800"/>
                <a:ext cx="2057400" cy="0"/>
              </a:xfrm>
              <a:prstGeom prst="line">
                <a:avLst/>
              </a:prstGeom>
              <a:noFill/>
              <a:ln w="9525">
                <a:solidFill>
                  <a:srgbClr val="000000"/>
                </a:solidFill>
                <a:prstDash val="lgDashDot"/>
                <a:round/>
                <a:headEnd/>
                <a:tailEnd type="triangle" w="med" len="med"/>
              </a:ln>
            </p:spPr>
            <p:txBody>
              <a:bodyPr/>
              <a:lstStyle/>
              <a:p>
                <a:endParaRPr lang="fr-FR"/>
              </a:p>
            </p:txBody>
          </p:sp>
          <p:grpSp>
            <p:nvGrpSpPr>
              <p:cNvPr id="7199" name="Group 33"/>
              <p:cNvGrpSpPr>
                <a:grpSpLocks/>
              </p:cNvGrpSpPr>
              <p:nvPr/>
            </p:nvGrpSpPr>
            <p:grpSpPr bwMode="auto">
              <a:xfrm rot="7303604">
                <a:off x="7269163" y="3189288"/>
                <a:ext cx="571500" cy="266700"/>
                <a:chOff x="4837" y="13679"/>
                <a:chExt cx="900" cy="419"/>
              </a:xfrm>
            </p:grpSpPr>
            <p:sp>
              <p:nvSpPr>
                <p:cNvPr id="7215" name="Arc 34"/>
                <p:cNvSpPr>
                  <a:spLocks/>
                </p:cNvSpPr>
                <p:nvPr/>
              </p:nvSpPr>
              <p:spPr bwMode="auto">
                <a:xfrm flipH="1">
                  <a:off x="5377" y="13737"/>
                  <a:ext cx="360" cy="260"/>
                </a:xfrm>
                <a:custGeom>
                  <a:avLst/>
                  <a:gdLst>
                    <a:gd name="T0" fmla="*/ 0 w 21600"/>
                    <a:gd name="T1" fmla="*/ 0 h 21246"/>
                    <a:gd name="T2" fmla="*/ 0 w 21600"/>
                    <a:gd name="T3" fmla="*/ 0 h 21246"/>
                    <a:gd name="T4" fmla="*/ 0 w 21600"/>
                    <a:gd name="T5" fmla="*/ 0 h 21246"/>
                    <a:gd name="T6" fmla="*/ 0 60000 65536"/>
                    <a:gd name="T7" fmla="*/ 0 60000 65536"/>
                    <a:gd name="T8" fmla="*/ 0 60000 65536"/>
                    <a:gd name="T9" fmla="*/ 0 w 21600"/>
                    <a:gd name="T10" fmla="*/ 0 h 21246"/>
                    <a:gd name="T11" fmla="*/ 21600 w 21600"/>
                    <a:gd name="T12" fmla="*/ 21246 h 21246"/>
                  </a:gdLst>
                  <a:ahLst/>
                  <a:cxnLst>
                    <a:cxn ang="T6">
                      <a:pos x="T0" y="T1"/>
                    </a:cxn>
                    <a:cxn ang="T7">
                      <a:pos x="T2" y="T3"/>
                    </a:cxn>
                    <a:cxn ang="T8">
                      <a:pos x="T4" y="T5"/>
                    </a:cxn>
                  </a:cxnLst>
                  <a:rect l="T9" t="T10" r="T11" b="T12"/>
                  <a:pathLst>
                    <a:path w="21600" h="21246" fill="none" extrusionOk="0">
                      <a:moveTo>
                        <a:pt x="3894" y="0"/>
                      </a:moveTo>
                      <a:cubicBezTo>
                        <a:pt x="14151" y="1880"/>
                        <a:pt x="21600" y="10818"/>
                        <a:pt x="21600" y="21246"/>
                      </a:cubicBezTo>
                    </a:path>
                    <a:path w="21600" h="21246" stroke="0" extrusionOk="0">
                      <a:moveTo>
                        <a:pt x="3894" y="0"/>
                      </a:moveTo>
                      <a:cubicBezTo>
                        <a:pt x="14151" y="1880"/>
                        <a:pt x="21600" y="10818"/>
                        <a:pt x="21600" y="21246"/>
                      </a:cubicBezTo>
                      <a:lnTo>
                        <a:pt x="0" y="21246"/>
                      </a:lnTo>
                      <a:close/>
                    </a:path>
                  </a:pathLst>
                </a:custGeom>
                <a:noFill/>
                <a:ln w="19050">
                  <a:solidFill>
                    <a:srgbClr val="000000"/>
                  </a:solidFill>
                  <a:round/>
                  <a:headEnd/>
                  <a:tailEnd/>
                </a:ln>
              </p:spPr>
              <p:txBody>
                <a:bodyPr/>
                <a:lstStyle/>
                <a:p>
                  <a:endParaRPr lang="fr-FR"/>
                </a:p>
              </p:txBody>
            </p:sp>
            <p:sp>
              <p:nvSpPr>
                <p:cNvPr id="7216" name="Arc 35"/>
                <p:cNvSpPr>
                  <a:spLocks/>
                </p:cNvSpPr>
                <p:nvPr/>
              </p:nvSpPr>
              <p:spPr bwMode="auto">
                <a:xfrm>
                  <a:off x="4837" y="13679"/>
                  <a:ext cx="540" cy="419"/>
                </a:xfrm>
                <a:custGeom>
                  <a:avLst/>
                  <a:gdLst>
                    <a:gd name="T0" fmla="*/ 0 w 21600"/>
                    <a:gd name="T1" fmla="*/ 0 h 16764"/>
                    <a:gd name="T2" fmla="*/ 0 w 21600"/>
                    <a:gd name="T3" fmla="*/ 0 h 16764"/>
                    <a:gd name="T4" fmla="*/ 0 w 21600"/>
                    <a:gd name="T5" fmla="*/ 0 h 16764"/>
                    <a:gd name="T6" fmla="*/ 0 60000 65536"/>
                    <a:gd name="T7" fmla="*/ 0 60000 65536"/>
                    <a:gd name="T8" fmla="*/ 0 60000 65536"/>
                    <a:gd name="T9" fmla="*/ 0 w 21600"/>
                    <a:gd name="T10" fmla="*/ 0 h 16764"/>
                    <a:gd name="T11" fmla="*/ 21600 w 21600"/>
                    <a:gd name="T12" fmla="*/ 16764 h 16764"/>
                  </a:gdLst>
                  <a:ahLst/>
                  <a:cxnLst>
                    <a:cxn ang="T6">
                      <a:pos x="T0" y="T1"/>
                    </a:cxn>
                    <a:cxn ang="T7">
                      <a:pos x="T2" y="T3"/>
                    </a:cxn>
                    <a:cxn ang="T8">
                      <a:pos x="T4" y="T5"/>
                    </a:cxn>
                  </a:cxnLst>
                  <a:rect l="T9" t="T10" r="T11" b="T12"/>
                  <a:pathLst>
                    <a:path w="21600" h="16764" fill="none" extrusionOk="0">
                      <a:moveTo>
                        <a:pt x="13620" y="0"/>
                      </a:moveTo>
                      <a:cubicBezTo>
                        <a:pt x="18668" y="4101"/>
                        <a:pt x="21600" y="10259"/>
                        <a:pt x="21600" y="16764"/>
                      </a:cubicBezTo>
                    </a:path>
                    <a:path w="21600" h="16764" stroke="0" extrusionOk="0">
                      <a:moveTo>
                        <a:pt x="13620" y="0"/>
                      </a:moveTo>
                      <a:cubicBezTo>
                        <a:pt x="18668" y="4101"/>
                        <a:pt x="21600" y="10259"/>
                        <a:pt x="21600" y="16764"/>
                      </a:cubicBezTo>
                      <a:lnTo>
                        <a:pt x="0" y="16764"/>
                      </a:lnTo>
                      <a:close/>
                    </a:path>
                  </a:pathLst>
                </a:custGeom>
                <a:noFill/>
                <a:ln w="19050">
                  <a:solidFill>
                    <a:srgbClr val="000000"/>
                  </a:solidFill>
                  <a:round/>
                  <a:headEnd/>
                  <a:tailEnd/>
                </a:ln>
              </p:spPr>
              <p:txBody>
                <a:bodyPr/>
                <a:lstStyle/>
                <a:p>
                  <a:endParaRPr lang="fr-FR"/>
                </a:p>
              </p:txBody>
            </p:sp>
          </p:grpSp>
          <p:grpSp>
            <p:nvGrpSpPr>
              <p:cNvPr id="7200" name="Group 36"/>
              <p:cNvGrpSpPr>
                <a:grpSpLocks/>
              </p:cNvGrpSpPr>
              <p:nvPr/>
            </p:nvGrpSpPr>
            <p:grpSpPr bwMode="auto">
              <a:xfrm rot="-7795117">
                <a:off x="6303963" y="3263900"/>
                <a:ext cx="571500" cy="266700"/>
                <a:chOff x="4837" y="13679"/>
                <a:chExt cx="900" cy="419"/>
              </a:xfrm>
            </p:grpSpPr>
            <p:sp>
              <p:nvSpPr>
                <p:cNvPr id="7213" name="Arc 37"/>
                <p:cNvSpPr>
                  <a:spLocks/>
                </p:cNvSpPr>
                <p:nvPr/>
              </p:nvSpPr>
              <p:spPr bwMode="auto">
                <a:xfrm flipH="1">
                  <a:off x="5377" y="13737"/>
                  <a:ext cx="360" cy="260"/>
                </a:xfrm>
                <a:custGeom>
                  <a:avLst/>
                  <a:gdLst>
                    <a:gd name="T0" fmla="*/ 0 w 21600"/>
                    <a:gd name="T1" fmla="*/ 0 h 21246"/>
                    <a:gd name="T2" fmla="*/ 0 w 21600"/>
                    <a:gd name="T3" fmla="*/ 0 h 21246"/>
                    <a:gd name="T4" fmla="*/ 0 w 21600"/>
                    <a:gd name="T5" fmla="*/ 0 h 21246"/>
                    <a:gd name="T6" fmla="*/ 0 60000 65536"/>
                    <a:gd name="T7" fmla="*/ 0 60000 65536"/>
                    <a:gd name="T8" fmla="*/ 0 60000 65536"/>
                    <a:gd name="T9" fmla="*/ 0 w 21600"/>
                    <a:gd name="T10" fmla="*/ 0 h 21246"/>
                    <a:gd name="T11" fmla="*/ 21600 w 21600"/>
                    <a:gd name="T12" fmla="*/ 21246 h 21246"/>
                  </a:gdLst>
                  <a:ahLst/>
                  <a:cxnLst>
                    <a:cxn ang="T6">
                      <a:pos x="T0" y="T1"/>
                    </a:cxn>
                    <a:cxn ang="T7">
                      <a:pos x="T2" y="T3"/>
                    </a:cxn>
                    <a:cxn ang="T8">
                      <a:pos x="T4" y="T5"/>
                    </a:cxn>
                  </a:cxnLst>
                  <a:rect l="T9" t="T10" r="T11" b="T12"/>
                  <a:pathLst>
                    <a:path w="21600" h="21246" fill="none" extrusionOk="0">
                      <a:moveTo>
                        <a:pt x="3894" y="0"/>
                      </a:moveTo>
                      <a:cubicBezTo>
                        <a:pt x="14151" y="1880"/>
                        <a:pt x="21600" y="10818"/>
                        <a:pt x="21600" y="21246"/>
                      </a:cubicBezTo>
                    </a:path>
                    <a:path w="21600" h="21246" stroke="0" extrusionOk="0">
                      <a:moveTo>
                        <a:pt x="3894" y="0"/>
                      </a:moveTo>
                      <a:cubicBezTo>
                        <a:pt x="14151" y="1880"/>
                        <a:pt x="21600" y="10818"/>
                        <a:pt x="21600" y="21246"/>
                      </a:cubicBezTo>
                      <a:lnTo>
                        <a:pt x="0" y="21246"/>
                      </a:lnTo>
                      <a:close/>
                    </a:path>
                  </a:pathLst>
                </a:custGeom>
                <a:noFill/>
                <a:ln w="19050">
                  <a:solidFill>
                    <a:srgbClr val="000000"/>
                  </a:solidFill>
                  <a:round/>
                  <a:headEnd/>
                  <a:tailEnd/>
                </a:ln>
              </p:spPr>
              <p:txBody>
                <a:bodyPr/>
                <a:lstStyle/>
                <a:p>
                  <a:endParaRPr lang="fr-FR"/>
                </a:p>
              </p:txBody>
            </p:sp>
            <p:sp>
              <p:nvSpPr>
                <p:cNvPr id="7214" name="Arc 38"/>
                <p:cNvSpPr>
                  <a:spLocks/>
                </p:cNvSpPr>
                <p:nvPr/>
              </p:nvSpPr>
              <p:spPr bwMode="auto">
                <a:xfrm>
                  <a:off x="4837" y="13679"/>
                  <a:ext cx="540" cy="419"/>
                </a:xfrm>
                <a:custGeom>
                  <a:avLst/>
                  <a:gdLst>
                    <a:gd name="T0" fmla="*/ 0 w 21600"/>
                    <a:gd name="T1" fmla="*/ 0 h 16764"/>
                    <a:gd name="T2" fmla="*/ 0 w 21600"/>
                    <a:gd name="T3" fmla="*/ 0 h 16764"/>
                    <a:gd name="T4" fmla="*/ 0 w 21600"/>
                    <a:gd name="T5" fmla="*/ 0 h 16764"/>
                    <a:gd name="T6" fmla="*/ 0 60000 65536"/>
                    <a:gd name="T7" fmla="*/ 0 60000 65536"/>
                    <a:gd name="T8" fmla="*/ 0 60000 65536"/>
                    <a:gd name="T9" fmla="*/ 0 w 21600"/>
                    <a:gd name="T10" fmla="*/ 0 h 16764"/>
                    <a:gd name="T11" fmla="*/ 21600 w 21600"/>
                    <a:gd name="T12" fmla="*/ 16764 h 16764"/>
                  </a:gdLst>
                  <a:ahLst/>
                  <a:cxnLst>
                    <a:cxn ang="T6">
                      <a:pos x="T0" y="T1"/>
                    </a:cxn>
                    <a:cxn ang="T7">
                      <a:pos x="T2" y="T3"/>
                    </a:cxn>
                    <a:cxn ang="T8">
                      <a:pos x="T4" y="T5"/>
                    </a:cxn>
                  </a:cxnLst>
                  <a:rect l="T9" t="T10" r="T11" b="T12"/>
                  <a:pathLst>
                    <a:path w="21600" h="16764" fill="none" extrusionOk="0">
                      <a:moveTo>
                        <a:pt x="13620" y="0"/>
                      </a:moveTo>
                      <a:cubicBezTo>
                        <a:pt x="18668" y="4101"/>
                        <a:pt x="21600" y="10259"/>
                        <a:pt x="21600" y="16764"/>
                      </a:cubicBezTo>
                    </a:path>
                    <a:path w="21600" h="16764" stroke="0" extrusionOk="0">
                      <a:moveTo>
                        <a:pt x="13620" y="0"/>
                      </a:moveTo>
                      <a:cubicBezTo>
                        <a:pt x="18668" y="4101"/>
                        <a:pt x="21600" y="10259"/>
                        <a:pt x="21600" y="16764"/>
                      </a:cubicBezTo>
                      <a:lnTo>
                        <a:pt x="0" y="16764"/>
                      </a:lnTo>
                      <a:close/>
                    </a:path>
                  </a:pathLst>
                </a:custGeom>
                <a:noFill/>
                <a:ln w="19050">
                  <a:solidFill>
                    <a:srgbClr val="000000"/>
                  </a:solidFill>
                  <a:round/>
                  <a:headEnd/>
                  <a:tailEnd/>
                </a:ln>
              </p:spPr>
              <p:txBody>
                <a:bodyPr/>
                <a:lstStyle/>
                <a:p>
                  <a:endParaRPr lang="fr-FR"/>
                </a:p>
              </p:txBody>
            </p:sp>
          </p:grpSp>
          <p:sp>
            <p:nvSpPr>
              <p:cNvPr id="7201" name="Arc 39"/>
              <p:cNvSpPr>
                <a:spLocks/>
              </p:cNvSpPr>
              <p:nvPr/>
            </p:nvSpPr>
            <p:spPr bwMode="auto">
              <a:xfrm rot="4920000" flipH="1">
                <a:off x="8284138" y="2385355"/>
                <a:ext cx="377968" cy="255699"/>
              </a:xfrm>
              <a:custGeom>
                <a:avLst/>
                <a:gdLst>
                  <a:gd name="T0" fmla="*/ 2147483647 w 21600"/>
                  <a:gd name="T1" fmla="*/ 0 h 19973"/>
                  <a:gd name="T2" fmla="*/ 2147483647 w 21600"/>
                  <a:gd name="T3" fmla="*/ 2147483647 h 19973"/>
                  <a:gd name="T4" fmla="*/ 0 w 21600"/>
                  <a:gd name="T5" fmla="*/ 2147483647 h 19973"/>
                  <a:gd name="T6" fmla="*/ 0 60000 65536"/>
                  <a:gd name="T7" fmla="*/ 0 60000 65536"/>
                  <a:gd name="T8" fmla="*/ 0 60000 65536"/>
                  <a:gd name="T9" fmla="*/ 0 w 21600"/>
                  <a:gd name="T10" fmla="*/ 0 h 19973"/>
                  <a:gd name="T11" fmla="*/ 21600 w 21600"/>
                  <a:gd name="T12" fmla="*/ 19973 h 19973"/>
                </a:gdLst>
                <a:ahLst/>
                <a:cxnLst>
                  <a:cxn ang="T6">
                    <a:pos x="T0" y="T1"/>
                  </a:cxn>
                  <a:cxn ang="T7">
                    <a:pos x="T2" y="T3"/>
                  </a:cxn>
                  <a:cxn ang="T8">
                    <a:pos x="T4" y="T5"/>
                  </a:cxn>
                </a:cxnLst>
                <a:rect l="T9" t="T10" r="T11" b="T12"/>
                <a:pathLst>
                  <a:path w="21600" h="19973" fill="none" extrusionOk="0">
                    <a:moveTo>
                      <a:pt x="8224" y="-1"/>
                    </a:moveTo>
                    <a:cubicBezTo>
                      <a:pt x="16317" y="3332"/>
                      <a:pt x="21600" y="11220"/>
                      <a:pt x="21600" y="19973"/>
                    </a:cubicBezTo>
                  </a:path>
                  <a:path w="21600" h="19973" stroke="0" extrusionOk="0">
                    <a:moveTo>
                      <a:pt x="8224" y="-1"/>
                    </a:moveTo>
                    <a:cubicBezTo>
                      <a:pt x="16317" y="3332"/>
                      <a:pt x="21600" y="11220"/>
                      <a:pt x="21600" y="19973"/>
                    </a:cubicBezTo>
                    <a:lnTo>
                      <a:pt x="0" y="19973"/>
                    </a:lnTo>
                    <a:close/>
                  </a:path>
                </a:pathLst>
              </a:custGeom>
              <a:noFill/>
              <a:ln w="9525">
                <a:solidFill>
                  <a:srgbClr val="000000"/>
                </a:solidFill>
                <a:round/>
                <a:headEnd/>
                <a:tailEnd type="arrow" w="med" len="med"/>
              </a:ln>
            </p:spPr>
            <p:txBody>
              <a:bodyPr/>
              <a:lstStyle/>
              <a:p>
                <a:endParaRPr lang="fr-FR"/>
              </a:p>
            </p:txBody>
          </p:sp>
          <p:sp>
            <p:nvSpPr>
              <p:cNvPr id="7202" name="ZoneTexte 49"/>
              <p:cNvSpPr txBox="1">
                <a:spLocks noChangeArrowheads="1"/>
              </p:cNvSpPr>
              <p:nvPr/>
            </p:nvSpPr>
            <p:spPr bwMode="auto">
              <a:xfrm>
                <a:off x="6611683" y="2058799"/>
                <a:ext cx="372218" cy="307777"/>
              </a:xfrm>
              <a:prstGeom prst="rect">
                <a:avLst/>
              </a:prstGeom>
              <a:noFill/>
              <a:ln w="9525">
                <a:noFill/>
                <a:miter lim="800000"/>
                <a:headEnd/>
                <a:tailEnd/>
              </a:ln>
            </p:spPr>
            <p:txBody>
              <a:bodyPr wrap="none">
                <a:spAutoFit/>
              </a:bodyPr>
              <a:lstStyle/>
              <a:p>
                <a:r>
                  <a:rPr lang="fr-FR" sz="1400"/>
                  <a:t>E</a:t>
                </a:r>
                <a:r>
                  <a:rPr lang="fr-FR" sz="1400" baseline="-25000"/>
                  <a:t>1</a:t>
                </a:r>
              </a:p>
            </p:txBody>
          </p:sp>
          <p:sp>
            <p:nvSpPr>
              <p:cNvPr id="7203" name="ZoneTexte 50"/>
              <p:cNvSpPr txBox="1">
                <a:spLocks noChangeArrowheads="1"/>
              </p:cNvSpPr>
              <p:nvPr/>
            </p:nvSpPr>
            <p:spPr bwMode="auto">
              <a:xfrm>
                <a:off x="7053190" y="2084557"/>
                <a:ext cx="372218" cy="307777"/>
              </a:xfrm>
              <a:prstGeom prst="rect">
                <a:avLst/>
              </a:prstGeom>
              <a:noFill/>
              <a:ln w="9525">
                <a:noFill/>
                <a:miter lim="800000"/>
                <a:headEnd/>
                <a:tailEnd/>
              </a:ln>
            </p:spPr>
            <p:txBody>
              <a:bodyPr wrap="none">
                <a:spAutoFit/>
              </a:bodyPr>
              <a:lstStyle/>
              <a:p>
                <a:r>
                  <a:rPr lang="fr-FR" sz="1400"/>
                  <a:t>S</a:t>
                </a:r>
                <a:r>
                  <a:rPr lang="fr-FR" sz="1400" baseline="-25000"/>
                  <a:t>1</a:t>
                </a:r>
              </a:p>
            </p:txBody>
          </p:sp>
          <mc:AlternateContent xmlns:mc="http://schemas.openxmlformats.org/markup-compatibility/2006" xmlns:a14="http://schemas.microsoft.com/office/drawing/2010/main">
            <mc:Choice Requires="a14">
              <p:sp>
                <p:nvSpPr>
                  <p:cNvPr id="7204" name="ZoneTexte 51"/>
                  <p:cNvSpPr txBox="1">
                    <a:spLocks noChangeArrowheads="1"/>
                  </p:cNvSpPr>
                  <p:nvPr/>
                </p:nvSpPr>
                <p:spPr bwMode="auto">
                  <a:xfrm>
                    <a:off x="8197296" y="2381417"/>
                    <a:ext cx="319456" cy="259781"/>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fr-FR" sz="1400" i="1" smtClean="0">
                                  <a:latin typeface="Cambria Math" panose="02040503050406030204" pitchFamily="18" charset="0"/>
                                </a:rPr>
                              </m:ctrlPr>
                            </m:accPr>
                            <m:e>
                              <m:r>
                                <a:rPr lang="en-US" sz="1400" b="0" i="1" smtClean="0">
                                  <a:latin typeface="Cambria Math" panose="02040503050406030204" pitchFamily="18" charset="0"/>
                                </a:rPr>
                                <m:t>𝐵</m:t>
                              </m:r>
                            </m:e>
                          </m:acc>
                        </m:oMath>
                      </m:oMathPara>
                    </a14:m>
                    <a:endParaRPr lang="fr-FR" sz="1400" dirty="0"/>
                  </a:p>
                </p:txBody>
              </p:sp>
            </mc:Choice>
            <mc:Fallback xmlns="">
              <p:sp>
                <p:nvSpPr>
                  <p:cNvPr id="7204" name="ZoneTexte 51"/>
                  <p:cNvSpPr txBox="1">
                    <a:spLocks noRot="1" noChangeAspect="1" noMove="1" noResize="1" noEditPoints="1" noAdjustHandles="1" noChangeArrowheads="1" noChangeShapeType="1" noTextEdit="1"/>
                  </p:cNvSpPr>
                  <p:nvPr/>
                </p:nvSpPr>
                <p:spPr bwMode="auto">
                  <a:xfrm>
                    <a:off x="8197296" y="2381417"/>
                    <a:ext cx="319456" cy="259781"/>
                  </a:xfrm>
                  <a:prstGeom prst="rect">
                    <a:avLst/>
                  </a:prstGeom>
                  <a:blipFill>
                    <a:blip r:embed="rId3"/>
                    <a:stretch>
                      <a:fillRect/>
                    </a:stretch>
                  </a:blipFill>
                  <a:ln w="9525">
                    <a:noFill/>
                    <a:miter lim="800000"/>
                    <a:headEnd/>
                    <a:tailEnd/>
                  </a:ln>
                </p:spPr>
                <p:txBody>
                  <a:bodyPr/>
                  <a:lstStyle/>
                  <a:p>
                    <a:r>
                      <a:rPr lang="fr-FR">
                        <a:noFill/>
                      </a:rPr>
                      <a:t> </a:t>
                    </a:r>
                  </a:p>
                </p:txBody>
              </p:sp>
            </mc:Fallback>
          </mc:AlternateContent>
          <p:sp>
            <p:nvSpPr>
              <p:cNvPr id="7205" name="ZoneTexte 52"/>
              <p:cNvSpPr txBox="1">
                <a:spLocks noChangeArrowheads="1"/>
              </p:cNvSpPr>
              <p:nvPr/>
            </p:nvSpPr>
            <p:spPr bwMode="auto">
              <a:xfrm>
                <a:off x="8361560" y="2151816"/>
                <a:ext cx="324128" cy="307777"/>
              </a:xfrm>
              <a:prstGeom prst="rect">
                <a:avLst/>
              </a:prstGeom>
              <a:noFill/>
              <a:ln w="9525">
                <a:noFill/>
                <a:miter lim="800000"/>
                <a:headEnd/>
                <a:tailEnd/>
              </a:ln>
            </p:spPr>
            <p:txBody>
              <a:bodyPr wrap="none">
                <a:spAutoFit/>
              </a:bodyPr>
              <a:lstStyle/>
              <a:p>
                <a:r>
                  <a:rPr lang="el-GR" sz="1400" dirty="0"/>
                  <a:t>ω</a:t>
                </a:r>
                <a:endParaRPr lang="fr-FR" sz="1400" dirty="0"/>
              </a:p>
            </p:txBody>
          </p:sp>
          <p:sp>
            <p:nvSpPr>
              <p:cNvPr id="7206" name="ZoneTexte 55"/>
              <p:cNvSpPr txBox="1">
                <a:spLocks noChangeArrowheads="1"/>
              </p:cNvSpPr>
              <p:nvPr/>
            </p:nvSpPr>
            <p:spPr bwMode="auto">
              <a:xfrm>
                <a:off x="8715404" y="2991226"/>
                <a:ext cx="274434" cy="307777"/>
              </a:xfrm>
              <a:prstGeom prst="rect">
                <a:avLst/>
              </a:prstGeom>
              <a:noFill/>
              <a:ln w="9525">
                <a:noFill/>
                <a:miter lim="800000"/>
                <a:headEnd/>
                <a:tailEnd/>
              </a:ln>
            </p:spPr>
            <p:txBody>
              <a:bodyPr wrap="none">
                <a:spAutoFit/>
              </a:bodyPr>
              <a:lstStyle/>
              <a:p>
                <a:r>
                  <a:rPr lang="fr-FR" sz="1400"/>
                  <a:t>x</a:t>
                </a:r>
              </a:p>
            </p:txBody>
          </p:sp>
          <p:sp>
            <p:nvSpPr>
              <p:cNvPr id="7207" name="ZoneTexte 56"/>
              <p:cNvSpPr txBox="1">
                <a:spLocks noChangeArrowheads="1"/>
              </p:cNvSpPr>
              <p:nvPr/>
            </p:nvSpPr>
            <p:spPr bwMode="auto">
              <a:xfrm>
                <a:off x="6643702" y="2870375"/>
                <a:ext cx="284052" cy="307777"/>
              </a:xfrm>
              <a:prstGeom prst="rect">
                <a:avLst/>
              </a:prstGeom>
              <a:noFill/>
              <a:ln w="9525">
                <a:noFill/>
                <a:miter lim="800000"/>
                <a:headEnd/>
                <a:tailEnd/>
              </a:ln>
            </p:spPr>
            <p:txBody>
              <a:bodyPr wrap="none">
                <a:spAutoFit/>
              </a:bodyPr>
              <a:lstStyle/>
              <a:p>
                <a:r>
                  <a:rPr lang="fr-FR" sz="1400"/>
                  <a:t>o</a:t>
                </a:r>
              </a:p>
            </p:txBody>
          </p:sp>
          <p:sp>
            <p:nvSpPr>
              <p:cNvPr id="7209" name="ZoneTexte 59"/>
              <p:cNvSpPr txBox="1">
                <a:spLocks noChangeArrowheads="1"/>
              </p:cNvSpPr>
              <p:nvPr/>
            </p:nvSpPr>
            <p:spPr bwMode="auto">
              <a:xfrm>
                <a:off x="7630955" y="3169006"/>
                <a:ext cx="372218" cy="307777"/>
              </a:xfrm>
              <a:prstGeom prst="rect">
                <a:avLst/>
              </a:prstGeom>
              <a:noFill/>
              <a:ln w="9525">
                <a:noFill/>
                <a:miter lim="800000"/>
                <a:headEnd/>
                <a:tailEnd/>
              </a:ln>
            </p:spPr>
            <p:txBody>
              <a:bodyPr wrap="none">
                <a:spAutoFit/>
              </a:bodyPr>
              <a:lstStyle/>
              <a:p>
                <a:r>
                  <a:rPr lang="fr-FR" sz="1400"/>
                  <a:t>E</a:t>
                </a:r>
                <a:r>
                  <a:rPr lang="fr-FR" sz="1400" baseline="-25000"/>
                  <a:t>2</a:t>
                </a:r>
              </a:p>
            </p:txBody>
          </p:sp>
          <p:sp>
            <p:nvSpPr>
              <p:cNvPr id="7210" name="ZoneTexte 60"/>
              <p:cNvSpPr txBox="1">
                <a:spLocks noChangeArrowheads="1"/>
              </p:cNvSpPr>
              <p:nvPr/>
            </p:nvSpPr>
            <p:spPr bwMode="auto">
              <a:xfrm>
                <a:off x="7273765" y="3487559"/>
                <a:ext cx="372218" cy="307777"/>
              </a:xfrm>
              <a:prstGeom prst="rect">
                <a:avLst/>
              </a:prstGeom>
              <a:noFill/>
              <a:ln w="9525">
                <a:noFill/>
                <a:miter lim="800000"/>
                <a:headEnd/>
                <a:tailEnd/>
              </a:ln>
            </p:spPr>
            <p:txBody>
              <a:bodyPr wrap="none">
                <a:spAutoFit/>
              </a:bodyPr>
              <a:lstStyle/>
              <a:p>
                <a:r>
                  <a:rPr lang="fr-FR" sz="1400"/>
                  <a:t>S</a:t>
                </a:r>
                <a:r>
                  <a:rPr lang="fr-FR" sz="1400" baseline="-25000"/>
                  <a:t>2</a:t>
                </a:r>
              </a:p>
            </p:txBody>
          </p:sp>
          <p:sp>
            <p:nvSpPr>
              <p:cNvPr id="7211" name="ZoneTexte 61"/>
              <p:cNvSpPr txBox="1">
                <a:spLocks noChangeArrowheads="1"/>
              </p:cNvSpPr>
              <p:nvPr/>
            </p:nvSpPr>
            <p:spPr bwMode="auto">
              <a:xfrm>
                <a:off x="6455146" y="3467637"/>
                <a:ext cx="372218" cy="307777"/>
              </a:xfrm>
              <a:prstGeom prst="rect">
                <a:avLst/>
              </a:prstGeom>
              <a:noFill/>
              <a:ln w="9525">
                <a:noFill/>
                <a:miter lim="800000"/>
                <a:headEnd/>
                <a:tailEnd/>
              </a:ln>
            </p:spPr>
            <p:txBody>
              <a:bodyPr wrap="none">
                <a:spAutoFit/>
              </a:bodyPr>
              <a:lstStyle/>
              <a:p>
                <a:r>
                  <a:rPr lang="fr-FR" sz="1400"/>
                  <a:t>E</a:t>
                </a:r>
                <a:r>
                  <a:rPr lang="fr-FR" sz="1400" baseline="-25000"/>
                  <a:t>3</a:t>
                </a:r>
              </a:p>
            </p:txBody>
          </p:sp>
          <p:sp>
            <p:nvSpPr>
              <p:cNvPr id="7212" name="ZoneTexte 62"/>
              <p:cNvSpPr txBox="1">
                <a:spLocks noChangeArrowheads="1"/>
              </p:cNvSpPr>
              <p:nvPr/>
            </p:nvSpPr>
            <p:spPr bwMode="auto">
              <a:xfrm>
                <a:off x="6052276" y="3013251"/>
                <a:ext cx="372218" cy="307777"/>
              </a:xfrm>
              <a:prstGeom prst="rect">
                <a:avLst/>
              </a:prstGeom>
              <a:noFill/>
              <a:ln w="9525">
                <a:noFill/>
                <a:miter lim="800000"/>
                <a:headEnd/>
                <a:tailEnd/>
              </a:ln>
            </p:spPr>
            <p:txBody>
              <a:bodyPr wrap="none">
                <a:spAutoFit/>
              </a:bodyPr>
              <a:lstStyle/>
              <a:p>
                <a:r>
                  <a:rPr lang="fr-FR" sz="1400"/>
                  <a:t>S</a:t>
                </a:r>
                <a:r>
                  <a:rPr lang="fr-FR" sz="1400" baseline="-25000"/>
                  <a:t>3</a:t>
                </a:r>
              </a:p>
            </p:txBody>
          </p:sp>
        </p:grpSp>
        <p:cxnSp>
          <p:nvCxnSpPr>
            <p:cNvPr id="4" name="Connecteur droit avec flèche 3"/>
            <p:cNvCxnSpPr>
              <a:stCxn id="7198" idx="0"/>
            </p:cNvCxnSpPr>
            <p:nvPr/>
          </p:nvCxnSpPr>
          <p:spPr>
            <a:xfrm flipV="1">
              <a:off x="3959073" y="3303498"/>
              <a:ext cx="1379701" cy="55469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7" name="Espace réservé du numéro de diapositive 6"/>
          <p:cNvSpPr>
            <a:spLocks noGrp="1"/>
          </p:cNvSpPr>
          <p:nvPr>
            <p:ph type="sldNum" sz="quarter" idx="12"/>
          </p:nvPr>
        </p:nvSpPr>
        <p:spPr/>
        <p:txBody>
          <a:bodyPr/>
          <a:lstStyle/>
          <a:p>
            <a:pPr>
              <a:defRPr/>
            </a:pPr>
            <a:fld id="{8D6E587B-5070-4C33-B8A0-3049C854F3BE}" type="slidenum">
              <a:rPr lang="fr-FR" smtClean="0"/>
              <a:pPr>
                <a:defRPr/>
              </a:pPr>
              <a:t>6</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170">
                                            <p:txEl>
                                              <p:pRg st="2" end="2"/>
                                            </p:txEl>
                                          </p:spTgt>
                                        </p:tgtEl>
                                        <p:attrNameLst>
                                          <p:attrName>style.visibility</p:attrName>
                                        </p:attrNameLst>
                                      </p:cBhvr>
                                      <p:to>
                                        <p:strVal val="visible"/>
                                      </p:to>
                                    </p:set>
                                    <p:animEffect transition="in" filter="checkerboard(across)">
                                      <p:cBhvr>
                                        <p:cTn id="7" dur="500"/>
                                        <p:tgtEl>
                                          <p:spTgt spid="717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7170">
                                            <p:txEl>
                                              <p:pRg st="15" end="15"/>
                                            </p:txEl>
                                          </p:spTgt>
                                        </p:tgtEl>
                                        <p:attrNameLst>
                                          <p:attrName>style.visibility</p:attrName>
                                        </p:attrNameLst>
                                      </p:cBhvr>
                                      <p:to>
                                        <p:strVal val="visible"/>
                                      </p:to>
                                    </p:set>
                                    <p:animEffect transition="in" filter="checkerboard(across)">
                                      <p:cBhvr>
                                        <p:cTn id="16" dur="500"/>
                                        <p:tgtEl>
                                          <p:spTgt spid="7170">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70" name="ZoneTexte 6"/>
              <p:cNvSpPr txBox="1">
                <a:spLocks noChangeArrowheads="1"/>
              </p:cNvSpPr>
              <p:nvPr/>
            </p:nvSpPr>
            <p:spPr bwMode="auto">
              <a:xfrm>
                <a:off x="971600" y="1155700"/>
                <a:ext cx="7252768" cy="5078313"/>
              </a:xfrm>
              <a:prstGeom prst="rect">
                <a:avLst/>
              </a:prstGeom>
              <a:noFill/>
              <a:ln w="9525">
                <a:noFill/>
                <a:miter lim="800000"/>
                <a:headEnd/>
                <a:tailEnd/>
              </a:ln>
            </p:spPr>
            <p:txBody>
              <a:bodyPr wrap="square">
                <a:spAutoFit/>
              </a:bodyPr>
              <a:lstStyle/>
              <a:p>
                <a:pPr algn="just"/>
                <a:endParaRPr lang="fr-FR" dirty="0"/>
              </a:p>
              <a:p>
                <a:pPr algn="just"/>
                <a:r>
                  <a:rPr lang="fr-FR" dirty="0"/>
                  <a:t>La </a:t>
                </a:r>
                <a:r>
                  <a:rPr lang="fr-FR" dirty="0" err="1"/>
                  <a:t>f.e.m</a:t>
                </a:r>
                <a:r>
                  <a:rPr lang="fr-FR" dirty="0"/>
                  <a:t>. induite dans la bobine 1 est donc choisie comme origine des phases : </a:t>
                </a:r>
                <a14:m>
                  <m:oMath xmlns:m="http://schemas.openxmlformats.org/officeDocument/2006/math">
                    <m:r>
                      <a:rPr lang="fr-FR" b="1" i="0" dirty="0" smtClean="0">
                        <a:latin typeface="Cambria Math" panose="02040503050406030204" pitchFamily="18" charset="0"/>
                      </a:rPr>
                      <m:t>𝐞</m:t>
                    </m:r>
                    <m:r>
                      <a:rPr lang="fr-FR" b="1" i="0" baseline="-25000" dirty="0" smtClean="0">
                        <a:latin typeface="Cambria Math" panose="02040503050406030204" pitchFamily="18" charset="0"/>
                      </a:rPr>
                      <m:t>𝟏</m:t>
                    </m:r>
                    <m:r>
                      <a:rPr lang="fr-FR" b="1" i="0" dirty="0" smtClean="0">
                        <a:latin typeface="Cambria Math" panose="02040503050406030204" pitchFamily="18" charset="0"/>
                      </a:rPr>
                      <m:t>=</m:t>
                    </m:r>
                    <m:r>
                      <a:rPr lang="fr-FR" b="1" i="0" dirty="0" err="1">
                        <a:latin typeface="Cambria Math" panose="02040503050406030204" pitchFamily="18" charset="0"/>
                      </a:rPr>
                      <m:t>𝐄</m:t>
                    </m:r>
                    <m:r>
                      <a:rPr lang="fr-FR" b="1" i="0" baseline="-25000" dirty="0" err="1">
                        <a:latin typeface="Cambria Math" panose="02040503050406030204" pitchFamily="18" charset="0"/>
                      </a:rPr>
                      <m:t>𝐦</m:t>
                    </m:r>
                    <m:r>
                      <a:rPr lang="fr-FR" b="1" i="0" dirty="0" err="1">
                        <a:latin typeface="Cambria Math" panose="02040503050406030204" pitchFamily="18" charset="0"/>
                      </a:rPr>
                      <m:t>𝐬𝐢𝐧</m:t>
                    </m:r>
                    <m:r>
                      <a:rPr lang="fr-FR" b="1" i="0" dirty="0">
                        <a:latin typeface="Cambria Math" panose="02040503050406030204" pitchFamily="18" charset="0"/>
                      </a:rPr>
                      <m:t>(</m:t>
                    </m:r>
                    <m:r>
                      <a:rPr lang="el-GR" b="1" i="0" dirty="0">
                        <a:latin typeface="Cambria Math" panose="02040503050406030204" pitchFamily="18" charset="0"/>
                      </a:rPr>
                      <m:t>𝛚</m:t>
                    </m:r>
                    <m:r>
                      <a:rPr lang="fr-FR" b="1" i="0" dirty="0">
                        <a:latin typeface="Cambria Math" panose="02040503050406030204" pitchFamily="18" charset="0"/>
                      </a:rPr>
                      <m:t>𝐭</m:t>
                    </m:r>
                    <m:r>
                      <a:rPr lang="fr-FR" b="1" i="0" dirty="0">
                        <a:latin typeface="Cambria Math" panose="02040503050406030204" pitchFamily="18" charset="0"/>
                      </a:rPr>
                      <m:t>)</m:t>
                    </m:r>
                  </m:oMath>
                </a14:m>
                <a:r>
                  <a:rPr lang="fr-FR" dirty="0"/>
                  <a:t>.</a:t>
                </a:r>
                <a:endParaRPr lang="fr-FR" dirty="0" smtClean="0"/>
              </a:p>
              <a:p>
                <a:pPr algn="just"/>
                <a:endParaRPr lang="en-US" dirty="0"/>
              </a:p>
              <a:p>
                <a:pPr algn="just"/>
                <a:endParaRPr lang="fr-FR" dirty="0"/>
              </a:p>
              <a:p>
                <a:pPr algn="just"/>
                <a:r>
                  <a:rPr lang="fr-FR" dirty="0"/>
                  <a:t>Il est clair que la </a:t>
                </a:r>
                <a:r>
                  <a:rPr lang="fr-FR" dirty="0" err="1"/>
                  <a:t>f.e.m</a:t>
                </a:r>
                <a:r>
                  <a:rPr lang="fr-FR" dirty="0"/>
                  <a:t>. induite dans la bobine 2 sera déphasée par rapport à celle induite dans la bobine 1 de 120° ou </a:t>
                </a:r>
                <a14:m>
                  <m:oMath xmlns:m="http://schemas.openxmlformats.org/officeDocument/2006/math">
                    <m:r>
                      <a:rPr lang="fr-FR" i="0" dirty="0" smtClean="0">
                        <a:latin typeface="Cambria Math" panose="02040503050406030204" pitchFamily="18" charset="0"/>
                      </a:rPr>
                      <m:t>2</m:t>
                    </m:r>
                    <m:r>
                      <m:rPr>
                        <m:sty m:val="p"/>
                      </m:rPr>
                      <a:rPr lang="fr-FR" i="0" dirty="0" smtClean="0">
                        <a:latin typeface="Cambria Math" panose="02040503050406030204" pitchFamily="18" charset="0"/>
                        <a:ea typeface="Cambria Math" panose="02040503050406030204" pitchFamily="18" charset="0"/>
                      </a:rPr>
                      <m:t>π</m:t>
                    </m:r>
                    <m:r>
                      <a:rPr lang="fr-FR" i="0" dirty="0" smtClean="0">
                        <a:latin typeface="Cambria Math" panose="02040503050406030204" pitchFamily="18" charset="0"/>
                      </a:rPr>
                      <m:t>/3</m:t>
                    </m:r>
                  </m:oMath>
                </a14:m>
                <a:r>
                  <a:rPr lang="fr-FR" dirty="0"/>
                  <a:t>. Celle induite dans la bobine 3 de 240° ou </a:t>
                </a:r>
                <a14:m>
                  <m:oMath xmlns:m="http://schemas.openxmlformats.org/officeDocument/2006/math">
                    <m:r>
                      <a:rPr lang="fr-FR" i="0" dirty="0" smtClean="0">
                        <a:latin typeface="Cambria Math" panose="02040503050406030204" pitchFamily="18" charset="0"/>
                      </a:rPr>
                      <m:t>4</m:t>
                    </m:r>
                    <m:r>
                      <m:rPr>
                        <m:sty m:val="p"/>
                      </m:rPr>
                      <a:rPr lang="fr-FR" i="0" dirty="0" smtClean="0">
                        <a:latin typeface="Cambria Math" panose="02040503050406030204" pitchFamily="18" charset="0"/>
                        <a:ea typeface="Cambria Math" panose="02040503050406030204" pitchFamily="18" charset="0"/>
                      </a:rPr>
                      <m:t>π</m:t>
                    </m:r>
                    <m:r>
                      <a:rPr lang="fr-FR" i="0" dirty="0" smtClean="0">
                        <a:latin typeface="Cambria Math" panose="02040503050406030204" pitchFamily="18" charset="0"/>
                      </a:rPr>
                      <m:t>/3</m:t>
                    </m:r>
                  </m:oMath>
                </a14:m>
                <a:r>
                  <a:rPr lang="fr-FR" dirty="0" smtClean="0"/>
                  <a:t>.</a:t>
                </a:r>
              </a:p>
              <a:p>
                <a:pPr algn="just"/>
                <a:endParaRPr lang="en-US" dirty="0"/>
              </a:p>
              <a:p>
                <a:pPr algn="just"/>
                <a:endParaRPr lang="fr-FR" dirty="0"/>
              </a:p>
              <a:p>
                <a:pPr algn="just"/>
                <a:r>
                  <a:rPr lang="fr-FR" dirty="0"/>
                  <a:t>Ce qui donne en choisissant l’axe vertical comme axe des phases.</a:t>
                </a:r>
              </a:p>
              <a:p>
                <a:pPr algn="just"/>
                <a:endParaRPr lang="fr-FR" dirty="0"/>
              </a:p>
              <a:p>
                <a:endParaRPr lang="fr-FR" dirty="0"/>
              </a:p>
              <a:p>
                <a:r>
                  <a:rPr lang="fr-FR" dirty="0"/>
                  <a:t>	</a:t>
                </a:r>
              </a:p>
              <a:p>
                <a:endParaRPr lang="fr-FR" dirty="0"/>
              </a:p>
              <a:p>
                <a:endParaRPr lang="fr-FR" dirty="0"/>
              </a:p>
              <a:p>
                <a:endParaRPr lang="fr-FR" dirty="0">
                  <a:cs typeface="Times New Roman" pitchFamily="18" charset="0"/>
                </a:endParaRPr>
              </a:p>
              <a:p>
                <a:endParaRPr lang="fr-FR" dirty="0">
                  <a:cs typeface="Times New Roman" pitchFamily="18" charset="0"/>
                </a:endParaRPr>
              </a:p>
            </p:txBody>
          </p:sp>
        </mc:Choice>
        <mc:Fallback xmlns="">
          <p:sp>
            <p:nvSpPr>
              <p:cNvPr id="7170" name="ZoneTexte 6"/>
              <p:cNvSpPr txBox="1">
                <a:spLocks noRot="1" noChangeAspect="1" noMove="1" noResize="1" noEditPoints="1" noAdjustHandles="1" noChangeArrowheads="1" noChangeShapeType="1" noTextEdit="1"/>
              </p:cNvSpPr>
              <p:nvPr/>
            </p:nvSpPr>
            <p:spPr bwMode="auto">
              <a:xfrm>
                <a:off x="971600" y="1155700"/>
                <a:ext cx="7252768" cy="5078313"/>
              </a:xfrm>
              <a:prstGeom prst="rect">
                <a:avLst/>
              </a:prstGeom>
              <a:blipFill>
                <a:blip r:embed="rId2"/>
                <a:stretch>
                  <a:fillRect l="-672" r="-756"/>
                </a:stretch>
              </a:blipFill>
              <a:ln w="9525">
                <a:noFill/>
                <a:miter lim="800000"/>
                <a:headEnd/>
                <a:tailEnd/>
              </a:ln>
            </p:spPr>
            <p:txBody>
              <a:bodyPr/>
              <a:lstStyle/>
              <a:p>
                <a:r>
                  <a:rPr lang="fr-FR">
                    <a:noFill/>
                  </a:rPr>
                  <a:t> </a:t>
                </a:r>
              </a:p>
            </p:txBody>
          </p:sp>
        </mc:Fallback>
      </mc:AlternateContent>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fontScale="90000"/>
          </a:bodyPr>
          <a:lstStyle/>
          <a:p>
            <a:pPr eaLnBrk="1" fontAlgn="auto" hangingPunct="1">
              <a:spcAft>
                <a:spcPts val="0"/>
              </a:spcAft>
              <a:defRPr/>
            </a:pPr>
            <a:r>
              <a:rPr lang="fr-FR" sz="4000" b="1" dirty="0"/>
              <a:t>Principe de production des courants triphasés</a:t>
            </a:r>
          </a:p>
        </p:txBody>
      </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pPr>
                <a:defRPr/>
              </a:pPr>
              <a:t>7</a:t>
            </a:fld>
            <a:endParaRPr lang="fr-FR"/>
          </a:p>
        </p:txBody>
      </p:sp>
      <p:grpSp>
        <p:nvGrpSpPr>
          <p:cNvPr id="22" name="Groupe 80"/>
          <p:cNvGrpSpPr>
            <a:grpSpLocks/>
          </p:cNvGrpSpPr>
          <p:nvPr/>
        </p:nvGrpSpPr>
        <p:grpSpPr bwMode="auto">
          <a:xfrm>
            <a:off x="3526421" y="4570413"/>
            <a:ext cx="2143125" cy="1785937"/>
            <a:chOff x="6858016" y="4786322"/>
            <a:chExt cx="2143140" cy="1785950"/>
          </a:xfrm>
        </p:grpSpPr>
        <p:grpSp>
          <p:nvGrpSpPr>
            <p:cNvPr id="23" name="Group 40"/>
            <p:cNvGrpSpPr>
              <a:grpSpLocks/>
            </p:cNvGrpSpPr>
            <p:nvPr/>
          </p:nvGrpSpPr>
          <p:grpSpPr bwMode="auto">
            <a:xfrm>
              <a:off x="7096125" y="4926013"/>
              <a:ext cx="1663700" cy="1195387"/>
              <a:chOff x="1877" y="5039"/>
              <a:chExt cx="2620" cy="1881"/>
            </a:xfrm>
          </p:grpSpPr>
          <p:sp>
            <p:nvSpPr>
              <p:cNvPr id="36" name="Line 41"/>
              <p:cNvSpPr>
                <a:spLocks noChangeShapeType="1"/>
              </p:cNvSpPr>
              <p:nvPr/>
            </p:nvSpPr>
            <p:spPr bwMode="auto">
              <a:xfrm flipV="1">
                <a:off x="3217" y="5039"/>
                <a:ext cx="0" cy="1440"/>
              </a:xfrm>
              <a:prstGeom prst="line">
                <a:avLst/>
              </a:prstGeom>
              <a:noFill/>
              <a:ln w="9525">
                <a:solidFill>
                  <a:srgbClr val="000000"/>
                </a:solidFill>
                <a:round/>
                <a:headEnd/>
                <a:tailEnd type="triangle" w="med" len="med"/>
              </a:ln>
            </p:spPr>
            <p:txBody>
              <a:bodyPr/>
              <a:lstStyle/>
              <a:p>
                <a:endParaRPr lang="fr-FR"/>
              </a:p>
            </p:txBody>
          </p:sp>
          <p:sp>
            <p:nvSpPr>
              <p:cNvPr id="37" name="Line 42"/>
              <p:cNvSpPr>
                <a:spLocks noChangeShapeType="1"/>
              </p:cNvSpPr>
              <p:nvPr/>
            </p:nvSpPr>
            <p:spPr bwMode="auto">
              <a:xfrm rot="7823970" flipV="1">
                <a:off x="3776" y="6200"/>
                <a:ext cx="1" cy="1440"/>
              </a:xfrm>
              <a:prstGeom prst="line">
                <a:avLst/>
              </a:prstGeom>
              <a:noFill/>
              <a:ln w="9525">
                <a:solidFill>
                  <a:srgbClr val="000000"/>
                </a:solidFill>
                <a:round/>
                <a:headEnd/>
                <a:tailEnd type="triangle" w="med" len="med"/>
              </a:ln>
            </p:spPr>
            <p:txBody>
              <a:bodyPr/>
              <a:lstStyle/>
              <a:p>
                <a:endParaRPr lang="fr-FR"/>
              </a:p>
            </p:txBody>
          </p:sp>
          <p:sp>
            <p:nvSpPr>
              <p:cNvPr id="38" name="Line 43"/>
              <p:cNvSpPr>
                <a:spLocks noChangeShapeType="1"/>
              </p:cNvSpPr>
              <p:nvPr/>
            </p:nvSpPr>
            <p:spPr bwMode="auto">
              <a:xfrm rot="14231582" flipV="1">
                <a:off x="2596" y="6160"/>
                <a:ext cx="1" cy="1440"/>
              </a:xfrm>
              <a:prstGeom prst="line">
                <a:avLst/>
              </a:prstGeom>
              <a:noFill/>
              <a:ln w="9525">
                <a:solidFill>
                  <a:srgbClr val="000000"/>
                </a:solidFill>
                <a:round/>
                <a:headEnd/>
                <a:tailEnd type="triangle" w="med" len="med"/>
              </a:ln>
            </p:spPr>
            <p:txBody>
              <a:bodyPr/>
              <a:lstStyle/>
              <a:p>
                <a:endParaRPr lang="fr-FR"/>
              </a:p>
            </p:txBody>
          </p:sp>
        </p:grpSp>
        <p:sp>
          <p:nvSpPr>
            <p:cNvPr id="24" name="Arc 44"/>
            <p:cNvSpPr>
              <a:spLocks/>
            </p:cNvSpPr>
            <p:nvPr/>
          </p:nvSpPr>
          <p:spPr bwMode="auto">
            <a:xfrm>
              <a:off x="7858125" y="5643563"/>
              <a:ext cx="342900" cy="352425"/>
            </a:xfrm>
            <a:custGeom>
              <a:avLst/>
              <a:gdLst>
                <a:gd name="T0" fmla="*/ 2147483647 w 21600"/>
                <a:gd name="T1" fmla="*/ 0 h 22168"/>
                <a:gd name="T2" fmla="*/ 2147483647 w 21600"/>
                <a:gd name="T3" fmla="*/ 2147483647 h 22168"/>
                <a:gd name="T4" fmla="*/ 0 w 21600"/>
                <a:gd name="T5" fmla="*/ 2147483647 h 22168"/>
                <a:gd name="T6" fmla="*/ 0 60000 65536"/>
                <a:gd name="T7" fmla="*/ 0 60000 65536"/>
                <a:gd name="T8" fmla="*/ 0 60000 65536"/>
                <a:gd name="T9" fmla="*/ 0 w 21600"/>
                <a:gd name="T10" fmla="*/ 0 h 22168"/>
                <a:gd name="T11" fmla="*/ 21600 w 21600"/>
                <a:gd name="T12" fmla="*/ 22168 h 22168"/>
              </a:gdLst>
              <a:ahLst/>
              <a:cxnLst>
                <a:cxn ang="T6">
                  <a:pos x="T0" y="T1"/>
                </a:cxn>
                <a:cxn ang="T7">
                  <a:pos x="T2" y="T3"/>
                </a:cxn>
                <a:cxn ang="T8">
                  <a:pos x="T4" y="T5"/>
                </a:cxn>
              </a:cxnLst>
              <a:rect l="T9" t="T10" r="T11" b="T12"/>
              <a:pathLst>
                <a:path w="21600" h="22168" fill="none" extrusionOk="0">
                  <a:moveTo>
                    <a:pt x="7065" y="0"/>
                  </a:moveTo>
                  <a:cubicBezTo>
                    <a:pt x="15765" y="3011"/>
                    <a:pt x="21600" y="11206"/>
                    <a:pt x="21600" y="20412"/>
                  </a:cubicBezTo>
                  <a:cubicBezTo>
                    <a:pt x="21600" y="20998"/>
                    <a:pt x="21576" y="21583"/>
                    <a:pt x="21528" y="22167"/>
                  </a:cubicBezTo>
                </a:path>
                <a:path w="21600" h="22168" stroke="0" extrusionOk="0">
                  <a:moveTo>
                    <a:pt x="7065" y="0"/>
                  </a:moveTo>
                  <a:cubicBezTo>
                    <a:pt x="15765" y="3011"/>
                    <a:pt x="21600" y="11206"/>
                    <a:pt x="21600" y="20412"/>
                  </a:cubicBezTo>
                  <a:cubicBezTo>
                    <a:pt x="21600" y="20998"/>
                    <a:pt x="21576" y="21583"/>
                    <a:pt x="21528" y="22167"/>
                  </a:cubicBezTo>
                  <a:lnTo>
                    <a:pt x="0" y="20412"/>
                  </a:lnTo>
                  <a:close/>
                </a:path>
              </a:pathLst>
            </a:custGeom>
            <a:noFill/>
            <a:ln w="9525">
              <a:solidFill>
                <a:srgbClr val="000000"/>
              </a:solidFill>
              <a:round/>
              <a:headEnd/>
              <a:tailEnd/>
            </a:ln>
          </p:spPr>
          <p:txBody>
            <a:bodyPr/>
            <a:lstStyle/>
            <a:p>
              <a:endParaRPr lang="fr-FR"/>
            </a:p>
          </p:txBody>
        </p:sp>
        <p:sp>
          <p:nvSpPr>
            <p:cNvPr id="25" name="Arc 45"/>
            <p:cNvSpPr>
              <a:spLocks/>
            </p:cNvSpPr>
            <p:nvPr/>
          </p:nvSpPr>
          <p:spPr bwMode="auto">
            <a:xfrm flipH="1">
              <a:off x="7693025" y="5645150"/>
              <a:ext cx="228600" cy="3429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6" name="Arc 46"/>
            <p:cNvSpPr>
              <a:spLocks/>
            </p:cNvSpPr>
            <p:nvPr/>
          </p:nvSpPr>
          <p:spPr bwMode="auto">
            <a:xfrm flipH="1" flipV="1">
              <a:off x="7773988" y="5949950"/>
              <a:ext cx="342900" cy="114300"/>
            </a:xfrm>
            <a:custGeom>
              <a:avLst/>
              <a:gdLst>
                <a:gd name="T0" fmla="*/ 0 w 40525"/>
                <a:gd name="T1" fmla="*/ 2147483647 h 21600"/>
                <a:gd name="T2" fmla="*/ 2147483647 w 40525"/>
                <a:gd name="T3" fmla="*/ 2147483647 h 21600"/>
                <a:gd name="T4" fmla="*/ 2147483647 w 40525"/>
                <a:gd name="T5" fmla="*/ 2147483647 h 21600"/>
                <a:gd name="T6" fmla="*/ 0 60000 65536"/>
                <a:gd name="T7" fmla="*/ 0 60000 65536"/>
                <a:gd name="T8" fmla="*/ 0 60000 65536"/>
                <a:gd name="T9" fmla="*/ 0 w 40525"/>
                <a:gd name="T10" fmla="*/ 0 h 21600"/>
                <a:gd name="T11" fmla="*/ 40525 w 40525"/>
                <a:gd name="T12" fmla="*/ 21600 h 21600"/>
              </a:gdLst>
              <a:ahLst/>
              <a:cxnLst>
                <a:cxn ang="T6">
                  <a:pos x="T0" y="T1"/>
                </a:cxn>
                <a:cxn ang="T7">
                  <a:pos x="T2" y="T3"/>
                </a:cxn>
                <a:cxn ang="T8">
                  <a:pos x="T4" y="T5"/>
                </a:cxn>
              </a:cxnLst>
              <a:rect l="T9" t="T10" r="T11" b="T12"/>
              <a:pathLst>
                <a:path w="40525" h="21600" fill="none" extrusionOk="0">
                  <a:moveTo>
                    <a:pt x="0" y="11187"/>
                  </a:moveTo>
                  <a:cubicBezTo>
                    <a:pt x="3797" y="4286"/>
                    <a:pt x="11049" y="-1"/>
                    <a:pt x="18925" y="0"/>
                  </a:cubicBezTo>
                  <a:cubicBezTo>
                    <a:pt x="30854" y="0"/>
                    <a:pt x="40525" y="9670"/>
                    <a:pt x="40525" y="21600"/>
                  </a:cubicBezTo>
                </a:path>
                <a:path w="40525" h="21600" stroke="0" extrusionOk="0">
                  <a:moveTo>
                    <a:pt x="0" y="11187"/>
                  </a:moveTo>
                  <a:cubicBezTo>
                    <a:pt x="3797" y="4286"/>
                    <a:pt x="11049" y="-1"/>
                    <a:pt x="18925" y="0"/>
                  </a:cubicBezTo>
                  <a:cubicBezTo>
                    <a:pt x="30854" y="0"/>
                    <a:pt x="40525" y="9670"/>
                    <a:pt x="40525" y="21600"/>
                  </a:cubicBezTo>
                  <a:lnTo>
                    <a:pt x="18925" y="21600"/>
                  </a:lnTo>
                  <a:close/>
                </a:path>
              </a:pathLst>
            </a:custGeom>
            <a:noFill/>
            <a:ln w="9525">
              <a:solidFill>
                <a:srgbClr val="000000"/>
              </a:solidFill>
              <a:round/>
              <a:headEnd/>
              <a:tailEnd/>
            </a:ln>
          </p:spPr>
          <p:txBody>
            <a:bodyPr/>
            <a:lstStyle/>
            <a:p>
              <a:endParaRPr lang="fr-FR"/>
            </a:p>
          </p:txBody>
        </p:sp>
        <p:sp>
          <p:nvSpPr>
            <p:cNvPr id="27" name="ZoneTexte 68"/>
            <p:cNvSpPr txBox="1">
              <a:spLocks noChangeArrowheads="1"/>
            </p:cNvSpPr>
            <p:nvPr/>
          </p:nvSpPr>
          <p:spPr bwMode="auto">
            <a:xfrm>
              <a:off x="7538227" y="4786322"/>
              <a:ext cx="868951" cy="307779"/>
            </a:xfrm>
            <a:prstGeom prst="rect">
              <a:avLst/>
            </a:prstGeom>
            <a:noFill/>
            <a:ln w="9525">
              <a:noFill/>
              <a:miter lim="800000"/>
              <a:headEnd/>
              <a:tailEnd/>
            </a:ln>
          </p:spPr>
          <p:txBody>
            <a:bodyPr wrap="square">
              <a:spAutoFit/>
            </a:bodyPr>
            <a:lstStyle/>
            <a:p>
              <a:r>
                <a:rPr lang="fr-FR" sz="1400" dirty="0"/>
                <a:t>E</a:t>
              </a:r>
              <a:r>
                <a:rPr lang="fr-FR" sz="1400" baseline="-25000" dirty="0"/>
                <a:t>1</a:t>
              </a:r>
            </a:p>
          </p:txBody>
        </p:sp>
        <p:sp>
          <p:nvSpPr>
            <p:cNvPr id="28" name="ZoneTexte 69"/>
            <p:cNvSpPr txBox="1">
              <a:spLocks noChangeArrowheads="1"/>
            </p:cNvSpPr>
            <p:nvPr/>
          </p:nvSpPr>
          <p:spPr bwMode="auto">
            <a:xfrm>
              <a:off x="8628938" y="6264495"/>
              <a:ext cx="372218" cy="307777"/>
            </a:xfrm>
            <a:prstGeom prst="rect">
              <a:avLst/>
            </a:prstGeom>
            <a:noFill/>
            <a:ln w="9525">
              <a:noFill/>
              <a:miter lim="800000"/>
              <a:headEnd/>
              <a:tailEnd/>
            </a:ln>
          </p:spPr>
          <p:txBody>
            <a:bodyPr wrap="none">
              <a:spAutoFit/>
            </a:bodyPr>
            <a:lstStyle/>
            <a:p>
              <a:r>
                <a:rPr lang="fr-FR" sz="1400"/>
                <a:t>E</a:t>
              </a:r>
              <a:r>
                <a:rPr lang="fr-FR" sz="1400" baseline="-25000"/>
                <a:t>2</a:t>
              </a:r>
            </a:p>
          </p:txBody>
        </p:sp>
        <p:sp>
          <p:nvSpPr>
            <p:cNvPr id="29" name="ZoneTexte 70"/>
            <p:cNvSpPr txBox="1">
              <a:spLocks noChangeArrowheads="1"/>
            </p:cNvSpPr>
            <p:nvPr/>
          </p:nvSpPr>
          <p:spPr bwMode="auto">
            <a:xfrm>
              <a:off x="6858016" y="6072206"/>
              <a:ext cx="372218" cy="307777"/>
            </a:xfrm>
            <a:prstGeom prst="rect">
              <a:avLst/>
            </a:prstGeom>
            <a:noFill/>
            <a:ln w="9525">
              <a:noFill/>
              <a:miter lim="800000"/>
              <a:headEnd/>
              <a:tailEnd/>
            </a:ln>
          </p:spPr>
          <p:txBody>
            <a:bodyPr wrap="none">
              <a:spAutoFit/>
            </a:bodyPr>
            <a:lstStyle/>
            <a:p>
              <a:r>
                <a:rPr lang="fr-FR" sz="1400"/>
                <a:t>E</a:t>
              </a:r>
              <a:r>
                <a:rPr lang="fr-FR" sz="1400" baseline="-25000"/>
                <a:t>3</a:t>
              </a:r>
            </a:p>
          </p:txBody>
        </p:sp>
        <p:pic>
          <p:nvPicPr>
            <p:cNvPr id="30" name="Picture 5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495389" y="5500702"/>
              <a:ext cx="205258" cy="428628"/>
            </a:xfrm>
            <a:prstGeom prst="rect">
              <a:avLst/>
            </a:prstGeom>
            <a:noFill/>
            <a:ln w="9525">
              <a:noFill/>
              <a:miter lim="800000"/>
              <a:headEnd/>
              <a:tailEnd/>
            </a:ln>
          </p:spPr>
        </p:pic>
        <p:cxnSp>
          <p:nvCxnSpPr>
            <p:cNvPr id="31" name="Connecteur droit avec flèche 30"/>
            <p:cNvCxnSpPr/>
            <p:nvPr/>
          </p:nvCxnSpPr>
          <p:spPr>
            <a:xfrm>
              <a:off x="7593034" y="4830772"/>
              <a:ext cx="214313"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Connecteur droit avec flèche 31"/>
            <p:cNvCxnSpPr/>
            <p:nvPr/>
          </p:nvCxnSpPr>
          <p:spPr>
            <a:xfrm>
              <a:off x="8682067" y="6284933"/>
              <a:ext cx="182881"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p:nvPr/>
          </p:nvCxnSpPr>
          <p:spPr>
            <a:xfrm>
              <a:off x="6942155" y="6108719"/>
              <a:ext cx="182881"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4" name="Picture 5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224394" y="5572140"/>
              <a:ext cx="205258" cy="428628"/>
            </a:xfrm>
            <a:prstGeom prst="rect">
              <a:avLst/>
            </a:prstGeom>
            <a:noFill/>
            <a:ln w="9525">
              <a:noFill/>
              <a:miter lim="800000"/>
              <a:headEnd/>
              <a:tailEnd/>
            </a:ln>
          </p:spPr>
        </p:pic>
        <p:pic>
          <p:nvPicPr>
            <p:cNvPr id="35" name="Picture 5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867204" y="6143644"/>
              <a:ext cx="205258" cy="428628"/>
            </a:xfrm>
            <a:prstGeom prst="rect">
              <a:avLst/>
            </a:prstGeom>
            <a:noFill/>
            <a:ln w="9525">
              <a:noFill/>
              <a:miter lim="800000"/>
              <a:headEnd/>
              <a:tailEnd/>
            </a:ln>
          </p:spPr>
        </p:pic>
      </p:grpSp>
    </p:spTree>
    <p:extLst>
      <p:ext uri="{BB962C8B-B14F-4D97-AF65-F5344CB8AC3E}">
        <p14:creationId xmlns:p14="http://schemas.microsoft.com/office/powerpoint/2010/main" val="38752095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0">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ox(in)">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70" name="ZoneTexte 6"/>
              <p:cNvSpPr txBox="1">
                <a:spLocks noChangeArrowheads="1"/>
              </p:cNvSpPr>
              <p:nvPr/>
            </p:nvSpPr>
            <p:spPr bwMode="auto">
              <a:xfrm>
                <a:off x="755576" y="1860062"/>
                <a:ext cx="7252768" cy="3833870"/>
              </a:xfrm>
              <a:prstGeom prst="rect">
                <a:avLst/>
              </a:prstGeom>
              <a:noFill/>
              <a:ln w="9525">
                <a:noFill/>
                <a:miter lim="800000"/>
                <a:headEnd/>
                <a:tailEnd/>
              </a:ln>
            </p:spPr>
            <p:txBody>
              <a:bodyPr wrap="square">
                <a:spAutoFit/>
              </a:bodyPr>
              <a:lstStyle/>
              <a:p>
                <a:pPr algn="just"/>
                <a:endParaRPr lang="fr-FR" dirty="0"/>
              </a:p>
              <a:p>
                <a:endParaRPr lang="fr-FR" dirty="0"/>
              </a:p>
              <a:p>
                <a:r>
                  <a:rPr lang="fr-FR" dirty="0"/>
                  <a:t>	</a:t>
                </a:r>
                <a14:m>
                  <m:oMath xmlns:m="http://schemas.openxmlformats.org/officeDocument/2006/math">
                    <m:d>
                      <m:dPr>
                        <m:begChr m:val="{"/>
                        <m:endChr m:val=""/>
                        <m:ctrlPr>
                          <a:rPr lang="fr-FR" i="1" smtClean="0">
                            <a:latin typeface="Cambria Math" panose="02040503050406030204" pitchFamily="18" charset="0"/>
                          </a:rPr>
                        </m:ctrlPr>
                      </m:dPr>
                      <m:e>
                        <m:eqArr>
                          <m:eqArrPr>
                            <m:ctrlPr>
                              <a:rPr lang="fr-FR" i="1" smtClean="0">
                                <a:latin typeface="Cambria Math" panose="02040503050406030204" pitchFamily="18" charset="0"/>
                              </a:rPr>
                            </m:ctrlPr>
                          </m:eqArrPr>
                          <m:e>
                            <m:r>
                              <a:rPr lang="fr-FR" b="1" i="0" dirty="0">
                                <a:latin typeface="Cambria Math" panose="02040503050406030204" pitchFamily="18" charset="0"/>
                              </a:rPr>
                              <m:t>𝐞</m:t>
                            </m:r>
                            <m:r>
                              <a:rPr lang="fr-FR" b="1" i="0" baseline="-25000" dirty="0">
                                <a:latin typeface="Cambria Math" panose="02040503050406030204" pitchFamily="18" charset="0"/>
                              </a:rPr>
                              <m:t>𝟏</m:t>
                            </m:r>
                            <m:r>
                              <a:rPr lang="fr-FR" b="1" i="0" dirty="0">
                                <a:latin typeface="Cambria Math" panose="02040503050406030204" pitchFamily="18" charset="0"/>
                              </a:rPr>
                              <m:t>=</m:t>
                            </m:r>
                            <m:r>
                              <a:rPr lang="fr-FR" b="1" i="0" dirty="0" err="1">
                                <a:latin typeface="Cambria Math" panose="02040503050406030204" pitchFamily="18" charset="0"/>
                              </a:rPr>
                              <m:t>𝐄</m:t>
                            </m:r>
                            <m:r>
                              <a:rPr lang="fr-FR" b="1" i="0" baseline="-25000" dirty="0" err="1">
                                <a:latin typeface="Cambria Math" panose="02040503050406030204" pitchFamily="18" charset="0"/>
                              </a:rPr>
                              <m:t>𝐦</m:t>
                            </m:r>
                            <m:r>
                              <a:rPr lang="fr-FR" b="1" i="0" dirty="0" err="1">
                                <a:latin typeface="Cambria Math" panose="02040503050406030204" pitchFamily="18" charset="0"/>
                              </a:rPr>
                              <m:t>𝐬𝐢𝐧</m:t>
                            </m:r>
                            <m:d>
                              <m:dPr>
                                <m:ctrlPr>
                                  <a:rPr lang="fr-FR" b="1" i="1" dirty="0" err="1">
                                    <a:latin typeface="Cambria Math" panose="02040503050406030204" pitchFamily="18" charset="0"/>
                                  </a:rPr>
                                </m:ctrlPr>
                              </m:dPr>
                              <m:e>
                                <m:r>
                                  <a:rPr lang="el-GR" b="1" i="0" dirty="0">
                                    <a:latin typeface="Cambria Math" panose="02040503050406030204" pitchFamily="18" charset="0"/>
                                  </a:rPr>
                                  <m:t>𝛚</m:t>
                                </m:r>
                                <m:r>
                                  <a:rPr lang="fr-FR" b="1" i="0" dirty="0">
                                    <a:latin typeface="Cambria Math" panose="02040503050406030204" pitchFamily="18" charset="0"/>
                                  </a:rPr>
                                  <m:t>𝐭</m:t>
                                </m:r>
                              </m:e>
                            </m:d>
                            <m:r>
                              <a:rPr lang="en-US" b="1" i="0" dirty="0" smtClean="0">
                                <a:latin typeface="Cambria Math" panose="02040503050406030204" pitchFamily="18" charset="0"/>
                              </a:rPr>
                              <m:t>            </m:t>
                            </m:r>
                          </m:e>
                          <m:e>
                            <m:r>
                              <a:rPr lang="fr-FR" b="1" i="0" dirty="0">
                                <a:latin typeface="Cambria Math" panose="02040503050406030204" pitchFamily="18" charset="0"/>
                              </a:rPr>
                              <m:t>𝐞</m:t>
                            </m:r>
                            <m:r>
                              <a:rPr lang="en-US" b="1" i="0" baseline="-25000" dirty="0" smtClean="0">
                                <a:latin typeface="Cambria Math" panose="02040503050406030204" pitchFamily="18" charset="0"/>
                              </a:rPr>
                              <m:t>𝟐</m:t>
                            </m:r>
                            <m:r>
                              <a:rPr lang="fr-FR" b="1" i="0" dirty="0">
                                <a:latin typeface="Cambria Math" panose="02040503050406030204" pitchFamily="18" charset="0"/>
                              </a:rPr>
                              <m:t>=</m:t>
                            </m:r>
                            <m:r>
                              <a:rPr lang="fr-FR" b="1" i="0" dirty="0" err="1">
                                <a:latin typeface="Cambria Math" panose="02040503050406030204" pitchFamily="18" charset="0"/>
                              </a:rPr>
                              <m:t>𝐄</m:t>
                            </m:r>
                            <m:r>
                              <a:rPr lang="fr-FR" b="1" i="0" baseline="-25000" dirty="0" err="1">
                                <a:latin typeface="Cambria Math" panose="02040503050406030204" pitchFamily="18" charset="0"/>
                              </a:rPr>
                              <m:t>𝐦</m:t>
                            </m:r>
                            <m:r>
                              <a:rPr lang="fr-FR" b="1" i="0" dirty="0" err="1">
                                <a:latin typeface="Cambria Math" panose="02040503050406030204" pitchFamily="18" charset="0"/>
                              </a:rPr>
                              <m:t>𝐬𝐢𝐧</m:t>
                            </m:r>
                            <m:r>
                              <a:rPr lang="fr-FR" b="1" i="0" dirty="0">
                                <a:latin typeface="Cambria Math" panose="02040503050406030204" pitchFamily="18" charset="0"/>
                              </a:rPr>
                              <m:t>(</m:t>
                            </m:r>
                            <m:r>
                              <a:rPr lang="el-GR" b="1" i="0" dirty="0">
                                <a:latin typeface="Cambria Math" panose="02040503050406030204" pitchFamily="18" charset="0"/>
                              </a:rPr>
                              <m:t>𝛚</m:t>
                            </m:r>
                            <m:r>
                              <a:rPr lang="fr-FR" b="1" i="0" dirty="0">
                                <a:latin typeface="Cambria Math" panose="02040503050406030204" pitchFamily="18" charset="0"/>
                              </a:rPr>
                              <m:t>𝐭</m:t>
                            </m:r>
                            <m:r>
                              <a:rPr lang="en-US" b="1" i="0" dirty="0" smtClean="0">
                                <a:latin typeface="Cambria Math" panose="02040503050406030204" pitchFamily="18" charset="0"/>
                              </a:rPr>
                              <m:t>−</m:t>
                            </m:r>
                            <m:f>
                              <m:fPr>
                                <m:ctrlPr>
                                  <a:rPr lang="en-US" b="1" i="1" dirty="0" smtClean="0">
                                    <a:latin typeface="Cambria Math" panose="02040503050406030204" pitchFamily="18" charset="0"/>
                                  </a:rPr>
                                </m:ctrlPr>
                              </m:fPr>
                              <m:num>
                                <m:r>
                                  <a:rPr lang="en-US" b="1" i="0" dirty="0" smtClean="0">
                                    <a:latin typeface="Cambria Math" panose="02040503050406030204" pitchFamily="18" charset="0"/>
                                  </a:rPr>
                                  <m:t>𝟐</m:t>
                                </m:r>
                                <m:r>
                                  <a:rPr lang="en-US" b="1" i="0" dirty="0" smtClean="0">
                                    <a:latin typeface="Cambria Math" panose="02040503050406030204" pitchFamily="18" charset="0"/>
                                    <a:ea typeface="Cambria Math" panose="02040503050406030204" pitchFamily="18" charset="0"/>
                                  </a:rPr>
                                  <m:t>𝛑</m:t>
                                </m:r>
                              </m:num>
                              <m:den>
                                <m:r>
                                  <a:rPr lang="en-US" b="1" i="0" dirty="0" smtClean="0">
                                    <a:latin typeface="Cambria Math" panose="02040503050406030204" pitchFamily="18" charset="0"/>
                                  </a:rPr>
                                  <m:t>𝟑</m:t>
                                </m:r>
                              </m:den>
                            </m:f>
                            <m:r>
                              <a:rPr lang="fr-FR" b="1" i="0" dirty="0">
                                <a:latin typeface="Cambria Math" panose="02040503050406030204" pitchFamily="18" charset="0"/>
                              </a:rPr>
                              <m:t>)</m:t>
                            </m:r>
                            <m:r>
                              <m:rPr>
                                <m:nor/>
                              </m:rPr>
                              <a:rPr lang="fr-FR" dirty="0"/>
                              <m:t>.</m:t>
                            </m:r>
                          </m:e>
                          <m:e>
                            <m:r>
                              <a:rPr lang="fr-FR" b="1" i="0" dirty="0">
                                <a:latin typeface="Cambria Math" panose="02040503050406030204" pitchFamily="18" charset="0"/>
                              </a:rPr>
                              <m:t>𝐞</m:t>
                            </m:r>
                            <m:r>
                              <a:rPr lang="en-US" b="1" i="0" baseline="-25000" dirty="0" smtClean="0">
                                <a:latin typeface="Cambria Math" panose="02040503050406030204" pitchFamily="18" charset="0"/>
                              </a:rPr>
                              <m:t>𝟑</m:t>
                            </m:r>
                            <m:r>
                              <a:rPr lang="fr-FR" b="1" i="0" dirty="0">
                                <a:latin typeface="Cambria Math" panose="02040503050406030204" pitchFamily="18" charset="0"/>
                              </a:rPr>
                              <m:t>=</m:t>
                            </m:r>
                            <m:r>
                              <a:rPr lang="fr-FR" b="1" i="0" dirty="0" err="1">
                                <a:latin typeface="Cambria Math" panose="02040503050406030204" pitchFamily="18" charset="0"/>
                              </a:rPr>
                              <m:t>𝐄</m:t>
                            </m:r>
                            <m:r>
                              <a:rPr lang="fr-FR" b="1" i="0" baseline="-25000" dirty="0" err="1">
                                <a:latin typeface="Cambria Math" panose="02040503050406030204" pitchFamily="18" charset="0"/>
                              </a:rPr>
                              <m:t>𝐦</m:t>
                            </m:r>
                            <m:r>
                              <a:rPr lang="fr-FR" b="1" i="0" dirty="0" err="1">
                                <a:latin typeface="Cambria Math" panose="02040503050406030204" pitchFamily="18" charset="0"/>
                              </a:rPr>
                              <m:t>𝐬𝐢𝐧</m:t>
                            </m:r>
                            <m:r>
                              <a:rPr lang="fr-FR" b="1" i="0" dirty="0">
                                <a:latin typeface="Cambria Math" panose="02040503050406030204" pitchFamily="18" charset="0"/>
                              </a:rPr>
                              <m:t>(</m:t>
                            </m:r>
                            <m:r>
                              <a:rPr lang="el-GR" b="1" i="0" dirty="0">
                                <a:latin typeface="Cambria Math" panose="02040503050406030204" pitchFamily="18" charset="0"/>
                              </a:rPr>
                              <m:t>𝛚</m:t>
                            </m:r>
                            <m:r>
                              <a:rPr lang="fr-FR" b="1" i="0" dirty="0">
                                <a:latin typeface="Cambria Math" panose="02040503050406030204" pitchFamily="18" charset="0"/>
                              </a:rPr>
                              <m:t>𝐭</m:t>
                            </m:r>
                            <m:r>
                              <a:rPr lang="en-US" b="1" i="0" dirty="0" smtClean="0">
                                <a:latin typeface="Cambria Math" panose="02040503050406030204" pitchFamily="18" charset="0"/>
                              </a:rPr>
                              <m:t>+</m:t>
                            </m:r>
                            <m:f>
                              <m:fPr>
                                <m:ctrlPr>
                                  <a:rPr lang="en-US" b="1" i="1" dirty="0">
                                    <a:latin typeface="Cambria Math" panose="02040503050406030204" pitchFamily="18" charset="0"/>
                                  </a:rPr>
                                </m:ctrlPr>
                              </m:fPr>
                              <m:num>
                                <m:r>
                                  <a:rPr lang="en-US" b="1" i="0" dirty="0">
                                    <a:latin typeface="Cambria Math" panose="02040503050406030204" pitchFamily="18" charset="0"/>
                                  </a:rPr>
                                  <m:t>𝟐</m:t>
                                </m:r>
                                <m:r>
                                  <a:rPr lang="en-US" b="1" i="0" dirty="0">
                                    <a:latin typeface="Cambria Math" panose="02040503050406030204" pitchFamily="18" charset="0"/>
                                    <a:ea typeface="Cambria Math" panose="02040503050406030204" pitchFamily="18" charset="0"/>
                                  </a:rPr>
                                  <m:t>𝛑</m:t>
                                </m:r>
                              </m:num>
                              <m:den>
                                <m:r>
                                  <a:rPr lang="en-US" b="1" i="0" dirty="0">
                                    <a:latin typeface="Cambria Math" panose="02040503050406030204" pitchFamily="18" charset="0"/>
                                  </a:rPr>
                                  <m:t>𝟑</m:t>
                                </m:r>
                              </m:den>
                            </m:f>
                            <m:r>
                              <a:rPr lang="fr-FR" b="1" i="0" dirty="0">
                                <a:latin typeface="Cambria Math" panose="02040503050406030204" pitchFamily="18" charset="0"/>
                              </a:rPr>
                              <m:t>)</m:t>
                            </m:r>
                            <m:r>
                              <m:rPr>
                                <m:nor/>
                              </m:rPr>
                              <a:rPr lang="fr-FR" dirty="0"/>
                              <m:t>.</m:t>
                            </m:r>
                          </m:e>
                        </m:eqArr>
                      </m:e>
                    </m:d>
                  </m:oMath>
                </a14:m>
                <a:endParaRPr lang="fr-FR" dirty="0"/>
              </a:p>
              <a:p>
                <a:endParaRPr lang="fr-FR" dirty="0"/>
              </a:p>
              <a:p>
                <a:endParaRPr lang="fr-FR" dirty="0"/>
              </a:p>
              <a:p>
                <a:endParaRPr lang="en-US" dirty="0" smtClean="0">
                  <a:cs typeface="Times New Roman" pitchFamily="18" charset="0"/>
                </a:endParaRPr>
              </a:p>
              <a:p>
                <a:endParaRPr lang="en-US" dirty="0">
                  <a:cs typeface="Times New Roman" pitchFamily="18" charset="0"/>
                </a:endParaRPr>
              </a:p>
              <a:p>
                <a:endParaRPr lang="fr-FR" dirty="0">
                  <a:cs typeface="Times New Roman" pitchFamily="18" charset="0"/>
                </a:endParaRPr>
              </a:p>
              <a:p>
                <a:endParaRPr lang="fr-FR" dirty="0">
                  <a:cs typeface="Times New Roman" pitchFamily="18" charset="0"/>
                </a:endParaRPr>
              </a:p>
              <a:p>
                <a:r>
                  <a:rPr lang="fr-FR" dirty="0">
                    <a:cs typeface="Times New Roman" pitchFamily="18" charset="0"/>
                  </a:rPr>
                  <a:t>Les 3 </a:t>
                </a:r>
                <a:r>
                  <a:rPr lang="fr-FR" dirty="0" err="1">
                    <a:cs typeface="Times New Roman" pitchFamily="18" charset="0"/>
                  </a:rPr>
                  <a:t>f.e.m</a:t>
                </a:r>
                <a:r>
                  <a:rPr lang="fr-FR" dirty="0">
                    <a:cs typeface="Times New Roman" pitchFamily="18" charset="0"/>
                  </a:rPr>
                  <a:t> ainsi obtenues forment un </a:t>
                </a:r>
                <a:r>
                  <a:rPr lang="fr-FR" u="sng" dirty="0">
                    <a:cs typeface="Times New Roman" pitchFamily="18" charset="0"/>
                  </a:rPr>
                  <a:t>système triphasé équilibré</a:t>
                </a:r>
                <a:endParaRPr lang="fr-FR" u="sng" dirty="0"/>
              </a:p>
            </p:txBody>
          </p:sp>
        </mc:Choice>
        <mc:Fallback xmlns="">
          <p:sp>
            <p:nvSpPr>
              <p:cNvPr id="7170" name="ZoneTexte 6"/>
              <p:cNvSpPr txBox="1">
                <a:spLocks noRot="1" noChangeAspect="1" noMove="1" noResize="1" noEditPoints="1" noAdjustHandles="1" noChangeArrowheads="1" noChangeShapeType="1" noTextEdit="1"/>
              </p:cNvSpPr>
              <p:nvPr/>
            </p:nvSpPr>
            <p:spPr bwMode="auto">
              <a:xfrm>
                <a:off x="755576" y="1860062"/>
                <a:ext cx="7252768" cy="3833870"/>
              </a:xfrm>
              <a:prstGeom prst="rect">
                <a:avLst/>
              </a:prstGeom>
              <a:blipFill>
                <a:blip r:embed="rId2"/>
                <a:stretch>
                  <a:fillRect l="-756" b="-1590"/>
                </a:stretch>
              </a:blipFill>
              <a:ln w="9525">
                <a:noFill/>
                <a:miter lim="800000"/>
                <a:headEnd/>
                <a:tailEnd/>
              </a:ln>
            </p:spPr>
            <p:txBody>
              <a:bodyPr/>
              <a:lstStyle/>
              <a:p>
                <a:r>
                  <a:rPr lang="fr-FR">
                    <a:noFill/>
                  </a:rPr>
                  <a:t> </a:t>
                </a:r>
              </a:p>
            </p:txBody>
          </p:sp>
        </mc:Fallback>
      </mc:AlternateContent>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fontScale="90000"/>
          </a:bodyPr>
          <a:lstStyle/>
          <a:p>
            <a:pPr eaLnBrk="1" fontAlgn="auto" hangingPunct="1">
              <a:spcAft>
                <a:spcPts val="0"/>
              </a:spcAft>
              <a:defRPr/>
            </a:pPr>
            <a:r>
              <a:rPr lang="fr-FR" sz="4000" b="1" dirty="0"/>
              <a:t>Principe de production des courants triphasés</a:t>
            </a:r>
          </a:p>
        </p:txBody>
      </p:sp>
      <p:grpSp>
        <p:nvGrpSpPr>
          <p:cNvPr id="16" name="Groupe 80"/>
          <p:cNvGrpSpPr>
            <a:grpSpLocks/>
          </p:cNvGrpSpPr>
          <p:nvPr/>
        </p:nvGrpSpPr>
        <p:grpSpPr bwMode="auto">
          <a:xfrm>
            <a:off x="5292080" y="2420888"/>
            <a:ext cx="2143125" cy="1785937"/>
            <a:chOff x="6858016" y="4786322"/>
            <a:chExt cx="2143140" cy="1785950"/>
          </a:xfrm>
        </p:grpSpPr>
        <p:grpSp>
          <p:nvGrpSpPr>
            <p:cNvPr id="7179" name="Group 40"/>
            <p:cNvGrpSpPr>
              <a:grpSpLocks/>
            </p:cNvGrpSpPr>
            <p:nvPr/>
          </p:nvGrpSpPr>
          <p:grpSpPr bwMode="auto">
            <a:xfrm>
              <a:off x="7096125" y="4926013"/>
              <a:ext cx="1663700" cy="1195387"/>
              <a:chOff x="1877" y="5039"/>
              <a:chExt cx="2620" cy="1881"/>
            </a:xfrm>
          </p:grpSpPr>
          <p:sp>
            <p:nvSpPr>
              <p:cNvPr id="7192" name="Line 41"/>
              <p:cNvSpPr>
                <a:spLocks noChangeShapeType="1"/>
              </p:cNvSpPr>
              <p:nvPr/>
            </p:nvSpPr>
            <p:spPr bwMode="auto">
              <a:xfrm flipV="1">
                <a:off x="3217" y="5039"/>
                <a:ext cx="0" cy="1440"/>
              </a:xfrm>
              <a:prstGeom prst="line">
                <a:avLst/>
              </a:prstGeom>
              <a:noFill/>
              <a:ln w="9525">
                <a:solidFill>
                  <a:srgbClr val="000000"/>
                </a:solidFill>
                <a:round/>
                <a:headEnd/>
                <a:tailEnd type="triangle" w="med" len="med"/>
              </a:ln>
            </p:spPr>
            <p:txBody>
              <a:bodyPr/>
              <a:lstStyle/>
              <a:p>
                <a:endParaRPr lang="fr-FR"/>
              </a:p>
            </p:txBody>
          </p:sp>
          <p:sp>
            <p:nvSpPr>
              <p:cNvPr id="7193" name="Line 42"/>
              <p:cNvSpPr>
                <a:spLocks noChangeShapeType="1"/>
              </p:cNvSpPr>
              <p:nvPr/>
            </p:nvSpPr>
            <p:spPr bwMode="auto">
              <a:xfrm rot="7823970" flipV="1">
                <a:off x="3776" y="6200"/>
                <a:ext cx="1" cy="1440"/>
              </a:xfrm>
              <a:prstGeom prst="line">
                <a:avLst/>
              </a:prstGeom>
              <a:noFill/>
              <a:ln w="9525">
                <a:solidFill>
                  <a:srgbClr val="000000"/>
                </a:solidFill>
                <a:round/>
                <a:headEnd/>
                <a:tailEnd type="triangle" w="med" len="med"/>
              </a:ln>
            </p:spPr>
            <p:txBody>
              <a:bodyPr/>
              <a:lstStyle/>
              <a:p>
                <a:endParaRPr lang="fr-FR"/>
              </a:p>
            </p:txBody>
          </p:sp>
          <p:sp>
            <p:nvSpPr>
              <p:cNvPr id="7194" name="Line 43"/>
              <p:cNvSpPr>
                <a:spLocks noChangeShapeType="1"/>
              </p:cNvSpPr>
              <p:nvPr/>
            </p:nvSpPr>
            <p:spPr bwMode="auto">
              <a:xfrm rot="14231582" flipV="1">
                <a:off x="2596" y="6160"/>
                <a:ext cx="1" cy="1440"/>
              </a:xfrm>
              <a:prstGeom prst="line">
                <a:avLst/>
              </a:prstGeom>
              <a:noFill/>
              <a:ln w="9525">
                <a:solidFill>
                  <a:srgbClr val="000000"/>
                </a:solidFill>
                <a:round/>
                <a:headEnd/>
                <a:tailEnd type="triangle" w="med" len="med"/>
              </a:ln>
            </p:spPr>
            <p:txBody>
              <a:bodyPr/>
              <a:lstStyle/>
              <a:p>
                <a:endParaRPr lang="fr-FR"/>
              </a:p>
            </p:txBody>
          </p:sp>
        </p:grpSp>
        <p:sp>
          <p:nvSpPr>
            <p:cNvPr id="7180" name="Arc 44"/>
            <p:cNvSpPr>
              <a:spLocks/>
            </p:cNvSpPr>
            <p:nvPr/>
          </p:nvSpPr>
          <p:spPr bwMode="auto">
            <a:xfrm>
              <a:off x="7858125" y="5643563"/>
              <a:ext cx="342900" cy="352425"/>
            </a:xfrm>
            <a:custGeom>
              <a:avLst/>
              <a:gdLst>
                <a:gd name="T0" fmla="*/ 2147483647 w 21600"/>
                <a:gd name="T1" fmla="*/ 0 h 22168"/>
                <a:gd name="T2" fmla="*/ 2147483647 w 21600"/>
                <a:gd name="T3" fmla="*/ 2147483647 h 22168"/>
                <a:gd name="T4" fmla="*/ 0 w 21600"/>
                <a:gd name="T5" fmla="*/ 2147483647 h 22168"/>
                <a:gd name="T6" fmla="*/ 0 60000 65536"/>
                <a:gd name="T7" fmla="*/ 0 60000 65536"/>
                <a:gd name="T8" fmla="*/ 0 60000 65536"/>
                <a:gd name="T9" fmla="*/ 0 w 21600"/>
                <a:gd name="T10" fmla="*/ 0 h 22168"/>
                <a:gd name="T11" fmla="*/ 21600 w 21600"/>
                <a:gd name="T12" fmla="*/ 22168 h 22168"/>
              </a:gdLst>
              <a:ahLst/>
              <a:cxnLst>
                <a:cxn ang="T6">
                  <a:pos x="T0" y="T1"/>
                </a:cxn>
                <a:cxn ang="T7">
                  <a:pos x="T2" y="T3"/>
                </a:cxn>
                <a:cxn ang="T8">
                  <a:pos x="T4" y="T5"/>
                </a:cxn>
              </a:cxnLst>
              <a:rect l="T9" t="T10" r="T11" b="T12"/>
              <a:pathLst>
                <a:path w="21600" h="22168" fill="none" extrusionOk="0">
                  <a:moveTo>
                    <a:pt x="7065" y="0"/>
                  </a:moveTo>
                  <a:cubicBezTo>
                    <a:pt x="15765" y="3011"/>
                    <a:pt x="21600" y="11206"/>
                    <a:pt x="21600" y="20412"/>
                  </a:cubicBezTo>
                  <a:cubicBezTo>
                    <a:pt x="21600" y="20998"/>
                    <a:pt x="21576" y="21583"/>
                    <a:pt x="21528" y="22167"/>
                  </a:cubicBezTo>
                </a:path>
                <a:path w="21600" h="22168" stroke="0" extrusionOk="0">
                  <a:moveTo>
                    <a:pt x="7065" y="0"/>
                  </a:moveTo>
                  <a:cubicBezTo>
                    <a:pt x="15765" y="3011"/>
                    <a:pt x="21600" y="11206"/>
                    <a:pt x="21600" y="20412"/>
                  </a:cubicBezTo>
                  <a:cubicBezTo>
                    <a:pt x="21600" y="20998"/>
                    <a:pt x="21576" y="21583"/>
                    <a:pt x="21528" y="22167"/>
                  </a:cubicBezTo>
                  <a:lnTo>
                    <a:pt x="0" y="20412"/>
                  </a:lnTo>
                  <a:close/>
                </a:path>
              </a:pathLst>
            </a:custGeom>
            <a:noFill/>
            <a:ln w="9525">
              <a:solidFill>
                <a:srgbClr val="000000"/>
              </a:solidFill>
              <a:round/>
              <a:headEnd/>
              <a:tailEnd/>
            </a:ln>
          </p:spPr>
          <p:txBody>
            <a:bodyPr/>
            <a:lstStyle/>
            <a:p>
              <a:endParaRPr lang="fr-FR"/>
            </a:p>
          </p:txBody>
        </p:sp>
        <p:sp>
          <p:nvSpPr>
            <p:cNvPr id="7181" name="Arc 45"/>
            <p:cNvSpPr>
              <a:spLocks/>
            </p:cNvSpPr>
            <p:nvPr/>
          </p:nvSpPr>
          <p:spPr bwMode="auto">
            <a:xfrm flipH="1">
              <a:off x="7693025" y="5645150"/>
              <a:ext cx="228600" cy="3429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7182" name="Arc 46"/>
            <p:cNvSpPr>
              <a:spLocks/>
            </p:cNvSpPr>
            <p:nvPr/>
          </p:nvSpPr>
          <p:spPr bwMode="auto">
            <a:xfrm flipH="1" flipV="1">
              <a:off x="7773988" y="5949950"/>
              <a:ext cx="342900" cy="114300"/>
            </a:xfrm>
            <a:custGeom>
              <a:avLst/>
              <a:gdLst>
                <a:gd name="T0" fmla="*/ 0 w 40525"/>
                <a:gd name="T1" fmla="*/ 2147483647 h 21600"/>
                <a:gd name="T2" fmla="*/ 2147483647 w 40525"/>
                <a:gd name="T3" fmla="*/ 2147483647 h 21600"/>
                <a:gd name="T4" fmla="*/ 2147483647 w 40525"/>
                <a:gd name="T5" fmla="*/ 2147483647 h 21600"/>
                <a:gd name="T6" fmla="*/ 0 60000 65536"/>
                <a:gd name="T7" fmla="*/ 0 60000 65536"/>
                <a:gd name="T8" fmla="*/ 0 60000 65536"/>
                <a:gd name="T9" fmla="*/ 0 w 40525"/>
                <a:gd name="T10" fmla="*/ 0 h 21600"/>
                <a:gd name="T11" fmla="*/ 40525 w 40525"/>
                <a:gd name="T12" fmla="*/ 21600 h 21600"/>
              </a:gdLst>
              <a:ahLst/>
              <a:cxnLst>
                <a:cxn ang="T6">
                  <a:pos x="T0" y="T1"/>
                </a:cxn>
                <a:cxn ang="T7">
                  <a:pos x="T2" y="T3"/>
                </a:cxn>
                <a:cxn ang="T8">
                  <a:pos x="T4" y="T5"/>
                </a:cxn>
              </a:cxnLst>
              <a:rect l="T9" t="T10" r="T11" b="T12"/>
              <a:pathLst>
                <a:path w="40525" h="21600" fill="none" extrusionOk="0">
                  <a:moveTo>
                    <a:pt x="0" y="11187"/>
                  </a:moveTo>
                  <a:cubicBezTo>
                    <a:pt x="3797" y="4286"/>
                    <a:pt x="11049" y="-1"/>
                    <a:pt x="18925" y="0"/>
                  </a:cubicBezTo>
                  <a:cubicBezTo>
                    <a:pt x="30854" y="0"/>
                    <a:pt x="40525" y="9670"/>
                    <a:pt x="40525" y="21600"/>
                  </a:cubicBezTo>
                </a:path>
                <a:path w="40525" h="21600" stroke="0" extrusionOk="0">
                  <a:moveTo>
                    <a:pt x="0" y="11187"/>
                  </a:moveTo>
                  <a:cubicBezTo>
                    <a:pt x="3797" y="4286"/>
                    <a:pt x="11049" y="-1"/>
                    <a:pt x="18925" y="0"/>
                  </a:cubicBezTo>
                  <a:cubicBezTo>
                    <a:pt x="30854" y="0"/>
                    <a:pt x="40525" y="9670"/>
                    <a:pt x="40525" y="21600"/>
                  </a:cubicBezTo>
                  <a:lnTo>
                    <a:pt x="18925" y="21600"/>
                  </a:lnTo>
                  <a:close/>
                </a:path>
              </a:pathLst>
            </a:custGeom>
            <a:noFill/>
            <a:ln w="9525">
              <a:solidFill>
                <a:srgbClr val="000000"/>
              </a:solidFill>
              <a:round/>
              <a:headEnd/>
              <a:tailEnd/>
            </a:ln>
          </p:spPr>
          <p:txBody>
            <a:bodyPr/>
            <a:lstStyle/>
            <a:p>
              <a:endParaRPr lang="fr-FR"/>
            </a:p>
          </p:txBody>
        </p:sp>
        <p:sp>
          <p:nvSpPr>
            <p:cNvPr id="7183" name="ZoneTexte 68"/>
            <p:cNvSpPr txBox="1">
              <a:spLocks noChangeArrowheads="1"/>
            </p:cNvSpPr>
            <p:nvPr/>
          </p:nvSpPr>
          <p:spPr bwMode="auto">
            <a:xfrm>
              <a:off x="7538227" y="4786322"/>
              <a:ext cx="868951" cy="307779"/>
            </a:xfrm>
            <a:prstGeom prst="rect">
              <a:avLst/>
            </a:prstGeom>
            <a:noFill/>
            <a:ln w="9525">
              <a:noFill/>
              <a:miter lim="800000"/>
              <a:headEnd/>
              <a:tailEnd/>
            </a:ln>
          </p:spPr>
          <p:txBody>
            <a:bodyPr wrap="square">
              <a:spAutoFit/>
            </a:bodyPr>
            <a:lstStyle/>
            <a:p>
              <a:r>
                <a:rPr lang="fr-FR" sz="1400" dirty="0"/>
                <a:t>E</a:t>
              </a:r>
              <a:r>
                <a:rPr lang="fr-FR" sz="1400" baseline="-25000" dirty="0"/>
                <a:t>1</a:t>
              </a:r>
            </a:p>
          </p:txBody>
        </p:sp>
        <p:sp>
          <p:nvSpPr>
            <p:cNvPr id="7184" name="ZoneTexte 69"/>
            <p:cNvSpPr txBox="1">
              <a:spLocks noChangeArrowheads="1"/>
            </p:cNvSpPr>
            <p:nvPr/>
          </p:nvSpPr>
          <p:spPr bwMode="auto">
            <a:xfrm>
              <a:off x="8628938" y="6264495"/>
              <a:ext cx="372218" cy="307777"/>
            </a:xfrm>
            <a:prstGeom prst="rect">
              <a:avLst/>
            </a:prstGeom>
            <a:noFill/>
            <a:ln w="9525">
              <a:noFill/>
              <a:miter lim="800000"/>
              <a:headEnd/>
              <a:tailEnd/>
            </a:ln>
          </p:spPr>
          <p:txBody>
            <a:bodyPr wrap="none">
              <a:spAutoFit/>
            </a:bodyPr>
            <a:lstStyle/>
            <a:p>
              <a:r>
                <a:rPr lang="fr-FR" sz="1400"/>
                <a:t>E</a:t>
              </a:r>
              <a:r>
                <a:rPr lang="fr-FR" sz="1400" baseline="-25000"/>
                <a:t>2</a:t>
              </a:r>
            </a:p>
          </p:txBody>
        </p:sp>
        <p:sp>
          <p:nvSpPr>
            <p:cNvPr id="7185" name="ZoneTexte 70"/>
            <p:cNvSpPr txBox="1">
              <a:spLocks noChangeArrowheads="1"/>
            </p:cNvSpPr>
            <p:nvPr/>
          </p:nvSpPr>
          <p:spPr bwMode="auto">
            <a:xfrm>
              <a:off x="6858016" y="6072206"/>
              <a:ext cx="372218" cy="307777"/>
            </a:xfrm>
            <a:prstGeom prst="rect">
              <a:avLst/>
            </a:prstGeom>
            <a:noFill/>
            <a:ln w="9525">
              <a:noFill/>
              <a:miter lim="800000"/>
              <a:headEnd/>
              <a:tailEnd/>
            </a:ln>
          </p:spPr>
          <p:txBody>
            <a:bodyPr wrap="none">
              <a:spAutoFit/>
            </a:bodyPr>
            <a:lstStyle/>
            <a:p>
              <a:r>
                <a:rPr lang="fr-FR" sz="1400"/>
                <a:t>E</a:t>
              </a:r>
              <a:r>
                <a:rPr lang="fr-FR" sz="1400" baseline="-25000"/>
                <a:t>3</a:t>
              </a:r>
            </a:p>
          </p:txBody>
        </p:sp>
        <p:pic>
          <p:nvPicPr>
            <p:cNvPr id="7186" name="Picture 5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495389" y="5500702"/>
              <a:ext cx="205258" cy="428628"/>
            </a:xfrm>
            <a:prstGeom prst="rect">
              <a:avLst/>
            </a:prstGeom>
            <a:noFill/>
            <a:ln w="9525">
              <a:noFill/>
              <a:miter lim="800000"/>
              <a:headEnd/>
              <a:tailEnd/>
            </a:ln>
          </p:spPr>
        </p:pic>
        <p:cxnSp>
          <p:nvCxnSpPr>
            <p:cNvPr id="76" name="Connecteur droit avec flèche 75"/>
            <p:cNvCxnSpPr/>
            <p:nvPr/>
          </p:nvCxnSpPr>
          <p:spPr>
            <a:xfrm>
              <a:off x="7593034" y="4830772"/>
              <a:ext cx="214313"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p:nvPr/>
          </p:nvCxnSpPr>
          <p:spPr>
            <a:xfrm>
              <a:off x="8682067" y="6284933"/>
              <a:ext cx="182881"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p:cNvCxnSpPr/>
            <p:nvPr/>
          </p:nvCxnSpPr>
          <p:spPr>
            <a:xfrm>
              <a:off x="6942155" y="6108719"/>
              <a:ext cx="182881"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190" name="Picture 5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224394" y="5572140"/>
              <a:ext cx="205258" cy="428628"/>
            </a:xfrm>
            <a:prstGeom prst="rect">
              <a:avLst/>
            </a:prstGeom>
            <a:noFill/>
            <a:ln w="9525">
              <a:noFill/>
              <a:miter lim="800000"/>
              <a:headEnd/>
              <a:tailEnd/>
            </a:ln>
          </p:spPr>
        </p:pic>
        <p:pic>
          <p:nvPicPr>
            <p:cNvPr id="7191" name="Picture 5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867204" y="6143644"/>
              <a:ext cx="205258" cy="428628"/>
            </a:xfrm>
            <a:prstGeom prst="rect">
              <a:avLst/>
            </a:prstGeom>
            <a:noFill/>
            <a:ln w="9525">
              <a:noFill/>
              <a:miter lim="800000"/>
              <a:headEnd/>
              <a:tailEnd/>
            </a:ln>
          </p:spPr>
        </p:pic>
      </p:gr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pPr>
                <a:defRPr/>
              </a:pPr>
              <a:t>8</a:t>
            </a:fld>
            <a:endParaRPr lang="fr-FR"/>
          </a:p>
        </p:txBody>
      </p:sp>
    </p:spTree>
    <p:extLst>
      <p:ext uri="{BB962C8B-B14F-4D97-AF65-F5344CB8AC3E}">
        <p14:creationId xmlns:p14="http://schemas.microsoft.com/office/powerpoint/2010/main" val="40585225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170">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17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70" name="ZoneTexte 6"/>
              <p:cNvSpPr txBox="1">
                <a:spLocks noChangeArrowheads="1"/>
              </p:cNvSpPr>
              <p:nvPr/>
            </p:nvSpPr>
            <p:spPr bwMode="auto">
              <a:xfrm>
                <a:off x="1475656" y="2924944"/>
                <a:ext cx="5832648" cy="2093843"/>
              </a:xfrm>
              <a:prstGeom prst="rect">
                <a:avLst/>
              </a:prstGeom>
              <a:solidFill>
                <a:schemeClr val="accent6">
                  <a:lumMod val="40000"/>
                  <a:lumOff val="60000"/>
                </a:schemeClr>
              </a:solidFill>
              <a:ln w="9525">
                <a:noFill/>
                <a:miter lim="800000"/>
                <a:headEnd/>
                <a:tailEnd/>
              </a:ln>
            </p:spPr>
            <p:txBody>
              <a:bodyPr wrap="square">
                <a:spAutoFit/>
              </a:bodyPr>
              <a:lstStyle/>
              <a:p>
                <a:pPr algn="just"/>
                <a:r>
                  <a:rPr lang="fr-FR" sz="2400" dirty="0"/>
                  <a:t>U</a:t>
                </a:r>
                <a:r>
                  <a:rPr lang="fr-FR" sz="2400" dirty="0" smtClean="0"/>
                  <a:t>n </a:t>
                </a:r>
                <a:r>
                  <a:rPr lang="fr-FR" sz="2400" dirty="0"/>
                  <a:t>système de tensions </a:t>
                </a:r>
                <a:r>
                  <a:rPr lang="fr-FR" sz="2400" u="sng" dirty="0"/>
                  <a:t>triphasées équilibré direct</a:t>
                </a:r>
                <a:r>
                  <a:rPr lang="fr-FR" sz="2400" dirty="0"/>
                  <a:t> est un ensemble de trois tensions sinusoïdales de </a:t>
                </a:r>
                <a:r>
                  <a:rPr lang="fr-FR" sz="2400" u="sng" dirty="0"/>
                  <a:t>même amplitude </a:t>
                </a:r>
                <a:r>
                  <a:rPr lang="fr-FR" sz="2400" dirty="0"/>
                  <a:t>et </a:t>
                </a:r>
                <a:r>
                  <a:rPr lang="fr-FR" sz="2400" u="sng" dirty="0"/>
                  <a:t>déphasées entre elles d’angles valant toujours </a:t>
                </a:r>
                <a14:m>
                  <m:oMath xmlns:m="http://schemas.openxmlformats.org/officeDocument/2006/math">
                    <m:f>
                      <m:fPr>
                        <m:ctrlPr>
                          <a:rPr lang="fr-FR" sz="2400" i="1" smtClean="0">
                            <a:latin typeface="Cambria Math" panose="02040503050406030204" pitchFamily="18" charset="0"/>
                          </a:rPr>
                        </m:ctrlPr>
                      </m:fPr>
                      <m:num>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rPr>
                          <m:t>3</m:t>
                        </m:r>
                      </m:den>
                    </m:f>
                    <m:r>
                      <a:rPr lang="en-US" sz="2400" b="0" i="0" smtClean="0">
                        <a:latin typeface="Cambria Math" panose="02040503050406030204" pitchFamily="18" charset="0"/>
                      </a:rPr>
                      <m:t>.</m:t>
                    </m:r>
                  </m:oMath>
                </a14:m>
                <a:endParaRPr lang="en-US" sz="2400" dirty="0">
                  <a:cs typeface="Times New Roman" pitchFamily="18" charset="0"/>
                </a:endParaRPr>
              </a:p>
            </p:txBody>
          </p:sp>
        </mc:Choice>
        <mc:Fallback xmlns="">
          <p:sp>
            <p:nvSpPr>
              <p:cNvPr id="7170" name="ZoneTexte 6"/>
              <p:cNvSpPr txBox="1">
                <a:spLocks noRot="1" noChangeAspect="1" noMove="1" noResize="1" noEditPoints="1" noAdjustHandles="1" noChangeArrowheads="1" noChangeShapeType="1" noTextEdit="1"/>
              </p:cNvSpPr>
              <p:nvPr/>
            </p:nvSpPr>
            <p:spPr bwMode="auto">
              <a:xfrm>
                <a:off x="1475656" y="2924944"/>
                <a:ext cx="5832648" cy="2093843"/>
              </a:xfrm>
              <a:prstGeom prst="rect">
                <a:avLst/>
              </a:prstGeom>
              <a:blipFill>
                <a:blip r:embed="rId2"/>
                <a:stretch>
                  <a:fillRect l="-1567" t="-2041" r="-1672" b="-2041"/>
                </a:stretch>
              </a:blipFill>
              <a:ln w="9525">
                <a:noFill/>
                <a:miter lim="800000"/>
                <a:headEnd/>
                <a:tailEnd/>
              </a:ln>
            </p:spPr>
            <p:txBody>
              <a:bodyPr/>
              <a:lstStyle/>
              <a:p>
                <a:r>
                  <a:rPr lang="fr-FR">
                    <a:noFill/>
                  </a:rPr>
                  <a:t> </a:t>
                </a:r>
              </a:p>
            </p:txBody>
          </p:sp>
        </mc:Fallback>
      </mc:AlternateContent>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fontScale="90000"/>
          </a:bodyPr>
          <a:lstStyle/>
          <a:p>
            <a:pPr eaLnBrk="1" fontAlgn="auto" hangingPunct="1">
              <a:spcAft>
                <a:spcPts val="0"/>
              </a:spcAft>
              <a:defRPr/>
            </a:pPr>
            <a:r>
              <a:rPr lang="fr-FR" sz="4000" b="1" dirty="0"/>
              <a:t>Principe de production des courants triphasés</a:t>
            </a:r>
          </a:p>
        </p:txBody>
      </p:sp>
      <p:sp>
        <p:nvSpPr>
          <p:cNvPr id="3" name="Espace réservé du numéro de diapositive 2"/>
          <p:cNvSpPr>
            <a:spLocks noGrp="1"/>
          </p:cNvSpPr>
          <p:nvPr>
            <p:ph type="sldNum" sz="quarter" idx="12"/>
          </p:nvPr>
        </p:nvSpPr>
        <p:spPr/>
        <p:txBody>
          <a:bodyPr/>
          <a:lstStyle/>
          <a:p>
            <a:pPr>
              <a:defRPr/>
            </a:pPr>
            <a:fld id="{8D6E587B-5070-4C33-B8A0-3049C854F3BE}" type="slidenum">
              <a:rPr lang="fr-FR" smtClean="0"/>
              <a:pPr>
                <a:defRPr/>
              </a:pPr>
              <a:t>9</a:t>
            </a:fld>
            <a:endParaRPr lang="fr-FR"/>
          </a:p>
        </p:txBody>
      </p:sp>
      <p:sp>
        <p:nvSpPr>
          <p:cNvPr id="6" name="Rectangle 5"/>
          <p:cNvSpPr/>
          <p:nvPr/>
        </p:nvSpPr>
        <p:spPr>
          <a:xfrm>
            <a:off x="1475656" y="1988840"/>
            <a:ext cx="4067139" cy="461665"/>
          </a:xfrm>
          <a:prstGeom prst="rect">
            <a:avLst/>
          </a:prstGeom>
        </p:spPr>
        <p:txBody>
          <a:bodyPr wrap="none">
            <a:spAutoFit/>
          </a:bodyPr>
          <a:lstStyle/>
          <a:p>
            <a:r>
              <a:rPr lang="fr-FR" sz="2400" b="1" u="sng" dirty="0">
                <a:cs typeface="Times New Roman" pitchFamily="18" charset="0"/>
              </a:rPr>
              <a:t>système triphasé équilibré</a:t>
            </a:r>
            <a:endParaRPr lang="fr-FR" sz="2400" b="1" dirty="0"/>
          </a:p>
        </p:txBody>
      </p:sp>
    </p:spTree>
    <p:extLst>
      <p:ext uri="{BB962C8B-B14F-4D97-AF65-F5344CB8AC3E}">
        <p14:creationId xmlns:p14="http://schemas.microsoft.com/office/powerpoint/2010/main" val="331693402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3042</TotalTime>
  <Words>1701</Words>
  <Application>Microsoft Office PowerPoint</Application>
  <PresentationFormat>Affichage à l'écran (4:3)</PresentationFormat>
  <Paragraphs>899</Paragraphs>
  <Slides>47</Slides>
  <Notes>2</Notes>
  <HiddenSlides>0</HiddenSlides>
  <MMClips>0</MMClips>
  <ScaleCrop>false</ScaleCrop>
  <HeadingPairs>
    <vt:vector size="8" baseType="variant">
      <vt:variant>
        <vt:lpstr>Polices utilisées</vt:lpstr>
      </vt:variant>
      <vt:variant>
        <vt:i4>6</vt:i4>
      </vt:variant>
      <vt:variant>
        <vt:lpstr>Thème</vt:lpstr>
      </vt:variant>
      <vt:variant>
        <vt:i4>1</vt:i4>
      </vt:variant>
      <vt:variant>
        <vt:lpstr>Serveurs OLE incorporés</vt:lpstr>
      </vt:variant>
      <vt:variant>
        <vt:i4>1</vt:i4>
      </vt:variant>
      <vt:variant>
        <vt:lpstr>Titres des diapositives</vt:lpstr>
      </vt:variant>
      <vt:variant>
        <vt:i4>47</vt:i4>
      </vt:variant>
    </vt:vector>
  </HeadingPairs>
  <TitlesOfParts>
    <vt:vector size="55" baseType="lpstr">
      <vt:lpstr>Arial</vt:lpstr>
      <vt:lpstr>Calibri</vt:lpstr>
      <vt:lpstr>Cambria Math</vt:lpstr>
      <vt:lpstr>Courier New</vt:lpstr>
      <vt:lpstr>Times New Roman</vt:lpstr>
      <vt:lpstr>Wingdings</vt:lpstr>
      <vt:lpstr>Thème Office</vt:lpstr>
      <vt:lpstr>Document</vt:lpstr>
      <vt:lpstr>Chapitre 2 Réseau triphasé équilibré</vt:lpstr>
      <vt:lpstr>Réseau triphasé équilibré</vt:lpstr>
      <vt:lpstr>Réseau triphasé équilibré</vt:lpstr>
      <vt:lpstr>Principe de production des courants triphasés</vt:lpstr>
      <vt:lpstr>Principe de production des courants triphasés</vt:lpstr>
      <vt:lpstr>Principe de production des courants triphasés</vt:lpstr>
      <vt:lpstr>Principe de production des courants triphasés</vt:lpstr>
      <vt:lpstr>Principe de production des courants triphasés</vt:lpstr>
      <vt:lpstr>Principe de production des courants triphasés</vt:lpstr>
      <vt:lpstr>Principe de production des courants triphasés</vt:lpstr>
      <vt:lpstr>Principe de production des courants triphasés</vt:lpstr>
      <vt:lpstr>Principe de production des courants triphasés</vt:lpstr>
      <vt:lpstr>Distribution en courant triphasé</vt:lpstr>
      <vt:lpstr>Distribution en courant triphasé</vt:lpstr>
      <vt:lpstr>Distribution en courant triphasé</vt:lpstr>
      <vt:lpstr>Distribution en courant triphasé</vt:lpstr>
      <vt:lpstr>Distribution en courant triphasé</vt:lpstr>
      <vt:lpstr>Distribution en courant triphasé</vt:lpstr>
      <vt:lpstr>Distribution en courant triphasé</vt:lpstr>
      <vt:lpstr>Distribution en courant triphasé</vt:lpstr>
      <vt:lpstr>Distribution en courant triphasé</vt:lpstr>
      <vt:lpstr>Distribution en courant triphasé</vt:lpstr>
      <vt:lpstr>Puissances dans les systèmes triphasés équilibrés</vt:lpstr>
      <vt:lpstr>Puissances dans les systèmes triphasés équilibrés</vt:lpstr>
      <vt:lpstr>Puissances dans les systèmes triphasés équilibrés</vt:lpstr>
      <vt:lpstr>Puissances dans les systèmes triphasés équilibrés</vt:lpstr>
      <vt:lpstr>Puissances dans les systèmes triphasé équilibrés</vt:lpstr>
      <vt:lpstr>Puissances dans les systèmes triphasé équilibrés</vt:lpstr>
      <vt:lpstr>Puissances dans les systèmes triphasé équilibrés</vt:lpstr>
      <vt:lpstr>Puissances dans les systèmes triphasé équilibrés</vt:lpstr>
      <vt:lpstr>Puissances dans les systèmes triphasé équilibrés</vt:lpstr>
      <vt:lpstr>Puissances dans les systèmes triphasé équilibrés</vt:lpstr>
      <vt:lpstr>Puissances dans les systèmes triphasé équilibrés</vt:lpstr>
      <vt:lpstr>Puissances dans les systèmes triphasé équilibrés</vt:lpstr>
      <vt:lpstr>Puissances dans les systèmes triphasé équilibrés</vt:lpstr>
      <vt:lpstr>Puissances dans les systèmes triphasé équilibrés</vt:lpstr>
      <vt:lpstr>Intérêt des systèmes triphasés</vt:lpstr>
      <vt:lpstr>Intérêt des systèmes triphasés</vt:lpstr>
      <vt:lpstr>Intérêt des systèmes triphasés</vt:lpstr>
      <vt:lpstr>Intérêt des systèmes triphasés</vt:lpstr>
      <vt:lpstr>Systèmes triphasés Résumé</vt:lpstr>
      <vt:lpstr>Systèmes triphasés Résumé</vt:lpstr>
      <vt:lpstr>Systèmes triphasés Résumé</vt:lpstr>
      <vt:lpstr>Systèmes triphasés Résumé</vt:lpstr>
      <vt:lpstr>Systèmes triphasés Résumé</vt:lpstr>
      <vt:lpstr>Systèmes triphasés Résumé</vt:lpstr>
      <vt:lpstr>Systèmes triphasés Résumé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Accent</dc:creator>
  <cp:lastModifiedBy>DELL</cp:lastModifiedBy>
  <cp:revision>423</cp:revision>
  <dcterms:created xsi:type="dcterms:W3CDTF">2009-04-04T23:47:53Z</dcterms:created>
  <dcterms:modified xsi:type="dcterms:W3CDTF">2024-04-22T22:33:59Z</dcterms:modified>
</cp:coreProperties>
</file>