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57" r:id="rId2"/>
    <p:sldId id="308" r:id="rId3"/>
    <p:sldId id="283" r:id="rId4"/>
    <p:sldId id="358" r:id="rId5"/>
    <p:sldId id="257" r:id="rId6"/>
    <p:sldId id="292" r:id="rId7"/>
    <p:sldId id="290" r:id="rId8"/>
    <p:sldId id="307" r:id="rId9"/>
    <p:sldId id="291" r:id="rId10"/>
    <p:sldId id="310" r:id="rId11"/>
    <p:sldId id="294" r:id="rId12"/>
    <p:sldId id="351" r:id="rId13"/>
    <p:sldId id="311" r:id="rId14"/>
    <p:sldId id="295" r:id="rId15"/>
    <p:sldId id="312" r:id="rId16"/>
    <p:sldId id="296" r:id="rId17"/>
    <p:sldId id="333" r:id="rId18"/>
    <p:sldId id="334" r:id="rId19"/>
    <p:sldId id="335" r:id="rId20"/>
    <p:sldId id="342" r:id="rId21"/>
    <p:sldId id="297" r:id="rId22"/>
    <p:sldId id="313" r:id="rId23"/>
    <p:sldId id="314" r:id="rId24"/>
    <p:sldId id="298" r:id="rId25"/>
    <p:sldId id="315" r:id="rId26"/>
    <p:sldId id="299" r:id="rId27"/>
    <p:sldId id="343" r:id="rId28"/>
    <p:sldId id="316" r:id="rId29"/>
    <p:sldId id="300" r:id="rId30"/>
    <p:sldId id="317" r:id="rId31"/>
    <p:sldId id="301" r:id="rId32"/>
    <p:sldId id="302" r:id="rId33"/>
    <p:sldId id="318" r:id="rId34"/>
    <p:sldId id="303" r:id="rId35"/>
    <p:sldId id="320" r:id="rId36"/>
    <p:sldId id="345" r:id="rId37"/>
    <p:sldId id="319" r:id="rId38"/>
    <p:sldId id="304" r:id="rId39"/>
    <p:sldId id="321" r:id="rId40"/>
    <p:sldId id="306" r:id="rId41"/>
    <p:sldId id="305" r:id="rId42"/>
    <p:sldId id="322" r:id="rId43"/>
    <p:sldId id="344" r:id="rId44"/>
    <p:sldId id="323" r:id="rId45"/>
    <p:sldId id="346" r:id="rId46"/>
    <p:sldId id="350" r:id="rId47"/>
    <p:sldId id="347" r:id="rId48"/>
    <p:sldId id="348" r:id="rId49"/>
    <p:sldId id="349" r:id="rId50"/>
    <p:sldId id="336" r:id="rId51"/>
    <p:sldId id="337" r:id="rId52"/>
    <p:sldId id="338" r:id="rId53"/>
    <p:sldId id="339" r:id="rId54"/>
    <p:sldId id="340" r:id="rId55"/>
    <p:sldId id="341" r:id="rId56"/>
    <p:sldId id="324" r:id="rId57"/>
    <p:sldId id="331" r:id="rId58"/>
    <p:sldId id="332" r:id="rId59"/>
    <p:sldId id="352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D87C-2B30-4DD5-ADE6-7BA49F668069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50D1-1710-4B08-9D22-10B3614E1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697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0CD2AE2-F66A-480B-AE1D-E42F12BC1784}" type="datetimeFigureOut">
              <a:rPr lang="fr-FR"/>
              <a:pPr>
                <a:defRPr/>
              </a:pPr>
              <a:t>18/04/2024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A2F245-8118-4887-A095-8D624861FA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361E-C505-47F0-8D25-174E0DB43BD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CH"/>
              <a:t>fdvcxfbvcxvvbcb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01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361E-C505-47F0-8D25-174E0DB43BD5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CH"/>
              <a:t>fdvcxfbvcxvvbcb</a:t>
            </a:r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A2F245-8118-4887-A095-8D624861FA54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30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34CE-56DE-48D2-A4D1-01C8F1B27A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A0D68-2935-4F31-8B48-EA871CBC99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E9ADE-B23D-425A-AE0C-0C3C86F1EA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hidden">
          <a:xfrm>
            <a:off x="228600" y="17145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pic>
        <p:nvPicPr>
          <p:cNvPr id="4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428625" y="2303463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642938" y="200025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85947F-F9A9-413B-8A2E-B1A077797C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4D89-43B3-444C-AB91-BC462D164E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25102-9268-42FC-BE36-56EA506AA8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B0D4-7FD8-40BD-AA17-268DD495A3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35C50-E475-41CF-8906-41597D5F39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7AF73-9B6F-4EEF-9A25-F62840BE98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BF98-750F-4CBD-BBE0-36820CBDA68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C854E-0B5F-4DF6-B389-C08D5AFF3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B0550-A84F-49CA-BD76-FBAE63330C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Prof Ali NEJMI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561C1F-50FA-4717-9D43-DA6A3522D59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1.png"/><Relationship Id="rId4" Type="http://schemas.openxmlformats.org/officeDocument/2006/relationships/image" Target="../media/image7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9594" y="1554410"/>
            <a:ext cx="8024812" cy="1135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sz="4000" b="1" dirty="0"/>
              <a:t>ELECTROTECHNIQUE</a:t>
            </a:r>
          </a:p>
          <a:p>
            <a:pPr eaLnBrk="1" hangingPunct="1"/>
            <a:r>
              <a:rPr lang="fr-FR" sz="4000" b="1" dirty="0"/>
              <a:t>GE_GM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92080" y="53732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 </a:t>
            </a:r>
            <a:r>
              <a:rPr lang="fr-FR" dirty="0"/>
              <a:t>Ali NEJMI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5178" y="495722"/>
            <a:ext cx="268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Université Sultan Moulay Slimane</a:t>
            </a:r>
          </a:p>
          <a:p>
            <a:r>
              <a:rPr lang="fr-FR" sz="1200" dirty="0"/>
              <a:t>Faculté des Sciences et Techniques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947F-F9A9-413B-8A2E-B1A077797CB1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1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84729" y="1142628"/>
            <a:ext cx="726758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  <a:r>
              <a:rPr lang="fr-FR" u="sng" dirty="0"/>
              <a:t>Sa valeur efficace</a:t>
            </a:r>
            <a:r>
              <a:rPr lang="fr-FR" i="1" dirty="0"/>
              <a:t>:  </a:t>
            </a: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Pour une grandeur sinusoïdale</a:t>
            </a:r>
            <a:r>
              <a:rPr lang="fr-FR" dirty="0"/>
              <a:t> : </a:t>
            </a:r>
            <a:endParaRPr lang="fr-FR" i="1" dirty="0"/>
          </a:p>
          <a:p>
            <a:r>
              <a:rPr lang="fr-FR" dirty="0"/>
              <a:t> 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Pour une grandeur périodique quelconque</a:t>
            </a:r>
            <a:r>
              <a:rPr lang="fr-FR" dirty="0"/>
              <a:t> : 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457200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pic>
        <p:nvPicPr>
          <p:cNvPr id="8218" name="Picture 2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27989" y="5224121"/>
            <a:ext cx="2428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462144" y="1784228"/>
                <a:ext cx="2752035" cy="834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144" y="1784228"/>
                <a:ext cx="2752035" cy="834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3227989" y="3693886"/>
                <a:ext cx="98296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89" y="3693886"/>
                <a:ext cx="982961" cy="298928"/>
              </a:xfrm>
              <a:prstGeom prst="rect">
                <a:avLst/>
              </a:prstGeom>
              <a:blipFill>
                <a:blip r:embed="rId4"/>
                <a:stretch>
                  <a:fillRect l="-4969" r="-4348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5359382" y="3577099"/>
                <a:ext cx="106580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82" y="3577099"/>
                <a:ext cx="1065805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609303" y="3678569"/>
            <a:ext cx="52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8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  <p:bldP spid="28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755576" y="1594497"/>
                <a:ext cx="8182890" cy="4282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b="1" dirty="0"/>
                  <a:t>2 - Représentation et propriétés des grandeurs sinusoïdales</a:t>
                </a:r>
              </a:p>
              <a:p>
                <a:pPr algn="just"/>
                <a:endParaRPr lang="fr-FR" b="1" dirty="0"/>
              </a:p>
              <a:p>
                <a:pPr algn="just"/>
                <a:r>
                  <a:rPr lang="fr-FR" b="1" dirty="0"/>
                  <a:t>      A- Représentation vectorielle d’une grandeur sinusoïdale</a:t>
                </a:r>
              </a:p>
              <a:p>
                <a:pPr algn="just"/>
                <a:endParaRPr lang="fr-FR" b="1" dirty="0"/>
              </a:p>
              <a:p>
                <a:pPr marL="684213"/>
                <a:r>
                  <a:rPr lang="fr-FR" dirty="0"/>
                  <a:t>Soit </a:t>
                </a:r>
                <a:r>
                  <a:rPr lang="fr-FR" b="1" dirty="0"/>
                  <a:t>a</a:t>
                </a:r>
                <a:r>
                  <a:rPr lang="fr-FR" dirty="0"/>
                  <a:t> la norme d’un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</m:oMath>
                </a14:m>
                <a:r>
                  <a:rPr lang="fr-FR" dirty="0"/>
                  <a:t> tournant autour de son origine O avec une vitesse </a:t>
                </a:r>
                <a:r>
                  <a:rPr lang="el-GR" dirty="0"/>
                  <a:t>ω</a:t>
                </a:r>
                <a:r>
                  <a:rPr lang="en-US" dirty="0"/>
                  <a:t>.</a:t>
                </a:r>
                <a:endParaRPr lang="fr-FR" b="1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r>
                  <a:rPr lang="fr-FR" i="1" dirty="0"/>
                  <a:t> 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594497"/>
                <a:ext cx="8182890" cy="4282775"/>
              </a:xfrm>
              <a:prstGeom prst="rect">
                <a:avLst/>
              </a:prstGeom>
              <a:blipFill>
                <a:blip r:embed="rId2"/>
                <a:stretch>
                  <a:fillRect l="-671" t="-8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406260" y="4148658"/>
            <a:ext cx="2331479" cy="1694080"/>
            <a:chOff x="3615" y="13653"/>
            <a:chExt cx="3206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58" y="14983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615" y="13653"/>
              <a:ext cx="3206" cy="2242"/>
              <a:chOff x="6998" y="13526"/>
              <a:chExt cx="3206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63" y="14632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732" y="14773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/>
                  <a:t>S</a:t>
                </a:r>
                <a:endParaRPr lang="fr-FR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98" y="13526"/>
                <a:ext cx="3206" cy="2242"/>
                <a:chOff x="6983" y="13526"/>
                <a:chExt cx="3206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7006" y="14856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83" y="1473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400" dirty="0"/>
                    <a:t>o</a:t>
                  </a:r>
                  <a:endParaRPr lang="fr-FR" dirty="0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24" y="14433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 dirty="0">
                      <a:latin typeface="Calibri" pitchFamily="34" charset="0"/>
                    </a:rPr>
                    <a:t>a</a:t>
                  </a:r>
                  <a:endParaRPr lang="fr-FR" dirty="0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677632" y="1426675"/>
                <a:ext cx="8182890" cy="5078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endParaRPr lang="fr-FR" dirty="0"/>
              </a:p>
              <a:p>
                <a:pPr marL="684213"/>
                <a:r>
                  <a:rPr lang="fr-FR" dirty="0"/>
                  <a:t>Soit </a:t>
                </a:r>
                <a:r>
                  <a:rPr lang="fr-FR" b="1" dirty="0"/>
                  <a:t>φ</a:t>
                </a:r>
                <a:r>
                  <a:rPr lang="fr-FR" baseline="-25000" dirty="0"/>
                  <a:t> </a:t>
                </a:r>
                <a:r>
                  <a:rPr lang="fr-FR" dirty="0"/>
                  <a:t>sa position angulaire par rapport à l’axe (</a:t>
                </a:r>
                <a:r>
                  <a:rPr lang="fr-FR" dirty="0" err="1"/>
                  <a:t>ox</a:t>
                </a:r>
                <a:r>
                  <a:rPr lang="fr-FR" dirty="0"/>
                  <a:t>) à l’instant </a:t>
                </a:r>
                <a:r>
                  <a:rPr lang="fr-FR" b="1" dirty="0"/>
                  <a:t>t = 0</a:t>
                </a:r>
                <a:r>
                  <a:rPr lang="fr-FR" dirty="0"/>
                  <a:t>.        </a:t>
                </a:r>
              </a:p>
              <a:p>
                <a:pPr marL="684213"/>
                <a:r>
                  <a:rPr lang="fr-FR" dirty="0"/>
                  <a:t>               </a:t>
                </a:r>
              </a:p>
              <a:p>
                <a:pPr marL="684213"/>
                <a:r>
                  <a:rPr lang="fr-FR" dirty="0"/>
                  <a:t>Sa position à l’instant </a:t>
                </a:r>
                <a:r>
                  <a:rPr lang="fr-FR" b="1" dirty="0"/>
                  <a:t>t</a:t>
                </a:r>
                <a:r>
                  <a:rPr lang="fr-FR" dirty="0"/>
                  <a:t> sera définie par l’angle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fr-FR" b="1" dirty="0"/>
              </a:p>
              <a:p>
                <a:pPr marL="684213"/>
                <a:r>
                  <a:rPr lang="fr-FR" dirty="0"/>
                  <a:t> </a:t>
                </a:r>
              </a:p>
              <a:p>
                <a:pPr marL="684213"/>
                <a:r>
                  <a:rPr lang="fr-FR" dirty="0"/>
                  <a:t>Sa projection sur l’axe (</a:t>
                </a:r>
                <a:r>
                  <a:rPr lang="fr-FR" dirty="0" err="1"/>
                  <a:t>ox</a:t>
                </a:r>
                <a:r>
                  <a:rPr lang="fr-FR" dirty="0"/>
                  <a:t>) définie l’élongation sinusoïdale :</a:t>
                </a:r>
              </a:p>
              <a:p>
                <a:pPr marL="684213"/>
                <a:endParaRPr lang="fr-FR" dirty="0"/>
              </a:p>
              <a:p>
                <a:pPr marL="684213"/>
                <a:r>
                  <a:rPr lang="fr-FR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1" i="1" dirty="0" err="1" smtClean="0">
                        <a:latin typeface="Cambria Math" panose="02040503050406030204" pitchFamily="18" charset="0"/>
                      </a:rPr>
                      <m:t>acos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i="1" dirty="0"/>
                  <a:t> </a:t>
                </a:r>
              </a:p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r>
                  <a:rPr lang="fr-FR" i="1" dirty="0"/>
                  <a:t> 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632" y="1426675"/>
                <a:ext cx="8182890" cy="5078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406260" y="1916832"/>
            <a:ext cx="2331479" cy="1694080"/>
            <a:chOff x="3615" y="13653"/>
            <a:chExt cx="3206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58" y="14983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615" y="13653"/>
              <a:ext cx="3206" cy="2242"/>
              <a:chOff x="6998" y="13526"/>
              <a:chExt cx="3206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63" y="14632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732" y="14773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/>
                  <a:t>S</a:t>
                </a:r>
                <a:endParaRPr lang="fr-FR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98" y="13526"/>
                <a:ext cx="3206" cy="2242"/>
                <a:chOff x="6983" y="13526"/>
                <a:chExt cx="3206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7006" y="14856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83" y="1473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en-US" sz="1400" dirty="0"/>
                    <a:t>o</a:t>
                  </a:r>
                  <a:endParaRPr lang="fr-FR" dirty="0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24" y="14433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 dirty="0">
                      <a:latin typeface="Calibri" pitchFamily="34" charset="0"/>
                    </a:rPr>
                    <a:t>a</a:t>
                  </a:r>
                  <a:endParaRPr lang="fr-FR" dirty="0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3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ZoneTexte 6"/>
              <p:cNvSpPr txBox="1">
                <a:spLocks noChangeArrowheads="1"/>
              </p:cNvSpPr>
              <p:nvPr/>
            </p:nvSpPr>
            <p:spPr bwMode="auto">
              <a:xfrm>
                <a:off x="850984" y="1484784"/>
                <a:ext cx="6768752" cy="2481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                </a:t>
                </a:r>
                <a:endParaRPr lang="fr-FR" dirty="0"/>
              </a:p>
              <a:p>
                <a:pPr algn="just"/>
                <a:r>
                  <a:rPr lang="fr-FR" dirty="0"/>
                  <a:t>Réciproquement, toute grandeur sinusoïdale </a:t>
                </a:r>
                <a:r>
                  <a:rPr lang="fr-FR" u="sng" dirty="0"/>
                  <a:t>s = a cos(</a:t>
                </a:r>
                <a:r>
                  <a:rPr lang="el-GR" u="sng" dirty="0"/>
                  <a:t>ω </a:t>
                </a:r>
                <a:r>
                  <a:rPr lang="fr-FR" u="sng" dirty="0"/>
                  <a:t>t+ φ)</a:t>
                </a:r>
                <a:r>
                  <a:rPr lang="fr-FR" dirty="0"/>
                  <a:t> peut être représentée par un vecteur tournant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OM</m:t>
                        </m:r>
                      </m:e>
                    </m:acc>
                  </m:oMath>
                </a14:m>
                <a:r>
                  <a:rPr lang="fr-FR" dirty="0"/>
                  <a:t> dont la norme est égale à l’amplitude maximale et dont la position angulaire à l’instant t est:  </a:t>
                </a:r>
              </a:p>
              <a:p>
                <a:r>
                  <a:rPr lang="fr-FR" i="1" dirty="0"/>
                  <a:t>                                                                                        </a:t>
                </a:r>
              </a:p>
              <a:p>
                <a:r>
                  <a:rPr lang="fr-FR" i="1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𝑂𝑀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i="1" dirty="0"/>
                  <a:t>			</a:t>
                </a:r>
                <a:endParaRPr lang="fr-FR" i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24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84" y="1484784"/>
                <a:ext cx="6768752" cy="2481320"/>
              </a:xfrm>
              <a:prstGeom prst="rect">
                <a:avLst/>
              </a:prstGeom>
              <a:blipFill>
                <a:blip r:embed="rId2"/>
                <a:stretch>
                  <a:fillRect l="-811" r="-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3" name="Rectangle 24"/>
          <p:cNvSpPr>
            <a:spLocks noChangeArrowheads="1"/>
          </p:cNvSpPr>
          <p:nvPr/>
        </p:nvSpPr>
        <p:spPr bwMode="auto">
          <a:xfrm>
            <a:off x="0" y="470356"/>
            <a:ext cx="29527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200" i="1"/>
              <a:t> </a:t>
            </a:r>
            <a:r>
              <a:rPr lang="fr-FR" sz="900"/>
              <a:t> </a:t>
            </a:r>
            <a:endParaRPr lang="fr-FR"/>
          </a:p>
        </p:txBody>
      </p:sp>
      <p:grpSp>
        <p:nvGrpSpPr>
          <p:cNvPr id="9224" name="Group 25"/>
          <p:cNvGrpSpPr>
            <a:grpSpLocks/>
          </p:cNvGrpSpPr>
          <p:nvPr/>
        </p:nvGrpSpPr>
        <p:grpSpPr bwMode="auto">
          <a:xfrm>
            <a:off x="3662709" y="3942070"/>
            <a:ext cx="3069531" cy="2232245"/>
            <a:chOff x="3569" y="13653"/>
            <a:chExt cx="3252" cy="2242"/>
          </a:xfrm>
        </p:grpSpPr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975" y="14975"/>
              <a:ext cx="12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3569" y="13653"/>
              <a:ext cx="3252" cy="2242"/>
              <a:chOff x="6952" y="13526"/>
              <a:chExt cx="3252" cy="2242"/>
            </a:xfrm>
          </p:grpSpPr>
          <p:sp>
            <p:nvSpPr>
              <p:cNvPr id="9228" name="Arc 28"/>
              <p:cNvSpPr>
                <a:spLocks/>
              </p:cNvSpPr>
              <p:nvPr/>
            </p:nvSpPr>
            <p:spPr bwMode="auto">
              <a:xfrm>
                <a:off x="7630" y="14668"/>
                <a:ext cx="180" cy="1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29" name="Line 29"/>
              <p:cNvSpPr>
                <a:spLocks noChangeShapeType="1"/>
              </p:cNvSpPr>
              <p:nvPr/>
            </p:nvSpPr>
            <p:spPr bwMode="auto">
              <a:xfrm flipV="1">
                <a:off x="7358" y="13948"/>
                <a:ext cx="126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30" name="Text Box 30"/>
              <p:cNvSpPr txBox="1">
                <a:spLocks noChangeArrowheads="1"/>
              </p:cNvSpPr>
              <p:nvPr/>
            </p:nvSpPr>
            <p:spPr bwMode="auto">
              <a:xfrm>
                <a:off x="7975" y="14820"/>
                <a:ext cx="522" cy="4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400" dirty="0"/>
                  <a:t>S</a:t>
                </a:r>
                <a:endParaRPr lang="fr-FR" dirty="0"/>
              </a:p>
            </p:txBody>
          </p: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6952" y="13526"/>
                <a:ext cx="3252" cy="2242"/>
                <a:chOff x="6937" y="13526"/>
                <a:chExt cx="3252" cy="2242"/>
              </a:xfrm>
            </p:grpSpPr>
            <p:sp>
              <p:nvSpPr>
                <p:cNvPr id="92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343" y="13788"/>
                  <a:ext cx="0" cy="19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3" name="Line 33"/>
                <p:cNvSpPr>
                  <a:spLocks noChangeShapeType="1"/>
                </p:cNvSpPr>
                <p:nvPr/>
              </p:nvSpPr>
              <p:spPr bwMode="auto">
                <a:xfrm>
                  <a:off x="6983" y="14848"/>
                  <a:ext cx="28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4" name="Line 34"/>
                <p:cNvSpPr>
                  <a:spLocks noChangeShapeType="1"/>
                </p:cNvSpPr>
                <p:nvPr/>
              </p:nvSpPr>
              <p:spPr bwMode="auto">
                <a:xfrm>
                  <a:off x="8603" y="13898"/>
                  <a:ext cx="0" cy="9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5" name="Arc 35"/>
                <p:cNvSpPr>
                  <a:spLocks/>
                </p:cNvSpPr>
                <p:nvPr/>
              </p:nvSpPr>
              <p:spPr bwMode="auto">
                <a:xfrm>
                  <a:off x="7975" y="13763"/>
                  <a:ext cx="1026" cy="731"/>
                </a:xfrm>
                <a:custGeom>
                  <a:avLst/>
                  <a:gdLst>
                    <a:gd name="T0" fmla="*/ 0 w 21456"/>
                    <a:gd name="T1" fmla="*/ 0 h 21598"/>
                    <a:gd name="T2" fmla="*/ 0 w 21456"/>
                    <a:gd name="T3" fmla="*/ 0 h 21598"/>
                    <a:gd name="T4" fmla="*/ 0 w 21456"/>
                    <a:gd name="T5" fmla="*/ 0 h 21598"/>
                    <a:gd name="T6" fmla="*/ 0 60000 65536"/>
                    <a:gd name="T7" fmla="*/ 0 60000 65536"/>
                    <a:gd name="T8" fmla="*/ 0 60000 65536"/>
                    <a:gd name="T9" fmla="*/ 0 w 21456"/>
                    <a:gd name="T10" fmla="*/ 0 h 21598"/>
                    <a:gd name="T11" fmla="*/ 21456 w 21456"/>
                    <a:gd name="T12" fmla="*/ 21598 h 215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56" h="21598" fill="none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</a:path>
                    <a:path w="21456" h="21598" stroke="0" extrusionOk="0">
                      <a:moveTo>
                        <a:pt x="300" y="0"/>
                      </a:moveTo>
                      <a:cubicBezTo>
                        <a:pt x="11152" y="151"/>
                        <a:pt x="20206" y="8330"/>
                        <a:pt x="21456" y="19110"/>
                      </a:cubicBezTo>
                      <a:lnTo>
                        <a:pt x="0" y="21598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6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783" y="13698"/>
                  <a:ext cx="360" cy="5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23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9667" y="14494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X</a:t>
                  </a:r>
                  <a:endParaRPr lang="fr-FR"/>
                </a:p>
              </p:txBody>
            </p:sp>
            <p:sp>
              <p:nvSpPr>
                <p:cNvPr id="923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016" y="13653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y</a:t>
                  </a:r>
                  <a:endParaRPr lang="fr-FR"/>
                </a:p>
              </p:txBody>
            </p:sp>
            <p:sp>
              <p:nvSpPr>
                <p:cNvPr id="924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6937" y="1474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O</a:t>
                  </a:r>
                  <a:endParaRPr lang="fr-FR"/>
                </a:p>
              </p:txBody>
            </p:sp>
            <p:sp>
              <p:nvSpPr>
                <p:cNvPr id="92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010" y="13653"/>
                  <a:ext cx="413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ω</a:t>
                  </a:r>
                  <a:endParaRPr lang="fr-FR"/>
                </a:p>
              </p:txBody>
            </p:sp>
            <p:sp>
              <p:nvSpPr>
                <p:cNvPr id="924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7780" y="14496"/>
                  <a:ext cx="1186" cy="4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200" dirty="0" err="1"/>
                    <a:t>ωt</a:t>
                  </a:r>
                  <a:r>
                    <a:rPr lang="fr-FR" sz="1200" dirty="0"/>
                    <a:t> + φ</a:t>
                  </a:r>
                </a:p>
                <a:p>
                  <a:endParaRPr lang="fr-FR" dirty="0"/>
                </a:p>
              </p:txBody>
            </p:sp>
            <p:sp>
              <p:nvSpPr>
                <p:cNvPr id="924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335" y="13526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/>
                    <a:t>M</a:t>
                  </a:r>
                  <a:endParaRPr lang="fr-FR"/>
                </a:p>
              </p:txBody>
            </p:sp>
            <p:sp>
              <p:nvSpPr>
                <p:cNvPr id="924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7732" y="14005"/>
                  <a:ext cx="522" cy="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400">
                      <a:latin typeface="Calibri" pitchFamily="34" charset="0"/>
                    </a:rPr>
                    <a:t>a</a:t>
                  </a:r>
                  <a:endParaRPr lang="fr-FR"/>
                </a:p>
              </p:txBody>
            </p:sp>
          </p:grpSp>
        </p:grp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19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543547" y="1387807"/>
            <a:ext cx="748114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	</a:t>
            </a:r>
          </a:p>
          <a:p>
            <a:pPr algn="just"/>
            <a:r>
              <a:rPr lang="fr-FR" b="1" dirty="0"/>
              <a:t> B- Notion de déphasage et sa représentation :</a:t>
            </a:r>
          </a:p>
          <a:p>
            <a:pPr algn="just"/>
            <a:endParaRPr lang="fr-FR" b="1" dirty="0"/>
          </a:p>
          <a:p>
            <a:pPr>
              <a:tabLst>
                <a:tab pos="341313" algn="l"/>
              </a:tabLst>
            </a:pPr>
            <a:r>
              <a:rPr lang="fr-FR" i="1" dirty="0"/>
              <a:t>    </a:t>
            </a:r>
            <a:r>
              <a:rPr lang="fr-FR" dirty="0"/>
              <a:t>Soit deux grandeurs sinusoïdales de même pulsation :</a:t>
            </a:r>
          </a:p>
          <a:p>
            <a:r>
              <a:rPr lang="fr-FR" dirty="0"/>
              <a:t>    </a:t>
            </a:r>
            <a:endParaRPr lang="fr-FR" i="1" dirty="0"/>
          </a:p>
          <a:p>
            <a:pPr lvl="1"/>
            <a:r>
              <a:rPr lang="fr-FR" i="1" dirty="0"/>
              <a:t>					.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179112" y="2775983"/>
                <a:ext cx="2709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12" y="2775983"/>
                <a:ext cx="2709781" cy="276999"/>
              </a:xfrm>
              <a:prstGeom prst="rect">
                <a:avLst/>
              </a:prstGeom>
              <a:blipFill>
                <a:blip r:embed="rId2"/>
                <a:stretch>
                  <a:fillRect l="-67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122681" y="2777744"/>
                <a:ext cx="2345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81" y="2777744"/>
                <a:ext cx="2345066" cy="276999"/>
              </a:xfrm>
              <a:prstGeom prst="rect">
                <a:avLst/>
              </a:prstGeom>
              <a:blipFill>
                <a:blip r:embed="rId3"/>
                <a:stretch>
                  <a:fillRect l="-1039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e 60"/>
          <p:cNvGrpSpPr>
            <a:grpSpLocks/>
          </p:cNvGrpSpPr>
          <p:nvPr/>
        </p:nvGrpSpPr>
        <p:grpSpPr bwMode="auto">
          <a:xfrm>
            <a:off x="3157074" y="3269938"/>
            <a:ext cx="2408239" cy="1654370"/>
            <a:chOff x="3357554" y="4416253"/>
            <a:chExt cx="2086691" cy="1320564"/>
          </a:xfrm>
        </p:grpSpPr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V="1">
              <a:off x="3603624" y="4643446"/>
              <a:ext cx="1182689" cy="86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4861400" y="4611852"/>
              <a:ext cx="287181" cy="307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i="1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" name="Groupe 59"/>
            <p:cNvGrpSpPr>
              <a:grpSpLocks/>
            </p:cNvGrpSpPr>
            <p:nvPr/>
          </p:nvGrpSpPr>
          <p:grpSpPr bwMode="auto">
            <a:xfrm>
              <a:off x="3357554" y="4416253"/>
              <a:ext cx="2086691" cy="1320564"/>
              <a:chOff x="3350212" y="4416253"/>
              <a:chExt cx="2086691" cy="1320564"/>
            </a:xfrm>
          </p:grpSpPr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 flipV="1">
                <a:off x="3629025" y="4714884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3556183" y="5507038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13"/>
              <p:cNvSpPr>
                <a:spLocks noChangeShapeType="1"/>
              </p:cNvSpPr>
              <p:nvPr/>
            </p:nvSpPr>
            <p:spPr bwMode="auto">
              <a:xfrm flipV="1">
                <a:off x="3603624" y="5143512"/>
                <a:ext cx="1539879" cy="3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4714876" y="4702005"/>
                <a:ext cx="285752" cy="500066"/>
              </a:xfrm>
              <a:custGeom>
                <a:avLst/>
                <a:gdLst>
                  <a:gd name="T0" fmla="*/ 0 w 210"/>
                  <a:gd name="T1" fmla="*/ 0 h 360"/>
                  <a:gd name="T2" fmla="*/ 2147483647 w 210"/>
                  <a:gd name="T3" fmla="*/ 2147483647 h 360"/>
                  <a:gd name="T4" fmla="*/ 2147483647 w 21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210"/>
                  <a:gd name="T10" fmla="*/ 0 h 360"/>
                  <a:gd name="T11" fmla="*/ 210 w 21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" h="360">
                    <a:moveTo>
                      <a:pt x="0" y="0"/>
                    </a:moveTo>
                    <a:cubicBezTo>
                      <a:pt x="75" y="60"/>
                      <a:pt x="150" y="120"/>
                      <a:pt x="180" y="180"/>
                    </a:cubicBezTo>
                    <a:cubicBezTo>
                      <a:pt x="210" y="240"/>
                      <a:pt x="180" y="330"/>
                      <a:pt x="18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5"/>
              <p:cNvSpPr>
                <a:spLocks/>
              </p:cNvSpPr>
              <p:nvPr/>
            </p:nvSpPr>
            <p:spPr bwMode="auto">
              <a:xfrm>
                <a:off x="3929058" y="5286388"/>
                <a:ext cx="157167" cy="220650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5"/>
              <p:cNvSpPr>
                <a:spLocks/>
              </p:cNvSpPr>
              <p:nvPr/>
            </p:nvSpPr>
            <p:spPr bwMode="auto">
              <a:xfrm>
                <a:off x="4214810" y="5357826"/>
                <a:ext cx="71438" cy="142876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43"/>
              <p:cNvSpPr>
                <a:spLocks noChangeArrowheads="1"/>
              </p:cNvSpPr>
              <p:nvPr/>
            </p:nvSpPr>
            <p:spPr bwMode="auto">
              <a:xfrm>
                <a:off x="4124657" y="4993593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/>
            </p:nvSpPr>
            <p:spPr bwMode="auto">
              <a:xfrm>
                <a:off x="4251299" y="5262340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/>
            </p:nvSpPr>
            <p:spPr bwMode="auto">
              <a:xfrm>
                <a:off x="5103246" y="5000636"/>
                <a:ext cx="333657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4616284" y="4416253"/>
                <a:ext cx="31442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47"/>
              <p:cNvSpPr>
                <a:spLocks noChangeArrowheads="1"/>
              </p:cNvSpPr>
              <p:nvPr/>
            </p:nvSpPr>
            <p:spPr bwMode="auto">
              <a:xfrm>
                <a:off x="5072066" y="5366579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48"/>
              <p:cNvSpPr>
                <a:spLocks noChangeArrowheads="1"/>
              </p:cNvSpPr>
              <p:nvPr/>
            </p:nvSpPr>
            <p:spPr bwMode="auto">
              <a:xfrm>
                <a:off x="3350212" y="5429264"/>
                <a:ext cx="28397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49"/>
              <p:cNvSpPr>
                <a:spLocks noChangeArrowheads="1"/>
              </p:cNvSpPr>
              <p:nvPr/>
            </p:nvSpPr>
            <p:spPr bwMode="auto">
              <a:xfrm>
                <a:off x="3357554" y="4572008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58"/>
          <p:cNvGrpSpPr>
            <a:grpSpLocks/>
          </p:cNvGrpSpPr>
          <p:nvPr/>
        </p:nvGrpSpPr>
        <p:grpSpPr bwMode="auto">
          <a:xfrm>
            <a:off x="971600" y="3628883"/>
            <a:ext cx="2137586" cy="1624549"/>
            <a:chOff x="928688" y="4786313"/>
            <a:chExt cx="1600200" cy="1143000"/>
          </a:xfrm>
        </p:grpSpPr>
        <p:sp>
          <p:nvSpPr>
            <p:cNvPr id="102" name="Line 5"/>
            <p:cNvSpPr>
              <a:spLocks noChangeShapeType="1"/>
            </p:cNvSpPr>
            <p:nvPr/>
          </p:nvSpPr>
          <p:spPr bwMode="auto">
            <a:xfrm flipV="1">
              <a:off x="1157288" y="4786313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6"/>
            <p:cNvSpPr>
              <a:spLocks noChangeShapeType="1"/>
            </p:cNvSpPr>
            <p:nvPr/>
          </p:nvSpPr>
          <p:spPr bwMode="auto">
            <a:xfrm>
              <a:off x="928688" y="5472113"/>
              <a:ext cx="1600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7"/>
            <p:cNvSpPr>
              <a:spLocks/>
            </p:cNvSpPr>
            <p:nvPr/>
          </p:nvSpPr>
          <p:spPr bwMode="auto">
            <a:xfrm>
              <a:off x="1166813" y="5070475"/>
              <a:ext cx="685800" cy="800100"/>
            </a:xfrm>
            <a:custGeom>
              <a:avLst/>
              <a:gdLst>
                <a:gd name="T0" fmla="*/ 0 w 1080"/>
                <a:gd name="T1" fmla="*/ 2147483647 h 1260"/>
                <a:gd name="T2" fmla="*/ 2147483647 w 1080"/>
                <a:gd name="T3" fmla="*/ 2147483647 h 1260"/>
                <a:gd name="T4" fmla="*/ 2147483647 w 1080"/>
                <a:gd name="T5" fmla="*/ 2147483647 h 1260"/>
                <a:gd name="T6" fmla="*/ 2147483647 w 1080"/>
                <a:gd name="T7" fmla="*/ 2147483647 h 1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260"/>
                <a:gd name="T14" fmla="*/ 1080 w 1080"/>
                <a:gd name="T15" fmla="*/ 1260 h 1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260">
                  <a:moveTo>
                    <a:pt x="0" y="630"/>
                  </a:moveTo>
                  <a:cubicBezTo>
                    <a:pt x="120" y="315"/>
                    <a:pt x="240" y="0"/>
                    <a:pt x="360" y="90"/>
                  </a:cubicBezTo>
                  <a:cubicBezTo>
                    <a:pt x="480" y="180"/>
                    <a:pt x="600" y="1080"/>
                    <a:pt x="720" y="1170"/>
                  </a:cubicBezTo>
                  <a:cubicBezTo>
                    <a:pt x="840" y="1260"/>
                    <a:pt x="960" y="945"/>
                    <a:pt x="1080" y="6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8"/>
            <p:cNvSpPr>
              <a:spLocks/>
            </p:cNvSpPr>
            <p:nvPr/>
          </p:nvSpPr>
          <p:spPr bwMode="auto">
            <a:xfrm>
              <a:off x="1157288" y="5043488"/>
              <a:ext cx="800100" cy="838200"/>
            </a:xfrm>
            <a:custGeom>
              <a:avLst/>
              <a:gdLst>
                <a:gd name="T0" fmla="*/ 0 w 1260"/>
                <a:gd name="T1" fmla="*/ 2147483647 h 1320"/>
                <a:gd name="T2" fmla="*/ 2147483647 w 1260"/>
                <a:gd name="T3" fmla="*/ 2147483647 h 1320"/>
                <a:gd name="T4" fmla="*/ 2147483647 w 1260"/>
                <a:gd name="T5" fmla="*/ 2147483647 h 1320"/>
                <a:gd name="T6" fmla="*/ 2147483647 w 1260"/>
                <a:gd name="T7" fmla="*/ 2147483647 h 1320"/>
                <a:gd name="T8" fmla="*/ 2147483647 w 1260"/>
                <a:gd name="T9" fmla="*/ 2147483647 h 1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0"/>
                <a:gd name="T16" fmla="*/ 0 h 1320"/>
                <a:gd name="T17" fmla="*/ 1260 w 1260"/>
                <a:gd name="T18" fmla="*/ 1320 h 1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0" h="1320">
                  <a:moveTo>
                    <a:pt x="0" y="1230"/>
                  </a:moveTo>
                  <a:cubicBezTo>
                    <a:pt x="135" y="870"/>
                    <a:pt x="270" y="510"/>
                    <a:pt x="360" y="330"/>
                  </a:cubicBezTo>
                  <a:cubicBezTo>
                    <a:pt x="450" y="150"/>
                    <a:pt x="450" y="0"/>
                    <a:pt x="540" y="150"/>
                  </a:cubicBezTo>
                  <a:cubicBezTo>
                    <a:pt x="630" y="300"/>
                    <a:pt x="780" y="1140"/>
                    <a:pt x="900" y="1230"/>
                  </a:cubicBezTo>
                  <a:cubicBezTo>
                    <a:pt x="1020" y="1320"/>
                    <a:pt x="1200" y="780"/>
                    <a:pt x="1260" y="6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1271588" y="4786313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400" i="1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Connecteur droit 106"/>
            <p:cNvCxnSpPr/>
            <p:nvPr/>
          </p:nvCxnSpPr>
          <p:spPr>
            <a:xfrm>
              <a:off x="1323975" y="5072063"/>
              <a:ext cx="185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56"/>
            <p:cNvSpPr txBox="1">
              <a:spLocks noChangeArrowheads="1"/>
            </p:cNvSpPr>
            <p:nvPr/>
          </p:nvSpPr>
          <p:spPr bwMode="auto">
            <a:xfrm>
              <a:off x="1270824" y="5559998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ZoneTexte 57"/>
            <p:cNvSpPr txBox="1">
              <a:spLocks noChangeArrowheads="1"/>
            </p:cNvSpPr>
            <p:nvPr/>
          </p:nvSpPr>
          <p:spPr bwMode="auto">
            <a:xfrm>
              <a:off x="1843133" y="5588339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813571" y="3627352"/>
            <a:ext cx="2346778" cy="1449967"/>
            <a:chOff x="5860345" y="4290470"/>
            <a:chExt cx="2346778" cy="1449967"/>
          </a:xfrm>
        </p:grpSpPr>
        <p:grpSp>
          <p:nvGrpSpPr>
            <p:cNvPr id="65" name="Groupe 40"/>
            <p:cNvGrpSpPr>
              <a:grpSpLocks/>
            </p:cNvGrpSpPr>
            <p:nvPr/>
          </p:nvGrpSpPr>
          <p:grpSpPr bwMode="auto">
            <a:xfrm>
              <a:off x="5860345" y="4290470"/>
              <a:ext cx="2346778" cy="1449967"/>
              <a:chOff x="6285336" y="4643446"/>
              <a:chExt cx="2164654" cy="1224331"/>
            </a:xfrm>
          </p:grpSpPr>
          <p:sp>
            <p:nvSpPr>
              <p:cNvPr id="66" name="ZoneTexte 33"/>
              <p:cNvSpPr txBox="1">
                <a:spLocks noChangeArrowheads="1"/>
              </p:cNvSpPr>
              <p:nvPr/>
            </p:nvSpPr>
            <p:spPr bwMode="auto">
              <a:xfrm>
                <a:off x="6285336" y="5429265"/>
                <a:ext cx="284205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e 39"/>
              <p:cNvGrpSpPr>
                <a:grpSpLocks/>
              </p:cNvGrpSpPr>
              <p:nvPr/>
            </p:nvGrpSpPr>
            <p:grpSpPr bwMode="auto">
              <a:xfrm>
                <a:off x="6527360" y="4643446"/>
                <a:ext cx="1922630" cy="1224331"/>
                <a:chOff x="6400800" y="4643446"/>
                <a:chExt cx="1922630" cy="1224331"/>
              </a:xfrm>
            </p:grpSpPr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6400800" y="5529263"/>
                  <a:ext cx="16002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6400800" y="4957763"/>
                  <a:ext cx="1371600" cy="5715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7810500" y="4986338"/>
                  <a:ext cx="11430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Line 20"/>
                <p:cNvSpPr>
                  <a:spLocks noChangeShapeType="1"/>
                </p:cNvSpPr>
                <p:nvPr/>
              </p:nvSpPr>
              <p:spPr bwMode="auto">
                <a:xfrm>
                  <a:off x="7988300" y="5270500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3" name="Groupe 31"/>
                <p:cNvGrpSpPr>
                  <a:grpSpLocks/>
                </p:cNvGrpSpPr>
                <p:nvPr/>
              </p:nvGrpSpPr>
              <p:grpSpPr bwMode="auto">
                <a:xfrm>
                  <a:off x="7215206" y="5559998"/>
                  <a:ext cx="372419" cy="307779"/>
                  <a:chOff x="7715272" y="5774312"/>
                  <a:chExt cx="372419" cy="307779"/>
                </a:xfrm>
              </p:grpSpPr>
              <p:sp>
                <p:nvSpPr>
                  <p:cNvPr id="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772424" y="581099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fr-FR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ZoneTexte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15272" y="5774312"/>
                    <a:ext cx="372419" cy="3077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fr-FR" sz="1400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4" name="Groupe 32"/>
                <p:cNvGrpSpPr>
                  <a:grpSpLocks/>
                </p:cNvGrpSpPr>
                <p:nvPr/>
              </p:nvGrpSpPr>
              <p:grpSpPr bwMode="auto">
                <a:xfrm>
                  <a:off x="7077444" y="4786322"/>
                  <a:ext cx="372419" cy="307779"/>
                  <a:chOff x="8006138" y="4597766"/>
                  <a:chExt cx="372419" cy="307779"/>
                </a:xfrm>
              </p:grpSpPr>
              <p:sp>
                <p:nvSpPr>
                  <p:cNvPr id="8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083934" y="4643446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fr-FR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ZoneTexte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06138" y="4597766"/>
                    <a:ext cx="372419" cy="3077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 sz="1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</a:t>
                    </a:r>
                    <a:r>
                      <a:rPr lang="fr-FR" sz="1400" baseline="-250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5" name="ZoneTexte 34"/>
                <p:cNvSpPr txBox="1">
                  <a:spLocks noChangeArrowheads="1"/>
                </p:cNvSpPr>
                <p:nvPr/>
              </p:nvSpPr>
              <p:spPr bwMode="auto">
                <a:xfrm>
                  <a:off x="7779698" y="5488560"/>
                  <a:ext cx="333926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ZoneTexte 35"/>
                <p:cNvSpPr txBox="1">
                  <a:spLocks noChangeArrowheads="1"/>
                </p:cNvSpPr>
                <p:nvPr/>
              </p:nvSpPr>
              <p:spPr bwMode="auto">
                <a:xfrm>
                  <a:off x="7572396" y="4643446"/>
                  <a:ext cx="31467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ZoneTexte 36"/>
                <p:cNvSpPr txBox="1">
                  <a:spLocks noChangeArrowheads="1"/>
                </p:cNvSpPr>
                <p:nvPr/>
              </p:nvSpPr>
              <p:spPr bwMode="auto">
                <a:xfrm>
                  <a:off x="7806632" y="4832002"/>
                  <a:ext cx="391600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Av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ZoneTexte 37"/>
                <p:cNvSpPr txBox="1">
                  <a:spLocks noChangeArrowheads="1"/>
                </p:cNvSpPr>
                <p:nvPr/>
              </p:nvSpPr>
              <p:spPr bwMode="auto">
                <a:xfrm>
                  <a:off x="7959032" y="5202808"/>
                  <a:ext cx="364398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Ar</a:t>
                  </a:r>
                  <a:endParaRPr lang="fr-FR" sz="1400" baseline="-25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Rectangle 38"/>
                <p:cNvSpPr>
                  <a:spLocks noChangeArrowheads="1"/>
                </p:cNvSpPr>
                <p:nvPr/>
              </p:nvSpPr>
              <p:spPr bwMode="auto">
                <a:xfrm>
                  <a:off x="7058851" y="5258163"/>
                  <a:ext cx="287413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α</a:t>
                  </a:r>
                  <a:endParaRPr lang="fr-FR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" name="Connecteur en arc 5"/>
            <p:cNvCxnSpPr/>
            <p:nvPr/>
          </p:nvCxnSpPr>
          <p:spPr>
            <a:xfrm rot="16200000" flipV="1">
              <a:off x="6634168" y="5164830"/>
              <a:ext cx="275289" cy="74125"/>
            </a:xfrm>
            <a:prstGeom prst="curvedConnector3">
              <a:avLst>
                <a:gd name="adj1" fmla="val 835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58240" y="5770784"/>
                <a:ext cx="74275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L’angle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représente le déphasage de s</a:t>
                </a:r>
                <a:r>
                  <a:rPr lang="fr-FR" baseline="-25000" dirty="0"/>
                  <a:t>2</a:t>
                </a:r>
                <a:r>
                  <a:rPr lang="fr-FR" dirty="0"/>
                  <a:t> par rapport à s</a:t>
                </a:r>
                <a:r>
                  <a:rPr lang="fr-FR" baseline="-25000" dirty="0"/>
                  <a:t>1</a:t>
                </a:r>
                <a:endParaRPr lang="fr-F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40" y="5770784"/>
                <a:ext cx="7427520" cy="369332"/>
              </a:xfrm>
              <a:prstGeom prst="rect">
                <a:avLst/>
              </a:prstGeom>
              <a:blipFill>
                <a:blip r:embed="rId4"/>
                <a:stretch>
                  <a:fillRect l="-73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2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406322" y="3605214"/>
            <a:ext cx="87376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	</a:t>
            </a:r>
            <a:endParaRPr lang="fr-FR" dirty="0"/>
          </a:p>
          <a:p>
            <a:pPr lvl="1"/>
            <a:r>
              <a:rPr lang="fr-FR" dirty="0"/>
              <a:t>Si α = 0 ; s</a:t>
            </a:r>
            <a:r>
              <a:rPr lang="fr-FR" baseline="-25000" dirty="0"/>
              <a:t>1  </a:t>
            </a:r>
            <a:r>
              <a:rPr lang="fr-FR" dirty="0"/>
              <a:t>et s</a:t>
            </a:r>
            <a:r>
              <a:rPr lang="fr-FR" baseline="-25000" dirty="0"/>
              <a:t>2</a:t>
            </a:r>
            <a:r>
              <a:rPr lang="fr-FR" dirty="0"/>
              <a:t> sont </a:t>
            </a:r>
            <a:r>
              <a:rPr lang="fr-FR" u="sng" dirty="0"/>
              <a:t>en phase</a:t>
            </a:r>
          </a:p>
          <a:p>
            <a:pPr lvl="1"/>
            <a:r>
              <a:rPr lang="fr-FR" dirty="0"/>
              <a:t>Si α &gt; 0 ; s</a:t>
            </a:r>
            <a:r>
              <a:rPr lang="fr-FR" baseline="-25000" dirty="0"/>
              <a:t>2</a:t>
            </a:r>
            <a:r>
              <a:rPr lang="fr-FR" dirty="0"/>
              <a:t> est </a:t>
            </a:r>
            <a:r>
              <a:rPr lang="fr-FR" u="sng" dirty="0"/>
              <a:t>en avance</a:t>
            </a:r>
            <a:r>
              <a:rPr lang="fr-FR" dirty="0"/>
              <a:t> par rapport à s</a:t>
            </a:r>
            <a:r>
              <a:rPr lang="fr-FR" baseline="-25000" dirty="0"/>
              <a:t>1 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Si α &lt; 0 ; s</a:t>
            </a:r>
            <a:r>
              <a:rPr lang="fr-FR" baseline="-25000" dirty="0"/>
              <a:t>2</a:t>
            </a:r>
            <a:r>
              <a:rPr lang="fr-FR" dirty="0"/>
              <a:t> est </a:t>
            </a:r>
            <a:r>
              <a:rPr lang="fr-FR" u="sng" dirty="0"/>
              <a:t>en retard</a:t>
            </a:r>
            <a:r>
              <a:rPr lang="fr-FR" dirty="0"/>
              <a:t> par rapport à s</a:t>
            </a:r>
            <a:r>
              <a:rPr lang="fr-FR" baseline="-25000" dirty="0"/>
              <a:t>1 </a:t>
            </a:r>
            <a:r>
              <a:rPr lang="fr-FR" dirty="0"/>
              <a:t> 					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0251" name="Rectangle 23"/>
          <p:cNvSpPr>
            <a:spLocks noChangeArrowheads="1"/>
          </p:cNvSpPr>
          <p:nvPr/>
        </p:nvSpPr>
        <p:spPr bwMode="auto">
          <a:xfrm>
            <a:off x="830655" y="5320498"/>
            <a:ext cx="7557769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Low" eaLnBrk="0" hangingPunct="0"/>
            <a:r>
              <a:rPr lang="fr-FR" dirty="0">
                <a:cs typeface="Times New Roman" pitchFamily="18" charset="0"/>
              </a:rPr>
              <a:t>Pour la représentation vectorielle, on peut faire abstraction des axes et on prend une variable, s</a:t>
            </a:r>
            <a:r>
              <a:rPr lang="fr-FR" baseline="-30000" dirty="0">
                <a:cs typeface="Times New Roman" pitchFamily="18" charset="0"/>
              </a:rPr>
              <a:t>1 </a:t>
            </a:r>
            <a:r>
              <a:rPr lang="fr-FR" dirty="0">
                <a:cs typeface="Times New Roman" pitchFamily="18" charset="0"/>
              </a:rPr>
              <a:t> par exemple, comme origine des phases.</a:t>
            </a:r>
            <a:endParaRPr lang="fr-FR" dirty="0"/>
          </a:p>
        </p:txBody>
      </p:sp>
      <p:grpSp>
        <p:nvGrpSpPr>
          <p:cNvPr id="2" name="Groupe 40"/>
          <p:cNvGrpSpPr>
            <a:grpSpLocks/>
          </p:cNvGrpSpPr>
          <p:nvPr/>
        </p:nvGrpSpPr>
        <p:grpSpPr bwMode="auto">
          <a:xfrm>
            <a:off x="5868144" y="1784119"/>
            <a:ext cx="2346778" cy="1449967"/>
            <a:chOff x="6285336" y="4643446"/>
            <a:chExt cx="2164654" cy="1224331"/>
          </a:xfrm>
        </p:grpSpPr>
        <p:sp>
          <p:nvSpPr>
            <p:cNvPr id="10279" name="ZoneTexte 33"/>
            <p:cNvSpPr txBox="1">
              <a:spLocks noChangeArrowheads="1"/>
            </p:cNvSpPr>
            <p:nvPr/>
          </p:nvSpPr>
          <p:spPr bwMode="auto">
            <a:xfrm>
              <a:off x="6285336" y="5429265"/>
              <a:ext cx="284205" cy="307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fr-FR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80" name="Groupe 39"/>
            <p:cNvGrpSpPr>
              <a:grpSpLocks/>
            </p:cNvGrpSpPr>
            <p:nvPr/>
          </p:nvGrpSpPr>
          <p:grpSpPr bwMode="auto">
            <a:xfrm>
              <a:off x="6527360" y="4643446"/>
              <a:ext cx="1922630" cy="1224331"/>
              <a:chOff x="6400800" y="4643446"/>
              <a:chExt cx="1922630" cy="1224331"/>
            </a:xfrm>
          </p:grpSpPr>
          <p:sp>
            <p:nvSpPr>
              <p:cNvPr id="10281" name="Line 16"/>
              <p:cNvSpPr>
                <a:spLocks noChangeShapeType="1"/>
              </p:cNvSpPr>
              <p:nvPr/>
            </p:nvSpPr>
            <p:spPr bwMode="auto">
              <a:xfrm>
                <a:off x="6400800" y="5529263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2" name="Line 17"/>
              <p:cNvSpPr>
                <a:spLocks noChangeShapeType="1"/>
              </p:cNvSpPr>
              <p:nvPr/>
            </p:nvSpPr>
            <p:spPr bwMode="auto">
              <a:xfrm flipV="1">
                <a:off x="6400800" y="4957763"/>
                <a:ext cx="1371600" cy="5715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3" name="Line 19"/>
              <p:cNvSpPr>
                <a:spLocks noChangeShapeType="1"/>
              </p:cNvSpPr>
              <p:nvPr/>
            </p:nvSpPr>
            <p:spPr bwMode="auto">
              <a:xfrm flipH="1" flipV="1">
                <a:off x="7810500" y="4986338"/>
                <a:ext cx="11430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4" name="Line 20"/>
              <p:cNvSpPr>
                <a:spLocks noChangeShapeType="1"/>
              </p:cNvSpPr>
              <p:nvPr/>
            </p:nvSpPr>
            <p:spPr bwMode="auto">
              <a:xfrm>
                <a:off x="7988300" y="5270500"/>
                <a:ext cx="0" cy="228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5" name="Line 21"/>
              <p:cNvSpPr>
                <a:spLocks noChangeShapeType="1"/>
              </p:cNvSpPr>
              <p:nvPr/>
            </p:nvSpPr>
            <p:spPr bwMode="auto">
              <a:xfrm flipH="1" flipV="1">
                <a:off x="6972300" y="5270500"/>
                <a:ext cx="114300" cy="2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86" name="Groupe 31"/>
              <p:cNvGrpSpPr>
                <a:grpSpLocks/>
              </p:cNvGrpSpPr>
              <p:nvPr/>
            </p:nvGrpSpPr>
            <p:grpSpPr bwMode="auto">
              <a:xfrm>
                <a:off x="7215206" y="5559998"/>
                <a:ext cx="372419" cy="307779"/>
                <a:chOff x="7715272" y="5774312"/>
                <a:chExt cx="372419" cy="307779"/>
              </a:xfrm>
            </p:grpSpPr>
            <p:sp>
              <p:nvSpPr>
                <p:cNvPr id="10295" name="Line 18"/>
                <p:cNvSpPr>
                  <a:spLocks noChangeShapeType="1"/>
                </p:cNvSpPr>
                <p:nvPr/>
              </p:nvSpPr>
              <p:spPr bwMode="auto">
                <a:xfrm>
                  <a:off x="7772424" y="5810990"/>
                  <a:ext cx="228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6" name="ZoneTexte 29"/>
                <p:cNvSpPr txBox="1">
                  <a:spLocks noChangeArrowheads="1"/>
                </p:cNvSpPr>
                <p:nvPr/>
              </p:nvSpPr>
              <p:spPr bwMode="auto">
                <a:xfrm>
                  <a:off x="7715272" y="5774312"/>
                  <a:ext cx="37241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fr-FR" sz="1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287" name="Groupe 32"/>
              <p:cNvGrpSpPr>
                <a:grpSpLocks/>
              </p:cNvGrpSpPr>
              <p:nvPr/>
            </p:nvGrpSpPr>
            <p:grpSpPr bwMode="auto">
              <a:xfrm>
                <a:off x="7077444" y="4786322"/>
                <a:ext cx="372419" cy="307779"/>
                <a:chOff x="8006138" y="4597766"/>
                <a:chExt cx="372419" cy="307779"/>
              </a:xfrm>
            </p:grpSpPr>
            <p:sp>
              <p:nvSpPr>
                <p:cNvPr id="10293" name="Line 22"/>
                <p:cNvSpPr>
                  <a:spLocks noChangeShapeType="1"/>
                </p:cNvSpPr>
                <p:nvPr/>
              </p:nvSpPr>
              <p:spPr bwMode="auto">
                <a:xfrm>
                  <a:off x="8083934" y="4643446"/>
                  <a:ext cx="228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4" name="ZoneTexte 30"/>
                <p:cNvSpPr txBox="1">
                  <a:spLocks noChangeArrowheads="1"/>
                </p:cNvSpPr>
                <p:nvPr/>
              </p:nvSpPr>
              <p:spPr bwMode="auto">
                <a:xfrm>
                  <a:off x="8006138" y="4597766"/>
                  <a:ext cx="372419" cy="3077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r>
                    <a:rPr lang="fr-FR" sz="1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sp>
            <p:nvSpPr>
              <p:cNvPr id="10288" name="ZoneTexte 34"/>
              <p:cNvSpPr txBox="1">
                <a:spLocks noChangeArrowheads="1"/>
              </p:cNvSpPr>
              <p:nvPr/>
            </p:nvSpPr>
            <p:spPr bwMode="auto">
              <a:xfrm>
                <a:off x="7779698" y="5488560"/>
                <a:ext cx="333926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9" name="ZoneTexte 35"/>
              <p:cNvSpPr txBox="1">
                <a:spLocks noChangeArrowheads="1"/>
              </p:cNvSpPr>
              <p:nvPr/>
            </p:nvSpPr>
            <p:spPr bwMode="auto">
              <a:xfrm>
                <a:off x="7572396" y="4643446"/>
                <a:ext cx="314679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0" name="ZoneTexte 36"/>
              <p:cNvSpPr txBox="1">
                <a:spLocks noChangeArrowheads="1"/>
              </p:cNvSpPr>
              <p:nvPr/>
            </p:nvSpPr>
            <p:spPr bwMode="auto">
              <a:xfrm>
                <a:off x="7806632" y="4832002"/>
                <a:ext cx="391600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Av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1" name="ZoneTexte 37"/>
              <p:cNvSpPr txBox="1">
                <a:spLocks noChangeArrowheads="1"/>
              </p:cNvSpPr>
              <p:nvPr/>
            </p:nvSpPr>
            <p:spPr bwMode="auto">
              <a:xfrm>
                <a:off x="7959032" y="5202808"/>
                <a:ext cx="364398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2" name="Rectangle 38"/>
              <p:cNvSpPr>
                <a:spLocks noChangeArrowheads="1"/>
              </p:cNvSpPr>
              <p:nvPr/>
            </p:nvSpPr>
            <p:spPr bwMode="auto">
              <a:xfrm>
                <a:off x="7033693" y="5164171"/>
                <a:ext cx="287413" cy="307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e 60"/>
          <p:cNvGrpSpPr>
            <a:grpSpLocks/>
          </p:cNvGrpSpPr>
          <p:nvPr/>
        </p:nvGrpSpPr>
        <p:grpSpPr bwMode="auto">
          <a:xfrm>
            <a:off x="3211647" y="1426705"/>
            <a:ext cx="2408239" cy="1654370"/>
            <a:chOff x="3357554" y="4416253"/>
            <a:chExt cx="2086691" cy="1320564"/>
          </a:xfrm>
        </p:grpSpPr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 flipV="1">
              <a:off x="3603624" y="4643446"/>
              <a:ext cx="1182689" cy="8635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4" name="Rectangle 41"/>
            <p:cNvSpPr>
              <a:spLocks noChangeArrowheads="1"/>
            </p:cNvSpPr>
            <p:nvPr/>
          </p:nvSpPr>
          <p:spPr bwMode="auto">
            <a:xfrm>
              <a:off x="4861400" y="4611852"/>
              <a:ext cx="287181" cy="307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i="1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65" name="Groupe 59"/>
            <p:cNvGrpSpPr>
              <a:grpSpLocks/>
            </p:cNvGrpSpPr>
            <p:nvPr/>
          </p:nvGrpSpPr>
          <p:grpSpPr bwMode="auto">
            <a:xfrm>
              <a:off x="3357554" y="4416253"/>
              <a:ext cx="2086691" cy="1320564"/>
              <a:chOff x="3350212" y="4416253"/>
              <a:chExt cx="2086691" cy="1320564"/>
            </a:xfrm>
          </p:grpSpPr>
          <p:sp>
            <p:nvSpPr>
              <p:cNvPr id="10266" name="Line 10"/>
              <p:cNvSpPr>
                <a:spLocks noChangeShapeType="1"/>
              </p:cNvSpPr>
              <p:nvPr/>
            </p:nvSpPr>
            <p:spPr bwMode="auto">
              <a:xfrm flipV="1">
                <a:off x="3629025" y="4714884"/>
                <a:ext cx="0" cy="914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7" name="Line 11"/>
              <p:cNvSpPr>
                <a:spLocks noChangeShapeType="1"/>
              </p:cNvSpPr>
              <p:nvPr/>
            </p:nvSpPr>
            <p:spPr bwMode="auto">
              <a:xfrm>
                <a:off x="3556183" y="5507038"/>
                <a:ext cx="16002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8" name="Line 13"/>
              <p:cNvSpPr>
                <a:spLocks noChangeShapeType="1"/>
              </p:cNvSpPr>
              <p:nvPr/>
            </p:nvSpPr>
            <p:spPr bwMode="auto">
              <a:xfrm flipV="1">
                <a:off x="3603624" y="5143512"/>
                <a:ext cx="1539879" cy="3587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69" name="Freeform 14"/>
              <p:cNvSpPr>
                <a:spLocks/>
              </p:cNvSpPr>
              <p:nvPr/>
            </p:nvSpPr>
            <p:spPr bwMode="auto">
              <a:xfrm>
                <a:off x="4714876" y="4702005"/>
                <a:ext cx="285752" cy="500066"/>
              </a:xfrm>
              <a:custGeom>
                <a:avLst/>
                <a:gdLst>
                  <a:gd name="T0" fmla="*/ 0 w 210"/>
                  <a:gd name="T1" fmla="*/ 0 h 360"/>
                  <a:gd name="T2" fmla="*/ 2147483647 w 210"/>
                  <a:gd name="T3" fmla="*/ 2147483647 h 360"/>
                  <a:gd name="T4" fmla="*/ 2147483647 w 21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210"/>
                  <a:gd name="T10" fmla="*/ 0 h 360"/>
                  <a:gd name="T11" fmla="*/ 210 w 21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0" h="360">
                    <a:moveTo>
                      <a:pt x="0" y="0"/>
                    </a:moveTo>
                    <a:cubicBezTo>
                      <a:pt x="75" y="60"/>
                      <a:pt x="150" y="120"/>
                      <a:pt x="180" y="180"/>
                    </a:cubicBezTo>
                    <a:cubicBezTo>
                      <a:pt x="210" y="240"/>
                      <a:pt x="180" y="330"/>
                      <a:pt x="18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0" name="Freeform 15"/>
              <p:cNvSpPr>
                <a:spLocks/>
              </p:cNvSpPr>
              <p:nvPr/>
            </p:nvSpPr>
            <p:spPr bwMode="auto">
              <a:xfrm>
                <a:off x="3929058" y="5286388"/>
                <a:ext cx="157167" cy="220650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1" name="Freeform 15"/>
              <p:cNvSpPr>
                <a:spLocks/>
              </p:cNvSpPr>
              <p:nvPr/>
            </p:nvSpPr>
            <p:spPr bwMode="auto">
              <a:xfrm>
                <a:off x="4214810" y="5357826"/>
                <a:ext cx="71438" cy="142876"/>
              </a:xfrm>
              <a:custGeom>
                <a:avLst/>
                <a:gdLst>
                  <a:gd name="T0" fmla="*/ 0 w 180"/>
                  <a:gd name="T1" fmla="*/ 0 h 360"/>
                  <a:gd name="T2" fmla="*/ 2147483647 w 180"/>
                  <a:gd name="T3" fmla="*/ 2147483647 h 360"/>
                  <a:gd name="T4" fmla="*/ 0 w 180"/>
                  <a:gd name="T5" fmla="*/ 2147483647 h 360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360"/>
                  <a:gd name="T11" fmla="*/ 180 w 180"/>
                  <a:gd name="T12" fmla="*/ 360 h 3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360">
                    <a:moveTo>
                      <a:pt x="0" y="0"/>
                    </a:moveTo>
                    <a:cubicBezTo>
                      <a:pt x="90" y="60"/>
                      <a:pt x="180" y="120"/>
                      <a:pt x="180" y="180"/>
                    </a:cubicBezTo>
                    <a:cubicBezTo>
                      <a:pt x="180" y="240"/>
                      <a:pt x="30" y="330"/>
                      <a:pt x="0" y="3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sm" len="sm"/>
                <a:tailEnd/>
              </a:ln>
            </p:spPr>
            <p:txBody>
              <a:bodyPr/>
              <a:lstStyle/>
              <a:p>
                <a:endParaRPr lang="fr-FR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2" name="Rectangle 43"/>
              <p:cNvSpPr>
                <a:spLocks noChangeArrowheads="1"/>
              </p:cNvSpPr>
              <p:nvPr/>
            </p:nvSpPr>
            <p:spPr bwMode="auto">
              <a:xfrm>
                <a:off x="4124657" y="4993593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3" name="Rectangle 44"/>
              <p:cNvSpPr>
                <a:spLocks noChangeArrowheads="1"/>
              </p:cNvSpPr>
              <p:nvPr/>
            </p:nvSpPr>
            <p:spPr bwMode="auto">
              <a:xfrm>
                <a:off x="4251299" y="5262340"/>
                <a:ext cx="761543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t+</a:t>
                </a:r>
                <a:r>
                  <a:rPr lang="fr-FR" sz="1400" i="1">
                    <a:latin typeface="Arial" panose="020B0604020202020204" pitchFamily="34" charset="0"/>
                    <a:cs typeface="Arial" panose="020B0604020202020204" pitchFamily="34" charset="0"/>
                  </a:rPr>
                  <a:t> φ</a:t>
                </a:r>
                <a:r>
                  <a:rPr lang="fr-FR" sz="1400" i="1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4" name="Rectangle 45"/>
              <p:cNvSpPr>
                <a:spLocks noChangeArrowheads="1"/>
              </p:cNvSpPr>
              <p:nvPr/>
            </p:nvSpPr>
            <p:spPr bwMode="auto">
              <a:xfrm>
                <a:off x="5103246" y="5000636"/>
                <a:ext cx="333657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5" name="Rectangle 46"/>
              <p:cNvSpPr>
                <a:spLocks noChangeArrowheads="1"/>
              </p:cNvSpPr>
              <p:nvPr/>
            </p:nvSpPr>
            <p:spPr bwMode="auto">
              <a:xfrm>
                <a:off x="4616284" y="4416253"/>
                <a:ext cx="31442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6" name="Rectangle 47"/>
              <p:cNvSpPr>
                <a:spLocks noChangeArrowheads="1"/>
              </p:cNvSpPr>
              <p:nvPr/>
            </p:nvSpPr>
            <p:spPr bwMode="auto">
              <a:xfrm>
                <a:off x="5072066" y="5366579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7" name="Rectangle 48"/>
              <p:cNvSpPr>
                <a:spLocks noChangeArrowheads="1"/>
              </p:cNvSpPr>
              <p:nvPr/>
            </p:nvSpPr>
            <p:spPr bwMode="auto">
              <a:xfrm>
                <a:off x="3350212" y="5429264"/>
                <a:ext cx="283976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8" name="Rectangle 49"/>
              <p:cNvSpPr>
                <a:spLocks noChangeArrowheads="1"/>
              </p:cNvSpPr>
              <p:nvPr/>
            </p:nvSpPr>
            <p:spPr bwMode="auto">
              <a:xfrm>
                <a:off x="3357554" y="4572008"/>
                <a:ext cx="274361" cy="307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140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fr-FR" sz="1400" baseline="-25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e 58"/>
          <p:cNvGrpSpPr>
            <a:grpSpLocks/>
          </p:cNvGrpSpPr>
          <p:nvPr/>
        </p:nvGrpSpPr>
        <p:grpSpPr bwMode="auto">
          <a:xfrm>
            <a:off x="1026173" y="1785650"/>
            <a:ext cx="2137586" cy="1624549"/>
            <a:chOff x="928688" y="4786313"/>
            <a:chExt cx="1600200" cy="1143000"/>
          </a:xfrm>
        </p:grpSpPr>
        <p:sp>
          <p:nvSpPr>
            <p:cNvPr id="10255" name="Line 5"/>
            <p:cNvSpPr>
              <a:spLocks noChangeShapeType="1"/>
            </p:cNvSpPr>
            <p:nvPr/>
          </p:nvSpPr>
          <p:spPr bwMode="auto">
            <a:xfrm flipV="1">
              <a:off x="1157288" y="4786313"/>
              <a:ext cx="0" cy="1143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6" name="Line 6"/>
            <p:cNvSpPr>
              <a:spLocks noChangeShapeType="1"/>
            </p:cNvSpPr>
            <p:nvPr/>
          </p:nvSpPr>
          <p:spPr bwMode="auto">
            <a:xfrm>
              <a:off x="928688" y="5472113"/>
              <a:ext cx="1600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7" name="Freeform 7"/>
            <p:cNvSpPr>
              <a:spLocks/>
            </p:cNvSpPr>
            <p:nvPr/>
          </p:nvSpPr>
          <p:spPr bwMode="auto">
            <a:xfrm>
              <a:off x="1166813" y="5070475"/>
              <a:ext cx="685800" cy="800100"/>
            </a:xfrm>
            <a:custGeom>
              <a:avLst/>
              <a:gdLst>
                <a:gd name="T0" fmla="*/ 0 w 1080"/>
                <a:gd name="T1" fmla="*/ 2147483647 h 1260"/>
                <a:gd name="T2" fmla="*/ 2147483647 w 1080"/>
                <a:gd name="T3" fmla="*/ 2147483647 h 1260"/>
                <a:gd name="T4" fmla="*/ 2147483647 w 1080"/>
                <a:gd name="T5" fmla="*/ 2147483647 h 1260"/>
                <a:gd name="T6" fmla="*/ 2147483647 w 1080"/>
                <a:gd name="T7" fmla="*/ 2147483647 h 1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0"/>
                <a:gd name="T13" fmla="*/ 0 h 1260"/>
                <a:gd name="T14" fmla="*/ 1080 w 1080"/>
                <a:gd name="T15" fmla="*/ 1260 h 1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0" h="1260">
                  <a:moveTo>
                    <a:pt x="0" y="630"/>
                  </a:moveTo>
                  <a:cubicBezTo>
                    <a:pt x="120" y="315"/>
                    <a:pt x="240" y="0"/>
                    <a:pt x="360" y="90"/>
                  </a:cubicBezTo>
                  <a:cubicBezTo>
                    <a:pt x="480" y="180"/>
                    <a:pt x="600" y="1080"/>
                    <a:pt x="720" y="1170"/>
                  </a:cubicBezTo>
                  <a:cubicBezTo>
                    <a:pt x="840" y="1260"/>
                    <a:pt x="960" y="945"/>
                    <a:pt x="1080" y="63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8" name="Freeform 8"/>
            <p:cNvSpPr>
              <a:spLocks/>
            </p:cNvSpPr>
            <p:nvPr/>
          </p:nvSpPr>
          <p:spPr bwMode="auto">
            <a:xfrm>
              <a:off x="1157288" y="5043488"/>
              <a:ext cx="800100" cy="838200"/>
            </a:xfrm>
            <a:custGeom>
              <a:avLst/>
              <a:gdLst>
                <a:gd name="T0" fmla="*/ 0 w 1260"/>
                <a:gd name="T1" fmla="*/ 2147483647 h 1320"/>
                <a:gd name="T2" fmla="*/ 2147483647 w 1260"/>
                <a:gd name="T3" fmla="*/ 2147483647 h 1320"/>
                <a:gd name="T4" fmla="*/ 2147483647 w 1260"/>
                <a:gd name="T5" fmla="*/ 2147483647 h 1320"/>
                <a:gd name="T6" fmla="*/ 2147483647 w 1260"/>
                <a:gd name="T7" fmla="*/ 2147483647 h 1320"/>
                <a:gd name="T8" fmla="*/ 2147483647 w 1260"/>
                <a:gd name="T9" fmla="*/ 2147483647 h 1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0"/>
                <a:gd name="T16" fmla="*/ 0 h 1320"/>
                <a:gd name="T17" fmla="*/ 1260 w 1260"/>
                <a:gd name="T18" fmla="*/ 1320 h 1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0" h="1320">
                  <a:moveTo>
                    <a:pt x="0" y="1230"/>
                  </a:moveTo>
                  <a:cubicBezTo>
                    <a:pt x="135" y="870"/>
                    <a:pt x="270" y="510"/>
                    <a:pt x="360" y="330"/>
                  </a:cubicBezTo>
                  <a:cubicBezTo>
                    <a:pt x="450" y="150"/>
                    <a:pt x="450" y="0"/>
                    <a:pt x="540" y="150"/>
                  </a:cubicBezTo>
                  <a:cubicBezTo>
                    <a:pt x="630" y="300"/>
                    <a:pt x="780" y="1140"/>
                    <a:pt x="900" y="1230"/>
                  </a:cubicBezTo>
                  <a:cubicBezTo>
                    <a:pt x="1020" y="1320"/>
                    <a:pt x="1200" y="780"/>
                    <a:pt x="1260" y="6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59" name="Text Box 9"/>
            <p:cNvSpPr txBox="1">
              <a:spLocks noChangeArrowheads="1"/>
            </p:cNvSpPr>
            <p:nvPr/>
          </p:nvSpPr>
          <p:spPr bwMode="auto">
            <a:xfrm>
              <a:off x="1271588" y="4786313"/>
              <a:ext cx="342900" cy="228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fr-FR" sz="1400" i="1"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α</a:t>
              </a:r>
              <a:endParaRPr lang="fr-FR" sz="1400"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1323975" y="5072063"/>
              <a:ext cx="185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1" name="ZoneTexte 56"/>
            <p:cNvSpPr txBox="1">
              <a:spLocks noChangeArrowheads="1"/>
            </p:cNvSpPr>
            <p:nvPr/>
          </p:nvSpPr>
          <p:spPr bwMode="auto">
            <a:xfrm>
              <a:off x="1270824" y="5559998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262" name="ZoneTexte 57"/>
            <p:cNvSpPr txBox="1">
              <a:spLocks noChangeArrowheads="1"/>
            </p:cNvSpPr>
            <p:nvPr/>
          </p:nvSpPr>
          <p:spPr bwMode="auto">
            <a:xfrm>
              <a:off x="1843133" y="5588339"/>
              <a:ext cx="37221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53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ZoneTexte 6"/>
              <p:cNvSpPr txBox="1">
                <a:spLocks noChangeArrowheads="1"/>
              </p:cNvSpPr>
              <p:nvPr/>
            </p:nvSpPr>
            <p:spPr bwMode="auto">
              <a:xfrm>
                <a:off x="827584" y="1700808"/>
                <a:ext cx="6984776" cy="4029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C- Grandeur complexe associée à une grandeur sinusoïdale :</a:t>
                </a:r>
              </a:p>
              <a:p>
                <a:endParaRPr lang="fr-FR" b="1" dirty="0"/>
              </a:p>
              <a:p>
                <a:pPr algn="just"/>
                <a:r>
                  <a:rPr lang="fr-FR" i="1" dirty="0"/>
                  <a:t>    A la grandeur sinusoïdale</a:t>
                </a:r>
              </a:p>
              <a:p>
                <a:pPr algn="just"/>
                <a:endParaRPr lang="fr-FR" i="1" dirty="0"/>
              </a:p>
              <a:p>
                <a:pPr algn="ctr"/>
                <a:r>
                  <a:rPr lang="fr-FR" i="1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r>
                  <a:rPr lang="fr-FR" i="1" dirty="0"/>
                  <a:t> </a:t>
                </a:r>
              </a:p>
              <a:p>
                <a:pPr algn="ctr"/>
                <a:endParaRPr lang="fr-FR" i="1" dirty="0"/>
              </a:p>
              <a:p>
                <a:pPr algn="just"/>
                <a:r>
                  <a:rPr lang="fr-FR" i="1" dirty="0"/>
                  <a:t>    on fait correspondre la </a:t>
                </a:r>
                <a:r>
                  <a:rPr lang="fr-FR" i="1" u="sng" dirty="0"/>
                  <a:t>grandeur complexe </a:t>
                </a:r>
                <a:r>
                  <a:rPr lang="fr-FR" i="1" dirty="0"/>
                  <a:t>associée </a:t>
                </a:r>
              </a:p>
              <a:p>
                <a:pPr algn="just"/>
                <a:endParaRPr lang="fr-FR" i="1" dirty="0"/>
              </a:p>
              <a:p>
                <a:pPr algn="ctr"/>
                <a:r>
                  <a:rPr lang="fr-FR" i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  <a:p>
                <a:endParaRPr lang="fr-FR" i="1" dirty="0"/>
              </a:p>
            </p:txBody>
          </p:sp>
        </mc:Choice>
        <mc:Fallback xmlns="">
          <p:sp>
            <p:nvSpPr>
              <p:cNvPr id="11270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700808"/>
                <a:ext cx="6984776" cy="4029949"/>
              </a:xfrm>
              <a:prstGeom prst="rect">
                <a:avLst/>
              </a:prstGeom>
              <a:blipFill>
                <a:blip r:embed="rId2"/>
                <a:stretch>
                  <a:fillRect l="-785" t="-7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764247" y="4275294"/>
                <a:ext cx="16548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𝐴𝑟𝑔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47" y="4275294"/>
                <a:ext cx="1654877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3608" y="1412776"/>
                <a:ext cx="7416824" cy="4279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b="1" dirty="0"/>
                  <a:t>Spécificité de l’électrotechnique</a:t>
                </a:r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En électrotechnique, les récepteurs électriques sont pratiquement toujours connectés aux bornes d’une même source fournissant une tension sinusoïdale </a:t>
                </a:r>
                <a:r>
                  <a:rPr lang="fr-FR" b="1" dirty="0"/>
                  <a:t>u</a:t>
                </a:r>
                <a:r>
                  <a:rPr lang="fr-FR" dirty="0"/>
                  <a:t> qu’on caractérisa par sa valeur efficace U. </a:t>
                </a:r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En considérant la tension u(t), comme tension d’alimentation d’un système de charges, on considérera souvent cette tension comme étant à l’origine des phases. On écrit ainsi de façon classique une tension sinusoïdale de référence sous la forme :</a:t>
                </a:r>
              </a:p>
              <a:p>
                <a:pPr algn="just"/>
                <a:endParaRPr lang="fr-F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baseline="-25000" dirty="0" err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·</m:t>
                      </m:r>
                      <m:rad>
                        <m:radPr>
                          <m:degHide m:val="on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fr-FR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algn="just"/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2776"/>
                <a:ext cx="7416824" cy="4279954"/>
              </a:xfrm>
              <a:prstGeom prst="rect">
                <a:avLst/>
              </a:prstGeom>
              <a:blipFill>
                <a:blip r:embed="rId2"/>
                <a:stretch>
                  <a:fillRect l="-657" t="-855" r="-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208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43608" y="1412776"/>
                <a:ext cx="7416824" cy="400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Par ailleurs, la grande majorité des récepteurs électriques sous tension sinusoïdale sont des récepteurs à tendance inductive. Ainsi, dans la plupart des cas, le courant i(t) traversant un dipôle est en retard par rapport à la tension u(t). On écrira alors par convention les courants sous la forme : </a:t>
                </a:r>
              </a:p>
              <a:p>
                <a:pPr algn="just"/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· </m:t>
                      </m:r>
                      <m:rad>
                        <m:radPr>
                          <m:degHide m:val="on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fr-FR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m:rPr>
                          <m:sty m:val="p"/>
                        </m:rPr>
                        <a:rPr lang="fr-FR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algn="just"/>
                <a:endParaRPr lang="en-US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Cette écriture (avec le signe moins dans le sinus) est une convention d’écriture propre à l’électrotechnique mais est rarement utilisée en électronique ou automatique.</a:t>
                </a:r>
              </a:p>
              <a:p>
                <a:pPr algn="just"/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12776"/>
                <a:ext cx="7416824" cy="4002955"/>
              </a:xfrm>
              <a:prstGeom prst="rect">
                <a:avLst/>
              </a:prstGeom>
              <a:blipFill>
                <a:blip r:embed="rId2"/>
                <a:stretch>
                  <a:fillRect l="-657" r="-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67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587" y="1052736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dirty="0"/>
          </a:p>
          <a:p>
            <a:pPr algn="just"/>
            <a:r>
              <a:rPr lang="fr-FR" dirty="0"/>
              <a:t>On représente l’exemple d’un dipôle quelconque adoptant ces notations sur la figure suivante: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7" y="2149792"/>
            <a:ext cx="4213553" cy="4389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04048" y="2420888"/>
                <a:ext cx="3960440" cy="985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ts val="12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Grandeurs </a:t>
                </a:r>
                <a:r>
                  <a:rPr lang="en-US" sz="16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Sinusoïdales</a:t>
                </a: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temporelles</a:t>
                </a:r>
                <a:r>
                  <a:rPr lang="en-US" sz="1600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  <a:endParaRPr lang="fr-FR" sz="16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6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𝑈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sin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𝐼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sin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𝜑</m:t>
                            </m:r>
                            <m: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20888"/>
                <a:ext cx="3960440" cy="985398"/>
              </a:xfrm>
              <a:prstGeom prst="rect">
                <a:avLst/>
              </a:prstGeom>
              <a:blipFill>
                <a:blip r:embed="rId3"/>
                <a:stretch>
                  <a:fillRect l="-923" t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077140" y="4603267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ea typeface="Calibri" panose="020F0502020204030204" pitchFamily="34" charset="0"/>
              </a:rPr>
              <a:t>Grandeurs Complexes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035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11560" y="1772816"/>
            <a:ext cx="8136904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sz="2400" b="1" dirty="0"/>
              <a:t>I - Chap1-Reseau alternatif monophasé</a:t>
            </a:r>
          </a:p>
          <a:p>
            <a:pPr algn="just"/>
            <a:endParaRPr lang="fr-FR" sz="2400" b="1" dirty="0"/>
          </a:p>
          <a:p>
            <a:pPr algn="just"/>
            <a:r>
              <a:rPr lang="fr-FR" sz="2400" dirty="0"/>
              <a:t>	 </a:t>
            </a:r>
          </a:p>
          <a:p>
            <a:pPr algn="just"/>
            <a:r>
              <a:rPr lang="fr-FR" sz="2400" b="1" dirty="0"/>
              <a:t>II - Chap2-Reseau </a:t>
            </a:r>
            <a:r>
              <a:rPr lang="fr-FR" sz="2400" b="1" dirty="0" smtClean="0"/>
              <a:t>triphasé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 smtClean="0"/>
          </a:p>
          <a:p>
            <a:pPr algn="just"/>
            <a:r>
              <a:rPr lang="fr-FR" sz="2400" b="1" dirty="0" smtClean="0"/>
              <a:t>III – Chap3-circuit magnétique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VI </a:t>
            </a:r>
            <a:r>
              <a:rPr lang="fr-FR" sz="2400" b="1" dirty="0"/>
              <a:t>– </a:t>
            </a:r>
            <a:r>
              <a:rPr lang="fr-FR" sz="2400" b="1" dirty="0" smtClean="0"/>
              <a:t>Chap4-transformateur monophasé</a:t>
            </a:r>
          </a:p>
          <a:p>
            <a:pPr algn="just"/>
            <a:endParaRPr lang="fr-FR" sz="2400" b="1" dirty="0" smtClean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/>
              <a:t>V </a:t>
            </a:r>
            <a:r>
              <a:rPr lang="fr-FR" sz="2400" b="1" dirty="0"/>
              <a:t>– </a:t>
            </a:r>
            <a:r>
              <a:rPr lang="fr-FR" sz="2400" b="1" dirty="0" smtClean="0"/>
              <a:t>Chap5-transformateur triphasé</a:t>
            </a:r>
            <a:endParaRPr lang="fr-FR" sz="2400" b="1" dirty="0"/>
          </a:p>
          <a:p>
            <a:pPr algn="just"/>
            <a:endParaRPr lang="fr-FR" b="1" dirty="0"/>
          </a:p>
          <a:p>
            <a:pPr algn="just"/>
            <a:r>
              <a:rPr lang="fr-FR" b="1" i="1" dirty="0"/>
              <a:t>	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 smtClean="0"/>
              <a:t>Sommaire</a:t>
            </a:r>
            <a:endParaRPr lang="fr-FR" sz="40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12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587" y="1052736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dirty="0"/>
          </a:p>
          <a:p>
            <a:pPr algn="just"/>
            <a:r>
              <a:rPr lang="fr-FR" b="1" dirty="0"/>
              <a:t>Dipôles inductifs et capacitifs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On distinguera classiquement les dipôles à réactance et déphasage positif et ceux à réactance et déphasage négatifs, respectivement appelés inductifs et capacitifs. Ces dipôles sont représentés sur la figure suivante.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1" y="3429000"/>
            <a:ext cx="5044308" cy="11887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5013175"/>
            <a:ext cx="4902157" cy="11887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59632" y="36639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dipôles inductifs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87624" y="522824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dipôles capacitifs</a:t>
            </a:r>
          </a:p>
        </p:txBody>
      </p:sp>
    </p:spTree>
    <p:extLst>
      <p:ext uri="{BB962C8B-B14F-4D97-AF65-F5344CB8AC3E}">
        <p14:creationId xmlns:p14="http://schemas.microsoft.com/office/powerpoint/2010/main" val="35100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2294" name="ZoneTexte 6"/>
          <p:cNvSpPr txBox="1">
            <a:spLocks noChangeArrowheads="1"/>
          </p:cNvSpPr>
          <p:nvPr/>
        </p:nvSpPr>
        <p:spPr bwMode="auto">
          <a:xfrm>
            <a:off x="1088418" y="1376712"/>
            <a:ext cx="740136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b="1" dirty="0"/>
              <a:t>Application à un circuit RLC  série</a:t>
            </a:r>
          </a:p>
          <a:p>
            <a:endParaRPr lang="fr-FR" dirty="0"/>
          </a:p>
          <a:p>
            <a:r>
              <a:rPr lang="fr-FR" dirty="0"/>
              <a:t>Soit un circuit RLC série auquel on applique une tension sinusoïdale:</a:t>
            </a:r>
          </a:p>
          <a:p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			</a:t>
            </a:r>
          </a:p>
          <a:p>
            <a:endParaRPr lang="fr-FR" dirty="0"/>
          </a:p>
          <a:p>
            <a:endParaRPr lang="fr-FR" dirty="0"/>
          </a:p>
          <a:p>
            <a:pPr algn="just"/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88418" y="5648153"/>
                <a:ext cx="65849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On peut utiliser plusieurs méthodes pour déterminer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 et </a:t>
                </a:r>
                <a:r>
                  <a:rPr lang="fr-FR" i="1" dirty="0"/>
                  <a:t>φ</a:t>
                </a:r>
                <a:r>
                  <a:rPr lang="fr-FR" dirty="0"/>
                  <a:t> ?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18" y="5648153"/>
                <a:ext cx="6584911" cy="369332"/>
              </a:xfrm>
              <a:prstGeom prst="rect">
                <a:avLst/>
              </a:prstGeom>
              <a:blipFill>
                <a:blip r:embed="rId2"/>
                <a:stretch>
                  <a:fillRect l="-83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760845" y="3360215"/>
            <a:ext cx="2042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(origine des phases)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002479" y="2634006"/>
                <a:ext cx="287046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79" y="2634006"/>
                <a:ext cx="287046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017303" y="3354594"/>
                <a:ext cx="17641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03" y="3354594"/>
                <a:ext cx="1764137" cy="309637"/>
              </a:xfrm>
              <a:prstGeom prst="rect">
                <a:avLst/>
              </a:prstGeom>
              <a:blipFill>
                <a:blip r:embed="rId4"/>
                <a:stretch>
                  <a:fillRect l="-1038" r="-4152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017303" y="4036987"/>
                <a:ext cx="2075568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03" y="4036987"/>
                <a:ext cx="2075568" cy="309637"/>
              </a:xfrm>
              <a:prstGeom prst="rect">
                <a:avLst/>
              </a:prstGeom>
              <a:blipFill>
                <a:blip r:embed="rId5"/>
                <a:stretch>
                  <a:fillRect l="-2059" b="-25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2717014" y="4755355"/>
                <a:ext cx="67614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014" y="4755355"/>
                <a:ext cx="676146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87" y="2453328"/>
            <a:ext cx="1798471" cy="249088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03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2309" name="Rectangle 70"/>
          <p:cNvSpPr>
            <a:spLocks noChangeArrowheads="1"/>
          </p:cNvSpPr>
          <p:nvPr/>
        </p:nvSpPr>
        <p:spPr bwMode="auto">
          <a:xfrm>
            <a:off x="611560" y="1762538"/>
            <a:ext cx="7263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fr-FR" b="1" dirty="0"/>
              <a:t>Méthode vectorielle (représentation de Fresnel)</a:t>
            </a:r>
          </a:p>
          <a:p>
            <a:endParaRPr lang="fr-FR" b="1" dirty="0"/>
          </a:p>
          <a:p>
            <a:pPr marL="342900" indent="-342900"/>
            <a:r>
              <a:rPr lang="fr-FR" i="1" dirty="0"/>
              <a:t>	</a:t>
            </a:r>
            <a:r>
              <a:rPr lang="fr-FR" dirty="0"/>
              <a:t>i étant sinusoïdale, la relation (1) peut être représentée par le diagramme vectoriel suivant :</a:t>
            </a:r>
            <a:endParaRPr lang="fr-FR" b="1" dirty="0"/>
          </a:p>
        </p:txBody>
      </p:sp>
      <p:sp>
        <p:nvSpPr>
          <p:cNvPr id="12315" name="Rectangle 88"/>
          <p:cNvSpPr>
            <a:spLocks noChangeArrowheads="1"/>
          </p:cNvSpPr>
          <p:nvPr/>
        </p:nvSpPr>
        <p:spPr bwMode="auto">
          <a:xfrm>
            <a:off x="5420967" y="5013555"/>
            <a:ext cx="2960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fr-FR" sz="1600" i="1" dirty="0"/>
              <a:t>Circuit à dominance inductive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721467" y="5422811"/>
                <a:ext cx="97033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467" y="5422811"/>
                <a:ext cx="97033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/>
          <p:cNvGrpSpPr/>
          <p:nvPr/>
        </p:nvGrpSpPr>
        <p:grpSpPr>
          <a:xfrm>
            <a:off x="2585528" y="3477639"/>
            <a:ext cx="3586945" cy="2091215"/>
            <a:chOff x="2585528" y="3477639"/>
            <a:chExt cx="3586945" cy="2091215"/>
          </a:xfrm>
        </p:grpSpPr>
        <p:grpSp>
          <p:nvGrpSpPr>
            <p:cNvPr id="18" name="Group 69"/>
            <p:cNvGrpSpPr>
              <a:grpSpLocks/>
            </p:cNvGrpSpPr>
            <p:nvPr/>
          </p:nvGrpSpPr>
          <p:grpSpPr bwMode="auto">
            <a:xfrm>
              <a:off x="2585528" y="3477639"/>
              <a:ext cx="3586945" cy="2091215"/>
              <a:chOff x="4527" y="6600"/>
              <a:chExt cx="4072" cy="2080"/>
            </a:xfrm>
          </p:grpSpPr>
          <p:sp>
            <p:nvSpPr>
              <p:cNvPr id="12320" name="Line 70"/>
              <p:cNvSpPr>
                <a:spLocks noChangeShapeType="1"/>
              </p:cNvSpPr>
              <p:nvPr/>
            </p:nvSpPr>
            <p:spPr bwMode="auto">
              <a:xfrm>
                <a:off x="4973" y="7517"/>
                <a:ext cx="90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21" name="Line 71"/>
              <p:cNvSpPr>
                <a:spLocks noChangeShapeType="1"/>
              </p:cNvSpPr>
              <p:nvPr/>
            </p:nvSpPr>
            <p:spPr bwMode="auto">
              <a:xfrm flipH="1">
                <a:off x="6533" y="6600"/>
                <a:ext cx="72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322" name="Group 72"/>
              <p:cNvGrpSpPr>
                <a:grpSpLocks/>
              </p:cNvGrpSpPr>
              <p:nvPr/>
            </p:nvGrpSpPr>
            <p:grpSpPr bwMode="auto">
              <a:xfrm>
                <a:off x="4527" y="6600"/>
                <a:ext cx="4072" cy="2080"/>
                <a:chOff x="2232" y="6600"/>
                <a:chExt cx="4072" cy="2080"/>
              </a:xfrm>
            </p:grpSpPr>
            <p:grpSp>
              <p:nvGrpSpPr>
                <p:cNvPr id="12323" name="Group 73"/>
                <p:cNvGrpSpPr>
                  <a:grpSpLocks/>
                </p:cNvGrpSpPr>
                <p:nvPr/>
              </p:nvGrpSpPr>
              <p:grpSpPr bwMode="auto">
                <a:xfrm>
                  <a:off x="2232" y="6600"/>
                  <a:ext cx="3701" cy="2080"/>
                  <a:chOff x="2247" y="6600"/>
                  <a:chExt cx="3701" cy="2080"/>
                </a:xfrm>
              </p:grpSpPr>
              <p:sp>
                <p:nvSpPr>
                  <p:cNvPr id="1232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7532"/>
                    <a:ext cx="32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26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8" y="6600"/>
                    <a:ext cx="1440" cy="18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7" y="7017"/>
                    <a:ext cx="532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</a:t>
                    </a:r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29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7532"/>
                    <a:ext cx="154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sm" len="med"/>
                  </a:ln>
                </p:spPr>
                <p:txBody>
                  <a:bodyPr/>
                  <a:lstStyle/>
                  <a:p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2" y="8140"/>
                    <a:ext cx="767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RI</a:t>
                    </a:r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1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7629"/>
                    <a:ext cx="1035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</a:t>
                    </a:r>
                    <a:r>
                      <a:rPr lang="fr-FR" sz="1600" dirty="0" err="1"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rPr>
                      <a:t>ω</a:t>
                    </a:r>
                    <a:r>
                      <a:rPr lang="fr-FR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</a:t>
                    </a:r>
                    <a:endParaRPr lang="fr-FR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2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8" y="6778"/>
                    <a:ext cx="1200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I/</a:t>
                    </a:r>
                    <a:r>
                      <a:rPr lang="fr-FR" sz="16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r>
                      <a:rPr lang="fr-FR" sz="1600" dirty="0" err="1"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rPr>
                      <a:t>ω</a:t>
                    </a:r>
                    <a:endParaRPr lang="fr-FR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3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6" y="7541"/>
                    <a:ext cx="455" cy="62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 i="1" dirty="0"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rPr>
                      <a:t>φ</a:t>
                    </a:r>
                    <a:endParaRPr lang="fr-FR" dirty="0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34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7" y="7197"/>
                    <a:ext cx="532" cy="5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Aft>
                        <a:spcPts val="1000"/>
                      </a:spcAft>
                    </a:pPr>
                    <a:r>
                      <a:rPr lang="fr-FR" sz="1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fr-FR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3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5772" y="7182"/>
                  <a:ext cx="53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u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6" name="Connecteur en arc 5"/>
            <p:cNvCxnSpPr/>
            <p:nvPr/>
          </p:nvCxnSpPr>
          <p:spPr>
            <a:xfrm rot="5400000">
              <a:off x="3131840" y="4509120"/>
              <a:ext cx="216024" cy="72008"/>
            </a:xfrm>
            <a:prstGeom prst="curvedConnector3">
              <a:avLst>
                <a:gd name="adj1" fmla="val 799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658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43" name="Group 69"/>
          <p:cNvGrpSpPr>
            <a:grpSpLocks/>
          </p:cNvGrpSpPr>
          <p:nvPr/>
        </p:nvGrpSpPr>
        <p:grpSpPr bwMode="auto">
          <a:xfrm>
            <a:off x="2778527" y="1459220"/>
            <a:ext cx="3586945" cy="2192760"/>
            <a:chOff x="4527" y="6499"/>
            <a:chExt cx="4072" cy="2181"/>
          </a:xfrm>
        </p:grpSpPr>
        <p:sp>
          <p:nvSpPr>
            <p:cNvPr id="44" name="Line 70"/>
            <p:cNvSpPr>
              <a:spLocks noChangeShapeType="1"/>
            </p:cNvSpPr>
            <p:nvPr/>
          </p:nvSpPr>
          <p:spPr bwMode="auto">
            <a:xfrm>
              <a:off x="4973" y="7517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ine 71"/>
            <p:cNvSpPr>
              <a:spLocks noChangeShapeType="1"/>
            </p:cNvSpPr>
            <p:nvPr/>
          </p:nvSpPr>
          <p:spPr bwMode="auto">
            <a:xfrm flipH="1">
              <a:off x="6533" y="6600"/>
              <a:ext cx="7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</p:spPr>
          <p:txBody>
            <a:bodyPr/>
            <a:lstStyle/>
            <a:p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72"/>
            <p:cNvGrpSpPr>
              <a:grpSpLocks/>
            </p:cNvGrpSpPr>
            <p:nvPr/>
          </p:nvGrpSpPr>
          <p:grpSpPr bwMode="auto">
            <a:xfrm>
              <a:off x="4527" y="6499"/>
              <a:ext cx="4072" cy="2181"/>
              <a:chOff x="2232" y="6499"/>
              <a:chExt cx="4072" cy="2181"/>
            </a:xfrm>
          </p:grpSpPr>
          <p:grpSp>
            <p:nvGrpSpPr>
              <p:cNvPr id="47" name="Group 73"/>
              <p:cNvGrpSpPr>
                <a:grpSpLocks/>
              </p:cNvGrpSpPr>
              <p:nvPr/>
            </p:nvGrpSpPr>
            <p:grpSpPr bwMode="auto">
              <a:xfrm>
                <a:off x="2232" y="6499"/>
                <a:ext cx="3798" cy="2181"/>
                <a:chOff x="2247" y="6499"/>
                <a:chExt cx="3798" cy="2181"/>
              </a:xfrm>
            </p:grpSpPr>
            <p:sp>
              <p:nvSpPr>
                <p:cNvPr id="49" name="Line 74"/>
                <p:cNvSpPr>
                  <a:spLocks noChangeShapeType="1"/>
                </p:cNvSpPr>
                <p:nvPr/>
              </p:nvSpPr>
              <p:spPr bwMode="auto">
                <a:xfrm>
                  <a:off x="2708" y="7532"/>
                  <a:ext cx="32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578" y="6600"/>
                  <a:ext cx="144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357" y="7017"/>
                  <a:ext cx="53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U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Line 78"/>
                <p:cNvSpPr>
                  <a:spLocks noChangeShapeType="1"/>
                </p:cNvSpPr>
                <p:nvPr/>
              </p:nvSpPr>
              <p:spPr bwMode="auto">
                <a:xfrm>
                  <a:off x="2708" y="7532"/>
                  <a:ext cx="154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02" y="8140"/>
                  <a:ext cx="767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RI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5010" y="6499"/>
                  <a:ext cx="1035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fr-FR" sz="1600" dirty="0" err="1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ω</a:t>
                  </a:r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  <a:endParaRPr lang="fr-F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53" y="6630"/>
                  <a:ext cx="120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I/C</a:t>
                  </a:r>
                  <a:r>
                    <a:rPr lang="fr-FR" sz="1600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ω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166" y="7541"/>
                  <a:ext cx="455" cy="6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 i="1" dirty="0">
                      <a:latin typeface="Arial" panose="020B0604020202020204" pitchFamily="34" charset="0"/>
                      <a:ea typeface="Arial" charset="0"/>
                      <a:cs typeface="Arial" panose="020B0604020202020204" pitchFamily="34" charset="0"/>
                    </a:rPr>
                    <a:t>φ</a:t>
                  </a:r>
                  <a:endParaRPr lang="fr-FR" dirty="0">
                    <a:latin typeface="Arial" panose="020B0604020202020204" pitchFamily="34" charset="0"/>
                    <a:ea typeface="Arial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47" y="7197"/>
                  <a:ext cx="532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Aft>
                      <a:spcPts val="1000"/>
                    </a:spcAft>
                  </a:pPr>
                  <a:r>
                    <a:rPr lang="fr-F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fr-F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 Box 84"/>
              <p:cNvSpPr txBox="1">
                <a:spLocks noChangeArrowheads="1"/>
              </p:cNvSpPr>
              <p:nvPr/>
            </p:nvSpPr>
            <p:spPr bwMode="auto">
              <a:xfrm>
                <a:off x="5772" y="7182"/>
                <a:ext cx="53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fr-FR" sz="160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6395" y="3845592"/>
                <a:ext cx="3038652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95" y="3845592"/>
                <a:ext cx="3038652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76395" y="4756786"/>
                <a:ext cx="2570384" cy="95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95" y="4756786"/>
                <a:ext cx="2570384" cy="955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35960" y="3961884"/>
                <a:ext cx="2077685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60" y="3961884"/>
                <a:ext cx="2077685" cy="792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235960" y="4715623"/>
                <a:ext cx="2333267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60" y="4715623"/>
                <a:ext cx="2333267" cy="792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34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13327" name="Rectangle 70"/>
          <p:cNvSpPr>
            <a:spLocks noChangeArrowheads="1"/>
          </p:cNvSpPr>
          <p:nvPr/>
        </p:nvSpPr>
        <p:spPr bwMode="auto">
          <a:xfrm>
            <a:off x="862088" y="1547554"/>
            <a:ext cx="723830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fr-FR" b="1" dirty="0"/>
              <a:t>2) Méthode des grandeurs complexes associées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fr-FR" b="1" dirty="0"/>
          </a:p>
          <a:p>
            <a:pPr marL="342900" indent="-342900"/>
            <a:r>
              <a:rPr lang="fr-FR" dirty="0"/>
              <a:t>    En écriture complexe la relation différentielle s’écrit:                            </a:t>
            </a:r>
          </a:p>
          <a:p>
            <a:pPr marL="342900" indent="-342900"/>
            <a:endParaRPr lang="fr-FR" sz="1600" b="1" i="1" dirty="0"/>
          </a:p>
          <a:p>
            <a:pPr marL="342900" indent="-342900"/>
            <a:endParaRPr lang="fr-FR" sz="1600" b="1" i="1" dirty="0"/>
          </a:p>
          <a:p>
            <a:pPr marL="342900" indent="-342900"/>
            <a:endParaRPr lang="fr-FR" b="1" dirty="0"/>
          </a:p>
          <a:p>
            <a:pPr marL="342900" indent="-342900"/>
            <a:endParaRPr lang="fr-FR" b="1" dirty="0"/>
          </a:p>
        </p:txBody>
      </p:sp>
      <p:pic>
        <p:nvPicPr>
          <p:cNvPr id="133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3201035"/>
            <a:ext cx="253419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5602" y="4280604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/>
            <a:r>
              <a:rPr lang="fr-FR" dirty="0"/>
              <a:t>est l’impédance complexe du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547664" y="4198877"/>
                <a:ext cx="209756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198877"/>
                <a:ext cx="2097562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Application à un circuit RLC  série</a:t>
            </a:r>
            <a:r>
              <a:rPr lang="fr-FR" b="1" dirty="0"/>
              <a:t>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979712" y="2022945"/>
                <a:ext cx="11377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bar>
                                <m:barPr>
                                  <m:pos m:val="top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bar>
                                <m:barPr>
                                  <m:pos m:val="top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22945"/>
                <a:ext cx="1137747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979712" y="3212976"/>
                <a:ext cx="5656357" cy="1806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bar>
                                        <m:barPr>
                                          <m:pos m:val="top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bar>
                                    </m:num>
                                    <m:den>
                                      <m:bar>
                                        <m:barPr>
                                          <m:pos m:val="top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ba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𝐴𝑟𝑐𝑡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212976"/>
                <a:ext cx="5656357" cy="1806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447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1556792"/>
            <a:ext cx="7056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Les puissances électriques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physique, une </a:t>
            </a:r>
            <a:r>
              <a:rPr lang="fr-FR" u="sng" dirty="0"/>
              <a:t>puissance</a:t>
            </a:r>
            <a:r>
              <a:rPr lang="fr-FR" dirty="0"/>
              <a:t> représente une quantité </a:t>
            </a:r>
            <a:r>
              <a:rPr lang="fr-FR" u="sng" dirty="0"/>
              <a:t>d’énergie</a:t>
            </a:r>
            <a:r>
              <a:rPr lang="fr-FR" dirty="0"/>
              <a:t> par unité de temps.</a:t>
            </a:r>
          </a:p>
          <a:p>
            <a:pPr algn="just"/>
            <a:r>
              <a:rPr lang="fr-FR" dirty="0"/>
              <a:t>Son unité est le Watt (1 W = 1 J/s).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En règle générale, la puissance qui motive les systèmes de conversion d’énergie est la </a:t>
            </a:r>
            <a:r>
              <a:rPr lang="fr-FR" u="sng" dirty="0"/>
              <a:t>puissance moyenne</a:t>
            </a:r>
            <a:r>
              <a:rPr lang="fr-FR" dirty="0"/>
              <a:t> des systèmes, on</a:t>
            </a:r>
          </a:p>
          <a:p>
            <a:pPr algn="just"/>
            <a:r>
              <a:rPr lang="fr-FR" dirty="0"/>
              <a:t>l’appelle aussi </a:t>
            </a:r>
            <a:r>
              <a:rPr lang="fr-FR" u="sng" dirty="0"/>
              <a:t>puissance active</a:t>
            </a:r>
            <a:r>
              <a:rPr lang="fr-FR" dirty="0"/>
              <a:t>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Le concept de puissance est un outil indispensable en électrotechnique, il permet d’ailleurs souvent d’avoir une vision globale des systèmes et de résoudre facilement certains problèmes par la technique du </a:t>
            </a:r>
            <a:r>
              <a:rPr lang="fr-FR" u="sng" dirty="0"/>
              <a:t>bilan de puissances</a:t>
            </a:r>
            <a:r>
              <a:rPr lang="fr-FR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4753" y="3653577"/>
            <a:ext cx="2194560" cy="9144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84784"/>
            <a:ext cx="846043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fr-FR" b="1" dirty="0"/>
              <a:t>Puissance instantanée:</a:t>
            </a:r>
          </a:p>
          <a:p>
            <a:pPr marL="342900" indent="-342900"/>
            <a:endParaRPr lang="fr-FR" b="1" dirty="0"/>
          </a:p>
          <a:p>
            <a:pPr marL="342900" indent="-342900"/>
            <a:r>
              <a:rPr lang="fr-FR" dirty="0"/>
              <a:t>      Par définition       p=u(t).i(t)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      C’est le produit courant tension à tout instant</a:t>
            </a:r>
          </a:p>
          <a:p>
            <a:pPr marL="342900" indent="-342900">
              <a:buFontTx/>
              <a:buAutoNum type="arabicParenR"/>
            </a:pPr>
            <a:endParaRPr lang="fr-FR" b="1" dirty="0"/>
          </a:p>
          <a:p>
            <a:pPr marL="342900" indent="-342900"/>
            <a:r>
              <a:rPr lang="fr-FR" b="1" dirty="0"/>
              <a:t>2)  Puissance moyenne ou puissance active:</a:t>
            </a:r>
          </a:p>
          <a:p>
            <a:pPr marL="342900" indent="-342900">
              <a:buFontTx/>
              <a:buAutoNum type="arabicParenR"/>
            </a:pPr>
            <a:endParaRPr lang="fr-FR" b="1" dirty="0"/>
          </a:p>
          <a:p>
            <a:pPr marL="342900" indent="-342900"/>
            <a:endParaRPr lang="en-US" dirty="0"/>
          </a:p>
          <a:p>
            <a:pPr marL="342900" indent="-342900"/>
            <a:endParaRPr lang="fr-FR" dirty="0"/>
          </a:p>
          <a:p>
            <a:pPr marL="342900" indent="-342900"/>
            <a:endParaRPr lang="fr-FR" i="1" dirty="0"/>
          </a:p>
          <a:p>
            <a:pPr marL="342900" indent="-342900"/>
            <a:endParaRPr lang="fr-FR" i="1" dirty="0"/>
          </a:p>
          <a:p>
            <a:pPr marL="342900" indent="-342900"/>
            <a:r>
              <a:rPr lang="fr-FR" i="1" dirty="0"/>
              <a:t>     Si u et i sont sinusoïdaux :   P = UI cos φ </a:t>
            </a:r>
            <a:endParaRPr lang="fr-FR" dirty="0"/>
          </a:p>
          <a:p>
            <a:pPr marL="342900" indent="-342900"/>
            <a:endParaRPr lang="fr-FR" i="1" dirty="0"/>
          </a:p>
          <a:p>
            <a:pPr marL="342900" indent="-342900"/>
            <a:r>
              <a:rPr lang="fr-FR" i="1" dirty="0"/>
              <a:t>     Si u et i sont périodiques quelconques :  </a:t>
            </a:r>
          </a:p>
          <a:p>
            <a:pPr marL="342900" indent="-342900"/>
            <a:endParaRPr lang="fr-FR" i="1" dirty="0"/>
          </a:p>
          <a:p>
            <a:pPr marL="342900" indent="-342900"/>
            <a:endParaRPr lang="fr-FR" i="1" dirty="0"/>
          </a:p>
        </p:txBody>
      </p:sp>
      <p:grpSp>
        <p:nvGrpSpPr>
          <p:cNvPr id="2" name="Groupe 43"/>
          <p:cNvGrpSpPr>
            <a:grpSpLocks/>
          </p:cNvGrpSpPr>
          <p:nvPr/>
        </p:nvGrpSpPr>
        <p:grpSpPr bwMode="auto">
          <a:xfrm>
            <a:off x="6577956" y="1513688"/>
            <a:ext cx="2096945" cy="1483510"/>
            <a:chOff x="6955507" y="1639320"/>
            <a:chExt cx="1756165" cy="903844"/>
          </a:xfrm>
        </p:grpSpPr>
        <p:grpSp>
          <p:nvGrpSpPr>
            <p:cNvPr id="14368" name="Groupe 34"/>
            <p:cNvGrpSpPr>
              <a:grpSpLocks/>
            </p:cNvGrpSpPr>
            <p:nvPr/>
          </p:nvGrpSpPr>
          <p:grpSpPr bwMode="auto">
            <a:xfrm>
              <a:off x="7215206" y="1857362"/>
              <a:ext cx="857677" cy="685802"/>
              <a:chOff x="7215206" y="1857362"/>
              <a:chExt cx="857677" cy="685802"/>
            </a:xfrm>
          </p:grpSpPr>
          <p:sp>
            <p:nvSpPr>
              <p:cNvPr id="14372" name="Line 26"/>
              <p:cNvSpPr>
                <a:spLocks noChangeShapeType="1"/>
              </p:cNvSpPr>
              <p:nvPr/>
            </p:nvSpPr>
            <p:spPr bwMode="auto">
              <a:xfrm>
                <a:off x="7215206" y="1857364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3" name="Line 27"/>
              <p:cNvSpPr>
                <a:spLocks noChangeShapeType="1"/>
              </p:cNvSpPr>
              <p:nvPr/>
            </p:nvSpPr>
            <p:spPr bwMode="auto">
              <a:xfrm flipH="1">
                <a:off x="8013903" y="1857362"/>
                <a:ext cx="1403" cy="135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4" name="Line 30"/>
              <p:cNvSpPr>
                <a:spLocks noChangeShapeType="1"/>
              </p:cNvSpPr>
              <p:nvPr/>
            </p:nvSpPr>
            <p:spPr bwMode="auto">
              <a:xfrm flipH="1">
                <a:off x="7215206" y="2543164"/>
                <a:ext cx="8001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5" name="Line 31"/>
              <p:cNvSpPr>
                <a:spLocks noChangeShapeType="1"/>
              </p:cNvSpPr>
              <p:nvPr/>
            </p:nvSpPr>
            <p:spPr bwMode="auto">
              <a:xfrm flipV="1">
                <a:off x="7237431" y="1886323"/>
                <a:ext cx="0" cy="6128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6" name="Line 32"/>
              <p:cNvSpPr>
                <a:spLocks noChangeShapeType="1"/>
              </p:cNvSpPr>
              <p:nvPr/>
            </p:nvSpPr>
            <p:spPr bwMode="auto">
              <a:xfrm>
                <a:off x="7300934" y="1857364"/>
                <a:ext cx="342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29954" y="2000249"/>
                <a:ext cx="142929" cy="428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8" name="Line 27"/>
              <p:cNvSpPr>
                <a:spLocks noChangeShapeType="1"/>
              </p:cNvSpPr>
              <p:nvPr/>
            </p:nvSpPr>
            <p:spPr bwMode="auto">
              <a:xfrm>
                <a:off x="8013903" y="2421825"/>
                <a:ext cx="0" cy="114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69" name="ZoneTexte 35"/>
            <p:cNvSpPr txBox="1">
              <a:spLocks noChangeArrowheads="1"/>
            </p:cNvSpPr>
            <p:nvPr/>
          </p:nvSpPr>
          <p:spPr bwMode="auto">
            <a:xfrm>
              <a:off x="7507135" y="1639320"/>
              <a:ext cx="197615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4370" name="ZoneTexte 36"/>
            <p:cNvSpPr txBox="1">
              <a:spLocks noChangeArrowheads="1"/>
            </p:cNvSpPr>
            <p:nvPr/>
          </p:nvSpPr>
          <p:spPr bwMode="auto">
            <a:xfrm>
              <a:off x="6955507" y="2066636"/>
              <a:ext cx="262055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14371" name="ZoneTexte 37"/>
            <p:cNvSpPr txBox="1">
              <a:spLocks noChangeArrowheads="1"/>
            </p:cNvSpPr>
            <p:nvPr/>
          </p:nvSpPr>
          <p:spPr bwMode="auto">
            <a:xfrm>
              <a:off x="8052239" y="2033586"/>
              <a:ext cx="659433" cy="225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Arial" panose="020B0604020202020204" pitchFamily="34" charset="0"/>
                  <a:cs typeface="Arial" panose="020B0604020202020204" pitchFamily="34" charset="0"/>
                </a:rPr>
                <a:t>circuit</a:t>
              </a: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64985" y="3653577"/>
                <a:ext cx="2143792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𝑢𝑖𝑑𝑡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85" y="3653577"/>
                <a:ext cx="2143792" cy="927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85644" y="5781753"/>
                <a:ext cx="3292312" cy="846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44" y="5781753"/>
                <a:ext cx="3292312" cy="84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589009" y="3936495"/>
            <a:ext cx="2026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Unité: ( W, kW, …..)</a:t>
            </a:r>
          </a:p>
        </p:txBody>
      </p:sp>
    </p:spTree>
    <p:extLst>
      <p:ext uri="{BB962C8B-B14F-4D97-AF65-F5344CB8AC3E}">
        <p14:creationId xmlns:p14="http://schemas.microsoft.com/office/powerpoint/2010/main" val="545810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4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41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47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0" name="Rectangle 5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827584" y="1484784"/>
            <a:ext cx="77048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r>
              <a:rPr lang="fr-FR" dirty="0"/>
              <a:t>La puissance active correspond à la puissance électrique transportée entre les générateurs et les récepteurs, physiquement elle est liée à une transformation d’énergie (travail) :</a:t>
            </a:r>
          </a:p>
          <a:p>
            <a:endParaRPr lang="fr-FR" dirty="0"/>
          </a:p>
          <a:p>
            <a:pPr marL="342900" indent="-342900"/>
            <a:r>
              <a:rPr lang="fr-FR" dirty="0"/>
              <a:t>	- mécanique  → électrique dans les générateurs (dynamos, </a:t>
            </a:r>
          </a:p>
          <a:p>
            <a:pPr marL="342900" indent="-342900"/>
            <a:r>
              <a:rPr lang="fr-FR" dirty="0"/>
              <a:t>       alternateurs, .....)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	- Electrique   → mécanique dans les moteurs.</a:t>
            </a:r>
          </a:p>
          <a:p>
            <a:pPr marL="342900" indent="-342900"/>
            <a:endParaRPr lang="fr-FR" dirty="0"/>
          </a:p>
          <a:p>
            <a:pPr marL="342900" indent="-342900"/>
            <a:r>
              <a:rPr lang="fr-FR" dirty="0"/>
              <a:t>	- Electrique   → calorifique dans les récepteurs destinés à </a:t>
            </a:r>
          </a:p>
          <a:p>
            <a:pPr marL="342900" indent="-342900"/>
            <a:r>
              <a:rPr lang="fr-FR" dirty="0"/>
              <a:t>        l’éclairage ou au chauffage.</a:t>
            </a:r>
            <a:endParaRPr lang="fr-FR" b="1" dirty="0"/>
          </a:p>
        </p:txBody>
      </p:sp>
      <p:sp>
        <p:nvSpPr>
          <p:cNvPr id="14352" name="Rectangle 8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3" name="Rectangle 8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4" name="Rectangle 9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55" name="Rectangle 9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1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14363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6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4534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defRPr/>
            </a:pPr>
            <a:r>
              <a:rPr lang="fr-FR" b="1" dirty="0"/>
              <a:t>3) Puissance fluctuante:</a:t>
            </a:r>
            <a:r>
              <a:rPr lang="fr-FR" dirty="0"/>
              <a:t>  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47756" y="2420888"/>
                <a:ext cx="4352345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2420888"/>
                <a:ext cx="4352345" cy="40197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7756" y="2996952"/>
                <a:ext cx="3640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2996952"/>
                <a:ext cx="3640035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ccolade ouvrante 9"/>
          <p:cNvSpPr/>
          <p:nvPr/>
        </p:nvSpPr>
        <p:spPr>
          <a:xfrm rot="16200000" flipV="1">
            <a:off x="2692434" y="3049268"/>
            <a:ext cx="230600" cy="10081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ccolade ouvrante 49"/>
          <p:cNvSpPr/>
          <p:nvPr/>
        </p:nvSpPr>
        <p:spPr>
          <a:xfrm rot="16200000" flipV="1">
            <a:off x="4278501" y="2691119"/>
            <a:ext cx="243546" cy="17114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923928" y="44371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/>
              <a:t>Pf : puissance fluctuante qui oscille à la pulsation 2ω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63918" y="3717032"/>
            <a:ext cx="0" cy="7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2735726" y="3668624"/>
            <a:ext cx="0" cy="7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33364" y="4483047"/>
            <a:ext cx="2296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 : puissance active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8" grpId="0"/>
      <p:bldP spid="10" grpId="0" animBg="1"/>
      <p:bldP spid="50" grpId="0" animBg="1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8359" y="3429000"/>
            <a:ext cx="8024812" cy="1135062"/>
          </a:xfrm>
        </p:spPr>
        <p:txBody>
          <a:bodyPr/>
          <a:lstStyle/>
          <a:p>
            <a:pPr eaLnBrk="1" hangingPunct="1"/>
            <a:r>
              <a:rPr lang="fr-FR" sz="3000" b="1" dirty="0"/>
              <a:t>Chapitre 1</a:t>
            </a:r>
            <a:br>
              <a:rPr lang="fr-FR" sz="3000" b="1" dirty="0"/>
            </a:br>
            <a:r>
              <a:rPr lang="fr-FR" sz="3000" b="1" dirty="0"/>
              <a:t>Réseau alternatif monophasé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59594" y="1554410"/>
            <a:ext cx="8024812" cy="1135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FR" sz="4000" b="1" dirty="0"/>
              <a:t>ELECTROTECHNIQUE</a:t>
            </a:r>
          </a:p>
          <a:p>
            <a:pPr eaLnBrk="1" hangingPunct="1"/>
            <a:r>
              <a:rPr lang="fr-FR" sz="4000" b="1" dirty="0"/>
              <a:t>GE_GM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292080" y="53732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 </a:t>
            </a:r>
            <a:r>
              <a:rPr lang="fr-FR" dirty="0"/>
              <a:t>Ali NEJMI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5178" y="495722"/>
            <a:ext cx="2689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Université Sultan Moulay Slimane</a:t>
            </a:r>
          </a:p>
          <a:p>
            <a:r>
              <a:rPr lang="fr-FR" sz="1200" dirty="0"/>
              <a:t>Faculté des Sciences et Techniques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947F-F9A9-413B-8A2E-B1A077797CB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889902" y="1267341"/>
                <a:ext cx="7524328" cy="5601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endParaRPr lang="fr-FR" dirty="0"/>
              </a:p>
              <a:p>
                <a:pPr marL="342900" indent="-342900" algn="just">
                  <a:defRPr/>
                </a:pPr>
                <a:r>
                  <a:rPr lang="fr-FR" b="1" dirty="0"/>
                  <a:t>4) Puissance apparente:</a:t>
                </a:r>
              </a:p>
              <a:p>
                <a:pPr marL="342900" indent="-342900" algn="just">
                  <a:defRPr/>
                </a:pPr>
                <a:endParaRPr lang="fr-FR" b="1" dirty="0"/>
              </a:p>
              <a:p>
                <a:pPr algn="just">
                  <a:defRPr/>
                </a:pPr>
                <a:r>
                  <a:rPr lang="fr-FR" dirty="0"/>
                  <a:t>    Par définition </a:t>
                </a:r>
                <a:r>
                  <a:rPr lang="fr-FR" b="1" dirty="0"/>
                  <a:t>S = U.I</a:t>
                </a:r>
                <a:r>
                  <a:rPr lang="fr-FR" dirty="0"/>
                  <a:t>       Unité: ( VA, kVA, …..)</a:t>
                </a:r>
              </a:p>
              <a:p>
                <a:pPr algn="just">
                  <a:defRPr/>
                </a:pPr>
                <a:r>
                  <a:rPr lang="fr-FR" dirty="0"/>
                  <a:t>	(U et I valeurs efficaces)</a:t>
                </a:r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r>
                  <a:rPr lang="fr-FR" dirty="0"/>
                  <a:t>    En régime non sinusoïdale:   </a:t>
                </a:r>
              </a:p>
              <a:p>
                <a:pPr algn="just">
                  <a:defRPr/>
                </a:pPr>
                <a:endParaRPr lang="fr-FR" dirty="0"/>
              </a:p>
              <a:p>
                <a:pPr algn="just">
                  <a:defRPr/>
                </a:pPr>
                <a:r>
                  <a:rPr lang="fr-FR" dirty="0"/>
                  <a:t>    </a:t>
                </a:r>
                <a:endParaRPr lang="en-US" dirty="0"/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algn="just">
                  <a:defRPr/>
                </a:pPr>
                <a:endParaRPr lang="en-US" dirty="0"/>
              </a:p>
              <a:p>
                <a:pPr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Cette puissance est souvent appelée «puissance de dimensionnement», elle est la grandeur caractéristique de l’isolation et de la section des conducteurs, c’est-à-dire des dimensions des appareillages.  </a:t>
                </a:r>
              </a:p>
            </p:txBody>
          </p:sp>
        </mc:Choice>
        <mc:Fallback xmlns=""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902" y="1267341"/>
                <a:ext cx="7524328" cy="5601918"/>
              </a:xfrm>
              <a:prstGeom prst="rect">
                <a:avLst/>
              </a:prstGeom>
              <a:blipFill>
                <a:blip r:embed="rId2"/>
                <a:stretch>
                  <a:fillRect l="-729" r="-648" b="-8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54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755576" y="1571111"/>
            <a:ext cx="838842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defRPr/>
            </a:pPr>
            <a:r>
              <a:rPr lang="fr-FR" b="1" dirty="0"/>
              <a:t>5) Facteur de Puissance:</a:t>
            </a:r>
          </a:p>
          <a:p>
            <a:pPr marL="342900" indent="-342900" algn="just">
              <a:defRPr/>
            </a:pPr>
            <a:endParaRPr lang="fr-FR" b="1" dirty="0"/>
          </a:p>
          <a:p>
            <a:pPr marL="342900" indent="-342900" algn="just">
              <a:defRPr/>
            </a:pPr>
            <a:endParaRPr lang="fr-FR" b="1" dirty="0"/>
          </a:p>
          <a:p>
            <a:pPr marL="342900" indent="-342900" algn="just">
              <a:defRPr/>
            </a:pPr>
            <a:endParaRPr lang="fr-FR" b="1" dirty="0"/>
          </a:p>
          <a:p>
            <a:pPr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sinusoïdal:  </a:t>
            </a:r>
          </a:p>
          <a:p>
            <a:pPr marL="285750" algn="just">
              <a:defRPr/>
            </a:pPr>
            <a:r>
              <a:rPr lang="fr-FR" dirty="0"/>
              <a:t>    </a:t>
            </a:r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endParaRPr lang="en-US" dirty="0"/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non sinusoïdal:</a:t>
            </a:r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algn="just">
              <a:defRPr/>
            </a:pPr>
            <a:endParaRPr lang="fr-FR" dirty="0"/>
          </a:p>
          <a:p>
            <a:pPr marL="342900" indent="-342900">
              <a:defRPr/>
            </a:pPr>
            <a:endParaRPr lang="fr-FR" baseline="-25000" dirty="0"/>
          </a:p>
          <a:p>
            <a:pPr marL="342900" indent="-342900">
              <a:buFontTx/>
              <a:buAutoNum type="arabicParenR"/>
              <a:defRPr/>
            </a:pPr>
            <a:endParaRPr lang="fr-FR" b="1" dirty="0"/>
          </a:p>
          <a:p>
            <a:pPr marL="342900" indent="-342900">
              <a:defRPr/>
            </a:pP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3347864" y="5053725"/>
                <a:ext cx="4046044" cy="888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moy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moy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moy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moy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053725"/>
                <a:ext cx="4046044" cy="888833"/>
              </a:xfrm>
              <a:prstGeom prst="rect">
                <a:avLst/>
              </a:prstGeom>
              <a:blipFill>
                <a:blip r:embed="rId2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47864" y="2132856"/>
                <a:ext cx="89742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132856"/>
                <a:ext cx="89742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347864" y="3459186"/>
                <a:ext cx="1261819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459186"/>
                <a:ext cx="1261819" cy="394019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Rectangle 70"/>
              <p:cNvSpPr>
                <a:spLocks noChangeArrowheads="1"/>
              </p:cNvSpPr>
              <p:nvPr/>
            </p:nvSpPr>
            <p:spPr bwMode="auto">
              <a:xfrm>
                <a:off x="724761" y="1349018"/>
                <a:ext cx="7447639" cy="5062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sz="1700" b="1" dirty="0"/>
                  <a:t>Rôle important de cos</a:t>
                </a:r>
                <a:r>
                  <a:rPr lang="el-GR" sz="1700" b="1" dirty="0"/>
                  <a:t>φ</a:t>
                </a:r>
                <a:r>
                  <a:rPr lang="fr-FR" sz="1700" b="1" dirty="0"/>
                  <a:t>:</a:t>
                </a:r>
              </a:p>
              <a:p>
                <a:pPr algn="just"/>
                <a:endParaRPr lang="fr-FR" sz="1700" b="1" dirty="0"/>
              </a:p>
              <a:p>
                <a:pPr algn="just"/>
                <a:r>
                  <a:rPr lang="fr-FR" sz="1700" dirty="0"/>
                  <a:t>Pour fournir une Puissance P à une installation sous une tension U donnée on a intérêt à limiter les pertes par effet Joule dans la ligne donc à prendre I minimum, ce qui impose un cos φ proche de 1 </a:t>
                </a:r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fr-FR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en-US" sz="1700" dirty="0"/>
              </a:p>
              <a:p>
                <a:pPr algn="just"/>
                <a:endParaRPr lang="fr-FR" sz="1700" dirty="0"/>
              </a:p>
              <a:p>
                <a:pPr algn="just"/>
                <a:r>
                  <a:rPr lang="fr-FR" sz="1700" dirty="0"/>
                  <a:t>Si on considère une installation de facteur de puissance cos φ, alimentée sous une tension U donnée par une ligne de résistance R, la puissance consommée par l’installation est: </a:t>
                </a:r>
                <a14:m>
                  <m:oMath xmlns:m="http://schemas.openxmlformats.org/officeDocument/2006/math"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1" i="1" dirty="0" err="1" smtClean="0">
                        <a:latin typeface="Cambria Math" panose="02040503050406030204" pitchFamily="18" charset="0"/>
                      </a:rPr>
                      <m:t>𝑼𝑰𝒄𝒐𝒔</m:t>
                    </m:r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fr-FR" sz="1700" dirty="0"/>
                  <a:t>et celle dissipée dans la ligne est </a:t>
                </a:r>
                <a14:m>
                  <m:oMath xmlns:m="http://schemas.openxmlformats.org/officeDocument/2006/math">
                    <m:r>
                      <a:rPr lang="fr-FR" sz="17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fr-FR" sz="1700" b="1" i="1" baseline="-25000" dirty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700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fr-FR" sz="1700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1700" dirty="0"/>
                  <a:t>. </a:t>
                </a:r>
              </a:p>
              <a:p>
                <a:pPr algn="just"/>
                <a:endParaRPr lang="fr-FR" sz="1700" dirty="0"/>
              </a:p>
            </p:txBody>
          </p:sp>
        </mc:Choice>
        <mc:Fallback xmlns="">
          <p:sp>
            <p:nvSpPr>
              <p:cNvPr id="17423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761" y="1349018"/>
                <a:ext cx="7447639" cy="5062924"/>
              </a:xfrm>
              <a:prstGeom prst="rect">
                <a:avLst/>
              </a:prstGeom>
              <a:blipFill>
                <a:blip r:embed="rId2"/>
                <a:stretch>
                  <a:fillRect l="-573" t="-361" r="-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58"/>
          <p:cNvGrpSpPr>
            <a:grpSpLocks/>
          </p:cNvGrpSpPr>
          <p:nvPr/>
        </p:nvGrpSpPr>
        <p:grpSpPr bwMode="auto">
          <a:xfrm>
            <a:off x="3023827" y="2996952"/>
            <a:ext cx="2962137" cy="1902073"/>
            <a:chOff x="6834217" y="2214554"/>
            <a:chExt cx="2073016" cy="1470026"/>
          </a:xfrm>
        </p:grpSpPr>
        <p:sp>
          <p:nvSpPr>
            <p:cNvPr id="17450" name="Line 2"/>
            <p:cNvSpPr>
              <a:spLocks noChangeShapeType="1"/>
            </p:cNvSpPr>
            <p:nvPr/>
          </p:nvSpPr>
          <p:spPr bwMode="auto">
            <a:xfrm>
              <a:off x="6843742" y="2574918"/>
              <a:ext cx="1943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1" name="Line 3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2" name="Line 4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3" name="Line 5"/>
            <p:cNvSpPr>
              <a:spLocks noChangeShapeType="1"/>
            </p:cNvSpPr>
            <p:nvPr/>
          </p:nvSpPr>
          <p:spPr bwMode="auto">
            <a:xfrm flipH="1">
              <a:off x="7899429" y="2428868"/>
              <a:ext cx="1588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4" name="Arc 6"/>
            <p:cNvSpPr>
              <a:spLocks/>
            </p:cNvSpPr>
            <p:nvPr/>
          </p:nvSpPr>
          <p:spPr bwMode="auto">
            <a:xfrm rot="2373580">
              <a:off x="7202517" y="2608255"/>
              <a:ext cx="114300" cy="1143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5" name="Arc 7"/>
            <p:cNvSpPr>
              <a:spLocks/>
            </p:cNvSpPr>
            <p:nvPr/>
          </p:nvSpPr>
          <p:spPr bwMode="auto">
            <a:xfrm rot="2373580">
              <a:off x="7115263" y="2586594"/>
              <a:ext cx="94601" cy="216273"/>
            </a:xfrm>
            <a:custGeom>
              <a:avLst/>
              <a:gdLst>
                <a:gd name="T0" fmla="*/ 0 w 21600"/>
                <a:gd name="T1" fmla="*/ 0 h 42699"/>
                <a:gd name="T2" fmla="*/ 2147483647 w 21600"/>
                <a:gd name="T3" fmla="*/ 2147483647 h 42699"/>
                <a:gd name="T4" fmla="*/ 0 w 21600"/>
                <a:gd name="T5" fmla="*/ 2147483647 h 42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99"/>
                <a:gd name="T11" fmla="*/ 21600 w 21600"/>
                <a:gd name="T12" fmla="*/ 42699 h 42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</a:path>
                <a:path w="21600" h="426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456" name="ZoneTexte 51"/>
            <p:cNvSpPr txBox="1">
              <a:spLocks noChangeArrowheads="1"/>
            </p:cNvSpPr>
            <p:nvPr/>
          </p:nvSpPr>
          <p:spPr bwMode="auto">
            <a:xfrm>
              <a:off x="8688250" y="2500306"/>
              <a:ext cx="218983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</a:p>
          </p:txBody>
        </p:sp>
        <p:sp>
          <p:nvSpPr>
            <p:cNvPr id="17457" name="ZoneTexte 52"/>
            <p:cNvSpPr txBox="1">
              <a:spLocks noChangeArrowheads="1"/>
            </p:cNvSpPr>
            <p:nvPr/>
          </p:nvSpPr>
          <p:spPr bwMode="auto">
            <a:xfrm>
              <a:off x="7858148" y="2214554"/>
              <a:ext cx="236933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P</a:t>
              </a:r>
            </a:p>
          </p:txBody>
        </p:sp>
        <p:sp>
          <p:nvSpPr>
            <p:cNvPr id="17458" name="ZoneTexte 53"/>
            <p:cNvSpPr txBox="1">
              <a:spLocks noChangeArrowheads="1"/>
            </p:cNvSpPr>
            <p:nvPr/>
          </p:nvSpPr>
          <p:spPr bwMode="auto">
            <a:xfrm>
              <a:off x="7662549" y="2663104"/>
              <a:ext cx="174110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17459" name="ZoneTexte 54"/>
            <p:cNvSpPr txBox="1">
              <a:spLocks noChangeArrowheads="1"/>
            </p:cNvSpPr>
            <p:nvPr/>
          </p:nvSpPr>
          <p:spPr bwMode="auto">
            <a:xfrm>
              <a:off x="7643834" y="3000372"/>
              <a:ext cx="210009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I’</a:t>
              </a:r>
            </a:p>
          </p:txBody>
        </p:sp>
        <p:sp>
          <p:nvSpPr>
            <p:cNvPr id="17460" name="ZoneTexte 55"/>
            <p:cNvSpPr txBox="1">
              <a:spLocks noChangeArrowheads="1"/>
            </p:cNvSpPr>
            <p:nvPr/>
          </p:nvSpPr>
          <p:spPr bwMode="auto">
            <a:xfrm>
              <a:off x="7248007" y="2507349"/>
              <a:ext cx="233568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φ</a:t>
              </a:r>
            </a:p>
          </p:txBody>
        </p:sp>
        <p:sp>
          <p:nvSpPr>
            <p:cNvPr id="17461" name="ZoneTexte 57"/>
            <p:cNvSpPr txBox="1">
              <a:spLocks noChangeArrowheads="1"/>
            </p:cNvSpPr>
            <p:nvPr/>
          </p:nvSpPr>
          <p:spPr bwMode="auto">
            <a:xfrm>
              <a:off x="7220210" y="2701589"/>
              <a:ext cx="269467" cy="285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dirty="0"/>
                <a:t>φ</a:t>
              </a:r>
              <a:r>
                <a:rPr lang="fr-FR" dirty="0"/>
                <a:t>‘</a:t>
              </a: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23" name="Rectangle 70"/>
              <p:cNvSpPr>
                <a:spLocks noChangeArrowheads="1"/>
              </p:cNvSpPr>
              <p:nvPr/>
            </p:nvSpPr>
            <p:spPr bwMode="auto">
              <a:xfrm>
                <a:off x="937072" y="3068960"/>
                <a:ext cx="7595368" cy="3635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 smtClean="0"/>
                  <a:t> 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dirty="0"/>
                  <a:t> diminue pour une même puissance P, </a:t>
                </a:r>
                <a:r>
                  <a:rPr lang="fr-FR" b="1" dirty="0"/>
                  <a:t>I</a:t>
                </a:r>
                <a:r>
                  <a:rPr lang="fr-FR" dirty="0"/>
                  <a:t> augmente et </a:t>
                </a:r>
                <a:r>
                  <a:rPr lang="fr-FR" b="1" dirty="0"/>
                  <a:t>P</a:t>
                </a:r>
                <a:r>
                  <a:rPr lang="fr-FR" b="1" baseline="-25000" dirty="0"/>
                  <a:t>J</a:t>
                </a:r>
                <a:r>
                  <a:rPr lang="fr-FR" dirty="0"/>
                  <a:t> augmente comme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fr-FR" b="1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b="1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dirty="0" smtClean="0"/>
                  <a:t>.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𝑈𝑐𝑜𝑠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)</a:t>
                </a:r>
                <a:endParaRPr lang="fr-FR" dirty="0"/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Les fournisseurs d’énergie électrique obligent les consommateurs à avoir des installations dont le facteur de puissance est proche de </a:t>
                </a:r>
                <a:r>
                  <a:rPr lang="fr-FR" b="1" dirty="0"/>
                  <a:t>1 (≥ 0,9) </a:t>
                </a:r>
                <a:r>
                  <a:rPr lang="fr-FR" dirty="0"/>
                  <a:t>sinon, il y’aura facturation de la puissance réactive consommée, pour les pénaliser. 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Pour améliorer le </a:t>
                </a:r>
                <a:r>
                  <a:rPr lang="fr-FR" dirty="0" err="1"/>
                  <a:t>cosφ</a:t>
                </a:r>
                <a:r>
                  <a:rPr lang="fr-FR" dirty="0"/>
                  <a:t>, il suffit de brancher des condensateurs aux bornes de l’installation.</a:t>
                </a:r>
              </a:p>
            </p:txBody>
          </p:sp>
        </mc:Choice>
        <mc:Fallback>
          <p:sp>
            <p:nvSpPr>
              <p:cNvPr id="17423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072" y="3068960"/>
                <a:ext cx="7595368" cy="3635419"/>
              </a:xfrm>
              <a:prstGeom prst="rect">
                <a:avLst/>
              </a:prstGeom>
              <a:blipFill>
                <a:blip r:embed="rId2"/>
                <a:stretch>
                  <a:fillRect l="-722" r="-642" b="-16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8" name="Groupe 58"/>
          <p:cNvGrpSpPr>
            <a:grpSpLocks/>
          </p:cNvGrpSpPr>
          <p:nvPr/>
        </p:nvGrpSpPr>
        <p:grpSpPr bwMode="auto">
          <a:xfrm>
            <a:off x="3095836" y="1628800"/>
            <a:ext cx="3096344" cy="1902073"/>
            <a:chOff x="6834217" y="2214554"/>
            <a:chExt cx="2166939" cy="1470026"/>
          </a:xfrm>
        </p:grpSpPr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6843742" y="2574918"/>
              <a:ext cx="1943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6834217" y="2578093"/>
              <a:ext cx="1028700" cy="800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>
              <a:off x="7899429" y="2428868"/>
              <a:ext cx="1588" cy="12557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Arc 6"/>
            <p:cNvSpPr>
              <a:spLocks/>
            </p:cNvSpPr>
            <p:nvPr/>
          </p:nvSpPr>
          <p:spPr bwMode="auto">
            <a:xfrm rot="2373580">
              <a:off x="7202517" y="2608255"/>
              <a:ext cx="114300" cy="1143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Arc 7"/>
            <p:cNvSpPr>
              <a:spLocks/>
            </p:cNvSpPr>
            <p:nvPr/>
          </p:nvSpPr>
          <p:spPr bwMode="auto">
            <a:xfrm rot="2373580">
              <a:off x="7115263" y="2586594"/>
              <a:ext cx="94601" cy="216273"/>
            </a:xfrm>
            <a:custGeom>
              <a:avLst/>
              <a:gdLst>
                <a:gd name="T0" fmla="*/ 0 w 21600"/>
                <a:gd name="T1" fmla="*/ 0 h 42699"/>
                <a:gd name="T2" fmla="*/ 2147483647 w 21600"/>
                <a:gd name="T3" fmla="*/ 2147483647 h 42699"/>
                <a:gd name="T4" fmla="*/ 0 w 21600"/>
                <a:gd name="T5" fmla="*/ 2147483647 h 42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699"/>
                <a:gd name="T11" fmla="*/ 21600 w 21600"/>
                <a:gd name="T12" fmla="*/ 42699 h 42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6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</a:path>
                <a:path w="21600" h="426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746"/>
                    <a:pt x="14537" y="40525"/>
                    <a:pt x="4625" y="426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ZoneTexte 51"/>
            <p:cNvSpPr txBox="1">
              <a:spLocks noChangeArrowheads="1"/>
            </p:cNvSpPr>
            <p:nvPr/>
          </p:nvSpPr>
          <p:spPr bwMode="auto">
            <a:xfrm>
              <a:off x="8688250" y="250030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</a:p>
          </p:txBody>
        </p:sp>
        <p:sp>
          <p:nvSpPr>
            <p:cNvPr id="26" name="ZoneTexte 52"/>
            <p:cNvSpPr txBox="1">
              <a:spLocks noChangeArrowheads="1"/>
            </p:cNvSpPr>
            <p:nvPr/>
          </p:nvSpPr>
          <p:spPr bwMode="auto">
            <a:xfrm>
              <a:off x="7858148" y="2214554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P</a:t>
              </a:r>
            </a:p>
          </p:txBody>
        </p:sp>
        <p:sp>
          <p:nvSpPr>
            <p:cNvPr id="27" name="ZoneTexte 53"/>
            <p:cNvSpPr txBox="1">
              <a:spLocks noChangeArrowheads="1"/>
            </p:cNvSpPr>
            <p:nvPr/>
          </p:nvSpPr>
          <p:spPr bwMode="auto">
            <a:xfrm>
              <a:off x="7662549" y="2663104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8" name="ZoneTexte 54"/>
            <p:cNvSpPr txBox="1">
              <a:spLocks noChangeArrowheads="1"/>
            </p:cNvSpPr>
            <p:nvPr/>
          </p:nvSpPr>
          <p:spPr bwMode="auto">
            <a:xfrm>
              <a:off x="7643834" y="300037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I’</a:t>
              </a:r>
            </a:p>
          </p:txBody>
        </p:sp>
        <p:sp>
          <p:nvSpPr>
            <p:cNvPr id="29" name="ZoneTexte 55"/>
            <p:cNvSpPr txBox="1">
              <a:spLocks noChangeArrowheads="1"/>
            </p:cNvSpPr>
            <p:nvPr/>
          </p:nvSpPr>
          <p:spPr bwMode="auto">
            <a:xfrm>
              <a:off x="7248007" y="2507349"/>
              <a:ext cx="3016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1400"/>
                <a:t>φ</a:t>
              </a:r>
            </a:p>
          </p:txBody>
        </p:sp>
        <p:sp>
          <p:nvSpPr>
            <p:cNvPr id="30" name="ZoneTexte 57"/>
            <p:cNvSpPr txBox="1">
              <a:spLocks noChangeArrowheads="1"/>
            </p:cNvSpPr>
            <p:nvPr/>
          </p:nvSpPr>
          <p:spPr bwMode="auto">
            <a:xfrm>
              <a:off x="7221042" y="2775660"/>
              <a:ext cx="3417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sz="1400"/>
                <a:t>φ</a:t>
              </a:r>
              <a:r>
                <a:rPr lang="fr-FR" sz="1400"/>
                <a:t>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8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611560" y="1700808"/>
                <a:ext cx="7416824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r>
                  <a:rPr lang="fr-FR" b="1" dirty="0"/>
                  <a:t>6) Puissance réactive:</a:t>
                </a:r>
              </a:p>
              <a:p>
                <a:pPr marL="342900" indent="-342900" algn="just">
                  <a:defRPr/>
                </a:pPr>
                <a:endParaRPr lang="fr-FR" i="1" dirty="0"/>
              </a:p>
              <a:p>
                <a:pPr marL="285750" algn="just">
                  <a:defRPr/>
                </a:pPr>
                <a:r>
                  <a:rPr lang="fr-FR" dirty="0"/>
                  <a:t>En régime sinusoïdal, elle est définie par : </a:t>
                </a:r>
              </a:p>
              <a:p>
                <a:pPr marL="285750" algn="just">
                  <a:defRPr/>
                </a:pPr>
                <a:endParaRPr lang="fr-FR" dirty="0"/>
              </a:p>
              <a:p>
                <a:pPr marL="285750" algn="ctr">
                  <a:defRPr/>
                </a:pP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𝑼𝑰𝒔𝒊𝒏</m:t>
                    </m:r>
                    <m:r>
                      <a:rPr lang="fr-FR" b="1" i="1" dirty="0" err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fr-FR" dirty="0"/>
                  <a:t>Unité : (VAR, KVAR)</a:t>
                </a:r>
              </a:p>
              <a:p>
                <a:pPr marL="285750" algn="just">
                  <a:defRPr/>
                </a:pPr>
                <a:endParaRPr lang="fr-FR" b="1" dirty="0"/>
              </a:p>
              <a:p>
                <a:pPr marL="285750" algn="just">
                  <a:defRPr/>
                </a:pPr>
                <a:r>
                  <a:rPr lang="fr-FR" dirty="0"/>
                  <a:t>Elle traduit l’importance des échanges d’énergie électrostatique ou électromagnétique entre la source et les réactances (capacités ou inductances) du circuit (sans effet physique en terme de travail).</a:t>
                </a:r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Pour un circuit</a:t>
                </a:r>
                <a:r>
                  <a:rPr lang="fr-FR" b="1" dirty="0"/>
                  <a:t> inductif Q &gt; 0 </a:t>
                </a:r>
                <a:r>
                  <a:rPr lang="fr-FR" dirty="0"/>
                  <a:t>et pour un circuit </a:t>
                </a:r>
                <a:r>
                  <a:rPr lang="fr-FR" b="1" dirty="0"/>
                  <a:t>capacitif</a:t>
                </a:r>
                <a:r>
                  <a:rPr lang="fr-FR" dirty="0"/>
                  <a:t> </a:t>
                </a:r>
                <a:r>
                  <a:rPr lang="fr-FR" b="1" dirty="0"/>
                  <a:t>Q &lt; 0</a:t>
                </a:r>
                <a:r>
                  <a:rPr lang="fr-FR" dirty="0"/>
                  <a:t>. </a:t>
                </a:r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endParaRPr lang="en-US" dirty="0"/>
              </a:p>
              <a:p>
                <a:pPr marL="285750" algn="just">
                  <a:defRPr/>
                </a:pPr>
                <a:r>
                  <a:rPr lang="fr-FR" dirty="0"/>
                  <a:t>En régime non sinusoïdal, Q est définie par:</a:t>
                </a:r>
                <a:endParaRPr lang="fr-FR" i="1" dirty="0"/>
              </a:p>
            </p:txBody>
          </p:sp>
        </mc:Choice>
        <mc:Fallback xmlns=""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700808"/>
                <a:ext cx="7416824" cy="3970318"/>
              </a:xfrm>
              <a:prstGeom prst="rect">
                <a:avLst/>
              </a:prstGeom>
              <a:blipFill>
                <a:blip r:embed="rId2"/>
                <a:stretch>
                  <a:fillRect l="-657" t="-768" r="-657" b="-15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9127" y="5805869"/>
                <a:ext cx="2025746" cy="8461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27" y="5805869"/>
                <a:ext cx="2025746" cy="8461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340768"/>
            <a:ext cx="734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algn="just">
              <a:defRPr/>
            </a:pPr>
            <a:r>
              <a:rPr lang="fr-FR" dirty="0"/>
              <a:t>En régime sinusoïdal: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3514100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907868"/>
            <a:ext cx="3267531" cy="1629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0"/>
              <p:cNvSpPr>
                <a:spLocks noChangeArrowheads="1"/>
              </p:cNvSpPr>
              <p:nvPr/>
            </p:nvSpPr>
            <p:spPr bwMode="auto">
              <a:xfrm>
                <a:off x="4860032" y="3531647"/>
                <a:ext cx="4059619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algn="just">
                  <a:defRPr/>
                </a:pPr>
                <a:r>
                  <a:rPr lang="fr-FR" sz="1500" dirty="0"/>
                  <a:t>On peut superposer l’mage de P a </a:t>
                </a:r>
                <a14:m>
                  <m:oMath xmlns:m="http://schemas.openxmlformats.org/officeDocument/2006/math"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𝑰𝒄𝒐𝒔</m:t>
                    </m:r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sz="1500" dirty="0"/>
                  <a:t>  </a:t>
                </a:r>
                <a:endParaRPr lang="fr-FR" sz="1500" b="1" dirty="0"/>
              </a:p>
            </p:txBody>
          </p:sp>
        </mc:Choice>
        <mc:Fallback xmlns="">
          <p:sp>
            <p:nvSpPr>
              <p:cNvPr id="12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531647"/>
                <a:ext cx="4059619" cy="323165"/>
              </a:xfrm>
              <a:prstGeom prst="rect">
                <a:avLst/>
              </a:prstGeom>
              <a:blipFill>
                <a:blip r:embed="rId4"/>
                <a:stretch>
                  <a:fillRect t="-3774" b="-207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733" y="4036017"/>
            <a:ext cx="2972215" cy="1495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70"/>
              <p:cNvSpPr>
                <a:spLocks noChangeArrowheads="1"/>
              </p:cNvSpPr>
              <p:nvPr/>
            </p:nvSpPr>
            <p:spPr bwMode="auto">
              <a:xfrm>
                <a:off x="4752019" y="5782666"/>
                <a:ext cx="4059619" cy="323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algn="just">
                  <a:defRPr/>
                </a:pPr>
                <a:r>
                  <a:rPr lang="fr-FR" sz="1500" dirty="0"/>
                  <a:t>On peut superposer l’mage de P a </a:t>
                </a:r>
                <a14:m>
                  <m:oMath xmlns:m="http://schemas.openxmlformats.org/officeDocument/2006/math"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𝑰𝒔𝒊𝒏</m:t>
                    </m:r>
                    <m:r>
                      <a:rPr lang="fr-FR" sz="15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fr-FR" sz="1500" dirty="0"/>
                  <a:t>  </a:t>
                </a:r>
                <a:endParaRPr lang="fr-FR" sz="1500" b="1" dirty="0"/>
              </a:p>
            </p:txBody>
          </p:sp>
        </mc:Choice>
        <mc:Fallback xmlns="">
          <p:sp>
            <p:nvSpPr>
              <p:cNvPr id="1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019" y="5782666"/>
                <a:ext cx="4059619" cy="323165"/>
              </a:xfrm>
              <a:prstGeom prst="rect">
                <a:avLst/>
              </a:prstGeom>
              <a:blipFill>
                <a:blip r:embed="rId6"/>
                <a:stretch>
                  <a:fillRect t="-5660" b="-18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4075472"/>
            <a:ext cx="2781688" cy="1209844"/>
          </a:xfrm>
          <a:prstGeom prst="rect">
            <a:avLst/>
          </a:prstGeom>
        </p:spPr>
      </p:pic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785414" y="5551833"/>
            <a:ext cx="3442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algn="just">
              <a:defRPr/>
            </a:pPr>
            <a:r>
              <a:rPr lang="en-US" sz="1500" dirty="0"/>
              <a:t>On </a:t>
            </a:r>
            <a:r>
              <a:rPr lang="en-US" sz="1500" dirty="0" err="1"/>
              <a:t>obtient</a:t>
            </a:r>
            <a:r>
              <a:rPr lang="en-US" sz="1500" dirty="0"/>
              <a:t> le triangle des </a:t>
            </a:r>
            <a:r>
              <a:rPr lang="en-US" sz="1500" dirty="0" err="1"/>
              <a:t>puissances</a:t>
            </a:r>
            <a:endParaRPr lang="fr-FR" sz="1500" b="1" dirty="0"/>
          </a:p>
        </p:txBody>
      </p:sp>
      <p:sp>
        <p:nvSpPr>
          <p:cNvPr id="15" name="Flèche gauche 14"/>
          <p:cNvSpPr/>
          <p:nvPr/>
        </p:nvSpPr>
        <p:spPr>
          <a:xfrm>
            <a:off x="4355976" y="4509120"/>
            <a:ext cx="504056" cy="216024"/>
          </a:xfrm>
          <a:prstGeom prst="lef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2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476002"/>
            <a:ext cx="734481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fr-FR" b="1" dirty="0"/>
          </a:p>
          <a:p>
            <a:pPr algn="just">
              <a:defRPr/>
            </a:pPr>
            <a:r>
              <a:rPr lang="fr-FR" b="1" dirty="0"/>
              <a:t>7) Relation entre P, Q et S – Puissance déformante :</a:t>
            </a:r>
          </a:p>
          <a:p>
            <a:pPr marL="285750" algn="just">
              <a:defRPr/>
            </a:pPr>
            <a:endParaRPr lang="fr-FR" dirty="0"/>
          </a:p>
          <a:p>
            <a:pPr marL="285750" algn="just">
              <a:defRPr/>
            </a:pPr>
            <a:r>
              <a:rPr lang="fr-FR" dirty="0"/>
              <a:t>En régime sinusoïdal: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091145" y="2923904"/>
                <a:ext cx="1378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5" y="2923904"/>
                <a:ext cx="1378711" cy="276999"/>
              </a:xfrm>
              <a:prstGeom prst="rect">
                <a:avLst/>
              </a:prstGeom>
              <a:blipFill>
                <a:blip r:embed="rId2"/>
                <a:stretch>
                  <a:fillRect l="-1327" r="-1327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3091144" y="3371848"/>
                <a:ext cx="1362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4" y="3371848"/>
                <a:ext cx="1362168" cy="276999"/>
              </a:xfrm>
              <a:prstGeom prst="rect">
                <a:avLst/>
              </a:prstGeom>
              <a:blipFill>
                <a:blip r:embed="rId3"/>
                <a:stretch>
                  <a:fillRect l="-3125" r="-1339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091144" y="3819792"/>
                <a:ext cx="74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44" y="3819792"/>
                <a:ext cx="745973" cy="276999"/>
              </a:xfrm>
              <a:prstGeom prst="rect">
                <a:avLst/>
              </a:prstGeom>
              <a:blipFill>
                <a:blip r:embed="rId4"/>
                <a:stretch>
                  <a:fillRect l="-5738" r="-5738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èche droite 2"/>
          <p:cNvSpPr/>
          <p:nvPr/>
        </p:nvSpPr>
        <p:spPr>
          <a:xfrm>
            <a:off x="3379177" y="4432331"/>
            <a:ext cx="288032" cy="140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012052" y="4863751"/>
                <a:ext cx="153689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52" y="4863751"/>
                <a:ext cx="1536896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206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3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683568" y="1700808"/>
            <a:ext cx="73448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fr-FR" b="1" dirty="0"/>
          </a:p>
          <a:p>
            <a:pPr marL="285750">
              <a:defRPr/>
            </a:pPr>
            <a:r>
              <a:rPr lang="fr-FR" dirty="0"/>
              <a:t>En régime non sinusoïdal on définit la </a:t>
            </a:r>
            <a:r>
              <a:rPr lang="fr-FR" u="sng" dirty="0"/>
              <a:t>puissance déformante D</a:t>
            </a:r>
            <a:r>
              <a:rPr lang="fr-FR" dirty="0"/>
              <a:t>, telle que  S</a:t>
            </a:r>
            <a:r>
              <a:rPr lang="fr-FR" baseline="30000" dirty="0"/>
              <a:t>2</a:t>
            </a:r>
            <a:r>
              <a:rPr lang="fr-FR" dirty="0"/>
              <a:t> = P</a:t>
            </a:r>
            <a:r>
              <a:rPr lang="fr-FR" baseline="30000" dirty="0"/>
              <a:t>2</a:t>
            </a:r>
            <a:r>
              <a:rPr lang="fr-FR" dirty="0"/>
              <a:t> + D</a:t>
            </a:r>
            <a:r>
              <a:rPr lang="fr-FR" baseline="30000" dirty="0"/>
              <a:t>2</a:t>
            </a:r>
            <a:r>
              <a:rPr lang="fr-FR" dirty="0"/>
              <a:t> + Q</a:t>
            </a:r>
            <a:r>
              <a:rPr lang="fr-FR" baseline="30000" dirty="0"/>
              <a:t>2  </a:t>
            </a:r>
            <a:r>
              <a:rPr lang="fr-FR" dirty="0"/>
              <a:t>(unité VAD)</a:t>
            </a:r>
          </a:p>
          <a:p>
            <a:pPr marL="285750">
              <a:defRPr/>
            </a:pPr>
            <a:endParaRPr lang="fr-FR" b="1" u="sng" dirty="0"/>
          </a:p>
          <a:p>
            <a:pPr marL="285750">
              <a:defRPr/>
            </a:pPr>
            <a:r>
              <a:rPr lang="fr-FR" b="1" u="sng" dirty="0"/>
              <a:t>Cas pratique courant</a:t>
            </a:r>
            <a:r>
              <a:rPr lang="fr-FR" dirty="0"/>
              <a:t> :  U sinusoïdale et i périodique quelconque  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27784" y="3654701"/>
                <a:ext cx="1511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654701"/>
                <a:ext cx="1511888" cy="276999"/>
              </a:xfrm>
              <a:prstGeom prst="rect">
                <a:avLst/>
              </a:prstGeom>
              <a:blipFill>
                <a:blip r:embed="rId2"/>
                <a:stretch>
                  <a:fillRect l="-2823" r="-806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2627784" y="4131543"/>
                <a:ext cx="2362826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131543"/>
                <a:ext cx="2362826" cy="1077603"/>
              </a:xfrm>
              <a:prstGeom prst="rect">
                <a:avLst/>
              </a:prstGeom>
              <a:blipFill>
                <a:blip r:embed="rId3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627784" y="5309579"/>
                <a:ext cx="2403543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moy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309579"/>
                <a:ext cx="2403543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9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51" name="Rectangle 70"/>
              <p:cNvSpPr>
                <a:spLocks noChangeArrowheads="1"/>
              </p:cNvSpPr>
              <p:nvPr/>
            </p:nvSpPr>
            <p:spPr bwMode="auto">
              <a:xfrm>
                <a:off x="751980" y="1288416"/>
                <a:ext cx="7128792" cy="4868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defRPr/>
                </a:pPr>
                <a:r>
                  <a:rPr lang="fr-FR" b="1" dirty="0"/>
                  <a:t>6) Puissance apparente complexe:</a:t>
                </a:r>
              </a:p>
              <a:p>
                <a:pPr marL="342900" indent="-342900" algn="just">
                  <a:defRPr/>
                </a:pPr>
                <a:endParaRPr lang="fr-FR" b="1" dirty="0"/>
              </a:p>
              <a:p>
                <a:pPr marL="230188">
                  <a:defRPr/>
                </a:pPr>
                <a:r>
                  <a:rPr lang="fr-FR" dirty="0"/>
                  <a:t>On appelle puissance apparente complexe le produit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                 </a:t>
                </a:r>
              </a:p>
              <a:p>
                <a:pPr marL="230188">
                  <a:defRPr/>
                </a:pPr>
                <a:r>
                  <a:rPr lang="fr-FR" dirty="0"/>
                  <a:t>Où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est le conjugué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fr-FR" dirty="0"/>
                  <a:t> .</a:t>
                </a:r>
              </a:p>
              <a:p>
                <a:pPr marL="230188">
                  <a:defRPr/>
                </a:pPr>
                <a:r>
                  <a:rPr lang="fr-FR" dirty="0"/>
                  <a:t> </a:t>
                </a:r>
              </a:p>
              <a:p>
                <a:pPr marL="230188">
                  <a:defRPr/>
                </a:pPr>
                <a:r>
                  <a:rPr lang="it-IT" dirty="0"/>
                  <a:t> </a:t>
                </a: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fr-FR" dirty="0"/>
              </a:p>
              <a:p>
                <a:pPr marL="230188">
                  <a:defRPr/>
                </a:pPr>
                <a:endParaRPr lang="en-US" dirty="0"/>
              </a:p>
              <a:p>
                <a:pPr marL="230188">
                  <a:defRPr/>
                </a:pPr>
                <a:endParaRPr lang="en-US" dirty="0"/>
              </a:p>
              <a:p>
                <a:pPr marL="230188">
                  <a:defRPr/>
                </a:pPr>
                <a:r>
                  <a:rPr lang="fr-FR" dirty="0"/>
                  <a:t>Pour un récepteur d'impédance :</a:t>
                </a:r>
              </a:p>
              <a:p>
                <a:pPr>
                  <a:defRPr/>
                </a:pPr>
                <a:endParaRPr lang="fr-FR" dirty="0"/>
              </a:p>
              <a:p>
                <a:pPr>
                  <a:defRPr/>
                </a:pPr>
                <a:endParaRPr lang="fr-FR" dirty="0"/>
              </a:p>
              <a:p>
                <a:pPr>
                  <a:defRPr/>
                </a:pPr>
                <a:endParaRPr lang="fr-FR" dirty="0"/>
              </a:p>
              <a:p>
                <a:pPr marL="342900" indent="-342900" algn="just">
                  <a:defRPr/>
                </a:pPr>
                <a:endParaRPr lang="fr-FR" dirty="0"/>
              </a:p>
            </p:txBody>
          </p:sp>
        </mc:Choice>
        <mc:Fallback xmlns="">
          <p:sp>
            <p:nvSpPr>
              <p:cNvPr id="1435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80" y="1288416"/>
                <a:ext cx="7128792" cy="4868128"/>
              </a:xfrm>
              <a:prstGeom prst="rect">
                <a:avLst/>
              </a:prstGeom>
              <a:blipFill>
                <a:blip r:embed="rId2"/>
                <a:stretch>
                  <a:fillRect l="-684" t="-6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14" name="Picture 5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2822625"/>
            <a:ext cx="4943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16" name="Picture 5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3607508"/>
            <a:ext cx="327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19" name="Picture 6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40347" y="4620955"/>
            <a:ext cx="1095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21" name="Picture 6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0370" y="5044738"/>
            <a:ext cx="575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Puissances</a:t>
            </a:r>
            <a:endParaRPr lang="fr-FR" b="1" dirty="0"/>
          </a:p>
        </p:txBody>
      </p:sp>
      <p:sp>
        <p:nvSpPr>
          <p:cNvPr id="14351" name="Rectangle 70"/>
          <p:cNvSpPr>
            <a:spLocks noChangeArrowheads="1"/>
          </p:cNvSpPr>
          <p:nvPr/>
        </p:nvSpPr>
        <p:spPr bwMode="auto">
          <a:xfrm>
            <a:off x="899592" y="1628800"/>
            <a:ext cx="734481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fr-FR" dirty="0"/>
          </a:p>
          <a:p>
            <a:pPr>
              <a:defRPr/>
            </a:pPr>
            <a:r>
              <a:rPr lang="fr-FR" i="1" dirty="0"/>
              <a:t>Dans le cas d'une résistance :   </a:t>
            </a:r>
          </a:p>
          <a:p>
            <a:pPr algn="ctr">
              <a:tabLst>
                <a:tab pos="2632075" algn="l"/>
              </a:tabLst>
              <a:defRPr/>
            </a:pPr>
            <a:endParaRPr lang="fr-FR" i="1" dirty="0"/>
          </a:p>
          <a:p>
            <a:pPr algn="ctr">
              <a:tabLst>
                <a:tab pos="2632075" algn="l"/>
              </a:tabLst>
              <a:defRPr/>
            </a:pPr>
            <a:endParaRPr lang="fr-FR" i="1" dirty="0"/>
          </a:p>
          <a:p>
            <a:pPr algn="ctr">
              <a:tabLst>
                <a:tab pos="2632075" algn="l"/>
              </a:tabLst>
              <a:defRPr/>
            </a:pPr>
            <a:r>
              <a:rPr lang="fr-FR" i="1" dirty="0"/>
              <a:t>P = R I</a:t>
            </a:r>
            <a:r>
              <a:rPr lang="fr-FR" i="1" baseline="30000" dirty="0"/>
              <a:t>2</a:t>
            </a:r>
            <a:r>
              <a:rPr lang="fr-FR" i="1" dirty="0"/>
              <a:t> et   Q = 0</a:t>
            </a:r>
          </a:p>
          <a:p>
            <a:pPr>
              <a:defRPr/>
            </a:pPr>
            <a:endParaRPr lang="en-US" i="1" dirty="0"/>
          </a:p>
          <a:p>
            <a:pPr>
              <a:defRPr/>
            </a:pPr>
            <a:endParaRPr lang="en-US" i="1" dirty="0"/>
          </a:p>
          <a:p>
            <a:pPr>
              <a:defRPr/>
            </a:pPr>
            <a:r>
              <a:rPr lang="fr-FR" i="1" dirty="0"/>
              <a:t>Dans le cas d'une inductance :  </a:t>
            </a:r>
          </a:p>
          <a:p>
            <a:pPr algn="ctr">
              <a:defRPr/>
            </a:pPr>
            <a:endParaRPr lang="fr-FR" i="1" dirty="0"/>
          </a:p>
          <a:p>
            <a:pPr algn="ctr">
              <a:tabLst>
                <a:tab pos="2687638" algn="l"/>
              </a:tabLst>
              <a:defRPr/>
            </a:pPr>
            <a:r>
              <a:rPr lang="fr-FR" i="1" dirty="0"/>
              <a:t>    P = 0    et    Q = L</a:t>
            </a:r>
            <a:r>
              <a:rPr lang="el-GR" i="1" dirty="0"/>
              <a:t>ω</a:t>
            </a:r>
            <a:r>
              <a:rPr lang="fr-FR" i="1" dirty="0"/>
              <a:t>I</a:t>
            </a:r>
            <a:r>
              <a:rPr lang="fr-FR" i="1" baseline="30000" dirty="0"/>
              <a:t>2</a:t>
            </a:r>
          </a:p>
          <a:p>
            <a:pPr>
              <a:defRPr/>
            </a:pPr>
            <a:endParaRPr lang="fr-FR" dirty="0"/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i="1" dirty="0"/>
              <a:t>Dans le cas d'une capacité :   </a:t>
            </a:r>
          </a:p>
          <a:p>
            <a:pPr>
              <a:defRPr/>
            </a:pPr>
            <a:endParaRPr lang="fr-FR" i="1" dirty="0"/>
          </a:p>
          <a:p>
            <a:pPr>
              <a:defRPr/>
            </a:pPr>
            <a:r>
              <a:rPr lang="fr-FR" i="1" dirty="0"/>
              <a:t>                                             P = 0     et</a:t>
            </a:r>
            <a:endParaRPr lang="fr-FR" b="1" i="1" dirty="0"/>
          </a:p>
          <a:p>
            <a:pPr marL="342900" indent="-342900" algn="just">
              <a:defRPr/>
            </a:pPr>
            <a:endParaRPr lang="fr-FR" i="1" dirty="0"/>
          </a:p>
        </p:txBody>
      </p:sp>
      <p:pic>
        <p:nvPicPr>
          <p:cNvPr id="19523" name="Picture 6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5397483"/>
            <a:ext cx="1019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05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11560" y="1772816"/>
            <a:ext cx="8136904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I - Grandeur sinusoïdale </a:t>
            </a:r>
          </a:p>
          <a:p>
            <a:pPr algn="just"/>
            <a:endParaRPr lang="fr-FR" b="1" dirty="0"/>
          </a:p>
          <a:p>
            <a:pPr algn="just"/>
            <a:r>
              <a:rPr lang="fr-FR" dirty="0"/>
              <a:t>	1- Grandeur périodique, alternative, sinusoïdale</a:t>
            </a:r>
          </a:p>
          <a:p>
            <a:pPr algn="just"/>
            <a:endParaRPr lang="fr-FR" dirty="0"/>
          </a:p>
          <a:p>
            <a:pPr algn="just"/>
            <a:r>
              <a:rPr lang="fr-FR" i="1" dirty="0"/>
              <a:t>	2- </a:t>
            </a:r>
            <a:r>
              <a:rPr lang="fr-FR" dirty="0"/>
              <a:t>Représentation et propriétés des grandeurs sinusoïdales</a:t>
            </a:r>
          </a:p>
          <a:p>
            <a:pPr algn="just"/>
            <a:r>
              <a:rPr lang="fr-FR" dirty="0"/>
              <a:t> </a:t>
            </a:r>
          </a:p>
          <a:p>
            <a:pPr marL="738188" algn="just"/>
            <a:r>
              <a:rPr lang="fr-FR" dirty="0"/>
              <a:t>	    - Représentation vectorielle d’une grandeur sinusoïdale</a:t>
            </a:r>
          </a:p>
          <a:p>
            <a:pPr marL="738188" algn="just"/>
            <a:r>
              <a:rPr lang="fr-FR" dirty="0"/>
              <a:t>	    - Notion de déphasage et sa représentation</a:t>
            </a:r>
          </a:p>
          <a:p>
            <a:pPr marL="738188" algn="just"/>
            <a:r>
              <a:rPr lang="fr-FR" dirty="0"/>
              <a:t>       - Grandeur complexe associée à une grandeur sinusoïdale</a:t>
            </a:r>
          </a:p>
          <a:p>
            <a:pPr algn="just"/>
            <a:r>
              <a:rPr lang="fr-FR" dirty="0"/>
              <a:t> </a:t>
            </a:r>
          </a:p>
          <a:p>
            <a:pPr algn="just"/>
            <a:r>
              <a:rPr lang="fr-FR" b="1" dirty="0"/>
              <a:t>II - Application à un circuit RLC  série</a:t>
            </a:r>
          </a:p>
          <a:p>
            <a:pPr algn="just"/>
            <a:endParaRPr lang="fr-FR" b="1" dirty="0"/>
          </a:p>
          <a:p>
            <a:pPr algn="just"/>
            <a:r>
              <a:rPr lang="fr-FR" b="1" i="1" dirty="0"/>
              <a:t>	</a:t>
            </a:r>
            <a:r>
              <a:rPr lang="fr-FR" dirty="0"/>
              <a:t>1 - Méthode vectorielle (représentation de Fresnel)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	2 - Méthode des grandeurs complexes associées </a:t>
            </a:r>
          </a:p>
          <a:p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Réseau alternatif monophasé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6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Théorème de Boucherot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7584" y="1340768"/>
            <a:ext cx="7859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u="sng" dirty="0"/>
              <a:t>Théorème de Boucherot </a:t>
            </a:r>
            <a:r>
              <a:rPr lang="fr-FR" dirty="0"/>
              <a:t>:  La puissance active d’un système est la somme des puissances actives des éléments le constituant, de même pour la puissance réactive et la puissance apparente complexe. </a:t>
            </a:r>
            <a:r>
              <a:rPr lang="fr-FR" u="sng" dirty="0"/>
              <a:t>En revanche, c’est faux en ce qui concerne la puissance apparente</a:t>
            </a:r>
            <a:r>
              <a:rPr lang="fr-FR" dirty="0"/>
              <a:t>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0" y="3032368"/>
            <a:ext cx="4594495" cy="11887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97" y="4529236"/>
            <a:ext cx="4163006" cy="1419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38981" y="6118378"/>
            <a:ext cx="5692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Théorème de Boucherot et triangles des puissances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0495" name="Rectangle 70"/>
          <p:cNvSpPr>
            <a:spLocks noChangeArrowheads="1"/>
          </p:cNvSpPr>
          <p:nvPr/>
        </p:nvSpPr>
        <p:spPr bwMode="auto">
          <a:xfrm>
            <a:off x="928662" y="1217176"/>
            <a:ext cx="8215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</a:pPr>
            <a:r>
              <a:rPr lang="fr-FR" b="1" dirty="0"/>
              <a:t>Association série:</a:t>
            </a:r>
          </a:p>
        </p:txBody>
      </p:sp>
      <p:grpSp>
        <p:nvGrpSpPr>
          <p:cNvPr id="2" name="Groupe 136"/>
          <p:cNvGrpSpPr>
            <a:grpSpLocks/>
          </p:cNvGrpSpPr>
          <p:nvPr/>
        </p:nvGrpSpPr>
        <p:grpSpPr bwMode="auto">
          <a:xfrm>
            <a:off x="2670285" y="4267200"/>
            <a:ext cx="3695700" cy="2454275"/>
            <a:chOff x="402838" y="1538811"/>
            <a:chExt cx="3696195" cy="2453741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785786" y="1857364"/>
              <a:ext cx="685800" cy="2135188"/>
              <a:chOff x="2137" y="8099"/>
              <a:chExt cx="1100" cy="3660"/>
            </a:xfrm>
          </p:grpSpPr>
          <p:grpSp>
            <p:nvGrpSpPr>
              <p:cNvPr id="20595" name="Group 3"/>
              <p:cNvGrpSpPr>
                <a:grpSpLocks/>
              </p:cNvGrpSpPr>
              <p:nvPr/>
            </p:nvGrpSpPr>
            <p:grpSpPr bwMode="auto">
              <a:xfrm>
                <a:off x="2137" y="8099"/>
                <a:ext cx="1100" cy="3660"/>
                <a:chOff x="2137" y="8279"/>
                <a:chExt cx="1100" cy="3660"/>
              </a:xfrm>
            </p:grpSpPr>
            <p:grpSp>
              <p:nvGrpSpPr>
                <p:cNvPr id="20598" name="Group 4"/>
                <p:cNvGrpSpPr>
                  <a:grpSpLocks/>
                </p:cNvGrpSpPr>
                <p:nvPr/>
              </p:nvGrpSpPr>
              <p:grpSpPr bwMode="auto">
                <a:xfrm>
                  <a:off x="3037" y="8639"/>
                  <a:ext cx="180" cy="540"/>
                  <a:chOff x="1957" y="8279"/>
                  <a:chExt cx="180" cy="540"/>
                </a:xfrm>
              </p:grpSpPr>
              <p:sp>
                <p:nvSpPr>
                  <p:cNvPr id="20618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2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21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599" name="Group 9"/>
                <p:cNvGrpSpPr>
                  <a:grpSpLocks/>
                </p:cNvGrpSpPr>
                <p:nvPr/>
              </p:nvGrpSpPr>
              <p:grpSpPr bwMode="auto">
                <a:xfrm>
                  <a:off x="3057" y="9559"/>
                  <a:ext cx="179" cy="540"/>
                  <a:chOff x="1957" y="8279"/>
                  <a:chExt cx="180" cy="540"/>
                </a:xfrm>
              </p:grpSpPr>
              <p:sp>
                <p:nvSpPr>
                  <p:cNvPr id="206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0600" name="Group 14"/>
                <p:cNvGrpSpPr>
                  <a:grpSpLocks/>
                </p:cNvGrpSpPr>
                <p:nvPr/>
              </p:nvGrpSpPr>
              <p:grpSpPr bwMode="auto">
                <a:xfrm>
                  <a:off x="3057" y="11019"/>
                  <a:ext cx="180" cy="540"/>
                  <a:chOff x="1957" y="8279"/>
                  <a:chExt cx="180" cy="540"/>
                </a:xfrm>
              </p:grpSpPr>
              <p:sp>
                <p:nvSpPr>
                  <p:cNvPr id="206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137" y="82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061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957" y="8819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060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117" y="82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37" y="115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217" y="8279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4" name="Line 22"/>
                <p:cNvSpPr>
                  <a:spLocks noChangeShapeType="1"/>
                </p:cNvSpPr>
                <p:nvPr/>
              </p:nvSpPr>
              <p:spPr bwMode="auto">
                <a:xfrm>
                  <a:off x="2137" y="8279"/>
                  <a:ext cx="5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5" name="Line 23"/>
                <p:cNvSpPr>
                  <a:spLocks noChangeShapeType="1"/>
                </p:cNvSpPr>
                <p:nvPr/>
              </p:nvSpPr>
              <p:spPr bwMode="auto">
                <a:xfrm>
                  <a:off x="3137" y="917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6" name="Line 24"/>
                <p:cNvSpPr>
                  <a:spLocks noChangeShapeType="1"/>
                </p:cNvSpPr>
                <p:nvPr/>
              </p:nvSpPr>
              <p:spPr bwMode="auto">
                <a:xfrm>
                  <a:off x="3137" y="10099"/>
                  <a:ext cx="0" cy="9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237" y="11939"/>
                  <a:ext cx="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937" y="11099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060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37" y="8559"/>
                  <a:ext cx="0" cy="32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20596" name="Line 28"/>
              <p:cNvSpPr>
                <a:spLocks noChangeShapeType="1"/>
              </p:cNvSpPr>
              <p:nvPr/>
            </p:nvSpPr>
            <p:spPr bwMode="auto">
              <a:xfrm flipV="1">
                <a:off x="2957" y="943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7" name="Line 29"/>
              <p:cNvSpPr>
                <a:spLocks noChangeShapeType="1"/>
              </p:cNvSpPr>
              <p:nvPr/>
            </p:nvSpPr>
            <p:spPr bwMode="auto">
              <a:xfrm flipV="1">
                <a:off x="2957" y="8519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560" name="Line 30"/>
            <p:cNvSpPr>
              <a:spLocks noChangeShapeType="1"/>
            </p:cNvSpPr>
            <p:nvPr/>
          </p:nvSpPr>
          <p:spPr bwMode="auto">
            <a:xfrm>
              <a:off x="3671882" y="1868491"/>
              <a:ext cx="0" cy="57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20561" name="Group 31"/>
            <p:cNvGrpSpPr>
              <a:grpSpLocks/>
            </p:cNvGrpSpPr>
            <p:nvPr/>
          </p:nvGrpSpPr>
          <p:grpSpPr bwMode="auto">
            <a:xfrm>
              <a:off x="3557582" y="2452691"/>
              <a:ext cx="228600" cy="914400"/>
              <a:chOff x="5197" y="8999"/>
              <a:chExt cx="360" cy="1440"/>
            </a:xfrm>
          </p:grpSpPr>
          <p:sp>
            <p:nvSpPr>
              <p:cNvPr id="20592" name="Line 32"/>
              <p:cNvSpPr>
                <a:spLocks noChangeShapeType="1"/>
              </p:cNvSpPr>
              <p:nvPr/>
            </p:nvSpPr>
            <p:spPr bwMode="auto">
              <a:xfrm>
                <a:off x="5197" y="10439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3" name="Line 33"/>
              <p:cNvSpPr>
                <a:spLocks noChangeShapeType="1"/>
              </p:cNvSpPr>
              <p:nvPr/>
            </p:nvSpPr>
            <p:spPr bwMode="auto">
              <a:xfrm>
                <a:off x="5557" y="899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594" name="Line 34"/>
              <p:cNvSpPr>
                <a:spLocks noChangeShapeType="1"/>
              </p:cNvSpPr>
              <p:nvPr/>
            </p:nvSpPr>
            <p:spPr bwMode="auto">
              <a:xfrm>
                <a:off x="5197" y="899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562" name="Line 35"/>
            <p:cNvSpPr>
              <a:spLocks noChangeShapeType="1"/>
            </p:cNvSpPr>
            <p:nvPr/>
          </p:nvSpPr>
          <p:spPr bwMode="auto">
            <a:xfrm>
              <a:off x="3671882" y="3367091"/>
              <a:ext cx="0" cy="561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3" name="Line 36"/>
            <p:cNvSpPr>
              <a:spLocks noChangeShapeType="1"/>
            </p:cNvSpPr>
            <p:nvPr/>
          </p:nvSpPr>
          <p:spPr bwMode="auto">
            <a:xfrm>
              <a:off x="3100382" y="1868491"/>
              <a:ext cx="342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4" name="Line 37"/>
            <p:cNvSpPr>
              <a:spLocks noChangeShapeType="1"/>
            </p:cNvSpPr>
            <p:nvPr/>
          </p:nvSpPr>
          <p:spPr bwMode="auto">
            <a:xfrm flipH="1">
              <a:off x="3100382" y="3929066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5" name="Line 38"/>
            <p:cNvSpPr>
              <a:spLocks noChangeShapeType="1"/>
            </p:cNvSpPr>
            <p:nvPr/>
          </p:nvSpPr>
          <p:spPr bwMode="auto">
            <a:xfrm flipV="1">
              <a:off x="3100382" y="1931991"/>
              <a:ext cx="0" cy="1909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1857183" y="2857737"/>
              <a:ext cx="714471" cy="0"/>
            </a:xfrm>
            <a:prstGeom prst="line">
              <a:avLst/>
            </a:prstGeom>
            <a:ln w="12700" cmpd="dbl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67" name="Line 40"/>
            <p:cNvSpPr>
              <a:spLocks noChangeShapeType="1"/>
            </p:cNvSpPr>
            <p:nvPr/>
          </p:nvSpPr>
          <p:spPr bwMode="auto">
            <a:xfrm>
              <a:off x="3087503" y="1870243"/>
              <a:ext cx="571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8" name="Line 41"/>
            <p:cNvSpPr>
              <a:spLocks noChangeShapeType="1"/>
            </p:cNvSpPr>
            <p:nvPr/>
          </p:nvSpPr>
          <p:spPr bwMode="auto">
            <a:xfrm>
              <a:off x="3557582" y="2441743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9" name="ZoneTexte 111"/>
            <p:cNvSpPr txBox="1">
              <a:spLocks noChangeArrowheads="1"/>
            </p:cNvSpPr>
            <p:nvPr/>
          </p:nvSpPr>
          <p:spPr bwMode="auto">
            <a:xfrm>
              <a:off x="974342" y="1538811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0570" name="ZoneTexte 112"/>
            <p:cNvSpPr txBox="1">
              <a:spLocks noChangeArrowheads="1"/>
            </p:cNvSpPr>
            <p:nvPr/>
          </p:nvSpPr>
          <p:spPr bwMode="auto">
            <a:xfrm>
              <a:off x="967299" y="2059536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1</a:t>
              </a:r>
            </a:p>
          </p:txBody>
        </p:sp>
        <p:sp>
          <p:nvSpPr>
            <p:cNvPr id="20571" name="ZoneTexte 113"/>
            <p:cNvSpPr txBox="1">
              <a:spLocks noChangeArrowheads="1"/>
            </p:cNvSpPr>
            <p:nvPr/>
          </p:nvSpPr>
          <p:spPr bwMode="auto">
            <a:xfrm>
              <a:off x="966467" y="2539680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2</a:t>
              </a:r>
            </a:p>
          </p:txBody>
        </p:sp>
        <p:sp>
          <p:nvSpPr>
            <p:cNvPr id="20572" name="ZoneTexte 114"/>
            <p:cNvSpPr txBox="1">
              <a:spLocks noChangeArrowheads="1"/>
            </p:cNvSpPr>
            <p:nvPr/>
          </p:nvSpPr>
          <p:spPr bwMode="auto">
            <a:xfrm>
              <a:off x="955627" y="3383925"/>
              <a:ext cx="3978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r>
                <a:rPr lang="fr-FR" baseline="-25000"/>
                <a:t>n</a:t>
              </a:r>
            </a:p>
          </p:txBody>
        </p:sp>
        <p:sp>
          <p:nvSpPr>
            <p:cNvPr id="20573" name="ZoneTexte 115"/>
            <p:cNvSpPr txBox="1">
              <a:spLocks noChangeArrowheads="1"/>
            </p:cNvSpPr>
            <p:nvPr/>
          </p:nvSpPr>
          <p:spPr bwMode="auto">
            <a:xfrm>
              <a:off x="402838" y="264318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endParaRPr lang="fr-FR" baseline="-25000"/>
            </a:p>
          </p:txBody>
        </p:sp>
        <p:sp>
          <p:nvSpPr>
            <p:cNvPr id="20574" name="ZoneTexte 116"/>
            <p:cNvSpPr txBox="1">
              <a:spLocks noChangeArrowheads="1"/>
            </p:cNvSpPr>
            <p:nvPr/>
          </p:nvSpPr>
          <p:spPr bwMode="auto">
            <a:xfrm>
              <a:off x="1459490" y="2071678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1</a:t>
              </a:r>
            </a:p>
          </p:txBody>
        </p:sp>
        <p:sp>
          <p:nvSpPr>
            <p:cNvPr id="20575" name="ZoneTexte 117"/>
            <p:cNvSpPr txBox="1">
              <a:spLocks noChangeArrowheads="1"/>
            </p:cNvSpPr>
            <p:nvPr/>
          </p:nvSpPr>
          <p:spPr bwMode="auto">
            <a:xfrm>
              <a:off x="1441607" y="2592403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2</a:t>
              </a:r>
            </a:p>
          </p:txBody>
        </p:sp>
        <p:sp>
          <p:nvSpPr>
            <p:cNvPr id="20576" name="ZoneTexte 118"/>
            <p:cNvSpPr txBox="1">
              <a:spLocks noChangeArrowheads="1"/>
            </p:cNvSpPr>
            <p:nvPr/>
          </p:nvSpPr>
          <p:spPr bwMode="auto">
            <a:xfrm>
              <a:off x="1441607" y="3462538"/>
              <a:ext cx="4106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  <a:r>
                <a:rPr lang="fr-FR" baseline="-25000"/>
                <a:t>n</a:t>
              </a:r>
            </a:p>
          </p:txBody>
        </p:sp>
        <p:sp>
          <p:nvSpPr>
            <p:cNvPr id="20577" name="ZoneTexte 119"/>
            <p:cNvSpPr txBox="1">
              <a:spLocks noChangeArrowheads="1"/>
            </p:cNvSpPr>
            <p:nvPr/>
          </p:nvSpPr>
          <p:spPr bwMode="auto">
            <a:xfrm>
              <a:off x="2790490" y="2656061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u</a:t>
              </a:r>
              <a:endParaRPr lang="fr-FR" baseline="-25000"/>
            </a:p>
          </p:txBody>
        </p:sp>
        <p:sp>
          <p:nvSpPr>
            <p:cNvPr id="20578" name="ZoneTexte 120"/>
            <p:cNvSpPr txBox="1">
              <a:spLocks noChangeArrowheads="1"/>
            </p:cNvSpPr>
            <p:nvPr/>
          </p:nvSpPr>
          <p:spPr bwMode="auto">
            <a:xfrm>
              <a:off x="3214678" y="155947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I</a:t>
              </a:r>
            </a:p>
          </p:txBody>
        </p:sp>
        <p:sp>
          <p:nvSpPr>
            <p:cNvPr id="20579" name="ZoneTexte 121"/>
            <p:cNvSpPr txBox="1">
              <a:spLocks noChangeArrowheads="1"/>
            </p:cNvSpPr>
            <p:nvPr/>
          </p:nvSpPr>
          <p:spPr bwMode="auto">
            <a:xfrm>
              <a:off x="3773303" y="262446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Z</a:t>
              </a:r>
            </a:p>
          </p:txBody>
        </p:sp>
        <p:cxnSp>
          <p:nvCxnSpPr>
            <p:cNvPr id="124" name="Connecteur droit 123"/>
            <p:cNvCxnSpPr/>
            <p:nvPr/>
          </p:nvCxnSpPr>
          <p:spPr>
            <a:xfrm>
              <a:off x="3903744" y="2662516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3311528" y="1616582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2903485" y="2714893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>
              <a:off x="1579333" y="2646645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/>
            <p:cNvCxnSpPr/>
            <p:nvPr/>
          </p:nvCxnSpPr>
          <p:spPr>
            <a:xfrm>
              <a:off x="1071265" y="1572142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>
              <a:off x="1071265" y="2143517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>
              <a:off x="1571394" y="2110187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1571394" y="3500534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1077615" y="2643471"/>
              <a:ext cx="714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/>
            <p:cNvCxnSpPr/>
            <p:nvPr/>
          </p:nvCxnSpPr>
          <p:spPr>
            <a:xfrm>
              <a:off x="1069677" y="3460856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>
              <a:off x="520329" y="2727590"/>
              <a:ext cx="714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>
              <a:stCxn id="20575" idx="2"/>
              <a:endCxn id="20576" idx="0"/>
            </p:cNvCxnSpPr>
            <p:nvPr/>
          </p:nvCxnSpPr>
          <p:spPr>
            <a:xfrm rot="5400000">
              <a:off x="1397628" y="3212466"/>
              <a:ext cx="49995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2" name="Picture 4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912" y="1690788"/>
            <a:ext cx="2895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6" name="Picture 4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4899" y="5112703"/>
            <a:ext cx="8572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7" name="ZoneTexte 143"/>
          <p:cNvSpPr txBox="1">
            <a:spLocks noChangeArrowheads="1"/>
          </p:cNvSpPr>
          <p:nvPr/>
        </p:nvSpPr>
        <p:spPr bwMode="auto">
          <a:xfrm>
            <a:off x="6457238" y="5817393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Impédance équivalente</a:t>
            </a:r>
          </a:p>
        </p:txBody>
      </p:sp>
      <p:pic>
        <p:nvPicPr>
          <p:cNvPr id="20549" name="Picture 4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391228"/>
            <a:ext cx="27241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1" name="Picture 5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3015468"/>
            <a:ext cx="185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3" name="Picture 5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3608575"/>
            <a:ext cx="485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0483" name="Rectangle 2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4" name="Rectangle 21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</a:tabLst>
            </a:pPr>
            <a:endParaRPr lang="fr-FR"/>
          </a:p>
        </p:txBody>
      </p:sp>
      <p:sp>
        <p:nvSpPr>
          <p:cNvPr id="20485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</a:tabLst>
            </a:pPr>
            <a:endParaRPr lang="fr-FR"/>
          </a:p>
        </p:txBody>
      </p:sp>
      <p:sp>
        <p:nvSpPr>
          <p:cNvPr id="2049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1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2" name="Rectangle 4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3" name="Rectangle 48"/>
          <p:cNvSpPr>
            <a:spLocks noChangeArrowheads="1"/>
          </p:cNvSpPr>
          <p:nvPr/>
        </p:nvSpPr>
        <p:spPr bwMode="auto">
          <a:xfrm>
            <a:off x="0" y="691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571500" algn="l"/>
              </a:tabLst>
            </a:pPr>
            <a:endParaRPr lang="fr-FR"/>
          </a:p>
        </p:txBody>
      </p:sp>
      <p:sp>
        <p:nvSpPr>
          <p:cNvPr id="20494" name="Rectangle 5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6" name="Rectangle 8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7" name="Rectangle 8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8" name="Rectangle 9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499" name="Rectangle 9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1" name="Rectangle 3"/>
          <p:cNvSpPr>
            <a:spLocks noChangeArrowheads="1"/>
          </p:cNvSpPr>
          <p:nvPr/>
        </p:nvSpPr>
        <p:spPr bwMode="auto">
          <a:xfrm>
            <a:off x="0" y="872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0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3" name="Rectangle 6"/>
          <p:cNvSpPr>
            <a:spLocks noChangeArrowheads="1"/>
          </p:cNvSpPr>
          <p:nvPr/>
        </p:nvSpPr>
        <p:spPr bwMode="auto">
          <a:xfrm>
            <a:off x="0" y="8249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0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6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7" name="Rectangle 3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0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2" name="Rectangle 7"/>
          <p:cNvSpPr>
            <a:spLocks noChangeArrowheads="1"/>
          </p:cNvSpPr>
          <p:nvPr/>
        </p:nvSpPr>
        <p:spPr bwMode="auto">
          <a:xfrm>
            <a:off x="0" y="653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13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4" name="Rectangle 10"/>
          <p:cNvSpPr>
            <a:spLocks noChangeArrowheads="1"/>
          </p:cNvSpPr>
          <p:nvPr/>
        </p:nvSpPr>
        <p:spPr bwMode="auto">
          <a:xfrm>
            <a:off x="0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15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19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0" name="Rectangle 6"/>
          <p:cNvSpPr>
            <a:spLocks noChangeArrowheads="1"/>
          </p:cNvSpPr>
          <p:nvPr/>
        </p:nvSpPr>
        <p:spPr bwMode="auto">
          <a:xfrm>
            <a:off x="0" y="6821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676275" algn="l"/>
              </a:tabLst>
            </a:pPr>
            <a:endParaRPr lang="fr-FR"/>
          </a:p>
        </p:txBody>
      </p:sp>
      <p:sp>
        <p:nvSpPr>
          <p:cNvPr id="2052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5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6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27" name="Rectangle 9"/>
          <p:cNvSpPr>
            <a:spLocks noChangeArrowheads="1"/>
          </p:cNvSpPr>
          <p:nvPr/>
        </p:nvSpPr>
        <p:spPr bwMode="auto">
          <a:xfrm>
            <a:off x="0" y="6154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28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4" name="Rectangle 5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5" name="Rectangle 6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6" name="Rectangle 61"/>
          <p:cNvSpPr>
            <a:spLocks noChangeArrowheads="1"/>
          </p:cNvSpPr>
          <p:nvPr/>
        </p:nvSpPr>
        <p:spPr bwMode="auto">
          <a:xfrm>
            <a:off x="0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20537" name="Rectangle 6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8" name="Rectangle 6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39" name="Rectangle 6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1" name="Rectangle 4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3" name="Rectangle 4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5" name="Rectangle 4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48" name="Rectangle 4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0" name="Rectangle 5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2" name="Rectangle 5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sp>
        <p:nvSpPr>
          <p:cNvPr id="20554" name="Rectangle 5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20555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3968" y="1700808"/>
            <a:ext cx="1181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7" name="ZoneTexte 153"/>
          <p:cNvSpPr txBox="1">
            <a:spLocks noChangeArrowheads="1"/>
          </p:cNvSpPr>
          <p:nvPr/>
        </p:nvSpPr>
        <p:spPr bwMode="auto">
          <a:xfrm>
            <a:off x="1321693" y="225960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/>
              <a:t>Théorème de Boucherot</a:t>
            </a:r>
          </a:p>
        </p:txBody>
      </p:sp>
      <p:sp>
        <p:nvSpPr>
          <p:cNvPr id="20558" name="ZoneTexte 154"/>
          <p:cNvSpPr txBox="1">
            <a:spLocks noChangeArrowheads="1"/>
          </p:cNvSpPr>
          <p:nvPr/>
        </p:nvSpPr>
        <p:spPr bwMode="auto">
          <a:xfrm>
            <a:off x="1321693" y="3936603"/>
            <a:ext cx="705678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Dans une association série les puissances actives s’ajoutent et les puissances  réactives s’ajoutent algébriquement</a:t>
            </a:r>
          </a:p>
          <a:p>
            <a:pPr algn="just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4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sp>
        <p:nvSpPr>
          <p:cNvPr id="21519" name="Rectangle 70"/>
          <p:cNvSpPr>
            <a:spLocks noChangeArrowheads="1"/>
          </p:cNvSpPr>
          <p:nvPr/>
        </p:nvSpPr>
        <p:spPr bwMode="auto">
          <a:xfrm>
            <a:off x="936159" y="1420083"/>
            <a:ext cx="824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2) Association parallèle:</a:t>
            </a:r>
          </a:p>
        </p:txBody>
      </p:sp>
      <p:sp>
        <p:nvSpPr>
          <p:cNvPr id="21567" name="ZoneTexte 143"/>
          <p:cNvSpPr txBox="1">
            <a:spLocks noChangeArrowheads="1"/>
          </p:cNvSpPr>
          <p:nvPr/>
        </p:nvSpPr>
        <p:spPr bwMode="auto">
          <a:xfrm>
            <a:off x="5329960" y="5650875"/>
            <a:ext cx="255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admittance équivalente</a:t>
            </a:r>
          </a:p>
        </p:txBody>
      </p:sp>
      <p:pic>
        <p:nvPicPr>
          <p:cNvPr id="21581" name="Picture 5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7083" y="3920525"/>
            <a:ext cx="1933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84" name="Picture 5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37083" y="4332953"/>
            <a:ext cx="1952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Accolade fermante 199"/>
          <p:cNvSpPr/>
          <p:nvPr/>
        </p:nvSpPr>
        <p:spPr>
          <a:xfrm>
            <a:off x="4111474" y="3899479"/>
            <a:ext cx="2143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1" name="Flèche droite 200"/>
          <p:cNvSpPr/>
          <p:nvPr/>
        </p:nvSpPr>
        <p:spPr>
          <a:xfrm>
            <a:off x="4680743" y="4358233"/>
            <a:ext cx="285750" cy="7143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21588" name="Picture 5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006" y="4072483"/>
            <a:ext cx="1924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90" name="Picture 6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9647" y="5436562"/>
            <a:ext cx="22764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244"/>
          <p:cNvGrpSpPr>
            <a:grpSpLocks/>
          </p:cNvGrpSpPr>
          <p:nvPr/>
        </p:nvGrpSpPr>
        <p:grpSpPr bwMode="auto">
          <a:xfrm>
            <a:off x="2756693" y="1886467"/>
            <a:ext cx="3630613" cy="1571625"/>
            <a:chOff x="5442135" y="1130842"/>
            <a:chExt cx="3630459" cy="1570899"/>
          </a:xfrm>
        </p:grpSpPr>
        <p:grpSp>
          <p:nvGrpSpPr>
            <p:cNvPr id="21592" name="Groupe 237"/>
            <p:cNvGrpSpPr>
              <a:grpSpLocks/>
            </p:cNvGrpSpPr>
            <p:nvPr/>
          </p:nvGrpSpPr>
          <p:grpSpPr bwMode="auto">
            <a:xfrm>
              <a:off x="5715008" y="1130842"/>
              <a:ext cx="356188" cy="369332"/>
              <a:chOff x="6143636" y="285728"/>
              <a:chExt cx="356188" cy="369332"/>
            </a:xfrm>
          </p:grpSpPr>
          <p:sp>
            <p:nvSpPr>
              <p:cNvPr id="21675" name="ZoneTexte 238"/>
              <p:cNvSpPr txBox="1">
                <a:spLocks noChangeArrowheads="1"/>
              </p:cNvSpPr>
              <p:nvPr/>
            </p:nvSpPr>
            <p:spPr bwMode="auto">
              <a:xfrm>
                <a:off x="6143636" y="285728"/>
                <a:ext cx="3561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 I</a:t>
                </a:r>
                <a:r>
                  <a:rPr lang="fr-FR" baseline="-25000"/>
                  <a:t> </a:t>
                </a:r>
              </a:p>
            </p:txBody>
          </p:sp>
          <p:cxnSp>
            <p:nvCxnSpPr>
              <p:cNvPr id="240" name="Connecteur droit 239"/>
              <p:cNvCxnSpPr/>
              <p:nvPr/>
            </p:nvCxnSpPr>
            <p:spPr>
              <a:xfrm>
                <a:off x="6286670" y="350786"/>
                <a:ext cx="7143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93" name="Groupe 243"/>
            <p:cNvGrpSpPr>
              <a:grpSpLocks/>
            </p:cNvGrpSpPr>
            <p:nvPr/>
          </p:nvGrpSpPr>
          <p:grpSpPr bwMode="auto">
            <a:xfrm>
              <a:off x="5442135" y="1142984"/>
              <a:ext cx="3630459" cy="1558757"/>
              <a:chOff x="5442135" y="1142984"/>
              <a:chExt cx="3630459" cy="1558757"/>
            </a:xfrm>
          </p:grpSpPr>
          <p:grpSp>
            <p:nvGrpSpPr>
              <p:cNvPr id="21594" name="Groupe 229"/>
              <p:cNvGrpSpPr>
                <a:grpSpLocks/>
              </p:cNvGrpSpPr>
              <p:nvPr/>
            </p:nvGrpSpPr>
            <p:grpSpPr bwMode="auto">
              <a:xfrm>
                <a:off x="5442135" y="1142984"/>
                <a:ext cx="3630459" cy="1558757"/>
                <a:chOff x="5286380" y="1071546"/>
                <a:chExt cx="3630459" cy="1558757"/>
              </a:xfrm>
            </p:grpSpPr>
            <p:sp>
              <p:nvSpPr>
                <p:cNvPr id="21604" name="Line 2"/>
                <p:cNvSpPr>
                  <a:spLocks noChangeShapeType="1"/>
                </p:cNvSpPr>
                <p:nvPr/>
              </p:nvSpPr>
              <p:spPr bwMode="auto">
                <a:xfrm>
                  <a:off x="5451647" y="1357298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05" name="Group 3"/>
                <p:cNvGrpSpPr>
                  <a:grpSpLocks/>
                </p:cNvGrpSpPr>
                <p:nvPr/>
              </p:nvGrpSpPr>
              <p:grpSpPr bwMode="auto">
                <a:xfrm>
                  <a:off x="59977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67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68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70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72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73" name="Line 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74" name="Line 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7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6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06" name="Line 12"/>
                <p:cNvSpPr>
                  <a:spLocks noChangeShapeType="1"/>
                </p:cNvSpPr>
                <p:nvPr/>
              </p:nvSpPr>
              <p:spPr bwMode="auto">
                <a:xfrm>
                  <a:off x="5384972" y="2593960"/>
                  <a:ext cx="1371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07" name="Group 13"/>
                <p:cNvGrpSpPr>
                  <a:grpSpLocks/>
                </p:cNvGrpSpPr>
                <p:nvPr/>
              </p:nvGrpSpPr>
              <p:grpSpPr bwMode="auto">
                <a:xfrm>
                  <a:off x="66200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5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6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6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64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65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66" name="Line 1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63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6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08" name="Line 22"/>
                <p:cNvSpPr>
                  <a:spLocks noChangeShapeType="1"/>
                </p:cNvSpPr>
                <p:nvPr/>
              </p:nvSpPr>
              <p:spPr bwMode="auto">
                <a:xfrm>
                  <a:off x="6747047" y="1357298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09" name="Line 23"/>
                <p:cNvSpPr>
                  <a:spLocks noChangeShapeType="1"/>
                </p:cNvSpPr>
                <p:nvPr/>
              </p:nvSpPr>
              <p:spPr bwMode="auto">
                <a:xfrm>
                  <a:off x="6756572" y="2593960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10" name="Group 24"/>
                <p:cNvGrpSpPr>
                  <a:grpSpLocks/>
                </p:cNvGrpSpPr>
                <p:nvPr/>
              </p:nvGrpSpPr>
              <p:grpSpPr bwMode="auto">
                <a:xfrm>
                  <a:off x="7280447" y="1357298"/>
                  <a:ext cx="114300" cy="1236662"/>
                  <a:chOff x="2957" y="1979"/>
                  <a:chExt cx="180" cy="2160"/>
                </a:xfrm>
              </p:grpSpPr>
              <p:sp>
                <p:nvSpPr>
                  <p:cNvPr id="2165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5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5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56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7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8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5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5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1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5565947" y="1369998"/>
                  <a:ext cx="0" cy="11223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2" name="Line 34"/>
                <p:cNvSpPr>
                  <a:spLocks noChangeShapeType="1"/>
                </p:cNvSpPr>
                <p:nvPr/>
              </p:nvSpPr>
              <p:spPr bwMode="auto">
                <a:xfrm>
                  <a:off x="5451647" y="1357298"/>
                  <a:ext cx="342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3" name="Line 35"/>
                <p:cNvSpPr>
                  <a:spLocks noChangeShapeType="1"/>
                </p:cNvSpPr>
                <p:nvPr/>
              </p:nvSpPr>
              <p:spPr bwMode="auto">
                <a:xfrm>
                  <a:off x="6055076" y="137793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4" name="Line 36"/>
                <p:cNvSpPr>
                  <a:spLocks noChangeShapeType="1"/>
                </p:cNvSpPr>
                <p:nvPr/>
              </p:nvSpPr>
              <p:spPr bwMode="auto">
                <a:xfrm>
                  <a:off x="6662909" y="1358885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5" name="Line 37"/>
                <p:cNvSpPr>
                  <a:spLocks noChangeShapeType="1"/>
                </p:cNvSpPr>
                <p:nvPr/>
              </p:nvSpPr>
              <p:spPr bwMode="auto">
                <a:xfrm>
                  <a:off x="7321722" y="1369998"/>
                  <a:ext cx="0" cy="2286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6" name="Line 38"/>
                <p:cNvSpPr>
                  <a:spLocks noChangeShapeType="1"/>
                </p:cNvSpPr>
                <p:nvPr/>
              </p:nvSpPr>
              <p:spPr bwMode="auto">
                <a:xfrm>
                  <a:off x="8143900" y="1379514"/>
                  <a:ext cx="685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17" name="Group 39"/>
                <p:cNvGrpSpPr>
                  <a:grpSpLocks/>
                </p:cNvGrpSpPr>
                <p:nvPr/>
              </p:nvGrpSpPr>
              <p:grpSpPr bwMode="auto">
                <a:xfrm>
                  <a:off x="8769375" y="1382520"/>
                  <a:ext cx="147464" cy="1247783"/>
                  <a:chOff x="2957" y="1979"/>
                  <a:chExt cx="180" cy="2160"/>
                </a:xfrm>
              </p:grpSpPr>
              <p:sp>
                <p:nvSpPr>
                  <p:cNvPr id="2164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197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2164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2957" y="2519"/>
                    <a:ext cx="180" cy="1080"/>
                    <a:chOff x="2857" y="2699"/>
                    <a:chExt cx="360" cy="1440"/>
                  </a:xfrm>
                </p:grpSpPr>
                <p:grpSp>
                  <p:nvGrpSpPr>
                    <p:cNvPr id="2164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57" y="2699"/>
                      <a:ext cx="360" cy="1440"/>
                      <a:chOff x="5197" y="8999"/>
                      <a:chExt cx="360" cy="1440"/>
                    </a:xfrm>
                  </p:grpSpPr>
                  <p:sp>
                    <p:nvSpPr>
                      <p:cNvPr id="2164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10439"/>
                        <a:ext cx="36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4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55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1650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97" y="8999"/>
                        <a:ext cx="0" cy="14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sp>
                  <p:nvSpPr>
                    <p:cNvPr id="2164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7" y="2699"/>
                      <a:ext cx="3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2164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037" y="3599"/>
                    <a:ext cx="0" cy="5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161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8245500" y="2621273"/>
                  <a:ext cx="5715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1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8258200" y="1450960"/>
                  <a:ext cx="0" cy="11430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1620" name="Line 51"/>
                <p:cNvSpPr>
                  <a:spLocks noChangeShapeType="1"/>
                </p:cNvSpPr>
                <p:nvPr/>
              </p:nvSpPr>
              <p:spPr bwMode="auto">
                <a:xfrm>
                  <a:off x="8286776" y="1381280"/>
                  <a:ext cx="3429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1621" name="Groupe 205"/>
                <p:cNvGrpSpPr>
                  <a:grpSpLocks/>
                </p:cNvGrpSpPr>
                <p:nvPr/>
              </p:nvGrpSpPr>
              <p:grpSpPr bwMode="auto">
                <a:xfrm>
                  <a:off x="6045852" y="1714488"/>
                  <a:ext cx="410690" cy="369332"/>
                  <a:chOff x="6143636" y="285728"/>
                  <a:chExt cx="410690" cy="369332"/>
                </a:xfrm>
              </p:grpSpPr>
              <p:sp>
                <p:nvSpPr>
                  <p:cNvPr id="21641" name="ZoneTexte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3636" y="285728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1</a:t>
                    </a:r>
                  </a:p>
                </p:txBody>
              </p:sp>
              <p:cxnSp>
                <p:nvCxnSpPr>
                  <p:cNvPr id="208" name="Connecteur droit 207"/>
                  <p:cNvCxnSpPr/>
                  <p:nvPr/>
                </p:nvCxnSpPr>
                <p:spPr>
                  <a:xfrm>
                    <a:off x="6285826" y="311367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2" name="Groupe 208"/>
                <p:cNvGrpSpPr>
                  <a:grpSpLocks/>
                </p:cNvGrpSpPr>
                <p:nvPr/>
              </p:nvGrpSpPr>
              <p:grpSpPr bwMode="auto">
                <a:xfrm>
                  <a:off x="6688794" y="1714488"/>
                  <a:ext cx="410690" cy="369332"/>
                  <a:chOff x="6143636" y="285728"/>
                  <a:chExt cx="410690" cy="369332"/>
                </a:xfrm>
              </p:grpSpPr>
              <p:sp>
                <p:nvSpPr>
                  <p:cNvPr id="21639" name="ZoneTexte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43636" y="285728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2</a:t>
                    </a:r>
                  </a:p>
                </p:txBody>
              </p:sp>
              <p:cxnSp>
                <p:nvCxnSpPr>
                  <p:cNvPr id="211" name="Connecteur droit 210"/>
                  <p:cNvCxnSpPr/>
                  <p:nvPr/>
                </p:nvCxnSpPr>
                <p:spPr>
                  <a:xfrm>
                    <a:off x="6285795" y="311367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3" name="Groupe 211"/>
                <p:cNvGrpSpPr>
                  <a:grpSpLocks/>
                </p:cNvGrpSpPr>
                <p:nvPr/>
              </p:nvGrpSpPr>
              <p:grpSpPr bwMode="auto">
                <a:xfrm>
                  <a:off x="7376020" y="1688730"/>
                  <a:ext cx="410690" cy="369332"/>
                  <a:chOff x="6182273" y="259970"/>
                  <a:chExt cx="410690" cy="369332"/>
                </a:xfrm>
              </p:grpSpPr>
              <p:sp>
                <p:nvSpPr>
                  <p:cNvPr id="21637" name="ZoneTexte 2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273" y="259970"/>
                    <a:ext cx="41069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r>
                      <a:rPr lang="fr-FR" baseline="-25000"/>
                      <a:t>n</a:t>
                    </a:r>
                  </a:p>
                </p:txBody>
              </p:sp>
              <p:cxnSp>
                <p:nvCxnSpPr>
                  <p:cNvPr id="214" name="Connecteur droit 213"/>
                  <p:cNvCxnSpPr/>
                  <p:nvPr/>
                </p:nvCxnSpPr>
                <p:spPr>
                  <a:xfrm>
                    <a:off x="6286465" y="311367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4" name="Groupe 214"/>
                <p:cNvGrpSpPr>
                  <a:grpSpLocks/>
                </p:cNvGrpSpPr>
                <p:nvPr/>
              </p:nvGrpSpPr>
              <p:grpSpPr bwMode="auto">
                <a:xfrm>
                  <a:off x="5286380" y="1474416"/>
                  <a:ext cx="312906" cy="369332"/>
                  <a:chOff x="4286248" y="1474416"/>
                  <a:chExt cx="312906" cy="369332"/>
                </a:xfrm>
              </p:grpSpPr>
              <p:sp>
                <p:nvSpPr>
                  <p:cNvPr id="21635" name="ZoneTexte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48" y="14744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u</a:t>
                    </a:r>
                    <a:endParaRPr lang="fr-FR" baseline="-25000"/>
                  </a:p>
                </p:txBody>
              </p:sp>
              <p:cxnSp>
                <p:nvCxnSpPr>
                  <p:cNvPr id="217" name="Connecteur droit 216"/>
                  <p:cNvCxnSpPr/>
                  <p:nvPr/>
                </p:nvCxnSpPr>
                <p:spPr>
                  <a:xfrm>
                    <a:off x="4403718" y="1571930"/>
                    <a:ext cx="7143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5" name="Groupe 217"/>
                <p:cNvGrpSpPr>
                  <a:grpSpLocks/>
                </p:cNvGrpSpPr>
                <p:nvPr/>
              </p:nvGrpSpPr>
              <p:grpSpPr bwMode="auto">
                <a:xfrm>
                  <a:off x="7929586" y="1428736"/>
                  <a:ext cx="312906" cy="369332"/>
                  <a:chOff x="4286248" y="1474416"/>
                  <a:chExt cx="312906" cy="369332"/>
                </a:xfrm>
              </p:grpSpPr>
              <p:sp>
                <p:nvSpPr>
                  <p:cNvPr id="21633" name="ZoneTexte 2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86248" y="1474416"/>
                    <a:ext cx="31290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u</a:t>
                    </a:r>
                    <a:endParaRPr lang="fr-FR" baseline="-25000"/>
                  </a:p>
                </p:txBody>
              </p:sp>
              <p:cxnSp>
                <p:nvCxnSpPr>
                  <p:cNvPr id="220" name="Connecteur droit 219"/>
                  <p:cNvCxnSpPr/>
                  <p:nvPr/>
                </p:nvCxnSpPr>
                <p:spPr>
                  <a:xfrm>
                    <a:off x="4403588" y="1571593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1" name="Flèche droite 220"/>
                <p:cNvSpPr/>
                <p:nvPr/>
              </p:nvSpPr>
              <p:spPr>
                <a:xfrm>
                  <a:off x="7786587" y="2071761"/>
                  <a:ext cx="285738" cy="71405"/>
                </a:xfrm>
                <a:prstGeom prst="rightArrow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627" name="Groupe 223"/>
                <p:cNvGrpSpPr>
                  <a:grpSpLocks/>
                </p:cNvGrpSpPr>
                <p:nvPr/>
              </p:nvGrpSpPr>
              <p:grpSpPr bwMode="auto">
                <a:xfrm>
                  <a:off x="8358214" y="1071546"/>
                  <a:ext cx="248786" cy="369332"/>
                  <a:chOff x="4312006" y="1533712"/>
                  <a:chExt cx="248786" cy="369332"/>
                </a:xfrm>
              </p:grpSpPr>
              <p:sp>
                <p:nvSpPr>
                  <p:cNvPr id="21631" name="ZoneTexte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2006" y="1533712"/>
                    <a:ext cx="248786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I</a:t>
                    </a:r>
                    <a:endParaRPr lang="fr-FR" baseline="-25000"/>
                  </a:p>
                </p:txBody>
              </p:sp>
              <p:cxnSp>
                <p:nvCxnSpPr>
                  <p:cNvPr id="226" name="Connecteur droit 225"/>
                  <p:cNvCxnSpPr/>
                  <p:nvPr/>
                </p:nvCxnSpPr>
                <p:spPr>
                  <a:xfrm>
                    <a:off x="4403926" y="1572346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28" name="Groupe 226"/>
                <p:cNvGrpSpPr>
                  <a:grpSpLocks/>
                </p:cNvGrpSpPr>
                <p:nvPr/>
              </p:nvGrpSpPr>
              <p:grpSpPr bwMode="auto">
                <a:xfrm>
                  <a:off x="8447590" y="1785926"/>
                  <a:ext cx="325730" cy="369332"/>
                  <a:chOff x="6182273" y="259970"/>
                  <a:chExt cx="325730" cy="369332"/>
                </a:xfrm>
              </p:grpSpPr>
              <p:sp>
                <p:nvSpPr>
                  <p:cNvPr id="21629" name="ZoneTexte 2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2273" y="259970"/>
                    <a:ext cx="32573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fr-FR"/>
                      <a:t>Z</a:t>
                    </a:r>
                    <a:endParaRPr lang="fr-FR" baseline="-25000"/>
                  </a:p>
                </p:txBody>
              </p:sp>
              <p:cxnSp>
                <p:nvCxnSpPr>
                  <p:cNvPr id="229" name="Connecteur droit 228"/>
                  <p:cNvCxnSpPr/>
                  <p:nvPr/>
                </p:nvCxnSpPr>
                <p:spPr>
                  <a:xfrm>
                    <a:off x="6286413" y="310963"/>
                    <a:ext cx="7143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595" name="Groupe 231"/>
              <p:cNvGrpSpPr>
                <a:grpSpLocks/>
              </p:cNvGrpSpPr>
              <p:nvPr/>
            </p:nvGrpSpPr>
            <p:grpSpPr bwMode="auto">
              <a:xfrm>
                <a:off x="6169394" y="1442352"/>
                <a:ext cx="441146" cy="369332"/>
                <a:chOff x="6143636" y="285728"/>
                <a:chExt cx="441146" cy="369332"/>
              </a:xfrm>
            </p:grpSpPr>
            <p:sp>
              <p:nvSpPr>
                <p:cNvPr id="21602" name="ZoneTexte 232"/>
                <p:cNvSpPr txBox="1">
                  <a:spLocks noChangeArrowheads="1"/>
                </p:cNvSpPr>
                <p:nvPr/>
              </p:nvSpPr>
              <p:spPr bwMode="auto">
                <a:xfrm>
                  <a:off x="6143636" y="285728"/>
                  <a:ext cx="44114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r>
                    <a:rPr lang="fr-FR" baseline="-25000"/>
                    <a:t>1 </a:t>
                  </a:r>
                </a:p>
              </p:txBody>
            </p:sp>
            <p:cxnSp>
              <p:nvCxnSpPr>
                <p:cNvPr id="234" name="Connecteur droit 233"/>
                <p:cNvCxnSpPr/>
                <p:nvPr/>
              </p:nvCxnSpPr>
              <p:spPr>
                <a:xfrm>
                  <a:off x="6286290" y="364562"/>
                  <a:ext cx="714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96" name="Groupe 234"/>
              <p:cNvGrpSpPr>
                <a:grpSpLocks/>
              </p:cNvGrpSpPr>
              <p:nvPr/>
            </p:nvGrpSpPr>
            <p:grpSpPr bwMode="auto">
              <a:xfrm>
                <a:off x="6786939" y="1441615"/>
                <a:ext cx="441146" cy="369332"/>
                <a:chOff x="6156515" y="285728"/>
                <a:chExt cx="441146" cy="369332"/>
              </a:xfrm>
            </p:grpSpPr>
            <p:sp>
              <p:nvSpPr>
                <p:cNvPr id="21600" name="ZoneTexte 235"/>
                <p:cNvSpPr txBox="1">
                  <a:spLocks noChangeArrowheads="1"/>
                </p:cNvSpPr>
                <p:nvPr/>
              </p:nvSpPr>
              <p:spPr bwMode="auto">
                <a:xfrm>
                  <a:off x="6156515" y="285728"/>
                  <a:ext cx="44114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r>
                    <a:rPr lang="fr-FR" baseline="-25000"/>
                    <a:t>2 </a:t>
                  </a:r>
                </a:p>
              </p:txBody>
            </p:sp>
            <p:cxnSp>
              <p:nvCxnSpPr>
                <p:cNvPr id="237" name="Connecteur droit 236"/>
                <p:cNvCxnSpPr/>
                <p:nvPr/>
              </p:nvCxnSpPr>
              <p:spPr>
                <a:xfrm>
                  <a:off x="6286436" y="351019"/>
                  <a:ext cx="7143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97" name="Groupe 240"/>
              <p:cNvGrpSpPr>
                <a:grpSpLocks/>
              </p:cNvGrpSpPr>
              <p:nvPr/>
            </p:nvGrpSpPr>
            <p:grpSpPr bwMode="auto">
              <a:xfrm>
                <a:off x="7391244" y="1415857"/>
                <a:ext cx="312906" cy="369332"/>
                <a:chOff x="6143636" y="285728"/>
                <a:chExt cx="312906" cy="369332"/>
              </a:xfrm>
            </p:grpSpPr>
            <p:sp>
              <p:nvSpPr>
                <p:cNvPr id="21598" name="ZoneTexte 241"/>
                <p:cNvSpPr txBox="1">
                  <a:spLocks noChangeArrowheads="1"/>
                </p:cNvSpPr>
                <p:nvPr/>
              </p:nvSpPr>
              <p:spPr bwMode="auto">
                <a:xfrm>
                  <a:off x="6143636" y="285728"/>
                  <a:ext cx="312906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/>
                    <a:t> I</a:t>
                  </a:r>
                  <a:endParaRPr lang="fr-FR" baseline="-25000"/>
                </a:p>
              </p:txBody>
            </p:sp>
            <p:cxnSp>
              <p:nvCxnSpPr>
                <p:cNvPr id="243" name="Connecteur droit 242"/>
                <p:cNvCxnSpPr/>
                <p:nvPr/>
              </p:nvCxnSpPr>
              <p:spPr>
                <a:xfrm>
                  <a:off x="6286763" y="351389"/>
                  <a:ext cx="7143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3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b="1" dirty="0"/>
              <a:t>Applications d’impédances- </a:t>
            </a:r>
            <a:br>
              <a:rPr lang="fr-FR" sz="3200" b="1" dirty="0"/>
            </a:br>
            <a:r>
              <a:rPr lang="fr-FR" sz="3200" b="1" dirty="0"/>
              <a:t>Théorème de Boucherot</a:t>
            </a:r>
          </a:p>
        </p:txBody>
      </p:sp>
      <p:pic>
        <p:nvPicPr>
          <p:cNvPr id="21571" name="Picture 5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218" y="2158678"/>
            <a:ext cx="1857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3" name="Picture 5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218" y="2628938"/>
            <a:ext cx="485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75" name="Picture 5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3179921"/>
            <a:ext cx="1181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77" name="ZoneTexte 153"/>
          <p:cNvSpPr txBox="1">
            <a:spLocks noChangeArrowheads="1"/>
          </p:cNvSpPr>
          <p:nvPr/>
        </p:nvSpPr>
        <p:spPr bwMode="auto">
          <a:xfrm>
            <a:off x="1979712" y="3747756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/>
              <a:t>Théorème de Boucherot</a:t>
            </a:r>
          </a:p>
        </p:txBody>
      </p:sp>
      <p:sp>
        <p:nvSpPr>
          <p:cNvPr id="21578" name="ZoneTexte 154"/>
          <p:cNvSpPr txBox="1">
            <a:spLocks noChangeArrowheads="1"/>
          </p:cNvSpPr>
          <p:nvPr/>
        </p:nvSpPr>
        <p:spPr bwMode="auto">
          <a:xfrm>
            <a:off x="1404218" y="5157564"/>
            <a:ext cx="727280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i="1" dirty="0"/>
              <a:t>Dans une association parallèle les puissances actives s’ajoutent et les puissances  réactives s’ajoutent algébriquement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043608" y="1637897"/>
                <a:ext cx="3672407" cy="295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+……+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637897"/>
                <a:ext cx="3672407" cy="295209"/>
              </a:xfrm>
              <a:prstGeom prst="rect">
                <a:avLst/>
              </a:prstGeom>
              <a:blipFill>
                <a:blip r:embed="rId5"/>
                <a:stretch>
                  <a:fillRect t="-2083" r="-1161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79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614110" y="4093429"/>
            <a:ext cx="2819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Exemples: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 = 45°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0,707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		    tan  = 1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22°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= 0,927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		   tan  = 0,404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899592" y="4097398"/>
            <a:ext cx="47145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On s’aperçoit que plus Q diminue: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è"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Plus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diminue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 cos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augmente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</a:rPr>
              <a:t>		       tan </a:t>
            </a:r>
            <a:r>
              <a:rPr lang="fr-FR" altLang="fr-FR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 diminue</a:t>
            </a:r>
            <a:endParaRPr lang="fr-FR" alt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4B704A-3B87-4BD5-BD7E-B12DED895823}"/>
              </a:ext>
            </a:extLst>
          </p:cNvPr>
          <p:cNvGrpSpPr/>
          <p:nvPr/>
        </p:nvGrpSpPr>
        <p:grpSpPr>
          <a:xfrm>
            <a:off x="1124227" y="1772816"/>
            <a:ext cx="2519355" cy="2051467"/>
            <a:chOff x="1124227" y="1772816"/>
            <a:chExt cx="2519355" cy="2051467"/>
          </a:xfrm>
        </p:grpSpPr>
        <p:sp>
          <p:nvSpPr>
            <p:cNvPr id="12" name="Line 19"/>
            <p:cNvSpPr>
              <a:spLocks noChangeAspect="1" noChangeShapeType="1"/>
            </p:cNvSpPr>
            <p:nvPr/>
          </p:nvSpPr>
          <p:spPr bwMode="auto">
            <a:xfrm>
              <a:off x="1124227" y="3480966"/>
              <a:ext cx="1951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20"/>
            <p:cNvSpPr>
              <a:spLocks noChangeAspect="1" noChangeShapeType="1"/>
            </p:cNvSpPr>
            <p:nvPr/>
          </p:nvSpPr>
          <p:spPr bwMode="auto">
            <a:xfrm flipV="1">
              <a:off x="3075265" y="1772816"/>
              <a:ext cx="0" cy="170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21"/>
            <p:cNvSpPr>
              <a:spLocks noChangeAspect="1" noChangeShapeType="1"/>
            </p:cNvSpPr>
            <p:nvPr/>
          </p:nvSpPr>
          <p:spPr bwMode="auto">
            <a:xfrm flipV="1">
              <a:off x="1124227" y="1772816"/>
              <a:ext cx="1951038" cy="170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22"/>
            <p:cNvSpPr txBox="1">
              <a:spLocks noChangeAspect="1" noChangeArrowheads="1"/>
            </p:cNvSpPr>
            <p:nvPr/>
          </p:nvSpPr>
          <p:spPr bwMode="auto">
            <a:xfrm>
              <a:off x="1843365" y="3485729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P1</a:t>
              </a:r>
            </a:p>
          </p:txBody>
        </p:sp>
        <p:sp>
          <p:nvSpPr>
            <p:cNvPr id="16" name="Text Box 23"/>
            <p:cNvSpPr txBox="1">
              <a:spLocks noChangeAspect="1" noChangeArrowheads="1"/>
            </p:cNvSpPr>
            <p:nvPr/>
          </p:nvSpPr>
          <p:spPr bwMode="auto">
            <a:xfrm>
              <a:off x="3184802" y="2387179"/>
              <a:ext cx="4587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</a:p>
          </p:txBody>
        </p:sp>
        <p:sp>
          <p:nvSpPr>
            <p:cNvPr id="17" name="Text Box 24"/>
            <p:cNvSpPr txBox="1">
              <a:spLocks noChangeAspect="1" noChangeArrowheads="1"/>
            </p:cNvSpPr>
            <p:nvPr/>
          </p:nvSpPr>
          <p:spPr bwMode="auto">
            <a:xfrm>
              <a:off x="1733827" y="2153816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</a:p>
          </p:txBody>
        </p:sp>
        <p:sp>
          <p:nvSpPr>
            <p:cNvPr id="18" name="Freeform 31"/>
            <p:cNvSpPr>
              <a:spLocks noChangeAspect="1"/>
            </p:cNvSpPr>
            <p:nvPr/>
          </p:nvSpPr>
          <p:spPr bwMode="auto">
            <a:xfrm>
              <a:off x="1551265" y="3053929"/>
              <a:ext cx="304800" cy="427037"/>
            </a:xfrm>
            <a:custGeom>
              <a:avLst/>
              <a:gdLst>
                <a:gd name="T0" fmla="*/ 0 w 240"/>
                <a:gd name="T1" fmla="*/ 0 h 336"/>
                <a:gd name="T2" fmla="*/ 2147483646 w 240"/>
                <a:gd name="T3" fmla="*/ 2147483646 h 336"/>
                <a:gd name="T4" fmla="*/ 2147483646 w 240"/>
                <a:gd name="T5" fmla="*/ 214748364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336">
                  <a:moveTo>
                    <a:pt x="0" y="0"/>
                  </a:moveTo>
                  <a:cubicBezTo>
                    <a:pt x="76" y="44"/>
                    <a:pt x="152" y="88"/>
                    <a:pt x="192" y="144"/>
                  </a:cubicBezTo>
                  <a:cubicBezTo>
                    <a:pt x="232" y="200"/>
                    <a:pt x="236" y="268"/>
                    <a:pt x="24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33"/>
            <p:cNvSpPr txBox="1">
              <a:spLocks noChangeAspect="1" noChangeArrowheads="1"/>
            </p:cNvSpPr>
            <p:nvPr/>
          </p:nvSpPr>
          <p:spPr bwMode="auto">
            <a:xfrm>
              <a:off x="1810027" y="2915816"/>
              <a:ext cx="383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</a:t>
              </a:r>
              <a:r>
                <a:rPr lang="fr-FR" altLang="fr-FR" sz="16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fr-FR" altLang="fr-F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BC390-4647-4364-AD2E-C26258B03E1A}"/>
              </a:ext>
            </a:extLst>
          </p:cNvPr>
          <p:cNvGrpSpPr/>
          <p:nvPr/>
        </p:nvGrpSpPr>
        <p:grpSpPr>
          <a:xfrm>
            <a:off x="5391427" y="2372891"/>
            <a:ext cx="2522530" cy="1514892"/>
            <a:chOff x="5391427" y="2372891"/>
            <a:chExt cx="2522530" cy="1514892"/>
          </a:xfrm>
        </p:grpSpPr>
        <p:sp>
          <p:nvSpPr>
            <p:cNvPr id="20" name="Line 25"/>
            <p:cNvSpPr>
              <a:spLocks noChangeAspect="1" noChangeShapeType="1"/>
            </p:cNvSpPr>
            <p:nvPr/>
          </p:nvSpPr>
          <p:spPr bwMode="auto">
            <a:xfrm>
              <a:off x="5391427" y="3480966"/>
              <a:ext cx="1954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26"/>
            <p:cNvSpPr>
              <a:spLocks noChangeAspect="1" noChangeShapeType="1"/>
            </p:cNvSpPr>
            <p:nvPr/>
          </p:nvSpPr>
          <p:spPr bwMode="auto">
            <a:xfrm flipV="1">
              <a:off x="7345640" y="2503066"/>
              <a:ext cx="0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7"/>
            <p:cNvSpPr>
              <a:spLocks noChangeAspect="1" noChangeShapeType="1"/>
            </p:cNvSpPr>
            <p:nvPr/>
          </p:nvSpPr>
          <p:spPr bwMode="auto">
            <a:xfrm flipV="1">
              <a:off x="5391427" y="2503066"/>
              <a:ext cx="1954213" cy="977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8"/>
            <p:cNvSpPr txBox="1">
              <a:spLocks noChangeAspect="1" noChangeArrowheads="1"/>
            </p:cNvSpPr>
            <p:nvPr/>
          </p:nvSpPr>
          <p:spPr bwMode="auto">
            <a:xfrm>
              <a:off x="6355040" y="3549229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P2</a:t>
              </a:r>
            </a:p>
          </p:txBody>
        </p:sp>
        <p:sp>
          <p:nvSpPr>
            <p:cNvPr id="24" name="Text Box 29"/>
            <p:cNvSpPr txBox="1">
              <a:spLocks noChangeAspect="1" noChangeArrowheads="1"/>
            </p:cNvSpPr>
            <p:nvPr/>
          </p:nvSpPr>
          <p:spPr bwMode="auto">
            <a:xfrm>
              <a:off x="7455177" y="2372891"/>
              <a:ext cx="45878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Q2</a:t>
              </a:r>
            </a:p>
          </p:txBody>
        </p:sp>
        <p:sp>
          <p:nvSpPr>
            <p:cNvPr id="25" name="Text Box 30"/>
            <p:cNvSpPr txBox="1">
              <a:spLocks noChangeAspect="1" noChangeArrowheads="1"/>
            </p:cNvSpPr>
            <p:nvPr/>
          </p:nvSpPr>
          <p:spPr bwMode="auto">
            <a:xfrm>
              <a:off x="6077227" y="2503066"/>
              <a:ext cx="43473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</a:p>
          </p:txBody>
        </p:sp>
        <p:sp>
          <p:nvSpPr>
            <p:cNvPr id="26" name="Freeform 32"/>
            <p:cNvSpPr>
              <a:spLocks noChangeAspect="1"/>
            </p:cNvSpPr>
            <p:nvPr/>
          </p:nvSpPr>
          <p:spPr bwMode="auto">
            <a:xfrm>
              <a:off x="6110565" y="3119016"/>
              <a:ext cx="244475" cy="366713"/>
            </a:xfrm>
            <a:custGeom>
              <a:avLst/>
              <a:gdLst>
                <a:gd name="T0" fmla="*/ 0 w 192"/>
                <a:gd name="T1" fmla="*/ 0 h 288"/>
                <a:gd name="T2" fmla="*/ 2147483646 w 192"/>
                <a:gd name="T3" fmla="*/ 2147483646 h 288"/>
                <a:gd name="T4" fmla="*/ 2147483646 w 192"/>
                <a:gd name="T5" fmla="*/ 2147483646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cubicBezTo>
                    <a:pt x="56" y="48"/>
                    <a:pt x="112" y="96"/>
                    <a:pt x="144" y="144"/>
                  </a:cubicBezTo>
                  <a:cubicBezTo>
                    <a:pt x="176" y="192"/>
                    <a:pt x="184" y="240"/>
                    <a:pt x="192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Box 34"/>
            <p:cNvSpPr txBox="1">
              <a:spLocks noChangeAspect="1" noChangeArrowheads="1"/>
            </p:cNvSpPr>
            <p:nvPr/>
          </p:nvSpPr>
          <p:spPr bwMode="auto">
            <a:xfrm>
              <a:off x="6305827" y="3036466"/>
              <a:ext cx="3834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</a:t>
              </a:r>
              <a:r>
                <a:rPr lang="fr-FR" altLang="fr-FR" sz="1600" baseline="-250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fr-FR" altLang="fr-F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3814024" y="2001416"/>
            <a:ext cx="1654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Diminution de Q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5885" y="2586191"/>
            <a:ext cx="124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</a:t>
            </a:r>
            <a:endParaRPr lang="fr-FR" alt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27993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Compensation de l’énergie réactive</a:t>
            </a:r>
          </a:p>
        </p:txBody>
      </p:sp>
    </p:spTree>
    <p:extLst>
      <p:ext uri="{BB962C8B-B14F-4D97-AF65-F5344CB8AC3E}">
        <p14:creationId xmlns:p14="http://schemas.microsoft.com/office/powerpoint/2010/main" val="3853657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043609" y="4004471"/>
            <a:ext cx="727280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dirty="0"/>
              <a:t>Ainsi, du fait d'un courant appelé plus important, la circulation de l’énergie réactive sur les réseaux de distribution entraîne :</a:t>
            </a:r>
          </a:p>
          <a:p>
            <a:pPr algn="just" eaLnBrk="1" hangingPunct="1"/>
            <a:endParaRPr lang="fr-FR" altLang="fr-FR" dirty="0"/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surcharges au niveau des transformateurs,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l’échauffement des câbles d’alimentation,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pertes supplémentaires,</a:t>
            </a:r>
          </a:p>
          <a:p>
            <a:pPr marL="742950" lvl="1" indent="-285750" algn="just" eaLnBrk="1" hangingPunct="1">
              <a:buFont typeface="Arial" panose="020B0604020202020204" pitchFamily="34" charset="0"/>
              <a:buChar char="•"/>
            </a:pPr>
            <a:r>
              <a:rPr lang="fr-FR" altLang="fr-FR" dirty="0"/>
              <a:t>des chutes de tension importantes.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043609" y="2366866"/>
            <a:ext cx="72728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dirty="0"/>
              <a:t>La circulation de l’énergie réactive a des incidences techniques et économiques importantes.</a:t>
            </a:r>
          </a:p>
          <a:p>
            <a:pPr algn="just" eaLnBrk="1" hangingPunct="1"/>
            <a:r>
              <a:rPr lang="fr-FR" altLang="fr-FR" dirty="0"/>
              <a:t>En effet, pour une même puissance active P, la figure suivante montre qu’il faut fournir d’autant plus de puissance apparente, et donc de courant, que la puissance réactive est importante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43609" y="1325137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Inconvénients d’une consommation excessive de la puissance réactive</a:t>
            </a:r>
          </a:p>
        </p:txBody>
      </p:sp>
    </p:spTree>
    <p:extLst>
      <p:ext uri="{BB962C8B-B14F-4D97-AF65-F5344CB8AC3E}">
        <p14:creationId xmlns:p14="http://schemas.microsoft.com/office/powerpoint/2010/main" val="163535064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69260" y="2274838"/>
                <a:ext cx="74888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Pour certaines installations électriques, ONEE pénalise leurs   clients   s’ils    consomment   une   quantité  trop  importantes d’énergie réactive. </a:t>
                </a:r>
              </a:p>
              <a:p>
                <a:pPr algn="just"/>
                <a:r>
                  <a:rPr lang="fr-FR" dirty="0"/>
                  <a:t> </a:t>
                </a:r>
              </a:p>
              <a:p>
                <a:pPr algn="just"/>
                <a:r>
                  <a:rPr lang="fr-FR" dirty="0"/>
                  <a:t>Cette énergie facturée n’est pas une valeur fixe.</a:t>
                </a:r>
              </a:p>
              <a:p>
                <a:pPr algn="just"/>
                <a:r>
                  <a:rPr lang="fr-FR" dirty="0"/>
                  <a:t>Comme vue précédemment, elle dépend de la valeur du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ou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Il faut savoir qu’ONEE pénalise, si dans une installation: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0" y="2274838"/>
                <a:ext cx="7488832" cy="2308324"/>
              </a:xfrm>
              <a:prstGeom prst="rect">
                <a:avLst/>
              </a:prstGeom>
              <a:blipFill>
                <a:blip r:embed="rId2"/>
                <a:stretch>
                  <a:fillRect l="-651" t="-1319" r="-6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430016" y="5174303"/>
                <a:ext cx="4572000" cy="10895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altLang="fr-FR" b="0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</a:rPr>
                        <m:t>93</m:t>
                      </m:r>
                    </m:oMath>
                  </m:oMathPara>
                </a14:m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tan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⁡ &gt; 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fr-FR" altLang="fr-FR" i="1" dirty="0" smtClean="0">
                          <a:solidFill>
                            <a:srgbClr val="C7051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4</m:t>
                      </m:r>
                    </m:oMath>
                  </m:oMathPara>
                </a14:m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lnSpc>
                    <a:spcPct val="90000"/>
                  </a:lnSpc>
                </a:pPr>
                <a:endParaRPr lang="fr-FR" altLang="fr-FR" dirty="0">
                  <a:solidFill>
                    <a:srgbClr val="C7051C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16" y="5174303"/>
                <a:ext cx="4572000" cy="108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971600" y="1428321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Pénalités d’une consommation excessive de la puissance réactive</a:t>
            </a:r>
          </a:p>
        </p:txBody>
      </p:sp>
    </p:spTree>
    <p:extLst>
      <p:ext uri="{BB962C8B-B14F-4D97-AF65-F5344CB8AC3E}">
        <p14:creationId xmlns:p14="http://schemas.microsoft.com/office/powerpoint/2010/main" val="257593853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1600" y="1700808"/>
                <a:ext cx="7488832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Pour éviter cette pénalité, il faut diminuer l’énergie réactive consommée par l’installation.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La solution est de fournir à l’installation de l’énergie réactive à l’aide d’un condensateur mis en parallèle.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i="1" u="sng" dirty="0"/>
                  <a:t>Méthode</a:t>
                </a:r>
                <a:r>
                  <a:rPr lang="fr-FR" dirty="0"/>
                  <a:t>: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On constate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altLang="fr-FR" i="1" dirty="0">
                        <a:solidFill>
                          <a:srgbClr val="C7051C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altLang="fr-FR" i="1" dirty="0">
                        <a:solidFill>
                          <a:srgbClr val="C7051C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fr-FR" altLang="fr-FR" i="1" dirty="0" smtClean="0">
                        <a:solidFill>
                          <a:srgbClr val="C7051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est faible donc Q est élevé.</a:t>
                </a:r>
              </a:p>
              <a:p>
                <a:pPr algn="just"/>
                <a:r>
                  <a:rPr lang="fr-FR" dirty="0"/>
                  <a:t>On relève la valeur de P consommé par l’installation.</a:t>
                </a:r>
              </a:p>
              <a:p>
                <a:pPr algn="just"/>
                <a:r>
                  <a:rPr lang="fr-FR" dirty="0"/>
                  <a:t>On en déduit Q à fournir par le condensateur.</a:t>
                </a:r>
              </a:p>
              <a:p>
                <a:pPr algn="just"/>
                <a:r>
                  <a:rPr lang="fr-FR" dirty="0"/>
                  <a:t>On calcule la valeur du condensateur à mettre en parallèle.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00808"/>
                <a:ext cx="7488832" cy="3416320"/>
              </a:xfrm>
              <a:prstGeom prst="rect">
                <a:avLst/>
              </a:prstGeom>
              <a:blipFill>
                <a:blip r:embed="rId2"/>
                <a:stretch>
                  <a:fillRect l="-651" t="-893" r="-651" b="-19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28447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Compensation de </a:t>
            </a:r>
            <a:r>
              <a:rPr lang="en-US" sz="3200" b="1" dirty="0" err="1"/>
              <a:t>l’énergie</a:t>
            </a:r>
            <a:r>
              <a:rPr lang="en-US" sz="3200" b="1" dirty="0"/>
              <a:t> </a:t>
            </a:r>
            <a:r>
              <a:rPr lang="en-US" sz="3200" b="1" dirty="0" err="1"/>
              <a:t>réactive</a:t>
            </a:r>
            <a:endParaRPr lang="fr-FR" sz="32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1580" y="1733979"/>
                <a:ext cx="7560840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u="sng" dirty="0"/>
                  <a:t>Exemple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:r>
                  <a:rPr lang="fr-FR" dirty="0"/>
                  <a:t>Dans une installation de 5kW, 230V, on a relevé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de 0,75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de 0,88.</a:t>
                </a:r>
              </a:p>
              <a:p>
                <a:endParaRPr lang="fr-FR" dirty="0"/>
              </a:p>
              <a:p>
                <a:r>
                  <a:rPr lang="fr-FR" dirty="0"/>
                  <a:t>Calcul de la puissance du condensateur:</a:t>
                </a:r>
              </a:p>
              <a:p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𝑄𝑐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’) = 5.(0,88 – 0,4) = 2,4 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𝑘𝑉𝑎𝑟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 P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 sont propre à l’installation,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/>
                  <a:t>’ = 0,4 (tolérance ONEE)</a:t>
                </a:r>
              </a:p>
              <a:p>
                <a:endParaRPr lang="fr-FR" dirty="0"/>
              </a:p>
              <a:p>
                <a:r>
                  <a:rPr lang="fr-FR" dirty="0"/>
                  <a:t> Il faudra donc rajouter un condensateur de:</a:t>
                </a:r>
              </a:p>
              <a:p>
                <a:endParaRPr lang="fr-FR" dirty="0"/>
              </a:p>
              <a:p>
                <a:r>
                  <a:rPr lang="fr-F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² → 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 / (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²) = 2400 / (2.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.50.230²)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			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144 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1733979"/>
                <a:ext cx="7560840" cy="4801314"/>
              </a:xfrm>
              <a:prstGeom prst="rect">
                <a:avLst/>
              </a:prstGeom>
              <a:blipFill>
                <a:blip r:embed="rId2"/>
                <a:stretch>
                  <a:fillRect l="-72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192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83568" y="1143000"/>
            <a:ext cx="81724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fr-FR" b="1" dirty="0"/>
          </a:p>
          <a:p>
            <a:r>
              <a:rPr lang="fr-FR" b="1" dirty="0"/>
              <a:t>III – Puissances </a:t>
            </a:r>
          </a:p>
          <a:p>
            <a:endParaRPr lang="fr-FR" b="1" dirty="0"/>
          </a:p>
          <a:p>
            <a:r>
              <a:rPr lang="fr-FR" dirty="0"/>
              <a:t>	1 - Puissance instantanée</a:t>
            </a:r>
          </a:p>
          <a:p>
            <a:r>
              <a:rPr lang="fr-FR" dirty="0"/>
              <a:t>	2 - Puissance moyenne ou puissance active </a:t>
            </a:r>
          </a:p>
          <a:p>
            <a:r>
              <a:rPr lang="fr-FR" b="1" i="1" dirty="0"/>
              <a:t>        	</a:t>
            </a:r>
            <a:r>
              <a:rPr lang="fr-FR" dirty="0"/>
              <a:t>3 - Puissance fluctuante </a:t>
            </a:r>
          </a:p>
          <a:p>
            <a:r>
              <a:rPr lang="fr-FR" dirty="0"/>
              <a:t>	4 - Puissance apparente</a:t>
            </a:r>
          </a:p>
          <a:p>
            <a:r>
              <a:rPr lang="fr-FR" dirty="0"/>
              <a:t>	5 - Facteur de puissance </a:t>
            </a:r>
          </a:p>
          <a:p>
            <a:r>
              <a:rPr lang="fr-FR" dirty="0"/>
              <a:t>	6 - Puissance réactive</a:t>
            </a:r>
          </a:p>
          <a:p>
            <a:r>
              <a:rPr lang="fr-FR" i="1" dirty="0"/>
              <a:t>	7 - </a:t>
            </a:r>
            <a:r>
              <a:rPr lang="fr-FR" dirty="0"/>
              <a:t>Relation entre P, Q et S – Puissance déformante </a:t>
            </a:r>
          </a:p>
          <a:p>
            <a:r>
              <a:rPr lang="fr-FR" dirty="0"/>
              <a:t>	8 - Puissance apparente complexe </a:t>
            </a:r>
          </a:p>
          <a:p>
            <a:endParaRPr lang="fr-FR" dirty="0"/>
          </a:p>
          <a:p>
            <a:r>
              <a:rPr lang="fr-FR" b="1" dirty="0"/>
              <a:t>IV – Association d’impédances – théorème de Boucherot </a:t>
            </a:r>
          </a:p>
          <a:p>
            <a:r>
              <a:rPr lang="fr-FR" b="1" dirty="0"/>
              <a:t>	</a:t>
            </a:r>
            <a:r>
              <a:rPr lang="fr-FR" dirty="0"/>
              <a:t>1 - Association en série </a:t>
            </a:r>
          </a:p>
          <a:p>
            <a:r>
              <a:rPr lang="fr-FR" dirty="0"/>
              <a:t>	2 - Association en parallèle</a:t>
            </a:r>
          </a:p>
          <a:p>
            <a:endParaRPr lang="en-US" dirty="0"/>
          </a:p>
          <a:p>
            <a:r>
              <a:rPr lang="fr-FR" b="1" dirty="0"/>
              <a:t>V – Compensation de la Puissance réactive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b="1" dirty="0"/>
              <a:t>Réseau alternatif monophasé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05141" y="2204864"/>
              <a:ext cx="7333718" cy="32403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55863">
                      <a:extLst>
                        <a:ext uri="{9D8B030D-6E8A-4147-A177-3AD203B41FA5}">
                          <a16:colId xmlns:a16="http://schemas.microsoft.com/office/drawing/2014/main" val="645619359"/>
                        </a:ext>
                      </a:extLst>
                    </a:gridCol>
                    <a:gridCol w="4877855">
                      <a:extLst>
                        <a:ext uri="{9D8B030D-6E8A-4147-A177-3AD203B41FA5}">
                          <a16:colId xmlns:a16="http://schemas.microsoft.com/office/drawing/2014/main" val="872923020"/>
                        </a:ext>
                      </a:extLst>
                    </a:gridCol>
                  </a:tblGrid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Définition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sin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sin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⁡(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7663680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En</a:t>
                          </a: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notation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complexe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0592483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dérivée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fr-FR" sz="18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  <m:sSup>
                                  <m:sSup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6694964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L'intégrale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fr-FR" sz="1800" i="1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=∫</m:t>
                                </m:r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𝑑𝑡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  <m:sSup>
                                      <m:sSupPr>
                                        <m:ctrlPr>
                                          <a:rPr lang="fr-FR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𝑈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0493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995206"/>
                  </p:ext>
                </p:extLst>
              </p:nvPr>
            </p:nvGraphicFramePr>
            <p:xfrm>
              <a:off x="905141" y="2204864"/>
              <a:ext cx="7333718" cy="32403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455863">
                      <a:extLst>
                        <a:ext uri="{9D8B030D-6E8A-4147-A177-3AD203B41FA5}">
                          <a16:colId xmlns:a16="http://schemas.microsoft.com/office/drawing/2014/main" val="645619359"/>
                        </a:ext>
                      </a:extLst>
                    </a:gridCol>
                    <a:gridCol w="4877855">
                      <a:extLst>
                        <a:ext uri="{9D8B030D-6E8A-4147-A177-3AD203B41FA5}">
                          <a16:colId xmlns:a16="http://schemas.microsoft.com/office/drawing/2014/main" val="872923020"/>
                        </a:ext>
                      </a:extLst>
                    </a:gridCol>
                  </a:tblGrid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Définition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37" t="-752" r="-250" b="-302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663680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En</a:t>
                          </a: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notation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complexe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100000" r="-25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592483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La </a:t>
                          </a: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dérivée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201504" r="-250" b="-10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694964"/>
                      </a:ext>
                    </a:extLst>
                  </a:tr>
                  <a:tr h="8100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L'intégrale</a:t>
                          </a:r>
                          <a:endParaRPr lang="fr-FR" sz="1800" dirty="0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37" t="-301504" r="-250" b="-15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49385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1619672" y="1628800"/>
          <a:ext cx="5904656" cy="590733"/>
        </p:xfrm>
        <a:graphic>
          <a:graphicData uri="http://schemas.openxmlformats.org/drawingml/2006/table">
            <a:tbl>
              <a:tblPr firstRow="1" firstCol="1" bandRow="1"/>
              <a:tblGrid>
                <a:gridCol w="5904656">
                  <a:extLst>
                    <a:ext uri="{9D8B030D-6E8A-4147-A177-3AD203B41FA5}">
                      <a16:colId xmlns:a16="http://schemas.microsoft.com/office/drawing/2014/main" val="1295724782"/>
                    </a:ext>
                  </a:extLst>
                </a:gridCol>
              </a:tblGrid>
              <a:tr h="59073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Grandeur alternative </a:t>
                      </a: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sinusoïdale</a:t>
                      </a:r>
                      <a:endParaRPr lang="fr-FR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600" marR="1016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0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8472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/>
          </p:nvPr>
        </p:nvGraphicFramePr>
        <p:xfrm>
          <a:off x="947737" y="1772816"/>
          <a:ext cx="7248525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Document" r:id="rId3" imgW="6364669" imgH="3741382" progId="Word.Document.12">
                  <p:embed/>
                </p:oleObj>
              </mc:Choice>
              <mc:Fallback>
                <p:oleObj name="Document" r:id="rId3" imgW="6364669" imgH="3741382" progId="Word.Document.12">
                  <p:embed/>
                  <p:pic>
                    <p:nvPicPr>
                      <p:cNvPr id="14" name="Obje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737" y="1772816"/>
                        <a:ext cx="7248525" cy="423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23098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477962" y="1628800"/>
          <a:ext cx="6188075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Document" r:id="rId3" imgW="6380869" imgH="4970390" progId="Word.Document.12">
                  <p:embed/>
                </p:oleObj>
              </mc:Choice>
              <mc:Fallback>
                <p:oleObj name="Document" r:id="rId3" imgW="6380869" imgH="4970390" progId="Word.Document.12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962" y="1628800"/>
                        <a:ext cx="6188075" cy="481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2594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/>
          </p:nvPr>
        </p:nvGraphicFramePr>
        <p:xfrm>
          <a:off x="1944688" y="2136775"/>
          <a:ext cx="5207000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3" imgW="5267553" imgH="3564848" progId="Word.Document.12">
                  <p:embed/>
                </p:oleObj>
              </mc:Choice>
              <mc:Fallback>
                <p:oleObj name="Document" r:id="rId3" imgW="5267553" imgH="3564848" progId="Word.Document.12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2136775"/>
                        <a:ext cx="5207000" cy="352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47108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944688" y="1366838"/>
          <a:ext cx="52070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Document" r:id="rId3" imgW="5267553" imgH="5480117" progId="Word.Document.12">
                  <p:embed/>
                </p:oleObj>
              </mc:Choice>
              <mc:Fallback>
                <p:oleObj name="Document" r:id="rId3" imgW="5267553" imgH="5480117" progId="Word.Document.12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1366838"/>
                        <a:ext cx="52070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51988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/>
          </p:nvPr>
        </p:nvGraphicFramePr>
        <p:xfrm>
          <a:off x="1944688" y="1627188"/>
          <a:ext cx="5207000" cy="50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Document" r:id="rId3" imgW="5267553" imgH="5112184" progId="Word.Document.12">
                  <p:embed/>
                </p:oleObj>
              </mc:Choice>
              <mc:Fallback>
                <p:oleObj name="Document" r:id="rId3" imgW="5267553" imgH="5112184" progId="Word.Document.12">
                  <p:embed/>
                  <p:pic>
                    <p:nvPicPr>
                      <p:cNvPr id="3" name="Obje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1627188"/>
                        <a:ext cx="5207000" cy="505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47411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41658"/>
              </p:ext>
            </p:extLst>
          </p:nvPr>
        </p:nvGraphicFramePr>
        <p:xfrm>
          <a:off x="1184275" y="1627188"/>
          <a:ext cx="7112000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3" imgW="7185138" imgH="4594560" progId="Word.Document.12">
                  <p:embed/>
                </p:oleObj>
              </mc:Choice>
              <mc:Fallback>
                <p:oleObj name="Document" r:id="rId3" imgW="7185138" imgH="4594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275" y="1627188"/>
                        <a:ext cx="7112000" cy="454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1408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61403"/>
              </p:ext>
            </p:extLst>
          </p:nvPr>
        </p:nvGraphicFramePr>
        <p:xfrm>
          <a:off x="1475656" y="1844824"/>
          <a:ext cx="6353175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Document" r:id="rId3" imgW="6412950" imgH="5187467" progId="Word.Document.12">
                  <p:embed/>
                </p:oleObj>
              </mc:Choice>
              <mc:Fallback>
                <p:oleObj name="Document" r:id="rId3" imgW="6412950" imgH="51874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1844824"/>
                        <a:ext cx="6353175" cy="513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86044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Résumé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54746"/>
              </p:ext>
            </p:extLst>
          </p:nvPr>
        </p:nvGraphicFramePr>
        <p:xfrm>
          <a:off x="827088" y="2136775"/>
          <a:ext cx="813435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Document" r:id="rId3" imgW="8384900" imgH="4176870" progId="Word.Document.12">
                  <p:embed/>
                </p:oleObj>
              </mc:Choice>
              <mc:Fallback>
                <p:oleObj name="Document" r:id="rId3" imgW="8384900" imgH="41768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136775"/>
                        <a:ext cx="8134350" cy="4043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849673"/>
                  </p:ext>
                </p:extLst>
              </p:nvPr>
            </p:nvGraphicFramePr>
            <p:xfrm>
              <a:off x="1187623" y="1772816"/>
              <a:ext cx="7416825" cy="37272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40161">
                      <a:extLst>
                        <a:ext uri="{9D8B030D-6E8A-4147-A177-3AD203B41FA5}">
                          <a16:colId xmlns:a16="http://schemas.microsoft.com/office/drawing/2014/main" val="260656939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38666602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1705432808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958534897"/>
                        </a:ext>
                      </a:extLst>
                    </a:gridCol>
                  </a:tblGrid>
                  <a:tr h="3727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Résistance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</m:oMath>
                          </a14:m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Inductance L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Capacité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344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849673"/>
                  </p:ext>
                </p:extLst>
              </p:nvPr>
            </p:nvGraphicFramePr>
            <p:xfrm>
              <a:off x="1187623" y="1772816"/>
              <a:ext cx="7416825" cy="37272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40161">
                      <a:extLst>
                        <a:ext uri="{9D8B030D-6E8A-4147-A177-3AD203B41FA5}">
                          <a16:colId xmlns:a16="http://schemas.microsoft.com/office/drawing/2014/main" val="260656939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386666029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1705432808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958534897"/>
                        </a:ext>
                      </a:extLst>
                    </a:gridCol>
                  </a:tblGrid>
                  <a:tr h="3727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099" t="-1613" r="-247350" b="-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Inductance L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Capacité</a:t>
                          </a: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fr-FR" sz="1400" dirty="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344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312317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59</a:t>
            </a:fld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C5E420-C475-4B31-B0D7-DD7986CF6BD4}"/>
                  </a:ext>
                </a:extLst>
              </p:cNvPr>
              <p:cNvSpPr/>
              <p:nvPr/>
            </p:nvSpPr>
            <p:spPr>
              <a:xfrm>
                <a:off x="731633" y="2132856"/>
                <a:ext cx="74888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Une charge ayant une impédance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39+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26 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dirty="0"/>
                  <a:t>  est alimentée par une source de 250 V.</a:t>
                </a:r>
              </a:p>
              <a:p>
                <a:pPr algn="just"/>
                <a:r>
                  <a:rPr lang="fr-FR" dirty="0"/>
                  <a:t>La ligne qui alimente la charge a une impédance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dirty="0"/>
                  <a:t>.</a:t>
                </a:r>
              </a:p>
              <a:p>
                <a:pPr algn="just"/>
                <a:endParaRPr lang="fr-FR" dirty="0"/>
              </a:p>
              <a:p>
                <a:pPr algn="just"/>
                <a:r>
                  <a:rPr lang="fr-FR" dirty="0"/>
                  <a:t>1. Calculer le courant de charge I</a:t>
                </a:r>
                <a:r>
                  <a:rPr lang="fr-FR" baseline="-25000" dirty="0"/>
                  <a:t>L</a:t>
                </a:r>
                <a:r>
                  <a:rPr lang="fr-FR" dirty="0"/>
                  <a:t> et la tension V</a:t>
                </a:r>
                <a:r>
                  <a:rPr lang="fr-FR" baseline="-25000" dirty="0"/>
                  <a:t>L</a:t>
                </a:r>
                <a:r>
                  <a:rPr lang="fr-FR" dirty="0"/>
                  <a:t>.</a:t>
                </a:r>
              </a:p>
              <a:p>
                <a:pPr algn="just"/>
                <a:r>
                  <a:rPr lang="fr-FR" dirty="0"/>
                  <a:t>2. Calculer la puissance active et réactive consommée par la charge.</a:t>
                </a:r>
              </a:p>
              <a:p>
                <a:pPr algn="just"/>
                <a:r>
                  <a:rPr lang="fr-FR" dirty="0"/>
                  <a:t>3. Calculer les pertes dans la ligne.</a:t>
                </a:r>
              </a:p>
              <a:p>
                <a:pPr algn="just"/>
                <a:r>
                  <a:rPr lang="fr-FR" dirty="0"/>
                  <a:t>4. Calculer la puissance active et réactive fournie par la source.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C5E420-C475-4B31-B0D7-DD7986CF6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3" y="2132856"/>
                <a:ext cx="7488832" cy="2308324"/>
              </a:xfrm>
              <a:prstGeom prst="rect">
                <a:avLst/>
              </a:prstGeom>
              <a:blipFill>
                <a:blip r:embed="rId2"/>
                <a:stretch>
                  <a:fillRect l="-651" t="-1583" r="-651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0003DA-5E4A-435F-857E-049B469ADA9A}"/>
              </a:ext>
            </a:extLst>
          </p:cNvPr>
          <p:cNvSpPr/>
          <p:nvPr/>
        </p:nvSpPr>
        <p:spPr>
          <a:xfrm>
            <a:off x="731633" y="1381254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Exemple</a:t>
            </a:r>
            <a:r>
              <a:rPr lang="en-US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10771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23019" y="1320006"/>
            <a:ext cx="7596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b="1" dirty="0"/>
              <a:t>1- Grandeur périodique, alternative, sinusoïdale:</a:t>
            </a:r>
          </a:p>
          <a:p>
            <a:pPr algn="just"/>
            <a:endParaRPr lang="fr-FR" b="1" dirty="0"/>
          </a:p>
          <a:p>
            <a:pPr marL="285750" algn="just"/>
            <a:r>
              <a:rPr lang="fr-FR" dirty="0"/>
              <a:t>Une grandeur s est périodique de </a:t>
            </a:r>
            <a:r>
              <a:rPr lang="fr-FR" u="sng" dirty="0"/>
              <a:t>période</a:t>
            </a:r>
            <a:r>
              <a:rPr lang="fr-FR" dirty="0"/>
              <a:t> T si sa valeur à l’instant t est telle que s(t)=s(</a:t>
            </a:r>
            <a:r>
              <a:rPr lang="fr-FR" dirty="0" err="1"/>
              <a:t>t+T</a:t>
            </a:r>
            <a:r>
              <a:rPr lang="fr-FR" dirty="0"/>
              <a:t>). T s’exprime en secondes (s).</a:t>
            </a: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fr-FR" dirty="0">
              <a:latin typeface="Calibri" pitchFamily="34" charset="0"/>
            </a:endParaRPr>
          </a:p>
          <a:p>
            <a:pPr algn="just"/>
            <a:endParaRPr lang="en-US" dirty="0"/>
          </a:p>
          <a:p>
            <a:pPr algn="just"/>
            <a:endParaRPr lang="fr-FR" dirty="0"/>
          </a:p>
          <a:p>
            <a:pPr marL="285750" algn="just"/>
            <a:r>
              <a:rPr lang="fr-FR" dirty="0"/>
              <a:t>f= 1/T est la </a:t>
            </a:r>
            <a:r>
              <a:rPr lang="fr-FR" u="sng" dirty="0"/>
              <a:t>fréquence</a:t>
            </a:r>
            <a:r>
              <a:rPr lang="fr-FR" dirty="0"/>
              <a:t>: c’est le nombre de périodes par seconde. Elle s’exprime en Hertz (Hz).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2" name="Groupe 17"/>
          <p:cNvGrpSpPr>
            <a:grpSpLocks/>
          </p:cNvGrpSpPr>
          <p:nvPr/>
        </p:nvGrpSpPr>
        <p:grpSpPr bwMode="auto">
          <a:xfrm>
            <a:off x="2627784" y="2962775"/>
            <a:ext cx="3151188" cy="1616075"/>
            <a:chOff x="1928813" y="2955925"/>
            <a:chExt cx="3151187" cy="1616075"/>
          </a:xfrm>
        </p:grpSpPr>
        <p:grpSp>
          <p:nvGrpSpPr>
            <p:cNvPr id="6149" name="Groupe 22"/>
            <p:cNvGrpSpPr>
              <a:grpSpLocks/>
            </p:cNvGrpSpPr>
            <p:nvPr/>
          </p:nvGrpSpPr>
          <p:grpSpPr bwMode="auto">
            <a:xfrm>
              <a:off x="1928813" y="2955925"/>
              <a:ext cx="3151187" cy="1565275"/>
              <a:chOff x="1428728" y="3702610"/>
              <a:chExt cx="3150590" cy="1564330"/>
            </a:xfrm>
          </p:grpSpPr>
          <p:cxnSp>
            <p:nvCxnSpPr>
              <p:cNvPr id="8" name="Connecteur droit avec flèche 7"/>
              <p:cNvCxnSpPr/>
              <p:nvPr/>
            </p:nvCxnSpPr>
            <p:spPr>
              <a:xfrm>
                <a:off x="1428728" y="4929007"/>
                <a:ext cx="2999806" cy="15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H="1" flipV="1">
                <a:off x="1392504" y="4464150"/>
                <a:ext cx="1356493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en angle 13"/>
              <p:cNvCxnSpPr/>
              <p:nvPr/>
            </p:nvCxnSpPr>
            <p:spPr>
              <a:xfrm>
                <a:off x="2071544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en angle 14"/>
              <p:cNvCxnSpPr/>
              <p:nvPr/>
            </p:nvCxnSpPr>
            <p:spPr>
              <a:xfrm flipV="1">
                <a:off x="1512850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en angle 15"/>
              <p:cNvCxnSpPr/>
              <p:nvPr/>
            </p:nvCxnSpPr>
            <p:spPr>
              <a:xfrm>
                <a:off x="3214327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en angle 16"/>
              <p:cNvCxnSpPr/>
              <p:nvPr/>
            </p:nvCxnSpPr>
            <p:spPr>
              <a:xfrm flipV="1">
                <a:off x="2642936" y="4441938"/>
                <a:ext cx="571392" cy="49976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7" name="ZoneTexte 17"/>
              <p:cNvSpPr txBox="1">
                <a:spLocks noChangeArrowheads="1"/>
              </p:cNvSpPr>
              <p:nvPr/>
            </p:nvSpPr>
            <p:spPr bwMode="auto">
              <a:xfrm>
                <a:off x="2020154" y="4857760"/>
                <a:ext cx="31290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0</a:t>
                </a:r>
              </a:p>
            </p:txBody>
          </p:sp>
          <p:sp>
            <p:nvSpPr>
              <p:cNvPr id="6158" name="ZoneTexte 18"/>
              <p:cNvSpPr txBox="1">
                <a:spLocks noChangeArrowheads="1"/>
              </p:cNvSpPr>
              <p:nvPr/>
            </p:nvSpPr>
            <p:spPr bwMode="auto">
              <a:xfrm>
                <a:off x="3161412" y="4897608"/>
                <a:ext cx="32573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6159" name="ZoneTexte 20"/>
              <p:cNvSpPr txBox="1">
                <a:spLocks noChangeArrowheads="1"/>
              </p:cNvSpPr>
              <p:nvPr/>
            </p:nvSpPr>
            <p:spPr bwMode="auto">
              <a:xfrm>
                <a:off x="4330532" y="4857760"/>
                <a:ext cx="2487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6160" name="ZoneTexte 21"/>
              <p:cNvSpPr txBox="1">
                <a:spLocks noChangeArrowheads="1"/>
              </p:cNvSpPr>
              <p:nvPr/>
            </p:nvSpPr>
            <p:spPr bwMode="auto">
              <a:xfrm>
                <a:off x="2071670" y="3702610"/>
                <a:ext cx="517993" cy="369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</p:grpSp>
        <p:cxnSp>
          <p:nvCxnSpPr>
            <p:cNvPr id="19" name="Connecteur droit 18"/>
            <p:cNvCxnSpPr/>
            <p:nvPr/>
          </p:nvCxnSpPr>
          <p:spPr>
            <a:xfrm rot="5400000">
              <a:off x="3107531" y="3964782"/>
              <a:ext cx="12144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003DA-5E4A-435F-857E-049B469ADA9A}"/>
              </a:ext>
            </a:extLst>
          </p:cNvPr>
          <p:cNvSpPr/>
          <p:nvPr/>
        </p:nvSpPr>
        <p:spPr>
          <a:xfrm>
            <a:off x="731633" y="138125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Solution- </a:t>
            </a:r>
            <a:r>
              <a:rPr lang="en-US" b="1" dirty="0" err="1"/>
              <a:t>Exemple</a:t>
            </a:r>
            <a:r>
              <a:rPr lang="en-US" b="1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34826-5620-425A-8F63-6EB4026C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32" y="2626130"/>
            <a:ext cx="5591955" cy="2276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9884D3-8D5C-46B3-8422-CFDB3A063AF7}"/>
              </a:ext>
            </a:extLst>
          </p:cNvPr>
          <p:cNvSpPr/>
          <p:nvPr/>
        </p:nvSpPr>
        <p:spPr>
          <a:xfrm>
            <a:off x="731633" y="200369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 circuit </a:t>
            </a:r>
            <a:r>
              <a:rPr lang="en-US" dirty="0" err="1"/>
              <a:t>est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5510548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61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4C1D4-EDBF-4C90-81A8-F8F8B97E2E3D}"/>
              </a:ext>
            </a:extLst>
          </p:cNvPr>
          <p:cNvSpPr/>
          <p:nvPr/>
        </p:nvSpPr>
        <p:spPr>
          <a:xfrm>
            <a:off x="719572" y="155679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Le courant de la charge est le courant total circulant dans le circuit.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C5218D-B7C1-4B0E-9D8A-12FA86A828E3}"/>
                  </a:ext>
                </a:extLst>
              </p:cNvPr>
              <p:cNvSpPr/>
              <p:nvPr/>
            </p:nvSpPr>
            <p:spPr>
              <a:xfrm>
                <a:off x="976692" y="2338281"/>
                <a:ext cx="7717818" cy="96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250∠0</m:t>
                                </m:r>
                              </m:num>
                              <m:den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40+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den>
                            </m:f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=5∠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36.87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=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=5∠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36.87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⋅(39+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26)=234−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13=234.36∠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3.18</m:t>
                                    </m:r>
                                  </m:e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C5218D-B7C1-4B0E-9D8A-12FA86A82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2338281"/>
                <a:ext cx="7717818" cy="964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72D85AA-15D3-444A-A6AB-2A43CFA3B568}"/>
              </a:ext>
            </a:extLst>
          </p:cNvPr>
          <p:cNvSpPr/>
          <p:nvPr/>
        </p:nvSpPr>
        <p:spPr>
          <a:xfrm>
            <a:off x="719572" y="3729809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Puissances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B6328A-A7ED-465E-9C75-2A42524B6446}"/>
                  </a:ext>
                </a:extLst>
              </p:cNvPr>
              <p:cNvSpPr/>
              <p:nvPr/>
            </p:nvSpPr>
            <p:spPr>
              <a:xfrm>
                <a:off x="976692" y="4489176"/>
                <a:ext cx="4956806" cy="98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𝐕𝐈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234.36∠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3.18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36.87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=(234−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13)(4+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=975+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650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B6328A-A7ED-465E-9C75-2A42524B6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4489176"/>
                <a:ext cx="4956806" cy="987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6F6457-10ED-4EE1-97EC-455085DA731A}"/>
                  </a:ext>
                </a:extLst>
              </p:cNvPr>
              <p:cNvSpPr/>
              <p:nvPr/>
            </p:nvSpPr>
            <p:spPr>
              <a:xfrm>
                <a:off x="976692" y="5987018"/>
                <a:ext cx="2708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=975</m:t>
                      </m:r>
                      <m:r>
                        <m:rPr>
                          <m:nor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=650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56F6457-10ED-4EE1-97EC-455085DA7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92" y="5987018"/>
                <a:ext cx="27089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C319D04-8281-4F65-A746-E5AD9984727A}"/>
              </a:ext>
            </a:extLst>
          </p:cNvPr>
          <p:cNvSpPr/>
          <p:nvPr/>
        </p:nvSpPr>
        <p:spPr>
          <a:xfrm>
            <a:off x="976692" y="547675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Donc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64270333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62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46A6C-FCC8-4056-9AB8-D036EF9E48DD}"/>
              </a:ext>
            </a:extLst>
          </p:cNvPr>
          <p:cNvSpPr/>
          <p:nvPr/>
        </p:nvSpPr>
        <p:spPr>
          <a:xfrm>
            <a:off x="683568" y="16288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3) Les pertes sur la ligne: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553E1-6C4C-4726-B87D-9A031EA0DF37}"/>
                  </a:ext>
                </a:extLst>
              </p:cNvPr>
              <p:cNvSpPr/>
              <p:nvPr/>
            </p:nvSpPr>
            <p:spPr>
              <a:xfrm>
                <a:off x="899592" y="2204864"/>
                <a:ext cx="3687548" cy="683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m:rPr>
                                <m:nor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²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VAR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553E1-6C4C-4726-B87D-9A031EA0D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3687548" cy="683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8363663-F259-4079-8D0B-8625CAAF9258}"/>
              </a:ext>
            </a:extLst>
          </p:cNvPr>
          <p:cNvSpPr/>
          <p:nvPr/>
        </p:nvSpPr>
        <p:spPr>
          <a:xfrm>
            <a:off x="683568" y="3284984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Habituellement, lorsqu'on parle de pertes sur la ligne, on ne parle que de P.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4) Puissances active et réactive de la source (encore ici, on peut utiliser deux méthodes) :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    a) Somme des puissances connues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34CAE-E1F2-4291-AC60-8BC02022308B}"/>
                  </a:ext>
                </a:extLst>
              </p:cNvPr>
              <p:cNvSpPr/>
              <p:nvPr/>
            </p:nvSpPr>
            <p:spPr>
              <a:xfrm>
                <a:off x="1259632" y="5315014"/>
                <a:ext cx="4032448" cy="99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ligne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charge</m:t>
                                </m:r>
                                <m:r>
                                  <m:rPr>
                                    <m:nor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975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650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1000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134CAE-E1F2-4291-AC60-8BC020223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315014"/>
                <a:ext cx="4032448" cy="99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36668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Grandeur alternative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sinusoïdale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7FAD0-8851-46B1-9E85-31AA2F08C783}"/>
              </a:ext>
            </a:extLst>
          </p:cNvPr>
          <p:cNvSpPr/>
          <p:nvPr/>
        </p:nvSpPr>
        <p:spPr>
          <a:xfrm>
            <a:off x="755576" y="1700808"/>
            <a:ext cx="233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Tension et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69EC7D-14E3-4CFC-B903-7929D354A040}"/>
                  </a:ext>
                </a:extLst>
              </p:cNvPr>
              <p:cNvSpPr/>
              <p:nvPr/>
            </p:nvSpPr>
            <p:spPr>
              <a:xfrm>
                <a:off x="1919467" y="2348880"/>
                <a:ext cx="3123804" cy="1226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𝐕𝐈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=(250)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36.87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=(250)(4+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=1000+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69EC7D-14E3-4CFC-B903-7929D354A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467" y="2348880"/>
                <a:ext cx="3123804" cy="122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05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79598" y="1696195"/>
            <a:ext cx="734481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fr-FR" dirty="0"/>
              <a:t>Une grandeur périodique est </a:t>
            </a:r>
            <a:r>
              <a:rPr lang="fr-FR" u="sng" dirty="0"/>
              <a:t>alternative</a:t>
            </a:r>
            <a:r>
              <a:rPr lang="fr-FR" dirty="0"/>
              <a:t> si sa valeur instantanée est tantôt positive, tantôt négative. Si par période, elle ne s’annule que deux fois; la partie positive constitue </a:t>
            </a:r>
            <a:r>
              <a:rPr lang="fr-FR" u="sng" dirty="0"/>
              <a:t>l’alternance positive </a:t>
            </a:r>
            <a:r>
              <a:rPr lang="fr-FR" dirty="0"/>
              <a:t>et la partie négative constitue </a:t>
            </a:r>
            <a:r>
              <a:rPr lang="fr-FR" u="sng" dirty="0"/>
              <a:t>l’alternance négative</a:t>
            </a:r>
            <a:r>
              <a:rPr lang="fr-FR" dirty="0"/>
              <a:t>.</a:t>
            </a:r>
            <a:endParaRPr lang="fr-FR" sz="2000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51" name="Groupe 59"/>
          <p:cNvGrpSpPr>
            <a:grpSpLocks/>
          </p:cNvGrpSpPr>
          <p:nvPr/>
        </p:nvGrpSpPr>
        <p:grpSpPr bwMode="auto">
          <a:xfrm>
            <a:off x="2996406" y="3645024"/>
            <a:ext cx="3151188" cy="1727200"/>
            <a:chOff x="2921011" y="2285992"/>
            <a:chExt cx="3151187" cy="1726654"/>
          </a:xfrm>
        </p:grpSpPr>
        <p:grpSp>
          <p:nvGrpSpPr>
            <p:cNvPr id="55" name="Groupe 46"/>
            <p:cNvGrpSpPr>
              <a:grpSpLocks/>
            </p:cNvGrpSpPr>
            <p:nvPr/>
          </p:nvGrpSpPr>
          <p:grpSpPr bwMode="auto">
            <a:xfrm>
              <a:off x="2921011" y="2285992"/>
              <a:ext cx="3151187" cy="1615564"/>
              <a:chOff x="1928813" y="2955925"/>
              <a:chExt cx="3151187" cy="1615564"/>
            </a:xfrm>
          </p:grpSpPr>
          <p:cxnSp>
            <p:nvCxnSpPr>
              <p:cNvPr id="61" name="Connecteur droit avec flèche 60"/>
              <p:cNvCxnSpPr/>
              <p:nvPr/>
            </p:nvCxnSpPr>
            <p:spPr>
              <a:xfrm>
                <a:off x="1928813" y="3960494"/>
                <a:ext cx="3000374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/>
              <p:cNvCxnSpPr/>
              <p:nvPr/>
            </p:nvCxnSpPr>
            <p:spPr>
              <a:xfrm rot="5400000" flipH="1" flipV="1">
                <a:off x="1892514" y="3717684"/>
                <a:ext cx="135688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en angle 62"/>
              <p:cNvCxnSpPr/>
              <p:nvPr/>
            </p:nvCxnSpPr>
            <p:spPr>
              <a:xfrm>
                <a:off x="257175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en angle 63"/>
              <p:cNvCxnSpPr/>
              <p:nvPr/>
            </p:nvCxnSpPr>
            <p:spPr>
              <a:xfrm flipV="1">
                <a:off x="201295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64"/>
              <p:cNvCxnSpPr/>
              <p:nvPr/>
            </p:nvCxnSpPr>
            <p:spPr>
              <a:xfrm>
                <a:off x="3714750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/>
              <p:nvPr/>
            </p:nvCxnSpPr>
            <p:spPr>
              <a:xfrm flipV="1">
                <a:off x="3136901" y="3695466"/>
                <a:ext cx="571500" cy="49990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ZoneTexte 17"/>
              <p:cNvSpPr txBox="1">
                <a:spLocks noChangeArrowheads="1"/>
              </p:cNvSpPr>
              <p:nvPr/>
            </p:nvSpPr>
            <p:spPr bwMode="auto">
              <a:xfrm>
                <a:off x="2520950" y="3905561"/>
                <a:ext cx="31273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0</a:t>
                </a:r>
              </a:p>
            </p:txBody>
          </p:sp>
          <p:sp>
            <p:nvSpPr>
              <p:cNvPr id="69" name="ZoneTexte 18"/>
              <p:cNvSpPr txBox="1">
                <a:spLocks noChangeArrowheads="1"/>
              </p:cNvSpPr>
              <p:nvPr/>
            </p:nvSpPr>
            <p:spPr bwMode="auto">
              <a:xfrm>
                <a:off x="3649301" y="3909144"/>
                <a:ext cx="325437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70" name="ZoneTexte 20"/>
              <p:cNvSpPr txBox="1">
                <a:spLocks noChangeArrowheads="1"/>
              </p:cNvSpPr>
              <p:nvPr/>
            </p:nvSpPr>
            <p:spPr bwMode="auto">
              <a:xfrm>
                <a:off x="4830763" y="3955741"/>
                <a:ext cx="249237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t</a:t>
                </a:r>
              </a:p>
            </p:txBody>
          </p:sp>
          <p:sp>
            <p:nvSpPr>
              <p:cNvPr id="71" name="ZoneTexte 21"/>
              <p:cNvSpPr txBox="1">
                <a:spLocks noChangeArrowheads="1"/>
              </p:cNvSpPr>
              <p:nvPr/>
            </p:nvSpPr>
            <p:spPr bwMode="auto">
              <a:xfrm>
                <a:off x="2571750" y="2955925"/>
                <a:ext cx="518091" cy="369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 rot="5400000" flipH="1" flipV="1">
                <a:off x="3500449" y="3714499"/>
                <a:ext cx="71414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 rot="5400000" flipH="1" flipV="1">
                <a:off x="3500460" y="3714487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rot="5400000" flipH="1" flipV="1">
                <a:off x="3571921" y="3714465"/>
                <a:ext cx="285660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H="1" flipV="1">
                <a:off x="3676696" y="3701769"/>
                <a:ext cx="285660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5400000" flipH="1" flipV="1">
                <a:off x="3844948" y="3801772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rot="5400000" flipH="1" flipV="1">
                <a:off x="3155973" y="4031887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2994026" y="4000170"/>
                <a:ext cx="200025" cy="176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rot="5400000" flipH="1" flipV="1">
                <a:off x="2889281" y="4006490"/>
                <a:ext cx="188852" cy="1762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rot="5400000" flipH="1" flipV="1">
                <a:off x="2863873" y="3979516"/>
                <a:ext cx="142830" cy="142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rot="5400000">
                <a:off x="3107723" y="3964462"/>
                <a:ext cx="121405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necteur droit avec flèche 56"/>
            <p:cNvCxnSpPr/>
            <p:nvPr/>
          </p:nvCxnSpPr>
          <p:spPr>
            <a:xfrm rot="10800000" flipV="1">
              <a:off x="4857760" y="2857311"/>
              <a:ext cx="428625" cy="21424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4"/>
            <p:cNvSpPr txBox="1">
              <a:spLocks noChangeArrowheads="1"/>
            </p:cNvSpPr>
            <p:nvPr/>
          </p:nvSpPr>
          <p:spPr bwMode="auto">
            <a:xfrm>
              <a:off x="5227821" y="2649018"/>
              <a:ext cx="5052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a.p</a:t>
              </a:r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 rot="5400000" flipH="1" flipV="1">
              <a:off x="3857681" y="3552371"/>
              <a:ext cx="285660" cy="28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8"/>
            <p:cNvSpPr txBox="1">
              <a:spLocks noChangeArrowheads="1"/>
            </p:cNvSpPr>
            <p:nvPr/>
          </p:nvSpPr>
          <p:spPr bwMode="auto">
            <a:xfrm>
              <a:off x="3929058" y="3643314"/>
              <a:ext cx="50526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a.n</a:t>
              </a:r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899592" y="1200919"/>
            <a:ext cx="729240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fr-FR" i="1" dirty="0">
              <a:latin typeface="Calibri" pitchFamily="34" charset="0"/>
            </a:endParaRPr>
          </a:p>
          <a:p>
            <a:pPr algn="just"/>
            <a:r>
              <a:rPr lang="fr-FR" dirty="0"/>
              <a:t>Les grandeurs alternatives les plus fréquemment rencontrées sont les grandeurs sinusoïdales.     s(t) = </a:t>
            </a:r>
            <a:r>
              <a:rPr lang="fr-FR" dirty="0" err="1"/>
              <a:t>S</a:t>
            </a:r>
            <a:r>
              <a:rPr lang="fr-FR" baseline="-25000" dirty="0" err="1"/>
              <a:t>m</a:t>
            </a:r>
            <a:r>
              <a:rPr lang="fr-FR" dirty="0"/>
              <a:t> cos( </a:t>
            </a:r>
            <a:r>
              <a:rPr lang="el-GR" dirty="0"/>
              <a:t>ω</a:t>
            </a:r>
            <a:r>
              <a:rPr lang="fr-FR" dirty="0"/>
              <a:t>t + φ )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m</a:t>
            </a:r>
            <a:r>
              <a:rPr lang="fr-FR" dirty="0"/>
              <a:t>: valeur maximale ou </a:t>
            </a:r>
            <a:r>
              <a:rPr lang="fr-FR" u="sng" dirty="0"/>
              <a:t>amplitude</a:t>
            </a:r>
          </a:p>
          <a:p>
            <a:r>
              <a:rPr lang="fr-FR" dirty="0"/>
              <a:t>	</a:t>
            </a:r>
            <a:r>
              <a:rPr lang="el-GR" dirty="0"/>
              <a:t>ω </a:t>
            </a:r>
            <a:r>
              <a:rPr lang="fr-FR" dirty="0"/>
              <a:t>t + φ: </a:t>
            </a:r>
            <a:r>
              <a:rPr lang="fr-FR" u="sng" dirty="0"/>
              <a:t>phase instantanée</a:t>
            </a:r>
          </a:p>
          <a:p>
            <a:r>
              <a:rPr lang="fr-FR" dirty="0"/>
              <a:t>	φ: </a:t>
            </a:r>
            <a:r>
              <a:rPr lang="fr-FR" u="sng" dirty="0"/>
              <a:t>phas</a:t>
            </a:r>
            <a:r>
              <a:rPr lang="fr-FR" dirty="0"/>
              <a:t>e à l’instant t = 0 </a:t>
            </a:r>
          </a:p>
          <a:p>
            <a:r>
              <a:rPr lang="fr-FR" dirty="0"/>
              <a:t>	</a:t>
            </a:r>
            <a:r>
              <a:rPr lang="el-GR" dirty="0"/>
              <a:t>ω</a:t>
            </a:r>
            <a:r>
              <a:rPr lang="en-GB" dirty="0"/>
              <a:t>: </a:t>
            </a:r>
            <a:r>
              <a:rPr lang="en-GB" u="sng" dirty="0"/>
              <a:t>pulsation</a:t>
            </a:r>
            <a:r>
              <a:rPr lang="en-GB" dirty="0"/>
              <a:t>    </a:t>
            </a:r>
            <a:r>
              <a:rPr lang="el-GR" dirty="0"/>
              <a:t>ω</a:t>
            </a:r>
            <a:r>
              <a:rPr lang="en-GB" dirty="0"/>
              <a:t> = 2π/T = 2 π f (</a:t>
            </a:r>
            <a:r>
              <a:rPr lang="en-GB" dirty="0" err="1"/>
              <a:t>rd</a:t>
            </a:r>
            <a:r>
              <a:rPr lang="en-GB" dirty="0"/>
              <a:t>/s)</a:t>
            </a:r>
            <a:endParaRPr lang="fr-FR" dirty="0"/>
          </a:p>
          <a:p>
            <a:pPr algn="just"/>
            <a:endParaRPr lang="fr-FR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grpSp>
        <p:nvGrpSpPr>
          <p:cNvPr id="4" name="Groupe 90"/>
          <p:cNvGrpSpPr>
            <a:grpSpLocks/>
          </p:cNvGrpSpPr>
          <p:nvPr/>
        </p:nvGrpSpPr>
        <p:grpSpPr bwMode="auto">
          <a:xfrm>
            <a:off x="3052762" y="4005064"/>
            <a:ext cx="3038475" cy="2332037"/>
            <a:chOff x="5916443" y="4500570"/>
            <a:chExt cx="3037779" cy="2331696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6714772" y="6500528"/>
              <a:ext cx="928475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75" name="Groupe 89"/>
            <p:cNvGrpSpPr>
              <a:grpSpLocks/>
            </p:cNvGrpSpPr>
            <p:nvPr/>
          </p:nvGrpSpPr>
          <p:grpSpPr bwMode="auto">
            <a:xfrm>
              <a:off x="5916443" y="4500570"/>
              <a:ext cx="3037779" cy="2331696"/>
              <a:chOff x="5915052" y="4500570"/>
              <a:chExt cx="3037779" cy="2331696"/>
            </a:xfrm>
          </p:grpSpPr>
          <p:grpSp>
            <p:nvGrpSpPr>
              <p:cNvPr id="7176" name="Group 27"/>
              <p:cNvGrpSpPr>
                <a:grpSpLocks/>
              </p:cNvGrpSpPr>
              <p:nvPr/>
            </p:nvGrpSpPr>
            <p:grpSpPr bwMode="auto">
              <a:xfrm>
                <a:off x="5915052" y="5160694"/>
                <a:ext cx="2514600" cy="1143278"/>
                <a:chOff x="1777" y="14579"/>
                <a:chExt cx="3960" cy="1800"/>
              </a:xfrm>
            </p:grpSpPr>
            <p:sp>
              <p:nvSpPr>
                <p:cNvPr id="7189" name="Line 28"/>
                <p:cNvSpPr>
                  <a:spLocks noChangeShapeType="1"/>
                </p:cNvSpPr>
                <p:nvPr/>
              </p:nvSpPr>
              <p:spPr bwMode="auto">
                <a:xfrm>
                  <a:off x="1777" y="15479"/>
                  <a:ext cx="39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190" name="Group 30"/>
                <p:cNvGrpSpPr>
                  <a:grpSpLocks/>
                </p:cNvGrpSpPr>
                <p:nvPr/>
              </p:nvGrpSpPr>
              <p:grpSpPr bwMode="auto">
                <a:xfrm>
                  <a:off x="2317" y="14579"/>
                  <a:ext cx="2160" cy="1800"/>
                  <a:chOff x="2317" y="14579"/>
                  <a:chExt cx="2160" cy="1800"/>
                </a:xfrm>
              </p:grpSpPr>
              <p:sp>
                <p:nvSpPr>
                  <p:cNvPr id="7191" name="Freeform 31"/>
                  <p:cNvSpPr>
                    <a:spLocks/>
                  </p:cNvSpPr>
                  <p:nvPr/>
                </p:nvSpPr>
                <p:spPr bwMode="auto">
                  <a:xfrm rot="-10748473">
                    <a:off x="3037" y="154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192" name="Freeform 32"/>
                  <p:cNvSpPr>
                    <a:spLocks/>
                  </p:cNvSpPr>
                  <p:nvPr/>
                </p:nvSpPr>
                <p:spPr bwMode="auto">
                  <a:xfrm rot="7062">
                    <a:off x="2317" y="145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193" name="Freeform 33"/>
                  <p:cNvSpPr>
                    <a:spLocks/>
                  </p:cNvSpPr>
                  <p:nvPr/>
                </p:nvSpPr>
                <p:spPr bwMode="auto">
                  <a:xfrm>
                    <a:off x="3757" y="14579"/>
                    <a:ext cx="720" cy="900"/>
                  </a:xfrm>
                  <a:custGeom>
                    <a:avLst/>
                    <a:gdLst>
                      <a:gd name="T0" fmla="*/ 0 w 720"/>
                      <a:gd name="T1" fmla="*/ 900 h 900"/>
                      <a:gd name="T2" fmla="*/ 360 w 720"/>
                      <a:gd name="T3" fmla="*/ 0 h 900"/>
                      <a:gd name="T4" fmla="*/ 720 w 720"/>
                      <a:gd name="T5" fmla="*/ 900 h 900"/>
                      <a:gd name="T6" fmla="*/ 0 60000 65536"/>
                      <a:gd name="T7" fmla="*/ 0 60000 65536"/>
                      <a:gd name="T8" fmla="*/ 0 60000 65536"/>
                      <a:gd name="T9" fmla="*/ 0 w 720"/>
                      <a:gd name="T10" fmla="*/ 0 h 900"/>
                      <a:gd name="T11" fmla="*/ 720 w 720"/>
                      <a:gd name="T12" fmla="*/ 900 h 9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20" h="900">
                        <a:moveTo>
                          <a:pt x="0" y="900"/>
                        </a:moveTo>
                        <a:cubicBezTo>
                          <a:pt x="120" y="450"/>
                          <a:pt x="240" y="0"/>
                          <a:pt x="360" y="0"/>
                        </a:cubicBezTo>
                        <a:cubicBezTo>
                          <a:pt x="480" y="0"/>
                          <a:pt x="600" y="450"/>
                          <a:pt x="720" y="90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177" name="ZoneTexte 64"/>
              <p:cNvSpPr txBox="1">
                <a:spLocks noChangeArrowheads="1"/>
              </p:cNvSpPr>
              <p:nvPr/>
            </p:nvSpPr>
            <p:spPr bwMode="auto">
              <a:xfrm>
                <a:off x="6110835" y="479457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S</a:t>
                </a:r>
                <a:r>
                  <a:rPr lang="fr-FR" baseline="-25000">
                    <a:latin typeface="Calibri" pitchFamily="34" charset="0"/>
                  </a:rPr>
                  <a:t>m</a:t>
                </a:r>
                <a:r>
                  <a:rPr lang="fr-FR" sz="2000" b="1" baseline="-25000">
                    <a:latin typeface="Calibri" pitchFamily="34" charset="0"/>
                  </a:rPr>
                  <a:t>_</a:t>
                </a:r>
                <a:endParaRPr lang="fr-FR" sz="2000" b="1"/>
              </a:p>
            </p:txBody>
          </p:sp>
          <p:cxnSp>
            <p:nvCxnSpPr>
              <p:cNvPr id="67" name="Connecteur droit 66"/>
              <p:cNvCxnSpPr/>
              <p:nvPr/>
            </p:nvCxnSpPr>
            <p:spPr>
              <a:xfrm rot="5400000">
                <a:off x="5964984" y="5750543"/>
                <a:ext cx="14999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 rot="5400000">
                <a:off x="6893459" y="5750543"/>
                <a:ext cx="14999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6714969" y="4929132"/>
                <a:ext cx="92847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1" name="ZoneTexte 75"/>
              <p:cNvSpPr txBox="1">
                <a:spLocks noChangeArrowheads="1"/>
              </p:cNvSpPr>
              <p:nvPr/>
            </p:nvSpPr>
            <p:spPr bwMode="auto">
              <a:xfrm>
                <a:off x="6859227" y="4500570"/>
                <a:ext cx="574704" cy="369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itchFamily="34" charset="0"/>
                  </a:rPr>
                  <a:t>2 π </a:t>
                </a:r>
                <a:endParaRPr lang="fr-FR" b="1" dirty="0"/>
              </a:p>
            </p:txBody>
          </p:sp>
          <p:sp>
            <p:nvSpPr>
              <p:cNvPr id="7182" name="ZoneTexte 77"/>
              <p:cNvSpPr txBox="1">
                <a:spLocks noChangeArrowheads="1"/>
              </p:cNvSpPr>
              <p:nvPr/>
            </p:nvSpPr>
            <p:spPr bwMode="auto">
              <a:xfrm>
                <a:off x="7006728" y="6432156"/>
                <a:ext cx="38343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T</a:t>
                </a:r>
                <a:r>
                  <a:rPr lang="en-GB" sz="2000">
                    <a:latin typeface="Calibri" pitchFamily="34" charset="0"/>
                  </a:rPr>
                  <a:t> </a:t>
                </a:r>
                <a:endParaRPr lang="fr-FR" sz="2000" b="1"/>
              </a:p>
            </p:txBody>
          </p:sp>
          <p:sp>
            <p:nvSpPr>
              <p:cNvPr id="7183" name="ZoneTexte 78"/>
              <p:cNvSpPr txBox="1">
                <a:spLocks noChangeArrowheads="1"/>
              </p:cNvSpPr>
              <p:nvPr/>
            </p:nvSpPr>
            <p:spPr bwMode="auto">
              <a:xfrm>
                <a:off x="8276558" y="5715016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1400" i="1"/>
                  <a:t>t [s] </a:t>
                </a:r>
                <a:endParaRPr lang="fr-FR" sz="1400" b="1" i="1"/>
              </a:p>
            </p:txBody>
          </p:sp>
          <p:sp>
            <p:nvSpPr>
              <p:cNvPr id="7184" name="ZoneTexte 79"/>
              <p:cNvSpPr txBox="1">
                <a:spLocks noChangeArrowheads="1"/>
              </p:cNvSpPr>
              <p:nvPr/>
            </p:nvSpPr>
            <p:spPr bwMode="auto">
              <a:xfrm>
                <a:off x="8072462" y="5357826"/>
                <a:ext cx="880369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l-GR" sz="1400" i="1" dirty="0"/>
                  <a:t>ω </a:t>
                </a:r>
                <a:r>
                  <a:rPr lang="en-GB" sz="1400" i="1" dirty="0"/>
                  <a:t>t [rad] </a:t>
                </a:r>
                <a:endParaRPr lang="fr-FR" sz="1400" b="1" i="1" dirty="0"/>
              </a:p>
            </p:txBody>
          </p:sp>
          <p:cxnSp>
            <p:nvCxnSpPr>
              <p:cNvPr id="82" name="Connecteur droit avec flèche 81"/>
              <p:cNvCxnSpPr/>
              <p:nvPr/>
            </p:nvCxnSpPr>
            <p:spPr>
              <a:xfrm rot="5400000" flipH="1" flipV="1">
                <a:off x="5688820" y="5644197"/>
                <a:ext cx="1571395" cy="1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6" name="ZoneTexte 82"/>
              <p:cNvSpPr txBox="1">
                <a:spLocks noChangeArrowheads="1"/>
              </p:cNvSpPr>
              <p:nvPr/>
            </p:nvSpPr>
            <p:spPr bwMode="auto">
              <a:xfrm>
                <a:off x="6119089" y="5929128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S</a:t>
                </a:r>
                <a:r>
                  <a:rPr lang="fr-FR" baseline="-25000">
                    <a:latin typeface="Calibri" pitchFamily="34" charset="0"/>
                  </a:rPr>
                  <a:t>m</a:t>
                </a:r>
                <a:r>
                  <a:rPr lang="fr-FR" sz="2000" b="1" baseline="-25000">
                    <a:latin typeface="Calibri" pitchFamily="34" charset="0"/>
                  </a:rPr>
                  <a:t>_</a:t>
                </a:r>
                <a:endParaRPr lang="fr-FR" sz="2000" b="1"/>
              </a:p>
            </p:txBody>
          </p:sp>
          <p:sp>
            <p:nvSpPr>
              <p:cNvPr id="7187" name="ZoneTexte 83"/>
              <p:cNvSpPr txBox="1">
                <a:spLocks noChangeArrowheads="1"/>
              </p:cNvSpPr>
              <p:nvPr/>
            </p:nvSpPr>
            <p:spPr bwMode="auto">
              <a:xfrm>
                <a:off x="6240832" y="5613537"/>
                <a:ext cx="30168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>
                    <a:latin typeface="Calibri" pitchFamily="34" charset="0"/>
                  </a:rPr>
                  <a:t>0</a:t>
                </a:r>
                <a:endParaRPr lang="fr-FR" sz="2000" b="1"/>
              </a:p>
            </p:txBody>
          </p:sp>
          <p:sp>
            <p:nvSpPr>
              <p:cNvPr id="7188" name="ZoneTexte 21"/>
              <p:cNvSpPr txBox="1">
                <a:spLocks noChangeArrowheads="1"/>
              </p:cNvSpPr>
              <p:nvPr/>
            </p:nvSpPr>
            <p:spPr bwMode="auto">
              <a:xfrm>
                <a:off x="6079241" y="4539944"/>
                <a:ext cx="51809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/>
                  <a:t>s(t)</a:t>
                </a:r>
              </a:p>
            </p:txBody>
          </p:sp>
        </p:grp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409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87850" y="1331988"/>
            <a:ext cx="752432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Toute grandeur périodique de période T = 2</a:t>
            </a:r>
            <a:r>
              <a:rPr lang="en-GB" dirty="0"/>
              <a:t>π</a:t>
            </a:r>
            <a:r>
              <a:rPr lang="fr-FR" dirty="0"/>
              <a:t>/</a:t>
            </a:r>
            <a:r>
              <a:rPr lang="el-GR" dirty="0"/>
              <a:t>ω</a:t>
            </a:r>
            <a:r>
              <a:rPr lang="fr-FR" dirty="0"/>
              <a:t> peut se décomposer en série de Fourier:  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moy</a:t>
            </a:r>
            <a:r>
              <a:rPr lang="fr-FR" baseline="-25000" dirty="0"/>
              <a:t> </a:t>
            </a:r>
            <a:r>
              <a:rPr lang="fr-FR" dirty="0"/>
              <a:t>:</a:t>
            </a:r>
            <a:r>
              <a:rPr lang="fr-FR" baseline="-25000" dirty="0"/>
              <a:t>  </a:t>
            </a:r>
            <a:r>
              <a:rPr lang="fr-FR" dirty="0"/>
              <a:t>valeur moyenne de la grandeur s</a:t>
            </a:r>
          </a:p>
          <a:p>
            <a:r>
              <a:rPr lang="fr-FR" dirty="0"/>
              <a:t>	</a:t>
            </a:r>
            <a:r>
              <a:rPr lang="fr-FR" dirty="0" err="1"/>
              <a:t>S</a:t>
            </a:r>
            <a:r>
              <a:rPr lang="fr-FR" baseline="-25000" dirty="0" err="1"/>
              <a:t>nm</a:t>
            </a:r>
            <a:r>
              <a:rPr lang="fr-FR" baseline="-25000" dirty="0"/>
              <a:t> </a:t>
            </a:r>
            <a:r>
              <a:rPr lang="fr-FR" dirty="0"/>
              <a:t>: amplitude de l’harmonique de rang n de pulsation n</a:t>
            </a:r>
            <a:r>
              <a:rPr lang="el-GR" dirty="0"/>
              <a:t>ω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φ</a:t>
            </a:r>
            <a:r>
              <a:rPr lang="fr-FR" baseline="-25000" dirty="0" err="1"/>
              <a:t>n</a:t>
            </a:r>
            <a:r>
              <a:rPr lang="fr-FR" baseline="-25000" dirty="0"/>
              <a:t> </a:t>
            </a:r>
            <a:r>
              <a:rPr lang="fr-FR" dirty="0"/>
              <a:t>: phase initiale de l’harmonique de rang 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caractérise une grandeur périodique par : 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u="sng" dirty="0"/>
              <a:t>Sa valeur moyenne </a:t>
            </a:r>
            <a:r>
              <a:rPr lang="fr-FR" i="1" dirty="0"/>
              <a:t> 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</a:p>
          <a:p>
            <a:r>
              <a:rPr lang="fr-FR" i="1" dirty="0"/>
              <a:t>	</a:t>
            </a:r>
            <a:endParaRPr lang="fr-FR" i="1" dirty="0">
              <a:latin typeface="Calibri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sz="4000" b="1"/>
              <a:t>Grandeur sinusoïdale</a:t>
            </a:r>
          </a:p>
        </p:txBody>
      </p:sp>
      <p:sp>
        <p:nvSpPr>
          <p:cNvPr id="8214" name="Rectangle 25"/>
          <p:cNvSpPr>
            <a:spLocks noChangeArrowheads="1"/>
          </p:cNvSpPr>
          <p:nvPr/>
        </p:nvSpPr>
        <p:spPr bwMode="auto">
          <a:xfrm>
            <a:off x="457200" y="11202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684464" y="2086206"/>
                <a:ext cx="3775072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64" y="2086206"/>
                <a:ext cx="3775072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77479" y="5106288"/>
                <a:ext cx="2503442" cy="834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79" y="5106288"/>
                <a:ext cx="2503442" cy="834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D4D89-43B3-444C-AB91-BC462D164E06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2159</Words>
  <Application>Microsoft Office PowerPoint</Application>
  <PresentationFormat>Affichage à l'écran (4:3)</PresentationFormat>
  <Paragraphs>779</Paragraphs>
  <Slides>63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Georgia</vt:lpstr>
      <vt:lpstr>Symbol</vt:lpstr>
      <vt:lpstr>Times New Roman</vt:lpstr>
      <vt:lpstr>Wingdings</vt:lpstr>
      <vt:lpstr>Thème Office</vt:lpstr>
      <vt:lpstr>Document</vt:lpstr>
      <vt:lpstr>Présentation PowerPoint</vt:lpstr>
      <vt:lpstr>Sommaire</vt:lpstr>
      <vt:lpstr>Chapitre 1 Réseau alternatif monophasé</vt:lpstr>
      <vt:lpstr>Réseau alternatif monophasé</vt:lpstr>
      <vt:lpstr>Réseau alternatif monophasé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Grandeur sinusoïdale</vt:lpstr>
      <vt:lpstr>Application à un circuit RLC  série </vt:lpstr>
      <vt:lpstr>Application à un circuit RLC  série </vt:lpstr>
      <vt:lpstr>Application à un circuit RLC  série </vt:lpstr>
      <vt:lpstr>Application à un circuit RLC  série </vt:lpstr>
      <vt:lpstr>Application à un circuit RLC  série 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Puissances</vt:lpstr>
      <vt:lpstr>Théorème de Boucherot</vt:lpstr>
      <vt:lpstr>Applications d’impédances-  Théorème de Boucherot</vt:lpstr>
      <vt:lpstr>Applications d’impédances-  Théorème de Boucherot</vt:lpstr>
      <vt:lpstr>Applications d’impédances-  Théorème de Boucherot</vt:lpstr>
      <vt:lpstr>Applications d’impédances-  Théorème de Boucherot</vt:lpstr>
      <vt:lpstr>Compensation de l’énergie réactive</vt:lpstr>
      <vt:lpstr>Compensation de l’énergie réactive</vt:lpstr>
      <vt:lpstr>Compensation de l’énergie réactive</vt:lpstr>
      <vt:lpstr>Compensation de l’énergie réactive</vt:lpstr>
      <vt:lpstr>Compensation de l’énergie réactive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Grandeur alternative sinusoïdale Résumé</vt:lpstr>
      <vt:lpstr> Grandeur alternative sinusoïdale </vt:lpstr>
      <vt:lpstr> Grandeur alternative sinusoïdale </vt:lpstr>
      <vt:lpstr> Grandeur alternative sinusoïdale </vt:lpstr>
      <vt:lpstr> Grandeur alternative sinusoïdale </vt:lpstr>
      <vt:lpstr> Grandeur alternative sinusoïdale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Accent</dc:creator>
  <cp:lastModifiedBy>DELL</cp:lastModifiedBy>
  <cp:revision>395</cp:revision>
  <dcterms:created xsi:type="dcterms:W3CDTF">2009-04-04T23:47:53Z</dcterms:created>
  <dcterms:modified xsi:type="dcterms:W3CDTF">2024-04-18T21:12:57Z</dcterms:modified>
</cp:coreProperties>
</file>