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1"/>
  </p:notesMasterIdLst>
  <p:sldIdLst>
    <p:sldId id="313" r:id="rId2"/>
    <p:sldId id="257" r:id="rId3"/>
    <p:sldId id="314" r:id="rId4"/>
    <p:sldId id="292" r:id="rId5"/>
    <p:sldId id="315" r:id="rId6"/>
    <p:sldId id="293" r:id="rId7"/>
    <p:sldId id="316" r:id="rId8"/>
    <p:sldId id="338" r:id="rId9"/>
    <p:sldId id="330" r:id="rId10"/>
    <p:sldId id="339" r:id="rId11"/>
    <p:sldId id="340" r:id="rId12"/>
    <p:sldId id="294" r:id="rId13"/>
    <p:sldId id="317" r:id="rId14"/>
    <p:sldId id="318" r:id="rId15"/>
    <p:sldId id="296" r:id="rId16"/>
    <p:sldId id="319" r:id="rId17"/>
    <p:sldId id="297" r:id="rId18"/>
    <p:sldId id="320" r:id="rId19"/>
    <p:sldId id="300" r:id="rId20"/>
    <p:sldId id="321" r:id="rId21"/>
    <p:sldId id="299" r:id="rId22"/>
    <p:sldId id="322" r:id="rId23"/>
    <p:sldId id="298" r:id="rId24"/>
    <p:sldId id="301" r:id="rId25"/>
    <p:sldId id="323" r:id="rId26"/>
    <p:sldId id="324" r:id="rId27"/>
    <p:sldId id="325" r:id="rId28"/>
    <p:sldId id="302" r:id="rId29"/>
    <p:sldId id="341" r:id="rId30"/>
    <p:sldId id="326" r:id="rId31"/>
    <p:sldId id="303" r:id="rId32"/>
    <p:sldId id="327" r:id="rId33"/>
    <p:sldId id="304" r:id="rId34"/>
    <p:sldId id="328" r:id="rId35"/>
    <p:sldId id="305" r:id="rId36"/>
    <p:sldId id="306" r:id="rId37"/>
    <p:sldId id="310" r:id="rId38"/>
    <p:sldId id="311" r:id="rId39"/>
    <p:sldId id="307" r:id="rId40"/>
    <p:sldId id="308" r:id="rId41"/>
    <p:sldId id="329" r:id="rId42"/>
    <p:sldId id="309" r:id="rId43"/>
    <p:sldId id="331" r:id="rId44"/>
    <p:sldId id="332" r:id="rId45"/>
    <p:sldId id="333" r:id="rId46"/>
    <p:sldId id="334" r:id="rId47"/>
    <p:sldId id="335" r:id="rId48"/>
    <p:sldId id="336" r:id="rId49"/>
    <p:sldId id="337" r:id="rId50"/>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305" autoAdjust="0"/>
  </p:normalViewPr>
  <p:slideViewPr>
    <p:cSldViewPr>
      <p:cViewPr varScale="1">
        <p:scale>
          <a:sx n="64" d="100"/>
          <a:sy n="64" d="100"/>
        </p:scale>
        <p:origin x="1470" y="6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0210175C-C0C8-4E8B-92C9-C1A37D1B27D8}" type="datetimeFigureOut">
              <a:rPr lang="fr-FR"/>
              <a:pPr>
                <a:defRPr/>
              </a:pPr>
              <a:t>23/04/2024</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fr-FR" noProof="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0133C64F-A7A9-4FDB-8577-76FCD4955193}" type="slidenum">
              <a:rPr lang="fr-FR"/>
              <a:pPr>
                <a:defRPr/>
              </a:pPr>
              <a:t>‹N°›</a:t>
            </a:fld>
            <a:endParaRPr lang="fr-F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031"/>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47C361E-C505-47F0-8D25-174E0DB43BD5}" type="slidenum">
              <a:rPr lang="fr-FR" smtClean="0"/>
              <a:pPr fontAlgn="base">
                <a:spcBef>
                  <a:spcPct val="0"/>
                </a:spcBef>
                <a:spcAft>
                  <a:spcPct val="0"/>
                </a:spcAft>
                <a:defRPr/>
              </a:pPr>
              <a:t>1</a:t>
            </a:fld>
            <a:endParaRPr lang="fr-FR"/>
          </a:p>
        </p:txBody>
      </p:sp>
      <p:sp>
        <p:nvSpPr>
          <p:cNvPr id="2457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458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fr-CH"/>
              <a:t>fdvcxfbvcxvvbcb</a:t>
            </a:r>
            <a:endParaRPr lang="fr-FR"/>
          </a:p>
        </p:txBody>
      </p:sp>
      <p:sp>
        <p:nvSpPr>
          <p:cNvPr id="2" name="Espace réservé du pied de page 1"/>
          <p:cNvSpPr>
            <a:spLocks noGrp="1"/>
          </p:cNvSpPr>
          <p:nvPr>
            <p:ph type="ftr" sz="quarter" idx="10"/>
          </p:nvPr>
        </p:nvSpPr>
        <p:spPr/>
        <p:txBody>
          <a:bodyPr/>
          <a:lstStyle/>
          <a:p>
            <a:pPr>
              <a:defRPr/>
            </a:pPr>
            <a:endParaRPr lang="fr-FR"/>
          </a:p>
        </p:txBody>
      </p:sp>
    </p:spTree>
    <p:extLst>
      <p:ext uri="{BB962C8B-B14F-4D97-AF65-F5344CB8AC3E}">
        <p14:creationId xmlns:p14="http://schemas.microsoft.com/office/powerpoint/2010/main" val="2421080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0133C64F-A7A9-4FDB-8577-76FCD4955193}" type="slidenum">
              <a:rPr lang="fr-FR" smtClean="0"/>
              <a:pPr>
                <a:defRPr/>
              </a:pPr>
              <a:t>15</a:t>
            </a:fld>
            <a:endParaRPr lang="fr-FR"/>
          </a:p>
        </p:txBody>
      </p:sp>
    </p:spTree>
    <p:extLst>
      <p:ext uri="{BB962C8B-B14F-4D97-AF65-F5344CB8AC3E}">
        <p14:creationId xmlns:p14="http://schemas.microsoft.com/office/powerpoint/2010/main" val="39878781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Cliquez pour modifier le style des sous-titres du masque</a:t>
            </a:r>
          </a:p>
        </p:txBody>
      </p:sp>
      <p:sp>
        <p:nvSpPr>
          <p:cNvPr id="4" name="Espace réservé de la date 3"/>
          <p:cNvSpPr>
            <a:spLocks noGrp="1"/>
          </p:cNvSpPr>
          <p:nvPr>
            <p:ph type="dt" sz="half" idx="10"/>
          </p:nvPr>
        </p:nvSpPr>
        <p:spPr/>
        <p:txBody>
          <a:bodyPr/>
          <a:lstStyle>
            <a:lvl1pPr>
              <a:defRPr/>
            </a:lvl1pPr>
          </a:lstStyle>
          <a:p>
            <a:pPr>
              <a:defRPr/>
            </a:pPr>
            <a:fld id="{0110B1CB-59BC-4107-8470-B8CFECD29196}" type="datetime1">
              <a:rPr lang="fr-FR" smtClean="0"/>
              <a:t>23/04/2024</a:t>
            </a:fld>
            <a:endParaRPr lang="fr-F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4BB3AF01-41C0-4E76-BFA7-5C267E57DFAB}" type="slidenum">
              <a:rPr lang="fr-FR"/>
              <a:pPr>
                <a:defRPr/>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lvl1pPr>
              <a:defRPr/>
            </a:lvl1pPr>
          </a:lstStyle>
          <a:p>
            <a:pPr>
              <a:defRPr/>
            </a:pPr>
            <a:fld id="{8C2051FC-86FE-4B33-9672-0B86D478017E}" type="datetime1">
              <a:rPr lang="fr-FR" smtClean="0"/>
              <a:t>23/04/2024</a:t>
            </a:fld>
            <a:endParaRPr lang="fr-F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334E634F-89D4-4EEE-855A-14D8F5D852E5}" type="slidenum">
              <a:rPr lang="fr-FR"/>
              <a:pPr>
                <a:defRPr/>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lvl1pPr>
              <a:defRPr/>
            </a:lvl1pPr>
          </a:lstStyle>
          <a:p>
            <a:pPr>
              <a:defRPr/>
            </a:pPr>
            <a:fld id="{060F68BF-8B2D-4906-8C9F-F83E790D6E7D}" type="datetime1">
              <a:rPr lang="fr-FR" smtClean="0"/>
              <a:t>23/04/2024</a:t>
            </a:fld>
            <a:endParaRPr lang="fr-F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C6AEEF23-A50D-4B19-B1C6-9C68A5F5D1BB}" type="slidenum">
              <a:rPr lang="fr-FR"/>
              <a:pPr>
                <a:defRPr/>
              </a:pPr>
              <a:t>‹N°›</a:t>
            </a:fld>
            <a:endParaRPr lang="fr-F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Diapositive de titre">
    <p:spTree>
      <p:nvGrpSpPr>
        <p:cNvPr id="1" name=""/>
        <p:cNvGrpSpPr/>
        <p:nvPr/>
      </p:nvGrpSpPr>
      <p:grpSpPr>
        <a:xfrm>
          <a:off x="0" y="0"/>
          <a:ext cx="0" cy="0"/>
          <a:chOff x="0" y="0"/>
          <a:chExt cx="0" cy="0"/>
        </a:xfrm>
      </p:grpSpPr>
      <p:sp>
        <p:nvSpPr>
          <p:cNvPr id="3" name="Rectangle 2"/>
          <p:cNvSpPr>
            <a:spLocks noChangeArrowheads="1"/>
          </p:cNvSpPr>
          <p:nvPr/>
        </p:nvSpPr>
        <p:spPr bwMode="hidden">
          <a:xfrm>
            <a:off x="228600" y="1714500"/>
            <a:ext cx="8763000" cy="1341438"/>
          </a:xfrm>
          <a:prstGeom prst="rect">
            <a:avLst/>
          </a:prstGeom>
          <a:gradFill rotWithShape="0">
            <a:gsLst>
              <a:gs pos="0">
                <a:schemeClr val="bg2"/>
              </a:gs>
              <a:gs pos="100000">
                <a:schemeClr val="bg1"/>
              </a:gs>
            </a:gsLst>
            <a:path path="shape">
              <a:fillToRect l="50000" t="50000" r="50000" b="50000"/>
            </a:path>
          </a:gradFill>
          <a:ln w="9525">
            <a:noFill/>
            <a:miter lim="800000"/>
            <a:headEnd/>
            <a:tailEnd/>
          </a:ln>
          <a:effectLst/>
        </p:spPr>
        <p:txBody>
          <a:bodyPr wrap="none" anchor="ctr"/>
          <a:lstStyle/>
          <a:p>
            <a:pPr algn="ctr" fontAlgn="auto">
              <a:spcBef>
                <a:spcPts val="0"/>
              </a:spcBef>
              <a:spcAft>
                <a:spcPts val="0"/>
              </a:spcAft>
              <a:defRPr/>
            </a:pPr>
            <a:endParaRPr lang="fr-FR">
              <a:latin typeface="+mn-lt"/>
              <a:cs typeface="+mn-cs"/>
            </a:endParaRPr>
          </a:p>
        </p:txBody>
      </p:sp>
      <p:pic>
        <p:nvPicPr>
          <p:cNvPr id="4" name="Picture 3" descr="ANABNR2"/>
          <p:cNvPicPr>
            <a:picLocks noChangeAspect="1" noChangeArrowheads="1"/>
          </p:cNvPicPr>
          <p:nvPr/>
        </p:nvPicPr>
        <p:blipFill>
          <a:blip r:embed="rId2"/>
          <a:srcRect l="-900" t="-1314" r="-2" b="-36961"/>
          <a:stretch>
            <a:fillRect/>
          </a:stretch>
        </p:blipFill>
        <p:spPr bwMode="auto">
          <a:xfrm>
            <a:off x="428625" y="2303463"/>
            <a:ext cx="8458200" cy="1158875"/>
          </a:xfrm>
          <a:prstGeom prst="rect">
            <a:avLst/>
          </a:prstGeom>
          <a:noFill/>
          <a:ln w="9525">
            <a:noFill/>
            <a:miter lim="800000"/>
            <a:headEnd/>
            <a:tailEnd/>
          </a:ln>
        </p:spPr>
      </p:pic>
      <p:sp>
        <p:nvSpPr>
          <p:cNvPr id="5" name="Rectangle 4"/>
          <p:cNvSpPr>
            <a:spLocks noChangeArrowheads="1"/>
          </p:cNvSpPr>
          <p:nvPr/>
        </p:nvSpPr>
        <p:spPr bwMode="hidden">
          <a:xfrm>
            <a:off x="642938" y="2000250"/>
            <a:ext cx="304800" cy="990600"/>
          </a:xfrm>
          <a:prstGeom prst="rect">
            <a:avLst/>
          </a:prstGeom>
          <a:solidFill>
            <a:schemeClr val="accent2">
              <a:alpha val="50000"/>
            </a:schemeClr>
          </a:solidFill>
          <a:ln w="9525">
            <a:noFill/>
            <a:miter lim="800000"/>
            <a:headEnd/>
            <a:tailEnd/>
          </a:ln>
          <a:effectLst/>
        </p:spPr>
        <p:txBody>
          <a:bodyPr wrap="none" anchor="ctr"/>
          <a:lstStyle/>
          <a:p>
            <a:pPr algn="ctr" fontAlgn="auto">
              <a:spcBef>
                <a:spcPts val="0"/>
              </a:spcBef>
              <a:spcAft>
                <a:spcPts val="0"/>
              </a:spcAft>
              <a:defRPr/>
            </a:pPr>
            <a:endParaRPr lang="fr-FR">
              <a:latin typeface="+mn-lt"/>
              <a:cs typeface="+mn-cs"/>
            </a:endParaRPr>
          </a:p>
        </p:txBody>
      </p:sp>
      <p:sp>
        <p:nvSpPr>
          <p:cNvPr id="21510" name="Rectangle 6"/>
          <p:cNvSpPr>
            <a:spLocks noGrp="1" noChangeArrowheads="1"/>
          </p:cNvSpPr>
          <p:nvPr>
            <p:ph type="subTitle" idx="1"/>
          </p:nvPr>
        </p:nvSpPr>
        <p:spPr>
          <a:xfrm>
            <a:off x="2038350" y="4351338"/>
            <a:ext cx="6400800" cy="1371600"/>
          </a:xfrm>
        </p:spPr>
        <p:txBody>
          <a:bodyPr/>
          <a:lstStyle>
            <a:lvl1pPr marL="0" indent="0">
              <a:buFont typeface="Wingdings" pitchFamily="2" charset="2"/>
              <a:buNone/>
              <a:defRPr/>
            </a:lvl1pPr>
          </a:lstStyle>
          <a:p>
            <a:r>
              <a:rPr lang="fr-FR"/>
              <a:t>Cliquez pour modifier le style des sous-titres du masque</a:t>
            </a:r>
          </a:p>
        </p:txBody>
      </p:sp>
      <p:sp>
        <p:nvSpPr>
          <p:cNvPr id="6" name="Rectangle 7"/>
          <p:cNvSpPr>
            <a:spLocks noGrp="1" noChangeArrowheads="1"/>
          </p:cNvSpPr>
          <p:nvPr>
            <p:ph type="dt" sz="half" idx="10"/>
          </p:nvPr>
        </p:nvSpPr>
        <p:spPr>
          <a:xfrm>
            <a:off x="685800" y="6324600"/>
            <a:ext cx="1905000" cy="457200"/>
          </a:xfrm>
        </p:spPr>
        <p:txBody>
          <a:bodyPr/>
          <a:lstStyle>
            <a:lvl1pPr>
              <a:defRPr/>
            </a:lvl1pPr>
          </a:lstStyle>
          <a:p>
            <a:pPr>
              <a:defRPr/>
            </a:pPr>
            <a:fld id="{8930C260-AC1E-4078-9021-4873BE9966AF}" type="datetime1">
              <a:rPr lang="fr-FR" smtClean="0"/>
              <a:t>23/04/2024</a:t>
            </a:fld>
            <a:endParaRPr lang="fr-FR"/>
          </a:p>
        </p:txBody>
      </p:sp>
      <p:sp>
        <p:nvSpPr>
          <p:cNvPr id="7" name="Rectangle 8"/>
          <p:cNvSpPr>
            <a:spLocks noGrp="1" noChangeArrowheads="1"/>
          </p:cNvSpPr>
          <p:nvPr>
            <p:ph type="ftr" sz="quarter" idx="11"/>
          </p:nvPr>
        </p:nvSpPr>
        <p:spPr>
          <a:xfrm>
            <a:off x="3124200" y="6324600"/>
            <a:ext cx="2895600" cy="457200"/>
          </a:xfrm>
        </p:spPr>
        <p:txBody>
          <a:bodyPr/>
          <a:lstStyle>
            <a:lvl1pPr>
              <a:defRPr/>
            </a:lvl1pPr>
          </a:lstStyle>
          <a:p>
            <a:pPr>
              <a:defRPr/>
            </a:pPr>
            <a:endParaRPr lang="fr-FR"/>
          </a:p>
        </p:txBody>
      </p:sp>
      <p:sp>
        <p:nvSpPr>
          <p:cNvPr id="8" name="Rectangle 9"/>
          <p:cNvSpPr>
            <a:spLocks noGrp="1" noChangeArrowheads="1"/>
          </p:cNvSpPr>
          <p:nvPr>
            <p:ph type="sldNum" sz="quarter" idx="12"/>
          </p:nvPr>
        </p:nvSpPr>
        <p:spPr>
          <a:xfrm>
            <a:off x="6553200" y="6324600"/>
            <a:ext cx="1905000" cy="457200"/>
          </a:xfrm>
        </p:spPr>
        <p:txBody>
          <a:bodyPr/>
          <a:lstStyle>
            <a:lvl1pPr>
              <a:defRPr sz="1400"/>
            </a:lvl1pPr>
          </a:lstStyle>
          <a:p>
            <a:pPr>
              <a:defRPr/>
            </a:pPr>
            <a:fld id="{CFDCB866-C8E2-4538-A646-98A8EA8E3C9D}" type="slidenum">
              <a:rPr lang="fr-FR"/>
              <a:pPr>
                <a:defRPr/>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lvl1pPr>
              <a:defRPr/>
            </a:lvl1pPr>
          </a:lstStyle>
          <a:p>
            <a:pPr>
              <a:defRPr/>
            </a:pPr>
            <a:fld id="{B96DC07E-9FBC-4888-A404-2BC5BD8AF050}" type="datetime1">
              <a:rPr lang="fr-FR" smtClean="0"/>
              <a:t>23/04/2024</a:t>
            </a:fld>
            <a:endParaRPr lang="fr-F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8D6E587B-5070-4C33-B8A0-3049C854F3BE}" type="slidenum">
              <a:rPr lang="fr-FR"/>
              <a:pPr>
                <a:defRPr/>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Cliquez pour modifier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lvl1pPr>
              <a:defRPr/>
            </a:lvl1pPr>
          </a:lstStyle>
          <a:p>
            <a:pPr>
              <a:defRPr/>
            </a:pPr>
            <a:fld id="{3BE1D251-0B11-467C-9130-3BF8B598C3D2}" type="datetime1">
              <a:rPr lang="fr-FR" smtClean="0"/>
              <a:t>23/04/2024</a:t>
            </a:fld>
            <a:endParaRPr lang="fr-F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D2D5ED38-443F-4BAB-AF33-29DA742F9B18}" type="slidenum">
              <a:rPr lang="fr-FR"/>
              <a:pPr>
                <a:defRPr/>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3"/>
          <p:cNvSpPr>
            <a:spLocks noGrp="1"/>
          </p:cNvSpPr>
          <p:nvPr>
            <p:ph type="dt" sz="half" idx="10"/>
          </p:nvPr>
        </p:nvSpPr>
        <p:spPr/>
        <p:txBody>
          <a:bodyPr/>
          <a:lstStyle>
            <a:lvl1pPr>
              <a:defRPr/>
            </a:lvl1pPr>
          </a:lstStyle>
          <a:p>
            <a:pPr>
              <a:defRPr/>
            </a:pPr>
            <a:fld id="{26C81AB6-D3FD-4A0C-9EFC-2F34064573F8}" type="datetime1">
              <a:rPr lang="fr-FR" smtClean="0"/>
              <a:t>23/04/2024</a:t>
            </a:fld>
            <a:endParaRPr lang="fr-FR"/>
          </a:p>
        </p:txBody>
      </p:sp>
      <p:sp>
        <p:nvSpPr>
          <p:cNvPr id="6" name="Espace réservé du pied de page 4"/>
          <p:cNvSpPr>
            <a:spLocks noGrp="1"/>
          </p:cNvSpPr>
          <p:nvPr>
            <p:ph type="ftr" sz="quarter" idx="11"/>
          </p:nvPr>
        </p:nvSpPr>
        <p:spPr/>
        <p:txBody>
          <a:bodyPr/>
          <a:lstStyle>
            <a:lvl1pPr>
              <a:defRPr/>
            </a:lvl1pPr>
          </a:lstStyle>
          <a:p>
            <a:pPr>
              <a:defRPr/>
            </a:pPr>
            <a:endParaRPr lang="fr-FR"/>
          </a:p>
        </p:txBody>
      </p:sp>
      <p:sp>
        <p:nvSpPr>
          <p:cNvPr id="7" name="Espace réservé du numéro de diapositive 5"/>
          <p:cNvSpPr>
            <a:spLocks noGrp="1"/>
          </p:cNvSpPr>
          <p:nvPr>
            <p:ph type="sldNum" sz="quarter" idx="12"/>
          </p:nvPr>
        </p:nvSpPr>
        <p:spPr/>
        <p:txBody>
          <a:bodyPr/>
          <a:lstStyle>
            <a:lvl1pPr>
              <a:defRPr/>
            </a:lvl1pPr>
          </a:lstStyle>
          <a:p>
            <a:pPr>
              <a:defRPr/>
            </a:pPr>
            <a:fld id="{30F5AF31-652B-4D51-94EA-8B06C5BC835D}" type="slidenum">
              <a:rPr lang="fr-FR"/>
              <a:pPr>
                <a:defRPr/>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3"/>
          <p:cNvSpPr>
            <a:spLocks noGrp="1"/>
          </p:cNvSpPr>
          <p:nvPr>
            <p:ph type="dt" sz="half" idx="10"/>
          </p:nvPr>
        </p:nvSpPr>
        <p:spPr/>
        <p:txBody>
          <a:bodyPr/>
          <a:lstStyle>
            <a:lvl1pPr>
              <a:defRPr/>
            </a:lvl1pPr>
          </a:lstStyle>
          <a:p>
            <a:pPr>
              <a:defRPr/>
            </a:pPr>
            <a:fld id="{A50E04CB-90B2-424E-9D9A-69E7C136F199}" type="datetime1">
              <a:rPr lang="fr-FR" smtClean="0"/>
              <a:t>23/04/2024</a:t>
            </a:fld>
            <a:endParaRPr lang="fr-FR"/>
          </a:p>
        </p:txBody>
      </p:sp>
      <p:sp>
        <p:nvSpPr>
          <p:cNvPr id="8" name="Espace réservé du pied de page 4"/>
          <p:cNvSpPr>
            <a:spLocks noGrp="1"/>
          </p:cNvSpPr>
          <p:nvPr>
            <p:ph type="ftr" sz="quarter" idx="11"/>
          </p:nvPr>
        </p:nvSpPr>
        <p:spPr/>
        <p:txBody>
          <a:bodyPr/>
          <a:lstStyle>
            <a:lvl1pPr>
              <a:defRPr/>
            </a:lvl1pPr>
          </a:lstStyle>
          <a:p>
            <a:pPr>
              <a:defRPr/>
            </a:pPr>
            <a:endParaRPr lang="fr-FR"/>
          </a:p>
        </p:txBody>
      </p:sp>
      <p:sp>
        <p:nvSpPr>
          <p:cNvPr id="9" name="Espace réservé du numéro de diapositive 5"/>
          <p:cNvSpPr>
            <a:spLocks noGrp="1"/>
          </p:cNvSpPr>
          <p:nvPr>
            <p:ph type="sldNum" sz="quarter" idx="12"/>
          </p:nvPr>
        </p:nvSpPr>
        <p:spPr/>
        <p:txBody>
          <a:bodyPr/>
          <a:lstStyle>
            <a:lvl1pPr>
              <a:defRPr/>
            </a:lvl1pPr>
          </a:lstStyle>
          <a:p>
            <a:pPr>
              <a:defRPr/>
            </a:pPr>
            <a:fld id="{C2A0D163-C438-49A6-9C8C-F985C4EB1498}" type="slidenum">
              <a:rPr lang="fr-FR"/>
              <a:pPr>
                <a:defRPr/>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e la date 3"/>
          <p:cNvSpPr>
            <a:spLocks noGrp="1"/>
          </p:cNvSpPr>
          <p:nvPr>
            <p:ph type="dt" sz="half" idx="10"/>
          </p:nvPr>
        </p:nvSpPr>
        <p:spPr/>
        <p:txBody>
          <a:bodyPr/>
          <a:lstStyle>
            <a:lvl1pPr>
              <a:defRPr/>
            </a:lvl1pPr>
          </a:lstStyle>
          <a:p>
            <a:pPr>
              <a:defRPr/>
            </a:pPr>
            <a:fld id="{C49ABA04-D35B-465A-80F2-9E533B3C0D1F}" type="datetime1">
              <a:rPr lang="fr-FR" smtClean="0"/>
              <a:t>23/04/2024</a:t>
            </a:fld>
            <a:endParaRPr lang="fr-FR"/>
          </a:p>
        </p:txBody>
      </p:sp>
      <p:sp>
        <p:nvSpPr>
          <p:cNvPr id="4" name="Espace réservé du pied de page 4"/>
          <p:cNvSpPr>
            <a:spLocks noGrp="1"/>
          </p:cNvSpPr>
          <p:nvPr>
            <p:ph type="ftr" sz="quarter" idx="11"/>
          </p:nvPr>
        </p:nvSpPr>
        <p:spPr/>
        <p:txBody>
          <a:bodyPr/>
          <a:lstStyle>
            <a:lvl1pPr>
              <a:defRPr/>
            </a:lvl1pPr>
          </a:lstStyle>
          <a:p>
            <a:pPr>
              <a:defRPr/>
            </a:pPr>
            <a:endParaRPr lang="fr-FR"/>
          </a:p>
        </p:txBody>
      </p:sp>
      <p:sp>
        <p:nvSpPr>
          <p:cNvPr id="5" name="Espace réservé du numéro de diapositive 5"/>
          <p:cNvSpPr>
            <a:spLocks noGrp="1"/>
          </p:cNvSpPr>
          <p:nvPr>
            <p:ph type="sldNum" sz="quarter" idx="12"/>
          </p:nvPr>
        </p:nvSpPr>
        <p:spPr/>
        <p:txBody>
          <a:bodyPr/>
          <a:lstStyle>
            <a:lvl1pPr>
              <a:defRPr/>
            </a:lvl1pPr>
          </a:lstStyle>
          <a:p>
            <a:pPr>
              <a:defRPr/>
            </a:pPr>
            <a:fld id="{DE661AC4-517D-4E36-BAD1-420CBE24CBF4}" type="slidenum">
              <a:rPr lang="fr-FR"/>
              <a:pPr>
                <a:defRPr/>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fld id="{4E9B62C0-6C2A-453C-8697-88A42D37599B}" type="datetime1">
              <a:rPr lang="fr-FR" smtClean="0"/>
              <a:t>23/04/2024</a:t>
            </a:fld>
            <a:endParaRPr lang="fr-FR"/>
          </a:p>
        </p:txBody>
      </p:sp>
      <p:sp>
        <p:nvSpPr>
          <p:cNvPr id="3" name="Espace réservé du pied de page 4"/>
          <p:cNvSpPr>
            <a:spLocks noGrp="1"/>
          </p:cNvSpPr>
          <p:nvPr>
            <p:ph type="ftr" sz="quarter" idx="11"/>
          </p:nvPr>
        </p:nvSpPr>
        <p:spPr/>
        <p:txBody>
          <a:bodyPr/>
          <a:lstStyle>
            <a:lvl1pPr>
              <a:defRPr/>
            </a:lvl1pPr>
          </a:lstStyle>
          <a:p>
            <a:pPr>
              <a:defRPr/>
            </a:pPr>
            <a:endParaRPr lang="fr-FR"/>
          </a:p>
        </p:txBody>
      </p:sp>
      <p:sp>
        <p:nvSpPr>
          <p:cNvPr id="4" name="Espace réservé du numéro de diapositive 5"/>
          <p:cNvSpPr>
            <a:spLocks noGrp="1"/>
          </p:cNvSpPr>
          <p:nvPr>
            <p:ph type="sldNum" sz="quarter" idx="12"/>
          </p:nvPr>
        </p:nvSpPr>
        <p:spPr/>
        <p:txBody>
          <a:bodyPr/>
          <a:lstStyle>
            <a:lvl1pPr>
              <a:defRPr/>
            </a:lvl1pPr>
          </a:lstStyle>
          <a:p>
            <a:pPr>
              <a:defRPr/>
            </a:pPr>
            <a:fld id="{12626D2B-48C0-422B-B928-B7F864CFBA32}" type="slidenum">
              <a:rPr lang="fr-FR"/>
              <a:pPr>
                <a:defRPr/>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3"/>
          <p:cNvSpPr>
            <a:spLocks noGrp="1"/>
          </p:cNvSpPr>
          <p:nvPr>
            <p:ph type="dt" sz="half" idx="10"/>
          </p:nvPr>
        </p:nvSpPr>
        <p:spPr/>
        <p:txBody>
          <a:bodyPr/>
          <a:lstStyle>
            <a:lvl1pPr>
              <a:defRPr/>
            </a:lvl1pPr>
          </a:lstStyle>
          <a:p>
            <a:pPr>
              <a:defRPr/>
            </a:pPr>
            <a:fld id="{045748B4-AB00-4084-B3FF-3F5511512434}" type="datetime1">
              <a:rPr lang="fr-FR" smtClean="0"/>
              <a:t>23/04/2024</a:t>
            </a:fld>
            <a:endParaRPr lang="fr-FR"/>
          </a:p>
        </p:txBody>
      </p:sp>
      <p:sp>
        <p:nvSpPr>
          <p:cNvPr id="6" name="Espace réservé du pied de page 4"/>
          <p:cNvSpPr>
            <a:spLocks noGrp="1"/>
          </p:cNvSpPr>
          <p:nvPr>
            <p:ph type="ftr" sz="quarter" idx="11"/>
          </p:nvPr>
        </p:nvSpPr>
        <p:spPr/>
        <p:txBody>
          <a:bodyPr/>
          <a:lstStyle>
            <a:lvl1pPr>
              <a:defRPr/>
            </a:lvl1pPr>
          </a:lstStyle>
          <a:p>
            <a:pPr>
              <a:defRPr/>
            </a:pPr>
            <a:endParaRPr lang="fr-FR"/>
          </a:p>
        </p:txBody>
      </p:sp>
      <p:sp>
        <p:nvSpPr>
          <p:cNvPr id="7" name="Espace réservé du numéro de diapositive 5"/>
          <p:cNvSpPr>
            <a:spLocks noGrp="1"/>
          </p:cNvSpPr>
          <p:nvPr>
            <p:ph type="sldNum" sz="quarter" idx="12"/>
          </p:nvPr>
        </p:nvSpPr>
        <p:spPr/>
        <p:txBody>
          <a:bodyPr/>
          <a:lstStyle>
            <a:lvl1pPr>
              <a:defRPr/>
            </a:lvl1pPr>
          </a:lstStyle>
          <a:p>
            <a:pPr>
              <a:defRPr/>
            </a:pPr>
            <a:fld id="{943F2925-E600-4022-B0B8-3CF73316BF41}" type="slidenum">
              <a:rPr lang="fr-FR"/>
              <a:pPr>
                <a:defRPr/>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3"/>
          <p:cNvSpPr>
            <a:spLocks noGrp="1"/>
          </p:cNvSpPr>
          <p:nvPr>
            <p:ph type="dt" sz="half" idx="10"/>
          </p:nvPr>
        </p:nvSpPr>
        <p:spPr/>
        <p:txBody>
          <a:bodyPr/>
          <a:lstStyle>
            <a:lvl1pPr>
              <a:defRPr/>
            </a:lvl1pPr>
          </a:lstStyle>
          <a:p>
            <a:pPr>
              <a:defRPr/>
            </a:pPr>
            <a:fld id="{7F76494B-F2D0-4204-AA47-1A9BC19C44A1}" type="datetime1">
              <a:rPr lang="fr-FR" smtClean="0"/>
              <a:t>23/04/2024</a:t>
            </a:fld>
            <a:endParaRPr lang="fr-FR"/>
          </a:p>
        </p:txBody>
      </p:sp>
      <p:sp>
        <p:nvSpPr>
          <p:cNvPr id="6" name="Espace réservé du pied de page 4"/>
          <p:cNvSpPr>
            <a:spLocks noGrp="1"/>
          </p:cNvSpPr>
          <p:nvPr>
            <p:ph type="ftr" sz="quarter" idx="11"/>
          </p:nvPr>
        </p:nvSpPr>
        <p:spPr/>
        <p:txBody>
          <a:bodyPr/>
          <a:lstStyle>
            <a:lvl1pPr>
              <a:defRPr/>
            </a:lvl1pPr>
          </a:lstStyle>
          <a:p>
            <a:pPr>
              <a:defRPr/>
            </a:pPr>
            <a:endParaRPr lang="fr-FR"/>
          </a:p>
        </p:txBody>
      </p:sp>
      <p:sp>
        <p:nvSpPr>
          <p:cNvPr id="7" name="Espace réservé du numéro de diapositive 5"/>
          <p:cNvSpPr>
            <a:spLocks noGrp="1"/>
          </p:cNvSpPr>
          <p:nvPr>
            <p:ph type="sldNum" sz="quarter" idx="12"/>
          </p:nvPr>
        </p:nvSpPr>
        <p:spPr/>
        <p:txBody>
          <a:bodyPr/>
          <a:lstStyle>
            <a:lvl1pPr>
              <a:defRPr/>
            </a:lvl1pPr>
          </a:lstStyle>
          <a:p>
            <a:pPr>
              <a:defRPr/>
            </a:pPr>
            <a:fld id="{42422EF6-C3A9-47A9-9DF7-8FD362B2EE6B}" type="slidenum">
              <a:rPr lang="fr-FR"/>
              <a:pPr>
                <a:defRPr/>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FR"/>
              <a:t>Cliquez pour modifier le style du titre</a:t>
            </a:r>
          </a:p>
        </p:txBody>
      </p:sp>
      <p:sp>
        <p:nvSpPr>
          <p:cNvPr id="1027" name="Espace réservé du texte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6742DE15-3FCB-4508-B5A1-445F42D55754}" type="datetime1">
              <a:rPr lang="fr-FR" smtClean="0"/>
              <a:t>23/04/2024</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7C8F8C78-8E35-43CE-AF0B-37B3B2840A5C}" type="slidenum">
              <a:rPr lang="fr-FR"/>
              <a:pPr>
                <a:defRPr/>
              </a:pPr>
              <a:t>‹N°›</a:t>
            </a:fld>
            <a:endParaRPr lang="fr-FR"/>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 id="2147483972" r:id="rId12"/>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6.e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7.emf"/></Relationships>
</file>

<file path=ppt/slides/_rels/slide45.xml.rels><?xml version="1.0" encoding="UTF-8" standalone="yes"?>
<Relationships xmlns="http://schemas.openxmlformats.org/package/2006/relationships"><Relationship Id="rId3" Type="http://schemas.openxmlformats.org/officeDocument/2006/relationships/package" Target="../embeddings/Document_Microsoft_Word.docx"/><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8.e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9.e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20.e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1.e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22.emf"/></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Rectangle 2"/>
          <p:cNvSpPr>
            <a:spLocks noGrp="1" noChangeArrowheads="1"/>
          </p:cNvSpPr>
          <p:nvPr>
            <p:ph type="ctrTitle" idx="4294967295"/>
          </p:nvPr>
        </p:nvSpPr>
        <p:spPr>
          <a:xfrm>
            <a:off x="428359" y="3429000"/>
            <a:ext cx="8024812" cy="1135062"/>
          </a:xfrm>
        </p:spPr>
        <p:txBody>
          <a:bodyPr/>
          <a:lstStyle/>
          <a:p>
            <a:pPr eaLnBrk="1" hangingPunct="1"/>
            <a:r>
              <a:rPr lang="fr-FR" sz="3000" b="1" dirty="0"/>
              <a:t>Chapitre 2</a:t>
            </a:r>
            <a:br>
              <a:rPr lang="fr-FR" sz="3000" b="1" dirty="0"/>
            </a:br>
            <a:r>
              <a:rPr lang="fr-FR" sz="3000" b="1" dirty="0"/>
              <a:t>Réseau triphasé équilibré</a:t>
            </a:r>
          </a:p>
        </p:txBody>
      </p:sp>
      <p:sp>
        <p:nvSpPr>
          <p:cNvPr id="3" name="Rectangle 2"/>
          <p:cNvSpPr txBox="1">
            <a:spLocks noChangeArrowheads="1"/>
          </p:cNvSpPr>
          <p:nvPr/>
        </p:nvSpPr>
        <p:spPr bwMode="auto">
          <a:xfrm>
            <a:off x="559594" y="1554410"/>
            <a:ext cx="8024812" cy="1135062"/>
          </a:xfrm>
          <a:prstGeom prst="rect">
            <a:avLst/>
          </a:prstGeom>
          <a:solidFill>
            <a:schemeClr val="accent6">
              <a:lumMod val="60000"/>
              <a:lumOff val="40000"/>
            </a:schemeClr>
          </a:solid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fr-FR" sz="4000" b="1" dirty="0"/>
              <a:t>ELECTROTECHNIQUE</a:t>
            </a:r>
          </a:p>
          <a:p>
            <a:pPr eaLnBrk="1" hangingPunct="1"/>
            <a:r>
              <a:rPr lang="fr-FR" sz="4000" b="1" dirty="0"/>
              <a:t>GE_GM</a:t>
            </a:r>
          </a:p>
        </p:txBody>
      </p:sp>
      <p:sp>
        <p:nvSpPr>
          <p:cNvPr id="7" name="ZoneTexte 6"/>
          <p:cNvSpPr txBox="1"/>
          <p:nvPr/>
        </p:nvSpPr>
        <p:spPr>
          <a:xfrm>
            <a:off x="5292080" y="5373216"/>
            <a:ext cx="2304256" cy="369332"/>
          </a:xfrm>
          <a:prstGeom prst="rect">
            <a:avLst/>
          </a:prstGeom>
          <a:noFill/>
        </p:spPr>
        <p:txBody>
          <a:bodyPr wrap="square" rtlCol="0">
            <a:spAutoFit/>
          </a:bodyPr>
          <a:lstStyle/>
          <a:p>
            <a:r>
              <a:rPr lang="fr-FR" dirty="0"/>
              <a:t>Prof Ali NEJMI</a:t>
            </a:r>
          </a:p>
        </p:txBody>
      </p:sp>
      <p:sp>
        <p:nvSpPr>
          <p:cNvPr id="9" name="ZoneTexte 8"/>
          <p:cNvSpPr txBox="1"/>
          <p:nvPr/>
        </p:nvSpPr>
        <p:spPr>
          <a:xfrm>
            <a:off x="435178" y="495722"/>
            <a:ext cx="2689022" cy="461665"/>
          </a:xfrm>
          <a:prstGeom prst="rect">
            <a:avLst/>
          </a:prstGeom>
          <a:noFill/>
        </p:spPr>
        <p:txBody>
          <a:bodyPr wrap="square" rtlCol="0">
            <a:spAutoFit/>
          </a:bodyPr>
          <a:lstStyle/>
          <a:p>
            <a:r>
              <a:rPr lang="fr-FR" sz="1200" dirty="0"/>
              <a:t>Université Sultan Moulay Slimane</a:t>
            </a:r>
          </a:p>
          <a:p>
            <a:r>
              <a:rPr lang="fr-FR" sz="1200" dirty="0"/>
              <a:t>Faculté des Sciences et Techniques</a:t>
            </a:r>
          </a:p>
        </p:txBody>
      </p:sp>
      <p:sp>
        <p:nvSpPr>
          <p:cNvPr id="10" name="Espace réservé du numéro de diapositive 9"/>
          <p:cNvSpPr>
            <a:spLocks noGrp="1"/>
          </p:cNvSpPr>
          <p:nvPr>
            <p:ph type="sldNum" sz="quarter" idx="12"/>
          </p:nvPr>
        </p:nvSpPr>
        <p:spPr/>
        <p:txBody>
          <a:bodyPr/>
          <a:lstStyle/>
          <a:p>
            <a:pPr>
              <a:defRPr/>
            </a:pPr>
            <a:fld id="{3B85947F-F9A9-413B-8A2E-B1A077797CB1}" type="slidenum">
              <a:rPr lang="fr-FR" smtClean="0"/>
              <a:pPr>
                <a:defRPr/>
              </a:pPr>
              <a:t>1</a:t>
            </a:fld>
            <a:endParaRPr lang="fr-FR"/>
          </a:p>
        </p:txBody>
      </p:sp>
    </p:spTree>
    <p:extLst>
      <p:ext uri="{BB962C8B-B14F-4D97-AF65-F5344CB8AC3E}">
        <p14:creationId xmlns:p14="http://schemas.microsoft.com/office/powerpoint/2010/main" val="2820422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rmAutofit fontScale="90000"/>
          </a:bodyPr>
          <a:lstStyle/>
          <a:p>
            <a:pPr eaLnBrk="1" fontAlgn="auto" hangingPunct="1">
              <a:spcAft>
                <a:spcPts val="0"/>
              </a:spcAft>
              <a:defRPr/>
            </a:pPr>
            <a:r>
              <a:rPr lang="fr-FR" sz="4000" b="1" dirty="0"/>
              <a:t>Principe de production des courants triphasés</a:t>
            </a:r>
          </a:p>
        </p:txBody>
      </p:sp>
      <p:sp>
        <p:nvSpPr>
          <p:cNvPr id="3" name="Espace réservé du numéro de diapositive 2"/>
          <p:cNvSpPr>
            <a:spLocks noGrp="1"/>
          </p:cNvSpPr>
          <p:nvPr>
            <p:ph type="sldNum" sz="quarter" idx="12"/>
          </p:nvPr>
        </p:nvSpPr>
        <p:spPr/>
        <p:txBody>
          <a:bodyPr/>
          <a:lstStyle/>
          <a:p>
            <a:pPr>
              <a:defRPr/>
            </a:pPr>
            <a:fld id="{8D6E587B-5070-4C33-B8A0-3049C854F3BE}" type="slidenum">
              <a:rPr lang="fr-FR" smtClean="0"/>
              <a:pPr>
                <a:defRPr/>
              </a:pPr>
              <a:t>10</a:t>
            </a:fld>
            <a:endParaRPr lang="fr-FR"/>
          </a:p>
        </p:txBody>
      </p:sp>
      <p:pic>
        <p:nvPicPr>
          <p:cNvPr id="2" name="Image 1"/>
          <p:cNvPicPr>
            <a:picLocks noChangeAspect="1"/>
          </p:cNvPicPr>
          <p:nvPr/>
        </p:nvPicPr>
        <p:blipFill>
          <a:blip r:embed="rId2"/>
          <a:stretch>
            <a:fillRect/>
          </a:stretch>
        </p:blipFill>
        <p:spPr>
          <a:xfrm>
            <a:off x="1010488" y="3573016"/>
            <a:ext cx="7187895" cy="2516459"/>
          </a:xfrm>
          <a:prstGeom prst="rect">
            <a:avLst/>
          </a:prstGeom>
        </p:spPr>
      </p:pic>
      <p:sp>
        <p:nvSpPr>
          <p:cNvPr id="4" name="Rectangle 3"/>
          <p:cNvSpPr/>
          <p:nvPr/>
        </p:nvSpPr>
        <p:spPr>
          <a:xfrm>
            <a:off x="945615" y="1601714"/>
            <a:ext cx="7252768" cy="1200329"/>
          </a:xfrm>
          <a:prstGeom prst="rect">
            <a:avLst/>
          </a:prstGeom>
        </p:spPr>
        <p:txBody>
          <a:bodyPr wrap="square">
            <a:spAutoFit/>
          </a:bodyPr>
          <a:lstStyle/>
          <a:p>
            <a:pPr algn="just"/>
            <a:r>
              <a:rPr lang="fr-FR" dirty="0">
                <a:cs typeface="Times New Roman" pitchFamily="18" charset="0"/>
              </a:rPr>
              <a:t>La représentation temporelle de ces trois tensions n’est pas pratique à représenter, aussi il est toujours préférable de lui préférer la représentation complexe qui est caractéristique des systèmes triphasés.</a:t>
            </a:r>
          </a:p>
        </p:txBody>
      </p:sp>
    </p:spTree>
    <p:extLst>
      <p:ext uri="{BB962C8B-B14F-4D97-AF65-F5344CB8AC3E}">
        <p14:creationId xmlns:p14="http://schemas.microsoft.com/office/powerpoint/2010/main" val="559837414"/>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rmAutofit fontScale="90000"/>
          </a:bodyPr>
          <a:lstStyle/>
          <a:p>
            <a:pPr eaLnBrk="1" fontAlgn="auto" hangingPunct="1">
              <a:spcAft>
                <a:spcPts val="0"/>
              </a:spcAft>
              <a:defRPr/>
            </a:pPr>
            <a:r>
              <a:rPr lang="fr-FR" sz="4000" b="1" dirty="0"/>
              <a:t>Principe de production des courants triphasés</a:t>
            </a:r>
          </a:p>
        </p:txBody>
      </p:sp>
      <p:sp>
        <p:nvSpPr>
          <p:cNvPr id="3" name="Espace réservé du numéro de diapositive 2"/>
          <p:cNvSpPr>
            <a:spLocks noGrp="1"/>
          </p:cNvSpPr>
          <p:nvPr>
            <p:ph type="sldNum" sz="quarter" idx="12"/>
          </p:nvPr>
        </p:nvSpPr>
        <p:spPr/>
        <p:txBody>
          <a:bodyPr/>
          <a:lstStyle/>
          <a:p>
            <a:pPr>
              <a:defRPr/>
            </a:pPr>
            <a:fld id="{8D6E587B-5070-4C33-B8A0-3049C854F3BE}" type="slidenum">
              <a:rPr lang="fr-FR" smtClean="0"/>
              <a:pPr>
                <a:defRPr/>
              </a:pPr>
              <a:t>11</a:t>
            </a:fld>
            <a:endParaRPr lang="fr-FR"/>
          </a:p>
        </p:txBody>
      </p:sp>
      <p:sp>
        <p:nvSpPr>
          <p:cNvPr id="4" name="Rectangle 3"/>
          <p:cNvSpPr/>
          <p:nvPr/>
        </p:nvSpPr>
        <p:spPr>
          <a:xfrm>
            <a:off x="755576" y="1409875"/>
            <a:ext cx="7252768" cy="369332"/>
          </a:xfrm>
          <a:prstGeom prst="rect">
            <a:avLst/>
          </a:prstGeom>
        </p:spPr>
        <p:txBody>
          <a:bodyPr wrap="square">
            <a:spAutoFit/>
          </a:bodyPr>
          <a:lstStyle/>
          <a:p>
            <a:pPr algn="just"/>
            <a:r>
              <a:rPr lang="fr-FR" b="1" dirty="0" smtClean="0">
                <a:cs typeface="Times New Roman" pitchFamily="18" charset="0"/>
              </a:rPr>
              <a:t>Exemple: alternateur à aimant permanent </a:t>
            </a:r>
            <a:endParaRPr lang="fr-FR" b="1" dirty="0">
              <a:cs typeface="Times New Roman" pitchFamily="18" charset="0"/>
            </a:endParaRPr>
          </a:p>
        </p:txBody>
      </p:sp>
      <p:grpSp>
        <p:nvGrpSpPr>
          <p:cNvPr id="9" name="Groupe 8"/>
          <p:cNvGrpSpPr/>
          <p:nvPr/>
        </p:nvGrpSpPr>
        <p:grpSpPr>
          <a:xfrm>
            <a:off x="4871864" y="2484198"/>
            <a:ext cx="4272136" cy="3871623"/>
            <a:chOff x="4572000" y="2336520"/>
            <a:chExt cx="4272136" cy="3871623"/>
          </a:xfrm>
        </p:grpSpPr>
        <p:pic>
          <p:nvPicPr>
            <p:cNvPr id="7" name="Image 6"/>
            <p:cNvPicPr>
              <a:picLocks noChangeAspect="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4572000" y="2336520"/>
              <a:ext cx="4272136" cy="3871623"/>
            </a:xfrm>
            <a:prstGeom prst="rect">
              <a:avLst/>
            </a:prstGeom>
          </p:spPr>
        </p:pic>
        <p:sp>
          <p:nvSpPr>
            <p:cNvPr id="8" name="ZoneTexte 7"/>
            <p:cNvSpPr txBox="1"/>
            <p:nvPr/>
          </p:nvSpPr>
          <p:spPr>
            <a:xfrm>
              <a:off x="6365540" y="2699628"/>
              <a:ext cx="942764" cy="369332"/>
            </a:xfrm>
            <a:prstGeom prst="rect">
              <a:avLst/>
            </a:prstGeom>
            <a:solidFill>
              <a:schemeClr val="bg1"/>
            </a:solidFill>
          </p:spPr>
          <p:txBody>
            <a:bodyPr wrap="square" rtlCol="0">
              <a:spAutoFit/>
            </a:bodyPr>
            <a:lstStyle/>
            <a:p>
              <a:endParaRPr lang="fr-FR" dirty="0"/>
            </a:p>
          </p:txBody>
        </p:sp>
      </p:grpSp>
      <p:pic>
        <p:nvPicPr>
          <p:cNvPr id="11" name="Imag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8" y="1779207"/>
            <a:ext cx="5604497" cy="4797002"/>
          </a:xfrm>
          <a:prstGeom prst="rect">
            <a:avLst/>
          </a:prstGeom>
        </p:spPr>
      </p:pic>
    </p:spTree>
    <p:extLst>
      <p:ext uri="{BB962C8B-B14F-4D97-AF65-F5344CB8AC3E}">
        <p14:creationId xmlns:p14="http://schemas.microsoft.com/office/powerpoint/2010/main" val="1635266089"/>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ZoneTexte 6"/>
              <p:cNvSpPr txBox="1">
                <a:spLocks noChangeArrowheads="1"/>
              </p:cNvSpPr>
              <p:nvPr/>
            </p:nvSpPr>
            <p:spPr bwMode="auto">
              <a:xfrm>
                <a:off x="683568" y="1584515"/>
                <a:ext cx="7200800" cy="4949688"/>
              </a:xfrm>
              <a:prstGeom prst="rect">
                <a:avLst/>
              </a:prstGeom>
              <a:noFill/>
              <a:ln w="9525">
                <a:noFill/>
                <a:miter lim="800000"/>
                <a:headEnd/>
                <a:tailEnd/>
              </a:ln>
            </p:spPr>
            <p:txBody>
              <a:bodyPr wrap="square">
                <a:spAutoFit/>
              </a:bodyPr>
              <a:lstStyle/>
              <a:p>
                <a:pPr algn="just"/>
                <a:r>
                  <a:rPr lang="fr-FR" b="1" dirty="0"/>
                  <a:t>3- Courants triphasés équilibrés :</a:t>
                </a:r>
              </a:p>
              <a:p>
                <a:pPr algn="just"/>
                <a:endParaRPr lang="fr-FR" b="1" dirty="0"/>
              </a:p>
              <a:p>
                <a:pPr marL="285750" algn="just"/>
                <a:r>
                  <a:rPr lang="fr-FR" dirty="0"/>
                  <a:t>Relions les 3 bobines précédentes à 3 récepteurs identiques d’impédance </a:t>
                </a:r>
                <a14:m>
                  <m:oMath xmlns:m="http://schemas.openxmlformats.org/officeDocument/2006/math">
                    <m:acc>
                      <m:accPr>
                        <m:chr m:val="̅"/>
                        <m:ctrlPr>
                          <a:rPr lang="fr-FR" i="1" smtClean="0">
                            <a:latin typeface="Cambria Math" panose="02040503050406030204" pitchFamily="18" charset="0"/>
                          </a:rPr>
                        </m:ctrlPr>
                      </m:accPr>
                      <m:e>
                        <m:r>
                          <a:rPr lang="en-US" b="0" i="1" smtClean="0">
                            <a:latin typeface="Cambria Math" panose="02040503050406030204" pitchFamily="18" charset="0"/>
                          </a:rPr>
                          <m:t>𝑍</m:t>
                        </m:r>
                      </m:e>
                    </m:acc>
                  </m:oMath>
                </a14:m>
                <a:r>
                  <a:rPr lang="fr-FR" dirty="0"/>
                  <a:t> :</a:t>
                </a:r>
              </a:p>
              <a:p>
                <a:pPr algn="just"/>
                <a:endParaRPr lang="fr-FR" sz="1700" dirty="0"/>
              </a:p>
              <a:p>
                <a:pPr algn="just"/>
                <a:endParaRPr lang="fr-FR" sz="1700" dirty="0"/>
              </a:p>
              <a:p>
                <a:endParaRPr lang="fr-FR" sz="1600" i="1" dirty="0"/>
              </a:p>
              <a:p>
                <a:endParaRPr lang="fr-FR" sz="1600" i="1" dirty="0"/>
              </a:p>
              <a:p>
                <a:endParaRPr lang="fr-FR" sz="1600" i="1" dirty="0"/>
              </a:p>
              <a:p>
                <a:endParaRPr lang="fr-FR" sz="1600" i="1" dirty="0"/>
              </a:p>
              <a:p>
                <a:endParaRPr lang="fr-FR" sz="1600" i="1" dirty="0"/>
              </a:p>
              <a:p>
                <a:endParaRPr lang="fr-FR" sz="1600" i="1" dirty="0"/>
              </a:p>
              <a:p>
                <a:endParaRPr lang="fr-FR" sz="1600" i="1" dirty="0"/>
              </a:p>
              <a:p>
                <a:endParaRPr lang="fr-FR" sz="1600" i="1" dirty="0"/>
              </a:p>
              <a:p>
                <a:endParaRPr lang="fr-FR" sz="1600" i="1" dirty="0"/>
              </a:p>
              <a:p>
                <a:endParaRPr lang="fr-FR" sz="1600" i="1" dirty="0"/>
              </a:p>
              <a:p>
                <a:endParaRPr lang="fr-FR" sz="1600" i="1" dirty="0"/>
              </a:p>
              <a:p>
                <a:endParaRPr lang="fr-FR" sz="1600" i="1" dirty="0"/>
              </a:p>
              <a:p>
                <a:pPr algn="just"/>
                <a:endParaRPr lang="fr-FR" sz="1600" i="1" dirty="0"/>
              </a:p>
            </p:txBody>
          </p:sp>
        </mc:Choice>
        <mc:Fallback xmlns="">
          <p:sp>
            <p:nvSpPr>
              <p:cNvPr id="7" name="ZoneTexte 6"/>
              <p:cNvSpPr txBox="1">
                <a:spLocks noRot="1" noChangeAspect="1" noMove="1" noResize="1" noEditPoints="1" noAdjustHandles="1" noChangeArrowheads="1" noChangeShapeType="1" noTextEdit="1"/>
              </p:cNvSpPr>
              <p:nvPr/>
            </p:nvSpPr>
            <p:spPr bwMode="auto">
              <a:xfrm>
                <a:off x="683568" y="1584515"/>
                <a:ext cx="7200800" cy="4949688"/>
              </a:xfrm>
              <a:prstGeom prst="rect">
                <a:avLst/>
              </a:prstGeom>
              <a:blipFill>
                <a:blip r:embed="rId2"/>
                <a:stretch>
                  <a:fillRect l="-677" t="-739" r="-762"/>
                </a:stretch>
              </a:blipFill>
              <a:ln w="9525">
                <a:noFill/>
                <a:miter lim="800000"/>
                <a:headEnd/>
                <a:tailEnd/>
              </a:ln>
            </p:spPr>
            <p:txBody>
              <a:bodyPr/>
              <a:lstStyle/>
              <a:p>
                <a:r>
                  <a:rPr lang="fr-FR">
                    <a:noFill/>
                  </a:rPr>
                  <a:t> </a:t>
                </a:r>
              </a:p>
            </p:txBody>
          </p:sp>
        </mc:Fallback>
      </mc:AlternateContent>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rmAutofit fontScale="90000"/>
          </a:bodyPr>
          <a:lstStyle/>
          <a:p>
            <a:pPr eaLnBrk="1" fontAlgn="auto" hangingPunct="1">
              <a:spcAft>
                <a:spcPts val="0"/>
              </a:spcAft>
              <a:defRPr/>
            </a:pPr>
            <a:r>
              <a:rPr lang="fr-FR" sz="4000" b="1" dirty="0"/>
              <a:t>Principe de production des courants triphasés</a:t>
            </a:r>
          </a:p>
        </p:txBody>
      </p:sp>
      <p:sp>
        <p:nvSpPr>
          <p:cNvPr id="3" name="Espace réservé du numéro de diapositive 2"/>
          <p:cNvSpPr>
            <a:spLocks noGrp="1"/>
          </p:cNvSpPr>
          <p:nvPr>
            <p:ph type="sldNum" sz="quarter" idx="12"/>
          </p:nvPr>
        </p:nvSpPr>
        <p:spPr/>
        <p:txBody>
          <a:bodyPr/>
          <a:lstStyle/>
          <a:p>
            <a:pPr>
              <a:defRPr/>
            </a:pPr>
            <a:fld id="{8D6E587B-5070-4C33-B8A0-3049C854F3BE}" type="slidenum">
              <a:rPr lang="fr-FR" smtClean="0">
                <a:solidFill>
                  <a:schemeClr val="tx1"/>
                </a:solidFill>
              </a:rPr>
              <a:pPr>
                <a:defRPr/>
              </a:pPr>
              <a:t>12</a:t>
            </a:fld>
            <a:endParaRPr lang="fr-FR">
              <a:solidFill>
                <a:schemeClr val="tx1"/>
              </a:solidFill>
            </a:endParaRPr>
          </a:p>
        </p:txBody>
      </p:sp>
      <p:grpSp>
        <p:nvGrpSpPr>
          <p:cNvPr id="11" name="Groupe 10"/>
          <p:cNvGrpSpPr/>
          <p:nvPr/>
        </p:nvGrpSpPr>
        <p:grpSpPr>
          <a:xfrm>
            <a:off x="2044881" y="3240782"/>
            <a:ext cx="5028548" cy="1921234"/>
            <a:chOff x="2044881" y="3240782"/>
            <a:chExt cx="5028548" cy="1921234"/>
          </a:xfrm>
        </p:grpSpPr>
        <p:grpSp>
          <p:nvGrpSpPr>
            <p:cNvPr id="2" name="Groupe 98"/>
            <p:cNvGrpSpPr>
              <a:grpSpLocks/>
            </p:cNvGrpSpPr>
            <p:nvPr/>
          </p:nvGrpSpPr>
          <p:grpSpPr bwMode="auto">
            <a:xfrm>
              <a:off x="2044881" y="3240782"/>
              <a:ext cx="5028548" cy="1921234"/>
              <a:chOff x="1763322" y="1852314"/>
              <a:chExt cx="4426599" cy="1148061"/>
            </a:xfrm>
          </p:grpSpPr>
          <p:sp>
            <p:nvSpPr>
              <p:cNvPr id="9231" name="ZoneTexte 100"/>
              <p:cNvSpPr txBox="1">
                <a:spLocks noChangeArrowheads="1"/>
              </p:cNvSpPr>
              <p:nvPr/>
            </p:nvSpPr>
            <p:spPr bwMode="auto">
              <a:xfrm>
                <a:off x="2162175" y="1874841"/>
                <a:ext cx="292100" cy="307975"/>
              </a:xfrm>
              <a:prstGeom prst="rect">
                <a:avLst/>
              </a:prstGeom>
              <a:noFill/>
              <a:ln w="9525">
                <a:noFill/>
                <a:miter lim="800000"/>
                <a:headEnd/>
                <a:tailEnd/>
              </a:ln>
            </p:spPr>
            <p:txBody>
              <a:bodyPr wrap="none">
                <a:spAutoFit/>
              </a:bodyPr>
              <a:lstStyle/>
              <a:p>
                <a:r>
                  <a:rPr lang="fr-FR" sz="1400" dirty="0"/>
                  <a:t>i</a:t>
                </a:r>
                <a:r>
                  <a:rPr lang="fr-FR" sz="1400" baseline="-25000" dirty="0"/>
                  <a:t>1</a:t>
                </a:r>
              </a:p>
            </p:txBody>
          </p:sp>
          <p:sp>
            <p:nvSpPr>
              <p:cNvPr id="9232" name="ZoneTexte 106"/>
              <p:cNvSpPr txBox="1">
                <a:spLocks noChangeArrowheads="1"/>
              </p:cNvSpPr>
              <p:nvPr/>
            </p:nvSpPr>
            <p:spPr bwMode="auto">
              <a:xfrm>
                <a:off x="3755730" y="1878012"/>
                <a:ext cx="292100" cy="307975"/>
              </a:xfrm>
              <a:prstGeom prst="rect">
                <a:avLst/>
              </a:prstGeom>
              <a:noFill/>
              <a:ln w="9525">
                <a:noFill/>
                <a:miter lim="800000"/>
                <a:headEnd/>
                <a:tailEnd/>
              </a:ln>
            </p:spPr>
            <p:txBody>
              <a:bodyPr wrap="none">
                <a:spAutoFit/>
              </a:bodyPr>
              <a:lstStyle/>
              <a:p>
                <a:r>
                  <a:rPr lang="fr-FR" sz="1400" dirty="0"/>
                  <a:t>i</a:t>
                </a:r>
                <a:r>
                  <a:rPr lang="fr-FR" sz="1400" baseline="-25000" dirty="0"/>
                  <a:t>2</a:t>
                </a:r>
              </a:p>
            </p:txBody>
          </p:sp>
          <p:grpSp>
            <p:nvGrpSpPr>
              <p:cNvPr id="9233" name="Groupe 97"/>
              <p:cNvGrpSpPr>
                <a:grpSpLocks/>
              </p:cNvGrpSpPr>
              <p:nvPr/>
            </p:nvGrpSpPr>
            <p:grpSpPr bwMode="auto">
              <a:xfrm>
                <a:off x="1763322" y="2044700"/>
                <a:ext cx="4426599" cy="955675"/>
                <a:chOff x="1763322" y="2044700"/>
                <a:chExt cx="4426599" cy="955675"/>
              </a:xfrm>
            </p:grpSpPr>
            <p:grpSp>
              <p:nvGrpSpPr>
                <p:cNvPr id="9235" name="Group 77"/>
                <p:cNvGrpSpPr>
                  <a:grpSpLocks/>
                </p:cNvGrpSpPr>
                <p:nvPr/>
              </p:nvGrpSpPr>
              <p:grpSpPr bwMode="auto">
                <a:xfrm rot="-5595951">
                  <a:off x="2491582" y="2397918"/>
                  <a:ext cx="571500" cy="119063"/>
                  <a:chOff x="2317" y="5557"/>
                  <a:chExt cx="1800" cy="180"/>
                </a:xfrm>
              </p:grpSpPr>
              <p:grpSp>
                <p:nvGrpSpPr>
                  <p:cNvPr id="9301" name="Group 78"/>
                  <p:cNvGrpSpPr>
                    <a:grpSpLocks/>
                  </p:cNvGrpSpPr>
                  <p:nvPr/>
                </p:nvGrpSpPr>
                <p:grpSpPr bwMode="auto">
                  <a:xfrm>
                    <a:off x="2497" y="5557"/>
                    <a:ext cx="1440" cy="180"/>
                    <a:chOff x="2497" y="5557"/>
                    <a:chExt cx="1440" cy="180"/>
                  </a:xfrm>
                </p:grpSpPr>
                <p:grpSp>
                  <p:nvGrpSpPr>
                    <p:cNvPr id="9304" name="Group 79"/>
                    <p:cNvGrpSpPr>
                      <a:grpSpLocks/>
                    </p:cNvGrpSpPr>
                    <p:nvPr/>
                  </p:nvGrpSpPr>
                  <p:grpSpPr bwMode="auto">
                    <a:xfrm>
                      <a:off x="2497" y="5557"/>
                      <a:ext cx="360" cy="180"/>
                      <a:chOff x="2497" y="5557"/>
                      <a:chExt cx="360" cy="180"/>
                    </a:xfrm>
                  </p:grpSpPr>
                  <p:sp>
                    <p:nvSpPr>
                      <p:cNvPr id="9314" name="Line 80"/>
                      <p:cNvSpPr>
                        <a:spLocks noChangeShapeType="1"/>
                      </p:cNvSpPr>
                      <p:nvPr/>
                    </p:nvSpPr>
                    <p:spPr bwMode="auto">
                      <a:xfrm flipH="1">
                        <a:off x="2497" y="5557"/>
                        <a:ext cx="180" cy="180"/>
                      </a:xfrm>
                      <a:prstGeom prst="line">
                        <a:avLst/>
                      </a:prstGeom>
                      <a:noFill/>
                      <a:ln w="9525">
                        <a:solidFill>
                          <a:srgbClr val="000000"/>
                        </a:solidFill>
                        <a:round/>
                        <a:headEnd/>
                        <a:tailEnd/>
                      </a:ln>
                    </p:spPr>
                    <p:txBody>
                      <a:bodyPr/>
                      <a:lstStyle/>
                      <a:p>
                        <a:endParaRPr lang="fr-FR"/>
                      </a:p>
                    </p:txBody>
                  </p:sp>
                  <p:sp>
                    <p:nvSpPr>
                      <p:cNvPr id="9315" name="Line 81"/>
                      <p:cNvSpPr>
                        <a:spLocks noChangeShapeType="1"/>
                      </p:cNvSpPr>
                      <p:nvPr/>
                    </p:nvSpPr>
                    <p:spPr bwMode="auto">
                      <a:xfrm>
                        <a:off x="2677" y="5557"/>
                        <a:ext cx="180" cy="180"/>
                      </a:xfrm>
                      <a:prstGeom prst="line">
                        <a:avLst/>
                      </a:prstGeom>
                      <a:noFill/>
                      <a:ln w="9525">
                        <a:solidFill>
                          <a:srgbClr val="000000"/>
                        </a:solidFill>
                        <a:round/>
                        <a:headEnd/>
                        <a:tailEnd/>
                      </a:ln>
                    </p:spPr>
                    <p:txBody>
                      <a:bodyPr/>
                      <a:lstStyle/>
                      <a:p>
                        <a:endParaRPr lang="fr-FR"/>
                      </a:p>
                    </p:txBody>
                  </p:sp>
                </p:grpSp>
                <p:grpSp>
                  <p:nvGrpSpPr>
                    <p:cNvPr id="9305" name="Group 82"/>
                    <p:cNvGrpSpPr>
                      <a:grpSpLocks/>
                    </p:cNvGrpSpPr>
                    <p:nvPr/>
                  </p:nvGrpSpPr>
                  <p:grpSpPr bwMode="auto">
                    <a:xfrm>
                      <a:off x="2857" y="5557"/>
                      <a:ext cx="360" cy="180"/>
                      <a:chOff x="2497" y="5557"/>
                      <a:chExt cx="360" cy="180"/>
                    </a:xfrm>
                  </p:grpSpPr>
                  <p:sp>
                    <p:nvSpPr>
                      <p:cNvPr id="9312" name="Line 83"/>
                      <p:cNvSpPr>
                        <a:spLocks noChangeShapeType="1"/>
                      </p:cNvSpPr>
                      <p:nvPr/>
                    </p:nvSpPr>
                    <p:spPr bwMode="auto">
                      <a:xfrm flipH="1">
                        <a:off x="2497" y="5557"/>
                        <a:ext cx="180" cy="180"/>
                      </a:xfrm>
                      <a:prstGeom prst="line">
                        <a:avLst/>
                      </a:prstGeom>
                      <a:noFill/>
                      <a:ln w="9525">
                        <a:solidFill>
                          <a:srgbClr val="000000"/>
                        </a:solidFill>
                        <a:round/>
                        <a:headEnd/>
                        <a:tailEnd/>
                      </a:ln>
                    </p:spPr>
                    <p:txBody>
                      <a:bodyPr/>
                      <a:lstStyle/>
                      <a:p>
                        <a:endParaRPr lang="fr-FR"/>
                      </a:p>
                    </p:txBody>
                  </p:sp>
                  <p:sp>
                    <p:nvSpPr>
                      <p:cNvPr id="9313" name="Line 84"/>
                      <p:cNvSpPr>
                        <a:spLocks noChangeShapeType="1"/>
                      </p:cNvSpPr>
                      <p:nvPr/>
                    </p:nvSpPr>
                    <p:spPr bwMode="auto">
                      <a:xfrm>
                        <a:off x="2677" y="5557"/>
                        <a:ext cx="180" cy="180"/>
                      </a:xfrm>
                      <a:prstGeom prst="line">
                        <a:avLst/>
                      </a:prstGeom>
                      <a:noFill/>
                      <a:ln w="9525">
                        <a:solidFill>
                          <a:srgbClr val="000000"/>
                        </a:solidFill>
                        <a:round/>
                        <a:headEnd/>
                        <a:tailEnd/>
                      </a:ln>
                    </p:spPr>
                    <p:txBody>
                      <a:bodyPr/>
                      <a:lstStyle/>
                      <a:p>
                        <a:endParaRPr lang="fr-FR"/>
                      </a:p>
                    </p:txBody>
                  </p:sp>
                </p:grpSp>
                <p:grpSp>
                  <p:nvGrpSpPr>
                    <p:cNvPr id="9306" name="Group 85"/>
                    <p:cNvGrpSpPr>
                      <a:grpSpLocks/>
                    </p:cNvGrpSpPr>
                    <p:nvPr/>
                  </p:nvGrpSpPr>
                  <p:grpSpPr bwMode="auto">
                    <a:xfrm>
                      <a:off x="3217" y="5557"/>
                      <a:ext cx="360" cy="180"/>
                      <a:chOff x="2497" y="5557"/>
                      <a:chExt cx="360" cy="180"/>
                    </a:xfrm>
                  </p:grpSpPr>
                  <p:sp>
                    <p:nvSpPr>
                      <p:cNvPr id="9310" name="Line 86"/>
                      <p:cNvSpPr>
                        <a:spLocks noChangeShapeType="1"/>
                      </p:cNvSpPr>
                      <p:nvPr/>
                    </p:nvSpPr>
                    <p:spPr bwMode="auto">
                      <a:xfrm flipH="1">
                        <a:off x="2497" y="5557"/>
                        <a:ext cx="180" cy="180"/>
                      </a:xfrm>
                      <a:prstGeom prst="line">
                        <a:avLst/>
                      </a:prstGeom>
                      <a:noFill/>
                      <a:ln w="9525">
                        <a:solidFill>
                          <a:srgbClr val="000000"/>
                        </a:solidFill>
                        <a:round/>
                        <a:headEnd/>
                        <a:tailEnd/>
                      </a:ln>
                    </p:spPr>
                    <p:txBody>
                      <a:bodyPr/>
                      <a:lstStyle/>
                      <a:p>
                        <a:endParaRPr lang="fr-FR"/>
                      </a:p>
                    </p:txBody>
                  </p:sp>
                  <p:sp>
                    <p:nvSpPr>
                      <p:cNvPr id="9311" name="Line 87"/>
                      <p:cNvSpPr>
                        <a:spLocks noChangeShapeType="1"/>
                      </p:cNvSpPr>
                      <p:nvPr/>
                    </p:nvSpPr>
                    <p:spPr bwMode="auto">
                      <a:xfrm>
                        <a:off x="2677" y="5557"/>
                        <a:ext cx="180" cy="180"/>
                      </a:xfrm>
                      <a:prstGeom prst="line">
                        <a:avLst/>
                      </a:prstGeom>
                      <a:noFill/>
                      <a:ln w="9525">
                        <a:solidFill>
                          <a:srgbClr val="000000"/>
                        </a:solidFill>
                        <a:round/>
                        <a:headEnd/>
                        <a:tailEnd/>
                      </a:ln>
                    </p:spPr>
                    <p:txBody>
                      <a:bodyPr/>
                      <a:lstStyle/>
                      <a:p>
                        <a:endParaRPr lang="fr-FR"/>
                      </a:p>
                    </p:txBody>
                  </p:sp>
                </p:grpSp>
                <p:grpSp>
                  <p:nvGrpSpPr>
                    <p:cNvPr id="9307" name="Group 88"/>
                    <p:cNvGrpSpPr>
                      <a:grpSpLocks/>
                    </p:cNvGrpSpPr>
                    <p:nvPr/>
                  </p:nvGrpSpPr>
                  <p:grpSpPr bwMode="auto">
                    <a:xfrm>
                      <a:off x="3577" y="5557"/>
                      <a:ext cx="360" cy="180"/>
                      <a:chOff x="2497" y="5557"/>
                      <a:chExt cx="360" cy="180"/>
                    </a:xfrm>
                  </p:grpSpPr>
                  <p:sp>
                    <p:nvSpPr>
                      <p:cNvPr id="9308" name="Line 89"/>
                      <p:cNvSpPr>
                        <a:spLocks noChangeShapeType="1"/>
                      </p:cNvSpPr>
                      <p:nvPr/>
                    </p:nvSpPr>
                    <p:spPr bwMode="auto">
                      <a:xfrm flipH="1">
                        <a:off x="2497" y="5557"/>
                        <a:ext cx="180" cy="180"/>
                      </a:xfrm>
                      <a:prstGeom prst="line">
                        <a:avLst/>
                      </a:prstGeom>
                      <a:noFill/>
                      <a:ln w="9525">
                        <a:solidFill>
                          <a:srgbClr val="000000"/>
                        </a:solidFill>
                        <a:round/>
                        <a:headEnd/>
                        <a:tailEnd/>
                      </a:ln>
                    </p:spPr>
                    <p:txBody>
                      <a:bodyPr/>
                      <a:lstStyle/>
                      <a:p>
                        <a:endParaRPr lang="fr-FR"/>
                      </a:p>
                    </p:txBody>
                  </p:sp>
                  <p:sp>
                    <p:nvSpPr>
                      <p:cNvPr id="9309" name="Line 90"/>
                      <p:cNvSpPr>
                        <a:spLocks noChangeShapeType="1"/>
                      </p:cNvSpPr>
                      <p:nvPr/>
                    </p:nvSpPr>
                    <p:spPr bwMode="auto">
                      <a:xfrm>
                        <a:off x="2677" y="5557"/>
                        <a:ext cx="180" cy="180"/>
                      </a:xfrm>
                      <a:prstGeom prst="line">
                        <a:avLst/>
                      </a:prstGeom>
                      <a:noFill/>
                      <a:ln w="9525">
                        <a:solidFill>
                          <a:srgbClr val="000000"/>
                        </a:solidFill>
                        <a:round/>
                        <a:headEnd/>
                        <a:tailEnd/>
                      </a:ln>
                    </p:spPr>
                    <p:txBody>
                      <a:bodyPr/>
                      <a:lstStyle/>
                      <a:p>
                        <a:endParaRPr lang="fr-FR"/>
                      </a:p>
                    </p:txBody>
                  </p:sp>
                </p:grpSp>
              </p:grpSp>
              <p:sp>
                <p:nvSpPr>
                  <p:cNvPr id="9302" name="Line 91"/>
                  <p:cNvSpPr>
                    <a:spLocks noChangeShapeType="1"/>
                  </p:cNvSpPr>
                  <p:nvPr/>
                </p:nvSpPr>
                <p:spPr bwMode="auto">
                  <a:xfrm>
                    <a:off x="3937" y="5737"/>
                    <a:ext cx="180" cy="0"/>
                  </a:xfrm>
                  <a:prstGeom prst="line">
                    <a:avLst/>
                  </a:prstGeom>
                  <a:noFill/>
                  <a:ln w="9525">
                    <a:solidFill>
                      <a:srgbClr val="000000"/>
                    </a:solidFill>
                    <a:round/>
                    <a:headEnd/>
                    <a:tailEnd/>
                  </a:ln>
                </p:spPr>
                <p:txBody>
                  <a:bodyPr/>
                  <a:lstStyle/>
                  <a:p>
                    <a:endParaRPr lang="fr-FR"/>
                  </a:p>
                </p:txBody>
              </p:sp>
              <p:sp>
                <p:nvSpPr>
                  <p:cNvPr id="9303" name="Line 92"/>
                  <p:cNvSpPr>
                    <a:spLocks noChangeShapeType="1"/>
                  </p:cNvSpPr>
                  <p:nvPr/>
                </p:nvSpPr>
                <p:spPr bwMode="auto">
                  <a:xfrm>
                    <a:off x="2317" y="5737"/>
                    <a:ext cx="180" cy="0"/>
                  </a:xfrm>
                  <a:prstGeom prst="line">
                    <a:avLst/>
                  </a:prstGeom>
                  <a:noFill/>
                  <a:ln w="9525">
                    <a:solidFill>
                      <a:srgbClr val="000000"/>
                    </a:solidFill>
                    <a:round/>
                    <a:headEnd/>
                    <a:tailEnd/>
                  </a:ln>
                </p:spPr>
                <p:txBody>
                  <a:bodyPr/>
                  <a:lstStyle/>
                  <a:p>
                    <a:endParaRPr lang="fr-FR"/>
                  </a:p>
                </p:txBody>
              </p:sp>
            </p:grpSp>
            <p:sp>
              <p:nvSpPr>
                <p:cNvPr id="9236" name="Line 93"/>
                <p:cNvSpPr>
                  <a:spLocks noChangeShapeType="1"/>
                </p:cNvSpPr>
                <p:nvPr/>
              </p:nvSpPr>
              <p:spPr bwMode="auto">
                <a:xfrm>
                  <a:off x="2119313" y="2058988"/>
                  <a:ext cx="685800" cy="0"/>
                </a:xfrm>
                <a:prstGeom prst="line">
                  <a:avLst/>
                </a:prstGeom>
                <a:noFill/>
                <a:ln w="9525">
                  <a:solidFill>
                    <a:srgbClr val="000000"/>
                  </a:solidFill>
                  <a:round/>
                  <a:headEnd type="oval" w="med" len="med"/>
                  <a:tailEnd/>
                </a:ln>
              </p:spPr>
              <p:txBody>
                <a:bodyPr/>
                <a:lstStyle/>
                <a:p>
                  <a:endParaRPr lang="fr-FR"/>
                </a:p>
              </p:txBody>
            </p:sp>
            <p:sp>
              <p:nvSpPr>
                <p:cNvPr id="9237" name="Line 94"/>
                <p:cNvSpPr>
                  <a:spLocks noChangeShapeType="1"/>
                </p:cNvSpPr>
                <p:nvPr/>
              </p:nvSpPr>
              <p:spPr bwMode="auto">
                <a:xfrm>
                  <a:off x="2811991" y="2062164"/>
                  <a:ext cx="0" cy="114300"/>
                </a:xfrm>
                <a:prstGeom prst="line">
                  <a:avLst/>
                </a:prstGeom>
                <a:noFill/>
                <a:ln w="9525">
                  <a:solidFill>
                    <a:srgbClr val="000000"/>
                  </a:solidFill>
                  <a:round/>
                  <a:headEnd/>
                  <a:tailEnd/>
                </a:ln>
              </p:spPr>
              <p:txBody>
                <a:bodyPr/>
                <a:lstStyle/>
                <a:p>
                  <a:endParaRPr lang="fr-FR"/>
                </a:p>
              </p:txBody>
            </p:sp>
            <p:sp>
              <p:nvSpPr>
                <p:cNvPr id="9238" name="Line 95"/>
                <p:cNvSpPr>
                  <a:spLocks noChangeShapeType="1"/>
                </p:cNvSpPr>
                <p:nvPr/>
              </p:nvSpPr>
              <p:spPr bwMode="auto">
                <a:xfrm>
                  <a:off x="2843213" y="2743200"/>
                  <a:ext cx="0" cy="114300"/>
                </a:xfrm>
                <a:prstGeom prst="line">
                  <a:avLst/>
                </a:prstGeom>
                <a:noFill/>
                <a:ln w="9525">
                  <a:solidFill>
                    <a:srgbClr val="000000"/>
                  </a:solidFill>
                  <a:round/>
                  <a:headEnd/>
                  <a:tailEnd/>
                </a:ln>
              </p:spPr>
              <p:txBody>
                <a:bodyPr/>
                <a:lstStyle/>
                <a:p>
                  <a:endParaRPr lang="fr-FR"/>
                </a:p>
              </p:txBody>
            </p:sp>
            <p:sp>
              <p:nvSpPr>
                <p:cNvPr id="9239" name="Line 96"/>
                <p:cNvSpPr>
                  <a:spLocks noChangeShapeType="1"/>
                </p:cNvSpPr>
                <p:nvPr/>
              </p:nvSpPr>
              <p:spPr bwMode="auto">
                <a:xfrm flipH="1">
                  <a:off x="2144713" y="2857500"/>
                  <a:ext cx="685800" cy="0"/>
                </a:xfrm>
                <a:prstGeom prst="line">
                  <a:avLst/>
                </a:prstGeom>
                <a:noFill/>
                <a:ln w="9525">
                  <a:solidFill>
                    <a:srgbClr val="000000"/>
                  </a:solidFill>
                  <a:round/>
                  <a:headEnd/>
                  <a:tailEnd type="oval" w="med" len="med"/>
                </a:ln>
              </p:spPr>
              <p:txBody>
                <a:bodyPr/>
                <a:lstStyle/>
                <a:p>
                  <a:endParaRPr lang="fr-FR"/>
                </a:p>
              </p:txBody>
            </p:sp>
            <p:sp>
              <p:nvSpPr>
                <p:cNvPr id="9240" name="Line 97"/>
                <p:cNvSpPr>
                  <a:spLocks noChangeShapeType="1"/>
                </p:cNvSpPr>
                <p:nvPr/>
              </p:nvSpPr>
              <p:spPr bwMode="auto">
                <a:xfrm flipV="1">
                  <a:off x="2119313" y="2146300"/>
                  <a:ext cx="0" cy="635000"/>
                </a:xfrm>
                <a:prstGeom prst="line">
                  <a:avLst/>
                </a:prstGeom>
                <a:noFill/>
                <a:ln w="9525">
                  <a:solidFill>
                    <a:srgbClr val="000000"/>
                  </a:solidFill>
                  <a:round/>
                  <a:headEnd/>
                  <a:tailEnd type="triangle" w="med" len="med"/>
                </a:ln>
              </p:spPr>
              <p:txBody>
                <a:bodyPr/>
                <a:lstStyle/>
                <a:p>
                  <a:endParaRPr lang="fr-FR"/>
                </a:p>
              </p:txBody>
            </p:sp>
            <p:grpSp>
              <p:nvGrpSpPr>
                <p:cNvPr id="9241" name="Group 98"/>
                <p:cNvGrpSpPr>
                  <a:grpSpLocks/>
                </p:cNvGrpSpPr>
                <p:nvPr/>
              </p:nvGrpSpPr>
              <p:grpSpPr bwMode="auto">
                <a:xfrm rot="-5595951">
                  <a:off x="4023519" y="2397919"/>
                  <a:ext cx="571500" cy="119062"/>
                  <a:chOff x="2317" y="5557"/>
                  <a:chExt cx="1800" cy="180"/>
                </a:xfrm>
              </p:grpSpPr>
              <p:grpSp>
                <p:nvGrpSpPr>
                  <p:cNvPr id="9286" name="Group 99"/>
                  <p:cNvGrpSpPr>
                    <a:grpSpLocks/>
                  </p:cNvGrpSpPr>
                  <p:nvPr/>
                </p:nvGrpSpPr>
                <p:grpSpPr bwMode="auto">
                  <a:xfrm>
                    <a:off x="2497" y="5557"/>
                    <a:ext cx="1440" cy="180"/>
                    <a:chOff x="2497" y="5557"/>
                    <a:chExt cx="1440" cy="180"/>
                  </a:xfrm>
                </p:grpSpPr>
                <p:grpSp>
                  <p:nvGrpSpPr>
                    <p:cNvPr id="9289" name="Group 100"/>
                    <p:cNvGrpSpPr>
                      <a:grpSpLocks/>
                    </p:cNvGrpSpPr>
                    <p:nvPr/>
                  </p:nvGrpSpPr>
                  <p:grpSpPr bwMode="auto">
                    <a:xfrm>
                      <a:off x="2497" y="5557"/>
                      <a:ext cx="360" cy="180"/>
                      <a:chOff x="2497" y="5557"/>
                      <a:chExt cx="360" cy="180"/>
                    </a:xfrm>
                  </p:grpSpPr>
                  <p:sp>
                    <p:nvSpPr>
                      <p:cNvPr id="9299" name="Line 101"/>
                      <p:cNvSpPr>
                        <a:spLocks noChangeShapeType="1"/>
                      </p:cNvSpPr>
                      <p:nvPr/>
                    </p:nvSpPr>
                    <p:spPr bwMode="auto">
                      <a:xfrm flipH="1">
                        <a:off x="2497" y="5557"/>
                        <a:ext cx="180" cy="180"/>
                      </a:xfrm>
                      <a:prstGeom prst="line">
                        <a:avLst/>
                      </a:prstGeom>
                      <a:noFill/>
                      <a:ln w="9525">
                        <a:solidFill>
                          <a:srgbClr val="000000"/>
                        </a:solidFill>
                        <a:round/>
                        <a:headEnd/>
                        <a:tailEnd/>
                      </a:ln>
                    </p:spPr>
                    <p:txBody>
                      <a:bodyPr/>
                      <a:lstStyle/>
                      <a:p>
                        <a:endParaRPr lang="fr-FR"/>
                      </a:p>
                    </p:txBody>
                  </p:sp>
                  <p:sp>
                    <p:nvSpPr>
                      <p:cNvPr id="9300" name="Line 102"/>
                      <p:cNvSpPr>
                        <a:spLocks noChangeShapeType="1"/>
                      </p:cNvSpPr>
                      <p:nvPr/>
                    </p:nvSpPr>
                    <p:spPr bwMode="auto">
                      <a:xfrm>
                        <a:off x="2677" y="5557"/>
                        <a:ext cx="180" cy="180"/>
                      </a:xfrm>
                      <a:prstGeom prst="line">
                        <a:avLst/>
                      </a:prstGeom>
                      <a:noFill/>
                      <a:ln w="9525">
                        <a:solidFill>
                          <a:srgbClr val="000000"/>
                        </a:solidFill>
                        <a:round/>
                        <a:headEnd/>
                        <a:tailEnd/>
                      </a:ln>
                    </p:spPr>
                    <p:txBody>
                      <a:bodyPr/>
                      <a:lstStyle/>
                      <a:p>
                        <a:endParaRPr lang="fr-FR"/>
                      </a:p>
                    </p:txBody>
                  </p:sp>
                </p:grpSp>
                <p:grpSp>
                  <p:nvGrpSpPr>
                    <p:cNvPr id="9290" name="Group 103"/>
                    <p:cNvGrpSpPr>
                      <a:grpSpLocks/>
                    </p:cNvGrpSpPr>
                    <p:nvPr/>
                  </p:nvGrpSpPr>
                  <p:grpSpPr bwMode="auto">
                    <a:xfrm>
                      <a:off x="2857" y="5557"/>
                      <a:ext cx="360" cy="180"/>
                      <a:chOff x="2497" y="5557"/>
                      <a:chExt cx="360" cy="180"/>
                    </a:xfrm>
                  </p:grpSpPr>
                  <p:sp>
                    <p:nvSpPr>
                      <p:cNvPr id="9297" name="Line 104"/>
                      <p:cNvSpPr>
                        <a:spLocks noChangeShapeType="1"/>
                      </p:cNvSpPr>
                      <p:nvPr/>
                    </p:nvSpPr>
                    <p:spPr bwMode="auto">
                      <a:xfrm flipH="1">
                        <a:off x="2497" y="5557"/>
                        <a:ext cx="180" cy="180"/>
                      </a:xfrm>
                      <a:prstGeom prst="line">
                        <a:avLst/>
                      </a:prstGeom>
                      <a:noFill/>
                      <a:ln w="9525">
                        <a:solidFill>
                          <a:srgbClr val="000000"/>
                        </a:solidFill>
                        <a:round/>
                        <a:headEnd/>
                        <a:tailEnd/>
                      </a:ln>
                    </p:spPr>
                    <p:txBody>
                      <a:bodyPr/>
                      <a:lstStyle/>
                      <a:p>
                        <a:endParaRPr lang="fr-FR"/>
                      </a:p>
                    </p:txBody>
                  </p:sp>
                  <p:sp>
                    <p:nvSpPr>
                      <p:cNvPr id="9298" name="Line 105"/>
                      <p:cNvSpPr>
                        <a:spLocks noChangeShapeType="1"/>
                      </p:cNvSpPr>
                      <p:nvPr/>
                    </p:nvSpPr>
                    <p:spPr bwMode="auto">
                      <a:xfrm>
                        <a:off x="2677" y="5557"/>
                        <a:ext cx="180" cy="180"/>
                      </a:xfrm>
                      <a:prstGeom prst="line">
                        <a:avLst/>
                      </a:prstGeom>
                      <a:noFill/>
                      <a:ln w="9525">
                        <a:solidFill>
                          <a:srgbClr val="000000"/>
                        </a:solidFill>
                        <a:round/>
                        <a:headEnd/>
                        <a:tailEnd/>
                      </a:ln>
                    </p:spPr>
                    <p:txBody>
                      <a:bodyPr/>
                      <a:lstStyle/>
                      <a:p>
                        <a:endParaRPr lang="fr-FR"/>
                      </a:p>
                    </p:txBody>
                  </p:sp>
                </p:grpSp>
                <p:grpSp>
                  <p:nvGrpSpPr>
                    <p:cNvPr id="9291" name="Group 106"/>
                    <p:cNvGrpSpPr>
                      <a:grpSpLocks/>
                    </p:cNvGrpSpPr>
                    <p:nvPr/>
                  </p:nvGrpSpPr>
                  <p:grpSpPr bwMode="auto">
                    <a:xfrm>
                      <a:off x="3217" y="5557"/>
                      <a:ext cx="360" cy="180"/>
                      <a:chOff x="2497" y="5557"/>
                      <a:chExt cx="360" cy="180"/>
                    </a:xfrm>
                  </p:grpSpPr>
                  <p:sp>
                    <p:nvSpPr>
                      <p:cNvPr id="9295" name="Line 107"/>
                      <p:cNvSpPr>
                        <a:spLocks noChangeShapeType="1"/>
                      </p:cNvSpPr>
                      <p:nvPr/>
                    </p:nvSpPr>
                    <p:spPr bwMode="auto">
                      <a:xfrm flipH="1">
                        <a:off x="2497" y="5557"/>
                        <a:ext cx="180" cy="180"/>
                      </a:xfrm>
                      <a:prstGeom prst="line">
                        <a:avLst/>
                      </a:prstGeom>
                      <a:noFill/>
                      <a:ln w="9525">
                        <a:solidFill>
                          <a:srgbClr val="000000"/>
                        </a:solidFill>
                        <a:round/>
                        <a:headEnd/>
                        <a:tailEnd/>
                      </a:ln>
                    </p:spPr>
                    <p:txBody>
                      <a:bodyPr/>
                      <a:lstStyle/>
                      <a:p>
                        <a:endParaRPr lang="fr-FR"/>
                      </a:p>
                    </p:txBody>
                  </p:sp>
                  <p:sp>
                    <p:nvSpPr>
                      <p:cNvPr id="9296" name="Line 108"/>
                      <p:cNvSpPr>
                        <a:spLocks noChangeShapeType="1"/>
                      </p:cNvSpPr>
                      <p:nvPr/>
                    </p:nvSpPr>
                    <p:spPr bwMode="auto">
                      <a:xfrm>
                        <a:off x="2677" y="5557"/>
                        <a:ext cx="180" cy="180"/>
                      </a:xfrm>
                      <a:prstGeom prst="line">
                        <a:avLst/>
                      </a:prstGeom>
                      <a:noFill/>
                      <a:ln w="9525">
                        <a:solidFill>
                          <a:srgbClr val="000000"/>
                        </a:solidFill>
                        <a:round/>
                        <a:headEnd/>
                        <a:tailEnd/>
                      </a:ln>
                    </p:spPr>
                    <p:txBody>
                      <a:bodyPr/>
                      <a:lstStyle/>
                      <a:p>
                        <a:endParaRPr lang="fr-FR"/>
                      </a:p>
                    </p:txBody>
                  </p:sp>
                </p:grpSp>
                <p:grpSp>
                  <p:nvGrpSpPr>
                    <p:cNvPr id="9292" name="Group 109"/>
                    <p:cNvGrpSpPr>
                      <a:grpSpLocks/>
                    </p:cNvGrpSpPr>
                    <p:nvPr/>
                  </p:nvGrpSpPr>
                  <p:grpSpPr bwMode="auto">
                    <a:xfrm>
                      <a:off x="3577" y="5557"/>
                      <a:ext cx="360" cy="180"/>
                      <a:chOff x="2497" y="5557"/>
                      <a:chExt cx="360" cy="180"/>
                    </a:xfrm>
                  </p:grpSpPr>
                  <p:sp>
                    <p:nvSpPr>
                      <p:cNvPr id="9293" name="Line 110"/>
                      <p:cNvSpPr>
                        <a:spLocks noChangeShapeType="1"/>
                      </p:cNvSpPr>
                      <p:nvPr/>
                    </p:nvSpPr>
                    <p:spPr bwMode="auto">
                      <a:xfrm flipH="1">
                        <a:off x="2497" y="5557"/>
                        <a:ext cx="180" cy="180"/>
                      </a:xfrm>
                      <a:prstGeom prst="line">
                        <a:avLst/>
                      </a:prstGeom>
                      <a:noFill/>
                      <a:ln w="9525">
                        <a:solidFill>
                          <a:srgbClr val="000000"/>
                        </a:solidFill>
                        <a:round/>
                        <a:headEnd/>
                        <a:tailEnd/>
                      </a:ln>
                    </p:spPr>
                    <p:txBody>
                      <a:bodyPr/>
                      <a:lstStyle/>
                      <a:p>
                        <a:endParaRPr lang="fr-FR"/>
                      </a:p>
                    </p:txBody>
                  </p:sp>
                  <p:sp>
                    <p:nvSpPr>
                      <p:cNvPr id="9294" name="Line 111"/>
                      <p:cNvSpPr>
                        <a:spLocks noChangeShapeType="1"/>
                      </p:cNvSpPr>
                      <p:nvPr/>
                    </p:nvSpPr>
                    <p:spPr bwMode="auto">
                      <a:xfrm>
                        <a:off x="2677" y="5557"/>
                        <a:ext cx="180" cy="180"/>
                      </a:xfrm>
                      <a:prstGeom prst="line">
                        <a:avLst/>
                      </a:prstGeom>
                      <a:noFill/>
                      <a:ln w="9525">
                        <a:solidFill>
                          <a:srgbClr val="000000"/>
                        </a:solidFill>
                        <a:round/>
                        <a:headEnd/>
                        <a:tailEnd/>
                      </a:ln>
                    </p:spPr>
                    <p:txBody>
                      <a:bodyPr/>
                      <a:lstStyle/>
                      <a:p>
                        <a:endParaRPr lang="fr-FR"/>
                      </a:p>
                    </p:txBody>
                  </p:sp>
                </p:grpSp>
              </p:grpSp>
              <p:sp>
                <p:nvSpPr>
                  <p:cNvPr id="9287" name="Line 112"/>
                  <p:cNvSpPr>
                    <a:spLocks noChangeShapeType="1"/>
                  </p:cNvSpPr>
                  <p:nvPr/>
                </p:nvSpPr>
                <p:spPr bwMode="auto">
                  <a:xfrm>
                    <a:off x="3937" y="5737"/>
                    <a:ext cx="180" cy="0"/>
                  </a:xfrm>
                  <a:prstGeom prst="line">
                    <a:avLst/>
                  </a:prstGeom>
                  <a:noFill/>
                  <a:ln w="9525">
                    <a:solidFill>
                      <a:srgbClr val="000000"/>
                    </a:solidFill>
                    <a:round/>
                    <a:headEnd/>
                    <a:tailEnd/>
                  </a:ln>
                </p:spPr>
                <p:txBody>
                  <a:bodyPr/>
                  <a:lstStyle/>
                  <a:p>
                    <a:endParaRPr lang="fr-FR"/>
                  </a:p>
                </p:txBody>
              </p:sp>
              <p:sp>
                <p:nvSpPr>
                  <p:cNvPr id="9288" name="Line 113"/>
                  <p:cNvSpPr>
                    <a:spLocks noChangeShapeType="1"/>
                  </p:cNvSpPr>
                  <p:nvPr/>
                </p:nvSpPr>
                <p:spPr bwMode="auto">
                  <a:xfrm>
                    <a:off x="2317" y="5737"/>
                    <a:ext cx="180" cy="0"/>
                  </a:xfrm>
                  <a:prstGeom prst="line">
                    <a:avLst/>
                  </a:prstGeom>
                  <a:noFill/>
                  <a:ln w="9525">
                    <a:solidFill>
                      <a:srgbClr val="000000"/>
                    </a:solidFill>
                    <a:round/>
                    <a:headEnd/>
                    <a:tailEnd/>
                  </a:ln>
                </p:spPr>
                <p:txBody>
                  <a:bodyPr/>
                  <a:lstStyle/>
                  <a:p>
                    <a:endParaRPr lang="fr-FR"/>
                  </a:p>
                </p:txBody>
              </p:sp>
            </p:grpSp>
            <p:sp>
              <p:nvSpPr>
                <p:cNvPr id="9242" name="Line 114"/>
                <p:cNvSpPr>
                  <a:spLocks noChangeShapeType="1"/>
                </p:cNvSpPr>
                <p:nvPr/>
              </p:nvSpPr>
              <p:spPr bwMode="auto">
                <a:xfrm>
                  <a:off x="3665538" y="2058988"/>
                  <a:ext cx="685800" cy="0"/>
                </a:xfrm>
                <a:prstGeom prst="line">
                  <a:avLst/>
                </a:prstGeom>
                <a:noFill/>
                <a:ln w="9525">
                  <a:solidFill>
                    <a:srgbClr val="000000"/>
                  </a:solidFill>
                  <a:round/>
                  <a:headEnd type="oval" w="med" len="med"/>
                  <a:tailEnd/>
                </a:ln>
              </p:spPr>
              <p:txBody>
                <a:bodyPr/>
                <a:lstStyle/>
                <a:p>
                  <a:endParaRPr lang="fr-FR"/>
                </a:p>
              </p:txBody>
            </p:sp>
            <p:sp>
              <p:nvSpPr>
                <p:cNvPr id="9243" name="Line 115"/>
                <p:cNvSpPr>
                  <a:spLocks noChangeShapeType="1"/>
                </p:cNvSpPr>
                <p:nvPr/>
              </p:nvSpPr>
              <p:spPr bwMode="auto">
                <a:xfrm>
                  <a:off x="4344722" y="2062164"/>
                  <a:ext cx="0" cy="114300"/>
                </a:xfrm>
                <a:prstGeom prst="line">
                  <a:avLst/>
                </a:prstGeom>
                <a:noFill/>
                <a:ln w="9525">
                  <a:solidFill>
                    <a:srgbClr val="000000"/>
                  </a:solidFill>
                  <a:round/>
                  <a:headEnd/>
                  <a:tailEnd/>
                </a:ln>
              </p:spPr>
              <p:txBody>
                <a:bodyPr/>
                <a:lstStyle/>
                <a:p>
                  <a:endParaRPr lang="fr-FR"/>
                </a:p>
              </p:txBody>
            </p:sp>
            <p:sp>
              <p:nvSpPr>
                <p:cNvPr id="9244" name="Line 116"/>
                <p:cNvSpPr>
                  <a:spLocks noChangeShapeType="1"/>
                </p:cNvSpPr>
                <p:nvPr/>
              </p:nvSpPr>
              <p:spPr bwMode="auto">
                <a:xfrm>
                  <a:off x="4389438" y="2743200"/>
                  <a:ext cx="0" cy="114300"/>
                </a:xfrm>
                <a:prstGeom prst="line">
                  <a:avLst/>
                </a:prstGeom>
                <a:noFill/>
                <a:ln w="9525">
                  <a:solidFill>
                    <a:srgbClr val="000000"/>
                  </a:solidFill>
                  <a:round/>
                  <a:headEnd/>
                  <a:tailEnd/>
                </a:ln>
              </p:spPr>
              <p:txBody>
                <a:bodyPr/>
                <a:lstStyle/>
                <a:p>
                  <a:endParaRPr lang="fr-FR"/>
                </a:p>
              </p:txBody>
            </p:sp>
            <p:sp>
              <p:nvSpPr>
                <p:cNvPr id="9245" name="Line 117"/>
                <p:cNvSpPr>
                  <a:spLocks noChangeShapeType="1"/>
                </p:cNvSpPr>
                <p:nvPr/>
              </p:nvSpPr>
              <p:spPr bwMode="auto">
                <a:xfrm flipH="1">
                  <a:off x="3690938" y="2857500"/>
                  <a:ext cx="685800" cy="0"/>
                </a:xfrm>
                <a:prstGeom prst="line">
                  <a:avLst/>
                </a:prstGeom>
                <a:noFill/>
                <a:ln w="9525">
                  <a:solidFill>
                    <a:srgbClr val="000000"/>
                  </a:solidFill>
                  <a:round/>
                  <a:headEnd/>
                  <a:tailEnd type="oval" w="med" len="med"/>
                </a:ln>
              </p:spPr>
              <p:txBody>
                <a:bodyPr/>
                <a:lstStyle/>
                <a:p>
                  <a:endParaRPr lang="fr-FR"/>
                </a:p>
              </p:txBody>
            </p:sp>
            <p:sp>
              <p:nvSpPr>
                <p:cNvPr id="9246" name="Line 118"/>
                <p:cNvSpPr>
                  <a:spLocks noChangeShapeType="1"/>
                </p:cNvSpPr>
                <p:nvPr/>
              </p:nvSpPr>
              <p:spPr bwMode="auto">
                <a:xfrm flipV="1">
                  <a:off x="3665538" y="2146300"/>
                  <a:ext cx="0" cy="635000"/>
                </a:xfrm>
                <a:prstGeom prst="line">
                  <a:avLst/>
                </a:prstGeom>
                <a:noFill/>
                <a:ln w="9525">
                  <a:solidFill>
                    <a:srgbClr val="000000"/>
                  </a:solidFill>
                  <a:round/>
                  <a:headEnd/>
                  <a:tailEnd type="triangle" w="med" len="med"/>
                </a:ln>
              </p:spPr>
              <p:txBody>
                <a:bodyPr/>
                <a:lstStyle/>
                <a:p>
                  <a:endParaRPr lang="fr-FR"/>
                </a:p>
              </p:txBody>
            </p:sp>
            <p:grpSp>
              <p:nvGrpSpPr>
                <p:cNvPr id="9247" name="Group 119"/>
                <p:cNvGrpSpPr>
                  <a:grpSpLocks/>
                </p:cNvGrpSpPr>
                <p:nvPr/>
              </p:nvGrpSpPr>
              <p:grpSpPr bwMode="auto">
                <a:xfrm rot="-5595951">
                  <a:off x="5585619" y="2385219"/>
                  <a:ext cx="571500" cy="119062"/>
                  <a:chOff x="2317" y="5557"/>
                  <a:chExt cx="1800" cy="180"/>
                </a:xfrm>
              </p:grpSpPr>
              <p:grpSp>
                <p:nvGrpSpPr>
                  <p:cNvPr id="9271" name="Group 120"/>
                  <p:cNvGrpSpPr>
                    <a:grpSpLocks/>
                  </p:cNvGrpSpPr>
                  <p:nvPr/>
                </p:nvGrpSpPr>
                <p:grpSpPr bwMode="auto">
                  <a:xfrm>
                    <a:off x="2497" y="5557"/>
                    <a:ext cx="1440" cy="180"/>
                    <a:chOff x="2497" y="5557"/>
                    <a:chExt cx="1440" cy="180"/>
                  </a:xfrm>
                </p:grpSpPr>
                <p:grpSp>
                  <p:nvGrpSpPr>
                    <p:cNvPr id="9274" name="Group 121"/>
                    <p:cNvGrpSpPr>
                      <a:grpSpLocks/>
                    </p:cNvGrpSpPr>
                    <p:nvPr/>
                  </p:nvGrpSpPr>
                  <p:grpSpPr bwMode="auto">
                    <a:xfrm>
                      <a:off x="2497" y="5557"/>
                      <a:ext cx="360" cy="180"/>
                      <a:chOff x="2497" y="5557"/>
                      <a:chExt cx="360" cy="180"/>
                    </a:xfrm>
                  </p:grpSpPr>
                  <p:sp>
                    <p:nvSpPr>
                      <p:cNvPr id="9284" name="Line 122"/>
                      <p:cNvSpPr>
                        <a:spLocks noChangeShapeType="1"/>
                      </p:cNvSpPr>
                      <p:nvPr/>
                    </p:nvSpPr>
                    <p:spPr bwMode="auto">
                      <a:xfrm flipH="1">
                        <a:off x="2497" y="5557"/>
                        <a:ext cx="180" cy="180"/>
                      </a:xfrm>
                      <a:prstGeom prst="line">
                        <a:avLst/>
                      </a:prstGeom>
                      <a:noFill/>
                      <a:ln w="9525">
                        <a:solidFill>
                          <a:srgbClr val="000000"/>
                        </a:solidFill>
                        <a:round/>
                        <a:headEnd/>
                        <a:tailEnd/>
                      </a:ln>
                    </p:spPr>
                    <p:txBody>
                      <a:bodyPr/>
                      <a:lstStyle/>
                      <a:p>
                        <a:endParaRPr lang="fr-FR"/>
                      </a:p>
                    </p:txBody>
                  </p:sp>
                  <p:sp>
                    <p:nvSpPr>
                      <p:cNvPr id="9285" name="Line 123"/>
                      <p:cNvSpPr>
                        <a:spLocks noChangeShapeType="1"/>
                      </p:cNvSpPr>
                      <p:nvPr/>
                    </p:nvSpPr>
                    <p:spPr bwMode="auto">
                      <a:xfrm>
                        <a:off x="2677" y="5557"/>
                        <a:ext cx="180" cy="180"/>
                      </a:xfrm>
                      <a:prstGeom prst="line">
                        <a:avLst/>
                      </a:prstGeom>
                      <a:noFill/>
                      <a:ln w="9525">
                        <a:solidFill>
                          <a:srgbClr val="000000"/>
                        </a:solidFill>
                        <a:round/>
                        <a:headEnd/>
                        <a:tailEnd/>
                      </a:ln>
                    </p:spPr>
                    <p:txBody>
                      <a:bodyPr/>
                      <a:lstStyle/>
                      <a:p>
                        <a:endParaRPr lang="fr-FR"/>
                      </a:p>
                    </p:txBody>
                  </p:sp>
                </p:grpSp>
                <p:grpSp>
                  <p:nvGrpSpPr>
                    <p:cNvPr id="9275" name="Group 124"/>
                    <p:cNvGrpSpPr>
                      <a:grpSpLocks/>
                    </p:cNvGrpSpPr>
                    <p:nvPr/>
                  </p:nvGrpSpPr>
                  <p:grpSpPr bwMode="auto">
                    <a:xfrm>
                      <a:off x="2857" y="5557"/>
                      <a:ext cx="360" cy="180"/>
                      <a:chOff x="2497" y="5557"/>
                      <a:chExt cx="360" cy="180"/>
                    </a:xfrm>
                  </p:grpSpPr>
                  <p:sp>
                    <p:nvSpPr>
                      <p:cNvPr id="9282" name="Line 125"/>
                      <p:cNvSpPr>
                        <a:spLocks noChangeShapeType="1"/>
                      </p:cNvSpPr>
                      <p:nvPr/>
                    </p:nvSpPr>
                    <p:spPr bwMode="auto">
                      <a:xfrm flipH="1">
                        <a:off x="2497" y="5557"/>
                        <a:ext cx="180" cy="180"/>
                      </a:xfrm>
                      <a:prstGeom prst="line">
                        <a:avLst/>
                      </a:prstGeom>
                      <a:noFill/>
                      <a:ln w="9525">
                        <a:solidFill>
                          <a:srgbClr val="000000"/>
                        </a:solidFill>
                        <a:round/>
                        <a:headEnd/>
                        <a:tailEnd/>
                      </a:ln>
                    </p:spPr>
                    <p:txBody>
                      <a:bodyPr/>
                      <a:lstStyle/>
                      <a:p>
                        <a:endParaRPr lang="fr-FR"/>
                      </a:p>
                    </p:txBody>
                  </p:sp>
                  <p:sp>
                    <p:nvSpPr>
                      <p:cNvPr id="9283" name="Line 126"/>
                      <p:cNvSpPr>
                        <a:spLocks noChangeShapeType="1"/>
                      </p:cNvSpPr>
                      <p:nvPr/>
                    </p:nvSpPr>
                    <p:spPr bwMode="auto">
                      <a:xfrm>
                        <a:off x="2677" y="5557"/>
                        <a:ext cx="180" cy="180"/>
                      </a:xfrm>
                      <a:prstGeom prst="line">
                        <a:avLst/>
                      </a:prstGeom>
                      <a:noFill/>
                      <a:ln w="9525">
                        <a:solidFill>
                          <a:srgbClr val="000000"/>
                        </a:solidFill>
                        <a:round/>
                        <a:headEnd/>
                        <a:tailEnd/>
                      </a:ln>
                    </p:spPr>
                    <p:txBody>
                      <a:bodyPr/>
                      <a:lstStyle/>
                      <a:p>
                        <a:endParaRPr lang="fr-FR"/>
                      </a:p>
                    </p:txBody>
                  </p:sp>
                </p:grpSp>
                <p:grpSp>
                  <p:nvGrpSpPr>
                    <p:cNvPr id="9276" name="Group 127"/>
                    <p:cNvGrpSpPr>
                      <a:grpSpLocks/>
                    </p:cNvGrpSpPr>
                    <p:nvPr/>
                  </p:nvGrpSpPr>
                  <p:grpSpPr bwMode="auto">
                    <a:xfrm>
                      <a:off x="3217" y="5557"/>
                      <a:ext cx="360" cy="180"/>
                      <a:chOff x="2497" y="5557"/>
                      <a:chExt cx="360" cy="180"/>
                    </a:xfrm>
                  </p:grpSpPr>
                  <p:sp>
                    <p:nvSpPr>
                      <p:cNvPr id="9280" name="Line 128"/>
                      <p:cNvSpPr>
                        <a:spLocks noChangeShapeType="1"/>
                      </p:cNvSpPr>
                      <p:nvPr/>
                    </p:nvSpPr>
                    <p:spPr bwMode="auto">
                      <a:xfrm flipH="1">
                        <a:off x="2497" y="5557"/>
                        <a:ext cx="180" cy="180"/>
                      </a:xfrm>
                      <a:prstGeom prst="line">
                        <a:avLst/>
                      </a:prstGeom>
                      <a:noFill/>
                      <a:ln w="9525">
                        <a:solidFill>
                          <a:srgbClr val="000000"/>
                        </a:solidFill>
                        <a:round/>
                        <a:headEnd/>
                        <a:tailEnd/>
                      </a:ln>
                    </p:spPr>
                    <p:txBody>
                      <a:bodyPr/>
                      <a:lstStyle/>
                      <a:p>
                        <a:endParaRPr lang="fr-FR"/>
                      </a:p>
                    </p:txBody>
                  </p:sp>
                  <p:sp>
                    <p:nvSpPr>
                      <p:cNvPr id="9281" name="Line 129"/>
                      <p:cNvSpPr>
                        <a:spLocks noChangeShapeType="1"/>
                      </p:cNvSpPr>
                      <p:nvPr/>
                    </p:nvSpPr>
                    <p:spPr bwMode="auto">
                      <a:xfrm>
                        <a:off x="2677" y="5557"/>
                        <a:ext cx="180" cy="180"/>
                      </a:xfrm>
                      <a:prstGeom prst="line">
                        <a:avLst/>
                      </a:prstGeom>
                      <a:noFill/>
                      <a:ln w="9525">
                        <a:solidFill>
                          <a:srgbClr val="000000"/>
                        </a:solidFill>
                        <a:round/>
                        <a:headEnd/>
                        <a:tailEnd/>
                      </a:ln>
                    </p:spPr>
                    <p:txBody>
                      <a:bodyPr/>
                      <a:lstStyle/>
                      <a:p>
                        <a:endParaRPr lang="fr-FR"/>
                      </a:p>
                    </p:txBody>
                  </p:sp>
                </p:grpSp>
                <p:grpSp>
                  <p:nvGrpSpPr>
                    <p:cNvPr id="9277" name="Group 130"/>
                    <p:cNvGrpSpPr>
                      <a:grpSpLocks/>
                    </p:cNvGrpSpPr>
                    <p:nvPr/>
                  </p:nvGrpSpPr>
                  <p:grpSpPr bwMode="auto">
                    <a:xfrm>
                      <a:off x="3577" y="5557"/>
                      <a:ext cx="360" cy="180"/>
                      <a:chOff x="2497" y="5557"/>
                      <a:chExt cx="360" cy="180"/>
                    </a:xfrm>
                  </p:grpSpPr>
                  <p:sp>
                    <p:nvSpPr>
                      <p:cNvPr id="9278" name="Line 131"/>
                      <p:cNvSpPr>
                        <a:spLocks noChangeShapeType="1"/>
                      </p:cNvSpPr>
                      <p:nvPr/>
                    </p:nvSpPr>
                    <p:spPr bwMode="auto">
                      <a:xfrm flipH="1">
                        <a:off x="2497" y="5557"/>
                        <a:ext cx="180" cy="180"/>
                      </a:xfrm>
                      <a:prstGeom prst="line">
                        <a:avLst/>
                      </a:prstGeom>
                      <a:noFill/>
                      <a:ln w="9525">
                        <a:solidFill>
                          <a:srgbClr val="000000"/>
                        </a:solidFill>
                        <a:round/>
                        <a:headEnd/>
                        <a:tailEnd/>
                      </a:ln>
                    </p:spPr>
                    <p:txBody>
                      <a:bodyPr/>
                      <a:lstStyle/>
                      <a:p>
                        <a:endParaRPr lang="fr-FR"/>
                      </a:p>
                    </p:txBody>
                  </p:sp>
                  <p:sp>
                    <p:nvSpPr>
                      <p:cNvPr id="9279" name="Line 132"/>
                      <p:cNvSpPr>
                        <a:spLocks noChangeShapeType="1"/>
                      </p:cNvSpPr>
                      <p:nvPr/>
                    </p:nvSpPr>
                    <p:spPr bwMode="auto">
                      <a:xfrm>
                        <a:off x="2677" y="5557"/>
                        <a:ext cx="180" cy="180"/>
                      </a:xfrm>
                      <a:prstGeom prst="line">
                        <a:avLst/>
                      </a:prstGeom>
                      <a:noFill/>
                      <a:ln w="9525">
                        <a:solidFill>
                          <a:srgbClr val="000000"/>
                        </a:solidFill>
                        <a:round/>
                        <a:headEnd/>
                        <a:tailEnd/>
                      </a:ln>
                    </p:spPr>
                    <p:txBody>
                      <a:bodyPr/>
                      <a:lstStyle/>
                      <a:p>
                        <a:endParaRPr lang="fr-FR"/>
                      </a:p>
                    </p:txBody>
                  </p:sp>
                </p:grpSp>
              </p:grpSp>
              <p:sp>
                <p:nvSpPr>
                  <p:cNvPr id="9272" name="Line 133"/>
                  <p:cNvSpPr>
                    <a:spLocks noChangeShapeType="1"/>
                  </p:cNvSpPr>
                  <p:nvPr/>
                </p:nvSpPr>
                <p:spPr bwMode="auto">
                  <a:xfrm>
                    <a:off x="3937" y="5737"/>
                    <a:ext cx="180" cy="0"/>
                  </a:xfrm>
                  <a:prstGeom prst="line">
                    <a:avLst/>
                  </a:prstGeom>
                  <a:noFill/>
                  <a:ln w="9525">
                    <a:solidFill>
                      <a:srgbClr val="000000"/>
                    </a:solidFill>
                    <a:round/>
                    <a:headEnd/>
                    <a:tailEnd/>
                  </a:ln>
                </p:spPr>
                <p:txBody>
                  <a:bodyPr/>
                  <a:lstStyle/>
                  <a:p>
                    <a:endParaRPr lang="fr-FR"/>
                  </a:p>
                </p:txBody>
              </p:sp>
              <p:sp>
                <p:nvSpPr>
                  <p:cNvPr id="9273" name="Line 134"/>
                  <p:cNvSpPr>
                    <a:spLocks noChangeShapeType="1"/>
                  </p:cNvSpPr>
                  <p:nvPr/>
                </p:nvSpPr>
                <p:spPr bwMode="auto">
                  <a:xfrm>
                    <a:off x="2317" y="5737"/>
                    <a:ext cx="180" cy="0"/>
                  </a:xfrm>
                  <a:prstGeom prst="line">
                    <a:avLst/>
                  </a:prstGeom>
                  <a:noFill/>
                  <a:ln w="9525">
                    <a:solidFill>
                      <a:srgbClr val="000000"/>
                    </a:solidFill>
                    <a:round/>
                    <a:headEnd/>
                    <a:tailEnd/>
                  </a:ln>
                </p:spPr>
                <p:txBody>
                  <a:bodyPr/>
                  <a:lstStyle/>
                  <a:p>
                    <a:endParaRPr lang="fr-FR"/>
                  </a:p>
                </p:txBody>
              </p:sp>
            </p:grpSp>
            <p:sp>
              <p:nvSpPr>
                <p:cNvPr id="9248" name="Line 135"/>
                <p:cNvSpPr>
                  <a:spLocks noChangeShapeType="1"/>
                </p:cNvSpPr>
                <p:nvPr/>
              </p:nvSpPr>
              <p:spPr bwMode="auto">
                <a:xfrm>
                  <a:off x="5227638" y="2046288"/>
                  <a:ext cx="685800" cy="0"/>
                </a:xfrm>
                <a:prstGeom prst="line">
                  <a:avLst/>
                </a:prstGeom>
                <a:noFill/>
                <a:ln w="9525">
                  <a:solidFill>
                    <a:srgbClr val="000000"/>
                  </a:solidFill>
                  <a:round/>
                  <a:headEnd type="oval" w="med" len="med"/>
                  <a:tailEnd/>
                </a:ln>
              </p:spPr>
              <p:txBody>
                <a:bodyPr/>
                <a:lstStyle/>
                <a:p>
                  <a:endParaRPr lang="fr-FR"/>
                </a:p>
              </p:txBody>
            </p:sp>
            <p:sp>
              <p:nvSpPr>
                <p:cNvPr id="9249" name="Line 136"/>
                <p:cNvSpPr>
                  <a:spLocks noChangeShapeType="1"/>
                </p:cNvSpPr>
                <p:nvPr/>
              </p:nvSpPr>
              <p:spPr bwMode="auto">
                <a:xfrm>
                  <a:off x="5906822" y="2044700"/>
                  <a:ext cx="0" cy="114300"/>
                </a:xfrm>
                <a:prstGeom prst="line">
                  <a:avLst/>
                </a:prstGeom>
                <a:noFill/>
                <a:ln w="9525">
                  <a:solidFill>
                    <a:srgbClr val="000000"/>
                  </a:solidFill>
                  <a:round/>
                  <a:headEnd/>
                  <a:tailEnd/>
                </a:ln>
              </p:spPr>
              <p:txBody>
                <a:bodyPr/>
                <a:lstStyle/>
                <a:p>
                  <a:endParaRPr lang="fr-FR"/>
                </a:p>
              </p:txBody>
            </p:sp>
            <p:sp>
              <p:nvSpPr>
                <p:cNvPr id="9250" name="Line 137"/>
                <p:cNvSpPr>
                  <a:spLocks noChangeShapeType="1"/>
                </p:cNvSpPr>
                <p:nvPr/>
              </p:nvSpPr>
              <p:spPr bwMode="auto">
                <a:xfrm>
                  <a:off x="5951538" y="2730500"/>
                  <a:ext cx="0" cy="114300"/>
                </a:xfrm>
                <a:prstGeom prst="line">
                  <a:avLst/>
                </a:prstGeom>
                <a:noFill/>
                <a:ln w="9525">
                  <a:solidFill>
                    <a:srgbClr val="000000"/>
                  </a:solidFill>
                  <a:round/>
                  <a:headEnd/>
                  <a:tailEnd/>
                </a:ln>
              </p:spPr>
              <p:txBody>
                <a:bodyPr/>
                <a:lstStyle/>
                <a:p>
                  <a:endParaRPr lang="fr-FR"/>
                </a:p>
              </p:txBody>
            </p:sp>
            <p:sp>
              <p:nvSpPr>
                <p:cNvPr id="9251" name="Line 138"/>
                <p:cNvSpPr>
                  <a:spLocks noChangeShapeType="1"/>
                </p:cNvSpPr>
                <p:nvPr/>
              </p:nvSpPr>
              <p:spPr bwMode="auto">
                <a:xfrm flipH="1">
                  <a:off x="5253038" y="2844800"/>
                  <a:ext cx="685800" cy="0"/>
                </a:xfrm>
                <a:prstGeom prst="line">
                  <a:avLst/>
                </a:prstGeom>
                <a:noFill/>
                <a:ln w="9525">
                  <a:solidFill>
                    <a:srgbClr val="000000"/>
                  </a:solidFill>
                  <a:round/>
                  <a:headEnd/>
                  <a:tailEnd type="oval" w="med" len="med"/>
                </a:ln>
              </p:spPr>
              <p:txBody>
                <a:bodyPr/>
                <a:lstStyle/>
                <a:p>
                  <a:endParaRPr lang="fr-FR"/>
                </a:p>
              </p:txBody>
            </p:sp>
            <p:sp>
              <p:nvSpPr>
                <p:cNvPr id="9252" name="Line 139"/>
                <p:cNvSpPr>
                  <a:spLocks noChangeShapeType="1"/>
                </p:cNvSpPr>
                <p:nvPr/>
              </p:nvSpPr>
              <p:spPr bwMode="auto">
                <a:xfrm flipV="1">
                  <a:off x="5253038" y="2133600"/>
                  <a:ext cx="0" cy="635000"/>
                </a:xfrm>
                <a:prstGeom prst="line">
                  <a:avLst/>
                </a:prstGeom>
                <a:noFill/>
                <a:ln w="9525">
                  <a:solidFill>
                    <a:srgbClr val="000000"/>
                  </a:solidFill>
                  <a:round/>
                  <a:headEnd/>
                  <a:tailEnd type="triangle" w="med" len="med"/>
                </a:ln>
              </p:spPr>
              <p:txBody>
                <a:bodyPr/>
                <a:lstStyle/>
                <a:p>
                  <a:endParaRPr lang="fr-FR"/>
                </a:p>
              </p:txBody>
            </p:sp>
            <p:sp>
              <p:nvSpPr>
                <p:cNvPr id="9253" name="Line 140"/>
                <p:cNvSpPr>
                  <a:spLocks noChangeShapeType="1"/>
                </p:cNvSpPr>
                <p:nvPr/>
              </p:nvSpPr>
              <p:spPr bwMode="auto">
                <a:xfrm>
                  <a:off x="2119313" y="2050845"/>
                  <a:ext cx="342900" cy="0"/>
                </a:xfrm>
                <a:prstGeom prst="line">
                  <a:avLst/>
                </a:prstGeom>
                <a:noFill/>
                <a:ln w="9525">
                  <a:solidFill>
                    <a:srgbClr val="000000"/>
                  </a:solidFill>
                  <a:round/>
                  <a:headEnd/>
                  <a:tailEnd type="triangle" w="med" len="med"/>
                </a:ln>
              </p:spPr>
              <p:txBody>
                <a:bodyPr/>
                <a:lstStyle/>
                <a:p>
                  <a:endParaRPr lang="fr-FR"/>
                </a:p>
              </p:txBody>
            </p:sp>
            <p:sp>
              <p:nvSpPr>
                <p:cNvPr id="9254" name="Line 141"/>
                <p:cNvSpPr>
                  <a:spLocks noChangeShapeType="1"/>
                </p:cNvSpPr>
                <p:nvPr/>
              </p:nvSpPr>
              <p:spPr bwMode="auto">
                <a:xfrm>
                  <a:off x="3665538" y="2044700"/>
                  <a:ext cx="342900" cy="0"/>
                </a:xfrm>
                <a:prstGeom prst="line">
                  <a:avLst/>
                </a:prstGeom>
                <a:noFill/>
                <a:ln w="9525">
                  <a:solidFill>
                    <a:srgbClr val="000000"/>
                  </a:solidFill>
                  <a:round/>
                  <a:headEnd/>
                  <a:tailEnd type="triangle" w="med" len="med"/>
                </a:ln>
              </p:spPr>
              <p:txBody>
                <a:bodyPr/>
                <a:lstStyle/>
                <a:p>
                  <a:endParaRPr lang="fr-FR"/>
                </a:p>
              </p:txBody>
            </p:sp>
            <p:sp>
              <p:nvSpPr>
                <p:cNvPr id="9255" name="Line 142"/>
                <p:cNvSpPr>
                  <a:spLocks noChangeShapeType="1"/>
                </p:cNvSpPr>
                <p:nvPr/>
              </p:nvSpPr>
              <p:spPr bwMode="auto">
                <a:xfrm>
                  <a:off x="5240338" y="2050845"/>
                  <a:ext cx="342900" cy="0"/>
                </a:xfrm>
                <a:prstGeom prst="line">
                  <a:avLst/>
                </a:prstGeom>
                <a:noFill/>
                <a:ln w="9525">
                  <a:solidFill>
                    <a:srgbClr val="000000"/>
                  </a:solidFill>
                  <a:round/>
                  <a:headEnd/>
                  <a:tailEnd type="triangle" w="med" len="med"/>
                </a:ln>
              </p:spPr>
              <p:txBody>
                <a:bodyPr/>
                <a:lstStyle/>
                <a:p>
                  <a:endParaRPr lang="fr-FR"/>
                </a:p>
              </p:txBody>
            </p:sp>
            <p:sp>
              <p:nvSpPr>
                <p:cNvPr id="9256" name="Text Box 143"/>
                <p:cNvSpPr txBox="1">
                  <a:spLocks noChangeArrowheads="1"/>
                </p:cNvSpPr>
                <p:nvPr/>
              </p:nvSpPr>
              <p:spPr bwMode="auto">
                <a:xfrm>
                  <a:off x="2841563" y="2244493"/>
                  <a:ext cx="342900" cy="342900"/>
                </a:xfrm>
                <a:prstGeom prst="rect">
                  <a:avLst/>
                </a:prstGeom>
                <a:solidFill>
                  <a:srgbClr val="FFFFFF"/>
                </a:solidFill>
                <a:ln w="9525">
                  <a:noFill/>
                  <a:miter lim="800000"/>
                  <a:headEnd/>
                  <a:tailEnd/>
                </a:ln>
              </p:spPr>
              <p:txBody>
                <a:bodyPr/>
                <a:lstStyle/>
                <a:p>
                  <a:r>
                    <a:rPr lang="fr-FR" sz="1200" dirty="0"/>
                    <a:t>Z</a:t>
                  </a:r>
                  <a:endParaRPr lang="fr-FR" dirty="0"/>
                </a:p>
              </p:txBody>
            </p:sp>
            <p:sp>
              <p:nvSpPr>
                <p:cNvPr id="9257" name="Line 144"/>
                <p:cNvSpPr>
                  <a:spLocks noChangeShapeType="1"/>
                </p:cNvSpPr>
                <p:nvPr/>
              </p:nvSpPr>
              <p:spPr bwMode="auto">
                <a:xfrm>
                  <a:off x="2906713" y="2273300"/>
                  <a:ext cx="88543" cy="0"/>
                </a:xfrm>
                <a:prstGeom prst="line">
                  <a:avLst/>
                </a:prstGeom>
                <a:noFill/>
                <a:ln w="9525">
                  <a:solidFill>
                    <a:srgbClr val="000000"/>
                  </a:solidFill>
                  <a:round/>
                  <a:headEnd/>
                  <a:tailEnd/>
                </a:ln>
              </p:spPr>
              <p:txBody>
                <a:bodyPr/>
                <a:lstStyle/>
                <a:p>
                  <a:endParaRPr lang="fr-FR"/>
                </a:p>
              </p:txBody>
            </p:sp>
            <p:sp>
              <p:nvSpPr>
                <p:cNvPr id="9258" name="Text Box 145"/>
                <p:cNvSpPr txBox="1">
                  <a:spLocks noChangeArrowheads="1"/>
                </p:cNvSpPr>
                <p:nvPr/>
              </p:nvSpPr>
              <p:spPr bwMode="auto">
                <a:xfrm>
                  <a:off x="4438549" y="2231245"/>
                  <a:ext cx="342900" cy="342900"/>
                </a:xfrm>
                <a:prstGeom prst="rect">
                  <a:avLst/>
                </a:prstGeom>
                <a:noFill/>
                <a:ln w="9525">
                  <a:noFill/>
                  <a:miter lim="800000"/>
                  <a:headEnd/>
                  <a:tailEnd/>
                </a:ln>
              </p:spPr>
              <p:txBody>
                <a:bodyPr/>
                <a:lstStyle/>
                <a:p>
                  <a:r>
                    <a:rPr lang="fr-FR" sz="1200"/>
                    <a:t>Z</a:t>
                  </a:r>
                  <a:endParaRPr lang="fr-FR"/>
                </a:p>
              </p:txBody>
            </p:sp>
            <p:sp>
              <p:nvSpPr>
                <p:cNvPr id="9259" name="Line 146"/>
                <p:cNvSpPr>
                  <a:spLocks noChangeShapeType="1"/>
                </p:cNvSpPr>
                <p:nvPr/>
              </p:nvSpPr>
              <p:spPr bwMode="auto">
                <a:xfrm>
                  <a:off x="4503738" y="2260600"/>
                  <a:ext cx="88543" cy="0"/>
                </a:xfrm>
                <a:prstGeom prst="line">
                  <a:avLst/>
                </a:prstGeom>
                <a:noFill/>
                <a:ln w="9525">
                  <a:solidFill>
                    <a:srgbClr val="000000"/>
                  </a:solidFill>
                  <a:round/>
                  <a:headEnd/>
                  <a:tailEnd/>
                </a:ln>
              </p:spPr>
              <p:txBody>
                <a:bodyPr/>
                <a:lstStyle/>
                <a:p>
                  <a:endParaRPr lang="fr-FR"/>
                </a:p>
              </p:txBody>
            </p:sp>
            <p:sp>
              <p:nvSpPr>
                <p:cNvPr id="9260" name="Line 147"/>
                <p:cNvSpPr>
                  <a:spLocks noChangeShapeType="1"/>
                </p:cNvSpPr>
                <p:nvPr/>
              </p:nvSpPr>
              <p:spPr bwMode="auto">
                <a:xfrm>
                  <a:off x="6027738" y="2273300"/>
                  <a:ext cx="88543" cy="0"/>
                </a:xfrm>
                <a:prstGeom prst="line">
                  <a:avLst/>
                </a:prstGeom>
                <a:noFill/>
                <a:ln w="9525">
                  <a:solidFill>
                    <a:srgbClr val="000000"/>
                  </a:solidFill>
                  <a:round/>
                  <a:headEnd/>
                  <a:tailEnd/>
                </a:ln>
              </p:spPr>
              <p:txBody>
                <a:bodyPr/>
                <a:lstStyle/>
                <a:p>
                  <a:endParaRPr lang="fr-FR"/>
                </a:p>
              </p:txBody>
            </p:sp>
            <p:sp>
              <p:nvSpPr>
                <p:cNvPr id="9261" name="ZoneTexte 97"/>
                <p:cNvSpPr txBox="1">
                  <a:spLocks noChangeArrowheads="1"/>
                </p:cNvSpPr>
                <p:nvPr/>
              </p:nvSpPr>
              <p:spPr bwMode="auto">
                <a:xfrm>
                  <a:off x="1763322" y="2359010"/>
                  <a:ext cx="371475" cy="306388"/>
                </a:xfrm>
                <a:prstGeom prst="rect">
                  <a:avLst/>
                </a:prstGeom>
                <a:noFill/>
                <a:ln w="9525">
                  <a:noFill/>
                  <a:miter lim="800000"/>
                  <a:headEnd/>
                  <a:tailEnd/>
                </a:ln>
              </p:spPr>
              <p:txBody>
                <a:bodyPr wrap="none">
                  <a:spAutoFit/>
                </a:bodyPr>
                <a:lstStyle/>
                <a:p>
                  <a:r>
                    <a:rPr lang="fr-FR" sz="1400" dirty="0"/>
                    <a:t>E</a:t>
                  </a:r>
                  <a:r>
                    <a:rPr lang="fr-FR" sz="1400" baseline="-25000" dirty="0"/>
                    <a:t>1</a:t>
                  </a:r>
                </a:p>
              </p:txBody>
            </p:sp>
            <p:sp>
              <p:nvSpPr>
                <p:cNvPr id="9263" name="ZoneTexte 99"/>
                <p:cNvSpPr txBox="1">
                  <a:spLocks noChangeArrowheads="1"/>
                </p:cNvSpPr>
                <p:nvPr/>
              </p:nvSpPr>
              <p:spPr bwMode="auto">
                <a:xfrm>
                  <a:off x="1787525" y="2692400"/>
                  <a:ext cx="373063" cy="307975"/>
                </a:xfrm>
                <a:prstGeom prst="rect">
                  <a:avLst/>
                </a:prstGeom>
                <a:noFill/>
                <a:ln w="9525">
                  <a:noFill/>
                  <a:miter lim="800000"/>
                  <a:headEnd/>
                  <a:tailEnd/>
                </a:ln>
              </p:spPr>
              <p:txBody>
                <a:bodyPr wrap="none">
                  <a:spAutoFit/>
                </a:bodyPr>
                <a:lstStyle/>
                <a:p>
                  <a:r>
                    <a:rPr lang="fr-FR" sz="1400"/>
                    <a:t>S</a:t>
                  </a:r>
                  <a:r>
                    <a:rPr lang="fr-FR" sz="1400" baseline="-25000"/>
                    <a:t>1</a:t>
                  </a:r>
                </a:p>
              </p:txBody>
            </p:sp>
            <p:sp>
              <p:nvSpPr>
                <p:cNvPr id="9264" name="Text Box 143"/>
                <p:cNvSpPr txBox="1">
                  <a:spLocks noChangeArrowheads="1"/>
                </p:cNvSpPr>
                <p:nvPr/>
              </p:nvSpPr>
              <p:spPr bwMode="auto">
                <a:xfrm>
                  <a:off x="5955036" y="2239079"/>
                  <a:ext cx="234885" cy="447907"/>
                </a:xfrm>
                <a:prstGeom prst="rect">
                  <a:avLst/>
                </a:prstGeom>
                <a:noFill/>
                <a:ln w="9525">
                  <a:noFill/>
                  <a:miter lim="800000"/>
                  <a:headEnd/>
                  <a:tailEnd/>
                </a:ln>
              </p:spPr>
              <p:txBody>
                <a:bodyPr/>
                <a:lstStyle/>
                <a:p>
                  <a:r>
                    <a:rPr lang="fr-FR" sz="1200" dirty="0"/>
                    <a:t>Z</a:t>
                  </a:r>
                  <a:endParaRPr lang="fr-FR" dirty="0"/>
                </a:p>
              </p:txBody>
            </p:sp>
            <p:sp>
              <p:nvSpPr>
                <p:cNvPr id="9265" name="ZoneTexte 103"/>
                <p:cNvSpPr txBox="1">
                  <a:spLocks noChangeArrowheads="1"/>
                </p:cNvSpPr>
                <p:nvPr/>
              </p:nvSpPr>
              <p:spPr bwMode="auto">
                <a:xfrm>
                  <a:off x="3300279" y="2322948"/>
                  <a:ext cx="371475" cy="307975"/>
                </a:xfrm>
                <a:prstGeom prst="rect">
                  <a:avLst/>
                </a:prstGeom>
                <a:noFill/>
                <a:ln w="9525">
                  <a:noFill/>
                  <a:miter lim="800000"/>
                  <a:headEnd/>
                  <a:tailEnd/>
                </a:ln>
              </p:spPr>
              <p:txBody>
                <a:bodyPr wrap="none">
                  <a:spAutoFit/>
                </a:bodyPr>
                <a:lstStyle/>
                <a:p>
                  <a:r>
                    <a:rPr lang="fr-FR" sz="1400" dirty="0"/>
                    <a:t>E</a:t>
                  </a:r>
                  <a:r>
                    <a:rPr lang="fr-FR" sz="1400" baseline="-25000" dirty="0"/>
                    <a:t>2</a:t>
                  </a:r>
                </a:p>
              </p:txBody>
            </p:sp>
            <p:sp>
              <p:nvSpPr>
                <p:cNvPr id="9267" name="ZoneTexte 105"/>
                <p:cNvSpPr txBox="1">
                  <a:spLocks noChangeArrowheads="1"/>
                </p:cNvSpPr>
                <p:nvPr/>
              </p:nvSpPr>
              <p:spPr bwMode="auto">
                <a:xfrm>
                  <a:off x="3359150" y="2686050"/>
                  <a:ext cx="373063" cy="307975"/>
                </a:xfrm>
                <a:prstGeom prst="rect">
                  <a:avLst/>
                </a:prstGeom>
                <a:noFill/>
                <a:ln w="9525">
                  <a:noFill/>
                  <a:miter lim="800000"/>
                  <a:headEnd/>
                  <a:tailEnd/>
                </a:ln>
              </p:spPr>
              <p:txBody>
                <a:bodyPr wrap="none">
                  <a:spAutoFit/>
                </a:bodyPr>
                <a:lstStyle/>
                <a:p>
                  <a:r>
                    <a:rPr lang="fr-FR" sz="1400"/>
                    <a:t>S</a:t>
                  </a:r>
                  <a:r>
                    <a:rPr lang="fr-FR" sz="1400" baseline="-25000"/>
                    <a:t>2</a:t>
                  </a:r>
                </a:p>
              </p:txBody>
            </p:sp>
            <p:sp>
              <p:nvSpPr>
                <p:cNvPr id="9268" name="ZoneTexte 107"/>
                <p:cNvSpPr txBox="1">
                  <a:spLocks noChangeArrowheads="1"/>
                </p:cNvSpPr>
                <p:nvPr/>
              </p:nvSpPr>
              <p:spPr bwMode="auto">
                <a:xfrm>
                  <a:off x="4935480" y="2302106"/>
                  <a:ext cx="373062" cy="307975"/>
                </a:xfrm>
                <a:prstGeom prst="rect">
                  <a:avLst/>
                </a:prstGeom>
                <a:noFill/>
                <a:ln w="9525">
                  <a:noFill/>
                  <a:miter lim="800000"/>
                  <a:headEnd/>
                  <a:tailEnd/>
                </a:ln>
              </p:spPr>
              <p:txBody>
                <a:bodyPr wrap="none">
                  <a:spAutoFit/>
                </a:bodyPr>
                <a:lstStyle/>
                <a:p>
                  <a:r>
                    <a:rPr lang="fr-FR" sz="1400" dirty="0"/>
                    <a:t>E</a:t>
                  </a:r>
                  <a:r>
                    <a:rPr lang="fr-FR" sz="1400" baseline="-25000" dirty="0"/>
                    <a:t>3</a:t>
                  </a:r>
                </a:p>
              </p:txBody>
            </p:sp>
            <p:sp>
              <p:nvSpPr>
                <p:cNvPr id="9270" name="ZoneTexte 109"/>
                <p:cNvSpPr txBox="1">
                  <a:spLocks noChangeArrowheads="1"/>
                </p:cNvSpPr>
                <p:nvPr/>
              </p:nvSpPr>
              <p:spPr bwMode="auto">
                <a:xfrm>
                  <a:off x="4919663" y="2679700"/>
                  <a:ext cx="371475" cy="307975"/>
                </a:xfrm>
                <a:prstGeom prst="rect">
                  <a:avLst/>
                </a:prstGeom>
                <a:noFill/>
                <a:ln w="9525">
                  <a:noFill/>
                  <a:miter lim="800000"/>
                  <a:headEnd/>
                  <a:tailEnd/>
                </a:ln>
              </p:spPr>
              <p:txBody>
                <a:bodyPr wrap="none">
                  <a:spAutoFit/>
                </a:bodyPr>
                <a:lstStyle/>
                <a:p>
                  <a:r>
                    <a:rPr lang="fr-FR" sz="1400"/>
                    <a:t>S</a:t>
                  </a:r>
                  <a:r>
                    <a:rPr lang="fr-FR" sz="1400" baseline="-25000"/>
                    <a:t>3</a:t>
                  </a:r>
                </a:p>
              </p:txBody>
            </p:sp>
          </p:grpSp>
          <p:sp>
            <p:nvSpPr>
              <p:cNvPr id="9234" name="ZoneTexte 110"/>
              <p:cNvSpPr txBox="1">
                <a:spLocks noChangeArrowheads="1"/>
              </p:cNvSpPr>
              <p:nvPr/>
            </p:nvSpPr>
            <p:spPr bwMode="auto">
              <a:xfrm>
                <a:off x="5299807" y="1852314"/>
                <a:ext cx="292100" cy="307975"/>
              </a:xfrm>
              <a:prstGeom prst="rect">
                <a:avLst/>
              </a:prstGeom>
              <a:noFill/>
              <a:ln w="9525">
                <a:noFill/>
                <a:miter lim="800000"/>
                <a:headEnd/>
                <a:tailEnd/>
              </a:ln>
            </p:spPr>
            <p:txBody>
              <a:bodyPr wrap="none">
                <a:spAutoFit/>
              </a:bodyPr>
              <a:lstStyle/>
              <a:p>
                <a:r>
                  <a:rPr lang="fr-FR" sz="1400" dirty="0"/>
                  <a:t>i</a:t>
                </a:r>
                <a:r>
                  <a:rPr lang="fr-FR" sz="1400" baseline="-25000" dirty="0"/>
                  <a:t>3</a:t>
                </a:r>
              </a:p>
            </p:txBody>
          </p:sp>
        </p:grpSp>
        <p:cxnSp>
          <p:nvCxnSpPr>
            <p:cNvPr id="6" name="Connecteur droit 5"/>
            <p:cNvCxnSpPr/>
            <p:nvPr/>
          </p:nvCxnSpPr>
          <p:spPr>
            <a:xfrm>
              <a:off x="2555776" y="3356992"/>
              <a:ext cx="91440" cy="0"/>
            </a:xfrm>
            <a:prstGeom prst="line">
              <a:avLst/>
            </a:prstGeom>
          </p:spPr>
          <p:style>
            <a:lnRef idx="1">
              <a:schemeClr val="dk1"/>
            </a:lnRef>
            <a:fillRef idx="0">
              <a:schemeClr val="dk1"/>
            </a:fillRef>
            <a:effectRef idx="0">
              <a:schemeClr val="dk1"/>
            </a:effectRef>
            <a:fontRef idx="minor">
              <a:schemeClr val="tx1"/>
            </a:fontRef>
          </p:style>
        </p:cxnSp>
        <p:cxnSp>
          <p:nvCxnSpPr>
            <p:cNvPr id="93" name="Connecteur droit 92"/>
            <p:cNvCxnSpPr/>
            <p:nvPr/>
          </p:nvCxnSpPr>
          <p:spPr>
            <a:xfrm>
              <a:off x="4355976" y="3356992"/>
              <a:ext cx="128455" cy="0"/>
            </a:xfrm>
            <a:prstGeom prst="line">
              <a:avLst/>
            </a:prstGeom>
          </p:spPr>
          <p:style>
            <a:lnRef idx="1">
              <a:schemeClr val="dk1"/>
            </a:lnRef>
            <a:fillRef idx="0">
              <a:schemeClr val="dk1"/>
            </a:fillRef>
            <a:effectRef idx="0">
              <a:schemeClr val="dk1"/>
            </a:effectRef>
            <a:fontRef idx="minor">
              <a:schemeClr val="tx1"/>
            </a:fontRef>
          </p:style>
        </p:cxnSp>
        <p:cxnSp>
          <p:nvCxnSpPr>
            <p:cNvPr id="94" name="Connecteur droit 93"/>
            <p:cNvCxnSpPr/>
            <p:nvPr/>
          </p:nvCxnSpPr>
          <p:spPr>
            <a:xfrm>
              <a:off x="5724128" y="4045084"/>
              <a:ext cx="128455" cy="0"/>
            </a:xfrm>
            <a:prstGeom prst="line">
              <a:avLst/>
            </a:prstGeom>
          </p:spPr>
          <p:style>
            <a:lnRef idx="1">
              <a:schemeClr val="dk1"/>
            </a:lnRef>
            <a:fillRef idx="0">
              <a:schemeClr val="dk1"/>
            </a:fillRef>
            <a:effectRef idx="0">
              <a:schemeClr val="dk1"/>
            </a:effectRef>
            <a:fontRef idx="minor">
              <a:schemeClr val="tx1"/>
            </a:fontRef>
          </p:style>
        </p:cxnSp>
        <p:cxnSp>
          <p:nvCxnSpPr>
            <p:cNvPr id="95" name="Connecteur droit 94"/>
            <p:cNvCxnSpPr/>
            <p:nvPr/>
          </p:nvCxnSpPr>
          <p:spPr>
            <a:xfrm>
              <a:off x="6099729" y="3278478"/>
              <a:ext cx="128455" cy="0"/>
            </a:xfrm>
            <a:prstGeom prst="line">
              <a:avLst/>
            </a:prstGeom>
          </p:spPr>
          <p:style>
            <a:lnRef idx="1">
              <a:schemeClr val="dk1"/>
            </a:lnRef>
            <a:fillRef idx="0">
              <a:schemeClr val="dk1"/>
            </a:fillRef>
            <a:effectRef idx="0">
              <a:schemeClr val="dk1"/>
            </a:effectRef>
            <a:fontRef idx="minor">
              <a:schemeClr val="tx1"/>
            </a:fontRef>
          </p:style>
        </p:cxnSp>
        <p:cxnSp>
          <p:nvCxnSpPr>
            <p:cNvPr id="97" name="Connecteur droit 96"/>
            <p:cNvCxnSpPr/>
            <p:nvPr/>
          </p:nvCxnSpPr>
          <p:spPr>
            <a:xfrm>
              <a:off x="2120535" y="4127812"/>
              <a:ext cx="128455" cy="0"/>
            </a:xfrm>
            <a:prstGeom prst="line">
              <a:avLst/>
            </a:prstGeom>
          </p:spPr>
          <p:style>
            <a:lnRef idx="1">
              <a:schemeClr val="dk1"/>
            </a:lnRef>
            <a:fillRef idx="0">
              <a:schemeClr val="dk1"/>
            </a:fillRef>
            <a:effectRef idx="0">
              <a:schemeClr val="dk1"/>
            </a:effectRef>
            <a:fontRef idx="minor">
              <a:schemeClr val="tx1"/>
            </a:fontRef>
          </p:style>
        </p:cxnSp>
        <p:cxnSp>
          <p:nvCxnSpPr>
            <p:cNvPr id="98" name="Connecteur droit 97"/>
            <p:cNvCxnSpPr/>
            <p:nvPr/>
          </p:nvCxnSpPr>
          <p:spPr>
            <a:xfrm>
              <a:off x="3867481" y="4077072"/>
              <a:ext cx="128455" cy="0"/>
            </a:xfrm>
            <a:prstGeom prst="line">
              <a:avLst/>
            </a:prstGeom>
          </p:spPr>
          <p:style>
            <a:lnRef idx="1">
              <a:schemeClr val="dk1"/>
            </a:lnRef>
            <a:fillRef idx="0">
              <a:schemeClr val="dk1"/>
            </a:fillRef>
            <a:effectRef idx="0">
              <a:schemeClr val="dk1"/>
            </a:effectRef>
            <a:fontRef idx="minor">
              <a:schemeClr val="tx1"/>
            </a:fontRef>
          </p:style>
        </p:cxn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ZoneTexte 6"/>
              <p:cNvSpPr txBox="1">
                <a:spLocks noChangeArrowheads="1"/>
              </p:cNvSpPr>
              <p:nvPr/>
            </p:nvSpPr>
            <p:spPr bwMode="auto">
              <a:xfrm>
                <a:off x="827584" y="1152525"/>
                <a:ext cx="7272808" cy="5282728"/>
              </a:xfrm>
              <a:prstGeom prst="rect">
                <a:avLst/>
              </a:prstGeom>
              <a:noFill/>
              <a:ln w="9525">
                <a:noFill/>
                <a:miter lim="800000"/>
                <a:headEnd/>
                <a:tailEnd/>
              </a:ln>
            </p:spPr>
            <p:txBody>
              <a:bodyPr wrap="square">
                <a:spAutoFit/>
              </a:bodyPr>
              <a:lstStyle/>
              <a:p>
                <a:endParaRPr lang="fr-FR" dirty="0"/>
              </a:p>
              <a:p>
                <a:endParaRPr lang="fr-FR" dirty="0"/>
              </a:p>
              <a:p>
                <a:r>
                  <a:rPr lang="fr-FR" dirty="0"/>
                  <a:t>Si φ est le déphasage introduit par l’impédance </a:t>
                </a:r>
                <a14:m>
                  <m:oMath xmlns:m="http://schemas.openxmlformats.org/officeDocument/2006/math">
                    <m:acc>
                      <m:accPr>
                        <m:chr m:val="̅"/>
                        <m:ctrlPr>
                          <a:rPr lang="fr-FR" i="1">
                            <a:latin typeface="Cambria Math" panose="02040503050406030204" pitchFamily="18" charset="0"/>
                          </a:rPr>
                        </m:ctrlPr>
                      </m:accPr>
                      <m:e>
                        <m:r>
                          <m:rPr>
                            <m:sty m:val="p"/>
                          </m:rPr>
                          <a:rPr lang="en-US" i="0">
                            <a:latin typeface="Cambria Math" panose="02040503050406030204" pitchFamily="18" charset="0"/>
                          </a:rPr>
                          <m:t>Z</m:t>
                        </m:r>
                      </m:e>
                    </m:acc>
                  </m:oMath>
                </a14:m>
                <a:r>
                  <a:rPr lang="fr-FR" dirty="0"/>
                  <a:t>. L’expression des 3 courants sera :</a:t>
                </a:r>
              </a:p>
              <a:p>
                <a:endParaRPr lang="fr-FR" dirty="0"/>
              </a:p>
              <a:p>
                <a:pPr algn="ctr"/>
                <a14:m>
                  <m:oMath xmlns:m="http://schemas.openxmlformats.org/officeDocument/2006/math">
                    <m:d>
                      <m:dPr>
                        <m:begChr m:val="{"/>
                        <m:endChr m:val=""/>
                        <m:ctrlPr>
                          <a:rPr lang="fr-FR" i="1">
                            <a:latin typeface="Cambria Math" panose="02040503050406030204" pitchFamily="18" charset="0"/>
                          </a:rPr>
                        </m:ctrlPr>
                      </m:dPr>
                      <m:e>
                        <m:eqArr>
                          <m:eqArrPr>
                            <m:ctrlPr>
                              <a:rPr lang="fr-FR" i="1">
                                <a:latin typeface="Cambria Math" panose="02040503050406030204" pitchFamily="18" charset="0"/>
                              </a:rPr>
                            </m:ctrlPr>
                          </m:eqArrPr>
                          <m:e>
                            <m:r>
                              <m:rPr>
                                <m:sty m:val="p"/>
                              </m:rPr>
                              <a:rPr lang="en-US" b="0" i="0" smtClean="0">
                                <a:latin typeface="Cambria Math" panose="02040503050406030204" pitchFamily="18" charset="0"/>
                              </a:rPr>
                              <m:t>i</m:t>
                            </m:r>
                            <m:r>
                              <a:rPr lang="fr-FR" b="0" i="0" baseline="-25000" dirty="0">
                                <a:latin typeface="Cambria Math" panose="02040503050406030204" pitchFamily="18" charset="0"/>
                              </a:rPr>
                              <m:t>1</m:t>
                            </m:r>
                            <m:r>
                              <a:rPr lang="fr-FR" b="0" i="0" dirty="0">
                                <a:latin typeface="Cambria Math" panose="02040503050406030204" pitchFamily="18" charset="0"/>
                              </a:rPr>
                              <m:t>=</m:t>
                            </m:r>
                            <m:r>
                              <m:rPr>
                                <m:sty m:val="p"/>
                              </m:rPr>
                              <a:rPr lang="en-US" b="0" i="0" dirty="0" smtClean="0">
                                <a:latin typeface="Cambria Math" panose="02040503050406030204" pitchFamily="18" charset="0"/>
                              </a:rPr>
                              <m:t>I</m:t>
                            </m:r>
                            <m:r>
                              <m:rPr>
                                <m:sty m:val="p"/>
                              </m:rPr>
                              <a:rPr lang="fr-FR" b="0" i="0" baseline="-25000" dirty="0" err="1">
                                <a:latin typeface="Cambria Math" panose="02040503050406030204" pitchFamily="18" charset="0"/>
                              </a:rPr>
                              <m:t>m</m:t>
                            </m:r>
                            <m:r>
                              <m:rPr>
                                <m:sty m:val="p"/>
                              </m:rPr>
                              <a:rPr lang="fr-FR" b="0" i="0" dirty="0" err="1">
                                <a:latin typeface="Cambria Math" panose="02040503050406030204" pitchFamily="18" charset="0"/>
                              </a:rPr>
                              <m:t>sin</m:t>
                            </m:r>
                            <m:d>
                              <m:dPr>
                                <m:ctrlPr>
                                  <a:rPr lang="fr-FR" i="1" dirty="0" err="1">
                                    <a:latin typeface="Cambria Math" panose="02040503050406030204" pitchFamily="18" charset="0"/>
                                  </a:rPr>
                                </m:ctrlPr>
                              </m:dPr>
                              <m:e>
                                <m:r>
                                  <m:rPr>
                                    <m:sty m:val="p"/>
                                  </m:rPr>
                                  <a:rPr lang="el-GR" b="0" i="0" dirty="0">
                                    <a:latin typeface="Cambria Math" panose="02040503050406030204" pitchFamily="18" charset="0"/>
                                  </a:rPr>
                                  <m:t>ω</m:t>
                                </m:r>
                                <m:r>
                                  <m:rPr>
                                    <m:sty m:val="p"/>
                                  </m:rPr>
                                  <a:rPr lang="fr-FR" b="0" i="0" dirty="0">
                                    <a:latin typeface="Cambria Math" panose="02040503050406030204" pitchFamily="18" charset="0"/>
                                  </a:rPr>
                                  <m:t>t</m:t>
                                </m:r>
                                <m:r>
                                  <a:rPr lang="en-US" b="0" i="0" dirty="0" smtClean="0">
                                    <a:latin typeface="Cambria Math" panose="02040503050406030204" pitchFamily="18" charset="0"/>
                                  </a:rPr>
                                  <m:t>−</m:t>
                                </m:r>
                                <m:r>
                                  <m:rPr>
                                    <m:sty m:val="p"/>
                                  </m:rPr>
                                  <a:rPr lang="en-US" b="0" i="0" dirty="0" smtClean="0">
                                    <a:latin typeface="Cambria Math" panose="02040503050406030204" pitchFamily="18" charset="0"/>
                                    <a:ea typeface="Cambria Math" panose="02040503050406030204" pitchFamily="18" charset="0"/>
                                  </a:rPr>
                                  <m:t>φ</m:t>
                                </m:r>
                              </m:e>
                            </m:d>
                            <m:r>
                              <a:rPr lang="en-US" b="0" i="0" dirty="0">
                                <a:latin typeface="Cambria Math" panose="02040503050406030204" pitchFamily="18" charset="0"/>
                              </a:rPr>
                              <m:t>            </m:t>
                            </m:r>
                          </m:e>
                          <m:e>
                            <m:r>
                              <m:rPr>
                                <m:sty m:val="p"/>
                              </m:rPr>
                              <a:rPr lang="en-US" b="0" i="0" dirty="0" smtClean="0">
                                <a:latin typeface="Cambria Math" panose="02040503050406030204" pitchFamily="18" charset="0"/>
                              </a:rPr>
                              <m:t>i</m:t>
                            </m:r>
                            <m:r>
                              <a:rPr lang="en-US" b="0" i="0" baseline="-25000" dirty="0">
                                <a:latin typeface="Cambria Math" panose="02040503050406030204" pitchFamily="18" charset="0"/>
                              </a:rPr>
                              <m:t>2</m:t>
                            </m:r>
                            <m:r>
                              <a:rPr lang="fr-FR" b="0" i="0" dirty="0">
                                <a:latin typeface="Cambria Math" panose="02040503050406030204" pitchFamily="18" charset="0"/>
                              </a:rPr>
                              <m:t>=</m:t>
                            </m:r>
                            <m:r>
                              <m:rPr>
                                <m:sty m:val="p"/>
                              </m:rPr>
                              <a:rPr lang="en-US" b="0" i="0" dirty="0" smtClean="0">
                                <a:latin typeface="Cambria Math" panose="02040503050406030204" pitchFamily="18" charset="0"/>
                              </a:rPr>
                              <m:t>I</m:t>
                            </m:r>
                            <m:r>
                              <m:rPr>
                                <m:sty m:val="p"/>
                              </m:rPr>
                              <a:rPr lang="fr-FR" b="0" i="0" baseline="-25000" dirty="0" err="1">
                                <a:latin typeface="Cambria Math" panose="02040503050406030204" pitchFamily="18" charset="0"/>
                              </a:rPr>
                              <m:t>m</m:t>
                            </m:r>
                            <m:r>
                              <m:rPr>
                                <m:sty m:val="p"/>
                              </m:rPr>
                              <a:rPr lang="fr-FR" b="0" i="0" dirty="0" err="1">
                                <a:latin typeface="Cambria Math" panose="02040503050406030204" pitchFamily="18" charset="0"/>
                              </a:rPr>
                              <m:t>sin</m:t>
                            </m:r>
                            <m:r>
                              <a:rPr lang="fr-FR" b="0" i="0" dirty="0">
                                <a:latin typeface="Cambria Math" panose="02040503050406030204" pitchFamily="18" charset="0"/>
                              </a:rPr>
                              <m:t>(</m:t>
                            </m:r>
                            <m:r>
                              <m:rPr>
                                <m:sty m:val="p"/>
                              </m:rPr>
                              <a:rPr lang="el-GR" b="0" i="0" dirty="0">
                                <a:latin typeface="Cambria Math" panose="02040503050406030204" pitchFamily="18" charset="0"/>
                              </a:rPr>
                              <m:t>ω</m:t>
                            </m:r>
                            <m:r>
                              <m:rPr>
                                <m:sty m:val="p"/>
                              </m:rPr>
                              <a:rPr lang="fr-FR" b="0" i="0" dirty="0">
                                <a:latin typeface="Cambria Math" panose="02040503050406030204" pitchFamily="18" charset="0"/>
                              </a:rPr>
                              <m:t>t</m:t>
                            </m:r>
                            <m:r>
                              <a:rPr lang="en-US" b="0" i="0" dirty="0">
                                <a:latin typeface="Cambria Math" panose="02040503050406030204" pitchFamily="18" charset="0"/>
                              </a:rPr>
                              <m:t>−</m:t>
                            </m:r>
                            <m:r>
                              <m:rPr>
                                <m:sty m:val="p"/>
                              </m:rPr>
                              <a:rPr lang="en-US" b="0" i="0" dirty="0" smtClean="0">
                                <a:latin typeface="Cambria Math" panose="02040503050406030204" pitchFamily="18" charset="0"/>
                                <a:ea typeface="Cambria Math" panose="02040503050406030204" pitchFamily="18" charset="0"/>
                              </a:rPr>
                              <m:t>φ</m:t>
                            </m:r>
                            <m:r>
                              <a:rPr lang="en-US" b="0" i="0" dirty="0" smtClean="0">
                                <a:latin typeface="Cambria Math" panose="02040503050406030204" pitchFamily="18" charset="0"/>
                              </a:rPr>
                              <m:t>−</m:t>
                            </m:r>
                            <m:f>
                              <m:fPr>
                                <m:ctrlPr>
                                  <a:rPr lang="en-US" i="1" dirty="0">
                                    <a:latin typeface="Cambria Math" panose="02040503050406030204" pitchFamily="18" charset="0"/>
                                  </a:rPr>
                                </m:ctrlPr>
                              </m:fPr>
                              <m:num>
                                <m:r>
                                  <a:rPr lang="en-US" b="0" i="0" dirty="0">
                                    <a:latin typeface="Cambria Math" panose="02040503050406030204" pitchFamily="18" charset="0"/>
                                  </a:rPr>
                                  <m:t>2</m:t>
                                </m:r>
                                <m:r>
                                  <m:rPr>
                                    <m:sty m:val="p"/>
                                  </m:rPr>
                                  <a:rPr lang="en-US" b="0" i="0" dirty="0">
                                    <a:latin typeface="Cambria Math" panose="02040503050406030204" pitchFamily="18" charset="0"/>
                                    <a:ea typeface="Cambria Math" panose="02040503050406030204" pitchFamily="18" charset="0"/>
                                  </a:rPr>
                                  <m:t>π</m:t>
                                </m:r>
                              </m:num>
                              <m:den>
                                <m:r>
                                  <a:rPr lang="en-US" b="0" i="0" dirty="0">
                                    <a:latin typeface="Cambria Math" panose="02040503050406030204" pitchFamily="18" charset="0"/>
                                  </a:rPr>
                                  <m:t>3</m:t>
                                </m:r>
                              </m:den>
                            </m:f>
                            <m:r>
                              <a:rPr lang="fr-FR" b="0" i="0" dirty="0">
                                <a:latin typeface="Cambria Math" panose="02040503050406030204" pitchFamily="18" charset="0"/>
                              </a:rPr>
                              <m:t>)</m:t>
                            </m:r>
                          </m:e>
                          <m:e>
                            <m:r>
                              <m:rPr>
                                <m:sty m:val="p"/>
                              </m:rPr>
                              <a:rPr lang="en-US" b="0" i="0" dirty="0" smtClean="0">
                                <a:latin typeface="Cambria Math" panose="02040503050406030204" pitchFamily="18" charset="0"/>
                              </a:rPr>
                              <m:t>i</m:t>
                            </m:r>
                            <m:r>
                              <a:rPr lang="en-US" b="0" i="0" baseline="-25000" dirty="0">
                                <a:latin typeface="Cambria Math" panose="02040503050406030204" pitchFamily="18" charset="0"/>
                              </a:rPr>
                              <m:t>3</m:t>
                            </m:r>
                            <m:r>
                              <a:rPr lang="fr-FR" b="0" i="0" dirty="0">
                                <a:latin typeface="Cambria Math" panose="02040503050406030204" pitchFamily="18" charset="0"/>
                              </a:rPr>
                              <m:t>=</m:t>
                            </m:r>
                            <m:r>
                              <m:rPr>
                                <m:sty m:val="p"/>
                              </m:rPr>
                              <a:rPr lang="en-US" b="0" i="0" dirty="0" smtClean="0">
                                <a:latin typeface="Cambria Math" panose="02040503050406030204" pitchFamily="18" charset="0"/>
                              </a:rPr>
                              <m:t>I</m:t>
                            </m:r>
                            <m:r>
                              <m:rPr>
                                <m:sty m:val="p"/>
                              </m:rPr>
                              <a:rPr lang="fr-FR" b="0" i="0" baseline="-25000" dirty="0" err="1">
                                <a:latin typeface="Cambria Math" panose="02040503050406030204" pitchFamily="18" charset="0"/>
                              </a:rPr>
                              <m:t>m</m:t>
                            </m:r>
                            <m:r>
                              <m:rPr>
                                <m:sty m:val="p"/>
                              </m:rPr>
                              <a:rPr lang="fr-FR" b="0" i="0" dirty="0" err="1">
                                <a:latin typeface="Cambria Math" panose="02040503050406030204" pitchFamily="18" charset="0"/>
                              </a:rPr>
                              <m:t>sin</m:t>
                            </m:r>
                            <m:r>
                              <a:rPr lang="fr-FR" b="0" i="0" dirty="0">
                                <a:latin typeface="Cambria Math" panose="02040503050406030204" pitchFamily="18" charset="0"/>
                              </a:rPr>
                              <m:t>(</m:t>
                            </m:r>
                            <m:r>
                              <m:rPr>
                                <m:sty m:val="p"/>
                              </m:rPr>
                              <a:rPr lang="el-GR" b="0" i="0" dirty="0">
                                <a:latin typeface="Cambria Math" panose="02040503050406030204" pitchFamily="18" charset="0"/>
                              </a:rPr>
                              <m:t>ω</m:t>
                            </m:r>
                            <m:r>
                              <m:rPr>
                                <m:sty m:val="p"/>
                              </m:rPr>
                              <a:rPr lang="fr-FR" b="0" i="0" dirty="0">
                                <a:latin typeface="Cambria Math" panose="02040503050406030204" pitchFamily="18" charset="0"/>
                              </a:rPr>
                              <m:t>t</m:t>
                            </m:r>
                            <m:r>
                              <a:rPr lang="en-US" b="0" i="0" dirty="0" smtClean="0">
                                <a:latin typeface="Cambria Math" panose="02040503050406030204" pitchFamily="18" charset="0"/>
                              </a:rPr>
                              <m:t>−</m:t>
                            </m:r>
                            <m:r>
                              <m:rPr>
                                <m:sty m:val="p"/>
                              </m:rPr>
                              <a:rPr lang="en-US" b="0" i="0" dirty="0" smtClean="0">
                                <a:latin typeface="Cambria Math" panose="02040503050406030204" pitchFamily="18" charset="0"/>
                                <a:ea typeface="Cambria Math" panose="02040503050406030204" pitchFamily="18" charset="0"/>
                              </a:rPr>
                              <m:t>φ</m:t>
                            </m:r>
                            <m:r>
                              <a:rPr lang="en-US" b="0" i="0" dirty="0">
                                <a:latin typeface="Cambria Math" panose="02040503050406030204" pitchFamily="18" charset="0"/>
                              </a:rPr>
                              <m:t>+</m:t>
                            </m:r>
                            <m:f>
                              <m:fPr>
                                <m:ctrlPr>
                                  <a:rPr lang="en-US" i="1" dirty="0">
                                    <a:latin typeface="Cambria Math" panose="02040503050406030204" pitchFamily="18" charset="0"/>
                                  </a:rPr>
                                </m:ctrlPr>
                              </m:fPr>
                              <m:num>
                                <m:r>
                                  <a:rPr lang="en-US" b="0" i="0" dirty="0">
                                    <a:latin typeface="Cambria Math" panose="02040503050406030204" pitchFamily="18" charset="0"/>
                                  </a:rPr>
                                  <m:t>2</m:t>
                                </m:r>
                                <m:r>
                                  <m:rPr>
                                    <m:sty m:val="p"/>
                                  </m:rPr>
                                  <a:rPr lang="en-US" b="0" i="0" dirty="0">
                                    <a:latin typeface="Cambria Math" panose="02040503050406030204" pitchFamily="18" charset="0"/>
                                    <a:ea typeface="Cambria Math" panose="02040503050406030204" pitchFamily="18" charset="0"/>
                                  </a:rPr>
                                  <m:t>π</m:t>
                                </m:r>
                              </m:num>
                              <m:den>
                                <m:r>
                                  <a:rPr lang="en-US" b="0" i="0" dirty="0">
                                    <a:latin typeface="Cambria Math" panose="02040503050406030204" pitchFamily="18" charset="0"/>
                                  </a:rPr>
                                  <m:t>3</m:t>
                                </m:r>
                              </m:den>
                            </m:f>
                            <m:r>
                              <a:rPr lang="fr-FR" b="0" i="0" dirty="0">
                                <a:latin typeface="Cambria Math" panose="02040503050406030204" pitchFamily="18" charset="0"/>
                              </a:rPr>
                              <m:t>)</m:t>
                            </m:r>
                          </m:e>
                        </m:eqArr>
                      </m:e>
                    </m:d>
                  </m:oMath>
                </a14:m>
                <a:r>
                  <a:rPr lang="fr-FR" dirty="0"/>
                  <a:t>           </a:t>
                </a:r>
                <a14:m>
                  <m:oMath xmlns:m="http://schemas.openxmlformats.org/officeDocument/2006/math">
                    <m:sSub>
                      <m:sSubPr>
                        <m:ctrlPr>
                          <a:rPr lang="fr-FR" i="1" dirty="0" smtClean="0">
                            <a:latin typeface="Cambria Math" panose="02040503050406030204" pitchFamily="18" charset="0"/>
                          </a:rPr>
                        </m:ctrlPr>
                      </m:sSubPr>
                      <m:e>
                        <m:r>
                          <m:rPr>
                            <m:sty m:val="p"/>
                          </m:rPr>
                          <a:rPr lang="en-US" b="0" i="0" dirty="0" smtClean="0">
                            <a:latin typeface="Cambria Math" panose="02040503050406030204" pitchFamily="18" charset="0"/>
                          </a:rPr>
                          <m:t>I</m:t>
                        </m:r>
                      </m:e>
                      <m:sub>
                        <m:r>
                          <m:rPr>
                            <m:sty m:val="p"/>
                          </m:rPr>
                          <a:rPr lang="en-US" b="0" i="0" dirty="0" smtClean="0">
                            <a:latin typeface="Cambria Math" panose="02040503050406030204" pitchFamily="18" charset="0"/>
                          </a:rPr>
                          <m:t>m</m:t>
                        </m:r>
                      </m:sub>
                    </m:sSub>
                    <m:r>
                      <a:rPr lang="en-US" b="0" i="0" dirty="0" smtClean="0">
                        <a:latin typeface="Cambria Math" panose="02040503050406030204" pitchFamily="18" charset="0"/>
                      </a:rPr>
                      <m:t>=</m:t>
                    </m:r>
                    <m:f>
                      <m:fPr>
                        <m:ctrlPr>
                          <a:rPr lang="en-US" b="0" i="1" dirty="0" smtClean="0">
                            <a:latin typeface="Cambria Math" panose="02040503050406030204" pitchFamily="18" charset="0"/>
                          </a:rPr>
                        </m:ctrlPr>
                      </m:fPr>
                      <m:num>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E</m:t>
                            </m:r>
                          </m:e>
                          <m:sub>
                            <m:r>
                              <m:rPr>
                                <m:sty m:val="p"/>
                              </m:rPr>
                              <a:rPr lang="en-US" b="0" i="0" dirty="0" smtClean="0">
                                <a:latin typeface="Cambria Math" panose="02040503050406030204" pitchFamily="18" charset="0"/>
                              </a:rPr>
                              <m:t>m</m:t>
                            </m:r>
                          </m:sub>
                        </m:sSub>
                      </m:num>
                      <m:den>
                        <m:r>
                          <m:rPr>
                            <m:sty m:val="p"/>
                          </m:rPr>
                          <a:rPr lang="en-US" b="0" i="0" dirty="0" smtClean="0">
                            <a:latin typeface="Cambria Math" panose="02040503050406030204" pitchFamily="18" charset="0"/>
                          </a:rPr>
                          <m:t>Z</m:t>
                        </m:r>
                      </m:den>
                    </m:f>
                  </m:oMath>
                </a14:m>
                <a:endParaRPr lang="fr-FR" dirty="0"/>
              </a:p>
              <a:p>
                <a:endParaRPr lang="fr-FR" dirty="0"/>
              </a:p>
              <a:p>
                <a:endParaRPr lang="fr-FR" dirty="0"/>
              </a:p>
              <a:p>
                <a:endParaRPr lang="fr-FR" dirty="0"/>
              </a:p>
              <a:p>
                <a:pPr algn="just"/>
                <a:r>
                  <a:rPr lang="fr-FR" dirty="0"/>
                  <a:t>Les trois courants ainsi obtenus forment un système triphasé équilibré on établira facilement que :</a:t>
                </a:r>
              </a:p>
              <a:p>
                <a:endParaRPr lang="fr-FR" dirty="0"/>
              </a:p>
              <a:p>
                <a:pPr/>
                <a14:m>
                  <m:oMathPara xmlns:m="http://schemas.openxmlformats.org/officeDocument/2006/math">
                    <m:oMathParaPr>
                      <m:jc m:val="centerGroup"/>
                    </m:oMathParaPr>
                    <m:oMath xmlns:m="http://schemas.openxmlformats.org/officeDocument/2006/math">
                      <m:d>
                        <m:dPr>
                          <m:begChr m:val="{"/>
                          <m:endChr m:val=""/>
                          <m:ctrlPr>
                            <a:rPr lang="fr-FR" i="1" smtClean="0">
                              <a:latin typeface="Cambria Math" panose="02040503050406030204" pitchFamily="18" charset="0"/>
                            </a:rPr>
                          </m:ctrlPr>
                        </m:dPr>
                        <m:e>
                          <m:eqArr>
                            <m:eqArrPr>
                              <m:ctrlPr>
                                <a:rPr lang="fr-FR" i="1" smtClean="0">
                                  <a:latin typeface="Cambria Math" panose="02040503050406030204" pitchFamily="18" charset="0"/>
                                </a:rPr>
                              </m:ctrlPr>
                            </m:eqArrPr>
                            <m:e>
                              <m:sSub>
                                <m:sSubPr>
                                  <m:ctrlPr>
                                    <a:rPr lang="fr-FR" i="1">
                                      <a:latin typeface="Cambria Math" panose="02040503050406030204" pitchFamily="18" charset="0"/>
                                    </a:rPr>
                                  </m:ctrlPr>
                                </m:sSubPr>
                                <m:e>
                                  <m:r>
                                    <m:rPr>
                                      <m:sty m:val="p"/>
                                    </m:rPr>
                                    <a:rPr lang="en-US" i="0">
                                      <a:latin typeface="Cambria Math" panose="02040503050406030204" pitchFamily="18" charset="0"/>
                                    </a:rPr>
                                    <m:t>e</m:t>
                                  </m:r>
                                </m:e>
                                <m:sub>
                                  <m:r>
                                    <a:rPr lang="en-US" i="0">
                                      <a:latin typeface="Cambria Math" panose="02040503050406030204" pitchFamily="18" charset="0"/>
                                    </a:rPr>
                                    <m:t>1</m:t>
                                  </m:r>
                                </m:sub>
                              </m:sSub>
                              <m:r>
                                <a:rPr lang="en-US" b="0" i="0" smtClean="0">
                                  <a:latin typeface="Cambria Math" panose="02040503050406030204" pitchFamily="18" charset="0"/>
                                </a:rPr>
                                <m:t>+</m:t>
                              </m:r>
                              <m:sSub>
                                <m:sSubPr>
                                  <m:ctrlPr>
                                    <a:rPr lang="fr-FR" i="1">
                                      <a:latin typeface="Cambria Math" panose="02040503050406030204" pitchFamily="18" charset="0"/>
                                    </a:rPr>
                                  </m:ctrlPr>
                                </m:sSubPr>
                                <m:e>
                                  <m:r>
                                    <m:rPr>
                                      <m:sty m:val="p"/>
                                    </m:rPr>
                                    <a:rPr lang="en-US" i="0">
                                      <a:latin typeface="Cambria Math" panose="02040503050406030204" pitchFamily="18" charset="0"/>
                                    </a:rPr>
                                    <m:t>e</m:t>
                                  </m:r>
                                </m:e>
                                <m:sub>
                                  <m:r>
                                    <a:rPr lang="en-US" b="0" i="0" smtClean="0">
                                      <a:latin typeface="Cambria Math" panose="02040503050406030204" pitchFamily="18" charset="0"/>
                                    </a:rPr>
                                    <m:t>2</m:t>
                                  </m:r>
                                </m:sub>
                              </m:sSub>
                              <m:r>
                                <a:rPr lang="en-US" b="0" i="0" smtClean="0">
                                  <a:latin typeface="Cambria Math" panose="02040503050406030204" pitchFamily="18" charset="0"/>
                                </a:rPr>
                                <m:t>+</m:t>
                              </m:r>
                              <m:sSub>
                                <m:sSubPr>
                                  <m:ctrlPr>
                                    <a:rPr lang="fr-FR" i="1">
                                      <a:latin typeface="Cambria Math" panose="02040503050406030204" pitchFamily="18" charset="0"/>
                                    </a:rPr>
                                  </m:ctrlPr>
                                </m:sSubPr>
                                <m:e>
                                  <m:r>
                                    <m:rPr>
                                      <m:sty m:val="p"/>
                                    </m:rPr>
                                    <a:rPr lang="en-US" i="0">
                                      <a:latin typeface="Cambria Math" panose="02040503050406030204" pitchFamily="18" charset="0"/>
                                    </a:rPr>
                                    <m:t>e</m:t>
                                  </m:r>
                                </m:e>
                                <m:sub>
                                  <m:r>
                                    <a:rPr lang="en-US" b="0" i="0" smtClean="0">
                                      <a:latin typeface="Cambria Math" panose="02040503050406030204" pitchFamily="18" charset="0"/>
                                    </a:rPr>
                                    <m:t>3</m:t>
                                  </m:r>
                                </m:sub>
                              </m:sSub>
                              <m:r>
                                <a:rPr lang="en-US" b="0" i="0" smtClean="0">
                                  <a:latin typeface="Cambria Math" panose="02040503050406030204" pitchFamily="18" charset="0"/>
                                </a:rPr>
                                <m:t>=0</m:t>
                              </m:r>
                            </m:e>
                            <m:e>
                              <m:sSub>
                                <m:sSubPr>
                                  <m:ctrlPr>
                                    <a:rPr lang="fr-FR" i="1" smtClean="0">
                                      <a:latin typeface="Cambria Math" panose="02040503050406030204" pitchFamily="18" charset="0"/>
                                    </a:rPr>
                                  </m:ctrlPr>
                                </m:sSubPr>
                                <m:e>
                                  <m:r>
                                    <m:rPr>
                                      <m:sty m:val="p"/>
                                    </m:rPr>
                                    <a:rPr lang="en-US" b="0" i="0" smtClean="0">
                                      <a:latin typeface="Cambria Math" panose="02040503050406030204" pitchFamily="18" charset="0"/>
                                    </a:rPr>
                                    <m:t>i</m:t>
                                  </m:r>
                                </m:e>
                                <m:sub>
                                  <m:r>
                                    <a:rPr lang="en-US" i="0">
                                      <a:latin typeface="Cambria Math" panose="02040503050406030204" pitchFamily="18" charset="0"/>
                                    </a:rPr>
                                    <m:t>1</m:t>
                                  </m:r>
                                </m:sub>
                              </m:sSub>
                              <m:r>
                                <a:rPr lang="en-US" b="0" i="0" smtClean="0">
                                  <a:latin typeface="Cambria Math" panose="02040503050406030204" pitchFamily="18" charset="0"/>
                                </a:rPr>
                                <m:t>+</m:t>
                              </m:r>
                              <m:sSub>
                                <m:sSubPr>
                                  <m:ctrlPr>
                                    <a:rPr lang="fr-FR" i="1">
                                      <a:latin typeface="Cambria Math" panose="02040503050406030204" pitchFamily="18" charset="0"/>
                                    </a:rPr>
                                  </m:ctrlPr>
                                </m:sSubPr>
                                <m:e>
                                  <m:r>
                                    <m:rPr>
                                      <m:sty m:val="p"/>
                                    </m:rPr>
                                    <a:rPr lang="en-US" b="0" i="0" smtClean="0">
                                      <a:latin typeface="Cambria Math" panose="02040503050406030204" pitchFamily="18" charset="0"/>
                                    </a:rPr>
                                    <m:t>i</m:t>
                                  </m:r>
                                </m:e>
                                <m:sub>
                                  <m:r>
                                    <a:rPr lang="en-US" b="0" i="0" smtClean="0">
                                      <a:latin typeface="Cambria Math" panose="02040503050406030204" pitchFamily="18" charset="0"/>
                                    </a:rPr>
                                    <m:t>2</m:t>
                                  </m:r>
                                </m:sub>
                              </m:sSub>
                              <m:r>
                                <a:rPr lang="en-US" b="0" i="0" smtClean="0">
                                  <a:latin typeface="Cambria Math" panose="02040503050406030204" pitchFamily="18" charset="0"/>
                                </a:rPr>
                                <m:t>+</m:t>
                              </m:r>
                              <m:sSub>
                                <m:sSubPr>
                                  <m:ctrlPr>
                                    <a:rPr lang="fr-FR" i="1">
                                      <a:latin typeface="Cambria Math" panose="02040503050406030204" pitchFamily="18" charset="0"/>
                                    </a:rPr>
                                  </m:ctrlPr>
                                </m:sSubPr>
                                <m:e>
                                  <m:r>
                                    <m:rPr>
                                      <m:sty m:val="p"/>
                                    </m:rPr>
                                    <a:rPr lang="en-US" b="0" i="0" smtClean="0">
                                      <a:latin typeface="Cambria Math" panose="02040503050406030204" pitchFamily="18" charset="0"/>
                                    </a:rPr>
                                    <m:t>i</m:t>
                                  </m:r>
                                </m:e>
                                <m:sub>
                                  <m:r>
                                    <a:rPr lang="en-US" b="0" i="0" smtClean="0">
                                      <a:latin typeface="Cambria Math" panose="02040503050406030204" pitchFamily="18" charset="0"/>
                                    </a:rPr>
                                    <m:t>3</m:t>
                                  </m:r>
                                </m:sub>
                              </m:sSub>
                              <m:r>
                                <a:rPr lang="en-US" b="0" i="0" smtClean="0">
                                  <a:latin typeface="Cambria Math" panose="02040503050406030204" pitchFamily="18" charset="0"/>
                                </a:rPr>
                                <m:t>=0</m:t>
                              </m:r>
                            </m:e>
                          </m:eqArr>
                        </m:e>
                      </m:d>
                    </m:oMath>
                  </m:oMathPara>
                </a14:m>
                <a:endParaRPr lang="fr-FR" dirty="0"/>
              </a:p>
              <a:p>
                <a:pPr algn="just"/>
                <a:endParaRPr lang="fr-FR" dirty="0"/>
              </a:p>
            </p:txBody>
          </p:sp>
        </mc:Choice>
        <mc:Fallback xmlns="">
          <p:sp>
            <p:nvSpPr>
              <p:cNvPr id="7" name="ZoneTexte 6"/>
              <p:cNvSpPr txBox="1">
                <a:spLocks noRot="1" noChangeAspect="1" noMove="1" noResize="1" noEditPoints="1" noAdjustHandles="1" noChangeArrowheads="1" noChangeShapeType="1" noTextEdit="1"/>
              </p:cNvSpPr>
              <p:nvPr/>
            </p:nvSpPr>
            <p:spPr bwMode="auto">
              <a:xfrm>
                <a:off x="827584" y="1152525"/>
                <a:ext cx="7272808" cy="5282728"/>
              </a:xfrm>
              <a:prstGeom prst="rect">
                <a:avLst/>
              </a:prstGeom>
              <a:blipFill>
                <a:blip r:embed="rId2"/>
                <a:stretch>
                  <a:fillRect l="-754" r="-671"/>
                </a:stretch>
              </a:blipFill>
              <a:ln w="9525">
                <a:noFill/>
                <a:miter lim="800000"/>
                <a:headEnd/>
                <a:tailEnd/>
              </a:ln>
            </p:spPr>
            <p:txBody>
              <a:bodyPr/>
              <a:lstStyle/>
              <a:p>
                <a:r>
                  <a:rPr lang="fr-FR">
                    <a:noFill/>
                  </a:rPr>
                  <a:t> </a:t>
                </a:r>
              </a:p>
            </p:txBody>
          </p:sp>
        </mc:Fallback>
      </mc:AlternateContent>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rmAutofit fontScale="90000"/>
          </a:bodyPr>
          <a:lstStyle/>
          <a:p>
            <a:pPr eaLnBrk="1" fontAlgn="auto" hangingPunct="1">
              <a:spcAft>
                <a:spcPts val="0"/>
              </a:spcAft>
              <a:defRPr/>
            </a:pPr>
            <a:r>
              <a:rPr lang="fr-FR" sz="4000" b="1" dirty="0"/>
              <a:t>Principe de production des courants triphasés</a:t>
            </a:r>
          </a:p>
        </p:txBody>
      </p:sp>
      <p:sp>
        <p:nvSpPr>
          <p:cNvPr id="3" name="Espace réservé du numéro de diapositive 2"/>
          <p:cNvSpPr>
            <a:spLocks noGrp="1"/>
          </p:cNvSpPr>
          <p:nvPr>
            <p:ph type="sldNum" sz="quarter" idx="12"/>
          </p:nvPr>
        </p:nvSpPr>
        <p:spPr/>
        <p:txBody>
          <a:bodyPr/>
          <a:lstStyle/>
          <a:p>
            <a:pPr>
              <a:defRPr/>
            </a:pPr>
            <a:fld id="{8D6E587B-5070-4C33-B8A0-3049C854F3BE}" type="slidenum">
              <a:rPr lang="fr-FR" smtClean="0">
                <a:solidFill>
                  <a:schemeClr val="tx1"/>
                </a:solidFill>
              </a:rPr>
              <a:pPr>
                <a:defRPr/>
              </a:pPr>
              <a:t>13</a:t>
            </a:fld>
            <a:endParaRPr lang="fr-FR">
              <a:solidFill>
                <a:schemeClr val="tx1"/>
              </a:solidFill>
            </a:endParaRPr>
          </a:p>
        </p:txBody>
      </p:sp>
    </p:spTree>
    <p:extLst>
      <p:ext uri="{BB962C8B-B14F-4D97-AF65-F5344CB8AC3E}">
        <p14:creationId xmlns:p14="http://schemas.microsoft.com/office/powerpoint/2010/main" val="29244350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ZoneTexte 6"/>
          <p:cNvSpPr txBox="1">
            <a:spLocks noChangeArrowheads="1"/>
          </p:cNvSpPr>
          <p:nvPr/>
        </p:nvSpPr>
        <p:spPr bwMode="auto">
          <a:xfrm>
            <a:off x="755576" y="1268760"/>
            <a:ext cx="7776864" cy="5355312"/>
          </a:xfrm>
          <a:prstGeom prst="rect">
            <a:avLst/>
          </a:prstGeom>
          <a:noFill/>
          <a:ln w="9525">
            <a:noFill/>
            <a:miter lim="800000"/>
            <a:headEnd/>
            <a:tailEnd/>
          </a:ln>
        </p:spPr>
        <p:txBody>
          <a:bodyPr wrap="square">
            <a:spAutoFit/>
          </a:bodyPr>
          <a:lstStyle/>
          <a:p>
            <a:pPr algn="just"/>
            <a:r>
              <a:rPr lang="fr-FR" b="1" dirty="0"/>
              <a:t>1- Installation triphasée </a:t>
            </a:r>
          </a:p>
          <a:p>
            <a:pPr algn="just"/>
            <a:endParaRPr lang="fr-FR" b="1" dirty="0"/>
          </a:p>
          <a:p>
            <a:pPr marL="285750" algn="just"/>
            <a:r>
              <a:rPr lang="fr-FR" sz="1700" dirty="0"/>
              <a:t>Elle comprend un générateur, une ligne de distribution et des récepteurs.</a:t>
            </a:r>
          </a:p>
          <a:p>
            <a:pPr marL="285750" algn="just"/>
            <a:endParaRPr lang="fr-FR" sz="1700" dirty="0"/>
          </a:p>
          <a:p>
            <a:pPr marL="285750" algn="just"/>
            <a:r>
              <a:rPr lang="fr-FR" sz="1700" dirty="0"/>
              <a:t>	- </a:t>
            </a:r>
            <a:r>
              <a:rPr lang="fr-FR" sz="1700" b="1" dirty="0"/>
              <a:t>Le générateur </a:t>
            </a:r>
            <a:r>
              <a:rPr lang="fr-FR" sz="1700" dirty="0"/>
              <a:t>comporte 3 bornes accessibles (éventuellement 4 si le neutre est sorti ) entre lesquelles existent des tensions de même fréquence. </a:t>
            </a:r>
          </a:p>
          <a:p>
            <a:pPr marL="285750" algn="just"/>
            <a:endParaRPr lang="fr-FR" sz="1700" dirty="0"/>
          </a:p>
          <a:p>
            <a:pPr marL="285750" algn="just"/>
            <a:r>
              <a:rPr lang="fr-FR" sz="1700" dirty="0"/>
              <a:t>Pour un système triphasé équilibré, ces tensions ont la même valeur efficace et sont déphasées l’une par rapport à l’autre de 2</a:t>
            </a:r>
            <a:r>
              <a:rPr lang="el-GR" sz="1700" dirty="0"/>
              <a:t>π</a:t>
            </a:r>
            <a:r>
              <a:rPr lang="fr-FR" sz="1700" dirty="0"/>
              <a:t>/3. Si l’une de ces 2 conditions n’est pas remplie ; le système est dit</a:t>
            </a:r>
            <a:r>
              <a:rPr lang="fr-FR" sz="1700" b="1" dirty="0"/>
              <a:t> déséquilibré</a:t>
            </a:r>
            <a:r>
              <a:rPr lang="fr-FR" sz="1700" dirty="0"/>
              <a:t>.</a:t>
            </a:r>
          </a:p>
          <a:p>
            <a:pPr marL="285750" algn="just"/>
            <a:endParaRPr lang="fr-FR" sz="1700" dirty="0"/>
          </a:p>
          <a:p>
            <a:pPr marL="285750" algn="just"/>
            <a:r>
              <a:rPr lang="fr-FR" sz="1700" dirty="0"/>
              <a:t>	- </a:t>
            </a:r>
            <a:r>
              <a:rPr lang="fr-FR" sz="1700" b="1" dirty="0"/>
              <a:t>La ligne </a:t>
            </a:r>
            <a:r>
              <a:rPr lang="fr-FR" sz="1700" dirty="0"/>
              <a:t>de distribution est un ensemble de 3 fils conducteurs de même section pour un montage sans neutre. </a:t>
            </a:r>
          </a:p>
          <a:p>
            <a:pPr marL="285750" algn="just"/>
            <a:endParaRPr lang="fr-FR" sz="1700" dirty="0"/>
          </a:p>
          <a:p>
            <a:pPr marL="285750" algn="just"/>
            <a:r>
              <a:rPr lang="fr-FR" sz="1700" dirty="0"/>
              <a:t>On peut adjoindre un fil neutre de section généralement plus faible si la borne neutre est sortie côté générateur et côté récepteur.</a:t>
            </a:r>
          </a:p>
          <a:p>
            <a:pPr marL="285750" algn="just"/>
            <a:endParaRPr lang="fr-FR" sz="1700" dirty="0"/>
          </a:p>
          <a:p>
            <a:pPr marL="285750" algn="just"/>
            <a:r>
              <a:rPr lang="fr-FR" sz="1700" dirty="0"/>
              <a:t>	- </a:t>
            </a:r>
            <a:r>
              <a:rPr lang="fr-FR" sz="1700" b="1" dirty="0"/>
              <a:t>Le récepteur</a:t>
            </a:r>
            <a:r>
              <a:rPr lang="fr-FR" sz="1700" dirty="0"/>
              <a:t>, lorsqu’il est équilibré, est formé par l’association de 3 impédances identiques.</a:t>
            </a:r>
            <a:endParaRPr lang="fr-FR" b="1" dirty="0"/>
          </a:p>
        </p:txBody>
      </p:sp>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rmAutofit/>
          </a:bodyPr>
          <a:lstStyle/>
          <a:p>
            <a:pPr eaLnBrk="1" fontAlgn="auto" hangingPunct="1">
              <a:spcAft>
                <a:spcPts val="0"/>
              </a:spcAft>
              <a:defRPr/>
            </a:pPr>
            <a:r>
              <a:rPr lang="it-IT" sz="4000" b="1" dirty="0"/>
              <a:t>Distribution en courant triphasé</a:t>
            </a:r>
            <a:endParaRPr lang="fr-FR" sz="4000" b="1" dirty="0"/>
          </a:p>
        </p:txBody>
      </p:sp>
      <p:sp>
        <p:nvSpPr>
          <p:cNvPr id="2" name="Espace réservé du numéro de diapositive 1"/>
          <p:cNvSpPr>
            <a:spLocks noGrp="1"/>
          </p:cNvSpPr>
          <p:nvPr>
            <p:ph type="sldNum" sz="quarter" idx="12"/>
          </p:nvPr>
        </p:nvSpPr>
        <p:spPr/>
        <p:txBody>
          <a:bodyPr/>
          <a:lstStyle/>
          <a:p>
            <a:pPr>
              <a:defRPr/>
            </a:pPr>
            <a:fld id="{8D6E587B-5070-4C33-B8A0-3049C854F3BE}" type="slidenum">
              <a:rPr lang="fr-FR" smtClean="0">
                <a:solidFill>
                  <a:schemeClr val="tx1"/>
                </a:solidFill>
              </a:rPr>
              <a:pPr>
                <a:defRPr/>
              </a:pPr>
              <a:t>14</a:t>
            </a:fld>
            <a:endParaRPr lang="fr-FR">
              <a:solidFill>
                <a:schemeClr val="tx1"/>
              </a:solidFill>
            </a:endParaRPr>
          </a:p>
        </p:txBody>
      </p:sp>
    </p:spTree>
    <p:extLst>
      <p:ext uri="{BB962C8B-B14F-4D97-AF65-F5344CB8AC3E}">
        <p14:creationId xmlns:p14="http://schemas.microsoft.com/office/powerpoint/2010/main" val="3254264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2000"/>
                                        <p:tgtEl>
                                          <p:spTgt spid="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4" end="4"/>
                                            </p:txEl>
                                          </p:spTgt>
                                        </p:tgtEl>
                                        <p:attrNameLst>
                                          <p:attrName>style.visibility</p:attrName>
                                        </p:attrNameLst>
                                      </p:cBhvr>
                                      <p:to>
                                        <p:strVal val="visible"/>
                                      </p:to>
                                    </p:set>
                                    <p:animEffect transition="in" filter="fade">
                                      <p:cBhvr>
                                        <p:cTn id="12" dur="2000"/>
                                        <p:tgtEl>
                                          <p:spTgt spid="7">
                                            <p:txEl>
                                              <p:pRg st="4" end="4"/>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xEl>
                                              <p:pRg st="6" end="6"/>
                                            </p:txEl>
                                          </p:spTgt>
                                        </p:tgtEl>
                                        <p:attrNameLst>
                                          <p:attrName>style.visibility</p:attrName>
                                        </p:attrNameLst>
                                      </p:cBhvr>
                                      <p:to>
                                        <p:strVal val="visible"/>
                                      </p:to>
                                    </p:set>
                                    <p:animEffect transition="in" filter="fade">
                                      <p:cBhvr>
                                        <p:cTn id="15" dur="2000"/>
                                        <p:tgtEl>
                                          <p:spTgt spid="7">
                                            <p:txEl>
                                              <p:pRg st="6" end="6"/>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xEl>
                                              <p:pRg st="8" end="8"/>
                                            </p:txEl>
                                          </p:spTgt>
                                        </p:tgtEl>
                                        <p:attrNameLst>
                                          <p:attrName>style.visibility</p:attrName>
                                        </p:attrNameLst>
                                      </p:cBhvr>
                                      <p:to>
                                        <p:strVal val="visible"/>
                                      </p:to>
                                    </p:set>
                                    <p:animEffect transition="in" filter="fade">
                                      <p:cBhvr>
                                        <p:cTn id="20" dur="2000"/>
                                        <p:tgtEl>
                                          <p:spTgt spid="7">
                                            <p:txEl>
                                              <p:pRg st="8" end="8"/>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xEl>
                                              <p:pRg st="10" end="10"/>
                                            </p:txEl>
                                          </p:spTgt>
                                        </p:tgtEl>
                                        <p:attrNameLst>
                                          <p:attrName>style.visibility</p:attrName>
                                        </p:attrNameLst>
                                      </p:cBhvr>
                                      <p:to>
                                        <p:strVal val="visible"/>
                                      </p:to>
                                    </p:set>
                                    <p:animEffect transition="in" filter="fade">
                                      <p:cBhvr>
                                        <p:cTn id="23" dur="2000"/>
                                        <p:tgtEl>
                                          <p:spTgt spid="7">
                                            <p:txEl>
                                              <p:pRg st="10" end="1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
                                            <p:txEl>
                                              <p:pRg st="12" end="12"/>
                                            </p:txEl>
                                          </p:spTgt>
                                        </p:tgtEl>
                                        <p:attrNameLst>
                                          <p:attrName>style.visibility</p:attrName>
                                        </p:attrNameLst>
                                      </p:cBhvr>
                                      <p:to>
                                        <p:strVal val="visible"/>
                                      </p:to>
                                    </p:set>
                                    <p:animEffect transition="in" filter="fade">
                                      <p:cBhvr>
                                        <p:cTn id="28" dur="2000"/>
                                        <p:tgtEl>
                                          <p:spTgt spid="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allAtOnce"/>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ZoneTexte 6"/>
          <p:cNvSpPr txBox="1">
            <a:spLocks noChangeArrowheads="1"/>
          </p:cNvSpPr>
          <p:nvPr/>
        </p:nvSpPr>
        <p:spPr bwMode="auto">
          <a:xfrm>
            <a:off x="819191" y="1338048"/>
            <a:ext cx="7495060" cy="3416320"/>
          </a:xfrm>
          <a:prstGeom prst="rect">
            <a:avLst/>
          </a:prstGeom>
          <a:noFill/>
          <a:ln w="9525">
            <a:noFill/>
            <a:miter lim="800000"/>
            <a:headEnd/>
            <a:tailEnd/>
          </a:ln>
        </p:spPr>
        <p:txBody>
          <a:bodyPr wrap="square">
            <a:spAutoFit/>
          </a:bodyPr>
          <a:lstStyle/>
          <a:p>
            <a:pPr algn="just"/>
            <a:r>
              <a:rPr lang="fr-FR" b="1" dirty="0"/>
              <a:t>2- Montage étoile ( Y ) </a:t>
            </a:r>
          </a:p>
          <a:p>
            <a:pPr algn="just"/>
            <a:endParaRPr lang="fr-FR" b="1" dirty="0"/>
          </a:p>
          <a:p>
            <a:pPr marL="285750" algn="just"/>
            <a:r>
              <a:rPr lang="fr-FR" dirty="0"/>
              <a:t>Reprenons les trois circuits précédents ainsi:</a:t>
            </a:r>
          </a:p>
          <a:p>
            <a:pPr marL="285750" algn="just"/>
            <a:endParaRPr lang="fr-FR" dirty="0"/>
          </a:p>
          <a:p>
            <a:pPr marL="285750" algn="just"/>
            <a:r>
              <a:rPr lang="fr-FR" dirty="0"/>
              <a:t>Si on réunit les trois fils de retour, on obtient un fil unique parcouru par la somme des trois courants.</a:t>
            </a:r>
          </a:p>
          <a:p>
            <a:pPr marL="285750" algn="just"/>
            <a:endParaRPr lang="fr-FR" dirty="0"/>
          </a:p>
          <a:p>
            <a:pPr marL="285750" algn="just"/>
            <a:r>
              <a:rPr lang="fr-FR" dirty="0"/>
              <a:t>	Ici      i</a:t>
            </a:r>
            <a:r>
              <a:rPr lang="fr-FR" baseline="-25000" dirty="0"/>
              <a:t>1  </a:t>
            </a:r>
            <a:r>
              <a:rPr lang="fr-FR" dirty="0"/>
              <a:t>+ i</a:t>
            </a:r>
            <a:r>
              <a:rPr lang="fr-FR" baseline="-25000" dirty="0"/>
              <a:t>2  </a:t>
            </a:r>
            <a:r>
              <a:rPr lang="fr-FR" dirty="0"/>
              <a:t>+ i</a:t>
            </a:r>
            <a:r>
              <a:rPr lang="fr-FR" baseline="-25000" dirty="0"/>
              <a:t>3 </a:t>
            </a:r>
            <a:r>
              <a:rPr lang="fr-FR" dirty="0"/>
              <a:t>= 0</a:t>
            </a:r>
            <a:r>
              <a:rPr lang="fr-FR" baseline="-25000" dirty="0"/>
              <a:t>  </a:t>
            </a:r>
            <a:r>
              <a:rPr lang="fr-FR" dirty="0"/>
              <a:t> (système équilibré). </a:t>
            </a:r>
          </a:p>
          <a:p>
            <a:pPr marL="285750" algn="just"/>
            <a:endParaRPr lang="fr-FR" dirty="0"/>
          </a:p>
          <a:p>
            <a:pPr marL="285750" algn="just"/>
            <a:r>
              <a:rPr lang="fr-FR" dirty="0"/>
              <a:t>Le courant qui y passe est nul et on peut donc supprimer ce fil. </a:t>
            </a:r>
            <a:r>
              <a:rPr lang="fr-FR" b="1" dirty="0"/>
              <a:t>D’où le montage étoile équilibré </a:t>
            </a:r>
            <a:r>
              <a:rPr lang="fr-FR" dirty="0"/>
              <a:t>:</a:t>
            </a:r>
          </a:p>
          <a:p>
            <a:pPr algn="just"/>
            <a:endParaRPr lang="fr-FR" dirty="0"/>
          </a:p>
        </p:txBody>
      </p:sp>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rmAutofit/>
          </a:bodyPr>
          <a:lstStyle/>
          <a:p>
            <a:pPr eaLnBrk="1" fontAlgn="auto" hangingPunct="1">
              <a:spcAft>
                <a:spcPts val="0"/>
              </a:spcAft>
              <a:defRPr/>
            </a:pPr>
            <a:r>
              <a:rPr lang="it-IT" sz="4000" b="1" dirty="0"/>
              <a:t>Distribution en courant triphasé</a:t>
            </a:r>
            <a:endParaRPr lang="fr-FR" sz="4000" b="1" dirty="0"/>
          </a:p>
        </p:txBody>
      </p:sp>
      <p:grpSp>
        <p:nvGrpSpPr>
          <p:cNvPr id="2" name="Groupe 225"/>
          <p:cNvGrpSpPr>
            <a:grpSpLocks/>
          </p:cNvGrpSpPr>
          <p:nvPr/>
        </p:nvGrpSpPr>
        <p:grpSpPr bwMode="auto">
          <a:xfrm>
            <a:off x="599897" y="4469257"/>
            <a:ext cx="3577717" cy="2111375"/>
            <a:chOff x="5475288" y="1117600"/>
            <a:chExt cx="3577717" cy="2111375"/>
          </a:xfrm>
        </p:grpSpPr>
        <p:grpSp>
          <p:nvGrpSpPr>
            <p:cNvPr id="11381" name="Group 148"/>
            <p:cNvGrpSpPr>
              <a:grpSpLocks/>
            </p:cNvGrpSpPr>
            <p:nvPr/>
          </p:nvGrpSpPr>
          <p:grpSpPr bwMode="auto">
            <a:xfrm>
              <a:off x="6476999" y="1416052"/>
              <a:ext cx="1623381" cy="576874"/>
              <a:chOff x="3217" y="7019"/>
              <a:chExt cx="2555" cy="906"/>
            </a:xfrm>
          </p:grpSpPr>
          <p:sp>
            <p:nvSpPr>
              <p:cNvPr id="11466" name="Line 149"/>
              <p:cNvSpPr>
                <a:spLocks noChangeShapeType="1"/>
              </p:cNvSpPr>
              <p:nvPr/>
            </p:nvSpPr>
            <p:spPr bwMode="auto">
              <a:xfrm>
                <a:off x="3397" y="7019"/>
                <a:ext cx="2340" cy="0"/>
              </a:xfrm>
              <a:prstGeom prst="line">
                <a:avLst/>
              </a:prstGeom>
              <a:noFill/>
              <a:ln w="9525">
                <a:solidFill>
                  <a:srgbClr val="000000"/>
                </a:solidFill>
                <a:round/>
                <a:headEnd type="oval" w="med" len="med"/>
                <a:tailEnd/>
              </a:ln>
            </p:spPr>
            <p:txBody>
              <a:bodyPr/>
              <a:lstStyle/>
              <a:p>
                <a:endParaRPr lang="fr-FR"/>
              </a:p>
            </p:txBody>
          </p:sp>
          <p:sp>
            <p:nvSpPr>
              <p:cNvPr id="11467" name="Line 150"/>
              <p:cNvSpPr>
                <a:spLocks noChangeShapeType="1"/>
              </p:cNvSpPr>
              <p:nvPr/>
            </p:nvSpPr>
            <p:spPr bwMode="auto">
              <a:xfrm>
                <a:off x="3397" y="7019"/>
                <a:ext cx="0" cy="180"/>
              </a:xfrm>
              <a:prstGeom prst="line">
                <a:avLst/>
              </a:prstGeom>
              <a:noFill/>
              <a:ln w="9525">
                <a:solidFill>
                  <a:srgbClr val="000000"/>
                </a:solidFill>
                <a:round/>
                <a:headEnd/>
                <a:tailEnd/>
              </a:ln>
            </p:spPr>
            <p:txBody>
              <a:bodyPr/>
              <a:lstStyle/>
              <a:p>
                <a:endParaRPr lang="fr-FR"/>
              </a:p>
            </p:txBody>
          </p:sp>
          <p:grpSp>
            <p:nvGrpSpPr>
              <p:cNvPr id="11468" name="Group 151"/>
              <p:cNvGrpSpPr>
                <a:grpSpLocks/>
              </p:cNvGrpSpPr>
              <p:nvPr/>
            </p:nvGrpSpPr>
            <p:grpSpPr bwMode="auto">
              <a:xfrm rot="-5595951">
                <a:off x="5220" y="7376"/>
                <a:ext cx="900" cy="186"/>
                <a:chOff x="2317" y="5557"/>
                <a:chExt cx="1800" cy="180"/>
              </a:xfrm>
            </p:grpSpPr>
            <p:grpSp>
              <p:nvGrpSpPr>
                <p:cNvPr id="11476" name="Group 152"/>
                <p:cNvGrpSpPr>
                  <a:grpSpLocks/>
                </p:cNvGrpSpPr>
                <p:nvPr/>
              </p:nvGrpSpPr>
              <p:grpSpPr bwMode="auto">
                <a:xfrm>
                  <a:off x="2497" y="5557"/>
                  <a:ext cx="1440" cy="180"/>
                  <a:chOff x="2497" y="5557"/>
                  <a:chExt cx="1440" cy="180"/>
                </a:xfrm>
              </p:grpSpPr>
              <p:grpSp>
                <p:nvGrpSpPr>
                  <p:cNvPr id="11479" name="Group 153"/>
                  <p:cNvGrpSpPr>
                    <a:grpSpLocks/>
                  </p:cNvGrpSpPr>
                  <p:nvPr/>
                </p:nvGrpSpPr>
                <p:grpSpPr bwMode="auto">
                  <a:xfrm>
                    <a:off x="2497" y="5557"/>
                    <a:ext cx="360" cy="180"/>
                    <a:chOff x="2497" y="5557"/>
                    <a:chExt cx="360" cy="180"/>
                  </a:xfrm>
                </p:grpSpPr>
                <p:sp>
                  <p:nvSpPr>
                    <p:cNvPr id="11489" name="Line 154"/>
                    <p:cNvSpPr>
                      <a:spLocks noChangeShapeType="1"/>
                    </p:cNvSpPr>
                    <p:nvPr/>
                  </p:nvSpPr>
                  <p:spPr bwMode="auto">
                    <a:xfrm flipH="1">
                      <a:off x="2497" y="5557"/>
                      <a:ext cx="180" cy="180"/>
                    </a:xfrm>
                    <a:prstGeom prst="line">
                      <a:avLst/>
                    </a:prstGeom>
                    <a:noFill/>
                    <a:ln w="9525">
                      <a:solidFill>
                        <a:srgbClr val="000000"/>
                      </a:solidFill>
                      <a:round/>
                      <a:headEnd/>
                      <a:tailEnd/>
                    </a:ln>
                  </p:spPr>
                  <p:txBody>
                    <a:bodyPr/>
                    <a:lstStyle/>
                    <a:p>
                      <a:endParaRPr lang="fr-FR"/>
                    </a:p>
                  </p:txBody>
                </p:sp>
                <p:sp>
                  <p:nvSpPr>
                    <p:cNvPr id="11490" name="Line 155"/>
                    <p:cNvSpPr>
                      <a:spLocks noChangeShapeType="1"/>
                    </p:cNvSpPr>
                    <p:nvPr/>
                  </p:nvSpPr>
                  <p:spPr bwMode="auto">
                    <a:xfrm>
                      <a:off x="2677" y="5557"/>
                      <a:ext cx="180" cy="180"/>
                    </a:xfrm>
                    <a:prstGeom prst="line">
                      <a:avLst/>
                    </a:prstGeom>
                    <a:noFill/>
                    <a:ln w="9525">
                      <a:solidFill>
                        <a:srgbClr val="000000"/>
                      </a:solidFill>
                      <a:round/>
                      <a:headEnd/>
                      <a:tailEnd/>
                    </a:ln>
                  </p:spPr>
                  <p:txBody>
                    <a:bodyPr/>
                    <a:lstStyle/>
                    <a:p>
                      <a:endParaRPr lang="fr-FR"/>
                    </a:p>
                  </p:txBody>
                </p:sp>
              </p:grpSp>
              <p:grpSp>
                <p:nvGrpSpPr>
                  <p:cNvPr id="11480" name="Group 156"/>
                  <p:cNvGrpSpPr>
                    <a:grpSpLocks/>
                  </p:cNvGrpSpPr>
                  <p:nvPr/>
                </p:nvGrpSpPr>
                <p:grpSpPr bwMode="auto">
                  <a:xfrm>
                    <a:off x="2857" y="5557"/>
                    <a:ext cx="360" cy="180"/>
                    <a:chOff x="2497" y="5557"/>
                    <a:chExt cx="360" cy="180"/>
                  </a:xfrm>
                </p:grpSpPr>
                <p:sp>
                  <p:nvSpPr>
                    <p:cNvPr id="11487" name="Line 157"/>
                    <p:cNvSpPr>
                      <a:spLocks noChangeShapeType="1"/>
                    </p:cNvSpPr>
                    <p:nvPr/>
                  </p:nvSpPr>
                  <p:spPr bwMode="auto">
                    <a:xfrm flipH="1">
                      <a:off x="2497" y="5557"/>
                      <a:ext cx="180" cy="180"/>
                    </a:xfrm>
                    <a:prstGeom prst="line">
                      <a:avLst/>
                    </a:prstGeom>
                    <a:noFill/>
                    <a:ln w="9525">
                      <a:solidFill>
                        <a:srgbClr val="000000"/>
                      </a:solidFill>
                      <a:round/>
                      <a:headEnd/>
                      <a:tailEnd/>
                    </a:ln>
                  </p:spPr>
                  <p:txBody>
                    <a:bodyPr/>
                    <a:lstStyle/>
                    <a:p>
                      <a:endParaRPr lang="fr-FR"/>
                    </a:p>
                  </p:txBody>
                </p:sp>
                <p:sp>
                  <p:nvSpPr>
                    <p:cNvPr id="11488" name="Line 158"/>
                    <p:cNvSpPr>
                      <a:spLocks noChangeShapeType="1"/>
                    </p:cNvSpPr>
                    <p:nvPr/>
                  </p:nvSpPr>
                  <p:spPr bwMode="auto">
                    <a:xfrm>
                      <a:off x="2677" y="5557"/>
                      <a:ext cx="180" cy="180"/>
                    </a:xfrm>
                    <a:prstGeom prst="line">
                      <a:avLst/>
                    </a:prstGeom>
                    <a:noFill/>
                    <a:ln w="9525">
                      <a:solidFill>
                        <a:srgbClr val="000000"/>
                      </a:solidFill>
                      <a:round/>
                      <a:headEnd/>
                      <a:tailEnd/>
                    </a:ln>
                  </p:spPr>
                  <p:txBody>
                    <a:bodyPr/>
                    <a:lstStyle/>
                    <a:p>
                      <a:endParaRPr lang="fr-FR"/>
                    </a:p>
                  </p:txBody>
                </p:sp>
              </p:grpSp>
              <p:grpSp>
                <p:nvGrpSpPr>
                  <p:cNvPr id="11481" name="Group 159"/>
                  <p:cNvGrpSpPr>
                    <a:grpSpLocks/>
                  </p:cNvGrpSpPr>
                  <p:nvPr/>
                </p:nvGrpSpPr>
                <p:grpSpPr bwMode="auto">
                  <a:xfrm>
                    <a:off x="3217" y="5557"/>
                    <a:ext cx="360" cy="180"/>
                    <a:chOff x="2497" y="5557"/>
                    <a:chExt cx="360" cy="180"/>
                  </a:xfrm>
                </p:grpSpPr>
                <p:sp>
                  <p:nvSpPr>
                    <p:cNvPr id="11485" name="Line 160"/>
                    <p:cNvSpPr>
                      <a:spLocks noChangeShapeType="1"/>
                    </p:cNvSpPr>
                    <p:nvPr/>
                  </p:nvSpPr>
                  <p:spPr bwMode="auto">
                    <a:xfrm flipH="1">
                      <a:off x="2497" y="5557"/>
                      <a:ext cx="180" cy="180"/>
                    </a:xfrm>
                    <a:prstGeom prst="line">
                      <a:avLst/>
                    </a:prstGeom>
                    <a:noFill/>
                    <a:ln w="9525">
                      <a:solidFill>
                        <a:srgbClr val="000000"/>
                      </a:solidFill>
                      <a:round/>
                      <a:headEnd/>
                      <a:tailEnd/>
                    </a:ln>
                  </p:spPr>
                  <p:txBody>
                    <a:bodyPr/>
                    <a:lstStyle/>
                    <a:p>
                      <a:endParaRPr lang="fr-FR"/>
                    </a:p>
                  </p:txBody>
                </p:sp>
                <p:sp>
                  <p:nvSpPr>
                    <p:cNvPr id="11486" name="Line 161"/>
                    <p:cNvSpPr>
                      <a:spLocks noChangeShapeType="1"/>
                    </p:cNvSpPr>
                    <p:nvPr/>
                  </p:nvSpPr>
                  <p:spPr bwMode="auto">
                    <a:xfrm>
                      <a:off x="2677" y="5557"/>
                      <a:ext cx="180" cy="180"/>
                    </a:xfrm>
                    <a:prstGeom prst="line">
                      <a:avLst/>
                    </a:prstGeom>
                    <a:noFill/>
                    <a:ln w="9525">
                      <a:solidFill>
                        <a:srgbClr val="000000"/>
                      </a:solidFill>
                      <a:round/>
                      <a:headEnd/>
                      <a:tailEnd/>
                    </a:ln>
                  </p:spPr>
                  <p:txBody>
                    <a:bodyPr/>
                    <a:lstStyle/>
                    <a:p>
                      <a:endParaRPr lang="fr-FR"/>
                    </a:p>
                  </p:txBody>
                </p:sp>
              </p:grpSp>
              <p:grpSp>
                <p:nvGrpSpPr>
                  <p:cNvPr id="11482" name="Group 162"/>
                  <p:cNvGrpSpPr>
                    <a:grpSpLocks/>
                  </p:cNvGrpSpPr>
                  <p:nvPr/>
                </p:nvGrpSpPr>
                <p:grpSpPr bwMode="auto">
                  <a:xfrm>
                    <a:off x="3577" y="5557"/>
                    <a:ext cx="360" cy="180"/>
                    <a:chOff x="2497" y="5557"/>
                    <a:chExt cx="360" cy="180"/>
                  </a:xfrm>
                </p:grpSpPr>
                <p:sp>
                  <p:nvSpPr>
                    <p:cNvPr id="11483" name="Line 163"/>
                    <p:cNvSpPr>
                      <a:spLocks noChangeShapeType="1"/>
                    </p:cNvSpPr>
                    <p:nvPr/>
                  </p:nvSpPr>
                  <p:spPr bwMode="auto">
                    <a:xfrm flipH="1">
                      <a:off x="2497" y="5557"/>
                      <a:ext cx="180" cy="180"/>
                    </a:xfrm>
                    <a:prstGeom prst="line">
                      <a:avLst/>
                    </a:prstGeom>
                    <a:noFill/>
                    <a:ln w="9525">
                      <a:solidFill>
                        <a:srgbClr val="000000"/>
                      </a:solidFill>
                      <a:round/>
                      <a:headEnd/>
                      <a:tailEnd/>
                    </a:ln>
                  </p:spPr>
                  <p:txBody>
                    <a:bodyPr/>
                    <a:lstStyle/>
                    <a:p>
                      <a:endParaRPr lang="fr-FR"/>
                    </a:p>
                  </p:txBody>
                </p:sp>
                <p:sp>
                  <p:nvSpPr>
                    <p:cNvPr id="11484" name="Line 164"/>
                    <p:cNvSpPr>
                      <a:spLocks noChangeShapeType="1"/>
                    </p:cNvSpPr>
                    <p:nvPr/>
                  </p:nvSpPr>
                  <p:spPr bwMode="auto">
                    <a:xfrm>
                      <a:off x="2677" y="5557"/>
                      <a:ext cx="180" cy="180"/>
                    </a:xfrm>
                    <a:prstGeom prst="line">
                      <a:avLst/>
                    </a:prstGeom>
                    <a:noFill/>
                    <a:ln w="9525">
                      <a:solidFill>
                        <a:srgbClr val="000000"/>
                      </a:solidFill>
                      <a:round/>
                      <a:headEnd/>
                      <a:tailEnd/>
                    </a:ln>
                  </p:spPr>
                  <p:txBody>
                    <a:bodyPr/>
                    <a:lstStyle/>
                    <a:p>
                      <a:endParaRPr lang="fr-FR"/>
                    </a:p>
                  </p:txBody>
                </p:sp>
              </p:grpSp>
            </p:grpSp>
            <p:sp>
              <p:nvSpPr>
                <p:cNvPr id="11477" name="Line 165"/>
                <p:cNvSpPr>
                  <a:spLocks noChangeShapeType="1"/>
                </p:cNvSpPr>
                <p:nvPr/>
              </p:nvSpPr>
              <p:spPr bwMode="auto">
                <a:xfrm>
                  <a:off x="3937" y="5737"/>
                  <a:ext cx="180" cy="0"/>
                </a:xfrm>
                <a:prstGeom prst="line">
                  <a:avLst/>
                </a:prstGeom>
                <a:noFill/>
                <a:ln w="9525">
                  <a:solidFill>
                    <a:srgbClr val="000000"/>
                  </a:solidFill>
                  <a:round/>
                  <a:headEnd/>
                  <a:tailEnd/>
                </a:ln>
              </p:spPr>
              <p:txBody>
                <a:bodyPr/>
                <a:lstStyle/>
                <a:p>
                  <a:endParaRPr lang="fr-FR"/>
                </a:p>
              </p:txBody>
            </p:sp>
            <p:sp>
              <p:nvSpPr>
                <p:cNvPr id="11478" name="Line 166"/>
                <p:cNvSpPr>
                  <a:spLocks noChangeShapeType="1"/>
                </p:cNvSpPr>
                <p:nvPr/>
              </p:nvSpPr>
              <p:spPr bwMode="auto">
                <a:xfrm>
                  <a:off x="2317" y="5737"/>
                  <a:ext cx="180" cy="0"/>
                </a:xfrm>
                <a:prstGeom prst="line">
                  <a:avLst/>
                </a:prstGeom>
                <a:noFill/>
                <a:ln w="9525">
                  <a:solidFill>
                    <a:srgbClr val="000000"/>
                  </a:solidFill>
                  <a:round/>
                  <a:headEnd/>
                  <a:tailEnd/>
                </a:ln>
              </p:spPr>
              <p:txBody>
                <a:bodyPr/>
                <a:lstStyle/>
                <a:p>
                  <a:endParaRPr lang="fr-FR"/>
                </a:p>
              </p:txBody>
            </p:sp>
          </p:grpSp>
          <p:sp>
            <p:nvSpPr>
              <p:cNvPr id="11469" name="Line 167"/>
              <p:cNvSpPr>
                <a:spLocks noChangeShapeType="1"/>
              </p:cNvSpPr>
              <p:nvPr/>
            </p:nvSpPr>
            <p:spPr bwMode="auto">
              <a:xfrm flipH="1" flipV="1">
                <a:off x="3417" y="7925"/>
                <a:ext cx="2355" cy="0"/>
              </a:xfrm>
              <a:prstGeom prst="line">
                <a:avLst/>
              </a:prstGeom>
              <a:noFill/>
              <a:ln w="9525">
                <a:solidFill>
                  <a:srgbClr val="000000"/>
                </a:solidFill>
                <a:round/>
                <a:headEnd/>
                <a:tailEnd type="oval" w="med" len="med"/>
              </a:ln>
            </p:spPr>
            <p:txBody>
              <a:bodyPr/>
              <a:lstStyle/>
              <a:p>
                <a:endParaRPr lang="fr-FR"/>
              </a:p>
            </p:txBody>
          </p:sp>
          <p:sp>
            <p:nvSpPr>
              <p:cNvPr id="11470" name="Line 168"/>
              <p:cNvSpPr>
                <a:spLocks noChangeShapeType="1"/>
              </p:cNvSpPr>
              <p:nvPr/>
            </p:nvSpPr>
            <p:spPr bwMode="auto">
              <a:xfrm flipV="1">
                <a:off x="3417" y="7542"/>
                <a:ext cx="0" cy="360"/>
              </a:xfrm>
              <a:prstGeom prst="line">
                <a:avLst/>
              </a:prstGeom>
              <a:noFill/>
              <a:ln w="9525">
                <a:solidFill>
                  <a:srgbClr val="000000"/>
                </a:solidFill>
                <a:round/>
                <a:headEnd/>
                <a:tailEnd/>
              </a:ln>
            </p:spPr>
            <p:txBody>
              <a:bodyPr/>
              <a:lstStyle/>
              <a:p>
                <a:endParaRPr lang="fr-FR"/>
              </a:p>
            </p:txBody>
          </p:sp>
          <p:grpSp>
            <p:nvGrpSpPr>
              <p:cNvPr id="11471" name="Group 169"/>
              <p:cNvGrpSpPr>
                <a:grpSpLocks/>
              </p:cNvGrpSpPr>
              <p:nvPr/>
            </p:nvGrpSpPr>
            <p:grpSpPr bwMode="auto">
              <a:xfrm>
                <a:off x="3217" y="7199"/>
                <a:ext cx="360" cy="360"/>
                <a:chOff x="6277" y="7177"/>
                <a:chExt cx="360" cy="360"/>
              </a:xfrm>
            </p:grpSpPr>
            <p:sp>
              <p:nvSpPr>
                <p:cNvPr id="11474" name="Oval 170"/>
                <p:cNvSpPr>
                  <a:spLocks noChangeArrowheads="1"/>
                </p:cNvSpPr>
                <p:nvPr/>
              </p:nvSpPr>
              <p:spPr bwMode="auto">
                <a:xfrm>
                  <a:off x="6277" y="7177"/>
                  <a:ext cx="360" cy="360"/>
                </a:xfrm>
                <a:prstGeom prst="ellipse">
                  <a:avLst/>
                </a:prstGeom>
                <a:solidFill>
                  <a:srgbClr val="FFFFFF"/>
                </a:solidFill>
                <a:ln w="9525">
                  <a:solidFill>
                    <a:srgbClr val="000000"/>
                  </a:solidFill>
                  <a:round/>
                  <a:headEnd/>
                  <a:tailEnd/>
                </a:ln>
              </p:spPr>
              <p:txBody>
                <a:bodyPr/>
                <a:lstStyle/>
                <a:p>
                  <a:endParaRPr lang="fr-FR"/>
                </a:p>
              </p:txBody>
            </p:sp>
            <p:sp>
              <p:nvSpPr>
                <p:cNvPr id="11475" name="Freeform 171"/>
                <p:cNvSpPr>
                  <a:spLocks/>
                </p:cNvSpPr>
                <p:nvPr/>
              </p:nvSpPr>
              <p:spPr bwMode="auto">
                <a:xfrm>
                  <a:off x="6400" y="7322"/>
                  <a:ext cx="160" cy="78"/>
                </a:xfrm>
                <a:custGeom>
                  <a:avLst/>
                  <a:gdLst>
                    <a:gd name="T0" fmla="*/ 0 w 160"/>
                    <a:gd name="T1" fmla="*/ 78 h 78"/>
                    <a:gd name="T2" fmla="*/ 20 w 160"/>
                    <a:gd name="T3" fmla="*/ 18 h 78"/>
                    <a:gd name="T4" fmla="*/ 140 w 160"/>
                    <a:gd name="T5" fmla="*/ 78 h 78"/>
                    <a:gd name="T6" fmla="*/ 160 w 160"/>
                    <a:gd name="T7" fmla="*/ 38 h 78"/>
                    <a:gd name="T8" fmla="*/ 0 60000 65536"/>
                    <a:gd name="T9" fmla="*/ 0 60000 65536"/>
                    <a:gd name="T10" fmla="*/ 0 60000 65536"/>
                    <a:gd name="T11" fmla="*/ 0 60000 65536"/>
                    <a:gd name="T12" fmla="*/ 0 w 160"/>
                    <a:gd name="T13" fmla="*/ 0 h 78"/>
                    <a:gd name="T14" fmla="*/ 160 w 160"/>
                    <a:gd name="T15" fmla="*/ 78 h 78"/>
                  </a:gdLst>
                  <a:ahLst/>
                  <a:cxnLst>
                    <a:cxn ang="T8">
                      <a:pos x="T0" y="T1"/>
                    </a:cxn>
                    <a:cxn ang="T9">
                      <a:pos x="T2" y="T3"/>
                    </a:cxn>
                    <a:cxn ang="T10">
                      <a:pos x="T4" y="T5"/>
                    </a:cxn>
                    <a:cxn ang="T11">
                      <a:pos x="T6" y="T7"/>
                    </a:cxn>
                  </a:cxnLst>
                  <a:rect l="T12" t="T13" r="T14" b="T15"/>
                  <a:pathLst>
                    <a:path w="160" h="78">
                      <a:moveTo>
                        <a:pt x="0" y="78"/>
                      </a:moveTo>
                      <a:cubicBezTo>
                        <a:pt x="7" y="58"/>
                        <a:pt x="1" y="27"/>
                        <a:pt x="20" y="18"/>
                      </a:cubicBezTo>
                      <a:cubicBezTo>
                        <a:pt x="55" y="0"/>
                        <a:pt x="116" y="78"/>
                        <a:pt x="140" y="78"/>
                      </a:cubicBezTo>
                      <a:cubicBezTo>
                        <a:pt x="155" y="78"/>
                        <a:pt x="153" y="51"/>
                        <a:pt x="160" y="38"/>
                      </a:cubicBezTo>
                    </a:path>
                  </a:pathLst>
                </a:custGeom>
                <a:noFill/>
                <a:ln w="9525">
                  <a:solidFill>
                    <a:srgbClr val="000000"/>
                  </a:solidFill>
                  <a:round/>
                  <a:headEnd/>
                  <a:tailEnd/>
                </a:ln>
              </p:spPr>
              <p:txBody>
                <a:bodyPr/>
                <a:lstStyle/>
                <a:p>
                  <a:endParaRPr lang="fr-FR"/>
                </a:p>
              </p:txBody>
            </p:sp>
          </p:grpSp>
          <p:sp>
            <p:nvSpPr>
              <p:cNvPr id="11472" name="Line 172"/>
              <p:cNvSpPr>
                <a:spLocks noChangeShapeType="1"/>
              </p:cNvSpPr>
              <p:nvPr/>
            </p:nvSpPr>
            <p:spPr bwMode="auto">
              <a:xfrm>
                <a:off x="3937" y="7019"/>
                <a:ext cx="720" cy="0"/>
              </a:xfrm>
              <a:prstGeom prst="line">
                <a:avLst/>
              </a:prstGeom>
              <a:noFill/>
              <a:ln w="9525">
                <a:solidFill>
                  <a:srgbClr val="000000"/>
                </a:solidFill>
                <a:round/>
                <a:headEnd/>
                <a:tailEnd type="stealth" w="med" len="med"/>
              </a:ln>
            </p:spPr>
            <p:txBody>
              <a:bodyPr/>
              <a:lstStyle/>
              <a:p>
                <a:endParaRPr lang="fr-FR"/>
              </a:p>
            </p:txBody>
          </p:sp>
          <p:sp>
            <p:nvSpPr>
              <p:cNvPr id="11473" name="Line 173"/>
              <p:cNvSpPr>
                <a:spLocks noChangeShapeType="1"/>
              </p:cNvSpPr>
              <p:nvPr/>
            </p:nvSpPr>
            <p:spPr bwMode="auto">
              <a:xfrm flipH="1">
                <a:off x="4838" y="7924"/>
                <a:ext cx="540" cy="0"/>
              </a:xfrm>
              <a:prstGeom prst="line">
                <a:avLst/>
              </a:prstGeom>
              <a:noFill/>
              <a:ln w="9525">
                <a:solidFill>
                  <a:srgbClr val="000000"/>
                </a:solidFill>
                <a:round/>
                <a:headEnd/>
                <a:tailEnd type="stealth" w="med" len="med"/>
              </a:ln>
            </p:spPr>
            <p:txBody>
              <a:bodyPr/>
              <a:lstStyle/>
              <a:p>
                <a:endParaRPr lang="fr-FR"/>
              </a:p>
            </p:txBody>
          </p:sp>
        </p:grpSp>
        <p:sp>
          <p:nvSpPr>
            <p:cNvPr id="11382" name="Line 174"/>
            <p:cNvSpPr>
              <a:spLocks noChangeShapeType="1"/>
            </p:cNvSpPr>
            <p:nvPr/>
          </p:nvSpPr>
          <p:spPr bwMode="auto">
            <a:xfrm flipH="1">
              <a:off x="6421438" y="2130425"/>
              <a:ext cx="1485900" cy="0"/>
            </a:xfrm>
            <a:prstGeom prst="line">
              <a:avLst/>
            </a:prstGeom>
            <a:noFill/>
            <a:ln w="9525">
              <a:solidFill>
                <a:srgbClr val="000000"/>
              </a:solidFill>
              <a:round/>
              <a:headEnd/>
              <a:tailEnd/>
            </a:ln>
          </p:spPr>
          <p:txBody>
            <a:bodyPr/>
            <a:lstStyle/>
            <a:p>
              <a:endParaRPr lang="fr-FR"/>
            </a:p>
          </p:txBody>
        </p:sp>
        <p:sp>
          <p:nvSpPr>
            <p:cNvPr id="11383" name="Line 175"/>
            <p:cNvSpPr>
              <a:spLocks noChangeShapeType="1"/>
            </p:cNvSpPr>
            <p:nvPr/>
          </p:nvSpPr>
          <p:spPr bwMode="auto">
            <a:xfrm>
              <a:off x="6421438" y="2130425"/>
              <a:ext cx="0" cy="114300"/>
            </a:xfrm>
            <a:prstGeom prst="line">
              <a:avLst/>
            </a:prstGeom>
            <a:noFill/>
            <a:ln w="9525">
              <a:solidFill>
                <a:srgbClr val="000000"/>
              </a:solidFill>
              <a:round/>
              <a:headEnd/>
              <a:tailEnd/>
            </a:ln>
          </p:spPr>
          <p:txBody>
            <a:bodyPr/>
            <a:lstStyle/>
            <a:p>
              <a:endParaRPr lang="fr-FR"/>
            </a:p>
          </p:txBody>
        </p:sp>
        <p:sp>
          <p:nvSpPr>
            <p:cNvPr id="11384" name="Line 176"/>
            <p:cNvSpPr>
              <a:spLocks noChangeShapeType="1"/>
            </p:cNvSpPr>
            <p:nvPr/>
          </p:nvSpPr>
          <p:spPr bwMode="auto">
            <a:xfrm flipH="1">
              <a:off x="6191250" y="2232025"/>
              <a:ext cx="228600" cy="228600"/>
            </a:xfrm>
            <a:prstGeom prst="line">
              <a:avLst/>
            </a:prstGeom>
            <a:noFill/>
            <a:ln w="9525">
              <a:solidFill>
                <a:srgbClr val="000000"/>
              </a:solidFill>
              <a:round/>
              <a:headEnd type="oval" w="med" len="med"/>
              <a:tailEnd/>
            </a:ln>
          </p:spPr>
          <p:txBody>
            <a:bodyPr/>
            <a:lstStyle/>
            <a:p>
              <a:endParaRPr lang="fr-FR"/>
            </a:p>
          </p:txBody>
        </p:sp>
        <p:grpSp>
          <p:nvGrpSpPr>
            <p:cNvPr id="11385" name="Group 177"/>
            <p:cNvGrpSpPr>
              <a:grpSpLocks/>
            </p:cNvGrpSpPr>
            <p:nvPr/>
          </p:nvGrpSpPr>
          <p:grpSpPr bwMode="auto">
            <a:xfrm>
              <a:off x="6015038" y="2460625"/>
              <a:ext cx="228600" cy="228600"/>
              <a:chOff x="6277" y="7177"/>
              <a:chExt cx="360" cy="360"/>
            </a:xfrm>
          </p:grpSpPr>
          <p:sp>
            <p:nvSpPr>
              <p:cNvPr id="11464" name="Oval 178"/>
              <p:cNvSpPr>
                <a:spLocks noChangeArrowheads="1"/>
              </p:cNvSpPr>
              <p:nvPr/>
            </p:nvSpPr>
            <p:spPr bwMode="auto">
              <a:xfrm>
                <a:off x="6277" y="7177"/>
                <a:ext cx="360" cy="360"/>
              </a:xfrm>
              <a:prstGeom prst="ellipse">
                <a:avLst/>
              </a:prstGeom>
              <a:solidFill>
                <a:srgbClr val="FFFFFF"/>
              </a:solidFill>
              <a:ln w="9525">
                <a:solidFill>
                  <a:srgbClr val="000000"/>
                </a:solidFill>
                <a:round/>
                <a:headEnd/>
                <a:tailEnd/>
              </a:ln>
            </p:spPr>
            <p:txBody>
              <a:bodyPr/>
              <a:lstStyle/>
              <a:p>
                <a:endParaRPr lang="fr-FR"/>
              </a:p>
            </p:txBody>
          </p:sp>
          <p:sp>
            <p:nvSpPr>
              <p:cNvPr id="11465" name="Freeform 179"/>
              <p:cNvSpPr>
                <a:spLocks/>
              </p:cNvSpPr>
              <p:nvPr/>
            </p:nvSpPr>
            <p:spPr bwMode="auto">
              <a:xfrm>
                <a:off x="6400" y="7322"/>
                <a:ext cx="160" cy="78"/>
              </a:xfrm>
              <a:custGeom>
                <a:avLst/>
                <a:gdLst>
                  <a:gd name="T0" fmla="*/ 0 w 160"/>
                  <a:gd name="T1" fmla="*/ 78 h 78"/>
                  <a:gd name="T2" fmla="*/ 20 w 160"/>
                  <a:gd name="T3" fmla="*/ 18 h 78"/>
                  <a:gd name="T4" fmla="*/ 140 w 160"/>
                  <a:gd name="T5" fmla="*/ 78 h 78"/>
                  <a:gd name="T6" fmla="*/ 160 w 160"/>
                  <a:gd name="T7" fmla="*/ 38 h 78"/>
                  <a:gd name="T8" fmla="*/ 0 60000 65536"/>
                  <a:gd name="T9" fmla="*/ 0 60000 65536"/>
                  <a:gd name="T10" fmla="*/ 0 60000 65536"/>
                  <a:gd name="T11" fmla="*/ 0 60000 65536"/>
                  <a:gd name="T12" fmla="*/ 0 w 160"/>
                  <a:gd name="T13" fmla="*/ 0 h 78"/>
                  <a:gd name="T14" fmla="*/ 160 w 160"/>
                  <a:gd name="T15" fmla="*/ 78 h 78"/>
                </a:gdLst>
                <a:ahLst/>
                <a:cxnLst>
                  <a:cxn ang="T8">
                    <a:pos x="T0" y="T1"/>
                  </a:cxn>
                  <a:cxn ang="T9">
                    <a:pos x="T2" y="T3"/>
                  </a:cxn>
                  <a:cxn ang="T10">
                    <a:pos x="T4" y="T5"/>
                  </a:cxn>
                  <a:cxn ang="T11">
                    <a:pos x="T6" y="T7"/>
                  </a:cxn>
                </a:cxnLst>
                <a:rect l="T12" t="T13" r="T14" b="T15"/>
                <a:pathLst>
                  <a:path w="160" h="78">
                    <a:moveTo>
                      <a:pt x="0" y="78"/>
                    </a:moveTo>
                    <a:cubicBezTo>
                      <a:pt x="7" y="58"/>
                      <a:pt x="1" y="27"/>
                      <a:pt x="20" y="18"/>
                    </a:cubicBezTo>
                    <a:cubicBezTo>
                      <a:pt x="55" y="0"/>
                      <a:pt x="116" y="78"/>
                      <a:pt x="140" y="78"/>
                    </a:cubicBezTo>
                    <a:cubicBezTo>
                      <a:pt x="155" y="78"/>
                      <a:pt x="153" y="51"/>
                      <a:pt x="160" y="38"/>
                    </a:cubicBezTo>
                  </a:path>
                </a:pathLst>
              </a:custGeom>
              <a:noFill/>
              <a:ln w="9525">
                <a:solidFill>
                  <a:srgbClr val="000000"/>
                </a:solidFill>
                <a:round/>
                <a:headEnd/>
                <a:tailEnd/>
              </a:ln>
            </p:spPr>
            <p:txBody>
              <a:bodyPr/>
              <a:lstStyle/>
              <a:p>
                <a:endParaRPr lang="fr-FR"/>
              </a:p>
            </p:txBody>
          </p:sp>
        </p:grpSp>
        <p:sp>
          <p:nvSpPr>
            <p:cNvPr id="11386" name="Line 180"/>
            <p:cNvSpPr>
              <a:spLocks noChangeShapeType="1"/>
            </p:cNvSpPr>
            <p:nvPr/>
          </p:nvSpPr>
          <p:spPr bwMode="auto">
            <a:xfrm flipH="1">
              <a:off x="5799138" y="2651125"/>
              <a:ext cx="228600" cy="228600"/>
            </a:xfrm>
            <a:prstGeom prst="line">
              <a:avLst/>
            </a:prstGeom>
            <a:noFill/>
            <a:ln w="9525">
              <a:solidFill>
                <a:srgbClr val="000000"/>
              </a:solidFill>
              <a:round/>
              <a:headEnd/>
              <a:tailEnd/>
            </a:ln>
          </p:spPr>
          <p:txBody>
            <a:bodyPr/>
            <a:lstStyle/>
            <a:p>
              <a:endParaRPr lang="fr-FR"/>
            </a:p>
          </p:txBody>
        </p:sp>
        <p:sp>
          <p:nvSpPr>
            <p:cNvPr id="11387" name="Line 181"/>
            <p:cNvSpPr>
              <a:spLocks noChangeShapeType="1"/>
            </p:cNvSpPr>
            <p:nvPr/>
          </p:nvSpPr>
          <p:spPr bwMode="auto">
            <a:xfrm flipH="1">
              <a:off x="6878638" y="2232025"/>
              <a:ext cx="1143000" cy="0"/>
            </a:xfrm>
            <a:prstGeom prst="line">
              <a:avLst/>
            </a:prstGeom>
            <a:noFill/>
            <a:ln w="9525">
              <a:solidFill>
                <a:srgbClr val="000000"/>
              </a:solidFill>
              <a:round/>
              <a:headEnd/>
              <a:tailEnd/>
            </a:ln>
          </p:spPr>
          <p:txBody>
            <a:bodyPr/>
            <a:lstStyle/>
            <a:p>
              <a:endParaRPr lang="fr-FR"/>
            </a:p>
          </p:txBody>
        </p:sp>
        <p:sp>
          <p:nvSpPr>
            <p:cNvPr id="11388" name="Line 182"/>
            <p:cNvSpPr>
              <a:spLocks noChangeShapeType="1"/>
            </p:cNvSpPr>
            <p:nvPr/>
          </p:nvSpPr>
          <p:spPr bwMode="auto">
            <a:xfrm>
              <a:off x="6878638" y="2232025"/>
              <a:ext cx="228600" cy="228600"/>
            </a:xfrm>
            <a:prstGeom prst="line">
              <a:avLst/>
            </a:prstGeom>
            <a:noFill/>
            <a:ln w="9525">
              <a:solidFill>
                <a:srgbClr val="000000"/>
              </a:solidFill>
              <a:round/>
              <a:headEnd type="oval" w="med" len="med"/>
              <a:tailEnd/>
            </a:ln>
          </p:spPr>
          <p:txBody>
            <a:bodyPr/>
            <a:lstStyle/>
            <a:p>
              <a:endParaRPr lang="fr-FR"/>
            </a:p>
          </p:txBody>
        </p:sp>
        <p:grpSp>
          <p:nvGrpSpPr>
            <p:cNvPr id="11389" name="Group 183"/>
            <p:cNvGrpSpPr>
              <a:grpSpLocks/>
            </p:cNvGrpSpPr>
            <p:nvPr/>
          </p:nvGrpSpPr>
          <p:grpSpPr bwMode="auto">
            <a:xfrm>
              <a:off x="7056438" y="2460625"/>
              <a:ext cx="228600" cy="228600"/>
              <a:chOff x="6277" y="7177"/>
              <a:chExt cx="360" cy="360"/>
            </a:xfrm>
          </p:grpSpPr>
          <p:sp>
            <p:nvSpPr>
              <p:cNvPr id="11462" name="Oval 184"/>
              <p:cNvSpPr>
                <a:spLocks noChangeArrowheads="1"/>
              </p:cNvSpPr>
              <p:nvPr/>
            </p:nvSpPr>
            <p:spPr bwMode="auto">
              <a:xfrm>
                <a:off x="6277" y="7177"/>
                <a:ext cx="360" cy="360"/>
              </a:xfrm>
              <a:prstGeom prst="ellipse">
                <a:avLst/>
              </a:prstGeom>
              <a:solidFill>
                <a:srgbClr val="FFFFFF"/>
              </a:solidFill>
              <a:ln w="9525">
                <a:solidFill>
                  <a:srgbClr val="000000"/>
                </a:solidFill>
                <a:round/>
                <a:headEnd/>
                <a:tailEnd/>
              </a:ln>
            </p:spPr>
            <p:txBody>
              <a:bodyPr/>
              <a:lstStyle/>
              <a:p>
                <a:endParaRPr lang="fr-FR"/>
              </a:p>
            </p:txBody>
          </p:sp>
          <p:sp>
            <p:nvSpPr>
              <p:cNvPr id="11463" name="Freeform 185"/>
              <p:cNvSpPr>
                <a:spLocks/>
              </p:cNvSpPr>
              <p:nvPr/>
            </p:nvSpPr>
            <p:spPr bwMode="auto">
              <a:xfrm>
                <a:off x="6400" y="7322"/>
                <a:ext cx="160" cy="78"/>
              </a:xfrm>
              <a:custGeom>
                <a:avLst/>
                <a:gdLst>
                  <a:gd name="T0" fmla="*/ 0 w 160"/>
                  <a:gd name="T1" fmla="*/ 78 h 78"/>
                  <a:gd name="T2" fmla="*/ 20 w 160"/>
                  <a:gd name="T3" fmla="*/ 18 h 78"/>
                  <a:gd name="T4" fmla="*/ 140 w 160"/>
                  <a:gd name="T5" fmla="*/ 78 h 78"/>
                  <a:gd name="T6" fmla="*/ 160 w 160"/>
                  <a:gd name="T7" fmla="*/ 38 h 78"/>
                  <a:gd name="T8" fmla="*/ 0 60000 65536"/>
                  <a:gd name="T9" fmla="*/ 0 60000 65536"/>
                  <a:gd name="T10" fmla="*/ 0 60000 65536"/>
                  <a:gd name="T11" fmla="*/ 0 60000 65536"/>
                  <a:gd name="T12" fmla="*/ 0 w 160"/>
                  <a:gd name="T13" fmla="*/ 0 h 78"/>
                  <a:gd name="T14" fmla="*/ 160 w 160"/>
                  <a:gd name="T15" fmla="*/ 78 h 78"/>
                </a:gdLst>
                <a:ahLst/>
                <a:cxnLst>
                  <a:cxn ang="T8">
                    <a:pos x="T0" y="T1"/>
                  </a:cxn>
                  <a:cxn ang="T9">
                    <a:pos x="T2" y="T3"/>
                  </a:cxn>
                  <a:cxn ang="T10">
                    <a:pos x="T4" y="T5"/>
                  </a:cxn>
                  <a:cxn ang="T11">
                    <a:pos x="T6" y="T7"/>
                  </a:cxn>
                </a:cxnLst>
                <a:rect l="T12" t="T13" r="T14" b="T15"/>
                <a:pathLst>
                  <a:path w="160" h="78">
                    <a:moveTo>
                      <a:pt x="0" y="78"/>
                    </a:moveTo>
                    <a:cubicBezTo>
                      <a:pt x="7" y="58"/>
                      <a:pt x="1" y="27"/>
                      <a:pt x="20" y="18"/>
                    </a:cubicBezTo>
                    <a:cubicBezTo>
                      <a:pt x="55" y="0"/>
                      <a:pt x="116" y="78"/>
                      <a:pt x="140" y="78"/>
                    </a:cubicBezTo>
                    <a:cubicBezTo>
                      <a:pt x="155" y="78"/>
                      <a:pt x="153" y="51"/>
                      <a:pt x="160" y="38"/>
                    </a:cubicBezTo>
                  </a:path>
                </a:pathLst>
              </a:custGeom>
              <a:noFill/>
              <a:ln w="9525">
                <a:solidFill>
                  <a:srgbClr val="000000"/>
                </a:solidFill>
                <a:round/>
                <a:headEnd/>
                <a:tailEnd/>
              </a:ln>
            </p:spPr>
            <p:txBody>
              <a:bodyPr/>
              <a:lstStyle/>
              <a:p>
                <a:endParaRPr lang="fr-FR"/>
              </a:p>
            </p:txBody>
          </p:sp>
        </p:grpSp>
        <p:sp>
          <p:nvSpPr>
            <p:cNvPr id="11390" name="Line 186"/>
            <p:cNvSpPr>
              <a:spLocks noChangeShapeType="1"/>
            </p:cNvSpPr>
            <p:nvPr/>
          </p:nvSpPr>
          <p:spPr bwMode="auto">
            <a:xfrm>
              <a:off x="7239000" y="2668588"/>
              <a:ext cx="114300" cy="114300"/>
            </a:xfrm>
            <a:prstGeom prst="line">
              <a:avLst/>
            </a:prstGeom>
            <a:noFill/>
            <a:ln w="9525">
              <a:solidFill>
                <a:srgbClr val="000000"/>
              </a:solidFill>
              <a:round/>
              <a:headEnd/>
              <a:tailEnd/>
            </a:ln>
          </p:spPr>
          <p:txBody>
            <a:bodyPr/>
            <a:lstStyle/>
            <a:p>
              <a:endParaRPr lang="fr-FR"/>
            </a:p>
          </p:txBody>
        </p:sp>
        <p:sp>
          <p:nvSpPr>
            <p:cNvPr id="11391" name="Freeform 187"/>
            <p:cNvSpPr>
              <a:spLocks/>
            </p:cNvSpPr>
            <p:nvPr/>
          </p:nvSpPr>
          <p:spPr bwMode="auto">
            <a:xfrm>
              <a:off x="7867650" y="2124075"/>
              <a:ext cx="85725" cy="152400"/>
            </a:xfrm>
            <a:custGeom>
              <a:avLst/>
              <a:gdLst>
                <a:gd name="T0" fmla="*/ 2147483647 w 135"/>
                <a:gd name="T1" fmla="*/ 0 h 240"/>
                <a:gd name="T2" fmla="*/ 2147483647 w 135"/>
                <a:gd name="T3" fmla="*/ 2147483647 h 240"/>
                <a:gd name="T4" fmla="*/ 2147483647 w 135"/>
                <a:gd name="T5" fmla="*/ 2147483647 h 240"/>
                <a:gd name="T6" fmla="*/ 2147483647 w 135"/>
                <a:gd name="T7" fmla="*/ 2147483647 h 240"/>
                <a:gd name="T8" fmla="*/ 0 60000 65536"/>
                <a:gd name="T9" fmla="*/ 0 60000 65536"/>
                <a:gd name="T10" fmla="*/ 0 60000 65536"/>
                <a:gd name="T11" fmla="*/ 0 60000 65536"/>
                <a:gd name="T12" fmla="*/ 0 w 135"/>
                <a:gd name="T13" fmla="*/ 0 h 240"/>
                <a:gd name="T14" fmla="*/ 135 w 135"/>
                <a:gd name="T15" fmla="*/ 240 h 240"/>
              </a:gdLst>
              <a:ahLst/>
              <a:cxnLst>
                <a:cxn ang="T8">
                  <a:pos x="T0" y="T1"/>
                </a:cxn>
                <a:cxn ang="T9">
                  <a:pos x="T2" y="T3"/>
                </a:cxn>
                <a:cxn ang="T10">
                  <a:pos x="T4" y="T5"/>
                </a:cxn>
                <a:cxn ang="T11">
                  <a:pos x="T6" y="T7"/>
                </a:cxn>
              </a:cxnLst>
              <a:rect l="T12" t="T13" r="T14" b="T15"/>
              <a:pathLst>
                <a:path w="135" h="240">
                  <a:moveTo>
                    <a:pt x="95" y="0"/>
                  </a:moveTo>
                  <a:cubicBezTo>
                    <a:pt x="88" y="27"/>
                    <a:pt x="86" y="55"/>
                    <a:pt x="75" y="80"/>
                  </a:cubicBezTo>
                  <a:cubicBezTo>
                    <a:pt x="55" y="126"/>
                    <a:pt x="0" y="145"/>
                    <a:pt x="55" y="200"/>
                  </a:cubicBezTo>
                  <a:cubicBezTo>
                    <a:pt x="72" y="217"/>
                    <a:pt x="113" y="218"/>
                    <a:pt x="135" y="240"/>
                  </a:cubicBezTo>
                </a:path>
              </a:pathLst>
            </a:custGeom>
            <a:noFill/>
            <a:ln w="9525">
              <a:solidFill>
                <a:srgbClr val="000000"/>
              </a:solidFill>
              <a:round/>
              <a:headEnd/>
              <a:tailEnd/>
            </a:ln>
          </p:spPr>
          <p:txBody>
            <a:bodyPr/>
            <a:lstStyle/>
            <a:p>
              <a:endParaRPr lang="fr-FR"/>
            </a:p>
          </p:txBody>
        </p:sp>
        <p:grpSp>
          <p:nvGrpSpPr>
            <p:cNvPr id="11392" name="Group 188"/>
            <p:cNvGrpSpPr>
              <a:grpSpLocks/>
            </p:cNvGrpSpPr>
            <p:nvPr/>
          </p:nvGrpSpPr>
          <p:grpSpPr bwMode="auto">
            <a:xfrm rot="-4401211">
              <a:off x="7496302" y="2504539"/>
              <a:ext cx="619450" cy="128270"/>
              <a:chOff x="8043" y="9157"/>
              <a:chExt cx="934" cy="202"/>
            </a:xfrm>
          </p:grpSpPr>
          <p:grpSp>
            <p:nvGrpSpPr>
              <p:cNvPr id="11444" name="Group 189"/>
              <p:cNvGrpSpPr>
                <a:grpSpLocks/>
              </p:cNvGrpSpPr>
              <p:nvPr/>
            </p:nvGrpSpPr>
            <p:grpSpPr bwMode="auto">
              <a:xfrm>
                <a:off x="8257" y="9157"/>
                <a:ext cx="540" cy="180"/>
                <a:chOff x="8257" y="9157"/>
                <a:chExt cx="1800" cy="180"/>
              </a:xfrm>
            </p:grpSpPr>
            <p:grpSp>
              <p:nvGrpSpPr>
                <p:cNvPr id="11447" name="Group 190"/>
                <p:cNvGrpSpPr>
                  <a:grpSpLocks/>
                </p:cNvGrpSpPr>
                <p:nvPr/>
              </p:nvGrpSpPr>
              <p:grpSpPr bwMode="auto">
                <a:xfrm>
                  <a:off x="8617" y="9157"/>
                  <a:ext cx="360" cy="180"/>
                  <a:chOff x="8617" y="9157"/>
                  <a:chExt cx="360" cy="180"/>
                </a:xfrm>
              </p:grpSpPr>
              <p:sp>
                <p:nvSpPr>
                  <p:cNvPr id="11460" name="Line 191"/>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1461" name="Line 192"/>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1448" name="Group 193"/>
                <p:cNvGrpSpPr>
                  <a:grpSpLocks/>
                </p:cNvGrpSpPr>
                <p:nvPr/>
              </p:nvGrpSpPr>
              <p:grpSpPr bwMode="auto">
                <a:xfrm>
                  <a:off x="8977" y="9157"/>
                  <a:ext cx="360" cy="180"/>
                  <a:chOff x="8617" y="9157"/>
                  <a:chExt cx="360" cy="180"/>
                </a:xfrm>
              </p:grpSpPr>
              <p:sp>
                <p:nvSpPr>
                  <p:cNvPr id="11458" name="Line 194"/>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1459" name="Line 195"/>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1449" name="Group 196"/>
                <p:cNvGrpSpPr>
                  <a:grpSpLocks/>
                </p:cNvGrpSpPr>
                <p:nvPr/>
              </p:nvGrpSpPr>
              <p:grpSpPr bwMode="auto">
                <a:xfrm>
                  <a:off x="9337" y="9157"/>
                  <a:ext cx="360" cy="180"/>
                  <a:chOff x="8617" y="9157"/>
                  <a:chExt cx="360" cy="180"/>
                </a:xfrm>
              </p:grpSpPr>
              <p:sp>
                <p:nvSpPr>
                  <p:cNvPr id="11456" name="Line 197"/>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1457" name="Line 198"/>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1450" name="Group 199"/>
                <p:cNvGrpSpPr>
                  <a:grpSpLocks/>
                </p:cNvGrpSpPr>
                <p:nvPr/>
              </p:nvGrpSpPr>
              <p:grpSpPr bwMode="auto">
                <a:xfrm>
                  <a:off x="9697" y="9157"/>
                  <a:ext cx="360" cy="180"/>
                  <a:chOff x="8617" y="9157"/>
                  <a:chExt cx="360" cy="180"/>
                </a:xfrm>
              </p:grpSpPr>
              <p:sp>
                <p:nvSpPr>
                  <p:cNvPr id="11454" name="Line 200"/>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1455" name="Line 201"/>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1451" name="Group 202"/>
                <p:cNvGrpSpPr>
                  <a:grpSpLocks/>
                </p:cNvGrpSpPr>
                <p:nvPr/>
              </p:nvGrpSpPr>
              <p:grpSpPr bwMode="auto">
                <a:xfrm>
                  <a:off x="8257" y="9157"/>
                  <a:ext cx="360" cy="180"/>
                  <a:chOff x="8617" y="9157"/>
                  <a:chExt cx="360" cy="180"/>
                </a:xfrm>
              </p:grpSpPr>
              <p:sp>
                <p:nvSpPr>
                  <p:cNvPr id="11452" name="Line 203"/>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1453" name="Line 204"/>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sp>
            <p:nvSpPr>
              <p:cNvPr id="11445" name="Line 205"/>
              <p:cNvSpPr>
                <a:spLocks noChangeShapeType="1"/>
              </p:cNvSpPr>
              <p:nvPr/>
            </p:nvSpPr>
            <p:spPr bwMode="auto">
              <a:xfrm>
                <a:off x="8797" y="9337"/>
                <a:ext cx="180" cy="0"/>
              </a:xfrm>
              <a:prstGeom prst="line">
                <a:avLst/>
              </a:prstGeom>
              <a:noFill/>
              <a:ln w="9525">
                <a:solidFill>
                  <a:srgbClr val="000000"/>
                </a:solidFill>
                <a:round/>
                <a:headEnd/>
                <a:tailEnd/>
              </a:ln>
            </p:spPr>
            <p:txBody>
              <a:bodyPr/>
              <a:lstStyle/>
              <a:p>
                <a:endParaRPr lang="fr-FR"/>
              </a:p>
            </p:txBody>
          </p:sp>
          <p:sp>
            <p:nvSpPr>
              <p:cNvPr id="11446" name="Line 206"/>
              <p:cNvSpPr>
                <a:spLocks noChangeShapeType="1"/>
              </p:cNvSpPr>
              <p:nvPr/>
            </p:nvSpPr>
            <p:spPr bwMode="auto">
              <a:xfrm flipH="1">
                <a:off x="8043" y="9337"/>
                <a:ext cx="214" cy="22"/>
              </a:xfrm>
              <a:prstGeom prst="line">
                <a:avLst/>
              </a:prstGeom>
              <a:noFill/>
              <a:ln w="9525">
                <a:solidFill>
                  <a:srgbClr val="000000"/>
                </a:solidFill>
                <a:round/>
                <a:headEnd/>
                <a:tailEnd/>
              </a:ln>
            </p:spPr>
            <p:txBody>
              <a:bodyPr/>
              <a:lstStyle/>
              <a:p>
                <a:endParaRPr lang="fr-FR"/>
              </a:p>
            </p:txBody>
          </p:sp>
        </p:grpSp>
        <p:grpSp>
          <p:nvGrpSpPr>
            <p:cNvPr id="11393" name="Group 207"/>
            <p:cNvGrpSpPr>
              <a:grpSpLocks/>
            </p:cNvGrpSpPr>
            <p:nvPr/>
          </p:nvGrpSpPr>
          <p:grpSpPr bwMode="auto">
            <a:xfrm rot="3759694">
              <a:off x="8148638" y="2414588"/>
              <a:ext cx="571500" cy="114300"/>
              <a:chOff x="8077" y="9157"/>
              <a:chExt cx="900" cy="180"/>
            </a:xfrm>
          </p:grpSpPr>
          <p:grpSp>
            <p:nvGrpSpPr>
              <p:cNvPr id="11426" name="Group 208"/>
              <p:cNvGrpSpPr>
                <a:grpSpLocks/>
              </p:cNvGrpSpPr>
              <p:nvPr/>
            </p:nvGrpSpPr>
            <p:grpSpPr bwMode="auto">
              <a:xfrm>
                <a:off x="8257" y="9157"/>
                <a:ext cx="540" cy="180"/>
                <a:chOff x="8257" y="9157"/>
                <a:chExt cx="1800" cy="180"/>
              </a:xfrm>
            </p:grpSpPr>
            <p:grpSp>
              <p:nvGrpSpPr>
                <p:cNvPr id="11429" name="Group 209"/>
                <p:cNvGrpSpPr>
                  <a:grpSpLocks/>
                </p:cNvGrpSpPr>
                <p:nvPr/>
              </p:nvGrpSpPr>
              <p:grpSpPr bwMode="auto">
                <a:xfrm>
                  <a:off x="8617" y="9157"/>
                  <a:ext cx="360" cy="180"/>
                  <a:chOff x="8617" y="9157"/>
                  <a:chExt cx="360" cy="180"/>
                </a:xfrm>
              </p:grpSpPr>
              <p:sp>
                <p:nvSpPr>
                  <p:cNvPr id="11442" name="Line 210"/>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1443" name="Line 211"/>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1430" name="Group 212"/>
                <p:cNvGrpSpPr>
                  <a:grpSpLocks/>
                </p:cNvGrpSpPr>
                <p:nvPr/>
              </p:nvGrpSpPr>
              <p:grpSpPr bwMode="auto">
                <a:xfrm>
                  <a:off x="8977" y="9157"/>
                  <a:ext cx="360" cy="180"/>
                  <a:chOff x="8617" y="9157"/>
                  <a:chExt cx="360" cy="180"/>
                </a:xfrm>
              </p:grpSpPr>
              <p:sp>
                <p:nvSpPr>
                  <p:cNvPr id="11440" name="Line 213"/>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1441" name="Line 214"/>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1431" name="Group 215"/>
                <p:cNvGrpSpPr>
                  <a:grpSpLocks/>
                </p:cNvGrpSpPr>
                <p:nvPr/>
              </p:nvGrpSpPr>
              <p:grpSpPr bwMode="auto">
                <a:xfrm>
                  <a:off x="9337" y="9157"/>
                  <a:ext cx="360" cy="180"/>
                  <a:chOff x="8617" y="9157"/>
                  <a:chExt cx="360" cy="180"/>
                </a:xfrm>
              </p:grpSpPr>
              <p:sp>
                <p:nvSpPr>
                  <p:cNvPr id="11438" name="Line 216"/>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1439" name="Line 217"/>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1432" name="Group 218"/>
                <p:cNvGrpSpPr>
                  <a:grpSpLocks/>
                </p:cNvGrpSpPr>
                <p:nvPr/>
              </p:nvGrpSpPr>
              <p:grpSpPr bwMode="auto">
                <a:xfrm>
                  <a:off x="9697" y="9157"/>
                  <a:ext cx="360" cy="180"/>
                  <a:chOff x="8617" y="9157"/>
                  <a:chExt cx="360" cy="180"/>
                </a:xfrm>
              </p:grpSpPr>
              <p:sp>
                <p:nvSpPr>
                  <p:cNvPr id="11436" name="Line 219"/>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1437" name="Line 220"/>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1433" name="Group 221"/>
                <p:cNvGrpSpPr>
                  <a:grpSpLocks/>
                </p:cNvGrpSpPr>
                <p:nvPr/>
              </p:nvGrpSpPr>
              <p:grpSpPr bwMode="auto">
                <a:xfrm>
                  <a:off x="8257" y="9157"/>
                  <a:ext cx="360" cy="180"/>
                  <a:chOff x="8617" y="9157"/>
                  <a:chExt cx="360" cy="180"/>
                </a:xfrm>
              </p:grpSpPr>
              <p:sp>
                <p:nvSpPr>
                  <p:cNvPr id="11434" name="Line 222"/>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1435" name="Line 223"/>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sp>
            <p:nvSpPr>
              <p:cNvPr id="11427" name="Line 224"/>
              <p:cNvSpPr>
                <a:spLocks noChangeShapeType="1"/>
              </p:cNvSpPr>
              <p:nvPr/>
            </p:nvSpPr>
            <p:spPr bwMode="auto">
              <a:xfrm>
                <a:off x="8797" y="9337"/>
                <a:ext cx="180" cy="0"/>
              </a:xfrm>
              <a:prstGeom prst="line">
                <a:avLst/>
              </a:prstGeom>
              <a:noFill/>
              <a:ln w="9525">
                <a:solidFill>
                  <a:srgbClr val="000000"/>
                </a:solidFill>
                <a:round/>
                <a:headEnd/>
                <a:tailEnd/>
              </a:ln>
            </p:spPr>
            <p:txBody>
              <a:bodyPr/>
              <a:lstStyle/>
              <a:p>
                <a:endParaRPr lang="fr-FR"/>
              </a:p>
            </p:txBody>
          </p:sp>
          <p:sp>
            <p:nvSpPr>
              <p:cNvPr id="11428" name="Line 225"/>
              <p:cNvSpPr>
                <a:spLocks noChangeShapeType="1"/>
              </p:cNvSpPr>
              <p:nvPr/>
            </p:nvSpPr>
            <p:spPr bwMode="auto">
              <a:xfrm flipH="1">
                <a:off x="8077" y="9337"/>
                <a:ext cx="180" cy="0"/>
              </a:xfrm>
              <a:prstGeom prst="line">
                <a:avLst/>
              </a:prstGeom>
              <a:noFill/>
              <a:ln w="9525">
                <a:solidFill>
                  <a:srgbClr val="000000"/>
                </a:solidFill>
                <a:round/>
                <a:headEnd/>
                <a:tailEnd/>
              </a:ln>
            </p:spPr>
            <p:txBody>
              <a:bodyPr/>
              <a:lstStyle/>
              <a:p>
                <a:endParaRPr lang="fr-FR"/>
              </a:p>
            </p:txBody>
          </p:sp>
        </p:grpSp>
        <p:sp>
          <p:nvSpPr>
            <p:cNvPr id="11394" name="Line 226"/>
            <p:cNvSpPr>
              <a:spLocks noChangeShapeType="1"/>
            </p:cNvSpPr>
            <p:nvPr/>
          </p:nvSpPr>
          <p:spPr bwMode="auto">
            <a:xfrm rot="988933">
              <a:off x="8482013" y="2768600"/>
              <a:ext cx="190500" cy="190500"/>
            </a:xfrm>
            <a:prstGeom prst="line">
              <a:avLst/>
            </a:prstGeom>
            <a:noFill/>
            <a:ln w="9525">
              <a:solidFill>
                <a:srgbClr val="000000"/>
              </a:solidFill>
              <a:round/>
              <a:headEnd/>
              <a:tailEnd/>
            </a:ln>
          </p:spPr>
          <p:txBody>
            <a:bodyPr/>
            <a:lstStyle/>
            <a:p>
              <a:endParaRPr lang="fr-FR"/>
            </a:p>
          </p:txBody>
        </p:sp>
        <p:sp>
          <p:nvSpPr>
            <p:cNvPr id="11395" name="Line 227"/>
            <p:cNvSpPr>
              <a:spLocks noChangeShapeType="1"/>
            </p:cNvSpPr>
            <p:nvPr/>
          </p:nvSpPr>
          <p:spPr bwMode="auto">
            <a:xfrm flipV="1">
              <a:off x="5786437" y="2871788"/>
              <a:ext cx="1505811" cy="0"/>
            </a:xfrm>
            <a:prstGeom prst="line">
              <a:avLst/>
            </a:prstGeom>
            <a:noFill/>
            <a:ln w="9525">
              <a:solidFill>
                <a:srgbClr val="000000"/>
              </a:solidFill>
              <a:round/>
              <a:headEnd type="oval" w="med" len="med"/>
              <a:tailEnd/>
            </a:ln>
          </p:spPr>
          <p:txBody>
            <a:bodyPr/>
            <a:lstStyle/>
            <a:p>
              <a:endParaRPr lang="fr-FR"/>
            </a:p>
          </p:txBody>
        </p:sp>
        <p:sp>
          <p:nvSpPr>
            <p:cNvPr id="11396" name="Freeform 228"/>
            <p:cNvSpPr>
              <a:spLocks/>
            </p:cNvSpPr>
            <p:nvPr/>
          </p:nvSpPr>
          <p:spPr bwMode="auto">
            <a:xfrm>
              <a:off x="7283450" y="2846388"/>
              <a:ext cx="127000" cy="39687"/>
            </a:xfrm>
            <a:custGeom>
              <a:avLst/>
              <a:gdLst>
                <a:gd name="T0" fmla="*/ 0 w 200"/>
                <a:gd name="T1" fmla="*/ 2147483647 h 62"/>
                <a:gd name="T2" fmla="*/ 2147483647 w 200"/>
                <a:gd name="T3" fmla="*/ 0 h 62"/>
                <a:gd name="T4" fmla="*/ 2147483647 w 200"/>
                <a:gd name="T5" fmla="*/ 2147483647 h 62"/>
                <a:gd name="T6" fmla="*/ 2147483647 w 200"/>
                <a:gd name="T7" fmla="*/ 2147483647 h 62"/>
                <a:gd name="T8" fmla="*/ 0 60000 65536"/>
                <a:gd name="T9" fmla="*/ 0 60000 65536"/>
                <a:gd name="T10" fmla="*/ 0 60000 65536"/>
                <a:gd name="T11" fmla="*/ 0 60000 65536"/>
                <a:gd name="T12" fmla="*/ 0 w 200"/>
                <a:gd name="T13" fmla="*/ 0 h 62"/>
                <a:gd name="T14" fmla="*/ 200 w 200"/>
                <a:gd name="T15" fmla="*/ 62 h 62"/>
              </a:gdLst>
              <a:ahLst/>
              <a:cxnLst>
                <a:cxn ang="T8">
                  <a:pos x="T0" y="T1"/>
                </a:cxn>
                <a:cxn ang="T9">
                  <a:pos x="T2" y="T3"/>
                </a:cxn>
                <a:cxn ang="T10">
                  <a:pos x="T4" y="T5"/>
                </a:cxn>
                <a:cxn ang="T11">
                  <a:pos x="T6" y="T7"/>
                </a:cxn>
              </a:cxnLst>
              <a:rect l="T12" t="T13" r="T14" b="T15"/>
              <a:pathLst>
                <a:path w="200" h="62">
                  <a:moveTo>
                    <a:pt x="0" y="40"/>
                  </a:moveTo>
                  <a:cubicBezTo>
                    <a:pt x="20" y="27"/>
                    <a:pt x="36" y="0"/>
                    <a:pt x="60" y="0"/>
                  </a:cubicBezTo>
                  <a:cubicBezTo>
                    <a:pt x="84" y="0"/>
                    <a:pt x="99" y="29"/>
                    <a:pt x="120" y="40"/>
                  </a:cubicBezTo>
                  <a:cubicBezTo>
                    <a:pt x="164" y="62"/>
                    <a:pt x="166" y="60"/>
                    <a:pt x="200" y="60"/>
                  </a:cubicBezTo>
                </a:path>
              </a:pathLst>
            </a:custGeom>
            <a:noFill/>
            <a:ln w="9525">
              <a:solidFill>
                <a:srgbClr val="000000"/>
              </a:solidFill>
              <a:round/>
              <a:headEnd/>
              <a:tailEnd/>
            </a:ln>
          </p:spPr>
          <p:txBody>
            <a:bodyPr/>
            <a:lstStyle/>
            <a:p>
              <a:endParaRPr lang="fr-FR"/>
            </a:p>
          </p:txBody>
        </p:sp>
        <p:sp>
          <p:nvSpPr>
            <p:cNvPr id="11397" name="Line 229"/>
            <p:cNvSpPr>
              <a:spLocks noChangeShapeType="1"/>
            </p:cNvSpPr>
            <p:nvPr/>
          </p:nvSpPr>
          <p:spPr bwMode="auto">
            <a:xfrm>
              <a:off x="7408493" y="2873600"/>
              <a:ext cx="359145" cy="4538"/>
            </a:xfrm>
            <a:prstGeom prst="line">
              <a:avLst/>
            </a:prstGeom>
            <a:noFill/>
            <a:ln w="9525">
              <a:solidFill>
                <a:srgbClr val="000000"/>
              </a:solidFill>
              <a:round/>
              <a:headEnd/>
              <a:tailEnd/>
            </a:ln>
          </p:spPr>
          <p:txBody>
            <a:bodyPr/>
            <a:lstStyle/>
            <a:p>
              <a:endParaRPr lang="fr-FR"/>
            </a:p>
          </p:txBody>
        </p:sp>
        <p:sp>
          <p:nvSpPr>
            <p:cNvPr id="11398" name="Line 230"/>
            <p:cNvSpPr>
              <a:spLocks noChangeShapeType="1"/>
            </p:cNvSpPr>
            <p:nvPr/>
          </p:nvSpPr>
          <p:spPr bwMode="auto">
            <a:xfrm>
              <a:off x="7678738" y="2981325"/>
              <a:ext cx="342900" cy="0"/>
            </a:xfrm>
            <a:prstGeom prst="line">
              <a:avLst/>
            </a:prstGeom>
            <a:noFill/>
            <a:ln w="9525">
              <a:solidFill>
                <a:srgbClr val="000000"/>
              </a:solidFill>
              <a:round/>
              <a:headEnd/>
              <a:tailEnd type="stealth" w="med" len="med"/>
            </a:ln>
          </p:spPr>
          <p:txBody>
            <a:bodyPr/>
            <a:lstStyle/>
            <a:p>
              <a:endParaRPr lang="fr-FR"/>
            </a:p>
          </p:txBody>
        </p:sp>
        <p:sp>
          <p:nvSpPr>
            <p:cNvPr id="11399" name="Line 231"/>
            <p:cNvSpPr>
              <a:spLocks noChangeShapeType="1"/>
            </p:cNvSpPr>
            <p:nvPr/>
          </p:nvSpPr>
          <p:spPr bwMode="auto">
            <a:xfrm>
              <a:off x="6466576" y="2863850"/>
              <a:ext cx="342900" cy="0"/>
            </a:xfrm>
            <a:prstGeom prst="line">
              <a:avLst/>
            </a:prstGeom>
            <a:noFill/>
            <a:ln w="9525">
              <a:solidFill>
                <a:srgbClr val="000000"/>
              </a:solidFill>
              <a:round/>
              <a:headEnd/>
              <a:tailEnd type="stealth" w="med" len="med"/>
            </a:ln>
          </p:spPr>
          <p:txBody>
            <a:bodyPr/>
            <a:lstStyle/>
            <a:p>
              <a:endParaRPr lang="fr-FR"/>
            </a:p>
          </p:txBody>
        </p:sp>
        <p:sp>
          <p:nvSpPr>
            <p:cNvPr id="11400" name="Line 232"/>
            <p:cNvSpPr>
              <a:spLocks noChangeShapeType="1"/>
            </p:cNvSpPr>
            <p:nvPr/>
          </p:nvSpPr>
          <p:spPr bwMode="auto">
            <a:xfrm flipH="1">
              <a:off x="7173040" y="2130425"/>
              <a:ext cx="342900" cy="0"/>
            </a:xfrm>
            <a:prstGeom prst="line">
              <a:avLst/>
            </a:prstGeom>
            <a:noFill/>
            <a:ln w="9525">
              <a:solidFill>
                <a:srgbClr val="000000"/>
              </a:solidFill>
              <a:round/>
              <a:headEnd/>
              <a:tailEnd type="stealth" w="med" len="med"/>
            </a:ln>
          </p:spPr>
          <p:txBody>
            <a:bodyPr/>
            <a:lstStyle/>
            <a:p>
              <a:endParaRPr lang="fr-FR"/>
            </a:p>
          </p:txBody>
        </p:sp>
        <p:sp>
          <p:nvSpPr>
            <p:cNvPr id="11401" name="Line 233"/>
            <p:cNvSpPr>
              <a:spLocks noChangeShapeType="1"/>
            </p:cNvSpPr>
            <p:nvPr/>
          </p:nvSpPr>
          <p:spPr bwMode="auto">
            <a:xfrm flipH="1">
              <a:off x="7378700" y="2228850"/>
              <a:ext cx="342900" cy="0"/>
            </a:xfrm>
            <a:prstGeom prst="line">
              <a:avLst/>
            </a:prstGeom>
            <a:noFill/>
            <a:ln w="9525">
              <a:solidFill>
                <a:srgbClr val="000000"/>
              </a:solidFill>
              <a:round/>
              <a:headEnd/>
              <a:tailEnd type="stealth" w="med" len="med"/>
            </a:ln>
          </p:spPr>
          <p:txBody>
            <a:bodyPr/>
            <a:lstStyle/>
            <a:p>
              <a:endParaRPr lang="fr-FR"/>
            </a:p>
          </p:txBody>
        </p:sp>
        <p:sp>
          <p:nvSpPr>
            <p:cNvPr id="11402" name="Line 234"/>
            <p:cNvSpPr>
              <a:spLocks noChangeShapeType="1"/>
            </p:cNvSpPr>
            <p:nvPr/>
          </p:nvSpPr>
          <p:spPr bwMode="auto">
            <a:xfrm flipV="1">
              <a:off x="6362700" y="1530350"/>
              <a:ext cx="0" cy="342900"/>
            </a:xfrm>
            <a:prstGeom prst="line">
              <a:avLst/>
            </a:prstGeom>
            <a:noFill/>
            <a:ln w="9525">
              <a:solidFill>
                <a:srgbClr val="000000"/>
              </a:solidFill>
              <a:round/>
              <a:headEnd/>
              <a:tailEnd type="triangle" w="med" len="med"/>
            </a:ln>
          </p:spPr>
          <p:txBody>
            <a:bodyPr/>
            <a:lstStyle/>
            <a:p>
              <a:endParaRPr lang="fr-FR"/>
            </a:p>
          </p:txBody>
        </p:sp>
        <p:sp>
          <p:nvSpPr>
            <p:cNvPr id="11403" name="Text Box 235"/>
            <p:cNvSpPr txBox="1">
              <a:spLocks noChangeArrowheads="1"/>
            </p:cNvSpPr>
            <p:nvPr/>
          </p:nvSpPr>
          <p:spPr bwMode="auto">
            <a:xfrm>
              <a:off x="7385050" y="1692275"/>
              <a:ext cx="342900" cy="239713"/>
            </a:xfrm>
            <a:prstGeom prst="rect">
              <a:avLst/>
            </a:prstGeom>
            <a:noFill/>
            <a:ln w="9525">
              <a:noFill/>
              <a:miter lim="800000"/>
              <a:headEnd/>
              <a:tailEnd/>
            </a:ln>
          </p:spPr>
          <p:txBody>
            <a:bodyPr/>
            <a:lstStyle/>
            <a:p>
              <a:r>
                <a:rPr lang="fr-FR" sz="1400" i="1" dirty="0"/>
                <a:t> </a:t>
              </a:r>
              <a:r>
                <a:rPr lang="fr-FR" sz="1200" i="1" dirty="0"/>
                <a:t>i</a:t>
              </a:r>
              <a:r>
                <a:rPr lang="fr-FR" sz="1200" i="1" baseline="-25000" dirty="0"/>
                <a:t>1</a:t>
              </a:r>
              <a:endParaRPr lang="fr-FR" sz="1200" dirty="0"/>
            </a:p>
            <a:p>
              <a:endParaRPr lang="fr-FR" dirty="0"/>
            </a:p>
          </p:txBody>
        </p:sp>
        <p:sp>
          <p:nvSpPr>
            <p:cNvPr id="11404" name="Line 236"/>
            <p:cNvSpPr>
              <a:spLocks noChangeShapeType="1"/>
            </p:cNvSpPr>
            <p:nvPr/>
          </p:nvSpPr>
          <p:spPr bwMode="auto">
            <a:xfrm flipH="1">
              <a:off x="5905500" y="2351088"/>
              <a:ext cx="228600" cy="228600"/>
            </a:xfrm>
            <a:prstGeom prst="line">
              <a:avLst/>
            </a:prstGeom>
            <a:noFill/>
            <a:ln w="9525">
              <a:solidFill>
                <a:srgbClr val="000000"/>
              </a:solidFill>
              <a:round/>
              <a:headEnd/>
              <a:tailEnd type="triangle" w="med" len="med"/>
            </a:ln>
          </p:spPr>
          <p:txBody>
            <a:bodyPr/>
            <a:lstStyle/>
            <a:p>
              <a:endParaRPr lang="fr-FR"/>
            </a:p>
          </p:txBody>
        </p:sp>
        <p:sp>
          <p:nvSpPr>
            <p:cNvPr id="11405" name="Line 237"/>
            <p:cNvSpPr>
              <a:spLocks noChangeShapeType="1"/>
            </p:cNvSpPr>
            <p:nvPr/>
          </p:nvSpPr>
          <p:spPr bwMode="auto">
            <a:xfrm>
              <a:off x="6921500" y="2541588"/>
              <a:ext cx="228600" cy="228600"/>
            </a:xfrm>
            <a:prstGeom prst="line">
              <a:avLst/>
            </a:prstGeom>
            <a:noFill/>
            <a:ln w="9525">
              <a:solidFill>
                <a:srgbClr val="000000"/>
              </a:solidFill>
              <a:round/>
              <a:headEnd/>
              <a:tailEnd type="triangle" w="sm" len="med"/>
            </a:ln>
          </p:spPr>
          <p:txBody>
            <a:bodyPr/>
            <a:lstStyle/>
            <a:p>
              <a:endParaRPr lang="fr-FR"/>
            </a:p>
          </p:txBody>
        </p:sp>
        <p:sp>
          <p:nvSpPr>
            <p:cNvPr id="11406" name="Text Box 238"/>
            <p:cNvSpPr txBox="1">
              <a:spLocks noChangeArrowheads="1"/>
            </p:cNvSpPr>
            <p:nvPr/>
          </p:nvSpPr>
          <p:spPr bwMode="auto">
            <a:xfrm>
              <a:off x="7808913" y="2465388"/>
              <a:ext cx="304800" cy="254000"/>
            </a:xfrm>
            <a:prstGeom prst="rect">
              <a:avLst/>
            </a:prstGeom>
            <a:noFill/>
            <a:ln w="9525">
              <a:noFill/>
              <a:miter lim="800000"/>
              <a:headEnd/>
              <a:tailEnd/>
            </a:ln>
          </p:spPr>
          <p:txBody>
            <a:bodyPr/>
            <a:lstStyle/>
            <a:p>
              <a:r>
                <a:rPr lang="fr-FR" sz="1200" i="1"/>
                <a:t>Z</a:t>
              </a:r>
              <a:endParaRPr lang="fr-FR"/>
            </a:p>
          </p:txBody>
        </p:sp>
        <p:sp>
          <p:nvSpPr>
            <p:cNvPr id="11407" name="Text Box 239"/>
            <p:cNvSpPr txBox="1">
              <a:spLocks noChangeArrowheads="1"/>
            </p:cNvSpPr>
            <p:nvPr/>
          </p:nvSpPr>
          <p:spPr bwMode="auto">
            <a:xfrm>
              <a:off x="6591300" y="2465388"/>
              <a:ext cx="342900" cy="342900"/>
            </a:xfrm>
            <a:prstGeom prst="rect">
              <a:avLst/>
            </a:prstGeom>
            <a:noFill/>
            <a:ln w="9525">
              <a:noFill/>
              <a:miter lim="800000"/>
              <a:headEnd/>
              <a:tailEnd/>
            </a:ln>
          </p:spPr>
          <p:txBody>
            <a:bodyPr/>
            <a:lstStyle/>
            <a:p>
              <a:r>
                <a:rPr lang="fr-FR" sz="1200"/>
                <a:t>e</a:t>
              </a:r>
              <a:r>
                <a:rPr lang="fr-FR" sz="1200" baseline="-25000"/>
                <a:t>2</a:t>
              </a:r>
              <a:endParaRPr lang="fr-FR"/>
            </a:p>
          </p:txBody>
        </p:sp>
        <p:sp>
          <p:nvSpPr>
            <p:cNvPr id="11408" name="Line 240"/>
            <p:cNvSpPr>
              <a:spLocks noChangeShapeType="1"/>
            </p:cNvSpPr>
            <p:nvPr/>
          </p:nvSpPr>
          <p:spPr bwMode="auto">
            <a:xfrm>
              <a:off x="7912100" y="2224088"/>
              <a:ext cx="342900" cy="0"/>
            </a:xfrm>
            <a:prstGeom prst="line">
              <a:avLst/>
            </a:prstGeom>
            <a:noFill/>
            <a:ln w="9525">
              <a:solidFill>
                <a:srgbClr val="000000"/>
              </a:solidFill>
              <a:round/>
              <a:headEnd/>
              <a:tailEnd/>
            </a:ln>
          </p:spPr>
          <p:txBody>
            <a:bodyPr/>
            <a:lstStyle/>
            <a:p>
              <a:endParaRPr lang="fr-FR"/>
            </a:p>
          </p:txBody>
        </p:sp>
        <p:sp>
          <p:nvSpPr>
            <p:cNvPr id="11409" name="Line 242"/>
            <p:cNvSpPr>
              <a:spLocks noChangeShapeType="1"/>
            </p:cNvSpPr>
            <p:nvPr/>
          </p:nvSpPr>
          <p:spPr bwMode="auto">
            <a:xfrm>
              <a:off x="7385050" y="2981325"/>
              <a:ext cx="1257300" cy="0"/>
            </a:xfrm>
            <a:prstGeom prst="line">
              <a:avLst/>
            </a:prstGeom>
            <a:noFill/>
            <a:ln w="9525">
              <a:solidFill>
                <a:srgbClr val="000000"/>
              </a:solidFill>
              <a:round/>
              <a:headEnd type="oval" w="med" len="med"/>
              <a:tailEnd/>
            </a:ln>
          </p:spPr>
          <p:txBody>
            <a:bodyPr/>
            <a:lstStyle/>
            <a:p>
              <a:endParaRPr lang="fr-FR"/>
            </a:p>
          </p:txBody>
        </p:sp>
        <p:sp>
          <p:nvSpPr>
            <p:cNvPr id="11410" name="Line 243"/>
            <p:cNvSpPr>
              <a:spLocks noChangeShapeType="1"/>
            </p:cNvSpPr>
            <p:nvPr/>
          </p:nvSpPr>
          <p:spPr bwMode="auto">
            <a:xfrm>
              <a:off x="7353300" y="2771775"/>
              <a:ext cx="0" cy="228600"/>
            </a:xfrm>
            <a:prstGeom prst="line">
              <a:avLst/>
            </a:prstGeom>
            <a:noFill/>
            <a:ln w="9525">
              <a:solidFill>
                <a:srgbClr val="000000"/>
              </a:solidFill>
              <a:round/>
              <a:headEnd/>
              <a:tailEnd/>
            </a:ln>
          </p:spPr>
          <p:txBody>
            <a:bodyPr/>
            <a:lstStyle/>
            <a:p>
              <a:endParaRPr lang="fr-FR"/>
            </a:p>
          </p:txBody>
        </p:sp>
        <p:sp>
          <p:nvSpPr>
            <p:cNvPr id="11411" name="Text Box 239"/>
            <p:cNvSpPr txBox="1">
              <a:spLocks noChangeArrowheads="1"/>
            </p:cNvSpPr>
            <p:nvPr/>
          </p:nvSpPr>
          <p:spPr bwMode="auto">
            <a:xfrm>
              <a:off x="6019800" y="1500188"/>
              <a:ext cx="342900" cy="342900"/>
            </a:xfrm>
            <a:prstGeom prst="rect">
              <a:avLst/>
            </a:prstGeom>
            <a:noFill/>
            <a:ln w="9525">
              <a:noFill/>
              <a:miter lim="800000"/>
              <a:headEnd/>
              <a:tailEnd/>
            </a:ln>
          </p:spPr>
          <p:txBody>
            <a:bodyPr/>
            <a:lstStyle/>
            <a:p>
              <a:r>
                <a:rPr lang="fr-FR" sz="1200"/>
                <a:t>e</a:t>
              </a:r>
              <a:r>
                <a:rPr lang="fr-FR" sz="1200" baseline="-25000"/>
                <a:t>1</a:t>
              </a:r>
              <a:endParaRPr lang="fr-FR"/>
            </a:p>
          </p:txBody>
        </p:sp>
        <p:sp>
          <p:nvSpPr>
            <p:cNvPr id="11412" name="Text Box 239"/>
            <p:cNvSpPr txBox="1">
              <a:spLocks noChangeArrowheads="1"/>
            </p:cNvSpPr>
            <p:nvPr/>
          </p:nvSpPr>
          <p:spPr bwMode="auto">
            <a:xfrm>
              <a:off x="5735638" y="2247900"/>
              <a:ext cx="342900" cy="342900"/>
            </a:xfrm>
            <a:prstGeom prst="rect">
              <a:avLst/>
            </a:prstGeom>
            <a:noFill/>
            <a:ln w="9525">
              <a:noFill/>
              <a:miter lim="800000"/>
              <a:headEnd/>
              <a:tailEnd/>
            </a:ln>
          </p:spPr>
          <p:txBody>
            <a:bodyPr/>
            <a:lstStyle/>
            <a:p>
              <a:r>
                <a:rPr lang="fr-FR" sz="1200"/>
                <a:t>e</a:t>
              </a:r>
              <a:r>
                <a:rPr lang="fr-FR" sz="1200" baseline="-25000"/>
                <a:t>3</a:t>
              </a:r>
              <a:endParaRPr lang="fr-FR"/>
            </a:p>
          </p:txBody>
        </p:sp>
        <p:sp>
          <p:nvSpPr>
            <p:cNvPr id="11413" name="Text Box 235"/>
            <p:cNvSpPr txBox="1">
              <a:spLocks noChangeArrowheads="1"/>
            </p:cNvSpPr>
            <p:nvPr/>
          </p:nvSpPr>
          <p:spPr bwMode="auto">
            <a:xfrm>
              <a:off x="7235825" y="1117600"/>
              <a:ext cx="342900" cy="239713"/>
            </a:xfrm>
            <a:prstGeom prst="rect">
              <a:avLst/>
            </a:prstGeom>
            <a:noFill/>
            <a:ln w="9525">
              <a:noFill/>
              <a:miter lim="800000"/>
              <a:headEnd/>
              <a:tailEnd/>
            </a:ln>
          </p:spPr>
          <p:txBody>
            <a:bodyPr/>
            <a:lstStyle/>
            <a:p>
              <a:r>
                <a:rPr lang="fr-FR" sz="1400" i="1"/>
                <a:t> </a:t>
              </a:r>
              <a:r>
                <a:rPr lang="fr-FR" sz="1200" i="1"/>
                <a:t>i</a:t>
              </a:r>
              <a:r>
                <a:rPr lang="fr-FR" sz="1200" i="1" baseline="-25000"/>
                <a:t>1</a:t>
              </a:r>
              <a:endParaRPr lang="fr-FR" sz="1200"/>
            </a:p>
            <a:p>
              <a:endParaRPr lang="fr-FR"/>
            </a:p>
          </p:txBody>
        </p:sp>
        <p:sp>
          <p:nvSpPr>
            <p:cNvPr id="266" name="Text Box 235"/>
            <p:cNvSpPr txBox="1">
              <a:spLocks noChangeArrowheads="1"/>
            </p:cNvSpPr>
            <p:nvPr/>
          </p:nvSpPr>
          <p:spPr bwMode="auto">
            <a:xfrm>
              <a:off x="7162799" y="1912145"/>
              <a:ext cx="342900" cy="239712"/>
            </a:xfrm>
            <a:prstGeom prst="rect">
              <a:avLst/>
            </a:prstGeom>
            <a:noFill/>
            <a:ln w="9525">
              <a:noFill/>
              <a:miter lim="800000"/>
              <a:headEnd/>
              <a:tailEnd/>
            </a:ln>
          </p:spPr>
          <p:txBody>
            <a:bodyPr/>
            <a:lstStyle/>
            <a:p>
              <a:pPr>
                <a:defRPr/>
              </a:pPr>
              <a:r>
                <a:rPr lang="fr-FR" sz="1050" i="1" dirty="0"/>
                <a:t> i</a:t>
              </a:r>
              <a:r>
                <a:rPr lang="fr-FR" sz="1050" i="1" baseline="-25000" dirty="0"/>
                <a:t>3</a:t>
              </a:r>
              <a:endParaRPr lang="fr-FR" sz="1050" dirty="0"/>
            </a:p>
            <a:p>
              <a:pPr>
                <a:defRPr/>
              </a:pPr>
              <a:endParaRPr lang="fr-FR" sz="1050" dirty="0"/>
            </a:p>
          </p:txBody>
        </p:sp>
        <p:sp>
          <p:nvSpPr>
            <p:cNvPr id="11415" name="Text Box 235"/>
            <p:cNvSpPr txBox="1">
              <a:spLocks noChangeArrowheads="1"/>
            </p:cNvSpPr>
            <p:nvPr/>
          </p:nvSpPr>
          <p:spPr bwMode="auto">
            <a:xfrm>
              <a:off x="7243763" y="2189163"/>
              <a:ext cx="342900" cy="239712"/>
            </a:xfrm>
            <a:prstGeom prst="rect">
              <a:avLst/>
            </a:prstGeom>
            <a:noFill/>
            <a:ln w="9525">
              <a:noFill/>
              <a:miter lim="800000"/>
              <a:headEnd/>
              <a:tailEnd/>
            </a:ln>
          </p:spPr>
          <p:txBody>
            <a:bodyPr/>
            <a:lstStyle/>
            <a:p>
              <a:r>
                <a:rPr lang="fr-FR" sz="1400" i="1"/>
                <a:t> i</a:t>
              </a:r>
              <a:r>
                <a:rPr lang="fr-FR" sz="1400" i="1" baseline="-25000"/>
                <a:t>2</a:t>
              </a:r>
              <a:endParaRPr lang="fr-FR" sz="1400"/>
            </a:p>
            <a:p>
              <a:endParaRPr lang="fr-FR" sz="1400"/>
            </a:p>
          </p:txBody>
        </p:sp>
        <p:sp>
          <p:nvSpPr>
            <p:cNvPr id="11416" name="Text Box 235"/>
            <p:cNvSpPr txBox="1">
              <a:spLocks noChangeArrowheads="1"/>
            </p:cNvSpPr>
            <p:nvPr/>
          </p:nvSpPr>
          <p:spPr bwMode="auto">
            <a:xfrm>
              <a:off x="7800975" y="2962275"/>
              <a:ext cx="342900" cy="239713"/>
            </a:xfrm>
            <a:prstGeom prst="rect">
              <a:avLst/>
            </a:prstGeom>
            <a:noFill/>
            <a:ln w="9525">
              <a:noFill/>
              <a:miter lim="800000"/>
              <a:headEnd/>
              <a:tailEnd/>
            </a:ln>
          </p:spPr>
          <p:txBody>
            <a:bodyPr/>
            <a:lstStyle/>
            <a:p>
              <a:r>
                <a:rPr lang="fr-FR" sz="1400" i="1"/>
                <a:t> i</a:t>
              </a:r>
              <a:r>
                <a:rPr lang="fr-FR" sz="1400" i="1" baseline="-25000"/>
                <a:t>2</a:t>
              </a:r>
              <a:endParaRPr lang="fr-FR" sz="1400"/>
            </a:p>
            <a:p>
              <a:endParaRPr lang="fr-FR" sz="1400"/>
            </a:p>
          </p:txBody>
        </p:sp>
        <p:sp>
          <p:nvSpPr>
            <p:cNvPr id="11417" name="Text Box 235"/>
            <p:cNvSpPr txBox="1">
              <a:spLocks noChangeArrowheads="1"/>
            </p:cNvSpPr>
            <p:nvPr/>
          </p:nvSpPr>
          <p:spPr bwMode="auto">
            <a:xfrm>
              <a:off x="6573838" y="2882900"/>
              <a:ext cx="342900" cy="239713"/>
            </a:xfrm>
            <a:prstGeom prst="rect">
              <a:avLst/>
            </a:prstGeom>
            <a:noFill/>
            <a:ln w="9525">
              <a:noFill/>
              <a:miter lim="800000"/>
              <a:headEnd/>
              <a:tailEnd/>
            </a:ln>
          </p:spPr>
          <p:txBody>
            <a:bodyPr/>
            <a:lstStyle/>
            <a:p>
              <a:r>
                <a:rPr lang="fr-FR" sz="1400" i="1"/>
                <a:t> i</a:t>
              </a:r>
              <a:r>
                <a:rPr lang="fr-FR" sz="1400" i="1" baseline="-25000"/>
                <a:t>3</a:t>
              </a:r>
              <a:endParaRPr lang="fr-FR" sz="1400"/>
            </a:p>
            <a:p>
              <a:endParaRPr lang="fr-FR" sz="1400"/>
            </a:p>
          </p:txBody>
        </p:sp>
        <p:sp>
          <p:nvSpPr>
            <p:cNvPr id="11418" name="Text Box 241"/>
            <p:cNvSpPr txBox="1">
              <a:spLocks noChangeArrowheads="1"/>
            </p:cNvSpPr>
            <p:nvPr/>
          </p:nvSpPr>
          <p:spPr bwMode="auto">
            <a:xfrm>
              <a:off x="8143875" y="1535113"/>
              <a:ext cx="571500" cy="342900"/>
            </a:xfrm>
            <a:prstGeom prst="rect">
              <a:avLst/>
            </a:prstGeom>
            <a:noFill/>
            <a:ln w="9525">
              <a:noFill/>
              <a:miter lim="800000"/>
              <a:headEnd/>
              <a:tailEnd/>
            </a:ln>
          </p:spPr>
          <p:txBody>
            <a:bodyPr/>
            <a:lstStyle/>
            <a:p>
              <a:r>
                <a:rPr lang="fr-FR" sz="1200" i="1" dirty="0"/>
                <a:t>Z</a:t>
              </a:r>
              <a:endParaRPr lang="fr-FR" dirty="0"/>
            </a:p>
          </p:txBody>
        </p:sp>
        <p:sp>
          <p:nvSpPr>
            <p:cNvPr id="11419" name="ZoneTexte 270"/>
            <p:cNvSpPr txBox="1">
              <a:spLocks noChangeArrowheads="1"/>
            </p:cNvSpPr>
            <p:nvPr/>
          </p:nvSpPr>
          <p:spPr bwMode="auto">
            <a:xfrm>
              <a:off x="6283325" y="1212850"/>
              <a:ext cx="331788" cy="261938"/>
            </a:xfrm>
            <a:prstGeom prst="rect">
              <a:avLst/>
            </a:prstGeom>
            <a:noFill/>
            <a:ln w="9525">
              <a:noFill/>
              <a:miter lim="800000"/>
              <a:headEnd/>
              <a:tailEnd/>
            </a:ln>
          </p:spPr>
          <p:txBody>
            <a:bodyPr wrap="none">
              <a:spAutoFit/>
            </a:bodyPr>
            <a:lstStyle/>
            <a:p>
              <a:r>
                <a:rPr lang="fr-FR" sz="1100"/>
                <a:t>E</a:t>
              </a:r>
              <a:r>
                <a:rPr lang="fr-FR" sz="1100" baseline="-25000"/>
                <a:t>1</a:t>
              </a:r>
            </a:p>
          </p:txBody>
        </p:sp>
        <p:sp>
          <p:nvSpPr>
            <p:cNvPr id="11420" name="ZoneTexte 271"/>
            <p:cNvSpPr txBox="1">
              <a:spLocks noChangeArrowheads="1"/>
            </p:cNvSpPr>
            <p:nvPr/>
          </p:nvSpPr>
          <p:spPr bwMode="auto">
            <a:xfrm>
              <a:off x="6311900" y="1819275"/>
              <a:ext cx="346075" cy="276225"/>
            </a:xfrm>
            <a:prstGeom prst="rect">
              <a:avLst/>
            </a:prstGeom>
            <a:noFill/>
            <a:ln w="9525">
              <a:noFill/>
              <a:miter lim="800000"/>
              <a:headEnd/>
              <a:tailEnd/>
            </a:ln>
          </p:spPr>
          <p:txBody>
            <a:bodyPr wrap="none">
              <a:spAutoFit/>
            </a:bodyPr>
            <a:lstStyle/>
            <a:p>
              <a:r>
                <a:rPr lang="fr-FR" sz="1200"/>
                <a:t>S</a:t>
              </a:r>
              <a:r>
                <a:rPr lang="fr-FR" sz="1200" baseline="-25000"/>
                <a:t>1</a:t>
              </a:r>
            </a:p>
          </p:txBody>
        </p:sp>
        <p:sp>
          <p:nvSpPr>
            <p:cNvPr id="11421" name="ZoneTexte 272"/>
            <p:cNvSpPr txBox="1">
              <a:spLocks noChangeArrowheads="1"/>
            </p:cNvSpPr>
            <p:nvPr/>
          </p:nvSpPr>
          <p:spPr bwMode="auto">
            <a:xfrm>
              <a:off x="7156450" y="2952750"/>
              <a:ext cx="344488" cy="276225"/>
            </a:xfrm>
            <a:prstGeom prst="rect">
              <a:avLst/>
            </a:prstGeom>
            <a:noFill/>
            <a:ln w="9525">
              <a:noFill/>
              <a:miter lim="800000"/>
              <a:headEnd/>
              <a:tailEnd/>
            </a:ln>
          </p:spPr>
          <p:txBody>
            <a:bodyPr wrap="none">
              <a:spAutoFit/>
            </a:bodyPr>
            <a:lstStyle/>
            <a:p>
              <a:r>
                <a:rPr lang="fr-FR" sz="1200"/>
                <a:t>E</a:t>
              </a:r>
              <a:r>
                <a:rPr lang="fr-FR" sz="1200" baseline="-25000"/>
                <a:t>2</a:t>
              </a:r>
            </a:p>
          </p:txBody>
        </p:sp>
        <p:sp>
          <p:nvSpPr>
            <p:cNvPr id="11422" name="ZoneTexte 274"/>
            <p:cNvSpPr txBox="1">
              <a:spLocks noChangeArrowheads="1"/>
            </p:cNvSpPr>
            <p:nvPr/>
          </p:nvSpPr>
          <p:spPr bwMode="auto">
            <a:xfrm>
              <a:off x="5475288" y="2740025"/>
              <a:ext cx="344487" cy="277813"/>
            </a:xfrm>
            <a:prstGeom prst="rect">
              <a:avLst/>
            </a:prstGeom>
            <a:noFill/>
            <a:ln w="9525">
              <a:noFill/>
              <a:miter lim="800000"/>
              <a:headEnd/>
              <a:tailEnd/>
            </a:ln>
          </p:spPr>
          <p:txBody>
            <a:bodyPr wrap="none">
              <a:spAutoFit/>
            </a:bodyPr>
            <a:lstStyle/>
            <a:p>
              <a:r>
                <a:rPr lang="fr-FR" sz="1200"/>
                <a:t>E</a:t>
              </a:r>
              <a:r>
                <a:rPr lang="fr-FR" sz="1200" baseline="-25000"/>
                <a:t>3</a:t>
              </a:r>
            </a:p>
          </p:txBody>
        </p:sp>
        <p:sp>
          <p:nvSpPr>
            <p:cNvPr id="11423" name="ZoneTexte 275"/>
            <p:cNvSpPr txBox="1">
              <a:spLocks noChangeArrowheads="1"/>
            </p:cNvSpPr>
            <p:nvPr/>
          </p:nvSpPr>
          <p:spPr bwMode="auto">
            <a:xfrm>
              <a:off x="6051550" y="2000250"/>
              <a:ext cx="346075" cy="276225"/>
            </a:xfrm>
            <a:prstGeom prst="rect">
              <a:avLst/>
            </a:prstGeom>
            <a:noFill/>
            <a:ln w="9525">
              <a:noFill/>
              <a:miter lim="800000"/>
              <a:headEnd/>
              <a:tailEnd/>
            </a:ln>
          </p:spPr>
          <p:txBody>
            <a:bodyPr wrap="none">
              <a:spAutoFit/>
            </a:bodyPr>
            <a:lstStyle/>
            <a:p>
              <a:r>
                <a:rPr lang="fr-FR" sz="1200"/>
                <a:t>S</a:t>
              </a:r>
              <a:r>
                <a:rPr lang="fr-FR" sz="1200" baseline="-25000"/>
                <a:t>3</a:t>
              </a:r>
            </a:p>
          </p:txBody>
        </p:sp>
        <p:sp>
          <p:nvSpPr>
            <p:cNvPr id="11424" name="ZoneTexte 276"/>
            <p:cNvSpPr txBox="1">
              <a:spLocks noChangeArrowheads="1"/>
            </p:cNvSpPr>
            <p:nvPr/>
          </p:nvSpPr>
          <p:spPr bwMode="auto">
            <a:xfrm>
              <a:off x="6592888" y="2092325"/>
              <a:ext cx="344487" cy="276225"/>
            </a:xfrm>
            <a:prstGeom prst="rect">
              <a:avLst/>
            </a:prstGeom>
            <a:noFill/>
            <a:ln w="9525">
              <a:noFill/>
              <a:miter lim="800000"/>
              <a:headEnd/>
              <a:tailEnd/>
            </a:ln>
          </p:spPr>
          <p:txBody>
            <a:bodyPr wrap="none">
              <a:spAutoFit/>
            </a:bodyPr>
            <a:lstStyle/>
            <a:p>
              <a:r>
                <a:rPr lang="fr-FR" sz="1200"/>
                <a:t>S</a:t>
              </a:r>
              <a:r>
                <a:rPr lang="fr-FR" sz="1200" baseline="-25000"/>
                <a:t>2</a:t>
              </a:r>
            </a:p>
          </p:txBody>
        </p:sp>
        <p:sp>
          <p:nvSpPr>
            <p:cNvPr id="11425" name="Text Box 241"/>
            <p:cNvSpPr txBox="1">
              <a:spLocks noChangeArrowheads="1"/>
            </p:cNvSpPr>
            <p:nvPr/>
          </p:nvSpPr>
          <p:spPr bwMode="auto">
            <a:xfrm>
              <a:off x="8481505" y="2241926"/>
              <a:ext cx="571500" cy="342900"/>
            </a:xfrm>
            <a:prstGeom prst="rect">
              <a:avLst/>
            </a:prstGeom>
            <a:noFill/>
            <a:ln w="9525">
              <a:noFill/>
              <a:miter lim="800000"/>
              <a:headEnd/>
              <a:tailEnd/>
            </a:ln>
          </p:spPr>
          <p:txBody>
            <a:bodyPr/>
            <a:lstStyle/>
            <a:p>
              <a:r>
                <a:rPr lang="fr-FR" sz="1200" i="1"/>
                <a:t>Z</a:t>
              </a:r>
              <a:endParaRPr lang="fr-FR"/>
            </a:p>
          </p:txBody>
        </p:sp>
      </p:grpSp>
      <p:sp>
        <p:nvSpPr>
          <p:cNvPr id="3" name="Espace réservé du numéro de diapositive 2"/>
          <p:cNvSpPr>
            <a:spLocks noGrp="1"/>
          </p:cNvSpPr>
          <p:nvPr>
            <p:ph type="sldNum" sz="quarter" idx="12"/>
          </p:nvPr>
        </p:nvSpPr>
        <p:spPr>
          <a:xfrm>
            <a:off x="6671207" y="6445026"/>
            <a:ext cx="2133600" cy="365125"/>
          </a:xfrm>
        </p:spPr>
        <p:txBody>
          <a:bodyPr/>
          <a:lstStyle/>
          <a:p>
            <a:pPr>
              <a:defRPr/>
            </a:pPr>
            <a:fld id="{8D6E587B-5070-4C33-B8A0-3049C854F3BE}" type="slidenum">
              <a:rPr lang="fr-FR" smtClean="0">
                <a:solidFill>
                  <a:schemeClr val="tx1"/>
                </a:solidFill>
              </a:rPr>
              <a:pPr>
                <a:defRPr/>
              </a:pPr>
              <a:t>15</a:t>
            </a:fld>
            <a:endParaRPr lang="fr-FR">
              <a:solidFill>
                <a:schemeClr val="tx1"/>
              </a:solidFill>
            </a:endParaRPr>
          </a:p>
        </p:txBody>
      </p:sp>
      <p:grpSp>
        <p:nvGrpSpPr>
          <p:cNvPr id="117" name="Groupe 224"/>
          <p:cNvGrpSpPr>
            <a:grpSpLocks/>
          </p:cNvGrpSpPr>
          <p:nvPr/>
        </p:nvGrpSpPr>
        <p:grpSpPr bwMode="auto">
          <a:xfrm>
            <a:off x="4972844" y="4365104"/>
            <a:ext cx="3811587" cy="2143125"/>
            <a:chOff x="5429256" y="3857624"/>
            <a:chExt cx="3811437" cy="2143144"/>
          </a:xfrm>
        </p:grpSpPr>
        <p:grpSp>
          <p:nvGrpSpPr>
            <p:cNvPr id="118" name="Groupe 222"/>
            <p:cNvGrpSpPr>
              <a:grpSpLocks/>
            </p:cNvGrpSpPr>
            <p:nvPr/>
          </p:nvGrpSpPr>
          <p:grpSpPr bwMode="auto">
            <a:xfrm>
              <a:off x="5429256" y="3857624"/>
              <a:ext cx="3811437" cy="2143144"/>
              <a:chOff x="5391150" y="4110575"/>
              <a:chExt cx="3811437" cy="2143144"/>
            </a:xfrm>
          </p:grpSpPr>
          <p:sp>
            <p:nvSpPr>
              <p:cNvPr id="120" name="Text Box 239"/>
              <p:cNvSpPr txBox="1">
                <a:spLocks noChangeArrowheads="1"/>
              </p:cNvSpPr>
              <p:nvPr/>
            </p:nvSpPr>
            <p:spPr bwMode="auto">
              <a:xfrm>
                <a:off x="5391150" y="5092700"/>
                <a:ext cx="342900" cy="342900"/>
              </a:xfrm>
              <a:prstGeom prst="rect">
                <a:avLst/>
              </a:prstGeom>
              <a:noFill/>
              <a:ln w="9525">
                <a:noFill/>
                <a:miter lim="800000"/>
                <a:headEnd/>
                <a:tailEnd/>
              </a:ln>
            </p:spPr>
            <p:txBody>
              <a:bodyPr/>
              <a:lstStyle/>
              <a:p>
                <a:r>
                  <a:rPr lang="fr-FR" sz="1200"/>
                  <a:t>v</a:t>
                </a:r>
                <a:r>
                  <a:rPr lang="fr-FR" sz="1200" baseline="-25000"/>
                  <a:t>3</a:t>
                </a:r>
                <a:endParaRPr lang="fr-FR"/>
              </a:p>
            </p:txBody>
          </p:sp>
          <p:grpSp>
            <p:nvGrpSpPr>
              <p:cNvPr id="121" name="Groupe 221"/>
              <p:cNvGrpSpPr>
                <a:grpSpLocks/>
              </p:cNvGrpSpPr>
              <p:nvPr/>
            </p:nvGrpSpPr>
            <p:grpSpPr bwMode="auto">
              <a:xfrm>
                <a:off x="5476347" y="4110575"/>
                <a:ext cx="3726240" cy="2143144"/>
                <a:chOff x="5489226" y="4071938"/>
                <a:chExt cx="3726240" cy="2143144"/>
              </a:xfrm>
            </p:grpSpPr>
            <p:grpSp>
              <p:nvGrpSpPr>
                <p:cNvPr id="122" name="Group 244"/>
                <p:cNvGrpSpPr>
                  <a:grpSpLocks/>
                </p:cNvGrpSpPr>
                <p:nvPr/>
              </p:nvGrpSpPr>
              <p:grpSpPr bwMode="auto">
                <a:xfrm>
                  <a:off x="5692775" y="4586288"/>
                  <a:ext cx="825500" cy="901700"/>
                  <a:chOff x="2217" y="14917"/>
                  <a:chExt cx="1300" cy="1420"/>
                </a:xfrm>
              </p:grpSpPr>
              <p:grpSp>
                <p:nvGrpSpPr>
                  <p:cNvPr id="217" name="Group 245"/>
                  <p:cNvGrpSpPr>
                    <a:grpSpLocks/>
                  </p:cNvGrpSpPr>
                  <p:nvPr/>
                </p:nvGrpSpPr>
                <p:grpSpPr bwMode="auto">
                  <a:xfrm>
                    <a:off x="2677" y="14917"/>
                    <a:ext cx="360" cy="360"/>
                    <a:chOff x="6277" y="7177"/>
                    <a:chExt cx="360" cy="360"/>
                  </a:xfrm>
                </p:grpSpPr>
                <p:sp>
                  <p:nvSpPr>
                    <p:cNvPr id="226" name="Oval 246"/>
                    <p:cNvSpPr>
                      <a:spLocks noChangeArrowheads="1"/>
                    </p:cNvSpPr>
                    <p:nvPr/>
                  </p:nvSpPr>
                  <p:spPr bwMode="auto">
                    <a:xfrm>
                      <a:off x="6277" y="7177"/>
                      <a:ext cx="360" cy="360"/>
                    </a:xfrm>
                    <a:prstGeom prst="ellipse">
                      <a:avLst/>
                    </a:prstGeom>
                    <a:solidFill>
                      <a:srgbClr val="FFFFFF"/>
                    </a:solidFill>
                    <a:ln w="9525">
                      <a:solidFill>
                        <a:srgbClr val="000000"/>
                      </a:solidFill>
                      <a:round/>
                      <a:headEnd/>
                      <a:tailEnd/>
                    </a:ln>
                  </p:spPr>
                  <p:txBody>
                    <a:bodyPr/>
                    <a:lstStyle/>
                    <a:p>
                      <a:endParaRPr lang="fr-FR"/>
                    </a:p>
                  </p:txBody>
                </p:sp>
                <p:sp>
                  <p:nvSpPr>
                    <p:cNvPr id="227" name="Freeform 247"/>
                    <p:cNvSpPr>
                      <a:spLocks/>
                    </p:cNvSpPr>
                    <p:nvPr/>
                  </p:nvSpPr>
                  <p:spPr bwMode="auto">
                    <a:xfrm>
                      <a:off x="6400" y="7322"/>
                      <a:ext cx="160" cy="78"/>
                    </a:xfrm>
                    <a:custGeom>
                      <a:avLst/>
                      <a:gdLst>
                        <a:gd name="T0" fmla="*/ 0 w 160"/>
                        <a:gd name="T1" fmla="*/ 78 h 78"/>
                        <a:gd name="T2" fmla="*/ 20 w 160"/>
                        <a:gd name="T3" fmla="*/ 18 h 78"/>
                        <a:gd name="T4" fmla="*/ 140 w 160"/>
                        <a:gd name="T5" fmla="*/ 78 h 78"/>
                        <a:gd name="T6" fmla="*/ 160 w 160"/>
                        <a:gd name="T7" fmla="*/ 38 h 78"/>
                        <a:gd name="T8" fmla="*/ 0 60000 65536"/>
                        <a:gd name="T9" fmla="*/ 0 60000 65536"/>
                        <a:gd name="T10" fmla="*/ 0 60000 65536"/>
                        <a:gd name="T11" fmla="*/ 0 60000 65536"/>
                        <a:gd name="T12" fmla="*/ 0 w 160"/>
                        <a:gd name="T13" fmla="*/ 0 h 78"/>
                        <a:gd name="T14" fmla="*/ 160 w 160"/>
                        <a:gd name="T15" fmla="*/ 78 h 78"/>
                      </a:gdLst>
                      <a:ahLst/>
                      <a:cxnLst>
                        <a:cxn ang="T8">
                          <a:pos x="T0" y="T1"/>
                        </a:cxn>
                        <a:cxn ang="T9">
                          <a:pos x="T2" y="T3"/>
                        </a:cxn>
                        <a:cxn ang="T10">
                          <a:pos x="T4" y="T5"/>
                        </a:cxn>
                        <a:cxn ang="T11">
                          <a:pos x="T6" y="T7"/>
                        </a:cxn>
                      </a:cxnLst>
                      <a:rect l="T12" t="T13" r="T14" b="T15"/>
                      <a:pathLst>
                        <a:path w="160" h="78">
                          <a:moveTo>
                            <a:pt x="0" y="78"/>
                          </a:moveTo>
                          <a:cubicBezTo>
                            <a:pt x="7" y="58"/>
                            <a:pt x="1" y="27"/>
                            <a:pt x="20" y="18"/>
                          </a:cubicBezTo>
                          <a:cubicBezTo>
                            <a:pt x="55" y="0"/>
                            <a:pt x="116" y="78"/>
                            <a:pt x="140" y="78"/>
                          </a:cubicBezTo>
                          <a:cubicBezTo>
                            <a:pt x="155" y="78"/>
                            <a:pt x="153" y="51"/>
                            <a:pt x="160" y="38"/>
                          </a:cubicBezTo>
                        </a:path>
                      </a:pathLst>
                    </a:custGeom>
                    <a:noFill/>
                    <a:ln w="9525">
                      <a:solidFill>
                        <a:srgbClr val="000000"/>
                      </a:solidFill>
                      <a:round/>
                      <a:headEnd/>
                      <a:tailEnd/>
                    </a:ln>
                  </p:spPr>
                  <p:txBody>
                    <a:bodyPr/>
                    <a:lstStyle/>
                    <a:p>
                      <a:endParaRPr lang="fr-FR"/>
                    </a:p>
                  </p:txBody>
                </p:sp>
              </p:grpSp>
              <p:grpSp>
                <p:nvGrpSpPr>
                  <p:cNvPr id="218" name="Group 248"/>
                  <p:cNvGrpSpPr>
                    <a:grpSpLocks/>
                  </p:cNvGrpSpPr>
                  <p:nvPr/>
                </p:nvGrpSpPr>
                <p:grpSpPr bwMode="auto">
                  <a:xfrm>
                    <a:off x="3157" y="15957"/>
                    <a:ext cx="360" cy="360"/>
                    <a:chOff x="6277" y="7177"/>
                    <a:chExt cx="360" cy="360"/>
                  </a:xfrm>
                </p:grpSpPr>
                <p:sp>
                  <p:nvSpPr>
                    <p:cNvPr id="224" name="Oval 249"/>
                    <p:cNvSpPr>
                      <a:spLocks noChangeArrowheads="1"/>
                    </p:cNvSpPr>
                    <p:nvPr/>
                  </p:nvSpPr>
                  <p:spPr bwMode="auto">
                    <a:xfrm>
                      <a:off x="6277" y="7177"/>
                      <a:ext cx="360" cy="360"/>
                    </a:xfrm>
                    <a:prstGeom prst="ellipse">
                      <a:avLst/>
                    </a:prstGeom>
                    <a:solidFill>
                      <a:srgbClr val="FFFFFF"/>
                    </a:solidFill>
                    <a:ln w="9525">
                      <a:solidFill>
                        <a:srgbClr val="000000"/>
                      </a:solidFill>
                      <a:round/>
                      <a:headEnd/>
                      <a:tailEnd/>
                    </a:ln>
                  </p:spPr>
                  <p:txBody>
                    <a:bodyPr/>
                    <a:lstStyle/>
                    <a:p>
                      <a:endParaRPr lang="fr-FR"/>
                    </a:p>
                  </p:txBody>
                </p:sp>
                <p:sp>
                  <p:nvSpPr>
                    <p:cNvPr id="225" name="Freeform 250"/>
                    <p:cNvSpPr>
                      <a:spLocks/>
                    </p:cNvSpPr>
                    <p:nvPr/>
                  </p:nvSpPr>
                  <p:spPr bwMode="auto">
                    <a:xfrm>
                      <a:off x="6400" y="7322"/>
                      <a:ext cx="160" cy="78"/>
                    </a:xfrm>
                    <a:custGeom>
                      <a:avLst/>
                      <a:gdLst>
                        <a:gd name="T0" fmla="*/ 0 w 160"/>
                        <a:gd name="T1" fmla="*/ 78 h 78"/>
                        <a:gd name="T2" fmla="*/ 20 w 160"/>
                        <a:gd name="T3" fmla="*/ 18 h 78"/>
                        <a:gd name="T4" fmla="*/ 140 w 160"/>
                        <a:gd name="T5" fmla="*/ 78 h 78"/>
                        <a:gd name="T6" fmla="*/ 160 w 160"/>
                        <a:gd name="T7" fmla="*/ 38 h 78"/>
                        <a:gd name="T8" fmla="*/ 0 60000 65536"/>
                        <a:gd name="T9" fmla="*/ 0 60000 65536"/>
                        <a:gd name="T10" fmla="*/ 0 60000 65536"/>
                        <a:gd name="T11" fmla="*/ 0 60000 65536"/>
                        <a:gd name="T12" fmla="*/ 0 w 160"/>
                        <a:gd name="T13" fmla="*/ 0 h 78"/>
                        <a:gd name="T14" fmla="*/ 160 w 160"/>
                        <a:gd name="T15" fmla="*/ 78 h 78"/>
                      </a:gdLst>
                      <a:ahLst/>
                      <a:cxnLst>
                        <a:cxn ang="T8">
                          <a:pos x="T0" y="T1"/>
                        </a:cxn>
                        <a:cxn ang="T9">
                          <a:pos x="T2" y="T3"/>
                        </a:cxn>
                        <a:cxn ang="T10">
                          <a:pos x="T4" y="T5"/>
                        </a:cxn>
                        <a:cxn ang="T11">
                          <a:pos x="T6" y="T7"/>
                        </a:cxn>
                      </a:cxnLst>
                      <a:rect l="T12" t="T13" r="T14" b="T15"/>
                      <a:pathLst>
                        <a:path w="160" h="78">
                          <a:moveTo>
                            <a:pt x="0" y="78"/>
                          </a:moveTo>
                          <a:cubicBezTo>
                            <a:pt x="7" y="58"/>
                            <a:pt x="1" y="27"/>
                            <a:pt x="20" y="18"/>
                          </a:cubicBezTo>
                          <a:cubicBezTo>
                            <a:pt x="55" y="0"/>
                            <a:pt x="116" y="78"/>
                            <a:pt x="140" y="78"/>
                          </a:cubicBezTo>
                          <a:cubicBezTo>
                            <a:pt x="155" y="78"/>
                            <a:pt x="153" y="51"/>
                            <a:pt x="160" y="38"/>
                          </a:cubicBezTo>
                        </a:path>
                      </a:pathLst>
                    </a:custGeom>
                    <a:noFill/>
                    <a:ln w="9525">
                      <a:solidFill>
                        <a:srgbClr val="000000"/>
                      </a:solidFill>
                      <a:round/>
                      <a:headEnd/>
                      <a:tailEnd/>
                    </a:ln>
                  </p:spPr>
                  <p:txBody>
                    <a:bodyPr/>
                    <a:lstStyle/>
                    <a:p>
                      <a:endParaRPr lang="fr-FR"/>
                    </a:p>
                  </p:txBody>
                </p:sp>
              </p:grpSp>
              <p:grpSp>
                <p:nvGrpSpPr>
                  <p:cNvPr id="219" name="Group 251"/>
                  <p:cNvGrpSpPr>
                    <a:grpSpLocks/>
                  </p:cNvGrpSpPr>
                  <p:nvPr/>
                </p:nvGrpSpPr>
                <p:grpSpPr bwMode="auto">
                  <a:xfrm>
                    <a:off x="2217" y="15977"/>
                    <a:ext cx="360" cy="360"/>
                    <a:chOff x="6277" y="7177"/>
                    <a:chExt cx="360" cy="360"/>
                  </a:xfrm>
                </p:grpSpPr>
                <p:sp>
                  <p:nvSpPr>
                    <p:cNvPr id="222" name="Oval 252"/>
                    <p:cNvSpPr>
                      <a:spLocks noChangeArrowheads="1"/>
                    </p:cNvSpPr>
                    <p:nvPr/>
                  </p:nvSpPr>
                  <p:spPr bwMode="auto">
                    <a:xfrm>
                      <a:off x="6277" y="7177"/>
                      <a:ext cx="360" cy="360"/>
                    </a:xfrm>
                    <a:prstGeom prst="ellipse">
                      <a:avLst/>
                    </a:prstGeom>
                    <a:solidFill>
                      <a:srgbClr val="FFFFFF"/>
                    </a:solidFill>
                    <a:ln w="9525">
                      <a:solidFill>
                        <a:srgbClr val="000000"/>
                      </a:solidFill>
                      <a:round/>
                      <a:headEnd/>
                      <a:tailEnd/>
                    </a:ln>
                  </p:spPr>
                  <p:txBody>
                    <a:bodyPr/>
                    <a:lstStyle/>
                    <a:p>
                      <a:endParaRPr lang="fr-FR"/>
                    </a:p>
                  </p:txBody>
                </p:sp>
                <p:sp>
                  <p:nvSpPr>
                    <p:cNvPr id="223" name="Freeform 253"/>
                    <p:cNvSpPr>
                      <a:spLocks/>
                    </p:cNvSpPr>
                    <p:nvPr/>
                  </p:nvSpPr>
                  <p:spPr bwMode="auto">
                    <a:xfrm>
                      <a:off x="6400" y="7322"/>
                      <a:ext cx="160" cy="78"/>
                    </a:xfrm>
                    <a:custGeom>
                      <a:avLst/>
                      <a:gdLst>
                        <a:gd name="T0" fmla="*/ 0 w 160"/>
                        <a:gd name="T1" fmla="*/ 78 h 78"/>
                        <a:gd name="T2" fmla="*/ 20 w 160"/>
                        <a:gd name="T3" fmla="*/ 18 h 78"/>
                        <a:gd name="T4" fmla="*/ 140 w 160"/>
                        <a:gd name="T5" fmla="*/ 78 h 78"/>
                        <a:gd name="T6" fmla="*/ 160 w 160"/>
                        <a:gd name="T7" fmla="*/ 38 h 78"/>
                        <a:gd name="T8" fmla="*/ 0 60000 65536"/>
                        <a:gd name="T9" fmla="*/ 0 60000 65536"/>
                        <a:gd name="T10" fmla="*/ 0 60000 65536"/>
                        <a:gd name="T11" fmla="*/ 0 60000 65536"/>
                        <a:gd name="T12" fmla="*/ 0 w 160"/>
                        <a:gd name="T13" fmla="*/ 0 h 78"/>
                        <a:gd name="T14" fmla="*/ 160 w 160"/>
                        <a:gd name="T15" fmla="*/ 78 h 78"/>
                      </a:gdLst>
                      <a:ahLst/>
                      <a:cxnLst>
                        <a:cxn ang="T8">
                          <a:pos x="T0" y="T1"/>
                        </a:cxn>
                        <a:cxn ang="T9">
                          <a:pos x="T2" y="T3"/>
                        </a:cxn>
                        <a:cxn ang="T10">
                          <a:pos x="T4" y="T5"/>
                        </a:cxn>
                        <a:cxn ang="T11">
                          <a:pos x="T6" y="T7"/>
                        </a:cxn>
                      </a:cxnLst>
                      <a:rect l="T12" t="T13" r="T14" b="T15"/>
                      <a:pathLst>
                        <a:path w="160" h="78">
                          <a:moveTo>
                            <a:pt x="0" y="78"/>
                          </a:moveTo>
                          <a:cubicBezTo>
                            <a:pt x="7" y="58"/>
                            <a:pt x="1" y="27"/>
                            <a:pt x="20" y="18"/>
                          </a:cubicBezTo>
                          <a:cubicBezTo>
                            <a:pt x="55" y="0"/>
                            <a:pt x="116" y="78"/>
                            <a:pt x="140" y="78"/>
                          </a:cubicBezTo>
                          <a:cubicBezTo>
                            <a:pt x="155" y="78"/>
                            <a:pt x="153" y="51"/>
                            <a:pt x="160" y="38"/>
                          </a:cubicBezTo>
                        </a:path>
                      </a:pathLst>
                    </a:custGeom>
                    <a:noFill/>
                    <a:ln w="9525">
                      <a:solidFill>
                        <a:srgbClr val="000000"/>
                      </a:solidFill>
                      <a:round/>
                      <a:headEnd/>
                      <a:tailEnd/>
                    </a:ln>
                  </p:spPr>
                  <p:txBody>
                    <a:bodyPr/>
                    <a:lstStyle/>
                    <a:p>
                      <a:endParaRPr lang="fr-FR"/>
                    </a:p>
                  </p:txBody>
                </p:sp>
              </p:grpSp>
              <p:sp>
                <p:nvSpPr>
                  <p:cNvPr id="220" name="Line 254"/>
                  <p:cNvSpPr>
                    <a:spLocks noChangeShapeType="1"/>
                  </p:cNvSpPr>
                  <p:nvPr/>
                </p:nvSpPr>
                <p:spPr bwMode="auto">
                  <a:xfrm>
                    <a:off x="2857" y="15637"/>
                    <a:ext cx="360" cy="360"/>
                  </a:xfrm>
                  <a:prstGeom prst="line">
                    <a:avLst/>
                  </a:prstGeom>
                  <a:noFill/>
                  <a:ln w="9525">
                    <a:solidFill>
                      <a:srgbClr val="000000"/>
                    </a:solidFill>
                    <a:round/>
                    <a:headEnd/>
                    <a:tailEnd/>
                  </a:ln>
                </p:spPr>
                <p:txBody>
                  <a:bodyPr/>
                  <a:lstStyle/>
                  <a:p>
                    <a:endParaRPr lang="fr-FR"/>
                  </a:p>
                </p:txBody>
              </p:sp>
              <p:sp>
                <p:nvSpPr>
                  <p:cNvPr id="221" name="Line 255"/>
                  <p:cNvSpPr>
                    <a:spLocks noChangeShapeType="1"/>
                  </p:cNvSpPr>
                  <p:nvPr/>
                </p:nvSpPr>
                <p:spPr bwMode="auto">
                  <a:xfrm flipH="1">
                    <a:off x="2497" y="15637"/>
                    <a:ext cx="360" cy="360"/>
                  </a:xfrm>
                  <a:prstGeom prst="line">
                    <a:avLst/>
                  </a:prstGeom>
                  <a:noFill/>
                  <a:ln w="9525">
                    <a:solidFill>
                      <a:srgbClr val="000000"/>
                    </a:solidFill>
                    <a:round/>
                    <a:headEnd/>
                    <a:tailEnd/>
                  </a:ln>
                </p:spPr>
                <p:txBody>
                  <a:bodyPr/>
                  <a:lstStyle/>
                  <a:p>
                    <a:endParaRPr lang="fr-FR"/>
                  </a:p>
                </p:txBody>
              </p:sp>
            </p:grpSp>
            <p:sp>
              <p:nvSpPr>
                <p:cNvPr id="123" name="Line 256"/>
                <p:cNvSpPr>
                  <a:spLocks noChangeShapeType="1"/>
                </p:cNvSpPr>
                <p:nvPr/>
              </p:nvSpPr>
              <p:spPr bwMode="auto">
                <a:xfrm flipV="1">
                  <a:off x="6086475" y="4357688"/>
                  <a:ext cx="0" cy="228600"/>
                </a:xfrm>
                <a:prstGeom prst="line">
                  <a:avLst/>
                </a:prstGeom>
                <a:noFill/>
                <a:ln w="9525">
                  <a:solidFill>
                    <a:srgbClr val="000000"/>
                  </a:solidFill>
                  <a:round/>
                  <a:headEnd/>
                  <a:tailEnd/>
                </a:ln>
              </p:spPr>
              <p:txBody>
                <a:bodyPr/>
                <a:lstStyle/>
                <a:p>
                  <a:endParaRPr lang="fr-FR"/>
                </a:p>
              </p:txBody>
            </p:sp>
            <p:sp>
              <p:nvSpPr>
                <p:cNvPr id="124" name="Line 257"/>
                <p:cNvSpPr>
                  <a:spLocks noChangeShapeType="1"/>
                </p:cNvSpPr>
                <p:nvPr/>
              </p:nvSpPr>
              <p:spPr bwMode="auto">
                <a:xfrm>
                  <a:off x="6086475" y="4357688"/>
                  <a:ext cx="2120900" cy="0"/>
                </a:xfrm>
                <a:prstGeom prst="line">
                  <a:avLst/>
                </a:prstGeom>
                <a:noFill/>
                <a:ln w="9525">
                  <a:solidFill>
                    <a:srgbClr val="000000"/>
                  </a:solidFill>
                  <a:round/>
                  <a:headEnd type="oval" w="med" len="med"/>
                  <a:tailEnd/>
                </a:ln>
              </p:spPr>
              <p:txBody>
                <a:bodyPr/>
                <a:lstStyle/>
                <a:p>
                  <a:endParaRPr lang="fr-FR"/>
                </a:p>
              </p:txBody>
            </p:sp>
            <p:sp>
              <p:nvSpPr>
                <p:cNvPr id="125" name="Line 258"/>
                <p:cNvSpPr>
                  <a:spLocks noChangeShapeType="1"/>
                </p:cNvSpPr>
                <p:nvPr/>
              </p:nvSpPr>
              <p:spPr bwMode="auto">
                <a:xfrm flipH="1">
                  <a:off x="5495925" y="5459413"/>
                  <a:ext cx="228600" cy="228600"/>
                </a:xfrm>
                <a:prstGeom prst="line">
                  <a:avLst/>
                </a:prstGeom>
                <a:noFill/>
                <a:ln w="9525">
                  <a:solidFill>
                    <a:srgbClr val="000000"/>
                  </a:solidFill>
                  <a:round/>
                  <a:headEnd/>
                  <a:tailEnd/>
                </a:ln>
              </p:spPr>
              <p:txBody>
                <a:bodyPr/>
                <a:lstStyle/>
                <a:p>
                  <a:endParaRPr lang="fr-FR"/>
                </a:p>
              </p:txBody>
            </p:sp>
            <p:sp>
              <p:nvSpPr>
                <p:cNvPr id="126" name="Line 259"/>
                <p:cNvSpPr>
                  <a:spLocks noChangeShapeType="1"/>
                </p:cNvSpPr>
                <p:nvPr/>
              </p:nvSpPr>
              <p:spPr bwMode="auto">
                <a:xfrm>
                  <a:off x="6505575" y="5449888"/>
                  <a:ext cx="228600" cy="228600"/>
                </a:xfrm>
                <a:prstGeom prst="line">
                  <a:avLst/>
                </a:prstGeom>
                <a:noFill/>
                <a:ln w="9525">
                  <a:solidFill>
                    <a:srgbClr val="000000"/>
                  </a:solidFill>
                  <a:round/>
                  <a:headEnd/>
                  <a:tailEnd/>
                </a:ln>
              </p:spPr>
              <p:txBody>
                <a:bodyPr/>
                <a:lstStyle/>
                <a:p>
                  <a:endParaRPr lang="fr-FR"/>
                </a:p>
              </p:txBody>
            </p:sp>
            <p:sp>
              <p:nvSpPr>
                <p:cNvPr id="127" name="Line 260"/>
                <p:cNvSpPr>
                  <a:spLocks noChangeShapeType="1"/>
                </p:cNvSpPr>
                <p:nvPr/>
              </p:nvSpPr>
              <p:spPr bwMode="auto">
                <a:xfrm>
                  <a:off x="6724650" y="5700713"/>
                  <a:ext cx="0" cy="228600"/>
                </a:xfrm>
                <a:prstGeom prst="line">
                  <a:avLst/>
                </a:prstGeom>
                <a:noFill/>
                <a:ln w="9525">
                  <a:solidFill>
                    <a:srgbClr val="000000"/>
                  </a:solidFill>
                  <a:round/>
                  <a:headEnd type="oval" w="med" len="med"/>
                  <a:tailEnd/>
                </a:ln>
              </p:spPr>
              <p:txBody>
                <a:bodyPr/>
                <a:lstStyle/>
                <a:p>
                  <a:endParaRPr lang="fr-FR"/>
                </a:p>
              </p:txBody>
            </p:sp>
            <p:sp>
              <p:nvSpPr>
                <p:cNvPr id="128" name="Line 261"/>
                <p:cNvSpPr>
                  <a:spLocks noChangeShapeType="1"/>
                </p:cNvSpPr>
                <p:nvPr/>
              </p:nvSpPr>
              <p:spPr bwMode="auto">
                <a:xfrm>
                  <a:off x="8208963" y="4357688"/>
                  <a:ext cx="0" cy="114300"/>
                </a:xfrm>
                <a:prstGeom prst="line">
                  <a:avLst/>
                </a:prstGeom>
                <a:noFill/>
                <a:ln w="9525">
                  <a:solidFill>
                    <a:srgbClr val="000000"/>
                  </a:solidFill>
                  <a:round/>
                  <a:headEnd/>
                  <a:tailEnd type="stealth" w="sm" len="sm"/>
                </a:ln>
              </p:spPr>
              <p:txBody>
                <a:bodyPr/>
                <a:lstStyle/>
                <a:p>
                  <a:endParaRPr lang="fr-FR"/>
                </a:p>
              </p:txBody>
            </p:sp>
            <p:grpSp>
              <p:nvGrpSpPr>
                <p:cNvPr id="129" name="Group 262"/>
                <p:cNvGrpSpPr>
                  <a:grpSpLocks/>
                </p:cNvGrpSpPr>
                <p:nvPr/>
              </p:nvGrpSpPr>
              <p:grpSpPr bwMode="auto">
                <a:xfrm rot="5205697">
                  <a:off x="8048625" y="4643438"/>
                  <a:ext cx="457200" cy="114300"/>
                  <a:chOff x="2317" y="5557"/>
                  <a:chExt cx="1800" cy="180"/>
                </a:xfrm>
              </p:grpSpPr>
              <p:grpSp>
                <p:nvGrpSpPr>
                  <p:cNvPr id="202" name="Group 263"/>
                  <p:cNvGrpSpPr>
                    <a:grpSpLocks/>
                  </p:cNvGrpSpPr>
                  <p:nvPr/>
                </p:nvGrpSpPr>
                <p:grpSpPr bwMode="auto">
                  <a:xfrm>
                    <a:off x="2497" y="5557"/>
                    <a:ext cx="1440" cy="180"/>
                    <a:chOff x="2497" y="5557"/>
                    <a:chExt cx="1440" cy="180"/>
                  </a:xfrm>
                </p:grpSpPr>
                <p:grpSp>
                  <p:nvGrpSpPr>
                    <p:cNvPr id="205" name="Group 264"/>
                    <p:cNvGrpSpPr>
                      <a:grpSpLocks/>
                    </p:cNvGrpSpPr>
                    <p:nvPr/>
                  </p:nvGrpSpPr>
                  <p:grpSpPr bwMode="auto">
                    <a:xfrm>
                      <a:off x="2497" y="5557"/>
                      <a:ext cx="360" cy="180"/>
                      <a:chOff x="2497" y="5557"/>
                      <a:chExt cx="360" cy="180"/>
                    </a:xfrm>
                  </p:grpSpPr>
                  <p:sp>
                    <p:nvSpPr>
                      <p:cNvPr id="215" name="Line 265"/>
                      <p:cNvSpPr>
                        <a:spLocks noChangeShapeType="1"/>
                      </p:cNvSpPr>
                      <p:nvPr/>
                    </p:nvSpPr>
                    <p:spPr bwMode="auto">
                      <a:xfrm flipH="1">
                        <a:off x="2497" y="5557"/>
                        <a:ext cx="180" cy="180"/>
                      </a:xfrm>
                      <a:prstGeom prst="line">
                        <a:avLst/>
                      </a:prstGeom>
                      <a:noFill/>
                      <a:ln w="9525">
                        <a:solidFill>
                          <a:srgbClr val="000000"/>
                        </a:solidFill>
                        <a:round/>
                        <a:headEnd/>
                        <a:tailEnd/>
                      </a:ln>
                    </p:spPr>
                    <p:txBody>
                      <a:bodyPr/>
                      <a:lstStyle/>
                      <a:p>
                        <a:endParaRPr lang="fr-FR"/>
                      </a:p>
                    </p:txBody>
                  </p:sp>
                  <p:sp>
                    <p:nvSpPr>
                      <p:cNvPr id="216" name="Line 266"/>
                      <p:cNvSpPr>
                        <a:spLocks noChangeShapeType="1"/>
                      </p:cNvSpPr>
                      <p:nvPr/>
                    </p:nvSpPr>
                    <p:spPr bwMode="auto">
                      <a:xfrm>
                        <a:off x="2677" y="5557"/>
                        <a:ext cx="180" cy="180"/>
                      </a:xfrm>
                      <a:prstGeom prst="line">
                        <a:avLst/>
                      </a:prstGeom>
                      <a:noFill/>
                      <a:ln w="9525">
                        <a:solidFill>
                          <a:srgbClr val="000000"/>
                        </a:solidFill>
                        <a:round/>
                        <a:headEnd/>
                        <a:tailEnd/>
                      </a:ln>
                    </p:spPr>
                    <p:txBody>
                      <a:bodyPr/>
                      <a:lstStyle/>
                      <a:p>
                        <a:endParaRPr lang="fr-FR"/>
                      </a:p>
                    </p:txBody>
                  </p:sp>
                </p:grpSp>
                <p:grpSp>
                  <p:nvGrpSpPr>
                    <p:cNvPr id="206" name="Group 267"/>
                    <p:cNvGrpSpPr>
                      <a:grpSpLocks/>
                    </p:cNvGrpSpPr>
                    <p:nvPr/>
                  </p:nvGrpSpPr>
                  <p:grpSpPr bwMode="auto">
                    <a:xfrm>
                      <a:off x="2857" y="5557"/>
                      <a:ext cx="360" cy="180"/>
                      <a:chOff x="2497" y="5557"/>
                      <a:chExt cx="360" cy="180"/>
                    </a:xfrm>
                  </p:grpSpPr>
                  <p:sp>
                    <p:nvSpPr>
                      <p:cNvPr id="213" name="Line 268"/>
                      <p:cNvSpPr>
                        <a:spLocks noChangeShapeType="1"/>
                      </p:cNvSpPr>
                      <p:nvPr/>
                    </p:nvSpPr>
                    <p:spPr bwMode="auto">
                      <a:xfrm flipH="1">
                        <a:off x="2497" y="5557"/>
                        <a:ext cx="180" cy="180"/>
                      </a:xfrm>
                      <a:prstGeom prst="line">
                        <a:avLst/>
                      </a:prstGeom>
                      <a:noFill/>
                      <a:ln w="9525">
                        <a:solidFill>
                          <a:srgbClr val="000000"/>
                        </a:solidFill>
                        <a:round/>
                        <a:headEnd/>
                        <a:tailEnd/>
                      </a:ln>
                    </p:spPr>
                    <p:txBody>
                      <a:bodyPr/>
                      <a:lstStyle/>
                      <a:p>
                        <a:endParaRPr lang="fr-FR"/>
                      </a:p>
                    </p:txBody>
                  </p:sp>
                  <p:sp>
                    <p:nvSpPr>
                      <p:cNvPr id="214" name="Line 269"/>
                      <p:cNvSpPr>
                        <a:spLocks noChangeShapeType="1"/>
                      </p:cNvSpPr>
                      <p:nvPr/>
                    </p:nvSpPr>
                    <p:spPr bwMode="auto">
                      <a:xfrm>
                        <a:off x="2677" y="5557"/>
                        <a:ext cx="180" cy="180"/>
                      </a:xfrm>
                      <a:prstGeom prst="line">
                        <a:avLst/>
                      </a:prstGeom>
                      <a:noFill/>
                      <a:ln w="9525">
                        <a:solidFill>
                          <a:srgbClr val="000000"/>
                        </a:solidFill>
                        <a:round/>
                        <a:headEnd/>
                        <a:tailEnd/>
                      </a:ln>
                    </p:spPr>
                    <p:txBody>
                      <a:bodyPr/>
                      <a:lstStyle/>
                      <a:p>
                        <a:endParaRPr lang="fr-FR"/>
                      </a:p>
                    </p:txBody>
                  </p:sp>
                </p:grpSp>
                <p:grpSp>
                  <p:nvGrpSpPr>
                    <p:cNvPr id="207" name="Group 270"/>
                    <p:cNvGrpSpPr>
                      <a:grpSpLocks/>
                    </p:cNvGrpSpPr>
                    <p:nvPr/>
                  </p:nvGrpSpPr>
                  <p:grpSpPr bwMode="auto">
                    <a:xfrm>
                      <a:off x="3217" y="5557"/>
                      <a:ext cx="360" cy="180"/>
                      <a:chOff x="2497" y="5557"/>
                      <a:chExt cx="360" cy="180"/>
                    </a:xfrm>
                  </p:grpSpPr>
                  <p:sp>
                    <p:nvSpPr>
                      <p:cNvPr id="211" name="Line 271"/>
                      <p:cNvSpPr>
                        <a:spLocks noChangeShapeType="1"/>
                      </p:cNvSpPr>
                      <p:nvPr/>
                    </p:nvSpPr>
                    <p:spPr bwMode="auto">
                      <a:xfrm flipH="1">
                        <a:off x="2497" y="5557"/>
                        <a:ext cx="180" cy="180"/>
                      </a:xfrm>
                      <a:prstGeom prst="line">
                        <a:avLst/>
                      </a:prstGeom>
                      <a:noFill/>
                      <a:ln w="9525">
                        <a:solidFill>
                          <a:srgbClr val="000000"/>
                        </a:solidFill>
                        <a:round/>
                        <a:headEnd/>
                        <a:tailEnd/>
                      </a:ln>
                    </p:spPr>
                    <p:txBody>
                      <a:bodyPr/>
                      <a:lstStyle/>
                      <a:p>
                        <a:endParaRPr lang="fr-FR"/>
                      </a:p>
                    </p:txBody>
                  </p:sp>
                  <p:sp>
                    <p:nvSpPr>
                      <p:cNvPr id="212" name="Line 272"/>
                      <p:cNvSpPr>
                        <a:spLocks noChangeShapeType="1"/>
                      </p:cNvSpPr>
                      <p:nvPr/>
                    </p:nvSpPr>
                    <p:spPr bwMode="auto">
                      <a:xfrm>
                        <a:off x="2677" y="5557"/>
                        <a:ext cx="180" cy="180"/>
                      </a:xfrm>
                      <a:prstGeom prst="line">
                        <a:avLst/>
                      </a:prstGeom>
                      <a:noFill/>
                      <a:ln w="9525">
                        <a:solidFill>
                          <a:srgbClr val="000000"/>
                        </a:solidFill>
                        <a:round/>
                        <a:headEnd/>
                        <a:tailEnd/>
                      </a:ln>
                    </p:spPr>
                    <p:txBody>
                      <a:bodyPr/>
                      <a:lstStyle/>
                      <a:p>
                        <a:endParaRPr lang="fr-FR"/>
                      </a:p>
                    </p:txBody>
                  </p:sp>
                </p:grpSp>
                <p:grpSp>
                  <p:nvGrpSpPr>
                    <p:cNvPr id="208" name="Group 273"/>
                    <p:cNvGrpSpPr>
                      <a:grpSpLocks/>
                    </p:cNvGrpSpPr>
                    <p:nvPr/>
                  </p:nvGrpSpPr>
                  <p:grpSpPr bwMode="auto">
                    <a:xfrm>
                      <a:off x="3577" y="5557"/>
                      <a:ext cx="360" cy="180"/>
                      <a:chOff x="2497" y="5557"/>
                      <a:chExt cx="360" cy="180"/>
                    </a:xfrm>
                  </p:grpSpPr>
                  <p:sp>
                    <p:nvSpPr>
                      <p:cNvPr id="209" name="Line 274"/>
                      <p:cNvSpPr>
                        <a:spLocks noChangeShapeType="1"/>
                      </p:cNvSpPr>
                      <p:nvPr/>
                    </p:nvSpPr>
                    <p:spPr bwMode="auto">
                      <a:xfrm flipH="1">
                        <a:off x="2497" y="5557"/>
                        <a:ext cx="180" cy="180"/>
                      </a:xfrm>
                      <a:prstGeom prst="line">
                        <a:avLst/>
                      </a:prstGeom>
                      <a:noFill/>
                      <a:ln w="9525">
                        <a:solidFill>
                          <a:srgbClr val="000000"/>
                        </a:solidFill>
                        <a:round/>
                        <a:headEnd/>
                        <a:tailEnd/>
                      </a:ln>
                    </p:spPr>
                    <p:txBody>
                      <a:bodyPr/>
                      <a:lstStyle/>
                      <a:p>
                        <a:endParaRPr lang="fr-FR"/>
                      </a:p>
                    </p:txBody>
                  </p:sp>
                  <p:sp>
                    <p:nvSpPr>
                      <p:cNvPr id="210" name="Line 275"/>
                      <p:cNvSpPr>
                        <a:spLocks noChangeShapeType="1"/>
                      </p:cNvSpPr>
                      <p:nvPr/>
                    </p:nvSpPr>
                    <p:spPr bwMode="auto">
                      <a:xfrm>
                        <a:off x="2677" y="5557"/>
                        <a:ext cx="180" cy="180"/>
                      </a:xfrm>
                      <a:prstGeom prst="line">
                        <a:avLst/>
                      </a:prstGeom>
                      <a:noFill/>
                      <a:ln w="9525">
                        <a:solidFill>
                          <a:srgbClr val="000000"/>
                        </a:solidFill>
                        <a:round/>
                        <a:headEnd/>
                        <a:tailEnd/>
                      </a:ln>
                    </p:spPr>
                    <p:txBody>
                      <a:bodyPr/>
                      <a:lstStyle/>
                      <a:p>
                        <a:endParaRPr lang="fr-FR"/>
                      </a:p>
                    </p:txBody>
                  </p:sp>
                </p:grpSp>
              </p:grpSp>
              <p:sp>
                <p:nvSpPr>
                  <p:cNvPr id="203" name="Line 276"/>
                  <p:cNvSpPr>
                    <a:spLocks noChangeShapeType="1"/>
                  </p:cNvSpPr>
                  <p:nvPr/>
                </p:nvSpPr>
                <p:spPr bwMode="auto">
                  <a:xfrm>
                    <a:off x="3937" y="5737"/>
                    <a:ext cx="180" cy="0"/>
                  </a:xfrm>
                  <a:prstGeom prst="line">
                    <a:avLst/>
                  </a:prstGeom>
                  <a:noFill/>
                  <a:ln w="9525">
                    <a:solidFill>
                      <a:srgbClr val="000000"/>
                    </a:solidFill>
                    <a:round/>
                    <a:headEnd/>
                    <a:tailEnd/>
                  </a:ln>
                </p:spPr>
                <p:txBody>
                  <a:bodyPr/>
                  <a:lstStyle/>
                  <a:p>
                    <a:endParaRPr lang="fr-FR"/>
                  </a:p>
                </p:txBody>
              </p:sp>
              <p:sp>
                <p:nvSpPr>
                  <p:cNvPr id="204" name="Line 277"/>
                  <p:cNvSpPr>
                    <a:spLocks noChangeShapeType="1"/>
                  </p:cNvSpPr>
                  <p:nvPr/>
                </p:nvSpPr>
                <p:spPr bwMode="auto">
                  <a:xfrm>
                    <a:off x="2317" y="5737"/>
                    <a:ext cx="180" cy="0"/>
                  </a:xfrm>
                  <a:prstGeom prst="line">
                    <a:avLst/>
                  </a:prstGeom>
                  <a:noFill/>
                  <a:ln w="9525">
                    <a:solidFill>
                      <a:srgbClr val="000000"/>
                    </a:solidFill>
                    <a:round/>
                    <a:headEnd/>
                    <a:tailEnd/>
                  </a:ln>
                </p:spPr>
                <p:txBody>
                  <a:bodyPr/>
                  <a:lstStyle/>
                  <a:p>
                    <a:endParaRPr lang="fr-FR"/>
                  </a:p>
                </p:txBody>
              </p:sp>
            </p:grpSp>
            <p:sp>
              <p:nvSpPr>
                <p:cNvPr id="130" name="Line 278"/>
                <p:cNvSpPr>
                  <a:spLocks noChangeShapeType="1"/>
                </p:cNvSpPr>
                <p:nvPr/>
              </p:nvSpPr>
              <p:spPr bwMode="auto">
                <a:xfrm>
                  <a:off x="8234363" y="4929188"/>
                  <a:ext cx="0" cy="114300"/>
                </a:xfrm>
                <a:prstGeom prst="line">
                  <a:avLst/>
                </a:prstGeom>
                <a:noFill/>
                <a:ln w="9525">
                  <a:solidFill>
                    <a:srgbClr val="000000"/>
                  </a:solidFill>
                  <a:round/>
                  <a:headEnd/>
                  <a:tailEnd/>
                </a:ln>
              </p:spPr>
              <p:txBody>
                <a:bodyPr/>
                <a:lstStyle/>
                <a:p>
                  <a:endParaRPr lang="fr-FR"/>
                </a:p>
              </p:txBody>
            </p:sp>
            <p:sp>
              <p:nvSpPr>
                <p:cNvPr id="131" name="Line 279"/>
                <p:cNvSpPr>
                  <a:spLocks noChangeShapeType="1"/>
                </p:cNvSpPr>
                <p:nvPr/>
              </p:nvSpPr>
              <p:spPr bwMode="auto">
                <a:xfrm>
                  <a:off x="8245475" y="5056188"/>
                  <a:ext cx="228600" cy="228600"/>
                </a:xfrm>
                <a:prstGeom prst="line">
                  <a:avLst/>
                </a:prstGeom>
                <a:noFill/>
                <a:ln w="9525">
                  <a:solidFill>
                    <a:srgbClr val="000000"/>
                  </a:solidFill>
                  <a:round/>
                  <a:headEnd/>
                  <a:tailEnd/>
                </a:ln>
              </p:spPr>
              <p:txBody>
                <a:bodyPr/>
                <a:lstStyle/>
                <a:p>
                  <a:endParaRPr lang="fr-FR"/>
                </a:p>
              </p:txBody>
            </p:sp>
            <p:sp>
              <p:nvSpPr>
                <p:cNvPr id="132" name="Line 280"/>
                <p:cNvSpPr>
                  <a:spLocks noChangeShapeType="1"/>
                </p:cNvSpPr>
                <p:nvPr/>
              </p:nvSpPr>
              <p:spPr bwMode="auto">
                <a:xfrm flipH="1">
                  <a:off x="7991475" y="5043488"/>
                  <a:ext cx="228600" cy="228600"/>
                </a:xfrm>
                <a:prstGeom prst="line">
                  <a:avLst/>
                </a:prstGeom>
                <a:noFill/>
                <a:ln w="9525">
                  <a:solidFill>
                    <a:srgbClr val="000000"/>
                  </a:solidFill>
                  <a:round/>
                  <a:headEnd/>
                  <a:tailEnd/>
                </a:ln>
              </p:spPr>
              <p:txBody>
                <a:bodyPr/>
                <a:lstStyle/>
                <a:p>
                  <a:endParaRPr lang="fr-FR"/>
                </a:p>
              </p:txBody>
            </p:sp>
            <p:grpSp>
              <p:nvGrpSpPr>
                <p:cNvPr id="133" name="Group 281"/>
                <p:cNvGrpSpPr>
                  <a:grpSpLocks/>
                </p:cNvGrpSpPr>
                <p:nvPr/>
              </p:nvGrpSpPr>
              <p:grpSpPr bwMode="auto">
                <a:xfrm rot="2492060">
                  <a:off x="8445500" y="5326063"/>
                  <a:ext cx="455613" cy="114300"/>
                  <a:chOff x="2317" y="5557"/>
                  <a:chExt cx="1800" cy="180"/>
                </a:xfrm>
              </p:grpSpPr>
              <p:grpSp>
                <p:nvGrpSpPr>
                  <p:cNvPr id="187" name="Group 282"/>
                  <p:cNvGrpSpPr>
                    <a:grpSpLocks/>
                  </p:cNvGrpSpPr>
                  <p:nvPr/>
                </p:nvGrpSpPr>
                <p:grpSpPr bwMode="auto">
                  <a:xfrm>
                    <a:off x="2497" y="5557"/>
                    <a:ext cx="1440" cy="180"/>
                    <a:chOff x="2497" y="5557"/>
                    <a:chExt cx="1440" cy="180"/>
                  </a:xfrm>
                </p:grpSpPr>
                <p:grpSp>
                  <p:nvGrpSpPr>
                    <p:cNvPr id="190" name="Group 283"/>
                    <p:cNvGrpSpPr>
                      <a:grpSpLocks/>
                    </p:cNvGrpSpPr>
                    <p:nvPr/>
                  </p:nvGrpSpPr>
                  <p:grpSpPr bwMode="auto">
                    <a:xfrm>
                      <a:off x="2497" y="5557"/>
                      <a:ext cx="360" cy="180"/>
                      <a:chOff x="2497" y="5557"/>
                      <a:chExt cx="360" cy="180"/>
                    </a:xfrm>
                  </p:grpSpPr>
                  <p:sp>
                    <p:nvSpPr>
                      <p:cNvPr id="200" name="Line 284"/>
                      <p:cNvSpPr>
                        <a:spLocks noChangeShapeType="1"/>
                      </p:cNvSpPr>
                      <p:nvPr/>
                    </p:nvSpPr>
                    <p:spPr bwMode="auto">
                      <a:xfrm flipH="1">
                        <a:off x="2497" y="5557"/>
                        <a:ext cx="180" cy="180"/>
                      </a:xfrm>
                      <a:prstGeom prst="line">
                        <a:avLst/>
                      </a:prstGeom>
                      <a:noFill/>
                      <a:ln w="9525">
                        <a:solidFill>
                          <a:srgbClr val="000000"/>
                        </a:solidFill>
                        <a:round/>
                        <a:headEnd/>
                        <a:tailEnd/>
                      </a:ln>
                    </p:spPr>
                    <p:txBody>
                      <a:bodyPr/>
                      <a:lstStyle/>
                      <a:p>
                        <a:endParaRPr lang="fr-FR"/>
                      </a:p>
                    </p:txBody>
                  </p:sp>
                  <p:sp>
                    <p:nvSpPr>
                      <p:cNvPr id="201" name="Line 285"/>
                      <p:cNvSpPr>
                        <a:spLocks noChangeShapeType="1"/>
                      </p:cNvSpPr>
                      <p:nvPr/>
                    </p:nvSpPr>
                    <p:spPr bwMode="auto">
                      <a:xfrm>
                        <a:off x="2677" y="5557"/>
                        <a:ext cx="180" cy="180"/>
                      </a:xfrm>
                      <a:prstGeom prst="line">
                        <a:avLst/>
                      </a:prstGeom>
                      <a:noFill/>
                      <a:ln w="9525">
                        <a:solidFill>
                          <a:srgbClr val="000000"/>
                        </a:solidFill>
                        <a:round/>
                        <a:headEnd/>
                        <a:tailEnd/>
                      </a:ln>
                    </p:spPr>
                    <p:txBody>
                      <a:bodyPr/>
                      <a:lstStyle/>
                      <a:p>
                        <a:endParaRPr lang="fr-FR"/>
                      </a:p>
                    </p:txBody>
                  </p:sp>
                </p:grpSp>
                <p:grpSp>
                  <p:nvGrpSpPr>
                    <p:cNvPr id="191" name="Group 286"/>
                    <p:cNvGrpSpPr>
                      <a:grpSpLocks/>
                    </p:cNvGrpSpPr>
                    <p:nvPr/>
                  </p:nvGrpSpPr>
                  <p:grpSpPr bwMode="auto">
                    <a:xfrm>
                      <a:off x="2857" y="5557"/>
                      <a:ext cx="360" cy="180"/>
                      <a:chOff x="2497" y="5557"/>
                      <a:chExt cx="360" cy="180"/>
                    </a:xfrm>
                  </p:grpSpPr>
                  <p:sp>
                    <p:nvSpPr>
                      <p:cNvPr id="198" name="Line 287"/>
                      <p:cNvSpPr>
                        <a:spLocks noChangeShapeType="1"/>
                      </p:cNvSpPr>
                      <p:nvPr/>
                    </p:nvSpPr>
                    <p:spPr bwMode="auto">
                      <a:xfrm flipH="1">
                        <a:off x="2497" y="5557"/>
                        <a:ext cx="180" cy="180"/>
                      </a:xfrm>
                      <a:prstGeom prst="line">
                        <a:avLst/>
                      </a:prstGeom>
                      <a:noFill/>
                      <a:ln w="9525">
                        <a:solidFill>
                          <a:srgbClr val="000000"/>
                        </a:solidFill>
                        <a:round/>
                        <a:headEnd/>
                        <a:tailEnd/>
                      </a:ln>
                    </p:spPr>
                    <p:txBody>
                      <a:bodyPr/>
                      <a:lstStyle/>
                      <a:p>
                        <a:endParaRPr lang="fr-FR"/>
                      </a:p>
                    </p:txBody>
                  </p:sp>
                  <p:sp>
                    <p:nvSpPr>
                      <p:cNvPr id="199" name="Line 288"/>
                      <p:cNvSpPr>
                        <a:spLocks noChangeShapeType="1"/>
                      </p:cNvSpPr>
                      <p:nvPr/>
                    </p:nvSpPr>
                    <p:spPr bwMode="auto">
                      <a:xfrm>
                        <a:off x="2677" y="5557"/>
                        <a:ext cx="180" cy="180"/>
                      </a:xfrm>
                      <a:prstGeom prst="line">
                        <a:avLst/>
                      </a:prstGeom>
                      <a:noFill/>
                      <a:ln w="9525">
                        <a:solidFill>
                          <a:srgbClr val="000000"/>
                        </a:solidFill>
                        <a:round/>
                        <a:headEnd/>
                        <a:tailEnd/>
                      </a:ln>
                    </p:spPr>
                    <p:txBody>
                      <a:bodyPr/>
                      <a:lstStyle/>
                      <a:p>
                        <a:endParaRPr lang="fr-FR"/>
                      </a:p>
                    </p:txBody>
                  </p:sp>
                </p:grpSp>
                <p:grpSp>
                  <p:nvGrpSpPr>
                    <p:cNvPr id="192" name="Group 289"/>
                    <p:cNvGrpSpPr>
                      <a:grpSpLocks/>
                    </p:cNvGrpSpPr>
                    <p:nvPr/>
                  </p:nvGrpSpPr>
                  <p:grpSpPr bwMode="auto">
                    <a:xfrm>
                      <a:off x="3217" y="5557"/>
                      <a:ext cx="360" cy="180"/>
                      <a:chOff x="2497" y="5557"/>
                      <a:chExt cx="360" cy="180"/>
                    </a:xfrm>
                  </p:grpSpPr>
                  <p:sp>
                    <p:nvSpPr>
                      <p:cNvPr id="196" name="Line 290"/>
                      <p:cNvSpPr>
                        <a:spLocks noChangeShapeType="1"/>
                      </p:cNvSpPr>
                      <p:nvPr/>
                    </p:nvSpPr>
                    <p:spPr bwMode="auto">
                      <a:xfrm flipH="1">
                        <a:off x="2497" y="5557"/>
                        <a:ext cx="180" cy="180"/>
                      </a:xfrm>
                      <a:prstGeom prst="line">
                        <a:avLst/>
                      </a:prstGeom>
                      <a:noFill/>
                      <a:ln w="9525">
                        <a:solidFill>
                          <a:srgbClr val="000000"/>
                        </a:solidFill>
                        <a:round/>
                        <a:headEnd/>
                        <a:tailEnd/>
                      </a:ln>
                    </p:spPr>
                    <p:txBody>
                      <a:bodyPr/>
                      <a:lstStyle/>
                      <a:p>
                        <a:endParaRPr lang="fr-FR"/>
                      </a:p>
                    </p:txBody>
                  </p:sp>
                  <p:sp>
                    <p:nvSpPr>
                      <p:cNvPr id="197" name="Line 291"/>
                      <p:cNvSpPr>
                        <a:spLocks noChangeShapeType="1"/>
                      </p:cNvSpPr>
                      <p:nvPr/>
                    </p:nvSpPr>
                    <p:spPr bwMode="auto">
                      <a:xfrm>
                        <a:off x="2677" y="5557"/>
                        <a:ext cx="180" cy="180"/>
                      </a:xfrm>
                      <a:prstGeom prst="line">
                        <a:avLst/>
                      </a:prstGeom>
                      <a:noFill/>
                      <a:ln w="9525">
                        <a:solidFill>
                          <a:srgbClr val="000000"/>
                        </a:solidFill>
                        <a:round/>
                        <a:headEnd/>
                        <a:tailEnd/>
                      </a:ln>
                    </p:spPr>
                    <p:txBody>
                      <a:bodyPr/>
                      <a:lstStyle/>
                      <a:p>
                        <a:endParaRPr lang="fr-FR"/>
                      </a:p>
                    </p:txBody>
                  </p:sp>
                </p:grpSp>
                <p:grpSp>
                  <p:nvGrpSpPr>
                    <p:cNvPr id="193" name="Group 292"/>
                    <p:cNvGrpSpPr>
                      <a:grpSpLocks/>
                    </p:cNvGrpSpPr>
                    <p:nvPr/>
                  </p:nvGrpSpPr>
                  <p:grpSpPr bwMode="auto">
                    <a:xfrm>
                      <a:off x="3577" y="5557"/>
                      <a:ext cx="360" cy="180"/>
                      <a:chOff x="2497" y="5557"/>
                      <a:chExt cx="360" cy="180"/>
                    </a:xfrm>
                  </p:grpSpPr>
                  <p:sp>
                    <p:nvSpPr>
                      <p:cNvPr id="194" name="Line 293"/>
                      <p:cNvSpPr>
                        <a:spLocks noChangeShapeType="1"/>
                      </p:cNvSpPr>
                      <p:nvPr/>
                    </p:nvSpPr>
                    <p:spPr bwMode="auto">
                      <a:xfrm flipH="1">
                        <a:off x="2497" y="5557"/>
                        <a:ext cx="180" cy="180"/>
                      </a:xfrm>
                      <a:prstGeom prst="line">
                        <a:avLst/>
                      </a:prstGeom>
                      <a:noFill/>
                      <a:ln w="9525">
                        <a:solidFill>
                          <a:srgbClr val="000000"/>
                        </a:solidFill>
                        <a:round/>
                        <a:headEnd/>
                        <a:tailEnd/>
                      </a:ln>
                    </p:spPr>
                    <p:txBody>
                      <a:bodyPr/>
                      <a:lstStyle/>
                      <a:p>
                        <a:endParaRPr lang="fr-FR"/>
                      </a:p>
                    </p:txBody>
                  </p:sp>
                  <p:sp>
                    <p:nvSpPr>
                      <p:cNvPr id="195" name="Line 294"/>
                      <p:cNvSpPr>
                        <a:spLocks noChangeShapeType="1"/>
                      </p:cNvSpPr>
                      <p:nvPr/>
                    </p:nvSpPr>
                    <p:spPr bwMode="auto">
                      <a:xfrm>
                        <a:off x="2677" y="5557"/>
                        <a:ext cx="180" cy="180"/>
                      </a:xfrm>
                      <a:prstGeom prst="line">
                        <a:avLst/>
                      </a:prstGeom>
                      <a:noFill/>
                      <a:ln w="9525">
                        <a:solidFill>
                          <a:srgbClr val="000000"/>
                        </a:solidFill>
                        <a:round/>
                        <a:headEnd/>
                        <a:tailEnd/>
                      </a:ln>
                    </p:spPr>
                    <p:txBody>
                      <a:bodyPr/>
                      <a:lstStyle/>
                      <a:p>
                        <a:endParaRPr lang="fr-FR"/>
                      </a:p>
                    </p:txBody>
                  </p:sp>
                </p:grpSp>
              </p:grpSp>
              <p:sp>
                <p:nvSpPr>
                  <p:cNvPr id="188" name="Line 295"/>
                  <p:cNvSpPr>
                    <a:spLocks noChangeShapeType="1"/>
                  </p:cNvSpPr>
                  <p:nvPr/>
                </p:nvSpPr>
                <p:spPr bwMode="auto">
                  <a:xfrm>
                    <a:off x="3937" y="5737"/>
                    <a:ext cx="180" cy="0"/>
                  </a:xfrm>
                  <a:prstGeom prst="line">
                    <a:avLst/>
                  </a:prstGeom>
                  <a:noFill/>
                  <a:ln w="9525">
                    <a:solidFill>
                      <a:srgbClr val="000000"/>
                    </a:solidFill>
                    <a:round/>
                    <a:headEnd/>
                    <a:tailEnd/>
                  </a:ln>
                </p:spPr>
                <p:txBody>
                  <a:bodyPr/>
                  <a:lstStyle/>
                  <a:p>
                    <a:endParaRPr lang="fr-FR"/>
                  </a:p>
                </p:txBody>
              </p:sp>
              <p:sp>
                <p:nvSpPr>
                  <p:cNvPr id="189" name="Line 296"/>
                  <p:cNvSpPr>
                    <a:spLocks noChangeShapeType="1"/>
                  </p:cNvSpPr>
                  <p:nvPr/>
                </p:nvSpPr>
                <p:spPr bwMode="auto">
                  <a:xfrm>
                    <a:off x="2317" y="5737"/>
                    <a:ext cx="180" cy="0"/>
                  </a:xfrm>
                  <a:prstGeom prst="line">
                    <a:avLst/>
                  </a:prstGeom>
                  <a:noFill/>
                  <a:ln w="9525">
                    <a:solidFill>
                      <a:srgbClr val="000000"/>
                    </a:solidFill>
                    <a:round/>
                    <a:headEnd/>
                    <a:tailEnd/>
                  </a:ln>
                </p:spPr>
                <p:txBody>
                  <a:bodyPr/>
                  <a:lstStyle/>
                  <a:p>
                    <a:endParaRPr lang="fr-FR"/>
                  </a:p>
                </p:txBody>
              </p:sp>
            </p:grpSp>
            <p:grpSp>
              <p:nvGrpSpPr>
                <p:cNvPr id="134" name="Group 297"/>
                <p:cNvGrpSpPr>
                  <a:grpSpLocks/>
                </p:cNvGrpSpPr>
                <p:nvPr/>
              </p:nvGrpSpPr>
              <p:grpSpPr bwMode="auto">
                <a:xfrm rot="-2400624">
                  <a:off x="7546975" y="5335588"/>
                  <a:ext cx="455613" cy="114300"/>
                  <a:chOff x="2317" y="5557"/>
                  <a:chExt cx="1800" cy="180"/>
                </a:xfrm>
              </p:grpSpPr>
              <p:grpSp>
                <p:nvGrpSpPr>
                  <p:cNvPr id="172" name="Group 298"/>
                  <p:cNvGrpSpPr>
                    <a:grpSpLocks/>
                  </p:cNvGrpSpPr>
                  <p:nvPr/>
                </p:nvGrpSpPr>
                <p:grpSpPr bwMode="auto">
                  <a:xfrm>
                    <a:off x="2497" y="5557"/>
                    <a:ext cx="1440" cy="180"/>
                    <a:chOff x="2497" y="5557"/>
                    <a:chExt cx="1440" cy="180"/>
                  </a:xfrm>
                </p:grpSpPr>
                <p:grpSp>
                  <p:nvGrpSpPr>
                    <p:cNvPr id="175" name="Group 299"/>
                    <p:cNvGrpSpPr>
                      <a:grpSpLocks/>
                    </p:cNvGrpSpPr>
                    <p:nvPr/>
                  </p:nvGrpSpPr>
                  <p:grpSpPr bwMode="auto">
                    <a:xfrm>
                      <a:off x="2497" y="5557"/>
                      <a:ext cx="360" cy="180"/>
                      <a:chOff x="2497" y="5557"/>
                      <a:chExt cx="360" cy="180"/>
                    </a:xfrm>
                  </p:grpSpPr>
                  <p:sp>
                    <p:nvSpPr>
                      <p:cNvPr id="185" name="Line 300"/>
                      <p:cNvSpPr>
                        <a:spLocks noChangeShapeType="1"/>
                      </p:cNvSpPr>
                      <p:nvPr/>
                    </p:nvSpPr>
                    <p:spPr bwMode="auto">
                      <a:xfrm flipH="1">
                        <a:off x="2497" y="5557"/>
                        <a:ext cx="180" cy="180"/>
                      </a:xfrm>
                      <a:prstGeom prst="line">
                        <a:avLst/>
                      </a:prstGeom>
                      <a:noFill/>
                      <a:ln w="9525">
                        <a:solidFill>
                          <a:srgbClr val="000000"/>
                        </a:solidFill>
                        <a:round/>
                        <a:headEnd/>
                        <a:tailEnd/>
                      </a:ln>
                    </p:spPr>
                    <p:txBody>
                      <a:bodyPr/>
                      <a:lstStyle/>
                      <a:p>
                        <a:endParaRPr lang="fr-FR"/>
                      </a:p>
                    </p:txBody>
                  </p:sp>
                  <p:sp>
                    <p:nvSpPr>
                      <p:cNvPr id="186" name="Line 301"/>
                      <p:cNvSpPr>
                        <a:spLocks noChangeShapeType="1"/>
                      </p:cNvSpPr>
                      <p:nvPr/>
                    </p:nvSpPr>
                    <p:spPr bwMode="auto">
                      <a:xfrm>
                        <a:off x="2677" y="5557"/>
                        <a:ext cx="180" cy="180"/>
                      </a:xfrm>
                      <a:prstGeom prst="line">
                        <a:avLst/>
                      </a:prstGeom>
                      <a:noFill/>
                      <a:ln w="9525">
                        <a:solidFill>
                          <a:srgbClr val="000000"/>
                        </a:solidFill>
                        <a:round/>
                        <a:headEnd/>
                        <a:tailEnd/>
                      </a:ln>
                    </p:spPr>
                    <p:txBody>
                      <a:bodyPr/>
                      <a:lstStyle/>
                      <a:p>
                        <a:endParaRPr lang="fr-FR"/>
                      </a:p>
                    </p:txBody>
                  </p:sp>
                </p:grpSp>
                <p:grpSp>
                  <p:nvGrpSpPr>
                    <p:cNvPr id="176" name="Group 302"/>
                    <p:cNvGrpSpPr>
                      <a:grpSpLocks/>
                    </p:cNvGrpSpPr>
                    <p:nvPr/>
                  </p:nvGrpSpPr>
                  <p:grpSpPr bwMode="auto">
                    <a:xfrm>
                      <a:off x="2857" y="5557"/>
                      <a:ext cx="360" cy="180"/>
                      <a:chOff x="2497" y="5557"/>
                      <a:chExt cx="360" cy="180"/>
                    </a:xfrm>
                  </p:grpSpPr>
                  <p:sp>
                    <p:nvSpPr>
                      <p:cNvPr id="183" name="Line 303"/>
                      <p:cNvSpPr>
                        <a:spLocks noChangeShapeType="1"/>
                      </p:cNvSpPr>
                      <p:nvPr/>
                    </p:nvSpPr>
                    <p:spPr bwMode="auto">
                      <a:xfrm flipH="1">
                        <a:off x="2497" y="5557"/>
                        <a:ext cx="180" cy="180"/>
                      </a:xfrm>
                      <a:prstGeom prst="line">
                        <a:avLst/>
                      </a:prstGeom>
                      <a:noFill/>
                      <a:ln w="9525">
                        <a:solidFill>
                          <a:srgbClr val="000000"/>
                        </a:solidFill>
                        <a:round/>
                        <a:headEnd/>
                        <a:tailEnd/>
                      </a:ln>
                    </p:spPr>
                    <p:txBody>
                      <a:bodyPr/>
                      <a:lstStyle/>
                      <a:p>
                        <a:endParaRPr lang="fr-FR"/>
                      </a:p>
                    </p:txBody>
                  </p:sp>
                  <p:sp>
                    <p:nvSpPr>
                      <p:cNvPr id="184" name="Line 304"/>
                      <p:cNvSpPr>
                        <a:spLocks noChangeShapeType="1"/>
                      </p:cNvSpPr>
                      <p:nvPr/>
                    </p:nvSpPr>
                    <p:spPr bwMode="auto">
                      <a:xfrm>
                        <a:off x="2677" y="5557"/>
                        <a:ext cx="180" cy="180"/>
                      </a:xfrm>
                      <a:prstGeom prst="line">
                        <a:avLst/>
                      </a:prstGeom>
                      <a:noFill/>
                      <a:ln w="9525">
                        <a:solidFill>
                          <a:srgbClr val="000000"/>
                        </a:solidFill>
                        <a:round/>
                        <a:headEnd/>
                        <a:tailEnd/>
                      </a:ln>
                    </p:spPr>
                    <p:txBody>
                      <a:bodyPr/>
                      <a:lstStyle/>
                      <a:p>
                        <a:endParaRPr lang="fr-FR"/>
                      </a:p>
                    </p:txBody>
                  </p:sp>
                </p:grpSp>
                <p:grpSp>
                  <p:nvGrpSpPr>
                    <p:cNvPr id="177" name="Group 305"/>
                    <p:cNvGrpSpPr>
                      <a:grpSpLocks/>
                    </p:cNvGrpSpPr>
                    <p:nvPr/>
                  </p:nvGrpSpPr>
                  <p:grpSpPr bwMode="auto">
                    <a:xfrm>
                      <a:off x="3217" y="5557"/>
                      <a:ext cx="360" cy="180"/>
                      <a:chOff x="2497" y="5557"/>
                      <a:chExt cx="360" cy="180"/>
                    </a:xfrm>
                  </p:grpSpPr>
                  <p:sp>
                    <p:nvSpPr>
                      <p:cNvPr id="181" name="Line 306"/>
                      <p:cNvSpPr>
                        <a:spLocks noChangeShapeType="1"/>
                      </p:cNvSpPr>
                      <p:nvPr/>
                    </p:nvSpPr>
                    <p:spPr bwMode="auto">
                      <a:xfrm flipH="1">
                        <a:off x="2497" y="5557"/>
                        <a:ext cx="180" cy="180"/>
                      </a:xfrm>
                      <a:prstGeom prst="line">
                        <a:avLst/>
                      </a:prstGeom>
                      <a:noFill/>
                      <a:ln w="9525">
                        <a:solidFill>
                          <a:srgbClr val="000000"/>
                        </a:solidFill>
                        <a:round/>
                        <a:headEnd/>
                        <a:tailEnd/>
                      </a:ln>
                    </p:spPr>
                    <p:txBody>
                      <a:bodyPr/>
                      <a:lstStyle/>
                      <a:p>
                        <a:endParaRPr lang="fr-FR"/>
                      </a:p>
                    </p:txBody>
                  </p:sp>
                  <p:sp>
                    <p:nvSpPr>
                      <p:cNvPr id="182" name="Line 307"/>
                      <p:cNvSpPr>
                        <a:spLocks noChangeShapeType="1"/>
                      </p:cNvSpPr>
                      <p:nvPr/>
                    </p:nvSpPr>
                    <p:spPr bwMode="auto">
                      <a:xfrm>
                        <a:off x="2677" y="5557"/>
                        <a:ext cx="180" cy="180"/>
                      </a:xfrm>
                      <a:prstGeom prst="line">
                        <a:avLst/>
                      </a:prstGeom>
                      <a:noFill/>
                      <a:ln w="9525">
                        <a:solidFill>
                          <a:srgbClr val="000000"/>
                        </a:solidFill>
                        <a:round/>
                        <a:headEnd/>
                        <a:tailEnd/>
                      </a:ln>
                    </p:spPr>
                    <p:txBody>
                      <a:bodyPr/>
                      <a:lstStyle/>
                      <a:p>
                        <a:endParaRPr lang="fr-FR"/>
                      </a:p>
                    </p:txBody>
                  </p:sp>
                </p:grpSp>
                <p:grpSp>
                  <p:nvGrpSpPr>
                    <p:cNvPr id="178" name="Group 308"/>
                    <p:cNvGrpSpPr>
                      <a:grpSpLocks/>
                    </p:cNvGrpSpPr>
                    <p:nvPr/>
                  </p:nvGrpSpPr>
                  <p:grpSpPr bwMode="auto">
                    <a:xfrm>
                      <a:off x="3577" y="5557"/>
                      <a:ext cx="360" cy="180"/>
                      <a:chOff x="2497" y="5557"/>
                      <a:chExt cx="360" cy="180"/>
                    </a:xfrm>
                  </p:grpSpPr>
                  <p:sp>
                    <p:nvSpPr>
                      <p:cNvPr id="179" name="Line 309"/>
                      <p:cNvSpPr>
                        <a:spLocks noChangeShapeType="1"/>
                      </p:cNvSpPr>
                      <p:nvPr/>
                    </p:nvSpPr>
                    <p:spPr bwMode="auto">
                      <a:xfrm flipH="1">
                        <a:off x="2497" y="5557"/>
                        <a:ext cx="180" cy="180"/>
                      </a:xfrm>
                      <a:prstGeom prst="line">
                        <a:avLst/>
                      </a:prstGeom>
                      <a:noFill/>
                      <a:ln w="9525">
                        <a:solidFill>
                          <a:srgbClr val="000000"/>
                        </a:solidFill>
                        <a:round/>
                        <a:headEnd/>
                        <a:tailEnd/>
                      </a:ln>
                    </p:spPr>
                    <p:txBody>
                      <a:bodyPr/>
                      <a:lstStyle/>
                      <a:p>
                        <a:endParaRPr lang="fr-FR"/>
                      </a:p>
                    </p:txBody>
                  </p:sp>
                  <p:sp>
                    <p:nvSpPr>
                      <p:cNvPr id="180" name="Line 310"/>
                      <p:cNvSpPr>
                        <a:spLocks noChangeShapeType="1"/>
                      </p:cNvSpPr>
                      <p:nvPr/>
                    </p:nvSpPr>
                    <p:spPr bwMode="auto">
                      <a:xfrm>
                        <a:off x="2677" y="5557"/>
                        <a:ext cx="180" cy="180"/>
                      </a:xfrm>
                      <a:prstGeom prst="line">
                        <a:avLst/>
                      </a:prstGeom>
                      <a:noFill/>
                      <a:ln w="9525">
                        <a:solidFill>
                          <a:srgbClr val="000000"/>
                        </a:solidFill>
                        <a:round/>
                        <a:headEnd/>
                        <a:tailEnd/>
                      </a:ln>
                    </p:spPr>
                    <p:txBody>
                      <a:bodyPr/>
                      <a:lstStyle/>
                      <a:p>
                        <a:endParaRPr lang="fr-FR"/>
                      </a:p>
                    </p:txBody>
                  </p:sp>
                </p:grpSp>
              </p:grpSp>
              <p:sp>
                <p:nvSpPr>
                  <p:cNvPr id="173" name="Line 311"/>
                  <p:cNvSpPr>
                    <a:spLocks noChangeShapeType="1"/>
                  </p:cNvSpPr>
                  <p:nvPr/>
                </p:nvSpPr>
                <p:spPr bwMode="auto">
                  <a:xfrm>
                    <a:off x="3937" y="5737"/>
                    <a:ext cx="180" cy="0"/>
                  </a:xfrm>
                  <a:prstGeom prst="line">
                    <a:avLst/>
                  </a:prstGeom>
                  <a:noFill/>
                  <a:ln w="9525">
                    <a:solidFill>
                      <a:srgbClr val="000000"/>
                    </a:solidFill>
                    <a:round/>
                    <a:headEnd/>
                    <a:tailEnd/>
                  </a:ln>
                </p:spPr>
                <p:txBody>
                  <a:bodyPr/>
                  <a:lstStyle/>
                  <a:p>
                    <a:endParaRPr lang="fr-FR"/>
                  </a:p>
                </p:txBody>
              </p:sp>
              <p:sp>
                <p:nvSpPr>
                  <p:cNvPr id="174" name="Line 312"/>
                  <p:cNvSpPr>
                    <a:spLocks noChangeShapeType="1"/>
                  </p:cNvSpPr>
                  <p:nvPr/>
                </p:nvSpPr>
                <p:spPr bwMode="auto">
                  <a:xfrm>
                    <a:off x="2317" y="5737"/>
                    <a:ext cx="180" cy="0"/>
                  </a:xfrm>
                  <a:prstGeom prst="line">
                    <a:avLst/>
                  </a:prstGeom>
                  <a:noFill/>
                  <a:ln w="9525">
                    <a:solidFill>
                      <a:srgbClr val="000000"/>
                    </a:solidFill>
                    <a:round/>
                    <a:headEnd/>
                    <a:tailEnd/>
                  </a:ln>
                </p:spPr>
                <p:txBody>
                  <a:bodyPr/>
                  <a:lstStyle/>
                  <a:p>
                    <a:endParaRPr lang="fr-FR"/>
                  </a:p>
                </p:txBody>
              </p:sp>
            </p:grpSp>
            <p:sp>
              <p:nvSpPr>
                <p:cNvPr id="135" name="Line 313"/>
                <p:cNvSpPr>
                  <a:spLocks noChangeShapeType="1"/>
                </p:cNvSpPr>
                <p:nvPr/>
              </p:nvSpPr>
              <p:spPr bwMode="auto">
                <a:xfrm>
                  <a:off x="6111875" y="4814888"/>
                  <a:ext cx="0" cy="228600"/>
                </a:xfrm>
                <a:prstGeom prst="line">
                  <a:avLst/>
                </a:prstGeom>
                <a:noFill/>
                <a:ln w="9525">
                  <a:solidFill>
                    <a:srgbClr val="000000"/>
                  </a:solidFill>
                  <a:round/>
                  <a:headEnd/>
                  <a:tailEnd type="oval" w="med" len="med"/>
                </a:ln>
              </p:spPr>
              <p:txBody>
                <a:bodyPr/>
                <a:lstStyle/>
                <a:p>
                  <a:endParaRPr lang="fr-FR"/>
                </a:p>
              </p:txBody>
            </p:sp>
            <p:sp>
              <p:nvSpPr>
                <p:cNvPr id="136" name="Line 314"/>
                <p:cNvSpPr>
                  <a:spLocks noChangeShapeType="1"/>
                </p:cNvSpPr>
                <p:nvPr/>
              </p:nvSpPr>
              <p:spPr bwMode="auto">
                <a:xfrm flipH="1">
                  <a:off x="7534275" y="5564188"/>
                  <a:ext cx="114300" cy="114300"/>
                </a:xfrm>
                <a:prstGeom prst="line">
                  <a:avLst/>
                </a:prstGeom>
                <a:noFill/>
                <a:ln w="9525">
                  <a:solidFill>
                    <a:srgbClr val="000000"/>
                  </a:solidFill>
                  <a:round/>
                  <a:headEnd/>
                  <a:tailEnd/>
                </a:ln>
              </p:spPr>
              <p:txBody>
                <a:bodyPr/>
                <a:lstStyle/>
                <a:p>
                  <a:endParaRPr lang="fr-FR"/>
                </a:p>
              </p:txBody>
            </p:sp>
            <p:sp>
              <p:nvSpPr>
                <p:cNvPr id="137" name="Line 315"/>
                <p:cNvSpPr>
                  <a:spLocks noChangeShapeType="1"/>
                </p:cNvSpPr>
                <p:nvPr/>
              </p:nvSpPr>
              <p:spPr bwMode="auto">
                <a:xfrm>
                  <a:off x="7535863" y="5665788"/>
                  <a:ext cx="0" cy="228600"/>
                </a:xfrm>
                <a:prstGeom prst="line">
                  <a:avLst/>
                </a:prstGeom>
                <a:noFill/>
                <a:ln w="9525">
                  <a:solidFill>
                    <a:srgbClr val="000000"/>
                  </a:solidFill>
                  <a:round/>
                  <a:headEnd/>
                  <a:tailEnd/>
                </a:ln>
              </p:spPr>
              <p:txBody>
                <a:bodyPr/>
                <a:lstStyle/>
                <a:p>
                  <a:endParaRPr lang="fr-FR"/>
                </a:p>
              </p:txBody>
            </p:sp>
            <p:sp>
              <p:nvSpPr>
                <p:cNvPr id="138" name="Line 316"/>
                <p:cNvSpPr>
                  <a:spLocks noChangeShapeType="1"/>
                </p:cNvSpPr>
                <p:nvPr/>
              </p:nvSpPr>
              <p:spPr bwMode="auto">
                <a:xfrm>
                  <a:off x="8810625" y="5583238"/>
                  <a:ext cx="114300" cy="114300"/>
                </a:xfrm>
                <a:prstGeom prst="line">
                  <a:avLst/>
                </a:prstGeom>
                <a:noFill/>
                <a:ln w="9525">
                  <a:solidFill>
                    <a:srgbClr val="000000"/>
                  </a:solidFill>
                  <a:round/>
                  <a:headEnd/>
                  <a:tailEnd/>
                </a:ln>
              </p:spPr>
              <p:txBody>
                <a:bodyPr/>
                <a:lstStyle/>
                <a:p>
                  <a:endParaRPr lang="fr-FR"/>
                </a:p>
              </p:txBody>
            </p:sp>
            <p:sp>
              <p:nvSpPr>
                <p:cNvPr id="139" name="Line 317"/>
                <p:cNvSpPr>
                  <a:spLocks noChangeShapeType="1"/>
                </p:cNvSpPr>
                <p:nvPr/>
              </p:nvSpPr>
              <p:spPr bwMode="auto">
                <a:xfrm flipV="1">
                  <a:off x="8929688" y="5703888"/>
                  <a:ext cx="0" cy="228600"/>
                </a:xfrm>
                <a:prstGeom prst="line">
                  <a:avLst/>
                </a:prstGeom>
                <a:noFill/>
                <a:ln w="9525">
                  <a:solidFill>
                    <a:srgbClr val="000000"/>
                  </a:solidFill>
                  <a:round/>
                  <a:headEnd/>
                  <a:tailEnd/>
                </a:ln>
              </p:spPr>
              <p:txBody>
                <a:bodyPr/>
                <a:lstStyle/>
                <a:p>
                  <a:endParaRPr lang="fr-FR"/>
                </a:p>
              </p:txBody>
            </p:sp>
            <p:sp>
              <p:nvSpPr>
                <p:cNvPr id="140" name="Freeform 318"/>
                <p:cNvSpPr>
                  <a:spLocks/>
                </p:cNvSpPr>
                <p:nvPr/>
              </p:nvSpPr>
              <p:spPr bwMode="auto">
                <a:xfrm>
                  <a:off x="7477125" y="5883275"/>
                  <a:ext cx="101600" cy="241300"/>
                </a:xfrm>
                <a:custGeom>
                  <a:avLst/>
                  <a:gdLst>
                    <a:gd name="T0" fmla="*/ 2147483647 w 159"/>
                    <a:gd name="T1" fmla="*/ 0 h 380"/>
                    <a:gd name="T2" fmla="*/ 2147483647 w 159"/>
                    <a:gd name="T3" fmla="*/ 2147483647 h 380"/>
                    <a:gd name="T4" fmla="*/ 2147483647 w 159"/>
                    <a:gd name="T5" fmla="*/ 2147483647 h 380"/>
                    <a:gd name="T6" fmla="*/ 2147483647 w 159"/>
                    <a:gd name="T7" fmla="*/ 2147483647 h 380"/>
                    <a:gd name="T8" fmla="*/ 2147483647 w 159"/>
                    <a:gd name="T9" fmla="*/ 2147483647 h 380"/>
                    <a:gd name="T10" fmla="*/ 0 60000 65536"/>
                    <a:gd name="T11" fmla="*/ 0 60000 65536"/>
                    <a:gd name="T12" fmla="*/ 0 60000 65536"/>
                    <a:gd name="T13" fmla="*/ 0 60000 65536"/>
                    <a:gd name="T14" fmla="*/ 0 60000 65536"/>
                    <a:gd name="T15" fmla="*/ 0 w 159"/>
                    <a:gd name="T16" fmla="*/ 0 h 380"/>
                    <a:gd name="T17" fmla="*/ 159 w 159"/>
                    <a:gd name="T18" fmla="*/ 380 h 380"/>
                  </a:gdLst>
                  <a:ahLst/>
                  <a:cxnLst>
                    <a:cxn ang="T10">
                      <a:pos x="T0" y="T1"/>
                    </a:cxn>
                    <a:cxn ang="T11">
                      <a:pos x="T2" y="T3"/>
                    </a:cxn>
                    <a:cxn ang="T12">
                      <a:pos x="T4" y="T5"/>
                    </a:cxn>
                    <a:cxn ang="T13">
                      <a:pos x="T6" y="T7"/>
                    </a:cxn>
                    <a:cxn ang="T14">
                      <a:pos x="T8" y="T9"/>
                    </a:cxn>
                  </a:cxnLst>
                  <a:rect l="T15" t="T16" r="T17" b="T18"/>
                  <a:pathLst>
                    <a:path w="159" h="380">
                      <a:moveTo>
                        <a:pt x="113" y="0"/>
                      </a:moveTo>
                      <a:cubicBezTo>
                        <a:pt x="86" y="7"/>
                        <a:pt x="54" y="3"/>
                        <a:pt x="33" y="20"/>
                      </a:cubicBezTo>
                      <a:cubicBezTo>
                        <a:pt x="0" y="46"/>
                        <a:pt x="12" y="114"/>
                        <a:pt x="33" y="140"/>
                      </a:cubicBezTo>
                      <a:cubicBezTo>
                        <a:pt x="48" y="159"/>
                        <a:pt x="73" y="167"/>
                        <a:pt x="93" y="180"/>
                      </a:cubicBezTo>
                      <a:cubicBezTo>
                        <a:pt x="159" y="279"/>
                        <a:pt x="133" y="216"/>
                        <a:pt x="133" y="380"/>
                      </a:cubicBezTo>
                    </a:path>
                  </a:pathLst>
                </a:custGeom>
                <a:noFill/>
                <a:ln w="9525">
                  <a:solidFill>
                    <a:srgbClr val="000000"/>
                  </a:solidFill>
                  <a:round/>
                  <a:headEnd/>
                  <a:tailEnd/>
                </a:ln>
              </p:spPr>
              <p:txBody>
                <a:bodyPr/>
                <a:lstStyle/>
                <a:p>
                  <a:endParaRPr lang="fr-FR"/>
                </a:p>
              </p:txBody>
            </p:sp>
            <p:sp>
              <p:nvSpPr>
                <p:cNvPr id="141" name="Line 319"/>
                <p:cNvSpPr>
                  <a:spLocks noChangeShapeType="1"/>
                </p:cNvSpPr>
                <p:nvPr/>
              </p:nvSpPr>
              <p:spPr bwMode="auto">
                <a:xfrm>
                  <a:off x="5502275" y="6135688"/>
                  <a:ext cx="2057400" cy="0"/>
                </a:xfrm>
                <a:prstGeom prst="line">
                  <a:avLst/>
                </a:prstGeom>
                <a:noFill/>
                <a:ln w="9525">
                  <a:solidFill>
                    <a:srgbClr val="000000"/>
                  </a:solidFill>
                  <a:round/>
                  <a:headEnd/>
                  <a:tailEnd/>
                </a:ln>
              </p:spPr>
              <p:txBody>
                <a:bodyPr/>
                <a:lstStyle/>
                <a:p>
                  <a:endParaRPr lang="fr-FR"/>
                </a:p>
              </p:txBody>
            </p:sp>
            <p:sp>
              <p:nvSpPr>
                <p:cNvPr id="142" name="Line 320"/>
                <p:cNvSpPr>
                  <a:spLocks noChangeShapeType="1"/>
                </p:cNvSpPr>
                <p:nvPr/>
              </p:nvSpPr>
              <p:spPr bwMode="auto">
                <a:xfrm>
                  <a:off x="5500688" y="5678488"/>
                  <a:ext cx="0" cy="457200"/>
                </a:xfrm>
                <a:prstGeom prst="line">
                  <a:avLst/>
                </a:prstGeom>
                <a:noFill/>
                <a:ln w="9525">
                  <a:solidFill>
                    <a:srgbClr val="000000"/>
                  </a:solidFill>
                  <a:round/>
                  <a:headEnd type="oval" w="med" len="med"/>
                  <a:tailEnd/>
                </a:ln>
              </p:spPr>
              <p:txBody>
                <a:bodyPr/>
                <a:lstStyle/>
                <a:p>
                  <a:endParaRPr lang="fr-FR"/>
                </a:p>
              </p:txBody>
            </p:sp>
            <p:sp>
              <p:nvSpPr>
                <p:cNvPr id="143" name="Line 321"/>
                <p:cNvSpPr>
                  <a:spLocks noChangeShapeType="1"/>
                </p:cNvSpPr>
                <p:nvPr/>
              </p:nvSpPr>
              <p:spPr bwMode="auto">
                <a:xfrm flipV="1">
                  <a:off x="7140575" y="4395788"/>
                  <a:ext cx="0" cy="1485900"/>
                </a:xfrm>
                <a:prstGeom prst="line">
                  <a:avLst/>
                </a:prstGeom>
                <a:noFill/>
                <a:ln w="9525">
                  <a:solidFill>
                    <a:srgbClr val="000000"/>
                  </a:solidFill>
                  <a:round/>
                  <a:headEnd/>
                  <a:tailEnd type="triangle" w="med" len="med"/>
                </a:ln>
              </p:spPr>
              <p:txBody>
                <a:bodyPr/>
                <a:lstStyle/>
                <a:p>
                  <a:endParaRPr lang="fr-FR"/>
                </a:p>
              </p:txBody>
            </p:sp>
            <p:sp>
              <p:nvSpPr>
                <p:cNvPr id="144" name="Line 322"/>
                <p:cNvSpPr>
                  <a:spLocks noChangeShapeType="1"/>
                </p:cNvSpPr>
                <p:nvPr/>
              </p:nvSpPr>
              <p:spPr bwMode="auto">
                <a:xfrm>
                  <a:off x="7242175" y="4383088"/>
                  <a:ext cx="0" cy="1714500"/>
                </a:xfrm>
                <a:prstGeom prst="line">
                  <a:avLst/>
                </a:prstGeom>
                <a:noFill/>
                <a:ln w="9525">
                  <a:solidFill>
                    <a:srgbClr val="000000"/>
                  </a:solidFill>
                  <a:round/>
                  <a:headEnd/>
                  <a:tailEnd type="triangle" w="med" len="med"/>
                </a:ln>
              </p:spPr>
              <p:txBody>
                <a:bodyPr/>
                <a:lstStyle/>
                <a:p>
                  <a:endParaRPr lang="fr-FR"/>
                </a:p>
              </p:txBody>
            </p:sp>
            <p:sp>
              <p:nvSpPr>
                <p:cNvPr id="145" name="Line 323"/>
                <p:cNvSpPr>
                  <a:spLocks noChangeShapeType="1"/>
                </p:cNvSpPr>
                <p:nvPr/>
              </p:nvSpPr>
              <p:spPr bwMode="auto">
                <a:xfrm>
                  <a:off x="6391275" y="4357688"/>
                  <a:ext cx="342900" cy="0"/>
                </a:xfrm>
                <a:prstGeom prst="line">
                  <a:avLst/>
                </a:prstGeom>
                <a:noFill/>
                <a:ln w="9525">
                  <a:solidFill>
                    <a:srgbClr val="000000"/>
                  </a:solidFill>
                  <a:round/>
                  <a:headEnd/>
                  <a:tailEnd type="stealth" w="med" len="med"/>
                </a:ln>
              </p:spPr>
              <p:txBody>
                <a:bodyPr/>
                <a:lstStyle/>
                <a:p>
                  <a:endParaRPr lang="fr-FR"/>
                </a:p>
              </p:txBody>
            </p:sp>
            <p:sp>
              <p:nvSpPr>
                <p:cNvPr id="146" name="Line 324"/>
                <p:cNvSpPr>
                  <a:spLocks noChangeShapeType="1"/>
                </p:cNvSpPr>
                <p:nvPr/>
              </p:nvSpPr>
              <p:spPr bwMode="auto">
                <a:xfrm flipV="1">
                  <a:off x="5924550" y="4597400"/>
                  <a:ext cx="0" cy="228600"/>
                </a:xfrm>
                <a:prstGeom prst="line">
                  <a:avLst/>
                </a:prstGeom>
                <a:noFill/>
                <a:ln w="9525">
                  <a:solidFill>
                    <a:srgbClr val="000000"/>
                  </a:solidFill>
                  <a:round/>
                  <a:headEnd/>
                  <a:tailEnd type="stealth" w="med" len="med"/>
                </a:ln>
              </p:spPr>
              <p:txBody>
                <a:bodyPr/>
                <a:lstStyle/>
                <a:p>
                  <a:endParaRPr lang="fr-FR"/>
                </a:p>
              </p:txBody>
            </p:sp>
            <p:sp>
              <p:nvSpPr>
                <p:cNvPr id="147" name="Line 325"/>
                <p:cNvSpPr>
                  <a:spLocks noChangeShapeType="1"/>
                </p:cNvSpPr>
                <p:nvPr/>
              </p:nvSpPr>
              <p:spPr bwMode="auto">
                <a:xfrm flipH="1">
                  <a:off x="5553075" y="5195888"/>
                  <a:ext cx="228600" cy="228600"/>
                </a:xfrm>
                <a:prstGeom prst="line">
                  <a:avLst/>
                </a:prstGeom>
                <a:noFill/>
                <a:ln w="9525">
                  <a:solidFill>
                    <a:srgbClr val="000000"/>
                  </a:solidFill>
                  <a:round/>
                  <a:headEnd/>
                  <a:tailEnd type="stealth" w="med" len="med"/>
                </a:ln>
              </p:spPr>
              <p:txBody>
                <a:bodyPr/>
                <a:lstStyle/>
                <a:p>
                  <a:endParaRPr lang="fr-FR"/>
                </a:p>
              </p:txBody>
            </p:sp>
            <p:sp>
              <p:nvSpPr>
                <p:cNvPr id="148" name="Line 326"/>
                <p:cNvSpPr>
                  <a:spLocks noChangeShapeType="1"/>
                </p:cNvSpPr>
                <p:nvPr/>
              </p:nvSpPr>
              <p:spPr bwMode="auto">
                <a:xfrm>
                  <a:off x="6410325" y="5157788"/>
                  <a:ext cx="228600" cy="228600"/>
                </a:xfrm>
                <a:prstGeom prst="line">
                  <a:avLst/>
                </a:prstGeom>
                <a:noFill/>
                <a:ln w="9525">
                  <a:solidFill>
                    <a:srgbClr val="000000"/>
                  </a:solidFill>
                  <a:round/>
                  <a:headEnd/>
                  <a:tailEnd type="stealth" w="sm" len="med"/>
                </a:ln>
              </p:spPr>
              <p:txBody>
                <a:bodyPr/>
                <a:lstStyle/>
                <a:p>
                  <a:endParaRPr lang="fr-FR"/>
                </a:p>
              </p:txBody>
            </p:sp>
            <p:sp>
              <p:nvSpPr>
                <p:cNvPr id="149" name="Line 327"/>
                <p:cNvSpPr>
                  <a:spLocks noChangeShapeType="1"/>
                </p:cNvSpPr>
                <p:nvPr/>
              </p:nvSpPr>
              <p:spPr bwMode="auto">
                <a:xfrm flipV="1">
                  <a:off x="6734175" y="5930900"/>
                  <a:ext cx="2171700" cy="1588"/>
                </a:xfrm>
                <a:prstGeom prst="line">
                  <a:avLst/>
                </a:prstGeom>
                <a:noFill/>
                <a:ln w="9525">
                  <a:solidFill>
                    <a:srgbClr val="000000"/>
                  </a:solidFill>
                  <a:round/>
                  <a:headEnd/>
                  <a:tailEnd/>
                </a:ln>
              </p:spPr>
              <p:txBody>
                <a:bodyPr/>
                <a:lstStyle/>
                <a:p>
                  <a:endParaRPr lang="fr-FR"/>
                </a:p>
              </p:txBody>
            </p:sp>
            <p:sp>
              <p:nvSpPr>
                <p:cNvPr id="150" name="Line 328"/>
                <p:cNvSpPr>
                  <a:spLocks noChangeShapeType="1"/>
                </p:cNvSpPr>
                <p:nvPr/>
              </p:nvSpPr>
              <p:spPr bwMode="auto">
                <a:xfrm>
                  <a:off x="5756274" y="6138717"/>
                  <a:ext cx="457200" cy="0"/>
                </a:xfrm>
                <a:prstGeom prst="line">
                  <a:avLst/>
                </a:prstGeom>
                <a:noFill/>
                <a:ln w="9525">
                  <a:solidFill>
                    <a:srgbClr val="000000"/>
                  </a:solidFill>
                  <a:round/>
                  <a:headEnd/>
                  <a:tailEnd type="triangle" w="med" len="med"/>
                </a:ln>
              </p:spPr>
              <p:txBody>
                <a:bodyPr/>
                <a:lstStyle/>
                <a:p>
                  <a:endParaRPr lang="fr-FR"/>
                </a:p>
              </p:txBody>
            </p:sp>
            <p:sp>
              <p:nvSpPr>
                <p:cNvPr id="151" name="Line 329"/>
                <p:cNvSpPr>
                  <a:spLocks noChangeShapeType="1"/>
                </p:cNvSpPr>
                <p:nvPr/>
              </p:nvSpPr>
              <p:spPr bwMode="auto">
                <a:xfrm>
                  <a:off x="6848475" y="5934075"/>
                  <a:ext cx="228600" cy="0"/>
                </a:xfrm>
                <a:prstGeom prst="line">
                  <a:avLst/>
                </a:prstGeom>
                <a:noFill/>
                <a:ln w="9525">
                  <a:solidFill>
                    <a:srgbClr val="000000"/>
                  </a:solidFill>
                  <a:round/>
                  <a:headEnd/>
                  <a:tailEnd type="stealth" w="med" len="med"/>
                </a:ln>
              </p:spPr>
              <p:txBody>
                <a:bodyPr/>
                <a:lstStyle/>
                <a:p>
                  <a:endParaRPr lang="fr-FR"/>
                </a:p>
              </p:txBody>
            </p:sp>
            <p:sp>
              <p:nvSpPr>
                <p:cNvPr id="152" name="Line 330"/>
                <p:cNvSpPr>
                  <a:spLocks noChangeShapeType="1"/>
                </p:cNvSpPr>
                <p:nvPr/>
              </p:nvSpPr>
              <p:spPr bwMode="auto">
                <a:xfrm flipV="1">
                  <a:off x="6911975" y="5895975"/>
                  <a:ext cx="0" cy="228600"/>
                </a:xfrm>
                <a:prstGeom prst="line">
                  <a:avLst/>
                </a:prstGeom>
                <a:noFill/>
                <a:ln w="9525">
                  <a:solidFill>
                    <a:srgbClr val="000000"/>
                  </a:solidFill>
                  <a:round/>
                  <a:headEnd/>
                  <a:tailEnd type="triangle" w="med" len="med"/>
                </a:ln>
              </p:spPr>
              <p:txBody>
                <a:bodyPr/>
                <a:lstStyle/>
                <a:p>
                  <a:endParaRPr lang="fr-FR"/>
                </a:p>
              </p:txBody>
            </p:sp>
            <p:sp>
              <p:nvSpPr>
                <p:cNvPr id="153" name="Line 331"/>
                <p:cNvSpPr>
                  <a:spLocks noChangeShapeType="1"/>
                </p:cNvSpPr>
                <p:nvPr/>
              </p:nvSpPr>
              <p:spPr bwMode="auto">
                <a:xfrm flipV="1">
                  <a:off x="7534275" y="5730875"/>
                  <a:ext cx="0" cy="114300"/>
                </a:xfrm>
                <a:prstGeom prst="line">
                  <a:avLst/>
                </a:prstGeom>
                <a:noFill/>
                <a:ln w="9525">
                  <a:solidFill>
                    <a:srgbClr val="000000"/>
                  </a:solidFill>
                  <a:round/>
                  <a:headEnd/>
                  <a:tailEnd type="triangle" w="med" len="med"/>
                </a:ln>
              </p:spPr>
              <p:txBody>
                <a:bodyPr/>
                <a:lstStyle/>
                <a:p>
                  <a:endParaRPr lang="fr-FR"/>
                </a:p>
              </p:txBody>
            </p:sp>
            <p:sp>
              <p:nvSpPr>
                <p:cNvPr id="154" name="Line 332"/>
                <p:cNvSpPr>
                  <a:spLocks noChangeShapeType="1"/>
                </p:cNvSpPr>
                <p:nvPr/>
              </p:nvSpPr>
              <p:spPr bwMode="auto">
                <a:xfrm flipV="1">
                  <a:off x="8924925" y="5759450"/>
                  <a:ext cx="0" cy="114300"/>
                </a:xfrm>
                <a:prstGeom prst="line">
                  <a:avLst/>
                </a:prstGeom>
                <a:noFill/>
                <a:ln w="9525">
                  <a:solidFill>
                    <a:srgbClr val="000000"/>
                  </a:solidFill>
                  <a:round/>
                  <a:headEnd/>
                  <a:tailEnd type="triangle" w="med" len="med"/>
                </a:ln>
              </p:spPr>
              <p:txBody>
                <a:bodyPr/>
                <a:lstStyle/>
                <a:p>
                  <a:endParaRPr lang="fr-FR"/>
                </a:p>
              </p:txBody>
            </p:sp>
            <p:sp>
              <p:nvSpPr>
                <p:cNvPr id="155" name="Text Box 239"/>
                <p:cNvSpPr txBox="1">
                  <a:spLocks noChangeArrowheads="1"/>
                </p:cNvSpPr>
                <p:nvPr/>
              </p:nvSpPr>
              <p:spPr bwMode="auto">
                <a:xfrm>
                  <a:off x="5643563" y="4443413"/>
                  <a:ext cx="342900" cy="342900"/>
                </a:xfrm>
                <a:prstGeom prst="rect">
                  <a:avLst/>
                </a:prstGeom>
                <a:noFill/>
                <a:ln w="9525">
                  <a:noFill/>
                  <a:miter lim="800000"/>
                  <a:headEnd/>
                  <a:tailEnd/>
                </a:ln>
              </p:spPr>
              <p:txBody>
                <a:bodyPr/>
                <a:lstStyle/>
                <a:p>
                  <a:r>
                    <a:rPr lang="fr-FR" sz="1200"/>
                    <a:t>v</a:t>
                  </a:r>
                  <a:r>
                    <a:rPr lang="fr-FR" sz="1200" baseline="-25000"/>
                    <a:t>1</a:t>
                  </a:r>
                  <a:endParaRPr lang="fr-FR"/>
                </a:p>
              </p:txBody>
            </p:sp>
            <p:sp>
              <p:nvSpPr>
                <p:cNvPr id="156" name="Text Box 239"/>
                <p:cNvSpPr txBox="1">
                  <a:spLocks noChangeArrowheads="1"/>
                </p:cNvSpPr>
                <p:nvPr/>
              </p:nvSpPr>
              <p:spPr bwMode="auto">
                <a:xfrm>
                  <a:off x="6515100" y="5145088"/>
                  <a:ext cx="342900" cy="342900"/>
                </a:xfrm>
                <a:prstGeom prst="rect">
                  <a:avLst/>
                </a:prstGeom>
                <a:noFill/>
                <a:ln w="9525">
                  <a:noFill/>
                  <a:miter lim="800000"/>
                  <a:headEnd/>
                  <a:tailEnd/>
                </a:ln>
              </p:spPr>
              <p:txBody>
                <a:bodyPr/>
                <a:lstStyle/>
                <a:p>
                  <a:r>
                    <a:rPr lang="fr-FR" sz="1200"/>
                    <a:t>v</a:t>
                  </a:r>
                  <a:r>
                    <a:rPr lang="fr-FR" sz="1200" baseline="-25000"/>
                    <a:t>2</a:t>
                  </a:r>
                  <a:endParaRPr lang="fr-FR"/>
                </a:p>
              </p:txBody>
            </p:sp>
            <p:sp>
              <p:nvSpPr>
                <p:cNvPr id="157" name="Text Box 239"/>
                <p:cNvSpPr txBox="1">
                  <a:spLocks noChangeArrowheads="1"/>
                </p:cNvSpPr>
                <p:nvPr/>
              </p:nvSpPr>
              <p:spPr bwMode="auto">
                <a:xfrm>
                  <a:off x="6515100" y="4071938"/>
                  <a:ext cx="342900" cy="342900"/>
                </a:xfrm>
                <a:prstGeom prst="rect">
                  <a:avLst/>
                </a:prstGeom>
                <a:noFill/>
                <a:ln w="9525">
                  <a:noFill/>
                  <a:miter lim="800000"/>
                  <a:headEnd/>
                  <a:tailEnd/>
                </a:ln>
              </p:spPr>
              <p:txBody>
                <a:bodyPr/>
                <a:lstStyle/>
                <a:p>
                  <a:r>
                    <a:rPr lang="fr-FR" sz="1200"/>
                    <a:t>i</a:t>
                  </a:r>
                  <a:r>
                    <a:rPr lang="fr-FR" sz="1200" baseline="-25000"/>
                    <a:t>1</a:t>
                  </a:r>
                  <a:endParaRPr lang="fr-FR"/>
                </a:p>
              </p:txBody>
            </p:sp>
            <p:sp>
              <p:nvSpPr>
                <p:cNvPr id="158" name="Text Box 239"/>
                <p:cNvSpPr txBox="1">
                  <a:spLocks noChangeArrowheads="1"/>
                </p:cNvSpPr>
                <p:nvPr/>
              </p:nvSpPr>
              <p:spPr bwMode="auto">
                <a:xfrm>
                  <a:off x="6800850" y="5645150"/>
                  <a:ext cx="342900" cy="342900"/>
                </a:xfrm>
                <a:prstGeom prst="rect">
                  <a:avLst/>
                </a:prstGeom>
                <a:noFill/>
                <a:ln w="9525">
                  <a:noFill/>
                  <a:miter lim="800000"/>
                  <a:headEnd/>
                  <a:tailEnd/>
                </a:ln>
              </p:spPr>
              <p:txBody>
                <a:bodyPr/>
                <a:lstStyle/>
                <a:p>
                  <a:r>
                    <a:rPr lang="fr-FR" sz="1200"/>
                    <a:t>i</a:t>
                  </a:r>
                  <a:r>
                    <a:rPr lang="fr-FR" sz="1200" baseline="-25000"/>
                    <a:t>2</a:t>
                  </a:r>
                  <a:endParaRPr lang="fr-FR"/>
                </a:p>
              </p:txBody>
            </p:sp>
            <p:sp>
              <p:nvSpPr>
                <p:cNvPr id="159" name="Text Box 239"/>
                <p:cNvSpPr txBox="1">
                  <a:spLocks noChangeArrowheads="1"/>
                </p:cNvSpPr>
                <p:nvPr/>
              </p:nvSpPr>
              <p:spPr bwMode="auto">
                <a:xfrm>
                  <a:off x="5860358" y="4157670"/>
                  <a:ext cx="342900" cy="342900"/>
                </a:xfrm>
                <a:prstGeom prst="rect">
                  <a:avLst/>
                </a:prstGeom>
                <a:noFill/>
                <a:ln w="9525">
                  <a:noFill/>
                  <a:miter lim="800000"/>
                  <a:headEnd/>
                  <a:tailEnd/>
                </a:ln>
              </p:spPr>
              <p:txBody>
                <a:bodyPr/>
                <a:lstStyle/>
                <a:p>
                  <a:r>
                    <a:rPr lang="fr-FR" sz="1200"/>
                    <a:t>1</a:t>
                  </a:r>
                  <a:endParaRPr lang="fr-FR"/>
                </a:p>
              </p:txBody>
            </p:sp>
            <p:sp>
              <p:nvSpPr>
                <p:cNvPr id="160" name="Text Box 239"/>
                <p:cNvSpPr txBox="1">
                  <a:spLocks noChangeArrowheads="1"/>
                </p:cNvSpPr>
                <p:nvPr/>
              </p:nvSpPr>
              <p:spPr bwMode="auto">
                <a:xfrm>
                  <a:off x="6669460" y="5514992"/>
                  <a:ext cx="342900" cy="342900"/>
                </a:xfrm>
                <a:prstGeom prst="rect">
                  <a:avLst/>
                </a:prstGeom>
                <a:noFill/>
                <a:ln w="9525">
                  <a:noFill/>
                  <a:miter lim="800000"/>
                  <a:headEnd/>
                  <a:tailEnd/>
                </a:ln>
              </p:spPr>
              <p:txBody>
                <a:bodyPr/>
                <a:lstStyle/>
                <a:p>
                  <a:r>
                    <a:rPr lang="fr-FR" sz="1200"/>
                    <a:t>2</a:t>
                  </a:r>
                  <a:endParaRPr lang="fr-FR"/>
                </a:p>
              </p:txBody>
            </p:sp>
            <p:sp>
              <p:nvSpPr>
                <p:cNvPr id="161" name="Text Box 239"/>
                <p:cNvSpPr txBox="1">
                  <a:spLocks noChangeArrowheads="1"/>
                </p:cNvSpPr>
                <p:nvPr/>
              </p:nvSpPr>
              <p:spPr bwMode="auto">
                <a:xfrm>
                  <a:off x="5489226" y="5632110"/>
                  <a:ext cx="342900" cy="342900"/>
                </a:xfrm>
                <a:prstGeom prst="rect">
                  <a:avLst/>
                </a:prstGeom>
                <a:noFill/>
                <a:ln w="9525">
                  <a:noFill/>
                  <a:miter lim="800000"/>
                  <a:headEnd/>
                  <a:tailEnd/>
                </a:ln>
              </p:spPr>
              <p:txBody>
                <a:bodyPr/>
                <a:lstStyle/>
                <a:p>
                  <a:r>
                    <a:rPr lang="fr-FR" sz="1200"/>
                    <a:t>3</a:t>
                  </a:r>
                  <a:endParaRPr lang="fr-FR"/>
                </a:p>
              </p:txBody>
            </p:sp>
            <p:sp>
              <p:nvSpPr>
                <p:cNvPr id="162" name="Text Box 239"/>
                <p:cNvSpPr txBox="1">
                  <a:spLocks noChangeArrowheads="1"/>
                </p:cNvSpPr>
                <p:nvPr/>
              </p:nvSpPr>
              <p:spPr bwMode="auto">
                <a:xfrm>
                  <a:off x="6000760" y="5825091"/>
                  <a:ext cx="342900" cy="342900"/>
                </a:xfrm>
                <a:prstGeom prst="rect">
                  <a:avLst/>
                </a:prstGeom>
                <a:noFill/>
                <a:ln w="9525">
                  <a:noFill/>
                  <a:miter lim="800000"/>
                  <a:headEnd/>
                  <a:tailEnd/>
                </a:ln>
              </p:spPr>
              <p:txBody>
                <a:bodyPr/>
                <a:lstStyle/>
                <a:p>
                  <a:r>
                    <a:rPr lang="fr-FR" sz="1200"/>
                    <a:t>i</a:t>
                  </a:r>
                  <a:r>
                    <a:rPr lang="fr-FR" sz="1200" baseline="-25000"/>
                    <a:t>3</a:t>
                  </a:r>
                  <a:endParaRPr lang="fr-FR"/>
                </a:p>
              </p:txBody>
            </p:sp>
            <p:sp>
              <p:nvSpPr>
                <p:cNvPr id="163" name="Text Box 239"/>
                <p:cNvSpPr txBox="1">
                  <a:spLocks noChangeArrowheads="1"/>
                </p:cNvSpPr>
                <p:nvPr/>
              </p:nvSpPr>
              <p:spPr bwMode="auto">
                <a:xfrm>
                  <a:off x="6786578" y="4586298"/>
                  <a:ext cx="500066" cy="342900"/>
                </a:xfrm>
                <a:prstGeom prst="rect">
                  <a:avLst/>
                </a:prstGeom>
                <a:noFill/>
                <a:ln w="9525">
                  <a:noFill/>
                  <a:miter lim="800000"/>
                  <a:headEnd/>
                  <a:tailEnd/>
                </a:ln>
              </p:spPr>
              <p:txBody>
                <a:bodyPr/>
                <a:lstStyle/>
                <a:p>
                  <a:r>
                    <a:rPr lang="fr-FR" sz="1200"/>
                    <a:t>u</a:t>
                  </a:r>
                  <a:r>
                    <a:rPr lang="fr-FR" sz="1200" baseline="-25000"/>
                    <a:t>12</a:t>
                  </a:r>
                  <a:endParaRPr lang="fr-FR" baseline="-25000"/>
                </a:p>
              </p:txBody>
            </p:sp>
            <p:sp>
              <p:nvSpPr>
                <p:cNvPr id="164" name="Text Box 239"/>
                <p:cNvSpPr txBox="1">
                  <a:spLocks noChangeArrowheads="1"/>
                </p:cNvSpPr>
                <p:nvPr/>
              </p:nvSpPr>
              <p:spPr bwMode="auto">
                <a:xfrm>
                  <a:off x="6572264" y="5872182"/>
                  <a:ext cx="500066" cy="342900"/>
                </a:xfrm>
                <a:prstGeom prst="rect">
                  <a:avLst/>
                </a:prstGeom>
                <a:noFill/>
                <a:ln w="9525">
                  <a:noFill/>
                  <a:miter lim="800000"/>
                  <a:headEnd/>
                  <a:tailEnd/>
                </a:ln>
              </p:spPr>
              <p:txBody>
                <a:bodyPr/>
                <a:lstStyle/>
                <a:p>
                  <a:r>
                    <a:rPr lang="fr-FR" sz="1200"/>
                    <a:t>u</a:t>
                  </a:r>
                  <a:r>
                    <a:rPr lang="fr-FR" sz="1200" baseline="-25000"/>
                    <a:t>23</a:t>
                  </a:r>
                  <a:endParaRPr lang="fr-FR" baseline="-25000"/>
                </a:p>
              </p:txBody>
            </p:sp>
            <p:sp>
              <p:nvSpPr>
                <p:cNvPr id="165" name="Text Box 239"/>
                <p:cNvSpPr txBox="1">
                  <a:spLocks noChangeArrowheads="1"/>
                </p:cNvSpPr>
                <p:nvPr/>
              </p:nvSpPr>
              <p:spPr bwMode="auto">
                <a:xfrm>
                  <a:off x="7215206" y="4606220"/>
                  <a:ext cx="500066" cy="342900"/>
                </a:xfrm>
                <a:prstGeom prst="rect">
                  <a:avLst/>
                </a:prstGeom>
                <a:noFill/>
                <a:ln w="9525">
                  <a:noFill/>
                  <a:miter lim="800000"/>
                  <a:headEnd/>
                  <a:tailEnd/>
                </a:ln>
              </p:spPr>
              <p:txBody>
                <a:bodyPr/>
                <a:lstStyle/>
                <a:p>
                  <a:r>
                    <a:rPr lang="fr-FR" sz="1200"/>
                    <a:t>u</a:t>
                  </a:r>
                  <a:r>
                    <a:rPr lang="fr-FR" sz="1200" baseline="-25000"/>
                    <a:t>31</a:t>
                  </a:r>
                  <a:endParaRPr lang="fr-FR" baseline="-25000"/>
                </a:p>
              </p:txBody>
            </p:sp>
            <p:sp>
              <p:nvSpPr>
                <p:cNvPr id="166" name="Text Box 239"/>
                <p:cNvSpPr txBox="1">
                  <a:spLocks noChangeArrowheads="1"/>
                </p:cNvSpPr>
                <p:nvPr/>
              </p:nvSpPr>
              <p:spPr bwMode="auto">
                <a:xfrm>
                  <a:off x="8158190" y="4262975"/>
                  <a:ext cx="342900" cy="342900"/>
                </a:xfrm>
                <a:prstGeom prst="rect">
                  <a:avLst/>
                </a:prstGeom>
                <a:noFill/>
                <a:ln w="9525">
                  <a:noFill/>
                  <a:miter lim="800000"/>
                  <a:headEnd/>
                  <a:tailEnd/>
                </a:ln>
              </p:spPr>
              <p:txBody>
                <a:bodyPr/>
                <a:lstStyle/>
                <a:p>
                  <a:r>
                    <a:rPr lang="fr-FR" sz="1200"/>
                    <a:t>j</a:t>
                  </a:r>
                  <a:r>
                    <a:rPr lang="fr-FR" sz="1200" baseline="-25000"/>
                    <a:t>1</a:t>
                  </a:r>
                  <a:endParaRPr lang="fr-FR"/>
                </a:p>
              </p:txBody>
            </p:sp>
            <p:sp>
              <p:nvSpPr>
                <p:cNvPr id="167" name="Text Box 239"/>
                <p:cNvSpPr txBox="1">
                  <a:spLocks noChangeArrowheads="1"/>
                </p:cNvSpPr>
                <p:nvPr/>
              </p:nvSpPr>
              <p:spPr bwMode="auto">
                <a:xfrm>
                  <a:off x="8658256" y="5632110"/>
                  <a:ext cx="342900" cy="342900"/>
                </a:xfrm>
                <a:prstGeom prst="rect">
                  <a:avLst/>
                </a:prstGeom>
                <a:noFill/>
                <a:ln w="9525">
                  <a:noFill/>
                  <a:miter lim="800000"/>
                  <a:headEnd/>
                  <a:tailEnd/>
                </a:ln>
              </p:spPr>
              <p:txBody>
                <a:bodyPr/>
                <a:lstStyle/>
                <a:p>
                  <a:r>
                    <a:rPr lang="fr-FR" sz="1200"/>
                    <a:t>j</a:t>
                  </a:r>
                  <a:r>
                    <a:rPr lang="fr-FR" sz="1200" baseline="-25000"/>
                    <a:t>2</a:t>
                  </a:r>
                  <a:endParaRPr lang="fr-FR"/>
                </a:p>
              </p:txBody>
            </p:sp>
            <p:sp>
              <p:nvSpPr>
                <p:cNvPr id="168" name="Text Box 239"/>
                <p:cNvSpPr txBox="1">
                  <a:spLocks noChangeArrowheads="1"/>
                </p:cNvSpPr>
                <p:nvPr/>
              </p:nvSpPr>
              <p:spPr bwMode="auto">
                <a:xfrm>
                  <a:off x="7533759" y="5663704"/>
                  <a:ext cx="342900" cy="342900"/>
                </a:xfrm>
                <a:prstGeom prst="rect">
                  <a:avLst/>
                </a:prstGeom>
                <a:noFill/>
                <a:ln w="9525">
                  <a:noFill/>
                  <a:miter lim="800000"/>
                  <a:headEnd/>
                  <a:tailEnd/>
                </a:ln>
              </p:spPr>
              <p:txBody>
                <a:bodyPr/>
                <a:lstStyle/>
                <a:p>
                  <a:r>
                    <a:rPr lang="fr-FR" sz="1200"/>
                    <a:t>j</a:t>
                  </a:r>
                  <a:r>
                    <a:rPr lang="fr-FR" sz="1200" baseline="-25000"/>
                    <a:t>3</a:t>
                  </a:r>
                  <a:endParaRPr lang="fr-FR"/>
                </a:p>
              </p:txBody>
            </p:sp>
            <p:sp>
              <p:nvSpPr>
                <p:cNvPr id="169" name="Text Box 241"/>
                <p:cNvSpPr txBox="1">
                  <a:spLocks noChangeArrowheads="1"/>
                </p:cNvSpPr>
                <p:nvPr/>
              </p:nvSpPr>
              <p:spPr bwMode="auto">
                <a:xfrm>
                  <a:off x="8286776" y="4513449"/>
                  <a:ext cx="571500" cy="342900"/>
                </a:xfrm>
                <a:prstGeom prst="rect">
                  <a:avLst/>
                </a:prstGeom>
                <a:noFill/>
                <a:ln w="9525">
                  <a:noFill/>
                  <a:miter lim="800000"/>
                  <a:headEnd/>
                  <a:tailEnd/>
                </a:ln>
              </p:spPr>
              <p:txBody>
                <a:bodyPr/>
                <a:lstStyle/>
                <a:p>
                  <a:r>
                    <a:rPr lang="fr-FR" sz="1200" i="1"/>
                    <a:t>Z</a:t>
                  </a:r>
                  <a:endParaRPr lang="fr-FR"/>
                </a:p>
              </p:txBody>
            </p:sp>
            <p:sp>
              <p:nvSpPr>
                <p:cNvPr id="170" name="Text Box 241"/>
                <p:cNvSpPr txBox="1">
                  <a:spLocks noChangeArrowheads="1"/>
                </p:cNvSpPr>
                <p:nvPr/>
              </p:nvSpPr>
              <p:spPr bwMode="auto">
                <a:xfrm>
                  <a:off x="7500958" y="5143512"/>
                  <a:ext cx="571500" cy="342900"/>
                </a:xfrm>
                <a:prstGeom prst="rect">
                  <a:avLst/>
                </a:prstGeom>
                <a:noFill/>
                <a:ln w="9525">
                  <a:noFill/>
                  <a:miter lim="800000"/>
                  <a:headEnd/>
                  <a:tailEnd/>
                </a:ln>
              </p:spPr>
              <p:txBody>
                <a:bodyPr/>
                <a:lstStyle/>
                <a:p>
                  <a:r>
                    <a:rPr lang="fr-FR" sz="1200" i="1"/>
                    <a:t>Z</a:t>
                  </a:r>
                  <a:endParaRPr lang="fr-FR"/>
                </a:p>
              </p:txBody>
            </p:sp>
            <p:sp>
              <p:nvSpPr>
                <p:cNvPr id="171" name="Text Box 241"/>
                <p:cNvSpPr txBox="1">
                  <a:spLocks noChangeArrowheads="1"/>
                </p:cNvSpPr>
                <p:nvPr/>
              </p:nvSpPr>
              <p:spPr bwMode="auto">
                <a:xfrm>
                  <a:off x="8643966" y="5157802"/>
                  <a:ext cx="571500" cy="342900"/>
                </a:xfrm>
                <a:prstGeom prst="rect">
                  <a:avLst/>
                </a:prstGeom>
                <a:noFill/>
                <a:ln w="9525">
                  <a:noFill/>
                  <a:miter lim="800000"/>
                  <a:headEnd/>
                  <a:tailEnd/>
                </a:ln>
              </p:spPr>
              <p:txBody>
                <a:bodyPr/>
                <a:lstStyle/>
                <a:p>
                  <a:r>
                    <a:rPr lang="fr-FR" sz="1200" i="1"/>
                    <a:t>Z</a:t>
                  </a:r>
                  <a:endParaRPr lang="fr-FR"/>
                </a:p>
              </p:txBody>
            </p:sp>
          </p:grpSp>
        </p:grpSp>
        <p:sp>
          <p:nvSpPr>
            <p:cNvPr id="119" name="Text Box 241"/>
            <p:cNvSpPr txBox="1">
              <a:spLocks noChangeArrowheads="1"/>
            </p:cNvSpPr>
            <p:nvPr/>
          </p:nvSpPr>
          <p:spPr bwMode="auto">
            <a:xfrm>
              <a:off x="6143636" y="4657736"/>
              <a:ext cx="571500" cy="342900"/>
            </a:xfrm>
            <a:prstGeom prst="rect">
              <a:avLst/>
            </a:prstGeom>
            <a:noFill/>
            <a:ln w="9525">
              <a:noFill/>
              <a:miter lim="800000"/>
              <a:headEnd/>
              <a:tailEnd/>
            </a:ln>
          </p:spPr>
          <p:txBody>
            <a:bodyPr/>
            <a:lstStyle/>
            <a:p>
              <a:r>
                <a:rPr lang="fr-FR" sz="1200" i="1"/>
                <a:t>N</a:t>
              </a:r>
              <a:endParaRPr lang="fr-F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checkerboard(across)">
                                      <p:cBhvr>
                                        <p:cTn id="7" dur="500"/>
                                        <p:tgtEl>
                                          <p:spTgt spid="7">
                                            <p:txEl>
                                              <p:pRg st="2" end="2"/>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checkerboard(across)">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animEffect transition="in" filter="checkerboard(across)">
                                      <p:cBhvr>
                                        <p:cTn id="15" dur="500"/>
                                        <p:tgtEl>
                                          <p:spTgt spid="7">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ZoneTexte 6"/>
          <p:cNvSpPr txBox="1">
            <a:spLocks noChangeArrowheads="1"/>
          </p:cNvSpPr>
          <p:nvPr/>
        </p:nvSpPr>
        <p:spPr bwMode="auto">
          <a:xfrm>
            <a:off x="1115616" y="1289934"/>
            <a:ext cx="7297791" cy="2862322"/>
          </a:xfrm>
          <a:prstGeom prst="rect">
            <a:avLst/>
          </a:prstGeom>
          <a:noFill/>
          <a:ln w="9525">
            <a:noFill/>
            <a:miter lim="800000"/>
            <a:headEnd/>
            <a:tailEnd/>
          </a:ln>
        </p:spPr>
        <p:txBody>
          <a:bodyPr wrap="square">
            <a:spAutoFit/>
          </a:bodyPr>
          <a:lstStyle/>
          <a:p>
            <a:pPr algn="just"/>
            <a:endParaRPr lang="fr-FR" dirty="0"/>
          </a:p>
          <a:p>
            <a:pPr algn="just"/>
            <a:r>
              <a:rPr lang="fr-FR" dirty="0"/>
              <a:t>Notons que si les récepteurs ne sont pas identiques, il y aura un courant dans le fil commun que l’on ne pourra supprimer.</a:t>
            </a:r>
          </a:p>
          <a:p>
            <a:pPr algn="just"/>
            <a:endParaRPr lang="fr-FR" dirty="0"/>
          </a:p>
          <a:p>
            <a:pPr algn="just"/>
            <a:r>
              <a:rPr lang="fr-FR" dirty="0"/>
              <a:t>La distribution sera faite alors avec 4 fils. Les 3 fils principaux sont appelés </a:t>
            </a:r>
            <a:r>
              <a:rPr lang="fr-FR" u="sng" dirty="0"/>
              <a:t>fils de phase ou phases</a:t>
            </a:r>
            <a:r>
              <a:rPr lang="fr-FR" dirty="0"/>
              <a:t>, le quatrième fil est appelé </a:t>
            </a:r>
            <a:r>
              <a:rPr lang="fr-FR" u="sng" dirty="0"/>
              <a:t>fil neutre ou neutre</a:t>
            </a:r>
            <a:r>
              <a:rPr lang="fr-FR" dirty="0"/>
              <a:t>. </a:t>
            </a:r>
          </a:p>
          <a:p>
            <a:pPr algn="just"/>
            <a:endParaRPr lang="fr-FR" dirty="0"/>
          </a:p>
          <a:p>
            <a:pPr algn="just"/>
            <a:r>
              <a:rPr lang="fr-FR" dirty="0"/>
              <a:t>Les tensions v</a:t>
            </a:r>
            <a:r>
              <a:rPr lang="fr-FR" baseline="-25000" dirty="0"/>
              <a:t>1</a:t>
            </a:r>
            <a:r>
              <a:rPr lang="fr-FR" dirty="0"/>
              <a:t>, v</a:t>
            </a:r>
            <a:r>
              <a:rPr lang="fr-FR" baseline="-25000" dirty="0"/>
              <a:t>2</a:t>
            </a:r>
            <a:r>
              <a:rPr lang="fr-FR" dirty="0"/>
              <a:t> et v</a:t>
            </a:r>
            <a:r>
              <a:rPr lang="fr-FR" baseline="-25000" dirty="0"/>
              <a:t>3</a:t>
            </a:r>
            <a:r>
              <a:rPr lang="fr-FR" dirty="0"/>
              <a:t> entre phases et neutre sont appelées </a:t>
            </a:r>
            <a:r>
              <a:rPr lang="fr-FR" u="sng" dirty="0"/>
              <a:t>tensions simple ou tension de phases</a:t>
            </a:r>
            <a:r>
              <a:rPr lang="fr-FR" dirty="0"/>
              <a:t>.</a:t>
            </a:r>
          </a:p>
        </p:txBody>
      </p:sp>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rmAutofit/>
          </a:bodyPr>
          <a:lstStyle/>
          <a:p>
            <a:pPr eaLnBrk="1" fontAlgn="auto" hangingPunct="1">
              <a:spcAft>
                <a:spcPts val="0"/>
              </a:spcAft>
              <a:defRPr/>
            </a:pPr>
            <a:r>
              <a:rPr lang="it-IT" sz="4000" b="1" dirty="0"/>
              <a:t>Distribution en courant triphasé</a:t>
            </a:r>
            <a:endParaRPr lang="fr-FR" sz="4000" b="1" dirty="0"/>
          </a:p>
        </p:txBody>
      </p:sp>
      <p:sp>
        <p:nvSpPr>
          <p:cNvPr id="3" name="Espace réservé du numéro de diapositive 2"/>
          <p:cNvSpPr>
            <a:spLocks noGrp="1"/>
          </p:cNvSpPr>
          <p:nvPr>
            <p:ph type="sldNum" sz="quarter" idx="12"/>
          </p:nvPr>
        </p:nvSpPr>
        <p:spPr/>
        <p:txBody>
          <a:bodyPr/>
          <a:lstStyle/>
          <a:p>
            <a:pPr>
              <a:defRPr/>
            </a:pPr>
            <a:fld id="{8D6E587B-5070-4C33-B8A0-3049C854F3BE}" type="slidenum">
              <a:rPr lang="fr-FR" smtClean="0">
                <a:solidFill>
                  <a:schemeClr val="tx1"/>
                </a:solidFill>
              </a:rPr>
              <a:pPr>
                <a:defRPr/>
              </a:pPr>
              <a:t>16</a:t>
            </a:fld>
            <a:endParaRPr lang="fr-FR">
              <a:solidFill>
                <a:schemeClr val="tx1"/>
              </a:solidFill>
            </a:endParaRPr>
          </a:p>
        </p:txBody>
      </p:sp>
      <p:grpSp>
        <p:nvGrpSpPr>
          <p:cNvPr id="16" name="Groupe 15"/>
          <p:cNvGrpSpPr/>
          <p:nvPr/>
        </p:nvGrpSpPr>
        <p:grpSpPr>
          <a:xfrm>
            <a:off x="1837421" y="4189124"/>
            <a:ext cx="5038835" cy="2336220"/>
            <a:chOff x="1837421" y="3901092"/>
            <a:chExt cx="5038835" cy="2336220"/>
          </a:xfrm>
        </p:grpSpPr>
        <p:grpSp>
          <p:nvGrpSpPr>
            <p:cNvPr id="29" name="Groupe 224"/>
            <p:cNvGrpSpPr>
              <a:grpSpLocks/>
            </p:cNvGrpSpPr>
            <p:nvPr/>
          </p:nvGrpSpPr>
          <p:grpSpPr bwMode="auto">
            <a:xfrm>
              <a:off x="1837421" y="3901092"/>
              <a:ext cx="4832883" cy="2143125"/>
              <a:chOff x="4408000" y="3857624"/>
              <a:chExt cx="4832693" cy="2143144"/>
            </a:xfrm>
          </p:grpSpPr>
          <p:grpSp>
            <p:nvGrpSpPr>
              <p:cNvPr id="11271" name="Groupe 222"/>
              <p:cNvGrpSpPr>
                <a:grpSpLocks/>
              </p:cNvGrpSpPr>
              <p:nvPr/>
            </p:nvGrpSpPr>
            <p:grpSpPr bwMode="auto">
              <a:xfrm>
                <a:off x="5429256" y="3857624"/>
                <a:ext cx="3811437" cy="2143144"/>
                <a:chOff x="5391150" y="4110575"/>
                <a:chExt cx="3811437" cy="2143144"/>
              </a:xfrm>
            </p:grpSpPr>
            <p:sp>
              <p:nvSpPr>
                <p:cNvPr id="11273" name="Text Box 239"/>
                <p:cNvSpPr txBox="1">
                  <a:spLocks noChangeArrowheads="1"/>
                </p:cNvSpPr>
                <p:nvPr/>
              </p:nvSpPr>
              <p:spPr bwMode="auto">
                <a:xfrm>
                  <a:off x="5391150" y="5092700"/>
                  <a:ext cx="342900" cy="342900"/>
                </a:xfrm>
                <a:prstGeom prst="rect">
                  <a:avLst/>
                </a:prstGeom>
                <a:noFill/>
                <a:ln w="9525">
                  <a:noFill/>
                  <a:miter lim="800000"/>
                  <a:headEnd/>
                  <a:tailEnd/>
                </a:ln>
              </p:spPr>
              <p:txBody>
                <a:bodyPr/>
                <a:lstStyle/>
                <a:p>
                  <a:r>
                    <a:rPr lang="fr-FR" sz="1200"/>
                    <a:t>v</a:t>
                  </a:r>
                  <a:r>
                    <a:rPr lang="fr-FR" sz="1200" baseline="-25000"/>
                    <a:t>3</a:t>
                  </a:r>
                  <a:endParaRPr lang="fr-FR"/>
                </a:p>
              </p:txBody>
            </p:sp>
            <p:grpSp>
              <p:nvGrpSpPr>
                <p:cNvPr id="11274" name="Groupe 221"/>
                <p:cNvGrpSpPr>
                  <a:grpSpLocks/>
                </p:cNvGrpSpPr>
                <p:nvPr/>
              </p:nvGrpSpPr>
              <p:grpSpPr bwMode="auto">
                <a:xfrm>
                  <a:off x="5476347" y="4110575"/>
                  <a:ext cx="3726240" cy="2143144"/>
                  <a:chOff x="5489226" y="4071938"/>
                  <a:chExt cx="3726240" cy="2143144"/>
                </a:xfrm>
              </p:grpSpPr>
              <p:grpSp>
                <p:nvGrpSpPr>
                  <p:cNvPr id="11275" name="Group 244"/>
                  <p:cNvGrpSpPr>
                    <a:grpSpLocks/>
                  </p:cNvGrpSpPr>
                  <p:nvPr/>
                </p:nvGrpSpPr>
                <p:grpSpPr bwMode="auto">
                  <a:xfrm>
                    <a:off x="5692775" y="4586288"/>
                    <a:ext cx="825500" cy="901700"/>
                    <a:chOff x="2217" y="14917"/>
                    <a:chExt cx="1300" cy="1420"/>
                  </a:xfrm>
                </p:grpSpPr>
                <p:grpSp>
                  <p:nvGrpSpPr>
                    <p:cNvPr id="11370" name="Group 245"/>
                    <p:cNvGrpSpPr>
                      <a:grpSpLocks/>
                    </p:cNvGrpSpPr>
                    <p:nvPr/>
                  </p:nvGrpSpPr>
                  <p:grpSpPr bwMode="auto">
                    <a:xfrm>
                      <a:off x="2677" y="14917"/>
                      <a:ext cx="360" cy="360"/>
                      <a:chOff x="6277" y="7177"/>
                      <a:chExt cx="360" cy="360"/>
                    </a:xfrm>
                  </p:grpSpPr>
                  <p:sp>
                    <p:nvSpPr>
                      <p:cNvPr id="11379" name="Oval 246"/>
                      <p:cNvSpPr>
                        <a:spLocks noChangeArrowheads="1"/>
                      </p:cNvSpPr>
                      <p:nvPr/>
                    </p:nvSpPr>
                    <p:spPr bwMode="auto">
                      <a:xfrm>
                        <a:off x="6277" y="7177"/>
                        <a:ext cx="360" cy="360"/>
                      </a:xfrm>
                      <a:prstGeom prst="ellipse">
                        <a:avLst/>
                      </a:prstGeom>
                      <a:solidFill>
                        <a:srgbClr val="FFFFFF"/>
                      </a:solidFill>
                      <a:ln w="9525">
                        <a:solidFill>
                          <a:srgbClr val="000000"/>
                        </a:solidFill>
                        <a:round/>
                        <a:headEnd/>
                        <a:tailEnd/>
                      </a:ln>
                    </p:spPr>
                    <p:txBody>
                      <a:bodyPr/>
                      <a:lstStyle/>
                      <a:p>
                        <a:endParaRPr lang="fr-FR"/>
                      </a:p>
                    </p:txBody>
                  </p:sp>
                  <p:sp>
                    <p:nvSpPr>
                      <p:cNvPr id="11380" name="Freeform 247"/>
                      <p:cNvSpPr>
                        <a:spLocks/>
                      </p:cNvSpPr>
                      <p:nvPr/>
                    </p:nvSpPr>
                    <p:spPr bwMode="auto">
                      <a:xfrm>
                        <a:off x="6400" y="7322"/>
                        <a:ext cx="160" cy="78"/>
                      </a:xfrm>
                      <a:custGeom>
                        <a:avLst/>
                        <a:gdLst>
                          <a:gd name="T0" fmla="*/ 0 w 160"/>
                          <a:gd name="T1" fmla="*/ 78 h 78"/>
                          <a:gd name="T2" fmla="*/ 20 w 160"/>
                          <a:gd name="T3" fmla="*/ 18 h 78"/>
                          <a:gd name="T4" fmla="*/ 140 w 160"/>
                          <a:gd name="T5" fmla="*/ 78 h 78"/>
                          <a:gd name="T6" fmla="*/ 160 w 160"/>
                          <a:gd name="T7" fmla="*/ 38 h 78"/>
                          <a:gd name="T8" fmla="*/ 0 60000 65536"/>
                          <a:gd name="T9" fmla="*/ 0 60000 65536"/>
                          <a:gd name="T10" fmla="*/ 0 60000 65536"/>
                          <a:gd name="T11" fmla="*/ 0 60000 65536"/>
                          <a:gd name="T12" fmla="*/ 0 w 160"/>
                          <a:gd name="T13" fmla="*/ 0 h 78"/>
                          <a:gd name="T14" fmla="*/ 160 w 160"/>
                          <a:gd name="T15" fmla="*/ 78 h 78"/>
                        </a:gdLst>
                        <a:ahLst/>
                        <a:cxnLst>
                          <a:cxn ang="T8">
                            <a:pos x="T0" y="T1"/>
                          </a:cxn>
                          <a:cxn ang="T9">
                            <a:pos x="T2" y="T3"/>
                          </a:cxn>
                          <a:cxn ang="T10">
                            <a:pos x="T4" y="T5"/>
                          </a:cxn>
                          <a:cxn ang="T11">
                            <a:pos x="T6" y="T7"/>
                          </a:cxn>
                        </a:cxnLst>
                        <a:rect l="T12" t="T13" r="T14" b="T15"/>
                        <a:pathLst>
                          <a:path w="160" h="78">
                            <a:moveTo>
                              <a:pt x="0" y="78"/>
                            </a:moveTo>
                            <a:cubicBezTo>
                              <a:pt x="7" y="58"/>
                              <a:pt x="1" y="27"/>
                              <a:pt x="20" y="18"/>
                            </a:cubicBezTo>
                            <a:cubicBezTo>
                              <a:pt x="55" y="0"/>
                              <a:pt x="116" y="78"/>
                              <a:pt x="140" y="78"/>
                            </a:cubicBezTo>
                            <a:cubicBezTo>
                              <a:pt x="155" y="78"/>
                              <a:pt x="153" y="51"/>
                              <a:pt x="160" y="38"/>
                            </a:cubicBezTo>
                          </a:path>
                        </a:pathLst>
                      </a:custGeom>
                      <a:noFill/>
                      <a:ln w="9525">
                        <a:solidFill>
                          <a:srgbClr val="000000"/>
                        </a:solidFill>
                        <a:round/>
                        <a:headEnd/>
                        <a:tailEnd/>
                      </a:ln>
                    </p:spPr>
                    <p:txBody>
                      <a:bodyPr/>
                      <a:lstStyle/>
                      <a:p>
                        <a:endParaRPr lang="fr-FR"/>
                      </a:p>
                    </p:txBody>
                  </p:sp>
                </p:grpSp>
                <p:grpSp>
                  <p:nvGrpSpPr>
                    <p:cNvPr id="11371" name="Group 248"/>
                    <p:cNvGrpSpPr>
                      <a:grpSpLocks/>
                    </p:cNvGrpSpPr>
                    <p:nvPr/>
                  </p:nvGrpSpPr>
                  <p:grpSpPr bwMode="auto">
                    <a:xfrm>
                      <a:off x="3157" y="15957"/>
                      <a:ext cx="360" cy="360"/>
                      <a:chOff x="6277" y="7177"/>
                      <a:chExt cx="360" cy="360"/>
                    </a:xfrm>
                  </p:grpSpPr>
                  <p:sp>
                    <p:nvSpPr>
                      <p:cNvPr id="11377" name="Oval 249"/>
                      <p:cNvSpPr>
                        <a:spLocks noChangeArrowheads="1"/>
                      </p:cNvSpPr>
                      <p:nvPr/>
                    </p:nvSpPr>
                    <p:spPr bwMode="auto">
                      <a:xfrm>
                        <a:off x="6277" y="7177"/>
                        <a:ext cx="360" cy="360"/>
                      </a:xfrm>
                      <a:prstGeom prst="ellipse">
                        <a:avLst/>
                      </a:prstGeom>
                      <a:solidFill>
                        <a:srgbClr val="FFFFFF"/>
                      </a:solidFill>
                      <a:ln w="9525">
                        <a:solidFill>
                          <a:srgbClr val="000000"/>
                        </a:solidFill>
                        <a:round/>
                        <a:headEnd/>
                        <a:tailEnd/>
                      </a:ln>
                    </p:spPr>
                    <p:txBody>
                      <a:bodyPr/>
                      <a:lstStyle/>
                      <a:p>
                        <a:endParaRPr lang="fr-FR"/>
                      </a:p>
                    </p:txBody>
                  </p:sp>
                  <p:sp>
                    <p:nvSpPr>
                      <p:cNvPr id="11378" name="Freeform 250"/>
                      <p:cNvSpPr>
                        <a:spLocks/>
                      </p:cNvSpPr>
                      <p:nvPr/>
                    </p:nvSpPr>
                    <p:spPr bwMode="auto">
                      <a:xfrm>
                        <a:off x="6400" y="7322"/>
                        <a:ext cx="160" cy="78"/>
                      </a:xfrm>
                      <a:custGeom>
                        <a:avLst/>
                        <a:gdLst>
                          <a:gd name="T0" fmla="*/ 0 w 160"/>
                          <a:gd name="T1" fmla="*/ 78 h 78"/>
                          <a:gd name="T2" fmla="*/ 20 w 160"/>
                          <a:gd name="T3" fmla="*/ 18 h 78"/>
                          <a:gd name="T4" fmla="*/ 140 w 160"/>
                          <a:gd name="T5" fmla="*/ 78 h 78"/>
                          <a:gd name="T6" fmla="*/ 160 w 160"/>
                          <a:gd name="T7" fmla="*/ 38 h 78"/>
                          <a:gd name="T8" fmla="*/ 0 60000 65536"/>
                          <a:gd name="T9" fmla="*/ 0 60000 65536"/>
                          <a:gd name="T10" fmla="*/ 0 60000 65536"/>
                          <a:gd name="T11" fmla="*/ 0 60000 65536"/>
                          <a:gd name="T12" fmla="*/ 0 w 160"/>
                          <a:gd name="T13" fmla="*/ 0 h 78"/>
                          <a:gd name="T14" fmla="*/ 160 w 160"/>
                          <a:gd name="T15" fmla="*/ 78 h 78"/>
                        </a:gdLst>
                        <a:ahLst/>
                        <a:cxnLst>
                          <a:cxn ang="T8">
                            <a:pos x="T0" y="T1"/>
                          </a:cxn>
                          <a:cxn ang="T9">
                            <a:pos x="T2" y="T3"/>
                          </a:cxn>
                          <a:cxn ang="T10">
                            <a:pos x="T4" y="T5"/>
                          </a:cxn>
                          <a:cxn ang="T11">
                            <a:pos x="T6" y="T7"/>
                          </a:cxn>
                        </a:cxnLst>
                        <a:rect l="T12" t="T13" r="T14" b="T15"/>
                        <a:pathLst>
                          <a:path w="160" h="78">
                            <a:moveTo>
                              <a:pt x="0" y="78"/>
                            </a:moveTo>
                            <a:cubicBezTo>
                              <a:pt x="7" y="58"/>
                              <a:pt x="1" y="27"/>
                              <a:pt x="20" y="18"/>
                            </a:cubicBezTo>
                            <a:cubicBezTo>
                              <a:pt x="55" y="0"/>
                              <a:pt x="116" y="78"/>
                              <a:pt x="140" y="78"/>
                            </a:cubicBezTo>
                            <a:cubicBezTo>
                              <a:pt x="155" y="78"/>
                              <a:pt x="153" y="51"/>
                              <a:pt x="160" y="38"/>
                            </a:cubicBezTo>
                          </a:path>
                        </a:pathLst>
                      </a:custGeom>
                      <a:noFill/>
                      <a:ln w="9525">
                        <a:solidFill>
                          <a:srgbClr val="000000"/>
                        </a:solidFill>
                        <a:round/>
                        <a:headEnd/>
                        <a:tailEnd/>
                      </a:ln>
                    </p:spPr>
                    <p:txBody>
                      <a:bodyPr/>
                      <a:lstStyle/>
                      <a:p>
                        <a:endParaRPr lang="fr-FR"/>
                      </a:p>
                    </p:txBody>
                  </p:sp>
                </p:grpSp>
                <p:grpSp>
                  <p:nvGrpSpPr>
                    <p:cNvPr id="11372" name="Group 251"/>
                    <p:cNvGrpSpPr>
                      <a:grpSpLocks/>
                    </p:cNvGrpSpPr>
                    <p:nvPr/>
                  </p:nvGrpSpPr>
                  <p:grpSpPr bwMode="auto">
                    <a:xfrm>
                      <a:off x="2217" y="15977"/>
                      <a:ext cx="360" cy="360"/>
                      <a:chOff x="6277" y="7177"/>
                      <a:chExt cx="360" cy="360"/>
                    </a:xfrm>
                  </p:grpSpPr>
                  <p:sp>
                    <p:nvSpPr>
                      <p:cNvPr id="11375" name="Oval 252"/>
                      <p:cNvSpPr>
                        <a:spLocks noChangeArrowheads="1"/>
                      </p:cNvSpPr>
                      <p:nvPr/>
                    </p:nvSpPr>
                    <p:spPr bwMode="auto">
                      <a:xfrm>
                        <a:off x="6277" y="7177"/>
                        <a:ext cx="360" cy="360"/>
                      </a:xfrm>
                      <a:prstGeom prst="ellipse">
                        <a:avLst/>
                      </a:prstGeom>
                      <a:solidFill>
                        <a:srgbClr val="FFFFFF"/>
                      </a:solidFill>
                      <a:ln w="9525">
                        <a:solidFill>
                          <a:srgbClr val="000000"/>
                        </a:solidFill>
                        <a:round/>
                        <a:headEnd/>
                        <a:tailEnd/>
                      </a:ln>
                    </p:spPr>
                    <p:txBody>
                      <a:bodyPr/>
                      <a:lstStyle/>
                      <a:p>
                        <a:endParaRPr lang="fr-FR"/>
                      </a:p>
                    </p:txBody>
                  </p:sp>
                  <p:sp>
                    <p:nvSpPr>
                      <p:cNvPr id="11376" name="Freeform 253"/>
                      <p:cNvSpPr>
                        <a:spLocks/>
                      </p:cNvSpPr>
                      <p:nvPr/>
                    </p:nvSpPr>
                    <p:spPr bwMode="auto">
                      <a:xfrm>
                        <a:off x="6400" y="7322"/>
                        <a:ext cx="160" cy="78"/>
                      </a:xfrm>
                      <a:custGeom>
                        <a:avLst/>
                        <a:gdLst>
                          <a:gd name="T0" fmla="*/ 0 w 160"/>
                          <a:gd name="T1" fmla="*/ 78 h 78"/>
                          <a:gd name="T2" fmla="*/ 20 w 160"/>
                          <a:gd name="T3" fmla="*/ 18 h 78"/>
                          <a:gd name="T4" fmla="*/ 140 w 160"/>
                          <a:gd name="T5" fmla="*/ 78 h 78"/>
                          <a:gd name="T6" fmla="*/ 160 w 160"/>
                          <a:gd name="T7" fmla="*/ 38 h 78"/>
                          <a:gd name="T8" fmla="*/ 0 60000 65536"/>
                          <a:gd name="T9" fmla="*/ 0 60000 65536"/>
                          <a:gd name="T10" fmla="*/ 0 60000 65536"/>
                          <a:gd name="T11" fmla="*/ 0 60000 65536"/>
                          <a:gd name="T12" fmla="*/ 0 w 160"/>
                          <a:gd name="T13" fmla="*/ 0 h 78"/>
                          <a:gd name="T14" fmla="*/ 160 w 160"/>
                          <a:gd name="T15" fmla="*/ 78 h 78"/>
                        </a:gdLst>
                        <a:ahLst/>
                        <a:cxnLst>
                          <a:cxn ang="T8">
                            <a:pos x="T0" y="T1"/>
                          </a:cxn>
                          <a:cxn ang="T9">
                            <a:pos x="T2" y="T3"/>
                          </a:cxn>
                          <a:cxn ang="T10">
                            <a:pos x="T4" y="T5"/>
                          </a:cxn>
                          <a:cxn ang="T11">
                            <a:pos x="T6" y="T7"/>
                          </a:cxn>
                        </a:cxnLst>
                        <a:rect l="T12" t="T13" r="T14" b="T15"/>
                        <a:pathLst>
                          <a:path w="160" h="78">
                            <a:moveTo>
                              <a:pt x="0" y="78"/>
                            </a:moveTo>
                            <a:cubicBezTo>
                              <a:pt x="7" y="58"/>
                              <a:pt x="1" y="27"/>
                              <a:pt x="20" y="18"/>
                            </a:cubicBezTo>
                            <a:cubicBezTo>
                              <a:pt x="55" y="0"/>
                              <a:pt x="116" y="78"/>
                              <a:pt x="140" y="78"/>
                            </a:cubicBezTo>
                            <a:cubicBezTo>
                              <a:pt x="155" y="78"/>
                              <a:pt x="153" y="51"/>
                              <a:pt x="160" y="38"/>
                            </a:cubicBezTo>
                          </a:path>
                        </a:pathLst>
                      </a:custGeom>
                      <a:noFill/>
                      <a:ln w="9525">
                        <a:solidFill>
                          <a:srgbClr val="000000"/>
                        </a:solidFill>
                        <a:round/>
                        <a:headEnd/>
                        <a:tailEnd/>
                      </a:ln>
                    </p:spPr>
                    <p:txBody>
                      <a:bodyPr/>
                      <a:lstStyle/>
                      <a:p>
                        <a:endParaRPr lang="fr-FR"/>
                      </a:p>
                    </p:txBody>
                  </p:sp>
                </p:grpSp>
                <p:sp>
                  <p:nvSpPr>
                    <p:cNvPr id="11373" name="Line 254"/>
                    <p:cNvSpPr>
                      <a:spLocks noChangeShapeType="1"/>
                    </p:cNvSpPr>
                    <p:nvPr/>
                  </p:nvSpPr>
                  <p:spPr bwMode="auto">
                    <a:xfrm>
                      <a:off x="2857" y="15637"/>
                      <a:ext cx="360" cy="360"/>
                    </a:xfrm>
                    <a:prstGeom prst="line">
                      <a:avLst/>
                    </a:prstGeom>
                    <a:noFill/>
                    <a:ln w="9525">
                      <a:solidFill>
                        <a:srgbClr val="000000"/>
                      </a:solidFill>
                      <a:round/>
                      <a:headEnd/>
                      <a:tailEnd/>
                    </a:ln>
                  </p:spPr>
                  <p:txBody>
                    <a:bodyPr/>
                    <a:lstStyle/>
                    <a:p>
                      <a:endParaRPr lang="fr-FR"/>
                    </a:p>
                  </p:txBody>
                </p:sp>
                <p:sp>
                  <p:nvSpPr>
                    <p:cNvPr id="11374" name="Line 255"/>
                    <p:cNvSpPr>
                      <a:spLocks noChangeShapeType="1"/>
                    </p:cNvSpPr>
                    <p:nvPr/>
                  </p:nvSpPr>
                  <p:spPr bwMode="auto">
                    <a:xfrm flipH="1">
                      <a:off x="2497" y="15637"/>
                      <a:ext cx="360" cy="360"/>
                    </a:xfrm>
                    <a:prstGeom prst="line">
                      <a:avLst/>
                    </a:prstGeom>
                    <a:noFill/>
                    <a:ln w="9525">
                      <a:solidFill>
                        <a:srgbClr val="000000"/>
                      </a:solidFill>
                      <a:round/>
                      <a:headEnd/>
                      <a:tailEnd/>
                    </a:ln>
                  </p:spPr>
                  <p:txBody>
                    <a:bodyPr/>
                    <a:lstStyle/>
                    <a:p>
                      <a:endParaRPr lang="fr-FR"/>
                    </a:p>
                  </p:txBody>
                </p:sp>
              </p:grpSp>
              <p:sp>
                <p:nvSpPr>
                  <p:cNvPr id="11276" name="Line 256"/>
                  <p:cNvSpPr>
                    <a:spLocks noChangeShapeType="1"/>
                  </p:cNvSpPr>
                  <p:nvPr/>
                </p:nvSpPr>
                <p:spPr bwMode="auto">
                  <a:xfrm flipV="1">
                    <a:off x="6086475" y="4357688"/>
                    <a:ext cx="0" cy="228600"/>
                  </a:xfrm>
                  <a:prstGeom prst="line">
                    <a:avLst/>
                  </a:prstGeom>
                  <a:noFill/>
                  <a:ln w="9525">
                    <a:solidFill>
                      <a:srgbClr val="000000"/>
                    </a:solidFill>
                    <a:round/>
                    <a:headEnd/>
                    <a:tailEnd/>
                  </a:ln>
                </p:spPr>
                <p:txBody>
                  <a:bodyPr/>
                  <a:lstStyle/>
                  <a:p>
                    <a:endParaRPr lang="fr-FR"/>
                  </a:p>
                </p:txBody>
              </p:sp>
              <p:sp>
                <p:nvSpPr>
                  <p:cNvPr id="11277" name="Line 257"/>
                  <p:cNvSpPr>
                    <a:spLocks noChangeShapeType="1"/>
                  </p:cNvSpPr>
                  <p:nvPr/>
                </p:nvSpPr>
                <p:spPr bwMode="auto">
                  <a:xfrm>
                    <a:off x="6086475" y="4357688"/>
                    <a:ext cx="2120900" cy="0"/>
                  </a:xfrm>
                  <a:prstGeom prst="line">
                    <a:avLst/>
                  </a:prstGeom>
                  <a:noFill/>
                  <a:ln w="9525">
                    <a:solidFill>
                      <a:srgbClr val="000000"/>
                    </a:solidFill>
                    <a:round/>
                    <a:headEnd type="oval" w="med" len="med"/>
                    <a:tailEnd/>
                  </a:ln>
                </p:spPr>
                <p:txBody>
                  <a:bodyPr/>
                  <a:lstStyle/>
                  <a:p>
                    <a:endParaRPr lang="fr-FR"/>
                  </a:p>
                </p:txBody>
              </p:sp>
              <p:sp>
                <p:nvSpPr>
                  <p:cNvPr id="11278" name="Line 258"/>
                  <p:cNvSpPr>
                    <a:spLocks noChangeShapeType="1"/>
                  </p:cNvSpPr>
                  <p:nvPr/>
                </p:nvSpPr>
                <p:spPr bwMode="auto">
                  <a:xfrm flipH="1">
                    <a:off x="5495925" y="5459413"/>
                    <a:ext cx="228600" cy="228600"/>
                  </a:xfrm>
                  <a:prstGeom prst="line">
                    <a:avLst/>
                  </a:prstGeom>
                  <a:noFill/>
                  <a:ln w="9525">
                    <a:solidFill>
                      <a:srgbClr val="000000"/>
                    </a:solidFill>
                    <a:round/>
                    <a:headEnd/>
                    <a:tailEnd/>
                  </a:ln>
                </p:spPr>
                <p:txBody>
                  <a:bodyPr/>
                  <a:lstStyle/>
                  <a:p>
                    <a:endParaRPr lang="fr-FR"/>
                  </a:p>
                </p:txBody>
              </p:sp>
              <p:sp>
                <p:nvSpPr>
                  <p:cNvPr id="11279" name="Line 259"/>
                  <p:cNvSpPr>
                    <a:spLocks noChangeShapeType="1"/>
                  </p:cNvSpPr>
                  <p:nvPr/>
                </p:nvSpPr>
                <p:spPr bwMode="auto">
                  <a:xfrm>
                    <a:off x="6505575" y="5449888"/>
                    <a:ext cx="228600" cy="228600"/>
                  </a:xfrm>
                  <a:prstGeom prst="line">
                    <a:avLst/>
                  </a:prstGeom>
                  <a:noFill/>
                  <a:ln w="9525">
                    <a:solidFill>
                      <a:srgbClr val="000000"/>
                    </a:solidFill>
                    <a:round/>
                    <a:headEnd/>
                    <a:tailEnd/>
                  </a:ln>
                </p:spPr>
                <p:txBody>
                  <a:bodyPr/>
                  <a:lstStyle/>
                  <a:p>
                    <a:endParaRPr lang="fr-FR"/>
                  </a:p>
                </p:txBody>
              </p:sp>
              <p:sp>
                <p:nvSpPr>
                  <p:cNvPr id="11280" name="Line 260"/>
                  <p:cNvSpPr>
                    <a:spLocks noChangeShapeType="1"/>
                  </p:cNvSpPr>
                  <p:nvPr/>
                </p:nvSpPr>
                <p:spPr bwMode="auto">
                  <a:xfrm>
                    <a:off x="6724650" y="5700713"/>
                    <a:ext cx="0" cy="228600"/>
                  </a:xfrm>
                  <a:prstGeom prst="line">
                    <a:avLst/>
                  </a:prstGeom>
                  <a:noFill/>
                  <a:ln w="9525">
                    <a:solidFill>
                      <a:srgbClr val="000000"/>
                    </a:solidFill>
                    <a:round/>
                    <a:headEnd type="oval" w="med" len="med"/>
                    <a:tailEnd/>
                  </a:ln>
                </p:spPr>
                <p:txBody>
                  <a:bodyPr/>
                  <a:lstStyle/>
                  <a:p>
                    <a:endParaRPr lang="fr-FR"/>
                  </a:p>
                </p:txBody>
              </p:sp>
              <p:sp>
                <p:nvSpPr>
                  <p:cNvPr id="11281" name="Line 261"/>
                  <p:cNvSpPr>
                    <a:spLocks noChangeShapeType="1"/>
                  </p:cNvSpPr>
                  <p:nvPr/>
                </p:nvSpPr>
                <p:spPr bwMode="auto">
                  <a:xfrm>
                    <a:off x="8208963" y="4357688"/>
                    <a:ext cx="0" cy="114300"/>
                  </a:xfrm>
                  <a:prstGeom prst="line">
                    <a:avLst/>
                  </a:prstGeom>
                  <a:noFill/>
                  <a:ln w="9525">
                    <a:solidFill>
                      <a:srgbClr val="000000"/>
                    </a:solidFill>
                    <a:round/>
                    <a:headEnd/>
                    <a:tailEnd type="stealth" w="sm" len="sm"/>
                  </a:ln>
                </p:spPr>
                <p:txBody>
                  <a:bodyPr/>
                  <a:lstStyle/>
                  <a:p>
                    <a:endParaRPr lang="fr-FR"/>
                  </a:p>
                </p:txBody>
              </p:sp>
              <p:grpSp>
                <p:nvGrpSpPr>
                  <p:cNvPr id="11282" name="Group 262"/>
                  <p:cNvGrpSpPr>
                    <a:grpSpLocks/>
                  </p:cNvGrpSpPr>
                  <p:nvPr/>
                </p:nvGrpSpPr>
                <p:grpSpPr bwMode="auto">
                  <a:xfrm rot="5205697">
                    <a:off x="8048625" y="4643438"/>
                    <a:ext cx="457200" cy="114300"/>
                    <a:chOff x="2317" y="5557"/>
                    <a:chExt cx="1800" cy="180"/>
                  </a:xfrm>
                </p:grpSpPr>
                <p:grpSp>
                  <p:nvGrpSpPr>
                    <p:cNvPr id="11355" name="Group 263"/>
                    <p:cNvGrpSpPr>
                      <a:grpSpLocks/>
                    </p:cNvGrpSpPr>
                    <p:nvPr/>
                  </p:nvGrpSpPr>
                  <p:grpSpPr bwMode="auto">
                    <a:xfrm>
                      <a:off x="2497" y="5557"/>
                      <a:ext cx="1440" cy="180"/>
                      <a:chOff x="2497" y="5557"/>
                      <a:chExt cx="1440" cy="180"/>
                    </a:xfrm>
                  </p:grpSpPr>
                  <p:grpSp>
                    <p:nvGrpSpPr>
                      <p:cNvPr id="11358" name="Group 264"/>
                      <p:cNvGrpSpPr>
                        <a:grpSpLocks/>
                      </p:cNvGrpSpPr>
                      <p:nvPr/>
                    </p:nvGrpSpPr>
                    <p:grpSpPr bwMode="auto">
                      <a:xfrm>
                        <a:off x="2497" y="5557"/>
                        <a:ext cx="360" cy="180"/>
                        <a:chOff x="2497" y="5557"/>
                        <a:chExt cx="360" cy="180"/>
                      </a:xfrm>
                    </p:grpSpPr>
                    <p:sp>
                      <p:nvSpPr>
                        <p:cNvPr id="11368" name="Line 265"/>
                        <p:cNvSpPr>
                          <a:spLocks noChangeShapeType="1"/>
                        </p:cNvSpPr>
                        <p:nvPr/>
                      </p:nvSpPr>
                      <p:spPr bwMode="auto">
                        <a:xfrm flipH="1">
                          <a:off x="2497" y="5557"/>
                          <a:ext cx="180" cy="180"/>
                        </a:xfrm>
                        <a:prstGeom prst="line">
                          <a:avLst/>
                        </a:prstGeom>
                        <a:noFill/>
                        <a:ln w="9525">
                          <a:solidFill>
                            <a:srgbClr val="000000"/>
                          </a:solidFill>
                          <a:round/>
                          <a:headEnd/>
                          <a:tailEnd/>
                        </a:ln>
                      </p:spPr>
                      <p:txBody>
                        <a:bodyPr/>
                        <a:lstStyle/>
                        <a:p>
                          <a:endParaRPr lang="fr-FR"/>
                        </a:p>
                      </p:txBody>
                    </p:sp>
                    <p:sp>
                      <p:nvSpPr>
                        <p:cNvPr id="11369" name="Line 266"/>
                        <p:cNvSpPr>
                          <a:spLocks noChangeShapeType="1"/>
                        </p:cNvSpPr>
                        <p:nvPr/>
                      </p:nvSpPr>
                      <p:spPr bwMode="auto">
                        <a:xfrm>
                          <a:off x="2677" y="5557"/>
                          <a:ext cx="180" cy="180"/>
                        </a:xfrm>
                        <a:prstGeom prst="line">
                          <a:avLst/>
                        </a:prstGeom>
                        <a:noFill/>
                        <a:ln w="9525">
                          <a:solidFill>
                            <a:srgbClr val="000000"/>
                          </a:solidFill>
                          <a:round/>
                          <a:headEnd/>
                          <a:tailEnd/>
                        </a:ln>
                      </p:spPr>
                      <p:txBody>
                        <a:bodyPr/>
                        <a:lstStyle/>
                        <a:p>
                          <a:endParaRPr lang="fr-FR"/>
                        </a:p>
                      </p:txBody>
                    </p:sp>
                  </p:grpSp>
                  <p:grpSp>
                    <p:nvGrpSpPr>
                      <p:cNvPr id="11359" name="Group 267"/>
                      <p:cNvGrpSpPr>
                        <a:grpSpLocks/>
                      </p:cNvGrpSpPr>
                      <p:nvPr/>
                    </p:nvGrpSpPr>
                    <p:grpSpPr bwMode="auto">
                      <a:xfrm>
                        <a:off x="2857" y="5557"/>
                        <a:ext cx="360" cy="180"/>
                        <a:chOff x="2497" y="5557"/>
                        <a:chExt cx="360" cy="180"/>
                      </a:xfrm>
                    </p:grpSpPr>
                    <p:sp>
                      <p:nvSpPr>
                        <p:cNvPr id="11366" name="Line 268"/>
                        <p:cNvSpPr>
                          <a:spLocks noChangeShapeType="1"/>
                        </p:cNvSpPr>
                        <p:nvPr/>
                      </p:nvSpPr>
                      <p:spPr bwMode="auto">
                        <a:xfrm flipH="1">
                          <a:off x="2497" y="5557"/>
                          <a:ext cx="180" cy="180"/>
                        </a:xfrm>
                        <a:prstGeom prst="line">
                          <a:avLst/>
                        </a:prstGeom>
                        <a:noFill/>
                        <a:ln w="9525">
                          <a:solidFill>
                            <a:srgbClr val="000000"/>
                          </a:solidFill>
                          <a:round/>
                          <a:headEnd/>
                          <a:tailEnd/>
                        </a:ln>
                      </p:spPr>
                      <p:txBody>
                        <a:bodyPr/>
                        <a:lstStyle/>
                        <a:p>
                          <a:endParaRPr lang="fr-FR"/>
                        </a:p>
                      </p:txBody>
                    </p:sp>
                    <p:sp>
                      <p:nvSpPr>
                        <p:cNvPr id="11367" name="Line 269"/>
                        <p:cNvSpPr>
                          <a:spLocks noChangeShapeType="1"/>
                        </p:cNvSpPr>
                        <p:nvPr/>
                      </p:nvSpPr>
                      <p:spPr bwMode="auto">
                        <a:xfrm>
                          <a:off x="2677" y="5557"/>
                          <a:ext cx="180" cy="180"/>
                        </a:xfrm>
                        <a:prstGeom prst="line">
                          <a:avLst/>
                        </a:prstGeom>
                        <a:noFill/>
                        <a:ln w="9525">
                          <a:solidFill>
                            <a:srgbClr val="000000"/>
                          </a:solidFill>
                          <a:round/>
                          <a:headEnd/>
                          <a:tailEnd/>
                        </a:ln>
                      </p:spPr>
                      <p:txBody>
                        <a:bodyPr/>
                        <a:lstStyle/>
                        <a:p>
                          <a:endParaRPr lang="fr-FR"/>
                        </a:p>
                      </p:txBody>
                    </p:sp>
                  </p:grpSp>
                  <p:grpSp>
                    <p:nvGrpSpPr>
                      <p:cNvPr id="11360" name="Group 270"/>
                      <p:cNvGrpSpPr>
                        <a:grpSpLocks/>
                      </p:cNvGrpSpPr>
                      <p:nvPr/>
                    </p:nvGrpSpPr>
                    <p:grpSpPr bwMode="auto">
                      <a:xfrm>
                        <a:off x="3217" y="5557"/>
                        <a:ext cx="360" cy="180"/>
                        <a:chOff x="2497" y="5557"/>
                        <a:chExt cx="360" cy="180"/>
                      </a:xfrm>
                    </p:grpSpPr>
                    <p:sp>
                      <p:nvSpPr>
                        <p:cNvPr id="11364" name="Line 271"/>
                        <p:cNvSpPr>
                          <a:spLocks noChangeShapeType="1"/>
                        </p:cNvSpPr>
                        <p:nvPr/>
                      </p:nvSpPr>
                      <p:spPr bwMode="auto">
                        <a:xfrm flipH="1">
                          <a:off x="2497" y="5557"/>
                          <a:ext cx="180" cy="180"/>
                        </a:xfrm>
                        <a:prstGeom prst="line">
                          <a:avLst/>
                        </a:prstGeom>
                        <a:noFill/>
                        <a:ln w="9525">
                          <a:solidFill>
                            <a:srgbClr val="000000"/>
                          </a:solidFill>
                          <a:round/>
                          <a:headEnd/>
                          <a:tailEnd/>
                        </a:ln>
                      </p:spPr>
                      <p:txBody>
                        <a:bodyPr/>
                        <a:lstStyle/>
                        <a:p>
                          <a:endParaRPr lang="fr-FR"/>
                        </a:p>
                      </p:txBody>
                    </p:sp>
                    <p:sp>
                      <p:nvSpPr>
                        <p:cNvPr id="11365" name="Line 272"/>
                        <p:cNvSpPr>
                          <a:spLocks noChangeShapeType="1"/>
                        </p:cNvSpPr>
                        <p:nvPr/>
                      </p:nvSpPr>
                      <p:spPr bwMode="auto">
                        <a:xfrm>
                          <a:off x="2677" y="5557"/>
                          <a:ext cx="180" cy="180"/>
                        </a:xfrm>
                        <a:prstGeom prst="line">
                          <a:avLst/>
                        </a:prstGeom>
                        <a:noFill/>
                        <a:ln w="9525">
                          <a:solidFill>
                            <a:srgbClr val="000000"/>
                          </a:solidFill>
                          <a:round/>
                          <a:headEnd/>
                          <a:tailEnd/>
                        </a:ln>
                      </p:spPr>
                      <p:txBody>
                        <a:bodyPr/>
                        <a:lstStyle/>
                        <a:p>
                          <a:endParaRPr lang="fr-FR"/>
                        </a:p>
                      </p:txBody>
                    </p:sp>
                  </p:grpSp>
                  <p:grpSp>
                    <p:nvGrpSpPr>
                      <p:cNvPr id="11361" name="Group 273"/>
                      <p:cNvGrpSpPr>
                        <a:grpSpLocks/>
                      </p:cNvGrpSpPr>
                      <p:nvPr/>
                    </p:nvGrpSpPr>
                    <p:grpSpPr bwMode="auto">
                      <a:xfrm>
                        <a:off x="3577" y="5557"/>
                        <a:ext cx="360" cy="180"/>
                        <a:chOff x="2497" y="5557"/>
                        <a:chExt cx="360" cy="180"/>
                      </a:xfrm>
                    </p:grpSpPr>
                    <p:sp>
                      <p:nvSpPr>
                        <p:cNvPr id="11362" name="Line 274"/>
                        <p:cNvSpPr>
                          <a:spLocks noChangeShapeType="1"/>
                        </p:cNvSpPr>
                        <p:nvPr/>
                      </p:nvSpPr>
                      <p:spPr bwMode="auto">
                        <a:xfrm flipH="1">
                          <a:off x="2497" y="5557"/>
                          <a:ext cx="180" cy="180"/>
                        </a:xfrm>
                        <a:prstGeom prst="line">
                          <a:avLst/>
                        </a:prstGeom>
                        <a:noFill/>
                        <a:ln w="9525">
                          <a:solidFill>
                            <a:srgbClr val="000000"/>
                          </a:solidFill>
                          <a:round/>
                          <a:headEnd/>
                          <a:tailEnd/>
                        </a:ln>
                      </p:spPr>
                      <p:txBody>
                        <a:bodyPr/>
                        <a:lstStyle/>
                        <a:p>
                          <a:endParaRPr lang="fr-FR"/>
                        </a:p>
                      </p:txBody>
                    </p:sp>
                    <p:sp>
                      <p:nvSpPr>
                        <p:cNvPr id="11363" name="Line 275"/>
                        <p:cNvSpPr>
                          <a:spLocks noChangeShapeType="1"/>
                        </p:cNvSpPr>
                        <p:nvPr/>
                      </p:nvSpPr>
                      <p:spPr bwMode="auto">
                        <a:xfrm>
                          <a:off x="2677" y="5557"/>
                          <a:ext cx="180" cy="180"/>
                        </a:xfrm>
                        <a:prstGeom prst="line">
                          <a:avLst/>
                        </a:prstGeom>
                        <a:noFill/>
                        <a:ln w="9525">
                          <a:solidFill>
                            <a:srgbClr val="000000"/>
                          </a:solidFill>
                          <a:round/>
                          <a:headEnd/>
                          <a:tailEnd/>
                        </a:ln>
                      </p:spPr>
                      <p:txBody>
                        <a:bodyPr/>
                        <a:lstStyle/>
                        <a:p>
                          <a:endParaRPr lang="fr-FR"/>
                        </a:p>
                      </p:txBody>
                    </p:sp>
                  </p:grpSp>
                </p:grpSp>
                <p:sp>
                  <p:nvSpPr>
                    <p:cNvPr id="11356" name="Line 276"/>
                    <p:cNvSpPr>
                      <a:spLocks noChangeShapeType="1"/>
                    </p:cNvSpPr>
                    <p:nvPr/>
                  </p:nvSpPr>
                  <p:spPr bwMode="auto">
                    <a:xfrm>
                      <a:off x="3937" y="5737"/>
                      <a:ext cx="180" cy="0"/>
                    </a:xfrm>
                    <a:prstGeom prst="line">
                      <a:avLst/>
                    </a:prstGeom>
                    <a:noFill/>
                    <a:ln w="9525">
                      <a:solidFill>
                        <a:srgbClr val="000000"/>
                      </a:solidFill>
                      <a:round/>
                      <a:headEnd/>
                      <a:tailEnd/>
                    </a:ln>
                  </p:spPr>
                  <p:txBody>
                    <a:bodyPr/>
                    <a:lstStyle/>
                    <a:p>
                      <a:endParaRPr lang="fr-FR"/>
                    </a:p>
                  </p:txBody>
                </p:sp>
                <p:sp>
                  <p:nvSpPr>
                    <p:cNvPr id="11357" name="Line 277"/>
                    <p:cNvSpPr>
                      <a:spLocks noChangeShapeType="1"/>
                    </p:cNvSpPr>
                    <p:nvPr/>
                  </p:nvSpPr>
                  <p:spPr bwMode="auto">
                    <a:xfrm>
                      <a:off x="2317" y="5737"/>
                      <a:ext cx="180" cy="0"/>
                    </a:xfrm>
                    <a:prstGeom prst="line">
                      <a:avLst/>
                    </a:prstGeom>
                    <a:noFill/>
                    <a:ln w="9525">
                      <a:solidFill>
                        <a:srgbClr val="000000"/>
                      </a:solidFill>
                      <a:round/>
                      <a:headEnd/>
                      <a:tailEnd/>
                    </a:ln>
                  </p:spPr>
                  <p:txBody>
                    <a:bodyPr/>
                    <a:lstStyle/>
                    <a:p>
                      <a:endParaRPr lang="fr-FR"/>
                    </a:p>
                  </p:txBody>
                </p:sp>
              </p:grpSp>
              <p:sp>
                <p:nvSpPr>
                  <p:cNvPr id="11283" name="Line 278"/>
                  <p:cNvSpPr>
                    <a:spLocks noChangeShapeType="1"/>
                  </p:cNvSpPr>
                  <p:nvPr/>
                </p:nvSpPr>
                <p:spPr bwMode="auto">
                  <a:xfrm>
                    <a:off x="8234363" y="4929188"/>
                    <a:ext cx="0" cy="114300"/>
                  </a:xfrm>
                  <a:prstGeom prst="line">
                    <a:avLst/>
                  </a:prstGeom>
                  <a:noFill/>
                  <a:ln w="9525">
                    <a:solidFill>
                      <a:srgbClr val="000000"/>
                    </a:solidFill>
                    <a:round/>
                    <a:headEnd/>
                    <a:tailEnd/>
                  </a:ln>
                </p:spPr>
                <p:txBody>
                  <a:bodyPr/>
                  <a:lstStyle/>
                  <a:p>
                    <a:endParaRPr lang="fr-FR"/>
                  </a:p>
                </p:txBody>
              </p:sp>
              <p:sp>
                <p:nvSpPr>
                  <p:cNvPr id="11284" name="Line 279"/>
                  <p:cNvSpPr>
                    <a:spLocks noChangeShapeType="1"/>
                  </p:cNvSpPr>
                  <p:nvPr/>
                </p:nvSpPr>
                <p:spPr bwMode="auto">
                  <a:xfrm>
                    <a:off x="8245475" y="5056188"/>
                    <a:ext cx="228600" cy="228600"/>
                  </a:xfrm>
                  <a:prstGeom prst="line">
                    <a:avLst/>
                  </a:prstGeom>
                  <a:noFill/>
                  <a:ln w="9525">
                    <a:solidFill>
                      <a:srgbClr val="000000"/>
                    </a:solidFill>
                    <a:round/>
                    <a:headEnd/>
                    <a:tailEnd/>
                  </a:ln>
                </p:spPr>
                <p:txBody>
                  <a:bodyPr/>
                  <a:lstStyle/>
                  <a:p>
                    <a:endParaRPr lang="fr-FR"/>
                  </a:p>
                </p:txBody>
              </p:sp>
              <p:sp>
                <p:nvSpPr>
                  <p:cNvPr id="11285" name="Line 280"/>
                  <p:cNvSpPr>
                    <a:spLocks noChangeShapeType="1"/>
                  </p:cNvSpPr>
                  <p:nvPr/>
                </p:nvSpPr>
                <p:spPr bwMode="auto">
                  <a:xfrm flipH="1">
                    <a:off x="7991475" y="5043488"/>
                    <a:ext cx="228600" cy="228600"/>
                  </a:xfrm>
                  <a:prstGeom prst="line">
                    <a:avLst/>
                  </a:prstGeom>
                  <a:noFill/>
                  <a:ln w="9525">
                    <a:solidFill>
                      <a:srgbClr val="000000"/>
                    </a:solidFill>
                    <a:round/>
                    <a:headEnd/>
                    <a:tailEnd/>
                  </a:ln>
                </p:spPr>
                <p:txBody>
                  <a:bodyPr/>
                  <a:lstStyle/>
                  <a:p>
                    <a:endParaRPr lang="fr-FR"/>
                  </a:p>
                </p:txBody>
              </p:sp>
              <p:grpSp>
                <p:nvGrpSpPr>
                  <p:cNvPr id="11286" name="Group 281"/>
                  <p:cNvGrpSpPr>
                    <a:grpSpLocks/>
                  </p:cNvGrpSpPr>
                  <p:nvPr/>
                </p:nvGrpSpPr>
                <p:grpSpPr bwMode="auto">
                  <a:xfrm rot="2492060">
                    <a:off x="8445500" y="5326063"/>
                    <a:ext cx="455613" cy="114300"/>
                    <a:chOff x="2317" y="5557"/>
                    <a:chExt cx="1800" cy="180"/>
                  </a:xfrm>
                </p:grpSpPr>
                <p:grpSp>
                  <p:nvGrpSpPr>
                    <p:cNvPr id="11340" name="Group 282"/>
                    <p:cNvGrpSpPr>
                      <a:grpSpLocks/>
                    </p:cNvGrpSpPr>
                    <p:nvPr/>
                  </p:nvGrpSpPr>
                  <p:grpSpPr bwMode="auto">
                    <a:xfrm>
                      <a:off x="2497" y="5557"/>
                      <a:ext cx="1440" cy="180"/>
                      <a:chOff x="2497" y="5557"/>
                      <a:chExt cx="1440" cy="180"/>
                    </a:xfrm>
                  </p:grpSpPr>
                  <p:grpSp>
                    <p:nvGrpSpPr>
                      <p:cNvPr id="11343" name="Group 283"/>
                      <p:cNvGrpSpPr>
                        <a:grpSpLocks/>
                      </p:cNvGrpSpPr>
                      <p:nvPr/>
                    </p:nvGrpSpPr>
                    <p:grpSpPr bwMode="auto">
                      <a:xfrm>
                        <a:off x="2497" y="5557"/>
                        <a:ext cx="360" cy="180"/>
                        <a:chOff x="2497" y="5557"/>
                        <a:chExt cx="360" cy="180"/>
                      </a:xfrm>
                    </p:grpSpPr>
                    <p:sp>
                      <p:nvSpPr>
                        <p:cNvPr id="11353" name="Line 284"/>
                        <p:cNvSpPr>
                          <a:spLocks noChangeShapeType="1"/>
                        </p:cNvSpPr>
                        <p:nvPr/>
                      </p:nvSpPr>
                      <p:spPr bwMode="auto">
                        <a:xfrm flipH="1">
                          <a:off x="2497" y="5557"/>
                          <a:ext cx="180" cy="180"/>
                        </a:xfrm>
                        <a:prstGeom prst="line">
                          <a:avLst/>
                        </a:prstGeom>
                        <a:noFill/>
                        <a:ln w="9525">
                          <a:solidFill>
                            <a:srgbClr val="000000"/>
                          </a:solidFill>
                          <a:round/>
                          <a:headEnd/>
                          <a:tailEnd/>
                        </a:ln>
                      </p:spPr>
                      <p:txBody>
                        <a:bodyPr/>
                        <a:lstStyle/>
                        <a:p>
                          <a:endParaRPr lang="fr-FR"/>
                        </a:p>
                      </p:txBody>
                    </p:sp>
                    <p:sp>
                      <p:nvSpPr>
                        <p:cNvPr id="11354" name="Line 285"/>
                        <p:cNvSpPr>
                          <a:spLocks noChangeShapeType="1"/>
                        </p:cNvSpPr>
                        <p:nvPr/>
                      </p:nvSpPr>
                      <p:spPr bwMode="auto">
                        <a:xfrm>
                          <a:off x="2677" y="5557"/>
                          <a:ext cx="180" cy="180"/>
                        </a:xfrm>
                        <a:prstGeom prst="line">
                          <a:avLst/>
                        </a:prstGeom>
                        <a:noFill/>
                        <a:ln w="9525">
                          <a:solidFill>
                            <a:srgbClr val="000000"/>
                          </a:solidFill>
                          <a:round/>
                          <a:headEnd/>
                          <a:tailEnd/>
                        </a:ln>
                      </p:spPr>
                      <p:txBody>
                        <a:bodyPr/>
                        <a:lstStyle/>
                        <a:p>
                          <a:endParaRPr lang="fr-FR"/>
                        </a:p>
                      </p:txBody>
                    </p:sp>
                  </p:grpSp>
                  <p:grpSp>
                    <p:nvGrpSpPr>
                      <p:cNvPr id="11344" name="Group 286"/>
                      <p:cNvGrpSpPr>
                        <a:grpSpLocks/>
                      </p:cNvGrpSpPr>
                      <p:nvPr/>
                    </p:nvGrpSpPr>
                    <p:grpSpPr bwMode="auto">
                      <a:xfrm>
                        <a:off x="2857" y="5557"/>
                        <a:ext cx="360" cy="180"/>
                        <a:chOff x="2497" y="5557"/>
                        <a:chExt cx="360" cy="180"/>
                      </a:xfrm>
                    </p:grpSpPr>
                    <p:sp>
                      <p:nvSpPr>
                        <p:cNvPr id="11351" name="Line 287"/>
                        <p:cNvSpPr>
                          <a:spLocks noChangeShapeType="1"/>
                        </p:cNvSpPr>
                        <p:nvPr/>
                      </p:nvSpPr>
                      <p:spPr bwMode="auto">
                        <a:xfrm flipH="1">
                          <a:off x="2497" y="5557"/>
                          <a:ext cx="180" cy="180"/>
                        </a:xfrm>
                        <a:prstGeom prst="line">
                          <a:avLst/>
                        </a:prstGeom>
                        <a:noFill/>
                        <a:ln w="9525">
                          <a:solidFill>
                            <a:srgbClr val="000000"/>
                          </a:solidFill>
                          <a:round/>
                          <a:headEnd/>
                          <a:tailEnd/>
                        </a:ln>
                      </p:spPr>
                      <p:txBody>
                        <a:bodyPr/>
                        <a:lstStyle/>
                        <a:p>
                          <a:endParaRPr lang="fr-FR"/>
                        </a:p>
                      </p:txBody>
                    </p:sp>
                    <p:sp>
                      <p:nvSpPr>
                        <p:cNvPr id="11352" name="Line 288"/>
                        <p:cNvSpPr>
                          <a:spLocks noChangeShapeType="1"/>
                        </p:cNvSpPr>
                        <p:nvPr/>
                      </p:nvSpPr>
                      <p:spPr bwMode="auto">
                        <a:xfrm>
                          <a:off x="2677" y="5557"/>
                          <a:ext cx="180" cy="180"/>
                        </a:xfrm>
                        <a:prstGeom prst="line">
                          <a:avLst/>
                        </a:prstGeom>
                        <a:noFill/>
                        <a:ln w="9525">
                          <a:solidFill>
                            <a:srgbClr val="000000"/>
                          </a:solidFill>
                          <a:round/>
                          <a:headEnd/>
                          <a:tailEnd/>
                        </a:ln>
                      </p:spPr>
                      <p:txBody>
                        <a:bodyPr/>
                        <a:lstStyle/>
                        <a:p>
                          <a:endParaRPr lang="fr-FR"/>
                        </a:p>
                      </p:txBody>
                    </p:sp>
                  </p:grpSp>
                  <p:grpSp>
                    <p:nvGrpSpPr>
                      <p:cNvPr id="11345" name="Group 289"/>
                      <p:cNvGrpSpPr>
                        <a:grpSpLocks/>
                      </p:cNvGrpSpPr>
                      <p:nvPr/>
                    </p:nvGrpSpPr>
                    <p:grpSpPr bwMode="auto">
                      <a:xfrm>
                        <a:off x="3217" y="5557"/>
                        <a:ext cx="360" cy="180"/>
                        <a:chOff x="2497" y="5557"/>
                        <a:chExt cx="360" cy="180"/>
                      </a:xfrm>
                    </p:grpSpPr>
                    <p:sp>
                      <p:nvSpPr>
                        <p:cNvPr id="11349" name="Line 290"/>
                        <p:cNvSpPr>
                          <a:spLocks noChangeShapeType="1"/>
                        </p:cNvSpPr>
                        <p:nvPr/>
                      </p:nvSpPr>
                      <p:spPr bwMode="auto">
                        <a:xfrm flipH="1">
                          <a:off x="2497" y="5557"/>
                          <a:ext cx="180" cy="180"/>
                        </a:xfrm>
                        <a:prstGeom prst="line">
                          <a:avLst/>
                        </a:prstGeom>
                        <a:noFill/>
                        <a:ln w="9525">
                          <a:solidFill>
                            <a:srgbClr val="000000"/>
                          </a:solidFill>
                          <a:round/>
                          <a:headEnd/>
                          <a:tailEnd/>
                        </a:ln>
                      </p:spPr>
                      <p:txBody>
                        <a:bodyPr/>
                        <a:lstStyle/>
                        <a:p>
                          <a:endParaRPr lang="fr-FR"/>
                        </a:p>
                      </p:txBody>
                    </p:sp>
                    <p:sp>
                      <p:nvSpPr>
                        <p:cNvPr id="11350" name="Line 291"/>
                        <p:cNvSpPr>
                          <a:spLocks noChangeShapeType="1"/>
                        </p:cNvSpPr>
                        <p:nvPr/>
                      </p:nvSpPr>
                      <p:spPr bwMode="auto">
                        <a:xfrm>
                          <a:off x="2677" y="5557"/>
                          <a:ext cx="180" cy="180"/>
                        </a:xfrm>
                        <a:prstGeom prst="line">
                          <a:avLst/>
                        </a:prstGeom>
                        <a:noFill/>
                        <a:ln w="9525">
                          <a:solidFill>
                            <a:srgbClr val="000000"/>
                          </a:solidFill>
                          <a:round/>
                          <a:headEnd/>
                          <a:tailEnd/>
                        </a:ln>
                      </p:spPr>
                      <p:txBody>
                        <a:bodyPr/>
                        <a:lstStyle/>
                        <a:p>
                          <a:endParaRPr lang="fr-FR"/>
                        </a:p>
                      </p:txBody>
                    </p:sp>
                  </p:grpSp>
                  <p:grpSp>
                    <p:nvGrpSpPr>
                      <p:cNvPr id="11346" name="Group 292"/>
                      <p:cNvGrpSpPr>
                        <a:grpSpLocks/>
                      </p:cNvGrpSpPr>
                      <p:nvPr/>
                    </p:nvGrpSpPr>
                    <p:grpSpPr bwMode="auto">
                      <a:xfrm>
                        <a:off x="3577" y="5557"/>
                        <a:ext cx="360" cy="180"/>
                        <a:chOff x="2497" y="5557"/>
                        <a:chExt cx="360" cy="180"/>
                      </a:xfrm>
                    </p:grpSpPr>
                    <p:sp>
                      <p:nvSpPr>
                        <p:cNvPr id="11347" name="Line 293"/>
                        <p:cNvSpPr>
                          <a:spLocks noChangeShapeType="1"/>
                        </p:cNvSpPr>
                        <p:nvPr/>
                      </p:nvSpPr>
                      <p:spPr bwMode="auto">
                        <a:xfrm flipH="1">
                          <a:off x="2497" y="5557"/>
                          <a:ext cx="180" cy="180"/>
                        </a:xfrm>
                        <a:prstGeom prst="line">
                          <a:avLst/>
                        </a:prstGeom>
                        <a:noFill/>
                        <a:ln w="9525">
                          <a:solidFill>
                            <a:srgbClr val="000000"/>
                          </a:solidFill>
                          <a:round/>
                          <a:headEnd/>
                          <a:tailEnd/>
                        </a:ln>
                      </p:spPr>
                      <p:txBody>
                        <a:bodyPr/>
                        <a:lstStyle/>
                        <a:p>
                          <a:endParaRPr lang="fr-FR"/>
                        </a:p>
                      </p:txBody>
                    </p:sp>
                    <p:sp>
                      <p:nvSpPr>
                        <p:cNvPr id="11348" name="Line 294"/>
                        <p:cNvSpPr>
                          <a:spLocks noChangeShapeType="1"/>
                        </p:cNvSpPr>
                        <p:nvPr/>
                      </p:nvSpPr>
                      <p:spPr bwMode="auto">
                        <a:xfrm>
                          <a:off x="2677" y="5557"/>
                          <a:ext cx="180" cy="180"/>
                        </a:xfrm>
                        <a:prstGeom prst="line">
                          <a:avLst/>
                        </a:prstGeom>
                        <a:noFill/>
                        <a:ln w="9525">
                          <a:solidFill>
                            <a:srgbClr val="000000"/>
                          </a:solidFill>
                          <a:round/>
                          <a:headEnd/>
                          <a:tailEnd/>
                        </a:ln>
                      </p:spPr>
                      <p:txBody>
                        <a:bodyPr/>
                        <a:lstStyle/>
                        <a:p>
                          <a:endParaRPr lang="fr-FR"/>
                        </a:p>
                      </p:txBody>
                    </p:sp>
                  </p:grpSp>
                </p:grpSp>
                <p:sp>
                  <p:nvSpPr>
                    <p:cNvPr id="11341" name="Line 295"/>
                    <p:cNvSpPr>
                      <a:spLocks noChangeShapeType="1"/>
                    </p:cNvSpPr>
                    <p:nvPr/>
                  </p:nvSpPr>
                  <p:spPr bwMode="auto">
                    <a:xfrm>
                      <a:off x="3937" y="5737"/>
                      <a:ext cx="180" cy="0"/>
                    </a:xfrm>
                    <a:prstGeom prst="line">
                      <a:avLst/>
                    </a:prstGeom>
                    <a:noFill/>
                    <a:ln w="9525">
                      <a:solidFill>
                        <a:srgbClr val="000000"/>
                      </a:solidFill>
                      <a:round/>
                      <a:headEnd/>
                      <a:tailEnd/>
                    </a:ln>
                  </p:spPr>
                  <p:txBody>
                    <a:bodyPr/>
                    <a:lstStyle/>
                    <a:p>
                      <a:endParaRPr lang="fr-FR"/>
                    </a:p>
                  </p:txBody>
                </p:sp>
                <p:sp>
                  <p:nvSpPr>
                    <p:cNvPr id="11342" name="Line 296"/>
                    <p:cNvSpPr>
                      <a:spLocks noChangeShapeType="1"/>
                    </p:cNvSpPr>
                    <p:nvPr/>
                  </p:nvSpPr>
                  <p:spPr bwMode="auto">
                    <a:xfrm>
                      <a:off x="2317" y="5737"/>
                      <a:ext cx="180" cy="0"/>
                    </a:xfrm>
                    <a:prstGeom prst="line">
                      <a:avLst/>
                    </a:prstGeom>
                    <a:noFill/>
                    <a:ln w="9525">
                      <a:solidFill>
                        <a:srgbClr val="000000"/>
                      </a:solidFill>
                      <a:round/>
                      <a:headEnd/>
                      <a:tailEnd/>
                    </a:ln>
                  </p:spPr>
                  <p:txBody>
                    <a:bodyPr/>
                    <a:lstStyle/>
                    <a:p>
                      <a:endParaRPr lang="fr-FR"/>
                    </a:p>
                  </p:txBody>
                </p:sp>
              </p:grpSp>
              <p:grpSp>
                <p:nvGrpSpPr>
                  <p:cNvPr id="11287" name="Group 297"/>
                  <p:cNvGrpSpPr>
                    <a:grpSpLocks/>
                  </p:cNvGrpSpPr>
                  <p:nvPr/>
                </p:nvGrpSpPr>
                <p:grpSpPr bwMode="auto">
                  <a:xfrm rot="-2400624">
                    <a:off x="7546975" y="5335588"/>
                    <a:ext cx="455613" cy="114300"/>
                    <a:chOff x="2317" y="5557"/>
                    <a:chExt cx="1800" cy="180"/>
                  </a:xfrm>
                </p:grpSpPr>
                <p:grpSp>
                  <p:nvGrpSpPr>
                    <p:cNvPr id="11325" name="Group 298"/>
                    <p:cNvGrpSpPr>
                      <a:grpSpLocks/>
                    </p:cNvGrpSpPr>
                    <p:nvPr/>
                  </p:nvGrpSpPr>
                  <p:grpSpPr bwMode="auto">
                    <a:xfrm>
                      <a:off x="2497" y="5557"/>
                      <a:ext cx="1440" cy="180"/>
                      <a:chOff x="2497" y="5557"/>
                      <a:chExt cx="1440" cy="180"/>
                    </a:xfrm>
                  </p:grpSpPr>
                  <p:grpSp>
                    <p:nvGrpSpPr>
                      <p:cNvPr id="11328" name="Group 299"/>
                      <p:cNvGrpSpPr>
                        <a:grpSpLocks/>
                      </p:cNvGrpSpPr>
                      <p:nvPr/>
                    </p:nvGrpSpPr>
                    <p:grpSpPr bwMode="auto">
                      <a:xfrm>
                        <a:off x="2497" y="5557"/>
                        <a:ext cx="360" cy="180"/>
                        <a:chOff x="2497" y="5557"/>
                        <a:chExt cx="360" cy="180"/>
                      </a:xfrm>
                    </p:grpSpPr>
                    <p:sp>
                      <p:nvSpPr>
                        <p:cNvPr id="11338" name="Line 300"/>
                        <p:cNvSpPr>
                          <a:spLocks noChangeShapeType="1"/>
                        </p:cNvSpPr>
                        <p:nvPr/>
                      </p:nvSpPr>
                      <p:spPr bwMode="auto">
                        <a:xfrm flipH="1">
                          <a:off x="2497" y="5557"/>
                          <a:ext cx="180" cy="180"/>
                        </a:xfrm>
                        <a:prstGeom prst="line">
                          <a:avLst/>
                        </a:prstGeom>
                        <a:noFill/>
                        <a:ln w="9525">
                          <a:solidFill>
                            <a:srgbClr val="000000"/>
                          </a:solidFill>
                          <a:round/>
                          <a:headEnd/>
                          <a:tailEnd/>
                        </a:ln>
                      </p:spPr>
                      <p:txBody>
                        <a:bodyPr/>
                        <a:lstStyle/>
                        <a:p>
                          <a:endParaRPr lang="fr-FR"/>
                        </a:p>
                      </p:txBody>
                    </p:sp>
                    <p:sp>
                      <p:nvSpPr>
                        <p:cNvPr id="11339" name="Line 301"/>
                        <p:cNvSpPr>
                          <a:spLocks noChangeShapeType="1"/>
                        </p:cNvSpPr>
                        <p:nvPr/>
                      </p:nvSpPr>
                      <p:spPr bwMode="auto">
                        <a:xfrm>
                          <a:off x="2677" y="5557"/>
                          <a:ext cx="180" cy="180"/>
                        </a:xfrm>
                        <a:prstGeom prst="line">
                          <a:avLst/>
                        </a:prstGeom>
                        <a:noFill/>
                        <a:ln w="9525">
                          <a:solidFill>
                            <a:srgbClr val="000000"/>
                          </a:solidFill>
                          <a:round/>
                          <a:headEnd/>
                          <a:tailEnd/>
                        </a:ln>
                      </p:spPr>
                      <p:txBody>
                        <a:bodyPr/>
                        <a:lstStyle/>
                        <a:p>
                          <a:endParaRPr lang="fr-FR"/>
                        </a:p>
                      </p:txBody>
                    </p:sp>
                  </p:grpSp>
                  <p:grpSp>
                    <p:nvGrpSpPr>
                      <p:cNvPr id="11329" name="Group 302"/>
                      <p:cNvGrpSpPr>
                        <a:grpSpLocks/>
                      </p:cNvGrpSpPr>
                      <p:nvPr/>
                    </p:nvGrpSpPr>
                    <p:grpSpPr bwMode="auto">
                      <a:xfrm>
                        <a:off x="2857" y="5557"/>
                        <a:ext cx="360" cy="180"/>
                        <a:chOff x="2497" y="5557"/>
                        <a:chExt cx="360" cy="180"/>
                      </a:xfrm>
                    </p:grpSpPr>
                    <p:sp>
                      <p:nvSpPr>
                        <p:cNvPr id="11336" name="Line 303"/>
                        <p:cNvSpPr>
                          <a:spLocks noChangeShapeType="1"/>
                        </p:cNvSpPr>
                        <p:nvPr/>
                      </p:nvSpPr>
                      <p:spPr bwMode="auto">
                        <a:xfrm flipH="1">
                          <a:off x="2497" y="5557"/>
                          <a:ext cx="180" cy="180"/>
                        </a:xfrm>
                        <a:prstGeom prst="line">
                          <a:avLst/>
                        </a:prstGeom>
                        <a:noFill/>
                        <a:ln w="9525">
                          <a:solidFill>
                            <a:srgbClr val="000000"/>
                          </a:solidFill>
                          <a:round/>
                          <a:headEnd/>
                          <a:tailEnd/>
                        </a:ln>
                      </p:spPr>
                      <p:txBody>
                        <a:bodyPr/>
                        <a:lstStyle/>
                        <a:p>
                          <a:endParaRPr lang="fr-FR"/>
                        </a:p>
                      </p:txBody>
                    </p:sp>
                    <p:sp>
                      <p:nvSpPr>
                        <p:cNvPr id="11337" name="Line 304"/>
                        <p:cNvSpPr>
                          <a:spLocks noChangeShapeType="1"/>
                        </p:cNvSpPr>
                        <p:nvPr/>
                      </p:nvSpPr>
                      <p:spPr bwMode="auto">
                        <a:xfrm>
                          <a:off x="2677" y="5557"/>
                          <a:ext cx="180" cy="180"/>
                        </a:xfrm>
                        <a:prstGeom prst="line">
                          <a:avLst/>
                        </a:prstGeom>
                        <a:noFill/>
                        <a:ln w="9525">
                          <a:solidFill>
                            <a:srgbClr val="000000"/>
                          </a:solidFill>
                          <a:round/>
                          <a:headEnd/>
                          <a:tailEnd/>
                        </a:ln>
                      </p:spPr>
                      <p:txBody>
                        <a:bodyPr/>
                        <a:lstStyle/>
                        <a:p>
                          <a:endParaRPr lang="fr-FR"/>
                        </a:p>
                      </p:txBody>
                    </p:sp>
                  </p:grpSp>
                  <p:grpSp>
                    <p:nvGrpSpPr>
                      <p:cNvPr id="11330" name="Group 305"/>
                      <p:cNvGrpSpPr>
                        <a:grpSpLocks/>
                      </p:cNvGrpSpPr>
                      <p:nvPr/>
                    </p:nvGrpSpPr>
                    <p:grpSpPr bwMode="auto">
                      <a:xfrm>
                        <a:off x="3217" y="5557"/>
                        <a:ext cx="360" cy="180"/>
                        <a:chOff x="2497" y="5557"/>
                        <a:chExt cx="360" cy="180"/>
                      </a:xfrm>
                    </p:grpSpPr>
                    <p:sp>
                      <p:nvSpPr>
                        <p:cNvPr id="11334" name="Line 306"/>
                        <p:cNvSpPr>
                          <a:spLocks noChangeShapeType="1"/>
                        </p:cNvSpPr>
                        <p:nvPr/>
                      </p:nvSpPr>
                      <p:spPr bwMode="auto">
                        <a:xfrm flipH="1">
                          <a:off x="2497" y="5557"/>
                          <a:ext cx="180" cy="180"/>
                        </a:xfrm>
                        <a:prstGeom prst="line">
                          <a:avLst/>
                        </a:prstGeom>
                        <a:noFill/>
                        <a:ln w="9525">
                          <a:solidFill>
                            <a:srgbClr val="000000"/>
                          </a:solidFill>
                          <a:round/>
                          <a:headEnd/>
                          <a:tailEnd/>
                        </a:ln>
                      </p:spPr>
                      <p:txBody>
                        <a:bodyPr/>
                        <a:lstStyle/>
                        <a:p>
                          <a:endParaRPr lang="fr-FR"/>
                        </a:p>
                      </p:txBody>
                    </p:sp>
                    <p:sp>
                      <p:nvSpPr>
                        <p:cNvPr id="11335" name="Line 307"/>
                        <p:cNvSpPr>
                          <a:spLocks noChangeShapeType="1"/>
                        </p:cNvSpPr>
                        <p:nvPr/>
                      </p:nvSpPr>
                      <p:spPr bwMode="auto">
                        <a:xfrm>
                          <a:off x="2677" y="5557"/>
                          <a:ext cx="180" cy="180"/>
                        </a:xfrm>
                        <a:prstGeom prst="line">
                          <a:avLst/>
                        </a:prstGeom>
                        <a:noFill/>
                        <a:ln w="9525">
                          <a:solidFill>
                            <a:srgbClr val="000000"/>
                          </a:solidFill>
                          <a:round/>
                          <a:headEnd/>
                          <a:tailEnd/>
                        </a:ln>
                      </p:spPr>
                      <p:txBody>
                        <a:bodyPr/>
                        <a:lstStyle/>
                        <a:p>
                          <a:endParaRPr lang="fr-FR"/>
                        </a:p>
                      </p:txBody>
                    </p:sp>
                  </p:grpSp>
                  <p:grpSp>
                    <p:nvGrpSpPr>
                      <p:cNvPr id="11331" name="Group 308"/>
                      <p:cNvGrpSpPr>
                        <a:grpSpLocks/>
                      </p:cNvGrpSpPr>
                      <p:nvPr/>
                    </p:nvGrpSpPr>
                    <p:grpSpPr bwMode="auto">
                      <a:xfrm>
                        <a:off x="3577" y="5557"/>
                        <a:ext cx="360" cy="180"/>
                        <a:chOff x="2497" y="5557"/>
                        <a:chExt cx="360" cy="180"/>
                      </a:xfrm>
                    </p:grpSpPr>
                    <p:sp>
                      <p:nvSpPr>
                        <p:cNvPr id="11332" name="Line 309"/>
                        <p:cNvSpPr>
                          <a:spLocks noChangeShapeType="1"/>
                        </p:cNvSpPr>
                        <p:nvPr/>
                      </p:nvSpPr>
                      <p:spPr bwMode="auto">
                        <a:xfrm flipH="1">
                          <a:off x="2497" y="5557"/>
                          <a:ext cx="180" cy="180"/>
                        </a:xfrm>
                        <a:prstGeom prst="line">
                          <a:avLst/>
                        </a:prstGeom>
                        <a:noFill/>
                        <a:ln w="9525">
                          <a:solidFill>
                            <a:srgbClr val="000000"/>
                          </a:solidFill>
                          <a:round/>
                          <a:headEnd/>
                          <a:tailEnd/>
                        </a:ln>
                      </p:spPr>
                      <p:txBody>
                        <a:bodyPr/>
                        <a:lstStyle/>
                        <a:p>
                          <a:endParaRPr lang="fr-FR"/>
                        </a:p>
                      </p:txBody>
                    </p:sp>
                    <p:sp>
                      <p:nvSpPr>
                        <p:cNvPr id="11333" name="Line 310"/>
                        <p:cNvSpPr>
                          <a:spLocks noChangeShapeType="1"/>
                        </p:cNvSpPr>
                        <p:nvPr/>
                      </p:nvSpPr>
                      <p:spPr bwMode="auto">
                        <a:xfrm>
                          <a:off x="2677" y="5557"/>
                          <a:ext cx="180" cy="180"/>
                        </a:xfrm>
                        <a:prstGeom prst="line">
                          <a:avLst/>
                        </a:prstGeom>
                        <a:noFill/>
                        <a:ln w="9525">
                          <a:solidFill>
                            <a:srgbClr val="000000"/>
                          </a:solidFill>
                          <a:round/>
                          <a:headEnd/>
                          <a:tailEnd/>
                        </a:ln>
                      </p:spPr>
                      <p:txBody>
                        <a:bodyPr/>
                        <a:lstStyle/>
                        <a:p>
                          <a:endParaRPr lang="fr-FR"/>
                        </a:p>
                      </p:txBody>
                    </p:sp>
                  </p:grpSp>
                </p:grpSp>
                <p:sp>
                  <p:nvSpPr>
                    <p:cNvPr id="11326" name="Line 311"/>
                    <p:cNvSpPr>
                      <a:spLocks noChangeShapeType="1"/>
                    </p:cNvSpPr>
                    <p:nvPr/>
                  </p:nvSpPr>
                  <p:spPr bwMode="auto">
                    <a:xfrm>
                      <a:off x="3937" y="5737"/>
                      <a:ext cx="180" cy="0"/>
                    </a:xfrm>
                    <a:prstGeom prst="line">
                      <a:avLst/>
                    </a:prstGeom>
                    <a:noFill/>
                    <a:ln w="9525">
                      <a:solidFill>
                        <a:srgbClr val="000000"/>
                      </a:solidFill>
                      <a:round/>
                      <a:headEnd/>
                      <a:tailEnd/>
                    </a:ln>
                  </p:spPr>
                  <p:txBody>
                    <a:bodyPr/>
                    <a:lstStyle/>
                    <a:p>
                      <a:endParaRPr lang="fr-FR"/>
                    </a:p>
                  </p:txBody>
                </p:sp>
                <p:sp>
                  <p:nvSpPr>
                    <p:cNvPr id="11327" name="Line 312"/>
                    <p:cNvSpPr>
                      <a:spLocks noChangeShapeType="1"/>
                    </p:cNvSpPr>
                    <p:nvPr/>
                  </p:nvSpPr>
                  <p:spPr bwMode="auto">
                    <a:xfrm>
                      <a:off x="2317" y="5737"/>
                      <a:ext cx="180" cy="0"/>
                    </a:xfrm>
                    <a:prstGeom prst="line">
                      <a:avLst/>
                    </a:prstGeom>
                    <a:noFill/>
                    <a:ln w="9525">
                      <a:solidFill>
                        <a:srgbClr val="000000"/>
                      </a:solidFill>
                      <a:round/>
                      <a:headEnd/>
                      <a:tailEnd/>
                    </a:ln>
                  </p:spPr>
                  <p:txBody>
                    <a:bodyPr/>
                    <a:lstStyle/>
                    <a:p>
                      <a:endParaRPr lang="fr-FR"/>
                    </a:p>
                  </p:txBody>
                </p:sp>
              </p:grpSp>
              <p:sp>
                <p:nvSpPr>
                  <p:cNvPr id="11288" name="Line 313"/>
                  <p:cNvSpPr>
                    <a:spLocks noChangeShapeType="1"/>
                  </p:cNvSpPr>
                  <p:nvPr/>
                </p:nvSpPr>
                <p:spPr bwMode="auto">
                  <a:xfrm>
                    <a:off x="6111875" y="4814888"/>
                    <a:ext cx="0" cy="228600"/>
                  </a:xfrm>
                  <a:prstGeom prst="line">
                    <a:avLst/>
                  </a:prstGeom>
                  <a:noFill/>
                  <a:ln w="9525">
                    <a:solidFill>
                      <a:srgbClr val="000000"/>
                    </a:solidFill>
                    <a:round/>
                    <a:headEnd/>
                    <a:tailEnd type="oval" w="med" len="med"/>
                  </a:ln>
                </p:spPr>
                <p:txBody>
                  <a:bodyPr/>
                  <a:lstStyle/>
                  <a:p>
                    <a:endParaRPr lang="fr-FR"/>
                  </a:p>
                </p:txBody>
              </p:sp>
              <p:sp>
                <p:nvSpPr>
                  <p:cNvPr id="11289" name="Line 314"/>
                  <p:cNvSpPr>
                    <a:spLocks noChangeShapeType="1"/>
                  </p:cNvSpPr>
                  <p:nvPr/>
                </p:nvSpPr>
                <p:spPr bwMode="auto">
                  <a:xfrm flipH="1">
                    <a:off x="7534275" y="5564188"/>
                    <a:ext cx="114300" cy="114300"/>
                  </a:xfrm>
                  <a:prstGeom prst="line">
                    <a:avLst/>
                  </a:prstGeom>
                  <a:noFill/>
                  <a:ln w="9525">
                    <a:solidFill>
                      <a:srgbClr val="000000"/>
                    </a:solidFill>
                    <a:round/>
                    <a:headEnd/>
                    <a:tailEnd/>
                  </a:ln>
                </p:spPr>
                <p:txBody>
                  <a:bodyPr/>
                  <a:lstStyle/>
                  <a:p>
                    <a:endParaRPr lang="fr-FR"/>
                  </a:p>
                </p:txBody>
              </p:sp>
              <p:sp>
                <p:nvSpPr>
                  <p:cNvPr id="11290" name="Line 315"/>
                  <p:cNvSpPr>
                    <a:spLocks noChangeShapeType="1"/>
                  </p:cNvSpPr>
                  <p:nvPr/>
                </p:nvSpPr>
                <p:spPr bwMode="auto">
                  <a:xfrm>
                    <a:off x="7535863" y="5665788"/>
                    <a:ext cx="0" cy="228600"/>
                  </a:xfrm>
                  <a:prstGeom prst="line">
                    <a:avLst/>
                  </a:prstGeom>
                  <a:noFill/>
                  <a:ln w="9525">
                    <a:solidFill>
                      <a:srgbClr val="000000"/>
                    </a:solidFill>
                    <a:round/>
                    <a:headEnd/>
                    <a:tailEnd/>
                  </a:ln>
                </p:spPr>
                <p:txBody>
                  <a:bodyPr/>
                  <a:lstStyle/>
                  <a:p>
                    <a:endParaRPr lang="fr-FR"/>
                  </a:p>
                </p:txBody>
              </p:sp>
              <p:sp>
                <p:nvSpPr>
                  <p:cNvPr id="11291" name="Line 316"/>
                  <p:cNvSpPr>
                    <a:spLocks noChangeShapeType="1"/>
                  </p:cNvSpPr>
                  <p:nvPr/>
                </p:nvSpPr>
                <p:spPr bwMode="auto">
                  <a:xfrm>
                    <a:off x="8810625" y="5583238"/>
                    <a:ext cx="114300" cy="114300"/>
                  </a:xfrm>
                  <a:prstGeom prst="line">
                    <a:avLst/>
                  </a:prstGeom>
                  <a:noFill/>
                  <a:ln w="9525">
                    <a:solidFill>
                      <a:srgbClr val="000000"/>
                    </a:solidFill>
                    <a:round/>
                    <a:headEnd/>
                    <a:tailEnd/>
                  </a:ln>
                </p:spPr>
                <p:txBody>
                  <a:bodyPr/>
                  <a:lstStyle/>
                  <a:p>
                    <a:endParaRPr lang="fr-FR"/>
                  </a:p>
                </p:txBody>
              </p:sp>
              <p:sp>
                <p:nvSpPr>
                  <p:cNvPr id="11292" name="Line 317"/>
                  <p:cNvSpPr>
                    <a:spLocks noChangeShapeType="1"/>
                  </p:cNvSpPr>
                  <p:nvPr/>
                </p:nvSpPr>
                <p:spPr bwMode="auto">
                  <a:xfrm flipV="1">
                    <a:off x="8929688" y="5703888"/>
                    <a:ext cx="0" cy="228600"/>
                  </a:xfrm>
                  <a:prstGeom prst="line">
                    <a:avLst/>
                  </a:prstGeom>
                  <a:noFill/>
                  <a:ln w="9525">
                    <a:solidFill>
                      <a:srgbClr val="000000"/>
                    </a:solidFill>
                    <a:round/>
                    <a:headEnd/>
                    <a:tailEnd/>
                  </a:ln>
                </p:spPr>
                <p:txBody>
                  <a:bodyPr/>
                  <a:lstStyle/>
                  <a:p>
                    <a:endParaRPr lang="fr-FR"/>
                  </a:p>
                </p:txBody>
              </p:sp>
              <p:sp>
                <p:nvSpPr>
                  <p:cNvPr id="11293" name="Freeform 318"/>
                  <p:cNvSpPr>
                    <a:spLocks/>
                  </p:cNvSpPr>
                  <p:nvPr/>
                </p:nvSpPr>
                <p:spPr bwMode="auto">
                  <a:xfrm>
                    <a:off x="7477125" y="5883275"/>
                    <a:ext cx="101600" cy="241300"/>
                  </a:xfrm>
                  <a:custGeom>
                    <a:avLst/>
                    <a:gdLst>
                      <a:gd name="T0" fmla="*/ 2147483647 w 159"/>
                      <a:gd name="T1" fmla="*/ 0 h 380"/>
                      <a:gd name="T2" fmla="*/ 2147483647 w 159"/>
                      <a:gd name="T3" fmla="*/ 2147483647 h 380"/>
                      <a:gd name="T4" fmla="*/ 2147483647 w 159"/>
                      <a:gd name="T5" fmla="*/ 2147483647 h 380"/>
                      <a:gd name="T6" fmla="*/ 2147483647 w 159"/>
                      <a:gd name="T7" fmla="*/ 2147483647 h 380"/>
                      <a:gd name="T8" fmla="*/ 2147483647 w 159"/>
                      <a:gd name="T9" fmla="*/ 2147483647 h 380"/>
                      <a:gd name="T10" fmla="*/ 0 60000 65536"/>
                      <a:gd name="T11" fmla="*/ 0 60000 65536"/>
                      <a:gd name="T12" fmla="*/ 0 60000 65536"/>
                      <a:gd name="T13" fmla="*/ 0 60000 65536"/>
                      <a:gd name="T14" fmla="*/ 0 60000 65536"/>
                      <a:gd name="T15" fmla="*/ 0 w 159"/>
                      <a:gd name="T16" fmla="*/ 0 h 380"/>
                      <a:gd name="T17" fmla="*/ 159 w 159"/>
                      <a:gd name="T18" fmla="*/ 380 h 380"/>
                    </a:gdLst>
                    <a:ahLst/>
                    <a:cxnLst>
                      <a:cxn ang="T10">
                        <a:pos x="T0" y="T1"/>
                      </a:cxn>
                      <a:cxn ang="T11">
                        <a:pos x="T2" y="T3"/>
                      </a:cxn>
                      <a:cxn ang="T12">
                        <a:pos x="T4" y="T5"/>
                      </a:cxn>
                      <a:cxn ang="T13">
                        <a:pos x="T6" y="T7"/>
                      </a:cxn>
                      <a:cxn ang="T14">
                        <a:pos x="T8" y="T9"/>
                      </a:cxn>
                    </a:cxnLst>
                    <a:rect l="T15" t="T16" r="T17" b="T18"/>
                    <a:pathLst>
                      <a:path w="159" h="380">
                        <a:moveTo>
                          <a:pt x="113" y="0"/>
                        </a:moveTo>
                        <a:cubicBezTo>
                          <a:pt x="86" y="7"/>
                          <a:pt x="54" y="3"/>
                          <a:pt x="33" y="20"/>
                        </a:cubicBezTo>
                        <a:cubicBezTo>
                          <a:pt x="0" y="46"/>
                          <a:pt x="12" y="114"/>
                          <a:pt x="33" y="140"/>
                        </a:cubicBezTo>
                        <a:cubicBezTo>
                          <a:pt x="48" y="159"/>
                          <a:pt x="73" y="167"/>
                          <a:pt x="93" y="180"/>
                        </a:cubicBezTo>
                        <a:cubicBezTo>
                          <a:pt x="159" y="279"/>
                          <a:pt x="133" y="216"/>
                          <a:pt x="133" y="380"/>
                        </a:cubicBezTo>
                      </a:path>
                    </a:pathLst>
                  </a:custGeom>
                  <a:noFill/>
                  <a:ln w="9525">
                    <a:solidFill>
                      <a:srgbClr val="000000"/>
                    </a:solidFill>
                    <a:round/>
                    <a:headEnd/>
                    <a:tailEnd/>
                  </a:ln>
                </p:spPr>
                <p:txBody>
                  <a:bodyPr/>
                  <a:lstStyle/>
                  <a:p>
                    <a:endParaRPr lang="fr-FR"/>
                  </a:p>
                </p:txBody>
              </p:sp>
              <p:sp>
                <p:nvSpPr>
                  <p:cNvPr id="11294" name="Line 319"/>
                  <p:cNvSpPr>
                    <a:spLocks noChangeShapeType="1"/>
                  </p:cNvSpPr>
                  <p:nvPr/>
                </p:nvSpPr>
                <p:spPr bwMode="auto">
                  <a:xfrm>
                    <a:off x="5502275" y="6135688"/>
                    <a:ext cx="2057400" cy="0"/>
                  </a:xfrm>
                  <a:prstGeom prst="line">
                    <a:avLst/>
                  </a:prstGeom>
                  <a:noFill/>
                  <a:ln w="9525">
                    <a:solidFill>
                      <a:srgbClr val="000000"/>
                    </a:solidFill>
                    <a:round/>
                    <a:headEnd/>
                    <a:tailEnd/>
                  </a:ln>
                </p:spPr>
                <p:txBody>
                  <a:bodyPr/>
                  <a:lstStyle/>
                  <a:p>
                    <a:endParaRPr lang="fr-FR"/>
                  </a:p>
                </p:txBody>
              </p:sp>
              <p:sp>
                <p:nvSpPr>
                  <p:cNvPr id="11295" name="Line 320"/>
                  <p:cNvSpPr>
                    <a:spLocks noChangeShapeType="1"/>
                  </p:cNvSpPr>
                  <p:nvPr/>
                </p:nvSpPr>
                <p:spPr bwMode="auto">
                  <a:xfrm>
                    <a:off x="5500688" y="5678488"/>
                    <a:ext cx="0" cy="457200"/>
                  </a:xfrm>
                  <a:prstGeom prst="line">
                    <a:avLst/>
                  </a:prstGeom>
                  <a:noFill/>
                  <a:ln w="9525">
                    <a:solidFill>
                      <a:srgbClr val="000000"/>
                    </a:solidFill>
                    <a:round/>
                    <a:headEnd type="oval" w="med" len="med"/>
                    <a:tailEnd/>
                  </a:ln>
                </p:spPr>
                <p:txBody>
                  <a:bodyPr/>
                  <a:lstStyle/>
                  <a:p>
                    <a:endParaRPr lang="fr-FR"/>
                  </a:p>
                </p:txBody>
              </p:sp>
              <p:sp>
                <p:nvSpPr>
                  <p:cNvPr id="11296" name="Line 321"/>
                  <p:cNvSpPr>
                    <a:spLocks noChangeShapeType="1"/>
                  </p:cNvSpPr>
                  <p:nvPr/>
                </p:nvSpPr>
                <p:spPr bwMode="auto">
                  <a:xfrm flipV="1">
                    <a:off x="7140575" y="4395788"/>
                    <a:ext cx="0" cy="1485900"/>
                  </a:xfrm>
                  <a:prstGeom prst="line">
                    <a:avLst/>
                  </a:prstGeom>
                  <a:noFill/>
                  <a:ln w="9525">
                    <a:solidFill>
                      <a:srgbClr val="000000"/>
                    </a:solidFill>
                    <a:round/>
                    <a:headEnd/>
                    <a:tailEnd type="triangle" w="med" len="med"/>
                  </a:ln>
                </p:spPr>
                <p:txBody>
                  <a:bodyPr/>
                  <a:lstStyle/>
                  <a:p>
                    <a:endParaRPr lang="fr-FR"/>
                  </a:p>
                </p:txBody>
              </p:sp>
              <p:sp>
                <p:nvSpPr>
                  <p:cNvPr id="11297" name="Line 322"/>
                  <p:cNvSpPr>
                    <a:spLocks noChangeShapeType="1"/>
                  </p:cNvSpPr>
                  <p:nvPr/>
                </p:nvSpPr>
                <p:spPr bwMode="auto">
                  <a:xfrm>
                    <a:off x="7242175" y="4383088"/>
                    <a:ext cx="0" cy="1714500"/>
                  </a:xfrm>
                  <a:prstGeom prst="line">
                    <a:avLst/>
                  </a:prstGeom>
                  <a:noFill/>
                  <a:ln w="9525">
                    <a:solidFill>
                      <a:srgbClr val="000000"/>
                    </a:solidFill>
                    <a:round/>
                    <a:headEnd/>
                    <a:tailEnd type="triangle" w="med" len="med"/>
                  </a:ln>
                </p:spPr>
                <p:txBody>
                  <a:bodyPr/>
                  <a:lstStyle/>
                  <a:p>
                    <a:endParaRPr lang="fr-FR"/>
                  </a:p>
                </p:txBody>
              </p:sp>
              <p:sp>
                <p:nvSpPr>
                  <p:cNvPr id="11298" name="Line 323"/>
                  <p:cNvSpPr>
                    <a:spLocks noChangeShapeType="1"/>
                  </p:cNvSpPr>
                  <p:nvPr/>
                </p:nvSpPr>
                <p:spPr bwMode="auto">
                  <a:xfrm>
                    <a:off x="6391275" y="4357688"/>
                    <a:ext cx="342900" cy="0"/>
                  </a:xfrm>
                  <a:prstGeom prst="line">
                    <a:avLst/>
                  </a:prstGeom>
                  <a:noFill/>
                  <a:ln w="9525">
                    <a:solidFill>
                      <a:srgbClr val="000000"/>
                    </a:solidFill>
                    <a:round/>
                    <a:headEnd/>
                    <a:tailEnd type="stealth" w="med" len="med"/>
                  </a:ln>
                </p:spPr>
                <p:txBody>
                  <a:bodyPr/>
                  <a:lstStyle/>
                  <a:p>
                    <a:endParaRPr lang="fr-FR"/>
                  </a:p>
                </p:txBody>
              </p:sp>
              <p:sp>
                <p:nvSpPr>
                  <p:cNvPr id="11299" name="Line 324"/>
                  <p:cNvSpPr>
                    <a:spLocks noChangeShapeType="1"/>
                  </p:cNvSpPr>
                  <p:nvPr/>
                </p:nvSpPr>
                <p:spPr bwMode="auto">
                  <a:xfrm flipV="1">
                    <a:off x="5924550" y="4597400"/>
                    <a:ext cx="0" cy="228600"/>
                  </a:xfrm>
                  <a:prstGeom prst="line">
                    <a:avLst/>
                  </a:prstGeom>
                  <a:noFill/>
                  <a:ln w="9525">
                    <a:solidFill>
                      <a:srgbClr val="000000"/>
                    </a:solidFill>
                    <a:round/>
                    <a:headEnd/>
                    <a:tailEnd type="stealth" w="med" len="med"/>
                  </a:ln>
                </p:spPr>
                <p:txBody>
                  <a:bodyPr/>
                  <a:lstStyle/>
                  <a:p>
                    <a:endParaRPr lang="fr-FR"/>
                  </a:p>
                </p:txBody>
              </p:sp>
              <p:sp>
                <p:nvSpPr>
                  <p:cNvPr id="11300" name="Line 325"/>
                  <p:cNvSpPr>
                    <a:spLocks noChangeShapeType="1"/>
                  </p:cNvSpPr>
                  <p:nvPr/>
                </p:nvSpPr>
                <p:spPr bwMode="auto">
                  <a:xfrm flipH="1">
                    <a:off x="5553075" y="5195888"/>
                    <a:ext cx="228600" cy="228600"/>
                  </a:xfrm>
                  <a:prstGeom prst="line">
                    <a:avLst/>
                  </a:prstGeom>
                  <a:noFill/>
                  <a:ln w="9525">
                    <a:solidFill>
                      <a:srgbClr val="000000"/>
                    </a:solidFill>
                    <a:round/>
                    <a:headEnd/>
                    <a:tailEnd type="stealth" w="med" len="med"/>
                  </a:ln>
                </p:spPr>
                <p:txBody>
                  <a:bodyPr/>
                  <a:lstStyle/>
                  <a:p>
                    <a:endParaRPr lang="fr-FR"/>
                  </a:p>
                </p:txBody>
              </p:sp>
              <p:sp>
                <p:nvSpPr>
                  <p:cNvPr id="11301" name="Line 326"/>
                  <p:cNvSpPr>
                    <a:spLocks noChangeShapeType="1"/>
                  </p:cNvSpPr>
                  <p:nvPr/>
                </p:nvSpPr>
                <p:spPr bwMode="auto">
                  <a:xfrm>
                    <a:off x="6410325" y="5157788"/>
                    <a:ext cx="228600" cy="228600"/>
                  </a:xfrm>
                  <a:prstGeom prst="line">
                    <a:avLst/>
                  </a:prstGeom>
                  <a:noFill/>
                  <a:ln w="9525">
                    <a:solidFill>
                      <a:srgbClr val="000000"/>
                    </a:solidFill>
                    <a:round/>
                    <a:headEnd/>
                    <a:tailEnd type="stealth" w="sm" len="med"/>
                  </a:ln>
                </p:spPr>
                <p:txBody>
                  <a:bodyPr/>
                  <a:lstStyle/>
                  <a:p>
                    <a:endParaRPr lang="fr-FR"/>
                  </a:p>
                </p:txBody>
              </p:sp>
              <p:sp>
                <p:nvSpPr>
                  <p:cNvPr id="11302" name="Line 327"/>
                  <p:cNvSpPr>
                    <a:spLocks noChangeShapeType="1"/>
                  </p:cNvSpPr>
                  <p:nvPr/>
                </p:nvSpPr>
                <p:spPr bwMode="auto">
                  <a:xfrm flipV="1">
                    <a:off x="6734175" y="5930900"/>
                    <a:ext cx="2171700" cy="1588"/>
                  </a:xfrm>
                  <a:prstGeom prst="line">
                    <a:avLst/>
                  </a:prstGeom>
                  <a:noFill/>
                  <a:ln w="9525">
                    <a:solidFill>
                      <a:srgbClr val="000000"/>
                    </a:solidFill>
                    <a:round/>
                    <a:headEnd/>
                    <a:tailEnd/>
                  </a:ln>
                </p:spPr>
                <p:txBody>
                  <a:bodyPr/>
                  <a:lstStyle/>
                  <a:p>
                    <a:endParaRPr lang="fr-FR"/>
                  </a:p>
                </p:txBody>
              </p:sp>
              <p:sp>
                <p:nvSpPr>
                  <p:cNvPr id="11303" name="Line 328"/>
                  <p:cNvSpPr>
                    <a:spLocks noChangeShapeType="1"/>
                  </p:cNvSpPr>
                  <p:nvPr/>
                </p:nvSpPr>
                <p:spPr bwMode="auto">
                  <a:xfrm>
                    <a:off x="5756274" y="6135688"/>
                    <a:ext cx="457200" cy="0"/>
                  </a:xfrm>
                  <a:prstGeom prst="line">
                    <a:avLst/>
                  </a:prstGeom>
                  <a:noFill/>
                  <a:ln w="9525">
                    <a:solidFill>
                      <a:srgbClr val="000000"/>
                    </a:solidFill>
                    <a:round/>
                    <a:headEnd/>
                    <a:tailEnd type="triangle" w="med" len="med"/>
                  </a:ln>
                </p:spPr>
                <p:txBody>
                  <a:bodyPr/>
                  <a:lstStyle/>
                  <a:p>
                    <a:endParaRPr lang="fr-FR"/>
                  </a:p>
                </p:txBody>
              </p:sp>
              <p:sp>
                <p:nvSpPr>
                  <p:cNvPr id="11304" name="Line 329"/>
                  <p:cNvSpPr>
                    <a:spLocks noChangeShapeType="1"/>
                  </p:cNvSpPr>
                  <p:nvPr/>
                </p:nvSpPr>
                <p:spPr bwMode="auto">
                  <a:xfrm>
                    <a:off x="6848475" y="5934075"/>
                    <a:ext cx="228600" cy="0"/>
                  </a:xfrm>
                  <a:prstGeom prst="line">
                    <a:avLst/>
                  </a:prstGeom>
                  <a:noFill/>
                  <a:ln w="9525">
                    <a:solidFill>
                      <a:srgbClr val="000000"/>
                    </a:solidFill>
                    <a:round/>
                    <a:headEnd/>
                    <a:tailEnd type="stealth" w="med" len="med"/>
                  </a:ln>
                </p:spPr>
                <p:txBody>
                  <a:bodyPr/>
                  <a:lstStyle/>
                  <a:p>
                    <a:endParaRPr lang="fr-FR"/>
                  </a:p>
                </p:txBody>
              </p:sp>
              <p:sp>
                <p:nvSpPr>
                  <p:cNvPr id="11305" name="Line 330"/>
                  <p:cNvSpPr>
                    <a:spLocks noChangeShapeType="1"/>
                  </p:cNvSpPr>
                  <p:nvPr/>
                </p:nvSpPr>
                <p:spPr bwMode="auto">
                  <a:xfrm flipV="1">
                    <a:off x="6911975" y="5895975"/>
                    <a:ext cx="0" cy="228600"/>
                  </a:xfrm>
                  <a:prstGeom prst="line">
                    <a:avLst/>
                  </a:prstGeom>
                  <a:noFill/>
                  <a:ln w="9525">
                    <a:solidFill>
                      <a:srgbClr val="000000"/>
                    </a:solidFill>
                    <a:round/>
                    <a:headEnd/>
                    <a:tailEnd type="triangle" w="med" len="med"/>
                  </a:ln>
                </p:spPr>
                <p:txBody>
                  <a:bodyPr/>
                  <a:lstStyle/>
                  <a:p>
                    <a:endParaRPr lang="fr-FR"/>
                  </a:p>
                </p:txBody>
              </p:sp>
              <p:sp>
                <p:nvSpPr>
                  <p:cNvPr id="11306" name="Line 331"/>
                  <p:cNvSpPr>
                    <a:spLocks noChangeShapeType="1"/>
                  </p:cNvSpPr>
                  <p:nvPr/>
                </p:nvSpPr>
                <p:spPr bwMode="auto">
                  <a:xfrm flipV="1">
                    <a:off x="7534275" y="5730875"/>
                    <a:ext cx="0" cy="114300"/>
                  </a:xfrm>
                  <a:prstGeom prst="line">
                    <a:avLst/>
                  </a:prstGeom>
                  <a:noFill/>
                  <a:ln w="9525">
                    <a:solidFill>
                      <a:srgbClr val="000000"/>
                    </a:solidFill>
                    <a:round/>
                    <a:headEnd/>
                    <a:tailEnd type="triangle" w="med" len="med"/>
                  </a:ln>
                </p:spPr>
                <p:txBody>
                  <a:bodyPr/>
                  <a:lstStyle/>
                  <a:p>
                    <a:endParaRPr lang="fr-FR"/>
                  </a:p>
                </p:txBody>
              </p:sp>
              <p:sp>
                <p:nvSpPr>
                  <p:cNvPr id="11307" name="Line 332"/>
                  <p:cNvSpPr>
                    <a:spLocks noChangeShapeType="1"/>
                  </p:cNvSpPr>
                  <p:nvPr/>
                </p:nvSpPr>
                <p:spPr bwMode="auto">
                  <a:xfrm flipV="1">
                    <a:off x="8924925" y="5759450"/>
                    <a:ext cx="0" cy="114300"/>
                  </a:xfrm>
                  <a:prstGeom prst="line">
                    <a:avLst/>
                  </a:prstGeom>
                  <a:noFill/>
                  <a:ln w="9525">
                    <a:solidFill>
                      <a:srgbClr val="000000"/>
                    </a:solidFill>
                    <a:round/>
                    <a:headEnd/>
                    <a:tailEnd type="triangle" w="med" len="med"/>
                  </a:ln>
                </p:spPr>
                <p:txBody>
                  <a:bodyPr/>
                  <a:lstStyle/>
                  <a:p>
                    <a:endParaRPr lang="fr-FR"/>
                  </a:p>
                </p:txBody>
              </p:sp>
              <p:sp>
                <p:nvSpPr>
                  <p:cNvPr id="11308" name="Text Box 239"/>
                  <p:cNvSpPr txBox="1">
                    <a:spLocks noChangeArrowheads="1"/>
                  </p:cNvSpPr>
                  <p:nvPr/>
                </p:nvSpPr>
                <p:spPr bwMode="auto">
                  <a:xfrm>
                    <a:off x="5643563" y="4443413"/>
                    <a:ext cx="342900" cy="342900"/>
                  </a:xfrm>
                  <a:prstGeom prst="rect">
                    <a:avLst/>
                  </a:prstGeom>
                  <a:noFill/>
                  <a:ln w="9525">
                    <a:noFill/>
                    <a:miter lim="800000"/>
                    <a:headEnd/>
                    <a:tailEnd/>
                  </a:ln>
                </p:spPr>
                <p:txBody>
                  <a:bodyPr/>
                  <a:lstStyle/>
                  <a:p>
                    <a:r>
                      <a:rPr lang="fr-FR" sz="1200"/>
                      <a:t>v</a:t>
                    </a:r>
                    <a:r>
                      <a:rPr lang="fr-FR" sz="1200" baseline="-25000"/>
                      <a:t>1</a:t>
                    </a:r>
                    <a:endParaRPr lang="fr-FR"/>
                  </a:p>
                </p:txBody>
              </p:sp>
              <p:sp>
                <p:nvSpPr>
                  <p:cNvPr id="11309" name="Text Box 239"/>
                  <p:cNvSpPr txBox="1">
                    <a:spLocks noChangeArrowheads="1"/>
                  </p:cNvSpPr>
                  <p:nvPr/>
                </p:nvSpPr>
                <p:spPr bwMode="auto">
                  <a:xfrm>
                    <a:off x="6515100" y="5145088"/>
                    <a:ext cx="342900" cy="342900"/>
                  </a:xfrm>
                  <a:prstGeom prst="rect">
                    <a:avLst/>
                  </a:prstGeom>
                  <a:noFill/>
                  <a:ln w="9525">
                    <a:noFill/>
                    <a:miter lim="800000"/>
                    <a:headEnd/>
                    <a:tailEnd/>
                  </a:ln>
                </p:spPr>
                <p:txBody>
                  <a:bodyPr/>
                  <a:lstStyle/>
                  <a:p>
                    <a:r>
                      <a:rPr lang="fr-FR" sz="1200"/>
                      <a:t>v</a:t>
                    </a:r>
                    <a:r>
                      <a:rPr lang="fr-FR" sz="1200" baseline="-25000"/>
                      <a:t>2</a:t>
                    </a:r>
                    <a:endParaRPr lang="fr-FR"/>
                  </a:p>
                </p:txBody>
              </p:sp>
              <p:sp>
                <p:nvSpPr>
                  <p:cNvPr id="11310" name="Text Box 239"/>
                  <p:cNvSpPr txBox="1">
                    <a:spLocks noChangeArrowheads="1"/>
                  </p:cNvSpPr>
                  <p:nvPr/>
                </p:nvSpPr>
                <p:spPr bwMode="auto">
                  <a:xfrm>
                    <a:off x="6515100" y="4071938"/>
                    <a:ext cx="342900" cy="342900"/>
                  </a:xfrm>
                  <a:prstGeom prst="rect">
                    <a:avLst/>
                  </a:prstGeom>
                  <a:noFill/>
                  <a:ln w="9525">
                    <a:noFill/>
                    <a:miter lim="800000"/>
                    <a:headEnd/>
                    <a:tailEnd/>
                  </a:ln>
                </p:spPr>
                <p:txBody>
                  <a:bodyPr/>
                  <a:lstStyle/>
                  <a:p>
                    <a:r>
                      <a:rPr lang="fr-FR" sz="1200"/>
                      <a:t>i</a:t>
                    </a:r>
                    <a:r>
                      <a:rPr lang="fr-FR" sz="1200" baseline="-25000"/>
                      <a:t>1</a:t>
                    </a:r>
                    <a:endParaRPr lang="fr-FR"/>
                  </a:p>
                </p:txBody>
              </p:sp>
              <p:sp>
                <p:nvSpPr>
                  <p:cNvPr id="11311" name="Text Box 239"/>
                  <p:cNvSpPr txBox="1">
                    <a:spLocks noChangeArrowheads="1"/>
                  </p:cNvSpPr>
                  <p:nvPr/>
                </p:nvSpPr>
                <p:spPr bwMode="auto">
                  <a:xfrm>
                    <a:off x="6800850" y="5645150"/>
                    <a:ext cx="342900" cy="342900"/>
                  </a:xfrm>
                  <a:prstGeom prst="rect">
                    <a:avLst/>
                  </a:prstGeom>
                  <a:noFill/>
                  <a:ln w="9525">
                    <a:noFill/>
                    <a:miter lim="800000"/>
                    <a:headEnd/>
                    <a:tailEnd/>
                  </a:ln>
                </p:spPr>
                <p:txBody>
                  <a:bodyPr/>
                  <a:lstStyle/>
                  <a:p>
                    <a:r>
                      <a:rPr lang="fr-FR" sz="1200"/>
                      <a:t>i</a:t>
                    </a:r>
                    <a:r>
                      <a:rPr lang="fr-FR" sz="1200" baseline="-25000"/>
                      <a:t>2</a:t>
                    </a:r>
                    <a:endParaRPr lang="fr-FR"/>
                  </a:p>
                </p:txBody>
              </p:sp>
              <p:sp>
                <p:nvSpPr>
                  <p:cNvPr id="11312" name="Text Box 239"/>
                  <p:cNvSpPr txBox="1">
                    <a:spLocks noChangeArrowheads="1"/>
                  </p:cNvSpPr>
                  <p:nvPr/>
                </p:nvSpPr>
                <p:spPr bwMode="auto">
                  <a:xfrm>
                    <a:off x="5860358" y="4157670"/>
                    <a:ext cx="342900" cy="342900"/>
                  </a:xfrm>
                  <a:prstGeom prst="rect">
                    <a:avLst/>
                  </a:prstGeom>
                  <a:noFill/>
                  <a:ln w="9525">
                    <a:noFill/>
                    <a:miter lim="800000"/>
                    <a:headEnd/>
                    <a:tailEnd/>
                  </a:ln>
                </p:spPr>
                <p:txBody>
                  <a:bodyPr/>
                  <a:lstStyle/>
                  <a:p>
                    <a:r>
                      <a:rPr lang="fr-FR" sz="1200"/>
                      <a:t>1</a:t>
                    </a:r>
                    <a:endParaRPr lang="fr-FR"/>
                  </a:p>
                </p:txBody>
              </p:sp>
              <p:sp>
                <p:nvSpPr>
                  <p:cNvPr id="11313" name="Text Box 239"/>
                  <p:cNvSpPr txBox="1">
                    <a:spLocks noChangeArrowheads="1"/>
                  </p:cNvSpPr>
                  <p:nvPr/>
                </p:nvSpPr>
                <p:spPr bwMode="auto">
                  <a:xfrm>
                    <a:off x="6669460" y="5514992"/>
                    <a:ext cx="342900" cy="342900"/>
                  </a:xfrm>
                  <a:prstGeom prst="rect">
                    <a:avLst/>
                  </a:prstGeom>
                  <a:noFill/>
                  <a:ln w="9525">
                    <a:noFill/>
                    <a:miter lim="800000"/>
                    <a:headEnd/>
                    <a:tailEnd/>
                  </a:ln>
                </p:spPr>
                <p:txBody>
                  <a:bodyPr/>
                  <a:lstStyle/>
                  <a:p>
                    <a:r>
                      <a:rPr lang="fr-FR" sz="1200"/>
                      <a:t>2</a:t>
                    </a:r>
                    <a:endParaRPr lang="fr-FR"/>
                  </a:p>
                </p:txBody>
              </p:sp>
              <p:sp>
                <p:nvSpPr>
                  <p:cNvPr id="11314" name="Text Box 239"/>
                  <p:cNvSpPr txBox="1">
                    <a:spLocks noChangeArrowheads="1"/>
                  </p:cNvSpPr>
                  <p:nvPr/>
                </p:nvSpPr>
                <p:spPr bwMode="auto">
                  <a:xfrm>
                    <a:off x="5489226" y="5632110"/>
                    <a:ext cx="342900" cy="342900"/>
                  </a:xfrm>
                  <a:prstGeom prst="rect">
                    <a:avLst/>
                  </a:prstGeom>
                  <a:noFill/>
                  <a:ln w="9525">
                    <a:noFill/>
                    <a:miter lim="800000"/>
                    <a:headEnd/>
                    <a:tailEnd/>
                  </a:ln>
                </p:spPr>
                <p:txBody>
                  <a:bodyPr/>
                  <a:lstStyle/>
                  <a:p>
                    <a:r>
                      <a:rPr lang="fr-FR" sz="1200"/>
                      <a:t>3</a:t>
                    </a:r>
                    <a:endParaRPr lang="fr-FR"/>
                  </a:p>
                </p:txBody>
              </p:sp>
              <p:sp>
                <p:nvSpPr>
                  <p:cNvPr id="11315" name="Text Box 239"/>
                  <p:cNvSpPr txBox="1">
                    <a:spLocks noChangeArrowheads="1"/>
                  </p:cNvSpPr>
                  <p:nvPr/>
                </p:nvSpPr>
                <p:spPr bwMode="auto">
                  <a:xfrm>
                    <a:off x="5999966" y="5816599"/>
                    <a:ext cx="342900" cy="342900"/>
                  </a:xfrm>
                  <a:prstGeom prst="rect">
                    <a:avLst/>
                  </a:prstGeom>
                  <a:noFill/>
                  <a:ln w="9525">
                    <a:noFill/>
                    <a:miter lim="800000"/>
                    <a:headEnd/>
                    <a:tailEnd/>
                  </a:ln>
                </p:spPr>
                <p:txBody>
                  <a:bodyPr/>
                  <a:lstStyle/>
                  <a:p>
                    <a:r>
                      <a:rPr lang="fr-FR" sz="1200"/>
                      <a:t>i</a:t>
                    </a:r>
                    <a:r>
                      <a:rPr lang="fr-FR" sz="1200" baseline="-25000"/>
                      <a:t>3</a:t>
                    </a:r>
                    <a:endParaRPr lang="fr-FR"/>
                  </a:p>
                </p:txBody>
              </p:sp>
              <p:sp>
                <p:nvSpPr>
                  <p:cNvPr id="11316" name="Text Box 239"/>
                  <p:cNvSpPr txBox="1">
                    <a:spLocks noChangeArrowheads="1"/>
                  </p:cNvSpPr>
                  <p:nvPr/>
                </p:nvSpPr>
                <p:spPr bwMode="auto">
                  <a:xfrm>
                    <a:off x="6786578" y="4586298"/>
                    <a:ext cx="500066" cy="342900"/>
                  </a:xfrm>
                  <a:prstGeom prst="rect">
                    <a:avLst/>
                  </a:prstGeom>
                  <a:noFill/>
                  <a:ln w="9525">
                    <a:noFill/>
                    <a:miter lim="800000"/>
                    <a:headEnd/>
                    <a:tailEnd/>
                  </a:ln>
                </p:spPr>
                <p:txBody>
                  <a:bodyPr/>
                  <a:lstStyle/>
                  <a:p>
                    <a:r>
                      <a:rPr lang="fr-FR" sz="1200"/>
                      <a:t>u</a:t>
                    </a:r>
                    <a:r>
                      <a:rPr lang="fr-FR" sz="1200" baseline="-25000"/>
                      <a:t>12</a:t>
                    </a:r>
                    <a:endParaRPr lang="fr-FR" baseline="-25000"/>
                  </a:p>
                </p:txBody>
              </p:sp>
              <p:sp>
                <p:nvSpPr>
                  <p:cNvPr id="11317" name="Text Box 239"/>
                  <p:cNvSpPr txBox="1">
                    <a:spLocks noChangeArrowheads="1"/>
                  </p:cNvSpPr>
                  <p:nvPr/>
                </p:nvSpPr>
                <p:spPr bwMode="auto">
                  <a:xfrm>
                    <a:off x="6572264" y="5872182"/>
                    <a:ext cx="500066" cy="342900"/>
                  </a:xfrm>
                  <a:prstGeom prst="rect">
                    <a:avLst/>
                  </a:prstGeom>
                  <a:noFill/>
                  <a:ln w="9525">
                    <a:noFill/>
                    <a:miter lim="800000"/>
                    <a:headEnd/>
                    <a:tailEnd/>
                  </a:ln>
                </p:spPr>
                <p:txBody>
                  <a:bodyPr/>
                  <a:lstStyle/>
                  <a:p>
                    <a:r>
                      <a:rPr lang="fr-FR" sz="1200"/>
                      <a:t>u</a:t>
                    </a:r>
                    <a:r>
                      <a:rPr lang="fr-FR" sz="1200" baseline="-25000"/>
                      <a:t>23</a:t>
                    </a:r>
                    <a:endParaRPr lang="fr-FR" baseline="-25000"/>
                  </a:p>
                </p:txBody>
              </p:sp>
              <p:sp>
                <p:nvSpPr>
                  <p:cNvPr id="11318" name="Text Box 239"/>
                  <p:cNvSpPr txBox="1">
                    <a:spLocks noChangeArrowheads="1"/>
                  </p:cNvSpPr>
                  <p:nvPr/>
                </p:nvSpPr>
                <p:spPr bwMode="auto">
                  <a:xfrm>
                    <a:off x="7215206" y="4606220"/>
                    <a:ext cx="500066" cy="342900"/>
                  </a:xfrm>
                  <a:prstGeom prst="rect">
                    <a:avLst/>
                  </a:prstGeom>
                  <a:noFill/>
                  <a:ln w="9525">
                    <a:noFill/>
                    <a:miter lim="800000"/>
                    <a:headEnd/>
                    <a:tailEnd/>
                  </a:ln>
                </p:spPr>
                <p:txBody>
                  <a:bodyPr/>
                  <a:lstStyle/>
                  <a:p>
                    <a:r>
                      <a:rPr lang="fr-FR" sz="1200"/>
                      <a:t>u</a:t>
                    </a:r>
                    <a:r>
                      <a:rPr lang="fr-FR" sz="1200" baseline="-25000"/>
                      <a:t>31</a:t>
                    </a:r>
                    <a:endParaRPr lang="fr-FR" baseline="-25000"/>
                  </a:p>
                </p:txBody>
              </p:sp>
              <p:sp>
                <p:nvSpPr>
                  <p:cNvPr id="11319" name="Text Box 239"/>
                  <p:cNvSpPr txBox="1">
                    <a:spLocks noChangeArrowheads="1"/>
                  </p:cNvSpPr>
                  <p:nvPr/>
                </p:nvSpPr>
                <p:spPr bwMode="auto">
                  <a:xfrm>
                    <a:off x="8158190" y="4262975"/>
                    <a:ext cx="342900" cy="342900"/>
                  </a:xfrm>
                  <a:prstGeom prst="rect">
                    <a:avLst/>
                  </a:prstGeom>
                  <a:noFill/>
                  <a:ln w="9525">
                    <a:noFill/>
                    <a:miter lim="800000"/>
                    <a:headEnd/>
                    <a:tailEnd/>
                  </a:ln>
                </p:spPr>
                <p:txBody>
                  <a:bodyPr/>
                  <a:lstStyle/>
                  <a:p>
                    <a:r>
                      <a:rPr lang="fr-FR" sz="1200"/>
                      <a:t>j</a:t>
                    </a:r>
                    <a:r>
                      <a:rPr lang="fr-FR" sz="1200" baseline="-25000"/>
                      <a:t>1</a:t>
                    </a:r>
                    <a:endParaRPr lang="fr-FR"/>
                  </a:p>
                </p:txBody>
              </p:sp>
              <p:sp>
                <p:nvSpPr>
                  <p:cNvPr id="11320" name="Text Box 239"/>
                  <p:cNvSpPr txBox="1">
                    <a:spLocks noChangeArrowheads="1"/>
                  </p:cNvSpPr>
                  <p:nvPr/>
                </p:nvSpPr>
                <p:spPr bwMode="auto">
                  <a:xfrm>
                    <a:off x="8658256" y="5632110"/>
                    <a:ext cx="342900" cy="342900"/>
                  </a:xfrm>
                  <a:prstGeom prst="rect">
                    <a:avLst/>
                  </a:prstGeom>
                  <a:noFill/>
                  <a:ln w="9525">
                    <a:noFill/>
                    <a:miter lim="800000"/>
                    <a:headEnd/>
                    <a:tailEnd/>
                  </a:ln>
                </p:spPr>
                <p:txBody>
                  <a:bodyPr/>
                  <a:lstStyle/>
                  <a:p>
                    <a:r>
                      <a:rPr lang="fr-FR" sz="1200"/>
                      <a:t>j</a:t>
                    </a:r>
                    <a:r>
                      <a:rPr lang="fr-FR" sz="1200" baseline="-25000"/>
                      <a:t>2</a:t>
                    </a:r>
                    <a:endParaRPr lang="fr-FR"/>
                  </a:p>
                </p:txBody>
              </p:sp>
              <p:sp>
                <p:nvSpPr>
                  <p:cNvPr id="11321" name="Text Box 239"/>
                  <p:cNvSpPr txBox="1">
                    <a:spLocks noChangeArrowheads="1"/>
                  </p:cNvSpPr>
                  <p:nvPr/>
                </p:nvSpPr>
                <p:spPr bwMode="auto">
                  <a:xfrm>
                    <a:off x="7533759" y="5663704"/>
                    <a:ext cx="342900" cy="342900"/>
                  </a:xfrm>
                  <a:prstGeom prst="rect">
                    <a:avLst/>
                  </a:prstGeom>
                  <a:noFill/>
                  <a:ln w="9525">
                    <a:noFill/>
                    <a:miter lim="800000"/>
                    <a:headEnd/>
                    <a:tailEnd/>
                  </a:ln>
                </p:spPr>
                <p:txBody>
                  <a:bodyPr/>
                  <a:lstStyle/>
                  <a:p>
                    <a:r>
                      <a:rPr lang="fr-FR" sz="1200"/>
                      <a:t>j</a:t>
                    </a:r>
                    <a:r>
                      <a:rPr lang="fr-FR" sz="1200" baseline="-25000"/>
                      <a:t>3</a:t>
                    </a:r>
                    <a:endParaRPr lang="fr-FR"/>
                  </a:p>
                </p:txBody>
              </p:sp>
              <p:sp>
                <p:nvSpPr>
                  <p:cNvPr id="11322" name="Text Box 241"/>
                  <p:cNvSpPr txBox="1">
                    <a:spLocks noChangeArrowheads="1"/>
                  </p:cNvSpPr>
                  <p:nvPr/>
                </p:nvSpPr>
                <p:spPr bwMode="auto">
                  <a:xfrm>
                    <a:off x="8286776" y="4513449"/>
                    <a:ext cx="571500" cy="342900"/>
                  </a:xfrm>
                  <a:prstGeom prst="rect">
                    <a:avLst/>
                  </a:prstGeom>
                  <a:noFill/>
                  <a:ln w="9525">
                    <a:noFill/>
                    <a:miter lim="800000"/>
                    <a:headEnd/>
                    <a:tailEnd/>
                  </a:ln>
                </p:spPr>
                <p:txBody>
                  <a:bodyPr/>
                  <a:lstStyle/>
                  <a:p>
                    <a:r>
                      <a:rPr lang="fr-FR" sz="1200" i="1"/>
                      <a:t>Z</a:t>
                    </a:r>
                    <a:endParaRPr lang="fr-FR"/>
                  </a:p>
                </p:txBody>
              </p:sp>
              <p:sp>
                <p:nvSpPr>
                  <p:cNvPr id="11323" name="Text Box 241"/>
                  <p:cNvSpPr txBox="1">
                    <a:spLocks noChangeArrowheads="1"/>
                  </p:cNvSpPr>
                  <p:nvPr/>
                </p:nvSpPr>
                <p:spPr bwMode="auto">
                  <a:xfrm>
                    <a:off x="7500958" y="5143512"/>
                    <a:ext cx="571500" cy="342900"/>
                  </a:xfrm>
                  <a:prstGeom prst="rect">
                    <a:avLst/>
                  </a:prstGeom>
                  <a:noFill/>
                  <a:ln w="9525">
                    <a:noFill/>
                    <a:miter lim="800000"/>
                    <a:headEnd/>
                    <a:tailEnd/>
                  </a:ln>
                </p:spPr>
                <p:txBody>
                  <a:bodyPr/>
                  <a:lstStyle/>
                  <a:p>
                    <a:r>
                      <a:rPr lang="fr-FR" sz="1200" i="1"/>
                      <a:t>Z</a:t>
                    </a:r>
                    <a:endParaRPr lang="fr-FR"/>
                  </a:p>
                </p:txBody>
              </p:sp>
              <p:sp>
                <p:nvSpPr>
                  <p:cNvPr id="11324" name="Text Box 241"/>
                  <p:cNvSpPr txBox="1">
                    <a:spLocks noChangeArrowheads="1"/>
                  </p:cNvSpPr>
                  <p:nvPr/>
                </p:nvSpPr>
                <p:spPr bwMode="auto">
                  <a:xfrm>
                    <a:off x="8643966" y="5157802"/>
                    <a:ext cx="571500" cy="342900"/>
                  </a:xfrm>
                  <a:prstGeom prst="rect">
                    <a:avLst/>
                  </a:prstGeom>
                  <a:noFill/>
                  <a:ln w="9525">
                    <a:noFill/>
                    <a:miter lim="800000"/>
                    <a:headEnd/>
                    <a:tailEnd/>
                  </a:ln>
                </p:spPr>
                <p:txBody>
                  <a:bodyPr/>
                  <a:lstStyle/>
                  <a:p>
                    <a:r>
                      <a:rPr lang="fr-FR" sz="1200" i="1"/>
                      <a:t>Z</a:t>
                    </a:r>
                    <a:endParaRPr lang="fr-FR"/>
                  </a:p>
                </p:txBody>
              </p:sp>
            </p:grpSp>
          </p:grpSp>
          <p:sp>
            <p:nvSpPr>
              <p:cNvPr id="11272" name="Text Box 241"/>
              <p:cNvSpPr txBox="1">
                <a:spLocks noChangeArrowheads="1"/>
              </p:cNvSpPr>
              <p:nvPr/>
            </p:nvSpPr>
            <p:spPr bwMode="auto">
              <a:xfrm>
                <a:off x="6143636" y="4657736"/>
                <a:ext cx="571500" cy="342900"/>
              </a:xfrm>
              <a:prstGeom prst="rect">
                <a:avLst/>
              </a:prstGeom>
              <a:noFill/>
              <a:ln w="9525">
                <a:noFill/>
                <a:miter lim="800000"/>
                <a:headEnd/>
                <a:tailEnd/>
              </a:ln>
            </p:spPr>
            <p:txBody>
              <a:bodyPr/>
              <a:lstStyle/>
              <a:p>
                <a:r>
                  <a:rPr lang="fr-FR" sz="1200" i="1" dirty="0"/>
                  <a:t>N</a:t>
                </a:r>
                <a:endParaRPr lang="fr-FR" dirty="0"/>
              </a:p>
            </p:txBody>
          </p:sp>
          <p:sp>
            <p:nvSpPr>
              <p:cNvPr id="350" name="Text Box 241"/>
              <p:cNvSpPr txBox="1">
                <a:spLocks noChangeArrowheads="1"/>
              </p:cNvSpPr>
              <p:nvPr/>
            </p:nvSpPr>
            <p:spPr bwMode="auto">
              <a:xfrm>
                <a:off x="7959742" y="4658711"/>
                <a:ext cx="571500" cy="342900"/>
              </a:xfrm>
              <a:prstGeom prst="rect">
                <a:avLst/>
              </a:prstGeom>
              <a:noFill/>
              <a:ln w="9525">
                <a:noFill/>
                <a:miter lim="800000"/>
                <a:headEnd/>
                <a:tailEnd/>
              </a:ln>
            </p:spPr>
            <p:txBody>
              <a:bodyPr/>
              <a:lstStyle/>
              <a:p>
                <a:r>
                  <a:rPr lang="fr-FR" sz="1200" i="1" dirty="0"/>
                  <a:t>N</a:t>
                </a:r>
                <a:endParaRPr lang="fr-FR" dirty="0"/>
              </a:p>
            </p:txBody>
          </p:sp>
          <p:sp>
            <p:nvSpPr>
              <p:cNvPr id="351" name="Text Box 241"/>
              <p:cNvSpPr txBox="1">
                <a:spLocks noChangeArrowheads="1"/>
              </p:cNvSpPr>
              <p:nvPr/>
            </p:nvSpPr>
            <p:spPr bwMode="auto">
              <a:xfrm>
                <a:off x="4408000" y="4565159"/>
                <a:ext cx="857262" cy="342900"/>
              </a:xfrm>
              <a:prstGeom prst="rect">
                <a:avLst/>
              </a:prstGeom>
              <a:noFill/>
              <a:ln w="9525">
                <a:noFill/>
                <a:miter lim="800000"/>
                <a:headEnd/>
                <a:tailEnd/>
              </a:ln>
            </p:spPr>
            <p:txBody>
              <a:bodyPr/>
              <a:lstStyle/>
              <a:p>
                <a:r>
                  <a:rPr lang="fr-FR" sz="1200" i="1" dirty="0"/>
                  <a:t>Fil neutre</a:t>
                </a:r>
                <a:endParaRPr lang="fr-FR" dirty="0"/>
              </a:p>
            </p:txBody>
          </p:sp>
        </p:grpSp>
        <p:cxnSp>
          <p:nvCxnSpPr>
            <p:cNvPr id="6" name="Connecteur droit 5"/>
            <p:cNvCxnSpPr>
              <a:stCxn id="11288" idx="1"/>
            </p:cNvCxnSpPr>
            <p:nvPr/>
          </p:nvCxnSpPr>
          <p:spPr>
            <a:xfrm flipH="1">
              <a:off x="2339752" y="4872633"/>
              <a:ext cx="1226840" cy="0"/>
            </a:xfrm>
            <a:prstGeom prst="line">
              <a:avLst/>
            </a:prstGeom>
          </p:spPr>
          <p:style>
            <a:lnRef idx="1">
              <a:schemeClr val="dk1"/>
            </a:lnRef>
            <a:fillRef idx="0">
              <a:schemeClr val="dk1"/>
            </a:fillRef>
            <a:effectRef idx="0">
              <a:schemeClr val="dk1"/>
            </a:effectRef>
            <a:fontRef idx="minor">
              <a:schemeClr val="tx1"/>
            </a:fontRef>
          </p:style>
        </p:cxnSp>
        <p:cxnSp>
          <p:nvCxnSpPr>
            <p:cNvPr id="9" name="Connecteur droit 8"/>
            <p:cNvCxnSpPr/>
            <p:nvPr/>
          </p:nvCxnSpPr>
          <p:spPr>
            <a:xfrm>
              <a:off x="2339752" y="4872633"/>
              <a:ext cx="0" cy="1364679"/>
            </a:xfrm>
            <a:prstGeom prst="line">
              <a:avLst/>
            </a:prstGeom>
          </p:spPr>
          <p:style>
            <a:lnRef idx="1">
              <a:schemeClr val="dk1"/>
            </a:lnRef>
            <a:fillRef idx="0">
              <a:schemeClr val="dk1"/>
            </a:fillRef>
            <a:effectRef idx="0">
              <a:schemeClr val="dk1"/>
            </a:effectRef>
            <a:fontRef idx="minor">
              <a:schemeClr val="tx1"/>
            </a:fontRef>
          </p:style>
        </p:cxnSp>
        <p:cxnSp>
          <p:nvCxnSpPr>
            <p:cNvPr id="11" name="Connecteur droit 10"/>
            <p:cNvCxnSpPr/>
            <p:nvPr/>
          </p:nvCxnSpPr>
          <p:spPr>
            <a:xfrm>
              <a:off x="2339752" y="6237312"/>
              <a:ext cx="4536504" cy="0"/>
            </a:xfrm>
            <a:prstGeom prst="line">
              <a:avLst/>
            </a:prstGeom>
          </p:spPr>
          <p:style>
            <a:lnRef idx="1">
              <a:schemeClr val="dk1"/>
            </a:lnRef>
            <a:fillRef idx="0">
              <a:schemeClr val="dk1"/>
            </a:fillRef>
            <a:effectRef idx="0">
              <a:schemeClr val="dk1"/>
            </a:effectRef>
            <a:fontRef idx="minor">
              <a:schemeClr val="tx1"/>
            </a:fontRef>
          </p:style>
        </p:cxnSp>
        <p:cxnSp>
          <p:nvCxnSpPr>
            <p:cNvPr id="13" name="Connecteur droit 12"/>
            <p:cNvCxnSpPr/>
            <p:nvPr/>
          </p:nvCxnSpPr>
          <p:spPr>
            <a:xfrm flipV="1">
              <a:off x="6876256" y="4883208"/>
              <a:ext cx="0" cy="1354104"/>
            </a:xfrm>
            <a:prstGeom prst="line">
              <a:avLst/>
            </a:prstGeom>
          </p:spPr>
          <p:style>
            <a:lnRef idx="1">
              <a:schemeClr val="dk1"/>
            </a:lnRef>
            <a:fillRef idx="0">
              <a:schemeClr val="dk1"/>
            </a:fillRef>
            <a:effectRef idx="0">
              <a:schemeClr val="dk1"/>
            </a:effectRef>
            <a:fontRef idx="minor">
              <a:schemeClr val="tx1"/>
            </a:fontRef>
          </p:style>
        </p:cxnSp>
        <p:cxnSp>
          <p:nvCxnSpPr>
            <p:cNvPr id="15" name="Connecteur droit 14"/>
            <p:cNvCxnSpPr>
              <a:stCxn id="11283" idx="1"/>
            </p:cNvCxnSpPr>
            <p:nvPr/>
          </p:nvCxnSpPr>
          <p:spPr>
            <a:xfrm>
              <a:off x="5689163" y="4872633"/>
              <a:ext cx="1187093" cy="0"/>
            </a:xfrm>
            <a:prstGeom prst="line">
              <a:avLst/>
            </a:prstGeom>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6654060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checkerboard(across)">
                                      <p:cBhvr>
                                        <p:cTn id="7" dur="500"/>
                                        <p:tgtEl>
                                          <p:spTgt spid="7">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7">
                                            <p:txEl>
                                              <p:pRg st="5" end="5"/>
                                            </p:txEl>
                                          </p:spTgt>
                                        </p:tgtEl>
                                        <p:attrNameLst>
                                          <p:attrName>style.visibility</p:attrName>
                                        </p:attrNameLst>
                                      </p:cBhvr>
                                      <p:to>
                                        <p:strVal val="visible"/>
                                      </p:to>
                                    </p:set>
                                    <p:animEffect transition="in" filter="checkerboard(across)">
                                      <p:cBhvr>
                                        <p:cTn id="12"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rmAutofit/>
          </a:bodyPr>
          <a:lstStyle/>
          <a:p>
            <a:pPr eaLnBrk="1" fontAlgn="auto" hangingPunct="1">
              <a:spcAft>
                <a:spcPts val="0"/>
              </a:spcAft>
              <a:defRPr/>
            </a:pPr>
            <a:r>
              <a:rPr lang="it-IT" sz="4000" b="1" dirty="0"/>
              <a:t>Distribution en courant triphasé</a:t>
            </a:r>
            <a:endParaRPr lang="fr-FR" sz="4000" b="1" dirty="0"/>
          </a:p>
        </p:txBody>
      </p:sp>
      <mc:AlternateContent xmlns:mc="http://schemas.openxmlformats.org/markup-compatibility/2006" xmlns:a14="http://schemas.microsoft.com/office/drawing/2010/main">
        <mc:Choice Requires="a14">
          <p:sp>
            <p:nvSpPr>
              <p:cNvPr id="11267" name="Text Box 2"/>
              <p:cNvSpPr txBox="1">
                <a:spLocks noChangeArrowheads="1"/>
              </p:cNvSpPr>
              <p:nvPr/>
            </p:nvSpPr>
            <p:spPr bwMode="auto">
              <a:xfrm>
                <a:off x="1026482" y="1425352"/>
                <a:ext cx="7488832" cy="4930998"/>
              </a:xfrm>
              <a:prstGeom prst="rect">
                <a:avLst/>
              </a:prstGeom>
              <a:solidFill>
                <a:srgbClr val="FFFFFF"/>
              </a:solidFill>
              <a:ln w="9525">
                <a:noFill/>
                <a:miter lim="800000"/>
                <a:headEnd/>
                <a:tailEnd/>
              </a:ln>
            </p:spPr>
            <p:txBody>
              <a:bodyPr/>
              <a:lstStyle/>
              <a:p>
                <a:r>
                  <a:rPr lang="fr-FR" sz="1700" dirty="0"/>
                  <a:t>On définit les </a:t>
                </a:r>
                <a:r>
                  <a:rPr lang="fr-FR" sz="1700" u="sng" dirty="0"/>
                  <a:t>tensions composées ou tension entre phases</a:t>
                </a:r>
                <a:r>
                  <a:rPr lang="fr-FR" sz="1700" dirty="0"/>
                  <a:t> par : </a:t>
                </a:r>
              </a:p>
              <a:p>
                <a:endParaRPr lang="fr-FR" sz="1700" dirty="0"/>
              </a:p>
              <a:p>
                <a:r>
                  <a:rPr lang="fr-FR" sz="1700" dirty="0"/>
                  <a:t>u</a:t>
                </a:r>
                <a:r>
                  <a:rPr lang="fr-FR" sz="1700" baseline="-25000" dirty="0"/>
                  <a:t>12</a:t>
                </a:r>
                <a:r>
                  <a:rPr lang="fr-FR" sz="1700" dirty="0"/>
                  <a:t> tension entre la phase 1 et la phase 2. </a:t>
                </a:r>
              </a:p>
              <a:p>
                <a:r>
                  <a:rPr lang="fr-FR" sz="1700" dirty="0"/>
                  <a:t>u</a:t>
                </a:r>
                <a:r>
                  <a:rPr lang="fr-FR" sz="1700" baseline="-25000" dirty="0"/>
                  <a:t>23  </a:t>
                </a:r>
                <a:r>
                  <a:rPr lang="fr-FR" sz="1700" dirty="0"/>
                  <a:t>tension entre la phase 2 et la phase 3. </a:t>
                </a:r>
              </a:p>
              <a:p>
                <a:r>
                  <a:rPr lang="fr-FR" sz="1700" dirty="0"/>
                  <a:t>u</a:t>
                </a:r>
                <a:r>
                  <a:rPr lang="fr-FR" sz="1700" baseline="-25000" dirty="0"/>
                  <a:t>31</a:t>
                </a:r>
                <a:r>
                  <a:rPr lang="fr-FR" sz="1700" dirty="0"/>
                  <a:t> tension entre la phase 3 et la phase 1.</a:t>
                </a:r>
              </a:p>
              <a:p>
                <a:endParaRPr lang="fr-FR" sz="1700" dirty="0"/>
              </a:p>
              <a:p>
                <a:r>
                  <a:rPr lang="fr-FR" sz="1700" dirty="0"/>
                  <a:t>A tout instant on peut écrire : </a:t>
                </a:r>
              </a:p>
              <a:p>
                <a:endParaRPr lang="fr-FR" sz="1700" dirty="0"/>
              </a:p>
              <a:p>
                <a:r>
                  <a:rPr lang="fr-FR" sz="1700" dirty="0"/>
                  <a:t>                                      u</a:t>
                </a:r>
                <a:r>
                  <a:rPr lang="fr-FR" sz="1700" baseline="-25000" dirty="0"/>
                  <a:t>12</a:t>
                </a:r>
                <a:r>
                  <a:rPr lang="fr-FR" sz="1700" dirty="0"/>
                  <a:t> = v</a:t>
                </a:r>
                <a:r>
                  <a:rPr lang="fr-FR" sz="1700" baseline="-25000" dirty="0"/>
                  <a:t>1</a:t>
                </a:r>
                <a:r>
                  <a:rPr lang="fr-FR" sz="1700" dirty="0"/>
                  <a:t> – v</a:t>
                </a:r>
                <a:r>
                  <a:rPr lang="fr-FR" sz="1700" baseline="-25000" dirty="0"/>
                  <a:t>2</a:t>
                </a:r>
                <a:r>
                  <a:rPr lang="fr-FR" sz="1700" dirty="0"/>
                  <a:t> </a:t>
                </a:r>
              </a:p>
              <a:p>
                <a:endParaRPr lang="fr-FR" sz="1700" dirty="0"/>
              </a:p>
              <a:p>
                <a:r>
                  <a:rPr lang="fr-FR" sz="1700" dirty="0"/>
                  <a:t>soit vectoriellement:</a:t>
                </a:r>
              </a:p>
              <a:p>
                <a:r>
                  <a:rPr lang="fr-FR" sz="1700" dirty="0"/>
                  <a:t>  </a:t>
                </a:r>
              </a:p>
              <a:p>
                <a:endParaRPr lang="fr-FR" sz="1700" b="1" dirty="0"/>
              </a:p>
              <a:p>
                <a:pPr>
                  <a:spcBef>
                    <a:spcPts val="600"/>
                  </a:spcBef>
                  <a:spcAft>
                    <a:spcPts val="1000"/>
                  </a:spcAft>
                </a:pPr>
                <a14:m>
                  <m:oMath xmlns:m="http://schemas.openxmlformats.org/officeDocument/2006/math">
                    <m:acc>
                      <m:accPr>
                        <m:chr m:val="⃗"/>
                        <m:ctrlPr>
                          <a:rPr lang="fr-FR" sz="1700" i="1" dirty="0" smtClean="0">
                            <a:latin typeface="Cambria Math" panose="02040503050406030204" pitchFamily="18" charset="0"/>
                          </a:rPr>
                        </m:ctrlPr>
                      </m:accPr>
                      <m:e>
                        <m:r>
                          <a:rPr lang="en-US" sz="1700" b="0" i="1" dirty="0" smtClean="0">
                            <a:latin typeface="Cambria Math" panose="02040503050406030204" pitchFamily="18" charset="0"/>
                          </a:rPr>
                          <m:t>𝑈</m:t>
                        </m:r>
                      </m:e>
                    </m:acc>
                  </m:oMath>
                </a14:m>
                <a:r>
                  <a:rPr lang="fr-FR" sz="1700" baseline="-25000" dirty="0"/>
                  <a:t>12</a:t>
                </a:r>
                <a:r>
                  <a:rPr lang="fr-FR" sz="1700" dirty="0"/>
                  <a:t> est en avance de </a:t>
                </a:r>
                <a14:m>
                  <m:oMath xmlns:m="http://schemas.openxmlformats.org/officeDocument/2006/math">
                    <m:r>
                      <a:rPr lang="el-GR" sz="1700" i="1" dirty="0" smtClean="0">
                        <a:latin typeface="Cambria Math" panose="02040503050406030204" pitchFamily="18" charset="0"/>
                      </a:rPr>
                      <m:t>𝜋</m:t>
                    </m:r>
                    <m:r>
                      <a:rPr lang="fr-FR" sz="1700" i="1" dirty="0" smtClean="0">
                        <a:latin typeface="Cambria Math" panose="02040503050406030204" pitchFamily="18" charset="0"/>
                      </a:rPr>
                      <m:t>/6 </m:t>
                    </m:r>
                  </m:oMath>
                </a14:m>
                <a:r>
                  <a:rPr lang="fr-FR" sz="1700" dirty="0"/>
                  <a:t>/ à </a:t>
                </a:r>
                <a14:m>
                  <m:oMath xmlns:m="http://schemas.openxmlformats.org/officeDocument/2006/math">
                    <m:acc>
                      <m:accPr>
                        <m:chr m:val="⃗"/>
                        <m:ctrlPr>
                          <a:rPr lang="fr-FR" sz="1700" i="1" dirty="0" smtClean="0">
                            <a:latin typeface="Cambria Math" panose="02040503050406030204" pitchFamily="18" charset="0"/>
                          </a:rPr>
                        </m:ctrlPr>
                      </m:accPr>
                      <m:e>
                        <m:r>
                          <a:rPr lang="en-US" sz="1700" b="0" i="1" dirty="0" smtClean="0">
                            <a:latin typeface="Cambria Math" panose="02040503050406030204" pitchFamily="18" charset="0"/>
                          </a:rPr>
                          <m:t>𝑉</m:t>
                        </m:r>
                      </m:e>
                    </m:acc>
                  </m:oMath>
                </a14:m>
                <a:r>
                  <a:rPr lang="fr-FR" sz="1700" baseline="-25000" dirty="0"/>
                  <a:t>1 </a:t>
                </a:r>
                <a:r>
                  <a:rPr lang="fr-FR" sz="1700" dirty="0"/>
                  <a:t> . </a:t>
                </a:r>
              </a:p>
              <a:p>
                <a:pPr>
                  <a:spcBef>
                    <a:spcPts val="600"/>
                  </a:spcBef>
                  <a:spcAft>
                    <a:spcPts val="1000"/>
                  </a:spcAft>
                </a:pPr>
                <a:r>
                  <a:rPr lang="fr-FR" sz="1700" dirty="0"/>
                  <a:t>En module </a:t>
                </a:r>
                <a:r>
                  <a:rPr lang="fr-FR" sz="1700" b="1" dirty="0"/>
                  <a:t>U</a:t>
                </a:r>
                <a:r>
                  <a:rPr lang="fr-FR" sz="1700" b="1" baseline="-25000" dirty="0"/>
                  <a:t>12</a:t>
                </a:r>
                <a:r>
                  <a:rPr lang="fr-FR" sz="1700" b="1" dirty="0"/>
                  <a:t> = 2 V</a:t>
                </a:r>
                <a:r>
                  <a:rPr lang="fr-FR" sz="1700" b="1" baseline="-25000" dirty="0"/>
                  <a:t>1</a:t>
                </a:r>
                <a:r>
                  <a:rPr lang="fr-FR" sz="1700" b="1" dirty="0"/>
                  <a:t> cos(</a:t>
                </a:r>
                <a14:m>
                  <m:oMath xmlns:m="http://schemas.openxmlformats.org/officeDocument/2006/math">
                    <m:r>
                      <a:rPr lang="el-GR" sz="1700" b="1" i="1" dirty="0">
                        <a:latin typeface="Cambria Math" panose="02040503050406030204" pitchFamily="18" charset="0"/>
                      </a:rPr>
                      <m:t>𝝅</m:t>
                    </m:r>
                    <m:r>
                      <a:rPr lang="fr-FR" sz="1700" b="1" i="1" dirty="0">
                        <a:latin typeface="Cambria Math" panose="02040503050406030204" pitchFamily="18" charset="0"/>
                      </a:rPr>
                      <m:t>/</m:t>
                    </m:r>
                    <m:r>
                      <a:rPr lang="fr-FR" sz="1700" b="1" i="1" dirty="0">
                        <a:latin typeface="Cambria Math" panose="02040503050406030204" pitchFamily="18" charset="0"/>
                      </a:rPr>
                      <m:t>𝟔</m:t>
                    </m:r>
                  </m:oMath>
                </a14:m>
                <a:r>
                  <a:rPr lang="fr-FR" sz="1700" b="1" dirty="0"/>
                  <a:t>) = V</a:t>
                </a:r>
                <a:r>
                  <a:rPr lang="fr-FR" sz="1700" b="1" baseline="-25000" dirty="0"/>
                  <a:t>1</a:t>
                </a:r>
                <a14:m>
                  <m:oMath xmlns:m="http://schemas.openxmlformats.org/officeDocument/2006/math">
                    <m:r>
                      <a:rPr lang="fr-FR" sz="1700" b="1" i="1" dirty="0" smtClean="0">
                        <a:latin typeface="Cambria Math" panose="02040503050406030204" pitchFamily="18" charset="0"/>
                      </a:rPr>
                      <m:t>√</m:t>
                    </m:r>
                    <m:r>
                      <a:rPr lang="fr-FR" sz="1700" b="1" i="1" dirty="0" smtClean="0">
                        <a:latin typeface="Cambria Math" panose="02040503050406030204" pitchFamily="18" charset="0"/>
                      </a:rPr>
                      <m:t>𝟑</m:t>
                    </m:r>
                  </m:oMath>
                </a14:m>
                <a:r>
                  <a:rPr lang="fr-FR" sz="1700" b="1" dirty="0"/>
                  <a:t> </a:t>
                </a:r>
                <a:r>
                  <a:rPr lang="nl-NL" sz="1700" b="1" dirty="0" err="1"/>
                  <a:t>D’où</a:t>
                </a:r>
                <a:r>
                  <a:rPr lang="nl-NL" sz="1700" b="1" dirty="0"/>
                  <a:t>  </a:t>
                </a:r>
                <a14:m>
                  <m:oMath xmlns:m="http://schemas.openxmlformats.org/officeDocument/2006/math">
                    <m:acc>
                      <m:accPr>
                        <m:chr m:val="̅"/>
                        <m:ctrlPr>
                          <a:rPr lang="nl-NL" sz="1700" b="1" i="1" dirty="0" smtClean="0">
                            <a:latin typeface="Cambria Math" panose="02040503050406030204" pitchFamily="18" charset="0"/>
                          </a:rPr>
                        </m:ctrlPr>
                      </m:accPr>
                      <m:e>
                        <m:r>
                          <a:rPr lang="en-US" sz="1700" b="1" i="1" dirty="0" smtClean="0">
                            <a:latin typeface="Cambria Math" panose="02040503050406030204" pitchFamily="18" charset="0"/>
                          </a:rPr>
                          <m:t>𝑼</m:t>
                        </m:r>
                      </m:e>
                    </m:acc>
                  </m:oMath>
                </a14:m>
                <a:r>
                  <a:rPr lang="nl-NL" sz="1700" b="1" baseline="-25000" dirty="0"/>
                  <a:t>12</a:t>
                </a:r>
                <a:r>
                  <a:rPr lang="nl-NL" sz="1700" b="1" dirty="0"/>
                  <a:t> = √3 </a:t>
                </a:r>
                <a14:m>
                  <m:oMath xmlns:m="http://schemas.openxmlformats.org/officeDocument/2006/math">
                    <m:r>
                      <a:rPr lang="en-US" sz="1700" b="1" i="1" dirty="0" smtClean="0">
                        <a:latin typeface="Cambria Math" panose="02040503050406030204" pitchFamily="18" charset="0"/>
                      </a:rPr>
                      <m:t>𝑽</m:t>
                    </m:r>
                  </m:oMath>
                </a14:m>
                <a:r>
                  <a:rPr lang="nl-NL" sz="1700" b="1" baseline="-25000" dirty="0"/>
                  <a:t>1</a:t>
                </a:r>
                <a:r>
                  <a:rPr lang="nl-NL" sz="1700" b="1" dirty="0"/>
                  <a:t> </a:t>
                </a:r>
                <a:r>
                  <a:rPr lang="nl-NL" sz="1700" b="1" dirty="0" err="1"/>
                  <a:t>e</a:t>
                </a:r>
                <a:r>
                  <a:rPr lang="nl-NL" sz="1700" b="1" baseline="30000" dirty="0" err="1"/>
                  <a:t>j</a:t>
                </a:r>
                <a:r>
                  <a:rPr lang="el-GR" sz="1700" b="1" baseline="30000" dirty="0"/>
                  <a:t>π</a:t>
                </a:r>
                <a:r>
                  <a:rPr lang="nl-NL" sz="1700" b="1" baseline="30000" dirty="0"/>
                  <a:t>/6</a:t>
                </a:r>
                <a:r>
                  <a:rPr lang="nl-NL" sz="1700" b="1" dirty="0"/>
                  <a:t> </a:t>
                </a:r>
              </a:p>
              <a:p>
                <a:pPr>
                  <a:spcBef>
                    <a:spcPts val="600"/>
                  </a:spcBef>
                  <a:spcAft>
                    <a:spcPts val="1000"/>
                  </a:spcAft>
                </a:pPr>
                <a:r>
                  <a:rPr lang="fr-FR" sz="1700" dirty="0"/>
                  <a:t>On trouve des relations analogues entre </a:t>
                </a:r>
                <a14:m>
                  <m:oMath xmlns:m="http://schemas.openxmlformats.org/officeDocument/2006/math">
                    <m:acc>
                      <m:accPr>
                        <m:chr m:val="̅"/>
                        <m:ctrlPr>
                          <a:rPr lang="nl-NL" sz="1700" b="1" i="1" dirty="0">
                            <a:latin typeface="Cambria Math" panose="02040503050406030204" pitchFamily="18" charset="0"/>
                          </a:rPr>
                        </m:ctrlPr>
                      </m:accPr>
                      <m:e>
                        <m:r>
                          <a:rPr lang="en-US" sz="1700" b="1" i="1" dirty="0">
                            <a:latin typeface="Cambria Math" panose="02040503050406030204" pitchFamily="18" charset="0"/>
                          </a:rPr>
                          <m:t>𝑼</m:t>
                        </m:r>
                      </m:e>
                    </m:acc>
                  </m:oMath>
                </a14:m>
                <a:r>
                  <a:rPr lang="nl-NL" sz="1700" b="1" baseline="-25000" dirty="0"/>
                  <a:t>23</a:t>
                </a:r>
                <a:r>
                  <a:rPr lang="nl-NL" sz="1700" b="1" dirty="0"/>
                  <a:t> </a:t>
                </a:r>
                <a:r>
                  <a:rPr lang="fr-FR" sz="1700" dirty="0"/>
                  <a:t> et </a:t>
                </a:r>
                <a14:m>
                  <m:oMath xmlns:m="http://schemas.openxmlformats.org/officeDocument/2006/math">
                    <m:acc>
                      <m:accPr>
                        <m:chr m:val="̅"/>
                        <m:ctrlPr>
                          <a:rPr lang="nl-NL" sz="1700" b="1" i="1" dirty="0">
                            <a:latin typeface="Cambria Math" panose="02040503050406030204" pitchFamily="18" charset="0"/>
                          </a:rPr>
                        </m:ctrlPr>
                      </m:accPr>
                      <m:e>
                        <m:r>
                          <a:rPr lang="en-US" sz="1700" b="1" i="1" dirty="0" smtClean="0">
                            <a:latin typeface="Cambria Math" panose="02040503050406030204" pitchFamily="18" charset="0"/>
                          </a:rPr>
                          <m:t>𝑽</m:t>
                        </m:r>
                      </m:e>
                    </m:acc>
                  </m:oMath>
                </a14:m>
                <a:r>
                  <a:rPr lang="nl-NL" sz="1700" b="1" baseline="-25000" dirty="0"/>
                  <a:t>2</a:t>
                </a:r>
                <a:r>
                  <a:rPr lang="nl-NL" sz="1700" b="1" dirty="0"/>
                  <a:t> </a:t>
                </a:r>
                <a:r>
                  <a:rPr lang="fr-FR" sz="1700" dirty="0"/>
                  <a:t>, entre </a:t>
                </a:r>
                <a14:m>
                  <m:oMath xmlns:m="http://schemas.openxmlformats.org/officeDocument/2006/math">
                    <m:acc>
                      <m:accPr>
                        <m:chr m:val="̅"/>
                        <m:ctrlPr>
                          <a:rPr lang="nl-NL" sz="1700" b="1" i="1" dirty="0">
                            <a:latin typeface="Cambria Math" panose="02040503050406030204" pitchFamily="18" charset="0"/>
                          </a:rPr>
                        </m:ctrlPr>
                      </m:accPr>
                      <m:e>
                        <m:r>
                          <a:rPr lang="en-US" sz="1700" b="1" i="1" dirty="0">
                            <a:latin typeface="Cambria Math" panose="02040503050406030204" pitchFamily="18" charset="0"/>
                          </a:rPr>
                          <m:t>𝑼</m:t>
                        </m:r>
                      </m:e>
                    </m:acc>
                  </m:oMath>
                </a14:m>
                <a:r>
                  <a:rPr lang="nl-NL" sz="1700" b="1" baseline="-25000" dirty="0"/>
                  <a:t>31</a:t>
                </a:r>
                <a:r>
                  <a:rPr lang="nl-NL" sz="1700" b="1" dirty="0"/>
                  <a:t> </a:t>
                </a:r>
                <a:r>
                  <a:rPr lang="fr-FR" sz="1700" dirty="0"/>
                  <a:t> et </a:t>
                </a:r>
                <a14:m>
                  <m:oMath xmlns:m="http://schemas.openxmlformats.org/officeDocument/2006/math">
                    <m:acc>
                      <m:accPr>
                        <m:chr m:val="̅"/>
                        <m:ctrlPr>
                          <a:rPr lang="nl-NL" sz="1700" b="1" i="1" dirty="0">
                            <a:latin typeface="Cambria Math" panose="02040503050406030204" pitchFamily="18" charset="0"/>
                          </a:rPr>
                        </m:ctrlPr>
                      </m:accPr>
                      <m:e>
                        <m:r>
                          <a:rPr lang="en-US" sz="1700" b="1" i="1" dirty="0" smtClean="0">
                            <a:latin typeface="Cambria Math" panose="02040503050406030204" pitchFamily="18" charset="0"/>
                          </a:rPr>
                          <m:t>𝑽</m:t>
                        </m:r>
                      </m:e>
                    </m:acc>
                  </m:oMath>
                </a14:m>
                <a:r>
                  <a:rPr lang="nl-NL" sz="1700" b="1" baseline="-25000" dirty="0"/>
                  <a:t>3</a:t>
                </a:r>
                <a:endParaRPr lang="fr-FR" dirty="0"/>
              </a:p>
            </p:txBody>
          </p:sp>
        </mc:Choice>
        <mc:Fallback xmlns="">
          <p:sp>
            <p:nvSpPr>
              <p:cNvPr id="11267" name="Text Box 2"/>
              <p:cNvSpPr txBox="1">
                <a:spLocks noRot="1" noChangeAspect="1" noMove="1" noResize="1" noEditPoints="1" noAdjustHandles="1" noChangeArrowheads="1" noChangeShapeType="1" noTextEdit="1"/>
              </p:cNvSpPr>
              <p:nvPr/>
            </p:nvSpPr>
            <p:spPr bwMode="auto">
              <a:xfrm>
                <a:off x="1026482" y="1425352"/>
                <a:ext cx="7488832" cy="4930998"/>
              </a:xfrm>
              <a:prstGeom prst="rect">
                <a:avLst/>
              </a:prstGeom>
              <a:blipFill>
                <a:blip r:embed="rId2"/>
                <a:stretch>
                  <a:fillRect l="-488" t="-494"/>
                </a:stretch>
              </a:blipFill>
              <a:ln w="9525">
                <a:noFill/>
                <a:miter lim="800000"/>
                <a:headEnd/>
                <a:tailEnd/>
              </a:ln>
            </p:spPr>
            <p:txBody>
              <a:bodyPr/>
              <a:lstStyle/>
              <a:p>
                <a:r>
                  <a:rPr lang="fr-FR">
                    <a:noFill/>
                  </a:rPr>
                  <a:t> </a:t>
                </a:r>
              </a:p>
            </p:txBody>
          </p:sp>
        </mc:Fallback>
      </mc:AlternateContent>
      <p:grpSp>
        <p:nvGrpSpPr>
          <p:cNvPr id="2" name="Groupe 27"/>
          <p:cNvGrpSpPr>
            <a:grpSpLocks/>
          </p:cNvGrpSpPr>
          <p:nvPr/>
        </p:nvGrpSpPr>
        <p:grpSpPr bwMode="auto">
          <a:xfrm>
            <a:off x="6156176" y="2276872"/>
            <a:ext cx="2071687" cy="1943100"/>
            <a:chOff x="6000760" y="3986230"/>
            <a:chExt cx="2071702" cy="1943100"/>
          </a:xfrm>
        </p:grpSpPr>
        <p:sp>
          <p:nvSpPr>
            <p:cNvPr id="12302" name="Line 4"/>
            <p:cNvSpPr>
              <a:spLocks noChangeShapeType="1"/>
            </p:cNvSpPr>
            <p:nvPr/>
          </p:nvSpPr>
          <p:spPr bwMode="auto">
            <a:xfrm flipV="1">
              <a:off x="7043762" y="4443430"/>
              <a:ext cx="0" cy="800100"/>
            </a:xfrm>
            <a:prstGeom prst="line">
              <a:avLst/>
            </a:prstGeom>
            <a:noFill/>
            <a:ln w="9525">
              <a:solidFill>
                <a:srgbClr val="000000"/>
              </a:solidFill>
              <a:round/>
              <a:headEnd/>
              <a:tailEnd type="triangle" w="med" len="med"/>
            </a:ln>
          </p:spPr>
          <p:txBody>
            <a:bodyPr/>
            <a:lstStyle/>
            <a:p>
              <a:endParaRPr lang="fr-FR"/>
            </a:p>
          </p:txBody>
        </p:sp>
        <p:sp>
          <p:nvSpPr>
            <p:cNvPr id="12303" name="Line 5"/>
            <p:cNvSpPr>
              <a:spLocks noChangeShapeType="1"/>
            </p:cNvSpPr>
            <p:nvPr/>
          </p:nvSpPr>
          <p:spPr bwMode="auto">
            <a:xfrm rot="7615472" flipV="1">
              <a:off x="7358880" y="5061762"/>
              <a:ext cx="1587" cy="800100"/>
            </a:xfrm>
            <a:prstGeom prst="line">
              <a:avLst/>
            </a:prstGeom>
            <a:noFill/>
            <a:ln w="9525">
              <a:solidFill>
                <a:srgbClr val="000000"/>
              </a:solidFill>
              <a:round/>
              <a:headEnd/>
              <a:tailEnd type="triangle" w="med" len="med"/>
            </a:ln>
          </p:spPr>
          <p:txBody>
            <a:bodyPr/>
            <a:lstStyle/>
            <a:p>
              <a:endParaRPr lang="fr-FR"/>
            </a:p>
          </p:txBody>
        </p:sp>
        <p:sp>
          <p:nvSpPr>
            <p:cNvPr id="12304" name="Line 6"/>
            <p:cNvSpPr>
              <a:spLocks noChangeShapeType="1"/>
            </p:cNvSpPr>
            <p:nvPr/>
          </p:nvSpPr>
          <p:spPr bwMode="auto">
            <a:xfrm rot="13851911" flipV="1">
              <a:off x="6728643" y="5080812"/>
              <a:ext cx="1587" cy="800100"/>
            </a:xfrm>
            <a:prstGeom prst="line">
              <a:avLst/>
            </a:prstGeom>
            <a:noFill/>
            <a:ln w="9525">
              <a:solidFill>
                <a:srgbClr val="000000"/>
              </a:solidFill>
              <a:round/>
              <a:headEnd/>
              <a:tailEnd type="triangle" w="med" len="med"/>
            </a:ln>
          </p:spPr>
          <p:txBody>
            <a:bodyPr/>
            <a:lstStyle/>
            <a:p>
              <a:endParaRPr lang="fr-FR"/>
            </a:p>
          </p:txBody>
        </p:sp>
        <p:sp>
          <p:nvSpPr>
            <p:cNvPr id="12305" name="Line 7"/>
            <p:cNvSpPr>
              <a:spLocks noChangeShapeType="1"/>
            </p:cNvSpPr>
            <p:nvPr/>
          </p:nvSpPr>
          <p:spPr bwMode="auto">
            <a:xfrm rot="18278298" flipV="1">
              <a:off x="6719912" y="4605355"/>
              <a:ext cx="0" cy="800100"/>
            </a:xfrm>
            <a:prstGeom prst="line">
              <a:avLst/>
            </a:prstGeom>
            <a:noFill/>
            <a:ln w="9525">
              <a:solidFill>
                <a:srgbClr val="000000"/>
              </a:solidFill>
              <a:prstDash val="dash"/>
              <a:round/>
              <a:headEnd/>
              <a:tailEnd/>
            </a:ln>
          </p:spPr>
          <p:txBody>
            <a:bodyPr/>
            <a:lstStyle/>
            <a:p>
              <a:endParaRPr lang="fr-FR"/>
            </a:p>
          </p:txBody>
        </p:sp>
        <p:sp>
          <p:nvSpPr>
            <p:cNvPr id="12306" name="Line 8"/>
            <p:cNvSpPr>
              <a:spLocks noChangeShapeType="1"/>
            </p:cNvSpPr>
            <p:nvPr/>
          </p:nvSpPr>
          <p:spPr bwMode="auto">
            <a:xfrm flipV="1">
              <a:off x="6415112" y="3986230"/>
              <a:ext cx="0" cy="800100"/>
            </a:xfrm>
            <a:prstGeom prst="line">
              <a:avLst/>
            </a:prstGeom>
            <a:noFill/>
            <a:ln w="9525">
              <a:solidFill>
                <a:srgbClr val="000000"/>
              </a:solidFill>
              <a:prstDash val="dash"/>
              <a:round/>
              <a:headEnd/>
              <a:tailEnd/>
            </a:ln>
          </p:spPr>
          <p:txBody>
            <a:bodyPr/>
            <a:lstStyle/>
            <a:p>
              <a:endParaRPr lang="fr-FR"/>
            </a:p>
          </p:txBody>
        </p:sp>
        <p:sp>
          <p:nvSpPr>
            <p:cNvPr id="12307" name="Line 9"/>
            <p:cNvSpPr>
              <a:spLocks noChangeShapeType="1"/>
            </p:cNvSpPr>
            <p:nvPr/>
          </p:nvSpPr>
          <p:spPr bwMode="auto">
            <a:xfrm rot="18278298" flipV="1">
              <a:off x="6719912" y="3833830"/>
              <a:ext cx="0" cy="800100"/>
            </a:xfrm>
            <a:prstGeom prst="line">
              <a:avLst/>
            </a:prstGeom>
            <a:noFill/>
            <a:ln w="9525">
              <a:solidFill>
                <a:srgbClr val="000000"/>
              </a:solidFill>
              <a:prstDash val="dash"/>
              <a:round/>
              <a:headEnd/>
              <a:tailEnd/>
            </a:ln>
          </p:spPr>
          <p:txBody>
            <a:bodyPr/>
            <a:lstStyle/>
            <a:p>
              <a:endParaRPr lang="fr-FR"/>
            </a:p>
          </p:txBody>
        </p:sp>
        <p:sp>
          <p:nvSpPr>
            <p:cNvPr id="12308" name="Line 10"/>
            <p:cNvSpPr>
              <a:spLocks noChangeShapeType="1"/>
            </p:cNvSpPr>
            <p:nvPr/>
          </p:nvSpPr>
          <p:spPr bwMode="auto">
            <a:xfrm flipH="1" flipV="1">
              <a:off x="6388124" y="3986230"/>
              <a:ext cx="657225" cy="1257300"/>
            </a:xfrm>
            <a:prstGeom prst="line">
              <a:avLst/>
            </a:prstGeom>
            <a:noFill/>
            <a:ln w="28575">
              <a:solidFill>
                <a:schemeClr val="tx1"/>
              </a:solidFill>
              <a:round/>
              <a:headEnd/>
              <a:tailEnd type="triangle" w="med" len="med"/>
            </a:ln>
          </p:spPr>
          <p:txBody>
            <a:bodyPr/>
            <a:lstStyle/>
            <a:p>
              <a:endParaRPr lang="fr-FR"/>
            </a:p>
          </p:txBody>
        </p:sp>
        <p:sp>
          <p:nvSpPr>
            <p:cNvPr id="12309" name="Text Box 11"/>
            <p:cNvSpPr txBox="1">
              <a:spLocks noChangeArrowheads="1"/>
            </p:cNvSpPr>
            <p:nvPr/>
          </p:nvSpPr>
          <p:spPr bwMode="auto">
            <a:xfrm>
              <a:off x="6986612" y="4330718"/>
              <a:ext cx="457200" cy="342900"/>
            </a:xfrm>
            <a:prstGeom prst="rect">
              <a:avLst/>
            </a:prstGeom>
            <a:noFill/>
            <a:ln w="9525">
              <a:noFill/>
              <a:miter lim="800000"/>
              <a:headEnd/>
              <a:tailEnd/>
            </a:ln>
          </p:spPr>
          <p:txBody>
            <a:bodyPr/>
            <a:lstStyle/>
            <a:p>
              <a:r>
                <a:rPr lang="fr-FR" sz="1200"/>
                <a:t>V</a:t>
              </a:r>
              <a:r>
                <a:rPr lang="fr-FR" sz="1200" baseline="-25000"/>
                <a:t>1</a:t>
              </a:r>
              <a:endParaRPr lang="fr-FR"/>
            </a:p>
          </p:txBody>
        </p:sp>
        <p:sp>
          <p:nvSpPr>
            <p:cNvPr id="12310" name="Text Box 12"/>
            <p:cNvSpPr txBox="1">
              <a:spLocks noChangeArrowheads="1"/>
            </p:cNvSpPr>
            <p:nvPr/>
          </p:nvSpPr>
          <p:spPr bwMode="auto">
            <a:xfrm>
              <a:off x="6129362" y="5586430"/>
              <a:ext cx="457200" cy="342900"/>
            </a:xfrm>
            <a:prstGeom prst="rect">
              <a:avLst/>
            </a:prstGeom>
            <a:noFill/>
            <a:ln w="9525">
              <a:noFill/>
              <a:miter lim="800000"/>
              <a:headEnd/>
              <a:tailEnd/>
            </a:ln>
          </p:spPr>
          <p:txBody>
            <a:bodyPr/>
            <a:lstStyle/>
            <a:p>
              <a:r>
                <a:rPr lang="fr-FR" sz="1200"/>
                <a:t>V</a:t>
              </a:r>
              <a:r>
                <a:rPr lang="fr-FR" sz="1200" baseline="-25000"/>
                <a:t>3</a:t>
              </a:r>
              <a:endParaRPr lang="fr-FR"/>
            </a:p>
          </p:txBody>
        </p:sp>
        <p:sp>
          <p:nvSpPr>
            <p:cNvPr id="12311" name="Text Box 13"/>
            <p:cNvSpPr txBox="1">
              <a:spLocks noChangeArrowheads="1"/>
            </p:cNvSpPr>
            <p:nvPr/>
          </p:nvSpPr>
          <p:spPr bwMode="auto">
            <a:xfrm>
              <a:off x="7615262" y="5557855"/>
              <a:ext cx="457200" cy="342900"/>
            </a:xfrm>
            <a:prstGeom prst="rect">
              <a:avLst/>
            </a:prstGeom>
            <a:noFill/>
            <a:ln w="9525">
              <a:noFill/>
              <a:miter lim="800000"/>
              <a:headEnd/>
              <a:tailEnd/>
            </a:ln>
          </p:spPr>
          <p:txBody>
            <a:bodyPr/>
            <a:lstStyle/>
            <a:p>
              <a:r>
                <a:rPr lang="fr-FR" sz="1200"/>
                <a:t>V</a:t>
              </a:r>
              <a:r>
                <a:rPr lang="fr-FR" sz="1200" baseline="-25000"/>
                <a:t>2</a:t>
              </a:r>
              <a:endParaRPr lang="fr-FR"/>
            </a:p>
          </p:txBody>
        </p:sp>
        <p:sp>
          <p:nvSpPr>
            <p:cNvPr id="12312" name="Text Box 14"/>
            <p:cNvSpPr txBox="1">
              <a:spLocks noChangeArrowheads="1"/>
            </p:cNvSpPr>
            <p:nvPr/>
          </p:nvSpPr>
          <p:spPr bwMode="auto">
            <a:xfrm>
              <a:off x="6000760" y="4071942"/>
              <a:ext cx="457200" cy="342900"/>
            </a:xfrm>
            <a:prstGeom prst="rect">
              <a:avLst/>
            </a:prstGeom>
            <a:noFill/>
            <a:ln w="9525">
              <a:noFill/>
              <a:miter lim="800000"/>
              <a:headEnd/>
              <a:tailEnd/>
            </a:ln>
          </p:spPr>
          <p:txBody>
            <a:bodyPr/>
            <a:lstStyle/>
            <a:p>
              <a:r>
                <a:rPr lang="fr-FR" sz="1200"/>
                <a:t>U</a:t>
              </a:r>
              <a:r>
                <a:rPr lang="fr-FR" sz="1200" baseline="-25000"/>
                <a:t>12</a:t>
              </a:r>
              <a:endParaRPr lang="fr-FR"/>
            </a:p>
          </p:txBody>
        </p:sp>
        <p:sp>
          <p:nvSpPr>
            <p:cNvPr id="12313" name="Line 15"/>
            <p:cNvSpPr>
              <a:spLocks noChangeShapeType="1"/>
            </p:cNvSpPr>
            <p:nvPr/>
          </p:nvSpPr>
          <p:spPr bwMode="auto">
            <a:xfrm>
              <a:off x="7043762" y="4386280"/>
              <a:ext cx="228600" cy="0"/>
            </a:xfrm>
            <a:prstGeom prst="line">
              <a:avLst/>
            </a:prstGeom>
            <a:noFill/>
            <a:ln w="9525">
              <a:solidFill>
                <a:srgbClr val="000000"/>
              </a:solidFill>
              <a:round/>
              <a:headEnd/>
              <a:tailEnd type="triangle" w="med" len="med"/>
            </a:ln>
          </p:spPr>
          <p:txBody>
            <a:bodyPr/>
            <a:lstStyle/>
            <a:p>
              <a:endParaRPr lang="fr-FR"/>
            </a:p>
          </p:txBody>
        </p:sp>
        <p:sp>
          <p:nvSpPr>
            <p:cNvPr id="12314" name="Line 16"/>
            <p:cNvSpPr>
              <a:spLocks noChangeShapeType="1"/>
            </p:cNvSpPr>
            <p:nvPr/>
          </p:nvSpPr>
          <p:spPr bwMode="auto">
            <a:xfrm>
              <a:off x="6186512" y="5634055"/>
              <a:ext cx="228600" cy="0"/>
            </a:xfrm>
            <a:prstGeom prst="line">
              <a:avLst/>
            </a:prstGeom>
            <a:noFill/>
            <a:ln w="9525">
              <a:solidFill>
                <a:srgbClr val="000000"/>
              </a:solidFill>
              <a:round/>
              <a:headEnd/>
              <a:tailEnd type="triangle" w="med" len="med"/>
            </a:ln>
          </p:spPr>
          <p:txBody>
            <a:bodyPr/>
            <a:lstStyle/>
            <a:p>
              <a:endParaRPr lang="fr-FR"/>
            </a:p>
          </p:txBody>
        </p:sp>
        <p:sp>
          <p:nvSpPr>
            <p:cNvPr id="12315" name="Line 17"/>
            <p:cNvSpPr>
              <a:spLocks noChangeShapeType="1"/>
            </p:cNvSpPr>
            <p:nvPr/>
          </p:nvSpPr>
          <p:spPr bwMode="auto">
            <a:xfrm>
              <a:off x="6057910" y="4129092"/>
              <a:ext cx="228600" cy="0"/>
            </a:xfrm>
            <a:prstGeom prst="line">
              <a:avLst/>
            </a:prstGeom>
            <a:noFill/>
            <a:ln w="9525">
              <a:solidFill>
                <a:srgbClr val="000000"/>
              </a:solidFill>
              <a:round/>
              <a:headEnd/>
              <a:tailEnd type="triangle" w="med" len="med"/>
            </a:ln>
          </p:spPr>
          <p:txBody>
            <a:bodyPr/>
            <a:lstStyle/>
            <a:p>
              <a:endParaRPr lang="fr-FR"/>
            </a:p>
          </p:txBody>
        </p:sp>
        <p:sp>
          <p:nvSpPr>
            <p:cNvPr id="12316" name="Line 18"/>
            <p:cNvSpPr>
              <a:spLocks noChangeShapeType="1"/>
            </p:cNvSpPr>
            <p:nvPr/>
          </p:nvSpPr>
          <p:spPr bwMode="auto">
            <a:xfrm>
              <a:off x="7672412" y="5605480"/>
              <a:ext cx="228600" cy="0"/>
            </a:xfrm>
            <a:prstGeom prst="line">
              <a:avLst/>
            </a:prstGeom>
            <a:noFill/>
            <a:ln w="9525">
              <a:solidFill>
                <a:srgbClr val="000000"/>
              </a:solidFill>
              <a:round/>
              <a:headEnd/>
              <a:tailEnd type="triangle" w="med" len="med"/>
            </a:ln>
          </p:spPr>
          <p:txBody>
            <a:bodyPr/>
            <a:lstStyle/>
            <a:p>
              <a:endParaRPr lang="fr-FR"/>
            </a:p>
          </p:txBody>
        </p:sp>
        <p:sp>
          <p:nvSpPr>
            <p:cNvPr id="22" name="Arc 21"/>
            <p:cNvSpPr/>
            <p:nvPr/>
          </p:nvSpPr>
          <p:spPr>
            <a:xfrm>
              <a:off x="6429388" y="4786330"/>
              <a:ext cx="714380" cy="571500"/>
            </a:xfrm>
            <a:prstGeom prst="arc">
              <a:avLst>
                <a:gd name="adj1" fmla="val 16200000"/>
                <a:gd name="adj2" fmla="val 1950557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fr-FR"/>
            </a:p>
          </p:txBody>
        </p:sp>
        <p:sp>
          <p:nvSpPr>
            <p:cNvPr id="12318" name="Text Box 14"/>
            <p:cNvSpPr txBox="1">
              <a:spLocks noChangeArrowheads="1"/>
            </p:cNvSpPr>
            <p:nvPr/>
          </p:nvSpPr>
          <p:spPr bwMode="auto">
            <a:xfrm>
              <a:off x="6699447" y="4494938"/>
              <a:ext cx="457200" cy="342900"/>
            </a:xfrm>
            <a:prstGeom prst="rect">
              <a:avLst/>
            </a:prstGeom>
            <a:noFill/>
            <a:ln w="9525">
              <a:noFill/>
              <a:miter lim="800000"/>
              <a:headEnd/>
              <a:tailEnd/>
            </a:ln>
          </p:spPr>
          <p:txBody>
            <a:bodyPr/>
            <a:lstStyle/>
            <a:p>
              <a:r>
                <a:rPr lang="fr-FR" sz="1200"/>
                <a:t>π/6</a:t>
              </a:r>
              <a:endParaRPr lang="fr-FR"/>
            </a:p>
          </p:txBody>
        </p:sp>
      </p:grpSp>
      <p:sp>
        <p:nvSpPr>
          <p:cNvPr id="4" name="Espace réservé du numéro de diapositive 3"/>
          <p:cNvSpPr>
            <a:spLocks noGrp="1"/>
          </p:cNvSpPr>
          <p:nvPr>
            <p:ph type="sldNum" sz="quarter" idx="12"/>
          </p:nvPr>
        </p:nvSpPr>
        <p:spPr/>
        <p:txBody>
          <a:bodyPr/>
          <a:lstStyle/>
          <a:p>
            <a:pPr>
              <a:defRPr/>
            </a:pPr>
            <a:fld id="{8D6E587B-5070-4C33-B8A0-3049C854F3BE}" type="slidenum">
              <a:rPr lang="fr-FR" smtClean="0">
                <a:solidFill>
                  <a:schemeClr val="tx1"/>
                </a:solidFill>
              </a:rPr>
              <a:pPr>
                <a:defRPr/>
              </a:pPr>
              <a:t>17</a:t>
            </a:fld>
            <a:endParaRPr lang="fr-FR">
              <a:solidFill>
                <a:schemeClr val="tx1"/>
              </a:solidFill>
            </a:endParaRPr>
          </a:p>
        </p:txBody>
      </p:sp>
      <mc:AlternateContent xmlns:mc="http://schemas.openxmlformats.org/markup-compatibility/2006" xmlns:a14="http://schemas.microsoft.com/office/drawing/2010/main">
        <mc:Choice Requires="a14">
          <p:sp>
            <p:nvSpPr>
              <p:cNvPr id="7" name="ZoneTexte 6"/>
              <p:cNvSpPr txBox="1"/>
              <p:nvPr/>
            </p:nvSpPr>
            <p:spPr>
              <a:xfrm>
                <a:off x="3341917" y="4293096"/>
                <a:ext cx="1428981" cy="276999"/>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sSub>
                        <m:sSubPr>
                          <m:ctrlPr>
                            <a:rPr lang="fr-FR" i="1" smtClean="0">
                              <a:latin typeface="Cambria Math" panose="02040503050406030204" pitchFamily="18" charset="0"/>
                            </a:rPr>
                          </m:ctrlPr>
                        </m:sSubPr>
                        <m:e>
                          <m:acc>
                            <m:accPr>
                              <m:chr m:val="⃗"/>
                              <m:ctrlPr>
                                <a:rPr lang="fr-FR" i="1" smtClean="0">
                                  <a:latin typeface="Cambria Math" panose="02040503050406030204" pitchFamily="18" charset="0"/>
                                </a:rPr>
                              </m:ctrlPr>
                            </m:accPr>
                            <m:e>
                              <m:r>
                                <a:rPr lang="en-US" b="0" i="1" smtClean="0">
                                  <a:latin typeface="Cambria Math" panose="02040503050406030204" pitchFamily="18" charset="0"/>
                                </a:rPr>
                                <m:t>𝑢</m:t>
                              </m:r>
                            </m:e>
                          </m:acc>
                        </m:e>
                        <m:sub>
                          <m:r>
                            <a:rPr lang="en-US" b="0" i="1" smtClean="0">
                              <a:latin typeface="Cambria Math" panose="02040503050406030204" pitchFamily="18" charset="0"/>
                            </a:rPr>
                            <m:t>12</m:t>
                          </m:r>
                        </m:sub>
                      </m:sSub>
                      <m:r>
                        <a:rPr lang="en-US" b="0" i="1" smtClean="0">
                          <a:latin typeface="Cambria Math" panose="02040503050406030204" pitchFamily="18" charset="0"/>
                        </a:rPr>
                        <m:t>=</m:t>
                      </m:r>
                      <m:sSub>
                        <m:sSubPr>
                          <m:ctrlPr>
                            <a:rPr lang="fr-FR" i="1">
                              <a:latin typeface="Cambria Math" panose="02040503050406030204" pitchFamily="18" charset="0"/>
                            </a:rPr>
                          </m:ctrlPr>
                        </m:sSubPr>
                        <m:e>
                          <m:acc>
                            <m:accPr>
                              <m:chr m:val="⃗"/>
                              <m:ctrlPr>
                                <a:rPr lang="fr-FR" i="1">
                                  <a:latin typeface="Cambria Math" panose="02040503050406030204" pitchFamily="18" charset="0"/>
                                </a:rPr>
                              </m:ctrlPr>
                            </m:accPr>
                            <m:e>
                              <m:r>
                                <a:rPr lang="en-US" b="0" i="1" smtClean="0">
                                  <a:latin typeface="Cambria Math" panose="02040503050406030204" pitchFamily="18" charset="0"/>
                                </a:rPr>
                                <m:t>𝑣</m:t>
                              </m:r>
                            </m:e>
                          </m:acc>
                        </m:e>
                        <m:sub>
                          <m:r>
                            <a:rPr lang="en-US" i="1">
                              <a:latin typeface="Cambria Math" panose="02040503050406030204" pitchFamily="18" charset="0"/>
                            </a:rPr>
                            <m:t>1</m:t>
                          </m:r>
                        </m:sub>
                      </m:sSub>
                      <m:r>
                        <a:rPr lang="en-US" b="0" i="1" smtClean="0">
                          <a:latin typeface="Cambria Math" panose="02040503050406030204" pitchFamily="18" charset="0"/>
                        </a:rPr>
                        <m:t>−</m:t>
                      </m:r>
                      <m:sSub>
                        <m:sSubPr>
                          <m:ctrlPr>
                            <a:rPr lang="fr-FR" i="1">
                              <a:latin typeface="Cambria Math" panose="02040503050406030204" pitchFamily="18" charset="0"/>
                            </a:rPr>
                          </m:ctrlPr>
                        </m:sSubPr>
                        <m:e>
                          <m:acc>
                            <m:accPr>
                              <m:chr m:val="⃗"/>
                              <m:ctrlPr>
                                <a:rPr lang="fr-FR" i="1">
                                  <a:latin typeface="Cambria Math" panose="02040503050406030204" pitchFamily="18" charset="0"/>
                                </a:rPr>
                              </m:ctrlPr>
                            </m:accPr>
                            <m:e>
                              <m:r>
                                <a:rPr lang="en-US" b="0" i="1" smtClean="0">
                                  <a:latin typeface="Cambria Math" panose="02040503050406030204" pitchFamily="18" charset="0"/>
                                </a:rPr>
                                <m:t>𝑣</m:t>
                              </m:r>
                            </m:e>
                          </m:acc>
                        </m:e>
                        <m:sub>
                          <m:r>
                            <a:rPr lang="en-US" i="1">
                              <a:latin typeface="Cambria Math" panose="02040503050406030204" pitchFamily="18" charset="0"/>
                            </a:rPr>
                            <m:t>2</m:t>
                          </m:r>
                        </m:sub>
                      </m:sSub>
                    </m:oMath>
                  </m:oMathPara>
                </a14:m>
                <a:endParaRPr lang="fr-FR" dirty="0"/>
              </a:p>
            </p:txBody>
          </p:sp>
        </mc:Choice>
        <mc:Fallback xmlns="">
          <p:sp>
            <p:nvSpPr>
              <p:cNvPr id="7" name="ZoneTexte 6"/>
              <p:cNvSpPr txBox="1">
                <a:spLocks noRot="1" noChangeAspect="1" noMove="1" noResize="1" noEditPoints="1" noAdjustHandles="1" noChangeArrowheads="1" noChangeShapeType="1" noTextEdit="1"/>
              </p:cNvSpPr>
              <p:nvPr/>
            </p:nvSpPr>
            <p:spPr>
              <a:xfrm>
                <a:off x="3341917" y="4293096"/>
                <a:ext cx="1428981" cy="276999"/>
              </a:xfrm>
              <a:prstGeom prst="rect">
                <a:avLst/>
              </a:prstGeom>
              <a:blipFill>
                <a:blip r:embed="rId3"/>
                <a:stretch>
                  <a:fillRect l="-1702" t="-43478" r="-17021" b="-17391"/>
                </a:stretch>
              </a:blipFill>
            </p:spPr>
            <p:txBody>
              <a:bodyPr/>
              <a:lstStyle/>
              <a:p>
                <a:r>
                  <a:rPr lang="fr-FR">
                    <a:noFill/>
                  </a:rPr>
                  <a:t> </a:t>
                </a:r>
              </a:p>
            </p:txBody>
          </p:sp>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1267">
                                            <p:txEl>
                                              <p:pRg st="2" end="2"/>
                                            </p:txEl>
                                          </p:spTgt>
                                        </p:tgtEl>
                                        <p:attrNameLst>
                                          <p:attrName>style.visibility</p:attrName>
                                        </p:attrNameLst>
                                      </p:cBhvr>
                                      <p:to>
                                        <p:strVal val="visible"/>
                                      </p:to>
                                    </p:set>
                                    <p:animEffect transition="in" filter="checkerboard(across)">
                                      <p:cBhvr>
                                        <p:cTn id="7" dur="500"/>
                                        <p:tgtEl>
                                          <p:spTgt spid="1126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1267">
                                            <p:txEl>
                                              <p:pRg st="3" end="3"/>
                                            </p:txEl>
                                          </p:spTgt>
                                        </p:tgtEl>
                                        <p:attrNameLst>
                                          <p:attrName>style.visibility</p:attrName>
                                        </p:attrNameLst>
                                      </p:cBhvr>
                                      <p:to>
                                        <p:strVal val="visible"/>
                                      </p:to>
                                    </p:set>
                                    <p:animEffect transition="in" filter="checkerboard(across)">
                                      <p:cBhvr>
                                        <p:cTn id="12" dur="500"/>
                                        <p:tgtEl>
                                          <p:spTgt spid="1126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1267">
                                            <p:txEl>
                                              <p:pRg st="4" end="4"/>
                                            </p:txEl>
                                          </p:spTgt>
                                        </p:tgtEl>
                                        <p:attrNameLst>
                                          <p:attrName>style.visibility</p:attrName>
                                        </p:attrNameLst>
                                      </p:cBhvr>
                                      <p:to>
                                        <p:strVal val="visible"/>
                                      </p:to>
                                    </p:set>
                                    <p:animEffect transition="in" filter="checkerboard(across)">
                                      <p:cBhvr>
                                        <p:cTn id="17" dur="500"/>
                                        <p:tgtEl>
                                          <p:spTgt spid="11267">
                                            <p:txEl>
                                              <p:pRg st="4" end="4"/>
                                            </p:txEl>
                                          </p:spTgt>
                                        </p:tgtEl>
                                      </p:cBhvr>
                                    </p:animEffect>
                                  </p:childTnLst>
                                </p:cTn>
                              </p:par>
                              <p:par>
                                <p:cTn id="18" presetID="5" presetClass="entr" presetSubtype="10" fill="hold"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checkerboard(across)">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nodeType="clickEffect">
                                  <p:stCondLst>
                                    <p:cond delay="0"/>
                                  </p:stCondLst>
                                  <p:childTnLst>
                                    <p:set>
                                      <p:cBhvr>
                                        <p:cTn id="24" dur="1" fill="hold">
                                          <p:stCondLst>
                                            <p:cond delay="0"/>
                                          </p:stCondLst>
                                        </p:cTn>
                                        <p:tgtEl>
                                          <p:spTgt spid="11267">
                                            <p:txEl>
                                              <p:pRg st="6" end="6"/>
                                            </p:txEl>
                                          </p:spTgt>
                                        </p:tgtEl>
                                        <p:attrNameLst>
                                          <p:attrName>style.visibility</p:attrName>
                                        </p:attrNameLst>
                                      </p:cBhvr>
                                      <p:to>
                                        <p:strVal val="visible"/>
                                      </p:to>
                                    </p:set>
                                    <p:animEffect transition="in" filter="checkerboard(across)">
                                      <p:cBhvr>
                                        <p:cTn id="25" dur="500"/>
                                        <p:tgtEl>
                                          <p:spTgt spid="11267">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nodeType="clickEffect">
                                  <p:stCondLst>
                                    <p:cond delay="0"/>
                                  </p:stCondLst>
                                  <p:childTnLst>
                                    <p:set>
                                      <p:cBhvr>
                                        <p:cTn id="29" dur="1" fill="hold">
                                          <p:stCondLst>
                                            <p:cond delay="0"/>
                                          </p:stCondLst>
                                        </p:cTn>
                                        <p:tgtEl>
                                          <p:spTgt spid="11267">
                                            <p:txEl>
                                              <p:pRg st="8" end="8"/>
                                            </p:txEl>
                                          </p:spTgt>
                                        </p:tgtEl>
                                        <p:attrNameLst>
                                          <p:attrName>style.visibility</p:attrName>
                                        </p:attrNameLst>
                                      </p:cBhvr>
                                      <p:to>
                                        <p:strVal val="visible"/>
                                      </p:to>
                                    </p:set>
                                    <p:animEffect transition="in" filter="checkerboard(across)">
                                      <p:cBhvr>
                                        <p:cTn id="30" dur="500"/>
                                        <p:tgtEl>
                                          <p:spTgt spid="11267">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nodeType="clickEffect">
                                  <p:stCondLst>
                                    <p:cond delay="0"/>
                                  </p:stCondLst>
                                  <p:childTnLst>
                                    <p:set>
                                      <p:cBhvr>
                                        <p:cTn id="34" dur="1" fill="hold">
                                          <p:stCondLst>
                                            <p:cond delay="0"/>
                                          </p:stCondLst>
                                        </p:cTn>
                                        <p:tgtEl>
                                          <p:spTgt spid="11267">
                                            <p:txEl>
                                              <p:pRg st="10" end="10"/>
                                            </p:txEl>
                                          </p:spTgt>
                                        </p:tgtEl>
                                        <p:attrNameLst>
                                          <p:attrName>style.visibility</p:attrName>
                                        </p:attrNameLst>
                                      </p:cBhvr>
                                      <p:to>
                                        <p:strVal val="visible"/>
                                      </p:to>
                                    </p:set>
                                    <p:animEffect transition="in" filter="checkerboard(across)">
                                      <p:cBhvr>
                                        <p:cTn id="35" dur="500"/>
                                        <p:tgtEl>
                                          <p:spTgt spid="11267">
                                            <p:txEl>
                                              <p:pRg st="10" end="1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7"/>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5" presetClass="entr" presetSubtype="10" fill="hold" nodeType="clickEffect">
                                  <p:stCondLst>
                                    <p:cond delay="0"/>
                                  </p:stCondLst>
                                  <p:childTnLst>
                                    <p:set>
                                      <p:cBhvr>
                                        <p:cTn id="43" dur="1" fill="hold">
                                          <p:stCondLst>
                                            <p:cond delay="0"/>
                                          </p:stCondLst>
                                        </p:cTn>
                                        <p:tgtEl>
                                          <p:spTgt spid="11267">
                                            <p:txEl>
                                              <p:pRg st="13" end="13"/>
                                            </p:txEl>
                                          </p:spTgt>
                                        </p:tgtEl>
                                        <p:attrNameLst>
                                          <p:attrName>style.visibility</p:attrName>
                                        </p:attrNameLst>
                                      </p:cBhvr>
                                      <p:to>
                                        <p:strVal val="visible"/>
                                      </p:to>
                                    </p:set>
                                    <p:animEffect transition="in" filter="checkerboard(across)">
                                      <p:cBhvr>
                                        <p:cTn id="44" dur="500"/>
                                        <p:tgtEl>
                                          <p:spTgt spid="11267">
                                            <p:txEl>
                                              <p:pRg st="13" end="13"/>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 presetClass="entr" presetSubtype="10" fill="hold" nodeType="clickEffect">
                                  <p:stCondLst>
                                    <p:cond delay="0"/>
                                  </p:stCondLst>
                                  <p:childTnLst>
                                    <p:set>
                                      <p:cBhvr>
                                        <p:cTn id="48" dur="1" fill="hold">
                                          <p:stCondLst>
                                            <p:cond delay="0"/>
                                          </p:stCondLst>
                                        </p:cTn>
                                        <p:tgtEl>
                                          <p:spTgt spid="11267">
                                            <p:txEl>
                                              <p:pRg st="14" end="14"/>
                                            </p:txEl>
                                          </p:spTgt>
                                        </p:tgtEl>
                                        <p:attrNameLst>
                                          <p:attrName>style.visibility</p:attrName>
                                        </p:attrNameLst>
                                      </p:cBhvr>
                                      <p:to>
                                        <p:strVal val="visible"/>
                                      </p:to>
                                    </p:set>
                                    <p:animEffect transition="in" filter="checkerboard(across)">
                                      <p:cBhvr>
                                        <p:cTn id="49" dur="500"/>
                                        <p:tgtEl>
                                          <p:spTgt spid="11267">
                                            <p:txEl>
                                              <p:pRg st="14" end="14"/>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5" presetClass="entr" presetSubtype="10" fill="hold" nodeType="clickEffect">
                                  <p:stCondLst>
                                    <p:cond delay="0"/>
                                  </p:stCondLst>
                                  <p:childTnLst>
                                    <p:set>
                                      <p:cBhvr>
                                        <p:cTn id="53" dur="1" fill="hold">
                                          <p:stCondLst>
                                            <p:cond delay="0"/>
                                          </p:stCondLst>
                                        </p:cTn>
                                        <p:tgtEl>
                                          <p:spTgt spid="11267">
                                            <p:txEl>
                                              <p:pRg st="15" end="15"/>
                                            </p:txEl>
                                          </p:spTgt>
                                        </p:tgtEl>
                                        <p:attrNameLst>
                                          <p:attrName>style.visibility</p:attrName>
                                        </p:attrNameLst>
                                      </p:cBhvr>
                                      <p:to>
                                        <p:strVal val="visible"/>
                                      </p:to>
                                    </p:set>
                                    <p:animEffect transition="in" filter="checkerboard(across)">
                                      <p:cBhvr>
                                        <p:cTn id="54" dur="500"/>
                                        <p:tgtEl>
                                          <p:spTgt spid="11267">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rmAutofit/>
          </a:bodyPr>
          <a:lstStyle/>
          <a:p>
            <a:pPr eaLnBrk="1" fontAlgn="auto" hangingPunct="1">
              <a:spcAft>
                <a:spcPts val="0"/>
              </a:spcAft>
              <a:defRPr/>
            </a:pPr>
            <a:r>
              <a:rPr lang="it-IT" sz="4000" b="1" dirty="0"/>
              <a:t>Distribution en courant triphasé</a:t>
            </a:r>
            <a:endParaRPr lang="fr-FR" sz="4000" b="1" dirty="0"/>
          </a:p>
        </p:txBody>
      </p:sp>
      <p:sp>
        <p:nvSpPr>
          <p:cNvPr id="11267" name="Text Box 2"/>
          <p:cNvSpPr txBox="1">
            <a:spLocks noChangeArrowheads="1"/>
          </p:cNvSpPr>
          <p:nvPr/>
        </p:nvSpPr>
        <p:spPr bwMode="auto">
          <a:xfrm>
            <a:off x="827584" y="1556792"/>
            <a:ext cx="7632848" cy="3563443"/>
          </a:xfrm>
          <a:prstGeom prst="rect">
            <a:avLst/>
          </a:prstGeom>
          <a:solidFill>
            <a:srgbClr val="FFFFFF"/>
          </a:solidFill>
          <a:ln w="9525">
            <a:noFill/>
            <a:miter lim="800000"/>
            <a:headEnd/>
            <a:tailEnd/>
          </a:ln>
        </p:spPr>
        <p:txBody>
          <a:bodyPr/>
          <a:lstStyle/>
          <a:p>
            <a:endParaRPr lang="fr-FR" sz="1700" b="1" dirty="0"/>
          </a:p>
          <a:p>
            <a:r>
              <a:rPr lang="fr-FR" sz="1600" dirty="0"/>
              <a:t>Donc entre les valeurs efficaces des tensions simples et composées existe la relation </a:t>
            </a:r>
            <a:r>
              <a:rPr lang="fr-FR" sz="1600" b="1" dirty="0"/>
              <a:t>U = V√3.</a:t>
            </a:r>
          </a:p>
          <a:p>
            <a:endParaRPr lang="fr-FR" sz="1600" b="1" dirty="0"/>
          </a:p>
          <a:p>
            <a:r>
              <a:rPr lang="fr-FR" sz="1700" dirty="0"/>
              <a:t>Si V  = 127 V       ;   U = 220 V       ( ancien réseau )</a:t>
            </a:r>
          </a:p>
          <a:p>
            <a:r>
              <a:rPr lang="fr-FR" sz="1700" dirty="0"/>
              <a:t>Si V  = 220 V       ;   U = 380 V       ( réseau actuel )</a:t>
            </a:r>
          </a:p>
          <a:p>
            <a:r>
              <a:rPr lang="fr-FR" sz="1700" dirty="0"/>
              <a:t>Si V  = 380 V       ;   U = 660 V       </a:t>
            </a:r>
          </a:p>
          <a:p>
            <a:endParaRPr lang="fr-FR" sz="1700" dirty="0"/>
          </a:p>
          <a:p>
            <a:endParaRPr lang="en-US" sz="1700" dirty="0" smtClean="0"/>
          </a:p>
          <a:p>
            <a:endParaRPr lang="fr-FR" sz="1700" dirty="0"/>
          </a:p>
          <a:p>
            <a:r>
              <a:rPr lang="fr-FR" sz="1700" dirty="0"/>
              <a:t>On désigne généralement par </a:t>
            </a:r>
            <a:r>
              <a:rPr lang="fr-FR" sz="1700" b="1" dirty="0"/>
              <a:t>I</a:t>
            </a:r>
            <a:r>
              <a:rPr lang="fr-FR" sz="1700" dirty="0"/>
              <a:t> la valeur efficace des courants dans les fils de phases ou courants de ligne et par </a:t>
            </a:r>
            <a:r>
              <a:rPr lang="fr-FR" sz="1700" i="1" dirty="0"/>
              <a:t>J</a:t>
            </a:r>
            <a:r>
              <a:rPr lang="fr-FR" sz="1700" dirty="0"/>
              <a:t> celle des courants dans les phases du récepteur</a:t>
            </a:r>
            <a:r>
              <a:rPr lang="fr-FR" sz="1700" dirty="0" smtClean="0"/>
              <a:t>.</a:t>
            </a:r>
          </a:p>
          <a:p>
            <a:endParaRPr lang="en-US" sz="1700" dirty="0"/>
          </a:p>
          <a:p>
            <a:endParaRPr lang="fr-FR" sz="1700" dirty="0"/>
          </a:p>
          <a:p>
            <a:r>
              <a:rPr lang="fr-FR" sz="1700" dirty="0"/>
              <a:t>Dans le cas du montage étoile I = J ( i</a:t>
            </a:r>
            <a:r>
              <a:rPr lang="fr-FR" sz="1700" baseline="-25000" dirty="0"/>
              <a:t>1</a:t>
            </a:r>
            <a:r>
              <a:rPr lang="fr-FR" sz="1700" dirty="0"/>
              <a:t> = j</a:t>
            </a:r>
            <a:r>
              <a:rPr lang="fr-FR" sz="1700" baseline="-25000" dirty="0"/>
              <a:t>1</a:t>
            </a:r>
            <a:r>
              <a:rPr lang="fr-FR" sz="1700" dirty="0"/>
              <a:t>, i</a:t>
            </a:r>
            <a:r>
              <a:rPr lang="fr-FR" sz="1700" baseline="-25000" dirty="0"/>
              <a:t>2</a:t>
            </a:r>
            <a:r>
              <a:rPr lang="fr-FR" sz="1700" dirty="0"/>
              <a:t> = j</a:t>
            </a:r>
            <a:r>
              <a:rPr lang="fr-FR" sz="1700" baseline="-25000" dirty="0"/>
              <a:t>2</a:t>
            </a:r>
            <a:r>
              <a:rPr lang="fr-FR" sz="1700" dirty="0"/>
              <a:t>, i</a:t>
            </a:r>
            <a:r>
              <a:rPr lang="fr-FR" sz="1700" baseline="-25000" dirty="0"/>
              <a:t>3</a:t>
            </a:r>
            <a:r>
              <a:rPr lang="fr-FR" sz="1700" dirty="0"/>
              <a:t> = j</a:t>
            </a:r>
            <a:r>
              <a:rPr lang="fr-FR" sz="1700" baseline="-25000" dirty="0"/>
              <a:t>3</a:t>
            </a:r>
            <a:r>
              <a:rPr lang="fr-FR" sz="1700" dirty="0"/>
              <a:t>,) </a:t>
            </a:r>
            <a:endParaRPr lang="fr-FR" dirty="0"/>
          </a:p>
        </p:txBody>
      </p:sp>
      <p:sp>
        <p:nvSpPr>
          <p:cNvPr id="4" name="Espace réservé du numéro de diapositive 3"/>
          <p:cNvSpPr>
            <a:spLocks noGrp="1"/>
          </p:cNvSpPr>
          <p:nvPr>
            <p:ph type="sldNum" sz="quarter" idx="12"/>
          </p:nvPr>
        </p:nvSpPr>
        <p:spPr/>
        <p:txBody>
          <a:bodyPr/>
          <a:lstStyle/>
          <a:p>
            <a:pPr>
              <a:defRPr/>
            </a:pPr>
            <a:fld id="{8D6E587B-5070-4C33-B8A0-3049C854F3BE}" type="slidenum">
              <a:rPr lang="fr-FR" smtClean="0">
                <a:solidFill>
                  <a:schemeClr val="tx1"/>
                </a:solidFill>
              </a:rPr>
              <a:pPr>
                <a:defRPr/>
              </a:pPr>
              <a:t>18</a:t>
            </a:fld>
            <a:endParaRPr lang="fr-FR">
              <a:solidFill>
                <a:schemeClr val="tx1"/>
              </a:solidFill>
            </a:endParaRPr>
          </a:p>
        </p:txBody>
      </p:sp>
    </p:spTree>
    <p:extLst>
      <p:ext uri="{BB962C8B-B14F-4D97-AF65-F5344CB8AC3E}">
        <p14:creationId xmlns:p14="http://schemas.microsoft.com/office/powerpoint/2010/main" val="362780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1267">
                                            <p:txEl>
                                              <p:pRg st="3" end="3"/>
                                            </p:txEl>
                                          </p:spTgt>
                                        </p:tgtEl>
                                        <p:attrNameLst>
                                          <p:attrName>style.visibility</p:attrName>
                                        </p:attrNameLst>
                                      </p:cBhvr>
                                      <p:to>
                                        <p:strVal val="visible"/>
                                      </p:to>
                                    </p:set>
                                    <p:animEffect transition="in" filter="box(in)">
                                      <p:cBhvr>
                                        <p:cTn id="7" dur="500"/>
                                        <p:tgtEl>
                                          <p:spTgt spid="11267">
                                            <p:txEl>
                                              <p:pRg st="3" end="3"/>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1267">
                                            <p:txEl>
                                              <p:pRg st="4" end="4"/>
                                            </p:txEl>
                                          </p:spTgt>
                                        </p:tgtEl>
                                        <p:attrNameLst>
                                          <p:attrName>style.visibility</p:attrName>
                                        </p:attrNameLst>
                                      </p:cBhvr>
                                      <p:to>
                                        <p:strVal val="visible"/>
                                      </p:to>
                                    </p:set>
                                    <p:animEffect transition="in" filter="box(in)">
                                      <p:cBhvr>
                                        <p:cTn id="10" dur="500"/>
                                        <p:tgtEl>
                                          <p:spTgt spid="11267">
                                            <p:txEl>
                                              <p:pRg st="4" end="4"/>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11267">
                                            <p:txEl>
                                              <p:pRg st="5" end="5"/>
                                            </p:txEl>
                                          </p:spTgt>
                                        </p:tgtEl>
                                        <p:attrNameLst>
                                          <p:attrName>style.visibility</p:attrName>
                                        </p:attrNameLst>
                                      </p:cBhvr>
                                      <p:to>
                                        <p:strVal val="visible"/>
                                      </p:to>
                                    </p:set>
                                    <p:animEffect transition="in" filter="box(in)">
                                      <p:cBhvr>
                                        <p:cTn id="13" dur="500"/>
                                        <p:tgtEl>
                                          <p:spTgt spid="11267">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11267">
                                            <p:txEl>
                                              <p:pRg st="9" end="9"/>
                                            </p:txEl>
                                          </p:spTgt>
                                        </p:tgtEl>
                                        <p:attrNameLst>
                                          <p:attrName>style.visibility</p:attrName>
                                        </p:attrNameLst>
                                      </p:cBhvr>
                                      <p:to>
                                        <p:strVal val="visible"/>
                                      </p:to>
                                    </p:set>
                                    <p:animEffect transition="in" filter="box(in)">
                                      <p:cBhvr>
                                        <p:cTn id="18" dur="500"/>
                                        <p:tgtEl>
                                          <p:spTgt spid="11267">
                                            <p:txEl>
                                              <p:pRg st="9" end="9"/>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11267">
                                            <p:txEl>
                                              <p:pRg st="12" end="12"/>
                                            </p:txEl>
                                          </p:spTgt>
                                        </p:tgtEl>
                                        <p:attrNameLst>
                                          <p:attrName>style.visibility</p:attrName>
                                        </p:attrNameLst>
                                      </p:cBhvr>
                                      <p:to>
                                        <p:strVal val="visible"/>
                                      </p:to>
                                    </p:set>
                                    <p:animEffect transition="in" filter="box(in)">
                                      <p:cBhvr>
                                        <p:cTn id="21" dur="500"/>
                                        <p:tgtEl>
                                          <p:spTgt spid="1126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rmAutofit/>
          </a:bodyPr>
          <a:lstStyle/>
          <a:p>
            <a:pPr eaLnBrk="1" fontAlgn="auto" hangingPunct="1">
              <a:spcAft>
                <a:spcPts val="0"/>
              </a:spcAft>
              <a:defRPr/>
            </a:pPr>
            <a:r>
              <a:rPr lang="it-IT" sz="4000" b="1" dirty="0"/>
              <a:t>Distribution en courant triphasé</a:t>
            </a:r>
            <a:endParaRPr lang="fr-FR" sz="4000" b="1" dirty="0"/>
          </a:p>
        </p:txBody>
      </p:sp>
      <p:sp>
        <p:nvSpPr>
          <p:cNvPr id="12291" name="Rectangle 3"/>
          <p:cNvSpPr>
            <a:spLocks noChangeArrowheads="1"/>
          </p:cNvSpPr>
          <p:nvPr/>
        </p:nvSpPr>
        <p:spPr bwMode="auto">
          <a:xfrm>
            <a:off x="580373" y="1442818"/>
            <a:ext cx="7448011" cy="2446824"/>
          </a:xfrm>
          <a:prstGeom prst="rect">
            <a:avLst/>
          </a:prstGeom>
          <a:noFill/>
          <a:ln w="9525">
            <a:noFill/>
            <a:miter lim="800000"/>
            <a:headEnd/>
            <a:tailEnd/>
          </a:ln>
        </p:spPr>
        <p:txBody>
          <a:bodyPr wrap="square">
            <a:spAutoFit/>
          </a:bodyPr>
          <a:lstStyle/>
          <a:p>
            <a:pPr algn="just"/>
            <a:r>
              <a:rPr lang="fr-FR" sz="1700" b="1" dirty="0"/>
              <a:t>3- Montage triangle ( ∆ ou D )</a:t>
            </a:r>
          </a:p>
          <a:p>
            <a:pPr algn="just"/>
            <a:endParaRPr lang="fr-FR" sz="1700" b="1" dirty="0"/>
          </a:p>
          <a:p>
            <a:pPr marL="285750" algn="just"/>
            <a:r>
              <a:rPr lang="fr-FR" sz="1700" dirty="0"/>
              <a:t>Reprenons les trois circuits initiaux et représentons les de la manière suivante :</a:t>
            </a:r>
          </a:p>
          <a:p>
            <a:pPr marL="285750" algn="just"/>
            <a:endParaRPr lang="fr-FR" sz="1700" dirty="0"/>
          </a:p>
          <a:p>
            <a:pPr marL="285750" algn="just"/>
            <a:r>
              <a:rPr lang="fr-FR" sz="1700" dirty="0"/>
              <a:t>On remarque qu’on modifie rien au fonctionnement de l’ensemble des 3 circuits en reliant E</a:t>
            </a:r>
            <a:r>
              <a:rPr lang="fr-FR" sz="1700" baseline="-25000" dirty="0"/>
              <a:t>1</a:t>
            </a:r>
            <a:r>
              <a:rPr lang="fr-FR" sz="1700" dirty="0"/>
              <a:t> et S</a:t>
            </a:r>
            <a:r>
              <a:rPr lang="fr-FR" sz="1700" baseline="-25000" dirty="0"/>
              <a:t>3</a:t>
            </a:r>
            <a:r>
              <a:rPr lang="fr-FR" sz="1700" dirty="0"/>
              <a:t>. </a:t>
            </a:r>
          </a:p>
          <a:p>
            <a:pPr marL="285750" algn="just"/>
            <a:endParaRPr lang="fr-FR" sz="1700" dirty="0"/>
          </a:p>
          <a:p>
            <a:pPr algn="just"/>
            <a:r>
              <a:rPr lang="fr-FR" sz="1700" b="1" dirty="0"/>
              <a:t> </a:t>
            </a:r>
          </a:p>
        </p:txBody>
      </p:sp>
      <p:grpSp>
        <p:nvGrpSpPr>
          <p:cNvPr id="2" name="Groupe 116"/>
          <p:cNvGrpSpPr>
            <a:grpSpLocks/>
          </p:cNvGrpSpPr>
          <p:nvPr/>
        </p:nvGrpSpPr>
        <p:grpSpPr bwMode="auto">
          <a:xfrm>
            <a:off x="2555776" y="3789040"/>
            <a:ext cx="4110814" cy="2514835"/>
            <a:chOff x="5329246" y="1896001"/>
            <a:chExt cx="3261816" cy="2005896"/>
          </a:xfrm>
        </p:grpSpPr>
        <p:sp>
          <p:nvSpPr>
            <p:cNvPr id="13414" name="Text Box 114"/>
            <p:cNvSpPr txBox="1">
              <a:spLocks noChangeArrowheads="1"/>
            </p:cNvSpPr>
            <p:nvPr/>
          </p:nvSpPr>
          <p:spPr bwMode="auto">
            <a:xfrm>
              <a:off x="6623780" y="1896001"/>
              <a:ext cx="457200" cy="342900"/>
            </a:xfrm>
            <a:prstGeom prst="rect">
              <a:avLst/>
            </a:prstGeom>
            <a:noFill/>
            <a:ln w="9525">
              <a:noFill/>
              <a:miter lim="800000"/>
              <a:headEnd/>
              <a:tailEnd/>
            </a:ln>
          </p:spPr>
          <p:txBody>
            <a:bodyPr/>
            <a:lstStyle/>
            <a:p>
              <a:r>
                <a:rPr lang="fr-FR" sz="1200" i="1"/>
                <a:t>j</a:t>
              </a:r>
              <a:r>
                <a:rPr lang="fr-FR" sz="1200" i="1" baseline="-25000"/>
                <a:t>3</a:t>
              </a:r>
              <a:endParaRPr lang="fr-FR"/>
            </a:p>
          </p:txBody>
        </p:sp>
        <p:grpSp>
          <p:nvGrpSpPr>
            <p:cNvPr id="13415" name="Groupe 115"/>
            <p:cNvGrpSpPr>
              <a:grpSpLocks/>
            </p:cNvGrpSpPr>
            <p:nvPr/>
          </p:nvGrpSpPr>
          <p:grpSpPr bwMode="auto">
            <a:xfrm>
              <a:off x="5329246" y="2071678"/>
              <a:ext cx="3261816" cy="1830219"/>
              <a:chOff x="5329246" y="2071678"/>
              <a:chExt cx="3261816" cy="1830219"/>
            </a:xfrm>
          </p:grpSpPr>
          <p:sp>
            <p:nvSpPr>
              <p:cNvPr id="13416" name="Line 19"/>
              <p:cNvSpPr>
                <a:spLocks noChangeShapeType="1"/>
              </p:cNvSpPr>
              <p:nvPr/>
            </p:nvSpPr>
            <p:spPr bwMode="auto">
              <a:xfrm>
                <a:off x="5970588" y="2190750"/>
                <a:ext cx="1943100" cy="0"/>
              </a:xfrm>
              <a:prstGeom prst="line">
                <a:avLst/>
              </a:prstGeom>
              <a:noFill/>
              <a:ln w="9525">
                <a:solidFill>
                  <a:srgbClr val="000000"/>
                </a:solidFill>
                <a:round/>
                <a:headEnd/>
                <a:tailEnd/>
              </a:ln>
            </p:spPr>
            <p:txBody>
              <a:bodyPr/>
              <a:lstStyle/>
              <a:p>
                <a:endParaRPr lang="fr-FR"/>
              </a:p>
            </p:txBody>
          </p:sp>
          <p:sp>
            <p:nvSpPr>
              <p:cNvPr id="13417" name="Line 20"/>
              <p:cNvSpPr>
                <a:spLocks noChangeShapeType="1"/>
              </p:cNvSpPr>
              <p:nvPr/>
            </p:nvSpPr>
            <p:spPr bwMode="auto">
              <a:xfrm>
                <a:off x="5970588" y="2200275"/>
                <a:ext cx="0" cy="114300"/>
              </a:xfrm>
              <a:prstGeom prst="line">
                <a:avLst/>
              </a:prstGeom>
              <a:noFill/>
              <a:ln w="9525">
                <a:solidFill>
                  <a:srgbClr val="000000"/>
                </a:solidFill>
                <a:round/>
                <a:headEnd/>
                <a:tailEnd/>
              </a:ln>
            </p:spPr>
            <p:txBody>
              <a:bodyPr/>
              <a:lstStyle/>
              <a:p>
                <a:endParaRPr lang="fr-FR"/>
              </a:p>
            </p:txBody>
          </p:sp>
          <p:sp>
            <p:nvSpPr>
              <p:cNvPr id="13418" name="Line 21"/>
              <p:cNvSpPr>
                <a:spLocks noChangeShapeType="1"/>
              </p:cNvSpPr>
              <p:nvPr/>
            </p:nvSpPr>
            <p:spPr bwMode="auto">
              <a:xfrm>
                <a:off x="7913688" y="2192338"/>
                <a:ext cx="0" cy="114300"/>
              </a:xfrm>
              <a:prstGeom prst="line">
                <a:avLst/>
              </a:prstGeom>
              <a:noFill/>
              <a:ln w="9525">
                <a:solidFill>
                  <a:srgbClr val="000000"/>
                </a:solidFill>
                <a:round/>
                <a:headEnd/>
                <a:tailEnd/>
              </a:ln>
            </p:spPr>
            <p:txBody>
              <a:bodyPr/>
              <a:lstStyle/>
              <a:p>
                <a:endParaRPr lang="fr-FR"/>
              </a:p>
            </p:txBody>
          </p:sp>
          <p:sp>
            <p:nvSpPr>
              <p:cNvPr id="13419" name="Line 22"/>
              <p:cNvSpPr>
                <a:spLocks noChangeShapeType="1"/>
              </p:cNvSpPr>
              <p:nvPr/>
            </p:nvSpPr>
            <p:spPr bwMode="auto">
              <a:xfrm>
                <a:off x="6199188" y="2365375"/>
                <a:ext cx="1485900" cy="0"/>
              </a:xfrm>
              <a:prstGeom prst="line">
                <a:avLst/>
              </a:prstGeom>
              <a:noFill/>
              <a:ln w="9525">
                <a:solidFill>
                  <a:srgbClr val="000000"/>
                </a:solidFill>
                <a:round/>
                <a:headEnd type="oval" w="med" len="med"/>
                <a:tailEnd type="oval" w="med" len="med"/>
              </a:ln>
            </p:spPr>
            <p:txBody>
              <a:bodyPr/>
              <a:lstStyle/>
              <a:p>
                <a:endParaRPr lang="fr-FR"/>
              </a:p>
            </p:txBody>
          </p:sp>
          <p:sp>
            <p:nvSpPr>
              <p:cNvPr id="13420" name="Line 23"/>
              <p:cNvSpPr>
                <a:spLocks noChangeShapeType="1"/>
              </p:cNvSpPr>
              <p:nvPr/>
            </p:nvSpPr>
            <p:spPr bwMode="auto">
              <a:xfrm flipH="1">
                <a:off x="5856288" y="2300288"/>
                <a:ext cx="114300" cy="228600"/>
              </a:xfrm>
              <a:prstGeom prst="line">
                <a:avLst/>
              </a:prstGeom>
              <a:noFill/>
              <a:ln w="9525">
                <a:solidFill>
                  <a:srgbClr val="000000"/>
                </a:solidFill>
                <a:round/>
                <a:headEnd type="oval" w="med" len="med"/>
                <a:tailEnd/>
              </a:ln>
            </p:spPr>
            <p:txBody>
              <a:bodyPr/>
              <a:lstStyle/>
              <a:p>
                <a:endParaRPr lang="fr-FR"/>
              </a:p>
            </p:txBody>
          </p:sp>
          <p:grpSp>
            <p:nvGrpSpPr>
              <p:cNvPr id="13421" name="Group 24"/>
              <p:cNvGrpSpPr>
                <a:grpSpLocks/>
              </p:cNvGrpSpPr>
              <p:nvPr/>
            </p:nvGrpSpPr>
            <p:grpSpPr bwMode="auto">
              <a:xfrm>
                <a:off x="5703888" y="2543175"/>
                <a:ext cx="228600" cy="228600"/>
                <a:chOff x="6277" y="7177"/>
                <a:chExt cx="360" cy="360"/>
              </a:xfrm>
            </p:grpSpPr>
            <p:sp>
              <p:nvSpPr>
                <p:cNvPr id="13525" name="Oval 25"/>
                <p:cNvSpPr>
                  <a:spLocks noChangeArrowheads="1"/>
                </p:cNvSpPr>
                <p:nvPr/>
              </p:nvSpPr>
              <p:spPr bwMode="auto">
                <a:xfrm>
                  <a:off x="6277" y="7177"/>
                  <a:ext cx="360" cy="360"/>
                </a:xfrm>
                <a:prstGeom prst="ellipse">
                  <a:avLst/>
                </a:prstGeom>
                <a:solidFill>
                  <a:srgbClr val="FFFFFF"/>
                </a:solidFill>
                <a:ln w="9525">
                  <a:solidFill>
                    <a:srgbClr val="000000"/>
                  </a:solidFill>
                  <a:round/>
                  <a:headEnd/>
                  <a:tailEnd/>
                </a:ln>
              </p:spPr>
              <p:txBody>
                <a:bodyPr/>
                <a:lstStyle/>
                <a:p>
                  <a:endParaRPr lang="fr-FR"/>
                </a:p>
              </p:txBody>
            </p:sp>
            <p:sp>
              <p:nvSpPr>
                <p:cNvPr id="13526" name="Freeform 26"/>
                <p:cNvSpPr>
                  <a:spLocks/>
                </p:cNvSpPr>
                <p:nvPr/>
              </p:nvSpPr>
              <p:spPr bwMode="auto">
                <a:xfrm>
                  <a:off x="6400" y="7322"/>
                  <a:ext cx="160" cy="78"/>
                </a:xfrm>
                <a:custGeom>
                  <a:avLst/>
                  <a:gdLst>
                    <a:gd name="T0" fmla="*/ 0 w 160"/>
                    <a:gd name="T1" fmla="*/ 78 h 78"/>
                    <a:gd name="T2" fmla="*/ 20 w 160"/>
                    <a:gd name="T3" fmla="*/ 18 h 78"/>
                    <a:gd name="T4" fmla="*/ 140 w 160"/>
                    <a:gd name="T5" fmla="*/ 78 h 78"/>
                    <a:gd name="T6" fmla="*/ 160 w 160"/>
                    <a:gd name="T7" fmla="*/ 38 h 78"/>
                    <a:gd name="T8" fmla="*/ 0 60000 65536"/>
                    <a:gd name="T9" fmla="*/ 0 60000 65536"/>
                    <a:gd name="T10" fmla="*/ 0 60000 65536"/>
                    <a:gd name="T11" fmla="*/ 0 60000 65536"/>
                    <a:gd name="T12" fmla="*/ 0 w 160"/>
                    <a:gd name="T13" fmla="*/ 0 h 78"/>
                    <a:gd name="T14" fmla="*/ 160 w 160"/>
                    <a:gd name="T15" fmla="*/ 78 h 78"/>
                  </a:gdLst>
                  <a:ahLst/>
                  <a:cxnLst>
                    <a:cxn ang="T8">
                      <a:pos x="T0" y="T1"/>
                    </a:cxn>
                    <a:cxn ang="T9">
                      <a:pos x="T2" y="T3"/>
                    </a:cxn>
                    <a:cxn ang="T10">
                      <a:pos x="T4" y="T5"/>
                    </a:cxn>
                    <a:cxn ang="T11">
                      <a:pos x="T6" y="T7"/>
                    </a:cxn>
                  </a:cxnLst>
                  <a:rect l="T12" t="T13" r="T14" b="T15"/>
                  <a:pathLst>
                    <a:path w="160" h="78">
                      <a:moveTo>
                        <a:pt x="0" y="78"/>
                      </a:moveTo>
                      <a:cubicBezTo>
                        <a:pt x="7" y="58"/>
                        <a:pt x="1" y="27"/>
                        <a:pt x="20" y="18"/>
                      </a:cubicBezTo>
                      <a:cubicBezTo>
                        <a:pt x="55" y="0"/>
                        <a:pt x="116" y="78"/>
                        <a:pt x="140" y="78"/>
                      </a:cubicBezTo>
                      <a:cubicBezTo>
                        <a:pt x="155" y="78"/>
                        <a:pt x="153" y="51"/>
                        <a:pt x="160" y="38"/>
                      </a:cubicBezTo>
                    </a:path>
                  </a:pathLst>
                </a:custGeom>
                <a:noFill/>
                <a:ln w="9525">
                  <a:solidFill>
                    <a:srgbClr val="000000"/>
                  </a:solidFill>
                  <a:round/>
                  <a:headEnd/>
                  <a:tailEnd/>
                </a:ln>
              </p:spPr>
              <p:txBody>
                <a:bodyPr/>
                <a:lstStyle/>
                <a:p>
                  <a:endParaRPr lang="fr-FR"/>
                </a:p>
              </p:txBody>
            </p:sp>
          </p:grpSp>
          <p:sp>
            <p:nvSpPr>
              <p:cNvPr id="13422" name="Line 27"/>
              <p:cNvSpPr>
                <a:spLocks noChangeShapeType="1"/>
              </p:cNvSpPr>
              <p:nvPr/>
            </p:nvSpPr>
            <p:spPr bwMode="auto">
              <a:xfrm flipH="1">
                <a:off x="5627688" y="2759075"/>
                <a:ext cx="114300" cy="228600"/>
              </a:xfrm>
              <a:prstGeom prst="line">
                <a:avLst/>
              </a:prstGeom>
              <a:noFill/>
              <a:ln w="9525">
                <a:solidFill>
                  <a:srgbClr val="000000"/>
                </a:solidFill>
                <a:round/>
                <a:headEnd/>
                <a:tailEnd/>
              </a:ln>
            </p:spPr>
            <p:txBody>
              <a:bodyPr/>
              <a:lstStyle/>
              <a:p>
                <a:endParaRPr lang="fr-FR"/>
              </a:p>
            </p:txBody>
          </p:sp>
          <p:sp>
            <p:nvSpPr>
              <p:cNvPr id="13423" name="Line 28"/>
              <p:cNvSpPr>
                <a:spLocks noChangeShapeType="1"/>
              </p:cNvSpPr>
              <p:nvPr/>
            </p:nvSpPr>
            <p:spPr bwMode="auto">
              <a:xfrm>
                <a:off x="6199188" y="2365375"/>
                <a:ext cx="114300" cy="228600"/>
              </a:xfrm>
              <a:prstGeom prst="line">
                <a:avLst/>
              </a:prstGeom>
              <a:noFill/>
              <a:ln w="9525">
                <a:solidFill>
                  <a:srgbClr val="000000"/>
                </a:solidFill>
                <a:round/>
                <a:headEnd/>
                <a:tailEnd/>
              </a:ln>
            </p:spPr>
            <p:txBody>
              <a:bodyPr/>
              <a:lstStyle/>
              <a:p>
                <a:endParaRPr lang="fr-FR"/>
              </a:p>
            </p:txBody>
          </p:sp>
          <p:grpSp>
            <p:nvGrpSpPr>
              <p:cNvPr id="13424" name="Group 29"/>
              <p:cNvGrpSpPr>
                <a:grpSpLocks/>
              </p:cNvGrpSpPr>
              <p:nvPr/>
            </p:nvGrpSpPr>
            <p:grpSpPr bwMode="auto">
              <a:xfrm>
                <a:off x="6237288" y="2593975"/>
                <a:ext cx="228600" cy="228600"/>
                <a:chOff x="6277" y="7177"/>
                <a:chExt cx="360" cy="360"/>
              </a:xfrm>
            </p:grpSpPr>
            <p:sp>
              <p:nvSpPr>
                <p:cNvPr id="13523" name="Oval 30"/>
                <p:cNvSpPr>
                  <a:spLocks noChangeArrowheads="1"/>
                </p:cNvSpPr>
                <p:nvPr/>
              </p:nvSpPr>
              <p:spPr bwMode="auto">
                <a:xfrm>
                  <a:off x="6277" y="7177"/>
                  <a:ext cx="360" cy="360"/>
                </a:xfrm>
                <a:prstGeom prst="ellipse">
                  <a:avLst/>
                </a:prstGeom>
                <a:solidFill>
                  <a:srgbClr val="FFFFFF"/>
                </a:solidFill>
                <a:ln w="9525">
                  <a:solidFill>
                    <a:srgbClr val="000000"/>
                  </a:solidFill>
                  <a:round/>
                  <a:headEnd/>
                  <a:tailEnd/>
                </a:ln>
              </p:spPr>
              <p:txBody>
                <a:bodyPr/>
                <a:lstStyle/>
                <a:p>
                  <a:endParaRPr lang="fr-FR"/>
                </a:p>
              </p:txBody>
            </p:sp>
            <p:sp>
              <p:nvSpPr>
                <p:cNvPr id="13524" name="Freeform 31"/>
                <p:cNvSpPr>
                  <a:spLocks/>
                </p:cNvSpPr>
                <p:nvPr/>
              </p:nvSpPr>
              <p:spPr bwMode="auto">
                <a:xfrm>
                  <a:off x="6400" y="7322"/>
                  <a:ext cx="160" cy="78"/>
                </a:xfrm>
                <a:custGeom>
                  <a:avLst/>
                  <a:gdLst>
                    <a:gd name="T0" fmla="*/ 0 w 160"/>
                    <a:gd name="T1" fmla="*/ 78 h 78"/>
                    <a:gd name="T2" fmla="*/ 20 w 160"/>
                    <a:gd name="T3" fmla="*/ 18 h 78"/>
                    <a:gd name="T4" fmla="*/ 140 w 160"/>
                    <a:gd name="T5" fmla="*/ 78 h 78"/>
                    <a:gd name="T6" fmla="*/ 160 w 160"/>
                    <a:gd name="T7" fmla="*/ 38 h 78"/>
                    <a:gd name="T8" fmla="*/ 0 60000 65536"/>
                    <a:gd name="T9" fmla="*/ 0 60000 65536"/>
                    <a:gd name="T10" fmla="*/ 0 60000 65536"/>
                    <a:gd name="T11" fmla="*/ 0 60000 65536"/>
                    <a:gd name="T12" fmla="*/ 0 w 160"/>
                    <a:gd name="T13" fmla="*/ 0 h 78"/>
                    <a:gd name="T14" fmla="*/ 160 w 160"/>
                    <a:gd name="T15" fmla="*/ 78 h 78"/>
                  </a:gdLst>
                  <a:ahLst/>
                  <a:cxnLst>
                    <a:cxn ang="T8">
                      <a:pos x="T0" y="T1"/>
                    </a:cxn>
                    <a:cxn ang="T9">
                      <a:pos x="T2" y="T3"/>
                    </a:cxn>
                    <a:cxn ang="T10">
                      <a:pos x="T4" y="T5"/>
                    </a:cxn>
                    <a:cxn ang="T11">
                      <a:pos x="T6" y="T7"/>
                    </a:cxn>
                  </a:cxnLst>
                  <a:rect l="T12" t="T13" r="T14" b="T15"/>
                  <a:pathLst>
                    <a:path w="160" h="78">
                      <a:moveTo>
                        <a:pt x="0" y="78"/>
                      </a:moveTo>
                      <a:cubicBezTo>
                        <a:pt x="7" y="58"/>
                        <a:pt x="1" y="27"/>
                        <a:pt x="20" y="18"/>
                      </a:cubicBezTo>
                      <a:cubicBezTo>
                        <a:pt x="55" y="0"/>
                        <a:pt x="116" y="78"/>
                        <a:pt x="140" y="78"/>
                      </a:cubicBezTo>
                      <a:cubicBezTo>
                        <a:pt x="155" y="78"/>
                        <a:pt x="153" y="51"/>
                        <a:pt x="160" y="38"/>
                      </a:cubicBezTo>
                    </a:path>
                  </a:pathLst>
                </a:custGeom>
                <a:noFill/>
                <a:ln w="9525">
                  <a:solidFill>
                    <a:srgbClr val="000000"/>
                  </a:solidFill>
                  <a:round/>
                  <a:headEnd/>
                  <a:tailEnd/>
                </a:ln>
              </p:spPr>
              <p:txBody>
                <a:bodyPr/>
                <a:lstStyle/>
                <a:p>
                  <a:endParaRPr lang="fr-FR"/>
                </a:p>
              </p:txBody>
            </p:sp>
          </p:grpSp>
          <p:sp>
            <p:nvSpPr>
              <p:cNvPr id="13425" name="Line 32"/>
              <p:cNvSpPr>
                <a:spLocks noChangeShapeType="1"/>
              </p:cNvSpPr>
              <p:nvPr/>
            </p:nvSpPr>
            <p:spPr bwMode="auto">
              <a:xfrm>
                <a:off x="6426200" y="2822575"/>
                <a:ext cx="114300" cy="228600"/>
              </a:xfrm>
              <a:prstGeom prst="line">
                <a:avLst/>
              </a:prstGeom>
              <a:noFill/>
              <a:ln w="9525">
                <a:solidFill>
                  <a:srgbClr val="000000"/>
                </a:solidFill>
                <a:round/>
                <a:headEnd/>
                <a:tailEnd type="oval" w="med" len="med"/>
              </a:ln>
            </p:spPr>
            <p:txBody>
              <a:bodyPr/>
              <a:lstStyle/>
              <a:p>
                <a:endParaRPr lang="fr-FR"/>
              </a:p>
            </p:txBody>
          </p:sp>
          <p:sp>
            <p:nvSpPr>
              <p:cNvPr id="13426" name="Line 33"/>
              <p:cNvSpPr>
                <a:spLocks noChangeShapeType="1"/>
              </p:cNvSpPr>
              <p:nvPr/>
            </p:nvSpPr>
            <p:spPr bwMode="auto">
              <a:xfrm>
                <a:off x="6542088" y="3051175"/>
                <a:ext cx="685800" cy="0"/>
              </a:xfrm>
              <a:prstGeom prst="line">
                <a:avLst/>
              </a:prstGeom>
              <a:noFill/>
              <a:ln w="9525">
                <a:solidFill>
                  <a:srgbClr val="000000"/>
                </a:solidFill>
                <a:round/>
                <a:headEnd/>
                <a:tailEnd type="oval" w="med" len="med"/>
              </a:ln>
            </p:spPr>
            <p:txBody>
              <a:bodyPr/>
              <a:lstStyle/>
              <a:p>
                <a:endParaRPr lang="fr-FR"/>
              </a:p>
            </p:txBody>
          </p:sp>
          <p:grpSp>
            <p:nvGrpSpPr>
              <p:cNvPr id="13427" name="Group 34"/>
              <p:cNvGrpSpPr>
                <a:grpSpLocks/>
              </p:cNvGrpSpPr>
              <p:nvPr/>
            </p:nvGrpSpPr>
            <p:grpSpPr bwMode="auto">
              <a:xfrm rot="2869739">
                <a:off x="7997032" y="2467769"/>
                <a:ext cx="455612" cy="114300"/>
                <a:chOff x="2317" y="5557"/>
                <a:chExt cx="1800" cy="180"/>
              </a:xfrm>
            </p:grpSpPr>
            <p:grpSp>
              <p:nvGrpSpPr>
                <p:cNvPr id="13508" name="Group 35"/>
                <p:cNvGrpSpPr>
                  <a:grpSpLocks/>
                </p:cNvGrpSpPr>
                <p:nvPr/>
              </p:nvGrpSpPr>
              <p:grpSpPr bwMode="auto">
                <a:xfrm>
                  <a:off x="2497" y="5557"/>
                  <a:ext cx="1440" cy="180"/>
                  <a:chOff x="2497" y="5557"/>
                  <a:chExt cx="1440" cy="180"/>
                </a:xfrm>
              </p:grpSpPr>
              <p:grpSp>
                <p:nvGrpSpPr>
                  <p:cNvPr id="13511" name="Group 36"/>
                  <p:cNvGrpSpPr>
                    <a:grpSpLocks/>
                  </p:cNvGrpSpPr>
                  <p:nvPr/>
                </p:nvGrpSpPr>
                <p:grpSpPr bwMode="auto">
                  <a:xfrm>
                    <a:off x="2497" y="5557"/>
                    <a:ext cx="360" cy="180"/>
                    <a:chOff x="2497" y="5557"/>
                    <a:chExt cx="360" cy="180"/>
                  </a:xfrm>
                </p:grpSpPr>
                <p:sp>
                  <p:nvSpPr>
                    <p:cNvPr id="13521" name="Line 37"/>
                    <p:cNvSpPr>
                      <a:spLocks noChangeShapeType="1"/>
                    </p:cNvSpPr>
                    <p:nvPr/>
                  </p:nvSpPr>
                  <p:spPr bwMode="auto">
                    <a:xfrm flipH="1">
                      <a:off x="2497" y="5557"/>
                      <a:ext cx="180" cy="180"/>
                    </a:xfrm>
                    <a:prstGeom prst="line">
                      <a:avLst/>
                    </a:prstGeom>
                    <a:noFill/>
                    <a:ln w="9525">
                      <a:solidFill>
                        <a:srgbClr val="000000"/>
                      </a:solidFill>
                      <a:round/>
                      <a:headEnd/>
                      <a:tailEnd/>
                    </a:ln>
                  </p:spPr>
                  <p:txBody>
                    <a:bodyPr/>
                    <a:lstStyle/>
                    <a:p>
                      <a:endParaRPr lang="fr-FR"/>
                    </a:p>
                  </p:txBody>
                </p:sp>
                <p:sp>
                  <p:nvSpPr>
                    <p:cNvPr id="13522" name="Line 38"/>
                    <p:cNvSpPr>
                      <a:spLocks noChangeShapeType="1"/>
                    </p:cNvSpPr>
                    <p:nvPr/>
                  </p:nvSpPr>
                  <p:spPr bwMode="auto">
                    <a:xfrm>
                      <a:off x="2677" y="5557"/>
                      <a:ext cx="180" cy="180"/>
                    </a:xfrm>
                    <a:prstGeom prst="line">
                      <a:avLst/>
                    </a:prstGeom>
                    <a:noFill/>
                    <a:ln w="9525">
                      <a:solidFill>
                        <a:srgbClr val="000000"/>
                      </a:solidFill>
                      <a:round/>
                      <a:headEnd/>
                      <a:tailEnd/>
                    </a:ln>
                  </p:spPr>
                  <p:txBody>
                    <a:bodyPr/>
                    <a:lstStyle/>
                    <a:p>
                      <a:endParaRPr lang="fr-FR"/>
                    </a:p>
                  </p:txBody>
                </p:sp>
              </p:grpSp>
              <p:grpSp>
                <p:nvGrpSpPr>
                  <p:cNvPr id="13512" name="Group 39"/>
                  <p:cNvGrpSpPr>
                    <a:grpSpLocks/>
                  </p:cNvGrpSpPr>
                  <p:nvPr/>
                </p:nvGrpSpPr>
                <p:grpSpPr bwMode="auto">
                  <a:xfrm>
                    <a:off x="2857" y="5557"/>
                    <a:ext cx="360" cy="180"/>
                    <a:chOff x="2497" y="5557"/>
                    <a:chExt cx="360" cy="180"/>
                  </a:xfrm>
                </p:grpSpPr>
                <p:sp>
                  <p:nvSpPr>
                    <p:cNvPr id="13519" name="Line 40"/>
                    <p:cNvSpPr>
                      <a:spLocks noChangeShapeType="1"/>
                    </p:cNvSpPr>
                    <p:nvPr/>
                  </p:nvSpPr>
                  <p:spPr bwMode="auto">
                    <a:xfrm flipH="1">
                      <a:off x="2497" y="5557"/>
                      <a:ext cx="180" cy="180"/>
                    </a:xfrm>
                    <a:prstGeom prst="line">
                      <a:avLst/>
                    </a:prstGeom>
                    <a:noFill/>
                    <a:ln w="9525">
                      <a:solidFill>
                        <a:srgbClr val="000000"/>
                      </a:solidFill>
                      <a:round/>
                      <a:headEnd/>
                      <a:tailEnd/>
                    </a:ln>
                  </p:spPr>
                  <p:txBody>
                    <a:bodyPr/>
                    <a:lstStyle/>
                    <a:p>
                      <a:endParaRPr lang="fr-FR"/>
                    </a:p>
                  </p:txBody>
                </p:sp>
                <p:sp>
                  <p:nvSpPr>
                    <p:cNvPr id="13520" name="Line 41"/>
                    <p:cNvSpPr>
                      <a:spLocks noChangeShapeType="1"/>
                    </p:cNvSpPr>
                    <p:nvPr/>
                  </p:nvSpPr>
                  <p:spPr bwMode="auto">
                    <a:xfrm>
                      <a:off x="2677" y="5557"/>
                      <a:ext cx="180" cy="180"/>
                    </a:xfrm>
                    <a:prstGeom prst="line">
                      <a:avLst/>
                    </a:prstGeom>
                    <a:noFill/>
                    <a:ln w="9525">
                      <a:solidFill>
                        <a:srgbClr val="000000"/>
                      </a:solidFill>
                      <a:round/>
                      <a:headEnd/>
                      <a:tailEnd/>
                    </a:ln>
                  </p:spPr>
                  <p:txBody>
                    <a:bodyPr/>
                    <a:lstStyle/>
                    <a:p>
                      <a:endParaRPr lang="fr-FR"/>
                    </a:p>
                  </p:txBody>
                </p:sp>
              </p:grpSp>
              <p:grpSp>
                <p:nvGrpSpPr>
                  <p:cNvPr id="13513" name="Group 42"/>
                  <p:cNvGrpSpPr>
                    <a:grpSpLocks/>
                  </p:cNvGrpSpPr>
                  <p:nvPr/>
                </p:nvGrpSpPr>
                <p:grpSpPr bwMode="auto">
                  <a:xfrm>
                    <a:off x="3217" y="5557"/>
                    <a:ext cx="360" cy="180"/>
                    <a:chOff x="2497" y="5557"/>
                    <a:chExt cx="360" cy="180"/>
                  </a:xfrm>
                </p:grpSpPr>
                <p:sp>
                  <p:nvSpPr>
                    <p:cNvPr id="13517" name="Line 43"/>
                    <p:cNvSpPr>
                      <a:spLocks noChangeShapeType="1"/>
                    </p:cNvSpPr>
                    <p:nvPr/>
                  </p:nvSpPr>
                  <p:spPr bwMode="auto">
                    <a:xfrm flipH="1">
                      <a:off x="2497" y="5557"/>
                      <a:ext cx="180" cy="180"/>
                    </a:xfrm>
                    <a:prstGeom prst="line">
                      <a:avLst/>
                    </a:prstGeom>
                    <a:noFill/>
                    <a:ln w="9525">
                      <a:solidFill>
                        <a:srgbClr val="000000"/>
                      </a:solidFill>
                      <a:round/>
                      <a:headEnd/>
                      <a:tailEnd/>
                    </a:ln>
                  </p:spPr>
                  <p:txBody>
                    <a:bodyPr/>
                    <a:lstStyle/>
                    <a:p>
                      <a:endParaRPr lang="fr-FR"/>
                    </a:p>
                  </p:txBody>
                </p:sp>
                <p:sp>
                  <p:nvSpPr>
                    <p:cNvPr id="13518" name="Line 44"/>
                    <p:cNvSpPr>
                      <a:spLocks noChangeShapeType="1"/>
                    </p:cNvSpPr>
                    <p:nvPr/>
                  </p:nvSpPr>
                  <p:spPr bwMode="auto">
                    <a:xfrm>
                      <a:off x="2677" y="5557"/>
                      <a:ext cx="180" cy="180"/>
                    </a:xfrm>
                    <a:prstGeom prst="line">
                      <a:avLst/>
                    </a:prstGeom>
                    <a:noFill/>
                    <a:ln w="9525">
                      <a:solidFill>
                        <a:srgbClr val="000000"/>
                      </a:solidFill>
                      <a:round/>
                      <a:headEnd/>
                      <a:tailEnd/>
                    </a:ln>
                  </p:spPr>
                  <p:txBody>
                    <a:bodyPr/>
                    <a:lstStyle/>
                    <a:p>
                      <a:endParaRPr lang="fr-FR"/>
                    </a:p>
                  </p:txBody>
                </p:sp>
              </p:grpSp>
              <p:grpSp>
                <p:nvGrpSpPr>
                  <p:cNvPr id="13514" name="Group 45"/>
                  <p:cNvGrpSpPr>
                    <a:grpSpLocks/>
                  </p:cNvGrpSpPr>
                  <p:nvPr/>
                </p:nvGrpSpPr>
                <p:grpSpPr bwMode="auto">
                  <a:xfrm>
                    <a:off x="3577" y="5557"/>
                    <a:ext cx="360" cy="180"/>
                    <a:chOff x="2497" y="5557"/>
                    <a:chExt cx="360" cy="180"/>
                  </a:xfrm>
                </p:grpSpPr>
                <p:sp>
                  <p:nvSpPr>
                    <p:cNvPr id="13515" name="Line 46"/>
                    <p:cNvSpPr>
                      <a:spLocks noChangeShapeType="1"/>
                    </p:cNvSpPr>
                    <p:nvPr/>
                  </p:nvSpPr>
                  <p:spPr bwMode="auto">
                    <a:xfrm flipH="1">
                      <a:off x="2497" y="5557"/>
                      <a:ext cx="180" cy="180"/>
                    </a:xfrm>
                    <a:prstGeom prst="line">
                      <a:avLst/>
                    </a:prstGeom>
                    <a:noFill/>
                    <a:ln w="9525">
                      <a:solidFill>
                        <a:srgbClr val="000000"/>
                      </a:solidFill>
                      <a:round/>
                      <a:headEnd/>
                      <a:tailEnd/>
                    </a:ln>
                  </p:spPr>
                  <p:txBody>
                    <a:bodyPr/>
                    <a:lstStyle/>
                    <a:p>
                      <a:endParaRPr lang="fr-FR"/>
                    </a:p>
                  </p:txBody>
                </p:sp>
                <p:sp>
                  <p:nvSpPr>
                    <p:cNvPr id="13516" name="Line 47"/>
                    <p:cNvSpPr>
                      <a:spLocks noChangeShapeType="1"/>
                    </p:cNvSpPr>
                    <p:nvPr/>
                  </p:nvSpPr>
                  <p:spPr bwMode="auto">
                    <a:xfrm>
                      <a:off x="2677" y="5557"/>
                      <a:ext cx="180" cy="180"/>
                    </a:xfrm>
                    <a:prstGeom prst="line">
                      <a:avLst/>
                    </a:prstGeom>
                    <a:noFill/>
                    <a:ln w="9525">
                      <a:solidFill>
                        <a:srgbClr val="000000"/>
                      </a:solidFill>
                      <a:round/>
                      <a:headEnd/>
                      <a:tailEnd/>
                    </a:ln>
                  </p:spPr>
                  <p:txBody>
                    <a:bodyPr/>
                    <a:lstStyle/>
                    <a:p>
                      <a:endParaRPr lang="fr-FR"/>
                    </a:p>
                  </p:txBody>
                </p:sp>
              </p:grpSp>
            </p:grpSp>
            <p:sp>
              <p:nvSpPr>
                <p:cNvPr id="13509" name="Line 48"/>
                <p:cNvSpPr>
                  <a:spLocks noChangeShapeType="1"/>
                </p:cNvSpPr>
                <p:nvPr/>
              </p:nvSpPr>
              <p:spPr bwMode="auto">
                <a:xfrm>
                  <a:off x="3937" y="5737"/>
                  <a:ext cx="180" cy="0"/>
                </a:xfrm>
                <a:prstGeom prst="line">
                  <a:avLst/>
                </a:prstGeom>
                <a:noFill/>
                <a:ln w="9525">
                  <a:solidFill>
                    <a:srgbClr val="000000"/>
                  </a:solidFill>
                  <a:round/>
                  <a:headEnd/>
                  <a:tailEnd/>
                </a:ln>
              </p:spPr>
              <p:txBody>
                <a:bodyPr/>
                <a:lstStyle/>
                <a:p>
                  <a:endParaRPr lang="fr-FR"/>
                </a:p>
              </p:txBody>
            </p:sp>
            <p:sp>
              <p:nvSpPr>
                <p:cNvPr id="13510" name="Line 49"/>
                <p:cNvSpPr>
                  <a:spLocks noChangeShapeType="1"/>
                </p:cNvSpPr>
                <p:nvPr/>
              </p:nvSpPr>
              <p:spPr bwMode="auto">
                <a:xfrm>
                  <a:off x="2317" y="5737"/>
                  <a:ext cx="180" cy="0"/>
                </a:xfrm>
                <a:prstGeom prst="line">
                  <a:avLst/>
                </a:prstGeom>
                <a:noFill/>
                <a:ln w="9525">
                  <a:solidFill>
                    <a:srgbClr val="000000"/>
                  </a:solidFill>
                  <a:round/>
                  <a:headEnd/>
                  <a:tailEnd/>
                </a:ln>
              </p:spPr>
              <p:txBody>
                <a:bodyPr/>
                <a:lstStyle/>
                <a:p>
                  <a:endParaRPr lang="fr-FR"/>
                </a:p>
              </p:txBody>
            </p:sp>
          </p:grpSp>
          <p:sp>
            <p:nvSpPr>
              <p:cNvPr id="13428" name="Line 50"/>
              <p:cNvSpPr>
                <a:spLocks noChangeShapeType="1"/>
              </p:cNvSpPr>
              <p:nvPr/>
            </p:nvSpPr>
            <p:spPr bwMode="auto">
              <a:xfrm>
                <a:off x="7926388" y="2298700"/>
                <a:ext cx="101600" cy="101600"/>
              </a:xfrm>
              <a:prstGeom prst="line">
                <a:avLst/>
              </a:prstGeom>
              <a:noFill/>
              <a:ln w="9525">
                <a:solidFill>
                  <a:srgbClr val="000000"/>
                </a:solidFill>
                <a:round/>
                <a:headEnd/>
                <a:tailEnd/>
              </a:ln>
            </p:spPr>
            <p:txBody>
              <a:bodyPr/>
              <a:lstStyle/>
              <a:p>
                <a:endParaRPr lang="fr-FR"/>
              </a:p>
            </p:txBody>
          </p:sp>
          <p:sp>
            <p:nvSpPr>
              <p:cNvPr id="13429" name="Line 51"/>
              <p:cNvSpPr>
                <a:spLocks noChangeShapeType="1"/>
              </p:cNvSpPr>
              <p:nvPr/>
            </p:nvSpPr>
            <p:spPr bwMode="auto">
              <a:xfrm>
                <a:off x="8319408" y="2728143"/>
                <a:ext cx="168294" cy="158576"/>
              </a:xfrm>
              <a:prstGeom prst="line">
                <a:avLst/>
              </a:prstGeom>
              <a:noFill/>
              <a:ln w="9525">
                <a:solidFill>
                  <a:srgbClr val="000000"/>
                </a:solidFill>
                <a:round/>
                <a:headEnd/>
                <a:tailEnd/>
              </a:ln>
            </p:spPr>
            <p:txBody>
              <a:bodyPr/>
              <a:lstStyle/>
              <a:p>
                <a:endParaRPr lang="fr-FR"/>
              </a:p>
            </p:txBody>
          </p:sp>
          <p:grpSp>
            <p:nvGrpSpPr>
              <p:cNvPr id="13430" name="Group 52"/>
              <p:cNvGrpSpPr>
                <a:grpSpLocks/>
              </p:cNvGrpSpPr>
              <p:nvPr/>
            </p:nvGrpSpPr>
            <p:grpSpPr bwMode="auto">
              <a:xfrm rot="7488275">
                <a:off x="7260431" y="2637632"/>
                <a:ext cx="455613" cy="114300"/>
                <a:chOff x="2317" y="5557"/>
                <a:chExt cx="1800" cy="180"/>
              </a:xfrm>
            </p:grpSpPr>
            <p:grpSp>
              <p:nvGrpSpPr>
                <p:cNvPr id="13493" name="Group 53"/>
                <p:cNvGrpSpPr>
                  <a:grpSpLocks/>
                </p:cNvGrpSpPr>
                <p:nvPr/>
              </p:nvGrpSpPr>
              <p:grpSpPr bwMode="auto">
                <a:xfrm>
                  <a:off x="2497" y="5557"/>
                  <a:ext cx="1440" cy="180"/>
                  <a:chOff x="2497" y="5557"/>
                  <a:chExt cx="1440" cy="180"/>
                </a:xfrm>
              </p:grpSpPr>
              <p:grpSp>
                <p:nvGrpSpPr>
                  <p:cNvPr id="13496" name="Group 54"/>
                  <p:cNvGrpSpPr>
                    <a:grpSpLocks/>
                  </p:cNvGrpSpPr>
                  <p:nvPr/>
                </p:nvGrpSpPr>
                <p:grpSpPr bwMode="auto">
                  <a:xfrm>
                    <a:off x="2497" y="5557"/>
                    <a:ext cx="360" cy="180"/>
                    <a:chOff x="2497" y="5557"/>
                    <a:chExt cx="360" cy="180"/>
                  </a:xfrm>
                </p:grpSpPr>
                <p:sp>
                  <p:nvSpPr>
                    <p:cNvPr id="13506" name="Line 55"/>
                    <p:cNvSpPr>
                      <a:spLocks noChangeShapeType="1"/>
                    </p:cNvSpPr>
                    <p:nvPr/>
                  </p:nvSpPr>
                  <p:spPr bwMode="auto">
                    <a:xfrm flipH="1">
                      <a:off x="2497" y="5557"/>
                      <a:ext cx="180" cy="180"/>
                    </a:xfrm>
                    <a:prstGeom prst="line">
                      <a:avLst/>
                    </a:prstGeom>
                    <a:noFill/>
                    <a:ln w="9525">
                      <a:solidFill>
                        <a:srgbClr val="000000"/>
                      </a:solidFill>
                      <a:round/>
                      <a:headEnd/>
                      <a:tailEnd/>
                    </a:ln>
                  </p:spPr>
                  <p:txBody>
                    <a:bodyPr/>
                    <a:lstStyle/>
                    <a:p>
                      <a:endParaRPr lang="fr-FR"/>
                    </a:p>
                  </p:txBody>
                </p:sp>
                <p:sp>
                  <p:nvSpPr>
                    <p:cNvPr id="13507" name="Line 56"/>
                    <p:cNvSpPr>
                      <a:spLocks noChangeShapeType="1"/>
                    </p:cNvSpPr>
                    <p:nvPr/>
                  </p:nvSpPr>
                  <p:spPr bwMode="auto">
                    <a:xfrm>
                      <a:off x="2677" y="5557"/>
                      <a:ext cx="180" cy="180"/>
                    </a:xfrm>
                    <a:prstGeom prst="line">
                      <a:avLst/>
                    </a:prstGeom>
                    <a:noFill/>
                    <a:ln w="9525">
                      <a:solidFill>
                        <a:srgbClr val="000000"/>
                      </a:solidFill>
                      <a:round/>
                      <a:headEnd/>
                      <a:tailEnd/>
                    </a:ln>
                  </p:spPr>
                  <p:txBody>
                    <a:bodyPr/>
                    <a:lstStyle/>
                    <a:p>
                      <a:endParaRPr lang="fr-FR"/>
                    </a:p>
                  </p:txBody>
                </p:sp>
              </p:grpSp>
              <p:grpSp>
                <p:nvGrpSpPr>
                  <p:cNvPr id="13497" name="Group 57"/>
                  <p:cNvGrpSpPr>
                    <a:grpSpLocks/>
                  </p:cNvGrpSpPr>
                  <p:nvPr/>
                </p:nvGrpSpPr>
                <p:grpSpPr bwMode="auto">
                  <a:xfrm>
                    <a:off x="2857" y="5557"/>
                    <a:ext cx="360" cy="180"/>
                    <a:chOff x="2497" y="5557"/>
                    <a:chExt cx="360" cy="180"/>
                  </a:xfrm>
                </p:grpSpPr>
                <p:sp>
                  <p:nvSpPr>
                    <p:cNvPr id="13504" name="Line 58"/>
                    <p:cNvSpPr>
                      <a:spLocks noChangeShapeType="1"/>
                    </p:cNvSpPr>
                    <p:nvPr/>
                  </p:nvSpPr>
                  <p:spPr bwMode="auto">
                    <a:xfrm flipH="1">
                      <a:off x="2497" y="5557"/>
                      <a:ext cx="180" cy="180"/>
                    </a:xfrm>
                    <a:prstGeom prst="line">
                      <a:avLst/>
                    </a:prstGeom>
                    <a:noFill/>
                    <a:ln w="9525">
                      <a:solidFill>
                        <a:srgbClr val="000000"/>
                      </a:solidFill>
                      <a:round/>
                      <a:headEnd/>
                      <a:tailEnd/>
                    </a:ln>
                  </p:spPr>
                  <p:txBody>
                    <a:bodyPr/>
                    <a:lstStyle/>
                    <a:p>
                      <a:endParaRPr lang="fr-FR"/>
                    </a:p>
                  </p:txBody>
                </p:sp>
                <p:sp>
                  <p:nvSpPr>
                    <p:cNvPr id="13505" name="Line 59"/>
                    <p:cNvSpPr>
                      <a:spLocks noChangeShapeType="1"/>
                    </p:cNvSpPr>
                    <p:nvPr/>
                  </p:nvSpPr>
                  <p:spPr bwMode="auto">
                    <a:xfrm>
                      <a:off x="2677" y="5557"/>
                      <a:ext cx="180" cy="180"/>
                    </a:xfrm>
                    <a:prstGeom prst="line">
                      <a:avLst/>
                    </a:prstGeom>
                    <a:noFill/>
                    <a:ln w="9525">
                      <a:solidFill>
                        <a:srgbClr val="000000"/>
                      </a:solidFill>
                      <a:round/>
                      <a:headEnd/>
                      <a:tailEnd/>
                    </a:ln>
                  </p:spPr>
                  <p:txBody>
                    <a:bodyPr/>
                    <a:lstStyle/>
                    <a:p>
                      <a:endParaRPr lang="fr-FR"/>
                    </a:p>
                  </p:txBody>
                </p:sp>
              </p:grpSp>
              <p:grpSp>
                <p:nvGrpSpPr>
                  <p:cNvPr id="13498" name="Group 60"/>
                  <p:cNvGrpSpPr>
                    <a:grpSpLocks/>
                  </p:cNvGrpSpPr>
                  <p:nvPr/>
                </p:nvGrpSpPr>
                <p:grpSpPr bwMode="auto">
                  <a:xfrm>
                    <a:off x="3217" y="5557"/>
                    <a:ext cx="360" cy="180"/>
                    <a:chOff x="2497" y="5557"/>
                    <a:chExt cx="360" cy="180"/>
                  </a:xfrm>
                </p:grpSpPr>
                <p:sp>
                  <p:nvSpPr>
                    <p:cNvPr id="13502" name="Line 61"/>
                    <p:cNvSpPr>
                      <a:spLocks noChangeShapeType="1"/>
                    </p:cNvSpPr>
                    <p:nvPr/>
                  </p:nvSpPr>
                  <p:spPr bwMode="auto">
                    <a:xfrm flipH="1">
                      <a:off x="2497" y="5557"/>
                      <a:ext cx="180" cy="180"/>
                    </a:xfrm>
                    <a:prstGeom prst="line">
                      <a:avLst/>
                    </a:prstGeom>
                    <a:noFill/>
                    <a:ln w="9525">
                      <a:solidFill>
                        <a:srgbClr val="000000"/>
                      </a:solidFill>
                      <a:round/>
                      <a:headEnd/>
                      <a:tailEnd/>
                    </a:ln>
                  </p:spPr>
                  <p:txBody>
                    <a:bodyPr/>
                    <a:lstStyle/>
                    <a:p>
                      <a:endParaRPr lang="fr-FR"/>
                    </a:p>
                  </p:txBody>
                </p:sp>
                <p:sp>
                  <p:nvSpPr>
                    <p:cNvPr id="13503" name="Line 62"/>
                    <p:cNvSpPr>
                      <a:spLocks noChangeShapeType="1"/>
                    </p:cNvSpPr>
                    <p:nvPr/>
                  </p:nvSpPr>
                  <p:spPr bwMode="auto">
                    <a:xfrm>
                      <a:off x="2677" y="5557"/>
                      <a:ext cx="180" cy="180"/>
                    </a:xfrm>
                    <a:prstGeom prst="line">
                      <a:avLst/>
                    </a:prstGeom>
                    <a:noFill/>
                    <a:ln w="9525">
                      <a:solidFill>
                        <a:srgbClr val="000000"/>
                      </a:solidFill>
                      <a:round/>
                      <a:headEnd/>
                      <a:tailEnd/>
                    </a:ln>
                  </p:spPr>
                  <p:txBody>
                    <a:bodyPr/>
                    <a:lstStyle/>
                    <a:p>
                      <a:endParaRPr lang="fr-FR"/>
                    </a:p>
                  </p:txBody>
                </p:sp>
              </p:grpSp>
              <p:grpSp>
                <p:nvGrpSpPr>
                  <p:cNvPr id="13499" name="Group 63"/>
                  <p:cNvGrpSpPr>
                    <a:grpSpLocks/>
                  </p:cNvGrpSpPr>
                  <p:nvPr/>
                </p:nvGrpSpPr>
                <p:grpSpPr bwMode="auto">
                  <a:xfrm>
                    <a:off x="3577" y="5557"/>
                    <a:ext cx="360" cy="180"/>
                    <a:chOff x="2497" y="5557"/>
                    <a:chExt cx="360" cy="180"/>
                  </a:xfrm>
                </p:grpSpPr>
                <p:sp>
                  <p:nvSpPr>
                    <p:cNvPr id="13500" name="Line 64"/>
                    <p:cNvSpPr>
                      <a:spLocks noChangeShapeType="1"/>
                    </p:cNvSpPr>
                    <p:nvPr/>
                  </p:nvSpPr>
                  <p:spPr bwMode="auto">
                    <a:xfrm flipH="1">
                      <a:off x="2497" y="5557"/>
                      <a:ext cx="180" cy="180"/>
                    </a:xfrm>
                    <a:prstGeom prst="line">
                      <a:avLst/>
                    </a:prstGeom>
                    <a:noFill/>
                    <a:ln w="9525">
                      <a:solidFill>
                        <a:srgbClr val="000000"/>
                      </a:solidFill>
                      <a:round/>
                      <a:headEnd/>
                      <a:tailEnd/>
                    </a:ln>
                  </p:spPr>
                  <p:txBody>
                    <a:bodyPr/>
                    <a:lstStyle/>
                    <a:p>
                      <a:endParaRPr lang="fr-FR"/>
                    </a:p>
                  </p:txBody>
                </p:sp>
                <p:sp>
                  <p:nvSpPr>
                    <p:cNvPr id="13501" name="Line 65"/>
                    <p:cNvSpPr>
                      <a:spLocks noChangeShapeType="1"/>
                    </p:cNvSpPr>
                    <p:nvPr/>
                  </p:nvSpPr>
                  <p:spPr bwMode="auto">
                    <a:xfrm>
                      <a:off x="2677" y="5557"/>
                      <a:ext cx="180" cy="180"/>
                    </a:xfrm>
                    <a:prstGeom prst="line">
                      <a:avLst/>
                    </a:prstGeom>
                    <a:noFill/>
                    <a:ln w="9525">
                      <a:solidFill>
                        <a:srgbClr val="000000"/>
                      </a:solidFill>
                      <a:round/>
                      <a:headEnd/>
                      <a:tailEnd/>
                    </a:ln>
                  </p:spPr>
                  <p:txBody>
                    <a:bodyPr/>
                    <a:lstStyle/>
                    <a:p>
                      <a:endParaRPr lang="fr-FR"/>
                    </a:p>
                  </p:txBody>
                </p:sp>
              </p:grpSp>
            </p:grpSp>
            <p:sp>
              <p:nvSpPr>
                <p:cNvPr id="13494" name="Line 66"/>
                <p:cNvSpPr>
                  <a:spLocks noChangeShapeType="1"/>
                </p:cNvSpPr>
                <p:nvPr/>
              </p:nvSpPr>
              <p:spPr bwMode="auto">
                <a:xfrm>
                  <a:off x="3937" y="5737"/>
                  <a:ext cx="180" cy="0"/>
                </a:xfrm>
                <a:prstGeom prst="line">
                  <a:avLst/>
                </a:prstGeom>
                <a:noFill/>
                <a:ln w="9525">
                  <a:solidFill>
                    <a:srgbClr val="000000"/>
                  </a:solidFill>
                  <a:round/>
                  <a:headEnd/>
                  <a:tailEnd/>
                </a:ln>
              </p:spPr>
              <p:txBody>
                <a:bodyPr/>
                <a:lstStyle/>
                <a:p>
                  <a:endParaRPr lang="fr-FR"/>
                </a:p>
              </p:txBody>
            </p:sp>
            <p:sp>
              <p:nvSpPr>
                <p:cNvPr id="13495" name="Line 67"/>
                <p:cNvSpPr>
                  <a:spLocks noChangeShapeType="1"/>
                </p:cNvSpPr>
                <p:nvPr/>
              </p:nvSpPr>
              <p:spPr bwMode="auto">
                <a:xfrm>
                  <a:off x="2317" y="5737"/>
                  <a:ext cx="180" cy="0"/>
                </a:xfrm>
                <a:prstGeom prst="line">
                  <a:avLst/>
                </a:prstGeom>
                <a:noFill/>
                <a:ln w="9525">
                  <a:solidFill>
                    <a:srgbClr val="000000"/>
                  </a:solidFill>
                  <a:round/>
                  <a:headEnd/>
                  <a:tailEnd/>
                </a:ln>
              </p:spPr>
              <p:txBody>
                <a:bodyPr/>
                <a:lstStyle/>
                <a:p>
                  <a:endParaRPr lang="fr-FR"/>
                </a:p>
              </p:txBody>
            </p:sp>
          </p:grpSp>
          <p:sp>
            <p:nvSpPr>
              <p:cNvPr id="13431" name="Line 68"/>
              <p:cNvSpPr>
                <a:spLocks noChangeShapeType="1"/>
              </p:cNvSpPr>
              <p:nvPr/>
            </p:nvSpPr>
            <p:spPr bwMode="auto">
              <a:xfrm flipH="1">
                <a:off x="7570788" y="2365375"/>
                <a:ext cx="114300" cy="114300"/>
              </a:xfrm>
              <a:prstGeom prst="line">
                <a:avLst/>
              </a:prstGeom>
              <a:noFill/>
              <a:ln w="9525">
                <a:solidFill>
                  <a:srgbClr val="000000"/>
                </a:solidFill>
                <a:round/>
                <a:headEnd/>
                <a:tailEnd/>
              </a:ln>
            </p:spPr>
            <p:txBody>
              <a:bodyPr/>
              <a:lstStyle/>
              <a:p>
                <a:endParaRPr lang="fr-FR"/>
              </a:p>
            </p:txBody>
          </p:sp>
          <p:sp>
            <p:nvSpPr>
              <p:cNvPr id="13432" name="Line 69"/>
              <p:cNvSpPr>
                <a:spLocks noChangeShapeType="1"/>
              </p:cNvSpPr>
              <p:nvPr/>
            </p:nvSpPr>
            <p:spPr bwMode="auto">
              <a:xfrm flipH="1">
                <a:off x="7213167" y="2808099"/>
                <a:ext cx="114300" cy="228600"/>
              </a:xfrm>
              <a:prstGeom prst="line">
                <a:avLst/>
              </a:prstGeom>
              <a:noFill/>
              <a:ln w="9525">
                <a:solidFill>
                  <a:srgbClr val="000000"/>
                </a:solidFill>
                <a:round/>
                <a:headEnd/>
                <a:tailEnd/>
              </a:ln>
            </p:spPr>
            <p:txBody>
              <a:bodyPr/>
              <a:lstStyle/>
              <a:p>
                <a:endParaRPr lang="fr-FR"/>
              </a:p>
            </p:txBody>
          </p:sp>
          <p:sp>
            <p:nvSpPr>
              <p:cNvPr id="13433" name="Line 70"/>
              <p:cNvSpPr>
                <a:spLocks noChangeShapeType="1"/>
              </p:cNvSpPr>
              <p:nvPr/>
            </p:nvSpPr>
            <p:spPr bwMode="auto">
              <a:xfrm>
                <a:off x="5741988" y="3152775"/>
                <a:ext cx="342900" cy="0"/>
              </a:xfrm>
              <a:prstGeom prst="line">
                <a:avLst/>
              </a:prstGeom>
              <a:noFill/>
              <a:ln w="9525">
                <a:solidFill>
                  <a:srgbClr val="000000"/>
                </a:solidFill>
                <a:round/>
                <a:headEnd/>
                <a:tailEnd/>
              </a:ln>
            </p:spPr>
            <p:txBody>
              <a:bodyPr/>
              <a:lstStyle/>
              <a:p>
                <a:endParaRPr lang="fr-FR"/>
              </a:p>
            </p:txBody>
          </p:sp>
          <p:grpSp>
            <p:nvGrpSpPr>
              <p:cNvPr id="13434" name="Group 71"/>
              <p:cNvGrpSpPr>
                <a:grpSpLocks/>
              </p:cNvGrpSpPr>
              <p:nvPr/>
            </p:nvGrpSpPr>
            <p:grpSpPr bwMode="auto">
              <a:xfrm>
                <a:off x="6084888" y="3038475"/>
                <a:ext cx="228600" cy="228600"/>
                <a:chOff x="6277" y="7177"/>
                <a:chExt cx="360" cy="360"/>
              </a:xfrm>
            </p:grpSpPr>
            <p:sp>
              <p:nvSpPr>
                <p:cNvPr id="13491" name="Oval 72"/>
                <p:cNvSpPr>
                  <a:spLocks noChangeArrowheads="1"/>
                </p:cNvSpPr>
                <p:nvPr/>
              </p:nvSpPr>
              <p:spPr bwMode="auto">
                <a:xfrm>
                  <a:off x="6277" y="7177"/>
                  <a:ext cx="360" cy="360"/>
                </a:xfrm>
                <a:prstGeom prst="ellipse">
                  <a:avLst/>
                </a:prstGeom>
                <a:solidFill>
                  <a:srgbClr val="FFFFFF"/>
                </a:solidFill>
                <a:ln w="9525">
                  <a:solidFill>
                    <a:srgbClr val="000000"/>
                  </a:solidFill>
                  <a:round/>
                  <a:headEnd/>
                  <a:tailEnd/>
                </a:ln>
              </p:spPr>
              <p:txBody>
                <a:bodyPr/>
                <a:lstStyle/>
                <a:p>
                  <a:endParaRPr lang="fr-FR"/>
                </a:p>
              </p:txBody>
            </p:sp>
            <p:sp>
              <p:nvSpPr>
                <p:cNvPr id="13492" name="Freeform 73"/>
                <p:cNvSpPr>
                  <a:spLocks/>
                </p:cNvSpPr>
                <p:nvPr/>
              </p:nvSpPr>
              <p:spPr bwMode="auto">
                <a:xfrm>
                  <a:off x="6400" y="7322"/>
                  <a:ext cx="160" cy="78"/>
                </a:xfrm>
                <a:custGeom>
                  <a:avLst/>
                  <a:gdLst>
                    <a:gd name="T0" fmla="*/ 0 w 160"/>
                    <a:gd name="T1" fmla="*/ 78 h 78"/>
                    <a:gd name="T2" fmla="*/ 20 w 160"/>
                    <a:gd name="T3" fmla="*/ 18 h 78"/>
                    <a:gd name="T4" fmla="*/ 140 w 160"/>
                    <a:gd name="T5" fmla="*/ 78 h 78"/>
                    <a:gd name="T6" fmla="*/ 160 w 160"/>
                    <a:gd name="T7" fmla="*/ 38 h 78"/>
                    <a:gd name="T8" fmla="*/ 0 60000 65536"/>
                    <a:gd name="T9" fmla="*/ 0 60000 65536"/>
                    <a:gd name="T10" fmla="*/ 0 60000 65536"/>
                    <a:gd name="T11" fmla="*/ 0 60000 65536"/>
                    <a:gd name="T12" fmla="*/ 0 w 160"/>
                    <a:gd name="T13" fmla="*/ 0 h 78"/>
                    <a:gd name="T14" fmla="*/ 160 w 160"/>
                    <a:gd name="T15" fmla="*/ 78 h 78"/>
                  </a:gdLst>
                  <a:ahLst/>
                  <a:cxnLst>
                    <a:cxn ang="T8">
                      <a:pos x="T0" y="T1"/>
                    </a:cxn>
                    <a:cxn ang="T9">
                      <a:pos x="T2" y="T3"/>
                    </a:cxn>
                    <a:cxn ang="T10">
                      <a:pos x="T4" y="T5"/>
                    </a:cxn>
                    <a:cxn ang="T11">
                      <a:pos x="T6" y="T7"/>
                    </a:cxn>
                  </a:cxnLst>
                  <a:rect l="T12" t="T13" r="T14" b="T15"/>
                  <a:pathLst>
                    <a:path w="160" h="78">
                      <a:moveTo>
                        <a:pt x="0" y="78"/>
                      </a:moveTo>
                      <a:cubicBezTo>
                        <a:pt x="7" y="58"/>
                        <a:pt x="1" y="27"/>
                        <a:pt x="20" y="18"/>
                      </a:cubicBezTo>
                      <a:cubicBezTo>
                        <a:pt x="55" y="0"/>
                        <a:pt x="116" y="78"/>
                        <a:pt x="140" y="78"/>
                      </a:cubicBezTo>
                      <a:cubicBezTo>
                        <a:pt x="155" y="78"/>
                        <a:pt x="153" y="51"/>
                        <a:pt x="160" y="38"/>
                      </a:cubicBezTo>
                    </a:path>
                  </a:pathLst>
                </a:custGeom>
                <a:noFill/>
                <a:ln w="9525">
                  <a:solidFill>
                    <a:srgbClr val="000000"/>
                  </a:solidFill>
                  <a:round/>
                  <a:headEnd/>
                  <a:tailEnd/>
                </a:ln>
              </p:spPr>
              <p:txBody>
                <a:bodyPr/>
                <a:lstStyle/>
                <a:p>
                  <a:endParaRPr lang="fr-FR"/>
                </a:p>
              </p:txBody>
            </p:sp>
          </p:grpSp>
          <p:sp>
            <p:nvSpPr>
              <p:cNvPr id="13435" name="Line 74"/>
              <p:cNvSpPr>
                <a:spLocks noChangeShapeType="1"/>
              </p:cNvSpPr>
              <p:nvPr/>
            </p:nvSpPr>
            <p:spPr bwMode="auto">
              <a:xfrm>
                <a:off x="6313488" y="3165475"/>
                <a:ext cx="1028700" cy="0"/>
              </a:xfrm>
              <a:prstGeom prst="line">
                <a:avLst/>
              </a:prstGeom>
              <a:noFill/>
              <a:ln w="9525">
                <a:solidFill>
                  <a:srgbClr val="000000"/>
                </a:solidFill>
                <a:round/>
                <a:headEnd/>
                <a:tailEnd/>
              </a:ln>
            </p:spPr>
            <p:txBody>
              <a:bodyPr/>
              <a:lstStyle/>
              <a:p>
                <a:endParaRPr lang="fr-FR"/>
              </a:p>
            </p:txBody>
          </p:sp>
          <p:grpSp>
            <p:nvGrpSpPr>
              <p:cNvPr id="13436" name="Group 75"/>
              <p:cNvGrpSpPr>
                <a:grpSpLocks/>
              </p:cNvGrpSpPr>
              <p:nvPr/>
            </p:nvGrpSpPr>
            <p:grpSpPr bwMode="auto">
              <a:xfrm rot="59830">
                <a:off x="7342188" y="3051175"/>
                <a:ext cx="455612" cy="114300"/>
                <a:chOff x="2317" y="5557"/>
                <a:chExt cx="1800" cy="180"/>
              </a:xfrm>
            </p:grpSpPr>
            <p:grpSp>
              <p:nvGrpSpPr>
                <p:cNvPr id="13476" name="Group 76"/>
                <p:cNvGrpSpPr>
                  <a:grpSpLocks/>
                </p:cNvGrpSpPr>
                <p:nvPr/>
              </p:nvGrpSpPr>
              <p:grpSpPr bwMode="auto">
                <a:xfrm>
                  <a:off x="2497" y="5557"/>
                  <a:ext cx="1440" cy="180"/>
                  <a:chOff x="2497" y="5557"/>
                  <a:chExt cx="1440" cy="180"/>
                </a:xfrm>
              </p:grpSpPr>
              <p:grpSp>
                <p:nvGrpSpPr>
                  <p:cNvPr id="13479" name="Group 77"/>
                  <p:cNvGrpSpPr>
                    <a:grpSpLocks/>
                  </p:cNvGrpSpPr>
                  <p:nvPr/>
                </p:nvGrpSpPr>
                <p:grpSpPr bwMode="auto">
                  <a:xfrm>
                    <a:off x="2497" y="5557"/>
                    <a:ext cx="360" cy="180"/>
                    <a:chOff x="2497" y="5557"/>
                    <a:chExt cx="360" cy="180"/>
                  </a:xfrm>
                </p:grpSpPr>
                <p:sp>
                  <p:nvSpPr>
                    <p:cNvPr id="13489" name="Line 78"/>
                    <p:cNvSpPr>
                      <a:spLocks noChangeShapeType="1"/>
                    </p:cNvSpPr>
                    <p:nvPr/>
                  </p:nvSpPr>
                  <p:spPr bwMode="auto">
                    <a:xfrm flipH="1">
                      <a:off x="2497" y="5557"/>
                      <a:ext cx="180" cy="180"/>
                    </a:xfrm>
                    <a:prstGeom prst="line">
                      <a:avLst/>
                    </a:prstGeom>
                    <a:noFill/>
                    <a:ln w="9525">
                      <a:solidFill>
                        <a:srgbClr val="000000"/>
                      </a:solidFill>
                      <a:round/>
                      <a:headEnd/>
                      <a:tailEnd/>
                    </a:ln>
                  </p:spPr>
                  <p:txBody>
                    <a:bodyPr/>
                    <a:lstStyle/>
                    <a:p>
                      <a:endParaRPr lang="fr-FR"/>
                    </a:p>
                  </p:txBody>
                </p:sp>
                <p:sp>
                  <p:nvSpPr>
                    <p:cNvPr id="13490" name="Line 79"/>
                    <p:cNvSpPr>
                      <a:spLocks noChangeShapeType="1"/>
                    </p:cNvSpPr>
                    <p:nvPr/>
                  </p:nvSpPr>
                  <p:spPr bwMode="auto">
                    <a:xfrm>
                      <a:off x="2677" y="5557"/>
                      <a:ext cx="180" cy="180"/>
                    </a:xfrm>
                    <a:prstGeom prst="line">
                      <a:avLst/>
                    </a:prstGeom>
                    <a:noFill/>
                    <a:ln w="9525">
                      <a:solidFill>
                        <a:srgbClr val="000000"/>
                      </a:solidFill>
                      <a:round/>
                      <a:headEnd/>
                      <a:tailEnd/>
                    </a:ln>
                  </p:spPr>
                  <p:txBody>
                    <a:bodyPr/>
                    <a:lstStyle/>
                    <a:p>
                      <a:endParaRPr lang="fr-FR"/>
                    </a:p>
                  </p:txBody>
                </p:sp>
              </p:grpSp>
              <p:grpSp>
                <p:nvGrpSpPr>
                  <p:cNvPr id="13480" name="Group 80"/>
                  <p:cNvGrpSpPr>
                    <a:grpSpLocks/>
                  </p:cNvGrpSpPr>
                  <p:nvPr/>
                </p:nvGrpSpPr>
                <p:grpSpPr bwMode="auto">
                  <a:xfrm>
                    <a:off x="2857" y="5557"/>
                    <a:ext cx="360" cy="180"/>
                    <a:chOff x="2497" y="5557"/>
                    <a:chExt cx="360" cy="180"/>
                  </a:xfrm>
                </p:grpSpPr>
                <p:sp>
                  <p:nvSpPr>
                    <p:cNvPr id="13487" name="Line 81"/>
                    <p:cNvSpPr>
                      <a:spLocks noChangeShapeType="1"/>
                    </p:cNvSpPr>
                    <p:nvPr/>
                  </p:nvSpPr>
                  <p:spPr bwMode="auto">
                    <a:xfrm flipH="1">
                      <a:off x="2497" y="5557"/>
                      <a:ext cx="180" cy="180"/>
                    </a:xfrm>
                    <a:prstGeom prst="line">
                      <a:avLst/>
                    </a:prstGeom>
                    <a:noFill/>
                    <a:ln w="9525">
                      <a:solidFill>
                        <a:srgbClr val="000000"/>
                      </a:solidFill>
                      <a:round/>
                      <a:headEnd/>
                      <a:tailEnd/>
                    </a:ln>
                  </p:spPr>
                  <p:txBody>
                    <a:bodyPr/>
                    <a:lstStyle/>
                    <a:p>
                      <a:endParaRPr lang="fr-FR"/>
                    </a:p>
                  </p:txBody>
                </p:sp>
                <p:sp>
                  <p:nvSpPr>
                    <p:cNvPr id="13488" name="Line 82"/>
                    <p:cNvSpPr>
                      <a:spLocks noChangeShapeType="1"/>
                    </p:cNvSpPr>
                    <p:nvPr/>
                  </p:nvSpPr>
                  <p:spPr bwMode="auto">
                    <a:xfrm>
                      <a:off x="2677" y="5557"/>
                      <a:ext cx="180" cy="180"/>
                    </a:xfrm>
                    <a:prstGeom prst="line">
                      <a:avLst/>
                    </a:prstGeom>
                    <a:noFill/>
                    <a:ln w="9525">
                      <a:solidFill>
                        <a:srgbClr val="000000"/>
                      </a:solidFill>
                      <a:round/>
                      <a:headEnd/>
                      <a:tailEnd/>
                    </a:ln>
                  </p:spPr>
                  <p:txBody>
                    <a:bodyPr/>
                    <a:lstStyle/>
                    <a:p>
                      <a:endParaRPr lang="fr-FR"/>
                    </a:p>
                  </p:txBody>
                </p:sp>
              </p:grpSp>
              <p:grpSp>
                <p:nvGrpSpPr>
                  <p:cNvPr id="13481" name="Group 83"/>
                  <p:cNvGrpSpPr>
                    <a:grpSpLocks/>
                  </p:cNvGrpSpPr>
                  <p:nvPr/>
                </p:nvGrpSpPr>
                <p:grpSpPr bwMode="auto">
                  <a:xfrm>
                    <a:off x="3217" y="5557"/>
                    <a:ext cx="360" cy="180"/>
                    <a:chOff x="2497" y="5557"/>
                    <a:chExt cx="360" cy="180"/>
                  </a:xfrm>
                </p:grpSpPr>
                <p:sp>
                  <p:nvSpPr>
                    <p:cNvPr id="13485" name="Line 84"/>
                    <p:cNvSpPr>
                      <a:spLocks noChangeShapeType="1"/>
                    </p:cNvSpPr>
                    <p:nvPr/>
                  </p:nvSpPr>
                  <p:spPr bwMode="auto">
                    <a:xfrm flipH="1">
                      <a:off x="2497" y="5557"/>
                      <a:ext cx="180" cy="180"/>
                    </a:xfrm>
                    <a:prstGeom prst="line">
                      <a:avLst/>
                    </a:prstGeom>
                    <a:noFill/>
                    <a:ln w="9525">
                      <a:solidFill>
                        <a:srgbClr val="000000"/>
                      </a:solidFill>
                      <a:round/>
                      <a:headEnd/>
                      <a:tailEnd/>
                    </a:ln>
                  </p:spPr>
                  <p:txBody>
                    <a:bodyPr/>
                    <a:lstStyle/>
                    <a:p>
                      <a:endParaRPr lang="fr-FR"/>
                    </a:p>
                  </p:txBody>
                </p:sp>
                <p:sp>
                  <p:nvSpPr>
                    <p:cNvPr id="13486" name="Line 85"/>
                    <p:cNvSpPr>
                      <a:spLocks noChangeShapeType="1"/>
                    </p:cNvSpPr>
                    <p:nvPr/>
                  </p:nvSpPr>
                  <p:spPr bwMode="auto">
                    <a:xfrm>
                      <a:off x="2677" y="5557"/>
                      <a:ext cx="180" cy="180"/>
                    </a:xfrm>
                    <a:prstGeom prst="line">
                      <a:avLst/>
                    </a:prstGeom>
                    <a:noFill/>
                    <a:ln w="9525">
                      <a:solidFill>
                        <a:srgbClr val="000000"/>
                      </a:solidFill>
                      <a:round/>
                      <a:headEnd/>
                      <a:tailEnd/>
                    </a:ln>
                  </p:spPr>
                  <p:txBody>
                    <a:bodyPr/>
                    <a:lstStyle/>
                    <a:p>
                      <a:endParaRPr lang="fr-FR"/>
                    </a:p>
                  </p:txBody>
                </p:sp>
              </p:grpSp>
              <p:grpSp>
                <p:nvGrpSpPr>
                  <p:cNvPr id="13482" name="Group 86"/>
                  <p:cNvGrpSpPr>
                    <a:grpSpLocks/>
                  </p:cNvGrpSpPr>
                  <p:nvPr/>
                </p:nvGrpSpPr>
                <p:grpSpPr bwMode="auto">
                  <a:xfrm>
                    <a:off x="3577" y="5557"/>
                    <a:ext cx="360" cy="180"/>
                    <a:chOff x="2497" y="5557"/>
                    <a:chExt cx="360" cy="180"/>
                  </a:xfrm>
                </p:grpSpPr>
                <p:sp>
                  <p:nvSpPr>
                    <p:cNvPr id="13483" name="Line 87"/>
                    <p:cNvSpPr>
                      <a:spLocks noChangeShapeType="1"/>
                    </p:cNvSpPr>
                    <p:nvPr/>
                  </p:nvSpPr>
                  <p:spPr bwMode="auto">
                    <a:xfrm flipH="1">
                      <a:off x="2497" y="5557"/>
                      <a:ext cx="180" cy="180"/>
                    </a:xfrm>
                    <a:prstGeom prst="line">
                      <a:avLst/>
                    </a:prstGeom>
                    <a:noFill/>
                    <a:ln w="9525">
                      <a:solidFill>
                        <a:srgbClr val="000000"/>
                      </a:solidFill>
                      <a:round/>
                      <a:headEnd/>
                      <a:tailEnd/>
                    </a:ln>
                  </p:spPr>
                  <p:txBody>
                    <a:bodyPr/>
                    <a:lstStyle/>
                    <a:p>
                      <a:endParaRPr lang="fr-FR"/>
                    </a:p>
                  </p:txBody>
                </p:sp>
                <p:sp>
                  <p:nvSpPr>
                    <p:cNvPr id="13484" name="Line 88"/>
                    <p:cNvSpPr>
                      <a:spLocks noChangeShapeType="1"/>
                    </p:cNvSpPr>
                    <p:nvPr/>
                  </p:nvSpPr>
                  <p:spPr bwMode="auto">
                    <a:xfrm>
                      <a:off x="2677" y="5557"/>
                      <a:ext cx="180" cy="180"/>
                    </a:xfrm>
                    <a:prstGeom prst="line">
                      <a:avLst/>
                    </a:prstGeom>
                    <a:noFill/>
                    <a:ln w="9525">
                      <a:solidFill>
                        <a:srgbClr val="000000"/>
                      </a:solidFill>
                      <a:round/>
                      <a:headEnd/>
                      <a:tailEnd/>
                    </a:ln>
                  </p:spPr>
                  <p:txBody>
                    <a:bodyPr/>
                    <a:lstStyle/>
                    <a:p>
                      <a:endParaRPr lang="fr-FR"/>
                    </a:p>
                  </p:txBody>
                </p:sp>
              </p:grpSp>
            </p:grpSp>
            <p:sp>
              <p:nvSpPr>
                <p:cNvPr id="13477" name="Line 89"/>
                <p:cNvSpPr>
                  <a:spLocks noChangeShapeType="1"/>
                </p:cNvSpPr>
                <p:nvPr/>
              </p:nvSpPr>
              <p:spPr bwMode="auto">
                <a:xfrm>
                  <a:off x="3937" y="5737"/>
                  <a:ext cx="180" cy="0"/>
                </a:xfrm>
                <a:prstGeom prst="line">
                  <a:avLst/>
                </a:prstGeom>
                <a:noFill/>
                <a:ln w="9525">
                  <a:solidFill>
                    <a:srgbClr val="000000"/>
                  </a:solidFill>
                  <a:round/>
                  <a:headEnd/>
                  <a:tailEnd/>
                </a:ln>
              </p:spPr>
              <p:txBody>
                <a:bodyPr/>
                <a:lstStyle/>
                <a:p>
                  <a:endParaRPr lang="fr-FR"/>
                </a:p>
              </p:txBody>
            </p:sp>
            <p:sp>
              <p:nvSpPr>
                <p:cNvPr id="13478" name="Line 90"/>
                <p:cNvSpPr>
                  <a:spLocks noChangeShapeType="1"/>
                </p:cNvSpPr>
                <p:nvPr/>
              </p:nvSpPr>
              <p:spPr bwMode="auto">
                <a:xfrm>
                  <a:off x="2317" y="5737"/>
                  <a:ext cx="180" cy="0"/>
                </a:xfrm>
                <a:prstGeom prst="line">
                  <a:avLst/>
                </a:prstGeom>
                <a:noFill/>
                <a:ln w="9525">
                  <a:solidFill>
                    <a:srgbClr val="000000"/>
                  </a:solidFill>
                  <a:round/>
                  <a:headEnd/>
                  <a:tailEnd/>
                </a:ln>
              </p:spPr>
              <p:txBody>
                <a:bodyPr/>
                <a:lstStyle/>
                <a:p>
                  <a:endParaRPr lang="fr-FR"/>
                </a:p>
              </p:txBody>
            </p:sp>
          </p:grpSp>
          <p:sp>
            <p:nvSpPr>
              <p:cNvPr id="13437" name="Line 91"/>
              <p:cNvSpPr>
                <a:spLocks noChangeShapeType="1"/>
              </p:cNvSpPr>
              <p:nvPr/>
            </p:nvSpPr>
            <p:spPr bwMode="auto">
              <a:xfrm>
                <a:off x="7799388" y="3165475"/>
                <a:ext cx="457200" cy="0"/>
              </a:xfrm>
              <a:prstGeom prst="line">
                <a:avLst/>
              </a:prstGeom>
              <a:noFill/>
              <a:ln w="9525">
                <a:solidFill>
                  <a:srgbClr val="000000"/>
                </a:solidFill>
                <a:round/>
                <a:headEnd/>
                <a:tailEnd/>
              </a:ln>
            </p:spPr>
            <p:txBody>
              <a:bodyPr/>
              <a:lstStyle/>
              <a:p>
                <a:endParaRPr lang="fr-FR"/>
              </a:p>
            </p:txBody>
          </p:sp>
          <p:sp>
            <p:nvSpPr>
              <p:cNvPr id="13438" name="Line 92"/>
              <p:cNvSpPr>
                <a:spLocks noChangeShapeType="1"/>
              </p:cNvSpPr>
              <p:nvPr/>
            </p:nvSpPr>
            <p:spPr bwMode="auto">
              <a:xfrm>
                <a:off x="8256588" y="3178175"/>
                <a:ext cx="0" cy="228600"/>
              </a:xfrm>
              <a:prstGeom prst="line">
                <a:avLst/>
              </a:prstGeom>
              <a:noFill/>
              <a:ln w="9525">
                <a:solidFill>
                  <a:srgbClr val="000000"/>
                </a:solidFill>
                <a:round/>
                <a:headEnd/>
                <a:tailEnd/>
              </a:ln>
            </p:spPr>
            <p:txBody>
              <a:bodyPr/>
              <a:lstStyle/>
              <a:p>
                <a:endParaRPr lang="fr-FR"/>
              </a:p>
            </p:txBody>
          </p:sp>
          <p:sp>
            <p:nvSpPr>
              <p:cNvPr id="13439" name="Line 93"/>
              <p:cNvSpPr>
                <a:spLocks noChangeShapeType="1"/>
              </p:cNvSpPr>
              <p:nvPr/>
            </p:nvSpPr>
            <p:spPr bwMode="auto">
              <a:xfrm>
                <a:off x="5729288" y="3165475"/>
                <a:ext cx="0" cy="228600"/>
              </a:xfrm>
              <a:prstGeom prst="line">
                <a:avLst/>
              </a:prstGeom>
              <a:noFill/>
              <a:ln w="9525">
                <a:solidFill>
                  <a:srgbClr val="000000"/>
                </a:solidFill>
                <a:round/>
                <a:headEnd/>
                <a:tailEnd/>
              </a:ln>
            </p:spPr>
            <p:txBody>
              <a:bodyPr/>
              <a:lstStyle/>
              <a:p>
                <a:endParaRPr lang="fr-FR"/>
              </a:p>
            </p:txBody>
          </p:sp>
          <p:sp>
            <p:nvSpPr>
              <p:cNvPr id="13440" name="Line 94"/>
              <p:cNvSpPr>
                <a:spLocks noChangeShapeType="1"/>
              </p:cNvSpPr>
              <p:nvPr/>
            </p:nvSpPr>
            <p:spPr bwMode="auto">
              <a:xfrm>
                <a:off x="5741988" y="3406775"/>
                <a:ext cx="2514600" cy="0"/>
              </a:xfrm>
              <a:prstGeom prst="line">
                <a:avLst/>
              </a:prstGeom>
              <a:noFill/>
              <a:ln w="9525">
                <a:solidFill>
                  <a:srgbClr val="000000"/>
                </a:solidFill>
                <a:round/>
                <a:headEnd/>
                <a:tailEnd/>
              </a:ln>
            </p:spPr>
            <p:txBody>
              <a:bodyPr/>
              <a:lstStyle/>
              <a:p>
                <a:endParaRPr lang="fr-FR"/>
              </a:p>
            </p:txBody>
          </p:sp>
          <p:sp>
            <p:nvSpPr>
              <p:cNvPr id="13441" name="Line 95"/>
              <p:cNvSpPr>
                <a:spLocks noChangeShapeType="1"/>
              </p:cNvSpPr>
              <p:nvPr/>
            </p:nvSpPr>
            <p:spPr bwMode="auto">
              <a:xfrm flipH="1">
                <a:off x="6883400" y="3406775"/>
                <a:ext cx="571500" cy="0"/>
              </a:xfrm>
              <a:prstGeom prst="line">
                <a:avLst/>
              </a:prstGeom>
              <a:noFill/>
              <a:ln w="9525">
                <a:solidFill>
                  <a:srgbClr val="000000"/>
                </a:solidFill>
                <a:round/>
                <a:headEnd/>
                <a:tailEnd type="stealth" w="med" len="med"/>
              </a:ln>
            </p:spPr>
            <p:txBody>
              <a:bodyPr/>
              <a:lstStyle/>
              <a:p>
                <a:endParaRPr lang="fr-FR"/>
              </a:p>
            </p:txBody>
          </p:sp>
          <p:sp>
            <p:nvSpPr>
              <p:cNvPr id="13442" name="Line 96"/>
              <p:cNvSpPr>
                <a:spLocks noChangeShapeType="1"/>
              </p:cNvSpPr>
              <p:nvPr/>
            </p:nvSpPr>
            <p:spPr bwMode="auto">
              <a:xfrm flipH="1">
                <a:off x="5627687" y="3571875"/>
                <a:ext cx="2873402" cy="0"/>
              </a:xfrm>
              <a:prstGeom prst="line">
                <a:avLst/>
              </a:prstGeom>
              <a:noFill/>
              <a:ln w="9525">
                <a:solidFill>
                  <a:srgbClr val="000000"/>
                </a:solidFill>
                <a:round/>
                <a:headEnd/>
                <a:tailEnd/>
              </a:ln>
            </p:spPr>
            <p:txBody>
              <a:bodyPr/>
              <a:lstStyle/>
              <a:p>
                <a:endParaRPr lang="fr-FR"/>
              </a:p>
            </p:txBody>
          </p:sp>
          <p:sp>
            <p:nvSpPr>
              <p:cNvPr id="13443" name="Line 97"/>
              <p:cNvSpPr>
                <a:spLocks noChangeShapeType="1"/>
              </p:cNvSpPr>
              <p:nvPr/>
            </p:nvSpPr>
            <p:spPr bwMode="auto">
              <a:xfrm>
                <a:off x="6542088" y="3165475"/>
                <a:ext cx="457200" cy="0"/>
              </a:xfrm>
              <a:prstGeom prst="line">
                <a:avLst/>
              </a:prstGeom>
              <a:noFill/>
              <a:ln w="9525">
                <a:solidFill>
                  <a:srgbClr val="000000"/>
                </a:solidFill>
                <a:round/>
                <a:headEnd/>
                <a:tailEnd type="stealth" w="med" len="med"/>
              </a:ln>
            </p:spPr>
            <p:txBody>
              <a:bodyPr/>
              <a:lstStyle/>
              <a:p>
                <a:endParaRPr lang="fr-FR"/>
              </a:p>
            </p:txBody>
          </p:sp>
          <p:sp>
            <p:nvSpPr>
              <p:cNvPr id="13444" name="Line 98"/>
              <p:cNvSpPr>
                <a:spLocks noChangeShapeType="1"/>
              </p:cNvSpPr>
              <p:nvPr/>
            </p:nvSpPr>
            <p:spPr bwMode="auto">
              <a:xfrm>
                <a:off x="6071293" y="3013075"/>
                <a:ext cx="228600" cy="0"/>
              </a:xfrm>
              <a:prstGeom prst="line">
                <a:avLst/>
              </a:prstGeom>
              <a:noFill/>
              <a:ln w="9525">
                <a:solidFill>
                  <a:srgbClr val="000000"/>
                </a:solidFill>
                <a:round/>
                <a:headEnd/>
                <a:tailEnd type="stealth" w="med" len="med"/>
              </a:ln>
            </p:spPr>
            <p:txBody>
              <a:bodyPr/>
              <a:lstStyle/>
              <a:p>
                <a:endParaRPr lang="fr-FR"/>
              </a:p>
            </p:txBody>
          </p:sp>
          <p:sp>
            <p:nvSpPr>
              <p:cNvPr id="13445" name="Line 99"/>
              <p:cNvSpPr>
                <a:spLocks noChangeShapeType="1"/>
              </p:cNvSpPr>
              <p:nvPr/>
            </p:nvSpPr>
            <p:spPr bwMode="auto">
              <a:xfrm flipH="1">
                <a:off x="5602288" y="2492375"/>
                <a:ext cx="114300" cy="228600"/>
              </a:xfrm>
              <a:prstGeom prst="line">
                <a:avLst/>
              </a:prstGeom>
              <a:noFill/>
              <a:ln w="9525">
                <a:solidFill>
                  <a:srgbClr val="000000"/>
                </a:solidFill>
                <a:round/>
                <a:headEnd/>
                <a:tailEnd type="stealth" w="med" len="med"/>
              </a:ln>
            </p:spPr>
            <p:txBody>
              <a:bodyPr/>
              <a:lstStyle/>
              <a:p>
                <a:endParaRPr lang="fr-FR"/>
              </a:p>
            </p:txBody>
          </p:sp>
          <p:sp>
            <p:nvSpPr>
              <p:cNvPr id="13446" name="Line 100"/>
              <p:cNvSpPr>
                <a:spLocks noChangeShapeType="1"/>
              </p:cNvSpPr>
              <p:nvPr/>
            </p:nvSpPr>
            <p:spPr bwMode="auto">
              <a:xfrm flipH="1" flipV="1">
                <a:off x="6426200" y="2479675"/>
                <a:ext cx="114300" cy="228600"/>
              </a:xfrm>
              <a:prstGeom prst="line">
                <a:avLst/>
              </a:prstGeom>
              <a:noFill/>
              <a:ln w="9525">
                <a:solidFill>
                  <a:srgbClr val="000000"/>
                </a:solidFill>
                <a:round/>
                <a:headEnd/>
                <a:tailEnd type="stealth" w="med" len="med"/>
              </a:ln>
            </p:spPr>
            <p:txBody>
              <a:bodyPr/>
              <a:lstStyle/>
              <a:p>
                <a:endParaRPr lang="fr-FR"/>
              </a:p>
            </p:txBody>
          </p:sp>
          <p:sp>
            <p:nvSpPr>
              <p:cNvPr id="13447" name="Line 101"/>
              <p:cNvSpPr>
                <a:spLocks noChangeShapeType="1"/>
              </p:cNvSpPr>
              <p:nvPr/>
            </p:nvSpPr>
            <p:spPr bwMode="auto">
              <a:xfrm>
                <a:off x="6656388" y="2365375"/>
                <a:ext cx="342900" cy="0"/>
              </a:xfrm>
              <a:prstGeom prst="line">
                <a:avLst/>
              </a:prstGeom>
              <a:noFill/>
              <a:ln w="9525">
                <a:solidFill>
                  <a:srgbClr val="000000"/>
                </a:solidFill>
                <a:round/>
                <a:headEnd/>
                <a:tailEnd type="stealth" w="med" len="med"/>
              </a:ln>
            </p:spPr>
            <p:txBody>
              <a:bodyPr/>
              <a:lstStyle/>
              <a:p>
                <a:endParaRPr lang="fr-FR"/>
              </a:p>
            </p:txBody>
          </p:sp>
          <p:sp>
            <p:nvSpPr>
              <p:cNvPr id="13448" name="Line 102"/>
              <p:cNvSpPr>
                <a:spLocks noChangeShapeType="1"/>
              </p:cNvSpPr>
              <p:nvPr/>
            </p:nvSpPr>
            <p:spPr bwMode="auto">
              <a:xfrm flipH="1">
                <a:off x="6770688" y="2190750"/>
                <a:ext cx="342900" cy="0"/>
              </a:xfrm>
              <a:prstGeom prst="line">
                <a:avLst/>
              </a:prstGeom>
              <a:noFill/>
              <a:ln w="9525">
                <a:solidFill>
                  <a:srgbClr val="000000"/>
                </a:solidFill>
                <a:round/>
                <a:headEnd/>
                <a:tailEnd type="stealth" w="med" len="med"/>
              </a:ln>
            </p:spPr>
            <p:txBody>
              <a:bodyPr/>
              <a:lstStyle/>
              <a:p>
                <a:endParaRPr lang="fr-FR"/>
              </a:p>
            </p:txBody>
          </p:sp>
          <p:sp>
            <p:nvSpPr>
              <p:cNvPr id="13449" name="Line 103"/>
              <p:cNvSpPr>
                <a:spLocks noChangeShapeType="1"/>
              </p:cNvSpPr>
              <p:nvPr/>
            </p:nvSpPr>
            <p:spPr bwMode="auto">
              <a:xfrm>
                <a:off x="5627688" y="3000375"/>
                <a:ext cx="0" cy="571500"/>
              </a:xfrm>
              <a:prstGeom prst="line">
                <a:avLst/>
              </a:prstGeom>
              <a:noFill/>
              <a:ln w="9525">
                <a:solidFill>
                  <a:srgbClr val="000000"/>
                </a:solidFill>
                <a:round/>
                <a:headEnd/>
                <a:tailEnd/>
              </a:ln>
            </p:spPr>
            <p:txBody>
              <a:bodyPr/>
              <a:lstStyle/>
              <a:p>
                <a:endParaRPr lang="fr-FR"/>
              </a:p>
            </p:txBody>
          </p:sp>
          <p:sp>
            <p:nvSpPr>
              <p:cNvPr id="13450" name="Line 104"/>
              <p:cNvSpPr>
                <a:spLocks noChangeShapeType="1"/>
              </p:cNvSpPr>
              <p:nvPr/>
            </p:nvSpPr>
            <p:spPr bwMode="auto">
              <a:xfrm>
                <a:off x="8501090" y="2902001"/>
                <a:ext cx="0" cy="685800"/>
              </a:xfrm>
              <a:prstGeom prst="line">
                <a:avLst/>
              </a:prstGeom>
              <a:noFill/>
              <a:ln w="9525">
                <a:solidFill>
                  <a:srgbClr val="000000"/>
                </a:solidFill>
                <a:round/>
                <a:headEnd/>
                <a:tailEnd/>
              </a:ln>
            </p:spPr>
            <p:txBody>
              <a:bodyPr/>
              <a:lstStyle/>
              <a:p>
                <a:endParaRPr lang="fr-FR"/>
              </a:p>
            </p:txBody>
          </p:sp>
          <p:sp>
            <p:nvSpPr>
              <p:cNvPr id="13451" name="Line 105"/>
              <p:cNvSpPr>
                <a:spLocks noChangeShapeType="1"/>
              </p:cNvSpPr>
              <p:nvPr/>
            </p:nvSpPr>
            <p:spPr bwMode="auto">
              <a:xfrm>
                <a:off x="5627688" y="3025775"/>
                <a:ext cx="114300" cy="114300"/>
              </a:xfrm>
              <a:prstGeom prst="line">
                <a:avLst/>
              </a:prstGeom>
              <a:noFill/>
              <a:ln w="9525">
                <a:solidFill>
                  <a:srgbClr val="000000"/>
                </a:solidFill>
                <a:prstDash val="dash"/>
                <a:round/>
                <a:headEnd type="oval" w="med" len="med"/>
                <a:tailEnd type="oval" w="med" len="med"/>
              </a:ln>
            </p:spPr>
            <p:txBody>
              <a:bodyPr/>
              <a:lstStyle/>
              <a:p>
                <a:endParaRPr lang="fr-FR"/>
              </a:p>
            </p:txBody>
          </p:sp>
          <p:sp>
            <p:nvSpPr>
              <p:cNvPr id="13452" name="Line 106"/>
              <p:cNvSpPr>
                <a:spLocks noChangeShapeType="1"/>
              </p:cNvSpPr>
              <p:nvPr/>
            </p:nvSpPr>
            <p:spPr bwMode="auto">
              <a:xfrm flipV="1">
                <a:off x="8231188" y="2924176"/>
                <a:ext cx="269902" cy="239712"/>
              </a:xfrm>
              <a:prstGeom prst="line">
                <a:avLst/>
              </a:prstGeom>
              <a:noFill/>
              <a:ln w="9525">
                <a:solidFill>
                  <a:srgbClr val="000000"/>
                </a:solidFill>
                <a:prstDash val="dash"/>
                <a:round/>
                <a:headEnd type="oval" w="med" len="med"/>
                <a:tailEnd type="oval" w="med" len="med"/>
              </a:ln>
            </p:spPr>
            <p:txBody>
              <a:bodyPr/>
              <a:lstStyle/>
              <a:p>
                <a:endParaRPr lang="fr-FR"/>
              </a:p>
            </p:txBody>
          </p:sp>
          <p:sp>
            <p:nvSpPr>
              <p:cNvPr id="13453" name="Line 107"/>
              <p:cNvSpPr>
                <a:spLocks noChangeShapeType="1"/>
              </p:cNvSpPr>
              <p:nvPr/>
            </p:nvSpPr>
            <p:spPr bwMode="auto">
              <a:xfrm>
                <a:off x="5970588" y="2276475"/>
                <a:ext cx="228600" cy="114300"/>
              </a:xfrm>
              <a:prstGeom prst="line">
                <a:avLst/>
              </a:prstGeom>
              <a:noFill/>
              <a:ln w="9525">
                <a:solidFill>
                  <a:srgbClr val="000000"/>
                </a:solidFill>
                <a:prstDash val="dash"/>
                <a:round/>
                <a:headEnd/>
                <a:tailEnd/>
              </a:ln>
            </p:spPr>
            <p:txBody>
              <a:bodyPr/>
              <a:lstStyle/>
              <a:p>
                <a:endParaRPr lang="fr-FR"/>
              </a:p>
            </p:txBody>
          </p:sp>
          <p:sp>
            <p:nvSpPr>
              <p:cNvPr id="13454" name="Line 108"/>
              <p:cNvSpPr>
                <a:spLocks noChangeShapeType="1"/>
              </p:cNvSpPr>
              <p:nvPr/>
            </p:nvSpPr>
            <p:spPr bwMode="auto">
              <a:xfrm flipH="1">
                <a:off x="7685088" y="2289175"/>
                <a:ext cx="228600" cy="114300"/>
              </a:xfrm>
              <a:prstGeom prst="line">
                <a:avLst/>
              </a:prstGeom>
              <a:noFill/>
              <a:ln w="9525">
                <a:solidFill>
                  <a:srgbClr val="000000"/>
                </a:solidFill>
                <a:prstDash val="dash"/>
                <a:round/>
                <a:headEnd type="oval" w="med" len="med"/>
                <a:tailEnd/>
              </a:ln>
            </p:spPr>
            <p:txBody>
              <a:bodyPr/>
              <a:lstStyle/>
              <a:p>
                <a:endParaRPr lang="fr-FR"/>
              </a:p>
            </p:txBody>
          </p:sp>
          <p:sp>
            <p:nvSpPr>
              <p:cNvPr id="13455" name="Line 109"/>
              <p:cNvSpPr>
                <a:spLocks noChangeShapeType="1"/>
              </p:cNvSpPr>
              <p:nvPr/>
            </p:nvSpPr>
            <p:spPr bwMode="auto">
              <a:xfrm>
                <a:off x="6554788" y="3571875"/>
                <a:ext cx="457200" cy="0"/>
              </a:xfrm>
              <a:prstGeom prst="line">
                <a:avLst/>
              </a:prstGeom>
              <a:noFill/>
              <a:ln w="9525">
                <a:solidFill>
                  <a:srgbClr val="000000"/>
                </a:solidFill>
                <a:round/>
                <a:headEnd/>
                <a:tailEnd type="stealth" w="med" len="med"/>
              </a:ln>
            </p:spPr>
            <p:txBody>
              <a:bodyPr/>
              <a:lstStyle/>
              <a:p>
                <a:endParaRPr lang="fr-FR"/>
              </a:p>
            </p:txBody>
          </p:sp>
          <p:sp>
            <p:nvSpPr>
              <p:cNvPr id="13456" name="Text Box 110"/>
              <p:cNvSpPr txBox="1">
                <a:spLocks noChangeArrowheads="1"/>
              </p:cNvSpPr>
              <p:nvPr/>
            </p:nvSpPr>
            <p:spPr bwMode="auto">
              <a:xfrm>
                <a:off x="7552061" y="2628219"/>
                <a:ext cx="342900" cy="342900"/>
              </a:xfrm>
              <a:prstGeom prst="rect">
                <a:avLst/>
              </a:prstGeom>
              <a:noFill/>
              <a:ln w="9525">
                <a:noFill/>
                <a:miter lim="800000"/>
                <a:headEnd/>
                <a:tailEnd/>
              </a:ln>
            </p:spPr>
            <p:txBody>
              <a:bodyPr/>
              <a:lstStyle/>
              <a:p>
                <a:r>
                  <a:rPr lang="fr-FR" sz="1200" dirty="0"/>
                  <a:t>Z</a:t>
                </a:r>
                <a:endParaRPr lang="fr-FR" dirty="0"/>
              </a:p>
            </p:txBody>
          </p:sp>
          <p:sp>
            <p:nvSpPr>
              <p:cNvPr id="13457" name="Line 111"/>
              <p:cNvSpPr>
                <a:spLocks noChangeShapeType="1"/>
              </p:cNvSpPr>
              <p:nvPr/>
            </p:nvSpPr>
            <p:spPr bwMode="auto">
              <a:xfrm flipH="1">
                <a:off x="6770688" y="3051175"/>
                <a:ext cx="342900" cy="0"/>
              </a:xfrm>
              <a:prstGeom prst="line">
                <a:avLst/>
              </a:prstGeom>
              <a:noFill/>
              <a:ln w="9525">
                <a:solidFill>
                  <a:srgbClr val="000000"/>
                </a:solidFill>
                <a:round/>
                <a:headEnd/>
                <a:tailEnd type="stealth" w="med" len="med"/>
              </a:ln>
            </p:spPr>
            <p:txBody>
              <a:bodyPr/>
              <a:lstStyle/>
              <a:p>
                <a:endParaRPr lang="fr-FR"/>
              </a:p>
            </p:txBody>
          </p:sp>
          <p:sp>
            <p:nvSpPr>
              <p:cNvPr id="13458" name="Line 112"/>
              <p:cNvSpPr>
                <a:spLocks noChangeShapeType="1"/>
              </p:cNvSpPr>
              <p:nvPr/>
            </p:nvSpPr>
            <p:spPr bwMode="auto">
              <a:xfrm flipH="1">
                <a:off x="6426200" y="3051175"/>
                <a:ext cx="114300" cy="114300"/>
              </a:xfrm>
              <a:prstGeom prst="line">
                <a:avLst/>
              </a:prstGeom>
              <a:noFill/>
              <a:ln w="9525">
                <a:solidFill>
                  <a:srgbClr val="000000"/>
                </a:solidFill>
                <a:prstDash val="dash"/>
                <a:round/>
                <a:headEnd/>
                <a:tailEnd type="oval" w="med" len="med"/>
              </a:ln>
            </p:spPr>
            <p:txBody>
              <a:bodyPr/>
              <a:lstStyle/>
              <a:p>
                <a:endParaRPr lang="fr-FR"/>
              </a:p>
            </p:txBody>
          </p:sp>
          <p:sp>
            <p:nvSpPr>
              <p:cNvPr id="13459" name="Line 113"/>
              <p:cNvSpPr>
                <a:spLocks noChangeShapeType="1"/>
              </p:cNvSpPr>
              <p:nvPr/>
            </p:nvSpPr>
            <p:spPr bwMode="auto">
              <a:xfrm>
                <a:off x="7240588" y="3051175"/>
                <a:ext cx="114300" cy="114300"/>
              </a:xfrm>
              <a:prstGeom prst="line">
                <a:avLst/>
              </a:prstGeom>
              <a:noFill/>
              <a:ln w="9525">
                <a:solidFill>
                  <a:srgbClr val="000000"/>
                </a:solidFill>
                <a:prstDash val="dash"/>
                <a:round/>
                <a:headEnd/>
                <a:tailEnd type="oval" w="med" len="med"/>
              </a:ln>
            </p:spPr>
            <p:txBody>
              <a:bodyPr/>
              <a:lstStyle/>
              <a:p>
                <a:endParaRPr lang="fr-FR"/>
              </a:p>
            </p:txBody>
          </p:sp>
          <p:sp>
            <p:nvSpPr>
              <p:cNvPr id="13460" name="Text Box 114"/>
              <p:cNvSpPr txBox="1">
                <a:spLocks noChangeArrowheads="1"/>
              </p:cNvSpPr>
              <p:nvPr/>
            </p:nvSpPr>
            <p:spPr bwMode="auto">
              <a:xfrm>
                <a:off x="6180138" y="2154238"/>
                <a:ext cx="457200" cy="342900"/>
              </a:xfrm>
              <a:prstGeom prst="rect">
                <a:avLst/>
              </a:prstGeom>
              <a:noFill/>
              <a:ln w="9525">
                <a:noFill/>
                <a:miter lim="800000"/>
                <a:headEnd/>
                <a:tailEnd/>
              </a:ln>
            </p:spPr>
            <p:txBody>
              <a:bodyPr/>
              <a:lstStyle/>
              <a:p>
                <a:r>
                  <a:rPr lang="fr-FR" sz="1200" i="1"/>
                  <a:t>E</a:t>
                </a:r>
                <a:r>
                  <a:rPr lang="fr-FR" sz="1200" i="1" baseline="-25000"/>
                  <a:t>1</a:t>
                </a:r>
                <a:endParaRPr lang="fr-FR"/>
              </a:p>
            </p:txBody>
          </p:sp>
          <p:sp>
            <p:nvSpPr>
              <p:cNvPr id="13461" name="Text Box 114"/>
              <p:cNvSpPr txBox="1">
                <a:spLocks noChangeArrowheads="1"/>
              </p:cNvSpPr>
              <p:nvPr/>
            </p:nvSpPr>
            <p:spPr bwMode="auto">
              <a:xfrm>
                <a:off x="5673557" y="2071678"/>
                <a:ext cx="457200" cy="342900"/>
              </a:xfrm>
              <a:prstGeom prst="rect">
                <a:avLst/>
              </a:prstGeom>
              <a:noFill/>
              <a:ln w="9525">
                <a:noFill/>
                <a:miter lim="800000"/>
                <a:headEnd/>
                <a:tailEnd/>
              </a:ln>
            </p:spPr>
            <p:txBody>
              <a:bodyPr/>
              <a:lstStyle/>
              <a:p>
                <a:r>
                  <a:rPr lang="fr-FR" sz="1200" i="1"/>
                  <a:t>S</a:t>
                </a:r>
                <a:r>
                  <a:rPr lang="fr-FR" sz="1200" i="1" baseline="-25000"/>
                  <a:t>3</a:t>
                </a:r>
                <a:endParaRPr lang="fr-FR"/>
              </a:p>
            </p:txBody>
          </p:sp>
          <p:sp>
            <p:nvSpPr>
              <p:cNvPr id="13462" name="Text Box 114"/>
              <p:cNvSpPr txBox="1">
                <a:spLocks noChangeArrowheads="1"/>
              </p:cNvSpPr>
              <p:nvPr/>
            </p:nvSpPr>
            <p:spPr bwMode="auto">
              <a:xfrm>
                <a:off x="5329246" y="2857496"/>
                <a:ext cx="457200" cy="342900"/>
              </a:xfrm>
              <a:prstGeom prst="rect">
                <a:avLst/>
              </a:prstGeom>
              <a:noFill/>
              <a:ln w="9525">
                <a:noFill/>
                <a:miter lim="800000"/>
                <a:headEnd/>
                <a:tailEnd/>
              </a:ln>
            </p:spPr>
            <p:txBody>
              <a:bodyPr/>
              <a:lstStyle/>
              <a:p>
                <a:r>
                  <a:rPr lang="fr-FR" sz="1200" i="1"/>
                  <a:t>E</a:t>
                </a:r>
                <a:r>
                  <a:rPr lang="fr-FR" sz="1200" i="1" baseline="-25000"/>
                  <a:t>3</a:t>
                </a:r>
                <a:endParaRPr lang="fr-FR"/>
              </a:p>
            </p:txBody>
          </p:sp>
          <p:sp>
            <p:nvSpPr>
              <p:cNvPr id="13463" name="Text Box 114"/>
              <p:cNvSpPr txBox="1">
                <a:spLocks noChangeArrowheads="1"/>
              </p:cNvSpPr>
              <p:nvPr/>
            </p:nvSpPr>
            <p:spPr bwMode="auto">
              <a:xfrm>
                <a:off x="5673557" y="3118901"/>
                <a:ext cx="457200" cy="342900"/>
              </a:xfrm>
              <a:prstGeom prst="rect">
                <a:avLst/>
              </a:prstGeom>
              <a:noFill/>
              <a:ln w="9525">
                <a:noFill/>
                <a:miter lim="800000"/>
                <a:headEnd/>
                <a:tailEnd/>
              </a:ln>
            </p:spPr>
            <p:txBody>
              <a:bodyPr/>
              <a:lstStyle/>
              <a:p>
                <a:r>
                  <a:rPr lang="fr-FR" sz="1200" i="1"/>
                  <a:t>S</a:t>
                </a:r>
                <a:r>
                  <a:rPr lang="fr-FR" sz="1200" i="1" baseline="-25000"/>
                  <a:t>2</a:t>
                </a:r>
                <a:endParaRPr lang="fr-FR"/>
              </a:p>
            </p:txBody>
          </p:sp>
          <p:sp>
            <p:nvSpPr>
              <p:cNvPr id="13464" name="Text Box 114"/>
              <p:cNvSpPr txBox="1">
                <a:spLocks noChangeArrowheads="1"/>
              </p:cNvSpPr>
              <p:nvPr/>
            </p:nvSpPr>
            <p:spPr bwMode="auto">
              <a:xfrm>
                <a:off x="6215074" y="3143248"/>
                <a:ext cx="457200" cy="342900"/>
              </a:xfrm>
              <a:prstGeom prst="rect">
                <a:avLst/>
              </a:prstGeom>
              <a:noFill/>
              <a:ln w="9525">
                <a:noFill/>
                <a:miter lim="800000"/>
                <a:headEnd/>
                <a:tailEnd/>
              </a:ln>
            </p:spPr>
            <p:txBody>
              <a:bodyPr/>
              <a:lstStyle/>
              <a:p>
                <a:r>
                  <a:rPr lang="fr-FR" sz="1200" i="1"/>
                  <a:t>E</a:t>
                </a:r>
                <a:r>
                  <a:rPr lang="fr-FR" sz="1200" i="1" baseline="-25000"/>
                  <a:t>2</a:t>
                </a:r>
                <a:endParaRPr lang="fr-FR"/>
              </a:p>
            </p:txBody>
          </p:sp>
          <p:sp>
            <p:nvSpPr>
              <p:cNvPr id="13465" name="Text Box 114"/>
              <p:cNvSpPr txBox="1">
                <a:spLocks noChangeArrowheads="1"/>
              </p:cNvSpPr>
              <p:nvPr/>
            </p:nvSpPr>
            <p:spPr bwMode="auto">
              <a:xfrm>
                <a:off x="6472254" y="2786058"/>
                <a:ext cx="457200" cy="342900"/>
              </a:xfrm>
              <a:prstGeom prst="rect">
                <a:avLst/>
              </a:prstGeom>
              <a:noFill/>
              <a:ln w="9525">
                <a:noFill/>
                <a:miter lim="800000"/>
                <a:headEnd/>
                <a:tailEnd/>
              </a:ln>
            </p:spPr>
            <p:txBody>
              <a:bodyPr/>
              <a:lstStyle/>
              <a:p>
                <a:r>
                  <a:rPr lang="fr-FR" sz="1200" i="1"/>
                  <a:t>S</a:t>
                </a:r>
                <a:r>
                  <a:rPr lang="fr-FR" sz="1200" i="1" baseline="-25000"/>
                  <a:t>1</a:t>
                </a:r>
                <a:endParaRPr lang="fr-FR"/>
              </a:p>
            </p:txBody>
          </p:sp>
          <p:sp>
            <p:nvSpPr>
              <p:cNvPr id="13466" name="Text Box 114"/>
              <p:cNvSpPr txBox="1">
                <a:spLocks noChangeArrowheads="1"/>
              </p:cNvSpPr>
              <p:nvPr/>
            </p:nvSpPr>
            <p:spPr bwMode="auto">
              <a:xfrm>
                <a:off x="6779535" y="2305914"/>
                <a:ext cx="457200" cy="342900"/>
              </a:xfrm>
              <a:prstGeom prst="rect">
                <a:avLst/>
              </a:prstGeom>
              <a:noFill/>
              <a:ln w="9525">
                <a:noFill/>
                <a:miter lim="800000"/>
                <a:headEnd/>
                <a:tailEnd/>
              </a:ln>
            </p:spPr>
            <p:txBody>
              <a:bodyPr/>
              <a:lstStyle/>
              <a:p>
                <a:r>
                  <a:rPr lang="fr-FR" sz="1200" i="1"/>
                  <a:t>j</a:t>
                </a:r>
                <a:r>
                  <a:rPr lang="fr-FR" sz="1200" i="1" baseline="-25000"/>
                  <a:t>1</a:t>
                </a:r>
                <a:endParaRPr lang="fr-FR"/>
              </a:p>
            </p:txBody>
          </p:sp>
          <p:sp>
            <p:nvSpPr>
              <p:cNvPr id="13467" name="Text Box 114"/>
              <p:cNvSpPr txBox="1">
                <a:spLocks noChangeArrowheads="1"/>
              </p:cNvSpPr>
              <p:nvPr/>
            </p:nvSpPr>
            <p:spPr bwMode="auto">
              <a:xfrm>
                <a:off x="6799457" y="2800348"/>
                <a:ext cx="457200" cy="342900"/>
              </a:xfrm>
              <a:prstGeom prst="rect">
                <a:avLst/>
              </a:prstGeom>
              <a:noFill/>
              <a:ln w="9525">
                <a:noFill/>
                <a:miter lim="800000"/>
                <a:headEnd/>
                <a:tailEnd/>
              </a:ln>
            </p:spPr>
            <p:txBody>
              <a:bodyPr/>
              <a:lstStyle/>
              <a:p>
                <a:r>
                  <a:rPr lang="fr-FR" sz="1200" i="1"/>
                  <a:t>j</a:t>
                </a:r>
                <a:r>
                  <a:rPr lang="fr-FR" sz="1200" i="1" baseline="-25000"/>
                  <a:t>1</a:t>
                </a:r>
                <a:endParaRPr lang="fr-FR"/>
              </a:p>
            </p:txBody>
          </p:sp>
          <p:sp>
            <p:nvSpPr>
              <p:cNvPr id="13468" name="Text Box 114"/>
              <p:cNvSpPr txBox="1">
                <a:spLocks noChangeArrowheads="1"/>
              </p:cNvSpPr>
              <p:nvPr/>
            </p:nvSpPr>
            <p:spPr bwMode="auto">
              <a:xfrm>
                <a:off x="6831051" y="3558997"/>
                <a:ext cx="457200" cy="342900"/>
              </a:xfrm>
              <a:prstGeom prst="rect">
                <a:avLst/>
              </a:prstGeom>
              <a:noFill/>
              <a:ln w="9525">
                <a:noFill/>
                <a:miter lim="800000"/>
                <a:headEnd/>
                <a:tailEnd/>
              </a:ln>
            </p:spPr>
            <p:txBody>
              <a:bodyPr/>
              <a:lstStyle/>
              <a:p>
                <a:r>
                  <a:rPr lang="fr-FR" sz="1200" i="1"/>
                  <a:t>j</a:t>
                </a:r>
                <a:r>
                  <a:rPr lang="fr-FR" sz="1200" i="1" baseline="-25000"/>
                  <a:t>3</a:t>
                </a:r>
                <a:endParaRPr lang="fr-FR"/>
              </a:p>
            </p:txBody>
          </p:sp>
          <p:sp>
            <p:nvSpPr>
              <p:cNvPr id="13469" name="Text Box 114"/>
              <p:cNvSpPr txBox="1">
                <a:spLocks noChangeArrowheads="1"/>
              </p:cNvSpPr>
              <p:nvPr/>
            </p:nvSpPr>
            <p:spPr bwMode="auto">
              <a:xfrm>
                <a:off x="6983451" y="3324761"/>
                <a:ext cx="457200" cy="342900"/>
              </a:xfrm>
              <a:prstGeom prst="rect">
                <a:avLst/>
              </a:prstGeom>
              <a:noFill/>
              <a:ln w="9525">
                <a:noFill/>
                <a:miter lim="800000"/>
                <a:headEnd/>
                <a:tailEnd/>
              </a:ln>
            </p:spPr>
            <p:txBody>
              <a:bodyPr/>
              <a:lstStyle/>
              <a:p>
                <a:r>
                  <a:rPr lang="fr-FR" sz="1200" i="1"/>
                  <a:t>j</a:t>
                </a:r>
                <a:r>
                  <a:rPr lang="fr-FR" sz="1200" i="1" baseline="-25000"/>
                  <a:t>2</a:t>
                </a:r>
                <a:endParaRPr lang="fr-FR"/>
              </a:p>
            </p:txBody>
          </p:sp>
          <p:sp>
            <p:nvSpPr>
              <p:cNvPr id="13470" name="Text Box 114"/>
              <p:cNvSpPr txBox="1">
                <a:spLocks noChangeArrowheads="1"/>
              </p:cNvSpPr>
              <p:nvPr/>
            </p:nvSpPr>
            <p:spPr bwMode="auto">
              <a:xfrm>
                <a:off x="6832258" y="3097568"/>
                <a:ext cx="457200" cy="342900"/>
              </a:xfrm>
              <a:prstGeom prst="rect">
                <a:avLst/>
              </a:prstGeom>
              <a:noFill/>
              <a:ln w="9525">
                <a:noFill/>
                <a:miter lim="800000"/>
                <a:headEnd/>
                <a:tailEnd/>
              </a:ln>
            </p:spPr>
            <p:txBody>
              <a:bodyPr/>
              <a:lstStyle/>
              <a:p>
                <a:r>
                  <a:rPr lang="fr-FR" sz="1200" i="1"/>
                  <a:t>j</a:t>
                </a:r>
                <a:r>
                  <a:rPr lang="fr-FR" sz="1200" i="1" baseline="-25000"/>
                  <a:t>2</a:t>
                </a:r>
                <a:endParaRPr lang="fr-FR"/>
              </a:p>
            </p:txBody>
          </p:sp>
          <p:sp>
            <p:nvSpPr>
              <p:cNvPr id="13471" name="Text Box 114"/>
              <p:cNvSpPr txBox="1">
                <a:spLocks noChangeArrowheads="1"/>
              </p:cNvSpPr>
              <p:nvPr/>
            </p:nvSpPr>
            <p:spPr bwMode="auto">
              <a:xfrm>
                <a:off x="6472254" y="2428868"/>
                <a:ext cx="457200" cy="342900"/>
              </a:xfrm>
              <a:prstGeom prst="rect">
                <a:avLst/>
              </a:prstGeom>
              <a:noFill/>
              <a:ln w="9525">
                <a:noFill/>
                <a:miter lim="800000"/>
                <a:headEnd/>
                <a:tailEnd/>
              </a:ln>
            </p:spPr>
            <p:txBody>
              <a:bodyPr/>
              <a:lstStyle/>
              <a:p>
                <a:r>
                  <a:rPr lang="fr-FR" sz="1200" i="1"/>
                  <a:t>e</a:t>
                </a:r>
                <a:r>
                  <a:rPr lang="fr-FR" sz="1200" i="1" baseline="-25000"/>
                  <a:t>1</a:t>
                </a:r>
                <a:endParaRPr lang="fr-FR"/>
              </a:p>
            </p:txBody>
          </p:sp>
          <p:sp>
            <p:nvSpPr>
              <p:cNvPr id="13472" name="Text Box 114"/>
              <p:cNvSpPr txBox="1">
                <a:spLocks noChangeArrowheads="1"/>
              </p:cNvSpPr>
              <p:nvPr/>
            </p:nvSpPr>
            <p:spPr bwMode="auto">
              <a:xfrm>
                <a:off x="5390619" y="2428868"/>
                <a:ext cx="457200" cy="342900"/>
              </a:xfrm>
              <a:prstGeom prst="rect">
                <a:avLst/>
              </a:prstGeom>
              <a:noFill/>
              <a:ln w="9525">
                <a:noFill/>
                <a:miter lim="800000"/>
                <a:headEnd/>
                <a:tailEnd/>
              </a:ln>
            </p:spPr>
            <p:txBody>
              <a:bodyPr/>
              <a:lstStyle/>
              <a:p>
                <a:r>
                  <a:rPr lang="fr-FR" sz="1200" i="1"/>
                  <a:t>e</a:t>
                </a:r>
                <a:r>
                  <a:rPr lang="fr-FR" sz="1200" i="1" baseline="-25000"/>
                  <a:t>3</a:t>
                </a:r>
                <a:endParaRPr lang="fr-FR"/>
              </a:p>
            </p:txBody>
          </p:sp>
          <p:sp>
            <p:nvSpPr>
              <p:cNvPr id="13473" name="Text Box 114"/>
              <p:cNvSpPr txBox="1">
                <a:spLocks noChangeArrowheads="1"/>
              </p:cNvSpPr>
              <p:nvPr/>
            </p:nvSpPr>
            <p:spPr bwMode="auto">
              <a:xfrm>
                <a:off x="6033561" y="2767547"/>
                <a:ext cx="457200" cy="342900"/>
              </a:xfrm>
              <a:prstGeom prst="rect">
                <a:avLst/>
              </a:prstGeom>
              <a:noFill/>
              <a:ln w="9525">
                <a:noFill/>
                <a:miter lim="800000"/>
                <a:headEnd/>
                <a:tailEnd/>
              </a:ln>
            </p:spPr>
            <p:txBody>
              <a:bodyPr/>
              <a:lstStyle/>
              <a:p>
                <a:r>
                  <a:rPr lang="fr-FR" sz="1200" i="1"/>
                  <a:t>e</a:t>
                </a:r>
                <a:r>
                  <a:rPr lang="fr-FR" sz="1200" i="1" baseline="-25000"/>
                  <a:t>2</a:t>
                </a:r>
                <a:endParaRPr lang="fr-FR"/>
              </a:p>
            </p:txBody>
          </p:sp>
          <p:sp>
            <p:nvSpPr>
              <p:cNvPr id="13474" name="Text Box 110"/>
              <p:cNvSpPr txBox="1">
                <a:spLocks noChangeArrowheads="1"/>
              </p:cNvSpPr>
              <p:nvPr/>
            </p:nvSpPr>
            <p:spPr bwMode="auto">
              <a:xfrm>
                <a:off x="8248162" y="2304857"/>
                <a:ext cx="342900" cy="342900"/>
              </a:xfrm>
              <a:prstGeom prst="rect">
                <a:avLst/>
              </a:prstGeom>
              <a:noFill/>
              <a:ln w="9525">
                <a:noFill/>
                <a:miter lim="800000"/>
                <a:headEnd/>
                <a:tailEnd/>
              </a:ln>
            </p:spPr>
            <p:txBody>
              <a:bodyPr/>
              <a:lstStyle/>
              <a:p>
                <a:r>
                  <a:rPr lang="fr-FR" sz="1200" dirty="0"/>
                  <a:t>Z</a:t>
                </a:r>
                <a:endParaRPr lang="fr-FR" dirty="0"/>
              </a:p>
            </p:txBody>
          </p:sp>
          <p:sp>
            <p:nvSpPr>
              <p:cNvPr id="13475" name="Text Box 110"/>
              <p:cNvSpPr txBox="1">
                <a:spLocks noChangeArrowheads="1"/>
              </p:cNvSpPr>
              <p:nvPr/>
            </p:nvSpPr>
            <p:spPr bwMode="auto">
              <a:xfrm>
                <a:off x="7513504" y="3155234"/>
                <a:ext cx="421758" cy="262293"/>
              </a:xfrm>
              <a:prstGeom prst="rect">
                <a:avLst/>
              </a:prstGeom>
              <a:noFill/>
              <a:ln w="9525">
                <a:noFill/>
                <a:miter lim="800000"/>
                <a:headEnd/>
                <a:tailEnd/>
              </a:ln>
            </p:spPr>
            <p:txBody>
              <a:bodyPr/>
              <a:lstStyle/>
              <a:p>
                <a:r>
                  <a:rPr lang="fr-FR" sz="1200" dirty="0"/>
                  <a:t>Z</a:t>
                </a:r>
                <a:endParaRPr lang="fr-FR" dirty="0"/>
              </a:p>
            </p:txBody>
          </p:sp>
        </p:grpSp>
      </p:grpSp>
      <p:sp>
        <p:nvSpPr>
          <p:cNvPr id="3" name="Espace réservé du numéro de diapositive 2"/>
          <p:cNvSpPr>
            <a:spLocks noGrp="1"/>
          </p:cNvSpPr>
          <p:nvPr>
            <p:ph type="sldNum" sz="quarter" idx="12"/>
          </p:nvPr>
        </p:nvSpPr>
        <p:spPr/>
        <p:txBody>
          <a:bodyPr/>
          <a:lstStyle/>
          <a:p>
            <a:pPr>
              <a:defRPr/>
            </a:pPr>
            <a:fld id="{8D6E587B-5070-4C33-B8A0-3049C854F3BE}" type="slidenum">
              <a:rPr lang="fr-FR" smtClean="0">
                <a:solidFill>
                  <a:schemeClr val="tx1"/>
                </a:solidFill>
              </a:rPr>
              <a:pPr>
                <a:defRPr/>
              </a:pPr>
              <a:t>19</a:t>
            </a:fld>
            <a:endParaRPr lang="fr-FR">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Effect transition="in" filter="checkerboard(across)">
                                      <p:cBhvr>
                                        <p:cTn id="7" dur="500"/>
                                        <p:tgtEl>
                                          <p:spTgt spid="12291">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2291">
                                            <p:txEl>
                                              <p:pRg st="2" end="2"/>
                                            </p:txEl>
                                          </p:spTgt>
                                        </p:tgtEl>
                                        <p:attrNameLst>
                                          <p:attrName>style.visibility</p:attrName>
                                        </p:attrNameLst>
                                      </p:cBhvr>
                                      <p:to>
                                        <p:strVal val="visible"/>
                                      </p:to>
                                    </p:set>
                                    <p:animEffect transition="in" filter="checkerboard(across)">
                                      <p:cBhvr>
                                        <p:cTn id="10" dur="500"/>
                                        <p:tgtEl>
                                          <p:spTgt spid="12291">
                                            <p:txEl>
                                              <p:pRg st="2" end="2"/>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checkerboard(across)">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12291">
                                            <p:txEl>
                                              <p:pRg st="4" end="4"/>
                                            </p:txEl>
                                          </p:spTgt>
                                        </p:tgtEl>
                                        <p:attrNameLst>
                                          <p:attrName>style.visibility</p:attrName>
                                        </p:attrNameLst>
                                      </p:cBhvr>
                                      <p:to>
                                        <p:strVal val="visible"/>
                                      </p:to>
                                    </p:set>
                                    <p:animEffect transition="in" filter="checkerboard(across)">
                                      <p:cBhvr>
                                        <p:cTn id="18" dur="500"/>
                                        <p:tgtEl>
                                          <p:spTgt spid="1229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ZoneTexte 6"/>
          <p:cNvSpPr txBox="1">
            <a:spLocks noChangeArrowheads="1"/>
          </p:cNvSpPr>
          <p:nvPr/>
        </p:nvSpPr>
        <p:spPr bwMode="auto">
          <a:xfrm>
            <a:off x="971600" y="1448098"/>
            <a:ext cx="7416824" cy="5139869"/>
          </a:xfrm>
          <a:prstGeom prst="rect">
            <a:avLst/>
          </a:prstGeom>
          <a:noFill/>
          <a:ln w="9525">
            <a:noFill/>
            <a:miter lim="800000"/>
            <a:headEnd/>
            <a:tailEnd/>
          </a:ln>
        </p:spPr>
        <p:txBody>
          <a:bodyPr wrap="square">
            <a:spAutoFit/>
          </a:bodyPr>
          <a:lstStyle/>
          <a:p>
            <a:pPr algn="just"/>
            <a:r>
              <a:rPr lang="fr-FR" b="1" dirty="0"/>
              <a:t>I - Principe de production des courants triphasés</a:t>
            </a:r>
          </a:p>
          <a:p>
            <a:pPr algn="just"/>
            <a:endParaRPr lang="fr-FR" b="1" dirty="0"/>
          </a:p>
          <a:p>
            <a:pPr algn="just"/>
            <a:r>
              <a:rPr lang="fr-FR" sz="2000" dirty="0"/>
              <a:t>	</a:t>
            </a:r>
            <a:r>
              <a:rPr lang="fr-FR" dirty="0"/>
              <a:t>1- Principe de production d’une </a:t>
            </a:r>
            <a:r>
              <a:rPr lang="fr-FR" dirty="0" err="1"/>
              <a:t>f.e.m</a:t>
            </a:r>
            <a:r>
              <a:rPr lang="fr-FR" dirty="0"/>
              <a:t>. alternative </a:t>
            </a:r>
          </a:p>
          <a:p>
            <a:pPr algn="just"/>
            <a:endParaRPr lang="fr-FR" dirty="0"/>
          </a:p>
          <a:p>
            <a:pPr algn="just"/>
            <a:r>
              <a:rPr lang="fr-FR" b="1" i="1" dirty="0"/>
              <a:t>	</a:t>
            </a:r>
            <a:r>
              <a:rPr lang="fr-FR" dirty="0"/>
              <a:t>2- Principe de production de </a:t>
            </a:r>
            <a:r>
              <a:rPr lang="fr-FR" dirty="0" err="1"/>
              <a:t>f.e.m.s</a:t>
            </a:r>
            <a:r>
              <a:rPr lang="fr-FR" dirty="0"/>
              <a:t>. triphasées</a:t>
            </a:r>
          </a:p>
          <a:p>
            <a:pPr algn="just"/>
            <a:endParaRPr lang="fr-FR" dirty="0"/>
          </a:p>
          <a:p>
            <a:pPr algn="just"/>
            <a:r>
              <a:rPr lang="fr-FR" dirty="0"/>
              <a:t>	3- Courants triphasés équilibrés  </a:t>
            </a:r>
          </a:p>
          <a:p>
            <a:pPr algn="just"/>
            <a:endParaRPr lang="fr-FR" b="1" i="1" dirty="0"/>
          </a:p>
          <a:p>
            <a:pPr algn="just"/>
            <a:r>
              <a:rPr lang="fr-FR" b="1" dirty="0"/>
              <a:t>II - </a:t>
            </a:r>
            <a:r>
              <a:rPr lang="it-IT" b="1" dirty="0"/>
              <a:t>Distribution en courant triphasé </a:t>
            </a:r>
          </a:p>
          <a:p>
            <a:pPr algn="just"/>
            <a:endParaRPr lang="fr-FR" b="1" dirty="0"/>
          </a:p>
          <a:p>
            <a:r>
              <a:rPr lang="it-IT" i="1" dirty="0"/>
              <a:t>	</a:t>
            </a:r>
            <a:r>
              <a:rPr lang="fr-FR" dirty="0"/>
              <a:t>1 - Installation triphasée</a:t>
            </a:r>
          </a:p>
          <a:p>
            <a:endParaRPr lang="fr-FR" dirty="0"/>
          </a:p>
          <a:p>
            <a:r>
              <a:rPr lang="fr-FR" b="1" i="1" dirty="0"/>
              <a:t> </a:t>
            </a:r>
            <a:r>
              <a:rPr lang="fr-FR" dirty="0"/>
              <a:t> 	2 - Montage étoile ( Y ) </a:t>
            </a:r>
          </a:p>
          <a:p>
            <a:endParaRPr lang="fr-FR" dirty="0"/>
          </a:p>
          <a:p>
            <a:r>
              <a:rPr lang="fr-FR" dirty="0"/>
              <a:t>	3 - Montage triangle (∆ ou D ) </a:t>
            </a:r>
          </a:p>
          <a:p>
            <a:endParaRPr lang="fr-FR" dirty="0"/>
          </a:p>
          <a:p>
            <a:r>
              <a:rPr lang="fr-FR" b="1" i="1" dirty="0"/>
              <a:t>	</a:t>
            </a:r>
            <a:r>
              <a:rPr lang="fr-FR" dirty="0"/>
              <a:t>4 - Equivalence étoile – triangle </a:t>
            </a:r>
          </a:p>
          <a:p>
            <a:r>
              <a:rPr lang="fr-FR" b="1" dirty="0"/>
              <a:t> </a:t>
            </a:r>
            <a:r>
              <a:rPr lang="fr-FR" sz="2000" b="1" i="1" dirty="0"/>
              <a:t>	</a:t>
            </a:r>
            <a:endParaRPr lang="fr-FR" dirty="0"/>
          </a:p>
        </p:txBody>
      </p:sp>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rmAutofit/>
          </a:bodyPr>
          <a:lstStyle/>
          <a:p>
            <a:pPr eaLnBrk="1" fontAlgn="auto" hangingPunct="1">
              <a:spcAft>
                <a:spcPts val="0"/>
              </a:spcAft>
              <a:defRPr/>
            </a:pPr>
            <a:r>
              <a:rPr lang="fr-FR" sz="4000" b="1" dirty="0"/>
              <a:t>Réseau triphasé équilibré</a:t>
            </a:r>
          </a:p>
        </p:txBody>
      </p:sp>
      <p:sp>
        <p:nvSpPr>
          <p:cNvPr id="2" name="Espace réservé du numéro de diapositive 1"/>
          <p:cNvSpPr>
            <a:spLocks noGrp="1"/>
          </p:cNvSpPr>
          <p:nvPr>
            <p:ph type="sldNum" sz="quarter" idx="12"/>
          </p:nvPr>
        </p:nvSpPr>
        <p:spPr/>
        <p:txBody>
          <a:bodyPr/>
          <a:lstStyle/>
          <a:p>
            <a:pPr>
              <a:defRPr/>
            </a:pPr>
            <a:fld id="{8D6E587B-5070-4C33-B8A0-3049C854F3BE}" type="slidenum">
              <a:rPr lang="fr-FR" smtClean="0"/>
              <a:pPr>
                <a:defRPr/>
              </a:pPr>
              <a:t>2</a:t>
            </a:fld>
            <a:endParaRPr lang="fr-F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checkerboard(across)">
                                      <p:cBhvr>
                                        <p:cTn id="7" dur="500"/>
                                        <p:tgtEl>
                                          <p:spTgt spid="7">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7">
                                            <p:txEl>
                                              <p:pRg st="2" end="2"/>
                                            </p:txEl>
                                          </p:spTgt>
                                        </p:tgtEl>
                                        <p:attrNameLst>
                                          <p:attrName>style.visibility</p:attrName>
                                        </p:attrNameLst>
                                      </p:cBhvr>
                                      <p:to>
                                        <p:strVal val="visible"/>
                                      </p:to>
                                    </p:set>
                                    <p:animEffect transition="in" filter="checkerboard(across)">
                                      <p:cBhvr>
                                        <p:cTn id="10" dur="500"/>
                                        <p:tgtEl>
                                          <p:spTgt spid="7">
                                            <p:txEl>
                                              <p:pRg st="2" end="2"/>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animEffect transition="in" filter="checkerboard(across)">
                                      <p:cBhvr>
                                        <p:cTn id="13" dur="500"/>
                                        <p:tgtEl>
                                          <p:spTgt spid="7">
                                            <p:txEl>
                                              <p:pRg st="4" end="4"/>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7">
                                            <p:txEl>
                                              <p:pRg st="6" end="6"/>
                                            </p:txEl>
                                          </p:spTgt>
                                        </p:tgtEl>
                                        <p:attrNameLst>
                                          <p:attrName>style.visibility</p:attrName>
                                        </p:attrNameLst>
                                      </p:cBhvr>
                                      <p:to>
                                        <p:strVal val="visible"/>
                                      </p:to>
                                    </p:set>
                                    <p:animEffect transition="in" filter="checkerboard(across)">
                                      <p:cBhvr>
                                        <p:cTn id="16" dur="500"/>
                                        <p:tgtEl>
                                          <p:spTgt spid="7">
                                            <p:txEl>
                                              <p:pRg st="6" end="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nodeType="clickEffect">
                                  <p:stCondLst>
                                    <p:cond delay="0"/>
                                  </p:stCondLst>
                                  <p:childTnLst>
                                    <p:set>
                                      <p:cBhvr>
                                        <p:cTn id="20" dur="1" fill="hold">
                                          <p:stCondLst>
                                            <p:cond delay="0"/>
                                          </p:stCondLst>
                                        </p:cTn>
                                        <p:tgtEl>
                                          <p:spTgt spid="7">
                                            <p:txEl>
                                              <p:pRg st="8" end="8"/>
                                            </p:txEl>
                                          </p:spTgt>
                                        </p:tgtEl>
                                        <p:attrNameLst>
                                          <p:attrName>style.visibility</p:attrName>
                                        </p:attrNameLst>
                                      </p:cBhvr>
                                      <p:to>
                                        <p:strVal val="visible"/>
                                      </p:to>
                                    </p:set>
                                    <p:animEffect transition="in" filter="checkerboard(across)">
                                      <p:cBhvr>
                                        <p:cTn id="21" dur="500"/>
                                        <p:tgtEl>
                                          <p:spTgt spid="7">
                                            <p:txEl>
                                              <p:pRg st="8" end="8"/>
                                            </p:txEl>
                                          </p:spTgt>
                                        </p:tgtEl>
                                      </p:cBhvr>
                                    </p:animEffect>
                                  </p:childTnLst>
                                </p:cTn>
                              </p:par>
                              <p:par>
                                <p:cTn id="22" presetID="5" presetClass="entr" presetSubtype="10" fill="hold" nodeType="withEffect">
                                  <p:stCondLst>
                                    <p:cond delay="0"/>
                                  </p:stCondLst>
                                  <p:childTnLst>
                                    <p:set>
                                      <p:cBhvr>
                                        <p:cTn id="23" dur="1" fill="hold">
                                          <p:stCondLst>
                                            <p:cond delay="0"/>
                                          </p:stCondLst>
                                        </p:cTn>
                                        <p:tgtEl>
                                          <p:spTgt spid="7">
                                            <p:txEl>
                                              <p:pRg st="10" end="10"/>
                                            </p:txEl>
                                          </p:spTgt>
                                        </p:tgtEl>
                                        <p:attrNameLst>
                                          <p:attrName>style.visibility</p:attrName>
                                        </p:attrNameLst>
                                      </p:cBhvr>
                                      <p:to>
                                        <p:strVal val="visible"/>
                                      </p:to>
                                    </p:set>
                                    <p:animEffect transition="in" filter="checkerboard(across)">
                                      <p:cBhvr>
                                        <p:cTn id="24" dur="500"/>
                                        <p:tgtEl>
                                          <p:spTgt spid="7">
                                            <p:txEl>
                                              <p:pRg st="10" end="10"/>
                                            </p:txEl>
                                          </p:spTgt>
                                        </p:tgtEl>
                                      </p:cBhvr>
                                    </p:animEffect>
                                  </p:childTnLst>
                                </p:cTn>
                              </p:par>
                              <p:par>
                                <p:cTn id="25" presetID="5" presetClass="entr" presetSubtype="10" fill="hold" nodeType="withEffect">
                                  <p:stCondLst>
                                    <p:cond delay="0"/>
                                  </p:stCondLst>
                                  <p:childTnLst>
                                    <p:set>
                                      <p:cBhvr>
                                        <p:cTn id="26" dur="1" fill="hold">
                                          <p:stCondLst>
                                            <p:cond delay="0"/>
                                          </p:stCondLst>
                                        </p:cTn>
                                        <p:tgtEl>
                                          <p:spTgt spid="7">
                                            <p:txEl>
                                              <p:pRg st="12" end="12"/>
                                            </p:txEl>
                                          </p:spTgt>
                                        </p:tgtEl>
                                        <p:attrNameLst>
                                          <p:attrName>style.visibility</p:attrName>
                                        </p:attrNameLst>
                                      </p:cBhvr>
                                      <p:to>
                                        <p:strVal val="visible"/>
                                      </p:to>
                                    </p:set>
                                    <p:animEffect transition="in" filter="checkerboard(across)">
                                      <p:cBhvr>
                                        <p:cTn id="27" dur="500"/>
                                        <p:tgtEl>
                                          <p:spTgt spid="7">
                                            <p:txEl>
                                              <p:pRg st="12" end="12"/>
                                            </p:txEl>
                                          </p:spTgt>
                                        </p:tgtEl>
                                      </p:cBhvr>
                                    </p:animEffect>
                                  </p:childTnLst>
                                </p:cTn>
                              </p:par>
                              <p:par>
                                <p:cTn id="28" presetID="5" presetClass="entr" presetSubtype="10" fill="hold" nodeType="withEffect">
                                  <p:stCondLst>
                                    <p:cond delay="0"/>
                                  </p:stCondLst>
                                  <p:childTnLst>
                                    <p:set>
                                      <p:cBhvr>
                                        <p:cTn id="29" dur="1" fill="hold">
                                          <p:stCondLst>
                                            <p:cond delay="0"/>
                                          </p:stCondLst>
                                        </p:cTn>
                                        <p:tgtEl>
                                          <p:spTgt spid="7">
                                            <p:txEl>
                                              <p:pRg st="14" end="14"/>
                                            </p:txEl>
                                          </p:spTgt>
                                        </p:tgtEl>
                                        <p:attrNameLst>
                                          <p:attrName>style.visibility</p:attrName>
                                        </p:attrNameLst>
                                      </p:cBhvr>
                                      <p:to>
                                        <p:strVal val="visible"/>
                                      </p:to>
                                    </p:set>
                                    <p:animEffect transition="in" filter="checkerboard(across)">
                                      <p:cBhvr>
                                        <p:cTn id="30" dur="500"/>
                                        <p:tgtEl>
                                          <p:spTgt spid="7">
                                            <p:txEl>
                                              <p:pRg st="14" end="14"/>
                                            </p:txEl>
                                          </p:spTgt>
                                        </p:tgtEl>
                                      </p:cBhvr>
                                    </p:animEffect>
                                  </p:childTnLst>
                                </p:cTn>
                              </p:par>
                              <p:par>
                                <p:cTn id="31" presetID="5" presetClass="entr" presetSubtype="10" fill="hold" nodeType="withEffect">
                                  <p:stCondLst>
                                    <p:cond delay="0"/>
                                  </p:stCondLst>
                                  <p:childTnLst>
                                    <p:set>
                                      <p:cBhvr>
                                        <p:cTn id="32" dur="1" fill="hold">
                                          <p:stCondLst>
                                            <p:cond delay="0"/>
                                          </p:stCondLst>
                                        </p:cTn>
                                        <p:tgtEl>
                                          <p:spTgt spid="7">
                                            <p:txEl>
                                              <p:pRg st="16" end="16"/>
                                            </p:txEl>
                                          </p:spTgt>
                                        </p:tgtEl>
                                        <p:attrNameLst>
                                          <p:attrName>style.visibility</p:attrName>
                                        </p:attrNameLst>
                                      </p:cBhvr>
                                      <p:to>
                                        <p:strVal val="visible"/>
                                      </p:to>
                                    </p:set>
                                    <p:animEffect transition="in" filter="checkerboard(across)">
                                      <p:cBhvr>
                                        <p:cTn id="33" dur="500"/>
                                        <p:tgtEl>
                                          <p:spTgt spid="7">
                                            <p:txEl>
                                              <p:pRg st="16" end="1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nodeType="clickEffect">
                                  <p:stCondLst>
                                    <p:cond delay="0"/>
                                  </p:stCondLst>
                                  <p:childTnLst>
                                    <p:set>
                                      <p:cBhvr>
                                        <p:cTn id="37" dur="1" fill="hold">
                                          <p:stCondLst>
                                            <p:cond delay="0"/>
                                          </p:stCondLst>
                                        </p:cTn>
                                        <p:tgtEl>
                                          <p:spTgt spid="7">
                                            <p:txEl>
                                              <p:pRg st="17" end="17"/>
                                            </p:txEl>
                                          </p:spTgt>
                                        </p:tgtEl>
                                        <p:attrNameLst>
                                          <p:attrName>style.visibility</p:attrName>
                                        </p:attrNameLst>
                                      </p:cBhvr>
                                      <p:to>
                                        <p:strVal val="visible"/>
                                      </p:to>
                                    </p:set>
                                    <p:animEffect transition="in" filter="checkerboard(across)">
                                      <p:cBhvr>
                                        <p:cTn id="38" dur="500"/>
                                        <p:tgtEl>
                                          <p:spTgt spid="7">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rmAutofit/>
          </a:bodyPr>
          <a:lstStyle/>
          <a:p>
            <a:pPr eaLnBrk="1" fontAlgn="auto" hangingPunct="1">
              <a:spcAft>
                <a:spcPts val="0"/>
              </a:spcAft>
              <a:defRPr/>
            </a:pPr>
            <a:r>
              <a:rPr lang="it-IT" sz="4000" b="1" dirty="0"/>
              <a:t>Distribution en courant triphasé</a:t>
            </a:r>
            <a:endParaRPr lang="fr-FR" sz="4000" b="1" dirty="0"/>
          </a:p>
        </p:txBody>
      </p:sp>
      <p:sp>
        <p:nvSpPr>
          <p:cNvPr id="12291" name="Rectangle 3"/>
          <p:cNvSpPr>
            <a:spLocks noChangeArrowheads="1"/>
          </p:cNvSpPr>
          <p:nvPr/>
        </p:nvSpPr>
        <p:spPr bwMode="auto">
          <a:xfrm>
            <a:off x="861769" y="1420666"/>
            <a:ext cx="7077578" cy="2708434"/>
          </a:xfrm>
          <a:prstGeom prst="rect">
            <a:avLst/>
          </a:prstGeom>
          <a:noFill/>
          <a:ln w="9525">
            <a:noFill/>
            <a:miter lim="800000"/>
            <a:headEnd/>
            <a:tailEnd/>
          </a:ln>
        </p:spPr>
        <p:txBody>
          <a:bodyPr wrap="square">
            <a:spAutoFit/>
          </a:bodyPr>
          <a:lstStyle/>
          <a:p>
            <a:pPr algn="just"/>
            <a:endParaRPr lang="fr-FR" sz="1700" dirty="0"/>
          </a:p>
          <a:p>
            <a:pPr algn="just"/>
            <a:r>
              <a:rPr lang="fr-FR" sz="1700" dirty="0"/>
              <a:t>De même, on peut connecter E</a:t>
            </a:r>
            <a:r>
              <a:rPr lang="fr-FR" sz="1700" baseline="-25000" dirty="0"/>
              <a:t>2</a:t>
            </a:r>
            <a:r>
              <a:rPr lang="fr-FR" sz="1700" dirty="0"/>
              <a:t> et S</a:t>
            </a:r>
            <a:r>
              <a:rPr lang="fr-FR" sz="1700" baseline="-25000" dirty="0"/>
              <a:t>1</a:t>
            </a:r>
            <a:r>
              <a:rPr lang="fr-FR" sz="1700" dirty="0"/>
              <a:t>.</a:t>
            </a:r>
          </a:p>
          <a:p>
            <a:pPr algn="just"/>
            <a:endParaRPr lang="fr-FR" sz="1700" dirty="0"/>
          </a:p>
          <a:p>
            <a:pPr algn="just"/>
            <a:r>
              <a:rPr lang="fr-FR" sz="1700" dirty="0"/>
              <a:t>En fin, comme e</a:t>
            </a:r>
            <a:r>
              <a:rPr lang="fr-FR" sz="1700" baseline="-25000" dirty="0"/>
              <a:t>1  </a:t>
            </a:r>
            <a:r>
              <a:rPr lang="fr-FR" sz="1700" dirty="0"/>
              <a:t>+ e</a:t>
            </a:r>
            <a:r>
              <a:rPr lang="fr-FR" sz="1700" baseline="-25000" dirty="0"/>
              <a:t>2  </a:t>
            </a:r>
            <a:r>
              <a:rPr lang="fr-FR" sz="1700" dirty="0"/>
              <a:t>+ e</a:t>
            </a:r>
            <a:r>
              <a:rPr lang="fr-FR" sz="1700" baseline="-25000" dirty="0"/>
              <a:t>3 </a:t>
            </a:r>
            <a:r>
              <a:rPr lang="fr-FR" sz="1700" dirty="0"/>
              <a:t>= 0 ; les points E</a:t>
            </a:r>
            <a:r>
              <a:rPr lang="fr-FR" sz="1700" baseline="-25000" dirty="0"/>
              <a:t>3</a:t>
            </a:r>
            <a:r>
              <a:rPr lang="fr-FR" sz="1700" dirty="0"/>
              <a:t> et S</a:t>
            </a:r>
            <a:r>
              <a:rPr lang="fr-FR" sz="1700" baseline="-25000" dirty="0"/>
              <a:t>2</a:t>
            </a:r>
            <a:r>
              <a:rPr lang="fr-FR" sz="1700" dirty="0"/>
              <a:t> sont au même potentiel, on peut donc les relier sans perturbation du fonctionnement du système.</a:t>
            </a:r>
          </a:p>
          <a:p>
            <a:pPr algn="just"/>
            <a:endParaRPr lang="fr-FR" sz="1700" dirty="0"/>
          </a:p>
          <a:p>
            <a:pPr algn="just"/>
            <a:endParaRPr lang="fr-FR" sz="1700" dirty="0"/>
          </a:p>
          <a:p>
            <a:pPr algn="just"/>
            <a:r>
              <a:rPr lang="fr-FR" sz="1700" dirty="0"/>
              <a:t>D’où le montage triangle équilibré :</a:t>
            </a:r>
          </a:p>
          <a:p>
            <a:pPr algn="just"/>
            <a:r>
              <a:rPr lang="fr-FR" sz="1700" b="1" dirty="0"/>
              <a:t> </a:t>
            </a:r>
          </a:p>
        </p:txBody>
      </p:sp>
      <p:sp>
        <p:nvSpPr>
          <p:cNvPr id="3" name="Espace réservé du numéro de diapositive 2"/>
          <p:cNvSpPr>
            <a:spLocks noGrp="1"/>
          </p:cNvSpPr>
          <p:nvPr>
            <p:ph type="sldNum" sz="quarter" idx="12"/>
          </p:nvPr>
        </p:nvSpPr>
        <p:spPr/>
        <p:txBody>
          <a:bodyPr/>
          <a:lstStyle/>
          <a:p>
            <a:pPr>
              <a:defRPr/>
            </a:pPr>
            <a:fld id="{8D6E587B-5070-4C33-B8A0-3049C854F3BE}" type="slidenum">
              <a:rPr lang="fr-FR" smtClean="0">
                <a:solidFill>
                  <a:schemeClr val="tx1"/>
                </a:solidFill>
              </a:rPr>
              <a:pPr>
                <a:defRPr/>
              </a:pPr>
              <a:t>20</a:t>
            </a:fld>
            <a:endParaRPr lang="fr-FR">
              <a:solidFill>
                <a:schemeClr val="tx1"/>
              </a:solidFill>
            </a:endParaRPr>
          </a:p>
        </p:txBody>
      </p:sp>
      <p:grpSp>
        <p:nvGrpSpPr>
          <p:cNvPr id="2" name="Groupe 1"/>
          <p:cNvGrpSpPr/>
          <p:nvPr/>
        </p:nvGrpSpPr>
        <p:grpSpPr>
          <a:xfrm>
            <a:off x="2651448" y="4070420"/>
            <a:ext cx="5043982" cy="2468491"/>
            <a:chOff x="2651448" y="4070420"/>
            <a:chExt cx="5043982" cy="2468491"/>
          </a:xfrm>
        </p:grpSpPr>
        <p:grpSp>
          <p:nvGrpSpPr>
            <p:cNvPr id="26" name="Groupe 213"/>
            <p:cNvGrpSpPr>
              <a:grpSpLocks/>
            </p:cNvGrpSpPr>
            <p:nvPr/>
          </p:nvGrpSpPr>
          <p:grpSpPr bwMode="auto">
            <a:xfrm>
              <a:off x="2651448" y="4070420"/>
              <a:ext cx="5043982" cy="2468491"/>
              <a:chOff x="4897596" y="4098414"/>
              <a:chExt cx="4284722" cy="1759478"/>
            </a:xfrm>
          </p:grpSpPr>
          <p:grpSp>
            <p:nvGrpSpPr>
              <p:cNvPr id="13318" name="Groupe 209"/>
              <p:cNvGrpSpPr>
                <a:grpSpLocks/>
              </p:cNvGrpSpPr>
              <p:nvPr/>
            </p:nvGrpSpPr>
            <p:grpSpPr bwMode="auto">
              <a:xfrm>
                <a:off x="5072066" y="4098414"/>
                <a:ext cx="4110252" cy="1759478"/>
                <a:chOff x="5072066" y="3526910"/>
                <a:chExt cx="4110252" cy="1759478"/>
              </a:xfrm>
            </p:grpSpPr>
            <p:sp>
              <p:nvSpPr>
                <p:cNvPr id="13322" name="Line 115"/>
                <p:cNvSpPr>
                  <a:spLocks noChangeShapeType="1"/>
                </p:cNvSpPr>
                <p:nvPr/>
              </p:nvSpPr>
              <p:spPr bwMode="auto">
                <a:xfrm>
                  <a:off x="5770594" y="3760798"/>
                  <a:ext cx="2400300" cy="0"/>
                </a:xfrm>
                <a:prstGeom prst="line">
                  <a:avLst/>
                </a:prstGeom>
                <a:noFill/>
                <a:ln w="9525">
                  <a:solidFill>
                    <a:srgbClr val="000000"/>
                  </a:solidFill>
                  <a:round/>
                  <a:headEnd type="oval" w="med" len="med"/>
                  <a:tailEnd type="oval" w="med" len="med"/>
                </a:ln>
              </p:spPr>
              <p:txBody>
                <a:bodyPr/>
                <a:lstStyle/>
                <a:p>
                  <a:endParaRPr lang="fr-FR"/>
                </a:p>
              </p:txBody>
            </p:sp>
            <p:grpSp>
              <p:nvGrpSpPr>
                <p:cNvPr id="13323" name="Group 116"/>
                <p:cNvGrpSpPr>
                  <a:grpSpLocks/>
                </p:cNvGrpSpPr>
                <p:nvPr/>
              </p:nvGrpSpPr>
              <p:grpSpPr bwMode="auto">
                <a:xfrm>
                  <a:off x="5376894" y="4160848"/>
                  <a:ext cx="228600" cy="228600"/>
                  <a:chOff x="6277" y="7177"/>
                  <a:chExt cx="360" cy="360"/>
                </a:xfrm>
              </p:grpSpPr>
              <p:sp>
                <p:nvSpPr>
                  <p:cNvPr id="13412" name="Oval 117"/>
                  <p:cNvSpPr>
                    <a:spLocks noChangeArrowheads="1"/>
                  </p:cNvSpPr>
                  <p:nvPr/>
                </p:nvSpPr>
                <p:spPr bwMode="auto">
                  <a:xfrm>
                    <a:off x="6277" y="7177"/>
                    <a:ext cx="360" cy="360"/>
                  </a:xfrm>
                  <a:prstGeom prst="ellipse">
                    <a:avLst/>
                  </a:prstGeom>
                  <a:solidFill>
                    <a:srgbClr val="FFFFFF"/>
                  </a:solidFill>
                  <a:ln w="9525">
                    <a:solidFill>
                      <a:srgbClr val="000000"/>
                    </a:solidFill>
                    <a:round/>
                    <a:headEnd/>
                    <a:tailEnd/>
                  </a:ln>
                </p:spPr>
                <p:txBody>
                  <a:bodyPr/>
                  <a:lstStyle/>
                  <a:p>
                    <a:endParaRPr lang="fr-FR"/>
                  </a:p>
                </p:txBody>
              </p:sp>
              <p:sp>
                <p:nvSpPr>
                  <p:cNvPr id="13413" name="Freeform 118"/>
                  <p:cNvSpPr>
                    <a:spLocks/>
                  </p:cNvSpPr>
                  <p:nvPr/>
                </p:nvSpPr>
                <p:spPr bwMode="auto">
                  <a:xfrm>
                    <a:off x="6400" y="7322"/>
                    <a:ext cx="160" cy="78"/>
                  </a:xfrm>
                  <a:custGeom>
                    <a:avLst/>
                    <a:gdLst>
                      <a:gd name="T0" fmla="*/ 0 w 160"/>
                      <a:gd name="T1" fmla="*/ 78 h 78"/>
                      <a:gd name="T2" fmla="*/ 20 w 160"/>
                      <a:gd name="T3" fmla="*/ 18 h 78"/>
                      <a:gd name="T4" fmla="*/ 140 w 160"/>
                      <a:gd name="T5" fmla="*/ 78 h 78"/>
                      <a:gd name="T6" fmla="*/ 160 w 160"/>
                      <a:gd name="T7" fmla="*/ 38 h 78"/>
                      <a:gd name="T8" fmla="*/ 0 60000 65536"/>
                      <a:gd name="T9" fmla="*/ 0 60000 65536"/>
                      <a:gd name="T10" fmla="*/ 0 60000 65536"/>
                      <a:gd name="T11" fmla="*/ 0 60000 65536"/>
                      <a:gd name="T12" fmla="*/ 0 w 160"/>
                      <a:gd name="T13" fmla="*/ 0 h 78"/>
                      <a:gd name="T14" fmla="*/ 160 w 160"/>
                      <a:gd name="T15" fmla="*/ 78 h 78"/>
                    </a:gdLst>
                    <a:ahLst/>
                    <a:cxnLst>
                      <a:cxn ang="T8">
                        <a:pos x="T0" y="T1"/>
                      </a:cxn>
                      <a:cxn ang="T9">
                        <a:pos x="T2" y="T3"/>
                      </a:cxn>
                      <a:cxn ang="T10">
                        <a:pos x="T4" y="T5"/>
                      </a:cxn>
                      <a:cxn ang="T11">
                        <a:pos x="T6" y="T7"/>
                      </a:cxn>
                    </a:cxnLst>
                    <a:rect l="T12" t="T13" r="T14" b="T15"/>
                    <a:pathLst>
                      <a:path w="160" h="78">
                        <a:moveTo>
                          <a:pt x="0" y="78"/>
                        </a:moveTo>
                        <a:cubicBezTo>
                          <a:pt x="7" y="58"/>
                          <a:pt x="1" y="27"/>
                          <a:pt x="20" y="18"/>
                        </a:cubicBezTo>
                        <a:cubicBezTo>
                          <a:pt x="55" y="0"/>
                          <a:pt x="116" y="78"/>
                          <a:pt x="140" y="78"/>
                        </a:cubicBezTo>
                        <a:cubicBezTo>
                          <a:pt x="155" y="78"/>
                          <a:pt x="153" y="51"/>
                          <a:pt x="160" y="38"/>
                        </a:cubicBezTo>
                      </a:path>
                    </a:pathLst>
                  </a:custGeom>
                  <a:noFill/>
                  <a:ln w="9525">
                    <a:solidFill>
                      <a:srgbClr val="000000"/>
                    </a:solidFill>
                    <a:round/>
                    <a:headEnd/>
                    <a:tailEnd/>
                  </a:ln>
                </p:spPr>
                <p:txBody>
                  <a:bodyPr/>
                  <a:lstStyle/>
                  <a:p>
                    <a:endParaRPr lang="fr-FR"/>
                  </a:p>
                </p:txBody>
              </p:sp>
            </p:grpSp>
            <p:grpSp>
              <p:nvGrpSpPr>
                <p:cNvPr id="13324" name="Group 119"/>
                <p:cNvGrpSpPr>
                  <a:grpSpLocks/>
                </p:cNvGrpSpPr>
                <p:nvPr/>
              </p:nvGrpSpPr>
              <p:grpSpPr bwMode="auto">
                <a:xfrm>
                  <a:off x="5922994" y="4205298"/>
                  <a:ext cx="228600" cy="228600"/>
                  <a:chOff x="6277" y="7177"/>
                  <a:chExt cx="360" cy="360"/>
                </a:xfrm>
              </p:grpSpPr>
              <p:sp>
                <p:nvSpPr>
                  <p:cNvPr id="13410" name="Oval 120"/>
                  <p:cNvSpPr>
                    <a:spLocks noChangeArrowheads="1"/>
                  </p:cNvSpPr>
                  <p:nvPr/>
                </p:nvSpPr>
                <p:spPr bwMode="auto">
                  <a:xfrm>
                    <a:off x="6277" y="7177"/>
                    <a:ext cx="360" cy="360"/>
                  </a:xfrm>
                  <a:prstGeom prst="ellipse">
                    <a:avLst/>
                  </a:prstGeom>
                  <a:solidFill>
                    <a:srgbClr val="FFFFFF"/>
                  </a:solidFill>
                  <a:ln w="9525">
                    <a:solidFill>
                      <a:srgbClr val="000000"/>
                    </a:solidFill>
                    <a:round/>
                    <a:headEnd/>
                    <a:tailEnd/>
                  </a:ln>
                </p:spPr>
                <p:txBody>
                  <a:bodyPr/>
                  <a:lstStyle/>
                  <a:p>
                    <a:endParaRPr lang="fr-FR"/>
                  </a:p>
                </p:txBody>
              </p:sp>
              <p:sp>
                <p:nvSpPr>
                  <p:cNvPr id="13411" name="Freeform 121"/>
                  <p:cNvSpPr>
                    <a:spLocks/>
                  </p:cNvSpPr>
                  <p:nvPr/>
                </p:nvSpPr>
                <p:spPr bwMode="auto">
                  <a:xfrm>
                    <a:off x="6400" y="7322"/>
                    <a:ext cx="160" cy="78"/>
                  </a:xfrm>
                  <a:custGeom>
                    <a:avLst/>
                    <a:gdLst>
                      <a:gd name="T0" fmla="*/ 0 w 160"/>
                      <a:gd name="T1" fmla="*/ 78 h 78"/>
                      <a:gd name="T2" fmla="*/ 20 w 160"/>
                      <a:gd name="T3" fmla="*/ 18 h 78"/>
                      <a:gd name="T4" fmla="*/ 140 w 160"/>
                      <a:gd name="T5" fmla="*/ 78 h 78"/>
                      <a:gd name="T6" fmla="*/ 160 w 160"/>
                      <a:gd name="T7" fmla="*/ 38 h 78"/>
                      <a:gd name="T8" fmla="*/ 0 60000 65536"/>
                      <a:gd name="T9" fmla="*/ 0 60000 65536"/>
                      <a:gd name="T10" fmla="*/ 0 60000 65536"/>
                      <a:gd name="T11" fmla="*/ 0 60000 65536"/>
                      <a:gd name="T12" fmla="*/ 0 w 160"/>
                      <a:gd name="T13" fmla="*/ 0 h 78"/>
                      <a:gd name="T14" fmla="*/ 160 w 160"/>
                      <a:gd name="T15" fmla="*/ 78 h 78"/>
                    </a:gdLst>
                    <a:ahLst/>
                    <a:cxnLst>
                      <a:cxn ang="T8">
                        <a:pos x="T0" y="T1"/>
                      </a:cxn>
                      <a:cxn ang="T9">
                        <a:pos x="T2" y="T3"/>
                      </a:cxn>
                      <a:cxn ang="T10">
                        <a:pos x="T4" y="T5"/>
                      </a:cxn>
                      <a:cxn ang="T11">
                        <a:pos x="T6" y="T7"/>
                      </a:cxn>
                    </a:cxnLst>
                    <a:rect l="T12" t="T13" r="T14" b="T15"/>
                    <a:pathLst>
                      <a:path w="160" h="78">
                        <a:moveTo>
                          <a:pt x="0" y="78"/>
                        </a:moveTo>
                        <a:cubicBezTo>
                          <a:pt x="7" y="58"/>
                          <a:pt x="1" y="27"/>
                          <a:pt x="20" y="18"/>
                        </a:cubicBezTo>
                        <a:cubicBezTo>
                          <a:pt x="55" y="0"/>
                          <a:pt x="116" y="78"/>
                          <a:pt x="140" y="78"/>
                        </a:cubicBezTo>
                        <a:cubicBezTo>
                          <a:pt x="155" y="78"/>
                          <a:pt x="153" y="51"/>
                          <a:pt x="160" y="38"/>
                        </a:cubicBezTo>
                      </a:path>
                    </a:pathLst>
                  </a:custGeom>
                  <a:noFill/>
                  <a:ln w="9525">
                    <a:solidFill>
                      <a:srgbClr val="000000"/>
                    </a:solidFill>
                    <a:round/>
                    <a:headEnd/>
                    <a:tailEnd/>
                  </a:ln>
                </p:spPr>
                <p:txBody>
                  <a:bodyPr/>
                  <a:lstStyle/>
                  <a:p>
                    <a:endParaRPr lang="fr-FR"/>
                  </a:p>
                </p:txBody>
              </p:sp>
            </p:grpSp>
            <p:grpSp>
              <p:nvGrpSpPr>
                <p:cNvPr id="13325" name="Group 122"/>
                <p:cNvGrpSpPr>
                  <a:grpSpLocks/>
                </p:cNvGrpSpPr>
                <p:nvPr/>
              </p:nvGrpSpPr>
              <p:grpSpPr bwMode="auto">
                <a:xfrm rot="2869739">
                  <a:off x="8366950" y="4072742"/>
                  <a:ext cx="457200" cy="112712"/>
                  <a:chOff x="2317" y="5557"/>
                  <a:chExt cx="1800" cy="180"/>
                </a:xfrm>
              </p:grpSpPr>
              <p:grpSp>
                <p:nvGrpSpPr>
                  <p:cNvPr id="13395" name="Group 123"/>
                  <p:cNvGrpSpPr>
                    <a:grpSpLocks/>
                  </p:cNvGrpSpPr>
                  <p:nvPr/>
                </p:nvGrpSpPr>
                <p:grpSpPr bwMode="auto">
                  <a:xfrm>
                    <a:off x="2497" y="5557"/>
                    <a:ext cx="1440" cy="180"/>
                    <a:chOff x="2497" y="5557"/>
                    <a:chExt cx="1440" cy="180"/>
                  </a:xfrm>
                </p:grpSpPr>
                <p:grpSp>
                  <p:nvGrpSpPr>
                    <p:cNvPr id="13398" name="Group 124"/>
                    <p:cNvGrpSpPr>
                      <a:grpSpLocks/>
                    </p:cNvGrpSpPr>
                    <p:nvPr/>
                  </p:nvGrpSpPr>
                  <p:grpSpPr bwMode="auto">
                    <a:xfrm>
                      <a:off x="2497" y="5557"/>
                      <a:ext cx="360" cy="180"/>
                      <a:chOff x="2497" y="5557"/>
                      <a:chExt cx="360" cy="180"/>
                    </a:xfrm>
                  </p:grpSpPr>
                  <p:sp>
                    <p:nvSpPr>
                      <p:cNvPr id="13408" name="Line 125"/>
                      <p:cNvSpPr>
                        <a:spLocks noChangeShapeType="1"/>
                      </p:cNvSpPr>
                      <p:nvPr/>
                    </p:nvSpPr>
                    <p:spPr bwMode="auto">
                      <a:xfrm flipH="1">
                        <a:off x="2497" y="5557"/>
                        <a:ext cx="180" cy="180"/>
                      </a:xfrm>
                      <a:prstGeom prst="line">
                        <a:avLst/>
                      </a:prstGeom>
                      <a:noFill/>
                      <a:ln w="9525">
                        <a:solidFill>
                          <a:srgbClr val="000000"/>
                        </a:solidFill>
                        <a:round/>
                        <a:headEnd/>
                        <a:tailEnd/>
                      </a:ln>
                    </p:spPr>
                    <p:txBody>
                      <a:bodyPr/>
                      <a:lstStyle/>
                      <a:p>
                        <a:endParaRPr lang="fr-FR"/>
                      </a:p>
                    </p:txBody>
                  </p:sp>
                  <p:sp>
                    <p:nvSpPr>
                      <p:cNvPr id="13409" name="Line 126"/>
                      <p:cNvSpPr>
                        <a:spLocks noChangeShapeType="1"/>
                      </p:cNvSpPr>
                      <p:nvPr/>
                    </p:nvSpPr>
                    <p:spPr bwMode="auto">
                      <a:xfrm>
                        <a:off x="2677" y="5557"/>
                        <a:ext cx="180" cy="180"/>
                      </a:xfrm>
                      <a:prstGeom prst="line">
                        <a:avLst/>
                      </a:prstGeom>
                      <a:noFill/>
                      <a:ln w="9525">
                        <a:solidFill>
                          <a:srgbClr val="000000"/>
                        </a:solidFill>
                        <a:round/>
                        <a:headEnd/>
                        <a:tailEnd/>
                      </a:ln>
                    </p:spPr>
                    <p:txBody>
                      <a:bodyPr/>
                      <a:lstStyle/>
                      <a:p>
                        <a:endParaRPr lang="fr-FR"/>
                      </a:p>
                    </p:txBody>
                  </p:sp>
                </p:grpSp>
                <p:grpSp>
                  <p:nvGrpSpPr>
                    <p:cNvPr id="13399" name="Group 127"/>
                    <p:cNvGrpSpPr>
                      <a:grpSpLocks/>
                    </p:cNvGrpSpPr>
                    <p:nvPr/>
                  </p:nvGrpSpPr>
                  <p:grpSpPr bwMode="auto">
                    <a:xfrm>
                      <a:off x="2857" y="5557"/>
                      <a:ext cx="360" cy="180"/>
                      <a:chOff x="2497" y="5557"/>
                      <a:chExt cx="360" cy="180"/>
                    </a:xfrm>
                  </p:grpSpPr>
                  <p:sp>
                    <p:nvSpPr>
                      <p:cNvPr id="13406" name="Line 128"/>
                      <p:cNvSpPr>
                        <a:spLocks noChangeShapeType="1"/>
                      </p:cNvSpPr>
                      <p:nvPr/>
                    </p:nvSpPr>
                    <p:spPr bwMode="auto">
                      <a:xfrm flipH="1">
                        <a:off x="2497" y="5557"/>
                        <a:ext cx="180" cy="180"/>
                      </a:xfrm>
                      <a:prstGeom prst="line">
                        <a:avLst/>
                      </a:prstGeom>
                      <a:noFill/>
                      <a:ln w="9525">
                        <a:solidFill>
                          <a:srgbClr val="000000"/>
                        </a:solidFill>
                        <a:round/>
                        <a:headEnd/>
                        <a:tailEnd/>
                      </a:ln>
                    </p:spPr>
                    <p:txBody>
                      <a:bodyPr/>
                      <a:lstStyle/>
                      <a:p>
                        <a:endParaRPr lang="fr-FR"/>
                      </a:p>
                    </p:txBody>
                  </p:sp>
                  <p:sp>
                    <p:nvSpPr>
                      <p:cNvPr id="13407" name="Line 129"/>
                      <p:cNvSpPr>
                        <a:spLocks noChangeShapeType="1"/>
                      </p:cNvSpPr>
                      <p:nvPr/>
                    </p:nvSpPr>
                    <p:spPr bwMode="auto">
                      <a:xfrm>
                        <a:off x="2677" y="5557"/>
                        <a:ext cx="180" cy="180"/>
                      </a:xfrm>
                      <a:prstGeom prst="line">
                        <a:avLst/>
                      </a:prstGeom>
                      <a:noFill/>
                      <a:ln w="9525">
                        <a:solidFill>
                          <a:srgbClr val="000000"/>
                        </a:solidFill>
                        <a:round/>
                        <a:headEnd/>
                        <a:tailEnd/>
                      </a:ln>
                    </p:spPr>
                    <p:txBody>
                      <a:bodyPr/>
                      <a:lstStyle/>
                      <a:p>
                        <a:endParaRPr lang="fr-FR"/>
                      </a:p>
                    </p:txBody>
                  </p:sp>
                </p:grpSp>
                <p:grpSp>
                  <p:nvGrpSpPr>
                    <p:cNvPr id="13400" name="Group 130"/>
                    <p:cNvGrpSpPr>
                      <a:grpSpLocks/>
                    </p:cNvGrpSpPr>
                    <p:nvPr/>
                  </p:nvGrpSpPr>
                  <p:grpSpPr bwMode="auto">
                    <a:xfrm>
                      <a:off x="3217" y="5557"/>
                      <a:ext cx="360" cy="180"/>
                      <a:chOff x="2497" y="5557"/>
                      <a:chExt cx="360" cy="180"/>
                    </a:xfrm>
                  </p:grpSpPr>
                  <p:sp>
                    <p:nvSpPr>
                      <p:cNvPr id="13404" name="Line 131"/>
                      <p:cNvSpPr>
                        <a:spLocks noChangeShapeType="1"/>
                      </p:cNvSpPr>
                      <p:nvPr/>
                    </p:nvSpPr>
                    <p:spPr bwMode="auto">
                      <a:xfrm flipH="1">
                        <a:off x="2497" y="5557"/>
                        <a:ext cx="180" cy="180"/>
                      </a:xfrm>
                      <a:prstGeom prst="line">
                        <a:avLst/>
                      </a:prstGeom>
                      <a:noFill/>
                      <a:ln w="9525">
                        <a:solidFill>
                          <a:srgbClr val="000000"/>
                        </a:solidFill>
                        <a:round/>
                        <a:headEnd/>
                        <a:tailEnd/>
                      </a:ln>
                    </p:spPr>
                    <p:txBody>
                      <a:bodyPr/>
                      <a:lstStyle/>
                      <a:p>
                        <a:endParaRPr lang="fr-FR"/>
                      </a:p>
                    </p:txBody>
                  </p:sp>
                  <p:sp>
                    <p:nvSpPr>
                      <p:cNvPr id="13405" name="Line 132"/>
                      <p:cNvSpPr>
                        <a:spLocks noChangeShapeType="1"/>
                      </p:cNvSpPr>
                      <p:nvPr/>
                    </p:nvSpPr>
                    <p:spPr bwMode="auto">
                      <a:xfrm>
                        <a:off x="2677" y="5557"/>
                        <a:ext cx="180" cy="180"/>
                      </a:xfrm>
                      <a:prstGeom prst="line">
                        <a:avLst/>
                      </a:prstGeom>
                      <a:noFill/>
                      <a:ln w="9525">
                        <a:solidFill>
                          <a:srgbClr val="000000"/>
                        </a:solidFill>
                        <a:round/>
                        <a:headEnd/>
                        <a:tailEnd/>
                      </a:ln>
                    </p:spPr>
                    <p:txBody>
                      <a:bodyPr/>
                      <a:lstStyle/>
                      <a:p>
                        <a:endParaRPr lang="fr-FR"/>
                      </a:p>
                    </p:txBody>
                  </p:sp>
                </p:grpSp>
                <p:grpSp>
                  <p:nvGrpSpPr>
                    <p:cNvPr id="13401" name="Group 133"/>
                    <p:cNvGrpSpPr>
                      <a:grpSpLocks/>
                    </p:cNvGrpSpPr>
                    <p:nvPr/>
                  </p:nvGrpSpPr>
                  <p:grpSpPr bwMode="auto">
                    <a:xfrm>
                      <a:off x="3577" y="5557"/>
                      <a:ext cx="360" cy="180"/>
                      <a:chOff x="2497" y="5557"/>
                      <a:chExt cx="360" cy="180"/>
                    </a:xfrm>
                  </p:grpSpPr>
                  <p:sp>
                    <p:nvSpPr>
                      <p:cNvPr id="13402" name="Line 134"/>
                      <p:cNvSpPr>
                        <a:spLocks noChangeShapeType="1"/>
                      </p:cNvSpPr>
                      <p:nvPr/>
                    </p:nvSpPr>
                    <p:spPr bwMode="auto">
                      <a:xfrm flipH="1">
                        <a:off x="2497" y="5557"/>
                        <a:ext cx="180" cy="180"/>
                      </a:xfrm>
                      <a:prstGeom prst="line">
                        <a:avLst/>
                      </a:prstGeom>
                      <a:noFill/>
                      <a:ln w="9525">
                        <a:solidFill>
                          <a:srgbClr val="000000"/>
                        </a:solidFill>
                        <a:round/>
                        <a:headEnd/>
                        <a:tailEnd/>
                      </a:ln>
                    </p:spPr>
                    <p:txBody>
                      <a:bodyPr/>
                      <a:lstStyle/>
                      <a:p>
                        <a:endParaRPr lang="fr-FR"/>
                      </a:p>
                    </p:txBody>
                  </p:sp>
                  <p:sp>
                    <p:nvSpPr>
                      <p:cNvPr id="13403" name="Line 135"/>
                      <p:cNvSpPr>
                        <a:spLocks noChangeShapeType="1"/>
                      </p:cNvSpPr>
                      <p:nvPr/>
                    </p:nvSpPr>
                    <p:spPr bwMode="auto">
                      <a:xfrm>
                        <a:off x="2677" y="5557"/>
                        <a:ext cx="180" cy="180"/>
                      </a:xfrm>
                      <a:prstGeom prst="line">
                        <a:avLst/>
                      </a:prstGeom>
                      <a:noFill/>
                      <a:ln w="9525">
                        <a:solidFill>
                          <a:srgbClr val="000000"/>
                        </a:solidFill>
                        <a:round/>
                        <a:headEnd/>
                        <a:tailEnd/>
                      </a:ln>
                    </p:spPr>
                    <p:txBody>
                      <a:bodyPr/>
                      <a:lstStyle/>
                      <a:p>
                        <a:endParaRPr lang="fr-FR"/>
                      </a:p>
                    </p:txBody>
                  </p:sp>
                </p:grpSp>
              </p:grpSp>
              <p:sp>
                <p:nvSpPr>
                  <p:cNvPr id="13396" name="Line 136"/>
                  <p:cNvSpPr>
                    <a:spLocks noChangeShapeType="1"/>
                  </p:cNvSpPr>
                  <p:nvPr/>
                </p:nvSpPr>
                <p:spPr bwMode="auto">
                  <a:xfrm>
                    <a:off x="3937" y="5737"/>
                    <a:ext cx="180" cy="0"/>
                  </a:xfrm>
                  <a:prstGeom prst="line">
                    <a:avLst/>
                  </a:prstGeom>
                  <a:noFill/>
                  <a:ln w="9525">
                    <a:solidFill>
                      <a:srgbClr val="000000"/>
                    </a:solidFill>
                    <a:round/>
                    <a:headEnd/>
                    <a:tailEnd/>
                  </a:ln>
                </p:spPr>
                <p:txBody>
                  <a:bodyPr/>
                  <a:lstStyle/>
                  <a:p>
                    <a:endParaRPr lang="fr-FR"/>
                  </a:p>
                </p:txBody>
              </p:sp>
              <p:sp>
                <p:nvSpPr>
                  <p:cNvPr id="13397" name="Line 137"/>
                  <p:cNvSpPr>
                    <a:spLocks noChangeShapeType="1"/>
                  </p:cNvSpPr>
                  <p:nvPr/>
                </p:nvSpPr>
                <p:spPr bwMode="auto">
                  <a:xfrm>
                    <a:off x="2317" y="5737"/>
                    <a:ext cx="180" cy="0"/>
                  </a:xfrm>
                  <a:prstGeom prst="line">
                    <a:avLst/>
                  </a:prstGeom>
                  <a:noFill/>
                  <a:ln w="9525">
                    <a:solidFill>
                      <a:srgbClr val="000000"/>
                    </a:solidFill>
                    <a:round/>
                    <a:headEnd/>
                    <a:tailEnd/>
                  </a:ln>
                </p:spPr>
                <p:txBody>
                  <a:bodyPr/>
                  <a:lstStyle/>
                  <a:p>
                    <a:endParaRPr lang="fr-FR"/>
                  </a:p>
                </p:txBody>
              </p:sp>
            </p:grpSp>
            <p:grpSp>
              <p:nvGrpSpPr>
                <p:cNvPr id="13326" name="Group 138"/>
                <p:cNvGrpSpPr>
                  <a:grpSpLocks/>
                </p:cNvGrpSpPr>
                <p:nvPr/>
              </p:nvGrpSpPr>
              <p:grpSpPr bwMode="auto">
                <a:xfrm rot="-3338842">
                  <a:off x="7542244" y="4097348"/>
                  <a:ext cx="457200" cy="114300"/>
                  <a:chOff x="2317" y="5557"/>
                  <a:chExt cx="1800" cy="180"/>
                </a:xfrm>
              </p:grpSpPr>
              <p:grpSp>
                <p:nvGrpSpPr>
                  <p:cNvPr id="13380" name="Group 139"/>
                  <p:cNvGrpSpPr>
                    <a:grpSpLocks/>
                  </p:cNvGrpSpPr>
                  <p:nvPr/>
                </p:nvGrpSpPr>
                <p:grpSpPr bwMode="auto">
                  <a:xfrm>
                    <a:off x="2497" y="5557"/>
                    <a:ext cx="1440" cy="180"/>
                    <a:chOff x="2497" y="5557"/>
                    <a:chExt cx="1440" cy="180"/>
                  </a:xfrm>
                </p:grpSpPr>
                <p:grpSp>
                  <p:nvGrpSpPr>
                    <p:cNvPr id="13383" name="Group 140"/>
                    <p:cNvGrpSpPr>
                      <a:grpSpLocks/>
                    </p:cNvGrpSpPr>
                    <p:nvPr/>
                  </p:nvGrpSpPr>
                  <p:grpSpPr bwMode="auto">
                    <a:xfrm>
                      <a:off x="2497" y="5557"/>
                      <a:ext cx="360" cy="180"/>
                      <a:chOff x="2497" y="5557"/>
                      <a:chExt cx="360" cy="180"/>
                    </a:xfrm>
                  </p:grpSpPr>
                  <p:sp>
                    <p:nvSpPr>
                      <p:cNvPr id="13393" name="Line 141"/>
                      <p:cNvSpPr>
                        <a:spLocks noChangeShapeType="1"/>
                      </p:cNvSpPr>
                      <p:nvPr/>
                    </p:nvSpPr>
                    <p:spPr bwMode="auto">
                      <a:xfrm flipH="1">
                        <a:off x="2497" y="5557"/>
                        <a:ext cx="180" cy="180"/>
                      </a:xfrm>
                      <a:prstGeom prst="line">
                        <a:avLst/>
                      </a:prstGeom>
                      <a:noFill/>
                      <a:ln w="9525">
                        <a:solidFill>
                          <a:srgbClr val="000000"/>
                        </a:solidFill>
                        <a:round/>
                        <a:headEnd/>
                        <a:tailEnd/>
                      </a:ln>
                    </p:spPr>
                    <p:txBody>
                      <a:bodyPr/>
                      <a:lstStyle/>
                      <a:p>
                        <a:endParaRPr lang="fr-FR"/>
                      </a:p>
                    </p:txBody>
                  </p:sp>
                  <p:sp>
                    <p:nvSpPr>
                      <p:cNvPr id="13394" name="Line 142"/>
                      <p:cNvSpPr>
                        <a:spLocks noChangeShapeType="1"/>
                      </p:cNvSpPr>
                      <p:nvPr/>
                    </p:nvSpPr>
                    <p:spPr bwMode="auto">
                      <a:xfrm>
                        <a:off x="2677" y="5557"/>
                        <a:ext cx="180" cy="180"/>
                      </a:xfrm>
                      <a:prstGeom prst="line">
                        <a:avLst/>
                      </a:prstGeom>
                      <a:noFill/>
                      <a:ln w="9525">
                        <a:solidFill>
                          <a:srgbClr val="000000"/>
                        </a:solidFill>
                        <a:round/>
                        <a:headEnd/>
                        <a:tailEnd/>
                      </a:ln>
                    </p:spPr>
                    <p:txBody>
                      <a:bodyPr/>
                      <a:lstStyle/>
                      <a:p>
                        <a:endParaRPr lang="fr-FR"/>
                      </a:p>
                    </p:txBody>
                  </p:sp>
                </p:grpSp>
                <p:grpSp>
                  <p:nvGrpSpPr>
                    <p:cNvPr id="13384" name="Group 143"/>
                    <p:cNvGrpSpPr>
                      <a:grpSpLocks/>
                    </p:cNvGrpSpPr>
                    <p:nvPr/>
                  </p:nvGrpSpPr>
                  <p:grpSpPr bwMode="auto">
                    <a:xfrm>
                      <a:off x="2857" y="5557"/>
                      <a:ext cx="360" cy="180"/>
                      <a:chOff x="2497" y="5557"/>
                      <a:chExt cx="360" cy="180"/>
                    </a:xfrm>
                  </p:grpSpPr>
                  <p:sp>
                    <p:nvSpPr>
                      <p:cNvPr id="13391" name="Line 144"/>
                      <p:cNvSpPr>
                        <a:spLocks noChangeShapeType="1"/>
                      </p:cNvSpPr>
                      <p:nvPr/>
                    </p:nvSpPr>
                    <p:spPr bwMode="auto">
                      <a:xfrm flipH="1">
                        <a:off x="2497" y="5557"/>
                        <a:ext cx="180" cy="180"/>
                      </a:xfrm>
                      <a:prstGeom prst="line">
                        <a:avLst/>
                      </a:prstGeom>
                      <a:noFill/>
                      <a:ln w="9525">
                        <a:solidFill>
                          <a:srgbClr val="000000"/>
                        </a:solidFill>
                        <a:round/>
                        <a:headEnd/>
                        <a:tailEnd/>
                      </a:ln>
                    </p:spPr>
                    <p:txBody>
                      <a:bodyPr/>
                      <a:lstStyle/>
                      <a:p>
                        <a:endParaRPr lang="fr-FR"/>
                      </a:p>
                    </p:txBody>
                  </p:sp>
                  <p:sp>
                    <p:nvSpPr>
                      <p:cNvPr id="13392" name="Line 145"/>
                      <p:cNvSpPr>
                        <a:spLocks noChangeShapeType="1"/>
                      </p:cNvSpPr>
                      <p:nvPr/>
                    </p:nvSpPr>
                    <p:spPr bwMode="auto">
                      <a:xfrm>
                        <a:off x="2677" y="5557"/>
                        <a:ext cx="180" cy="180"/>
                      </a:xfrm>
                      <a:prstGeom prst="line">
                        <a:avLst/>
                      </a:prstGeom>
                      <a:noFill/>
                      <a:ln w="9525">
                        <a:solidFill>
                          <a:srgbClr val="000000"/>
                        </a:solidFill>
                        <a:round/>
                        <a:headEnd/>
                        <a:tailEnd/>
                      </a:ln>
                    </p:spPr>
                    <p:txBody>
                      <a:bodyPr/>
                      <a:lstStyle/>
                      <a:p>
                        <a:endParaRPr lang="fr-FR"/>
                      </a:p>
                    </p:txBody>
                  </p:sp>
                </p:grpSp>
                <p:grpSp>
                  <p:nvGrpSpPr>
                    <p:cNvPr id="13385" name="Group 146"/>
                    <p:cNvGrpSpPr>
                      <a:grpSpLocks/>
                    </p:cNvGrpSpPr>
                    <p:nvPr/>
                  </p:nvGrpSpPr>
                  <p:grpSpPr bwMode="auto">
                    <a:xfrm>
                      <a:off x="3217" y="5557"/>
                      <a:ext cx="360" cy="180"/>
                      <a:chOff x="2497" y="5557"/>
                      <a:chExt cx="360" cy="180"/>
                    </a:xfrm>
                  </p:grpSpPr>
                  <p:sp>
                    <p:nvSpPr>
                      <p:cNvPr id="13389" name="Line 147"/>
                      <p:cNvSpPr>
                        <a:spLocks noChangeShapeType="1"/>
                      </p:cNvSpPr>
                      <p:nvPr/>
                    </p:nvSpPr>
                    <p:spPr bwMode="auto">
                      <a:xfrm flipH="1">
                        <a:off x="2497" y="5557"/>
                        <a:ext cx="180" cy="180"/>
                      </a:xfrm>
                      <a:prstGeom prst="line">
                        <a:avLst/>
                      </a:prstGeom>
                      <a:noFill/>
                      <a:ln w="9525">
                        <a:solidFill>
                          <a:srgbClr val="000000"/>
                        </a:solidFill>
                        <a:round/>
                        <a:headEnd/>
                        <a:tailEnd/>
                      </a:ln>
                    </p:spPr>
                    <p:txBody>
                      <a:bodyPr/>
                      <a:lstStyle/>
                      <a:p>
                        <a:endParaRPr lang="fr-FR"/>
                      </a:p>
                    </p:txBody>
                  </p:sp>
                  <p:sp>
                    <p:nvSpPr>
                      <p:cNvPr id="13390" name="Line 148"/>
                      <p:cNvSpPr>
                        <a:spLocks noChangeShapeType="1"/>
                      </p:cNvSpPr>
                      <p:nvPr/>
                    </p:nvSpPr>
                    <p:spPr bwMode="auto">
                      <a:xfrm>
                        <a:off x="2677" y="5557"/>
                        <a:ext cx="180" cy="180"/>
                      </a:xfrm>
                      <a:prstGeom prst="line">
                        <a:avLst/>
                      </a:prstGeom>
                      <a:noFill/>
                      <a:ln w="9525">
                        <a:solidFill>
                          <a:srgbClr val="000000"/>
                        </a:solidFill>
                        <a:round/>
                        <a:headEnd/>
                        <a:tailEnd/>
                      </a:ln>
                    </p:spPr>
                    <p:txBody>
                      <a:bodyPr/>
                      <a:lstStyle/>
                      <a:p>
                        <a:endParaRPr lang="fr-FR"/>
                      </a:p>
                    </p:txBody>
                  </p:sp>
                </p:grpSp>
                <p:grpSp>
                  <p:nvGrpSpPr>
                    <p:cNvPr id="13386" name="Group 149"/>
                    <p:cNvGrpSpPr>
                      <a:grpSpLocks/>
                    </p:cNvGrpSpPr>
                    <p:nvPr/>
                  </p:nvGrpSpPr>
                  <p:grpSpPr bwMode="auto">
                    <a:xfrm>
                      <a:off x="3577" y="5557"/>
                      <a:ext cx="360" cy="180"/>
                      <a:chOff x="2497" y="5557"/>
                      <a:chExt cx="360" cy="180"/>
                    </a:xfrm>
                  </p:grpSpPr>
                  <p:sp>
                    <p:nvSpPr>
                      <p:cNvPr id="13387" name="Line 150"/>
                      <p:cNvSpPr>
                        <a:spLocks noChangeShapeType="1"/>
                      </p:cNvSpPr>
                      <p:nvPr/>
                    </p:nvSpPr>
                    <p:spPr bwMode="auto">
                      <a:xfrm flipH="1">
                        <a:off x="2497" y="5557"/>
                        <a:ext cx="180" cy="180"/>
                      </a:xfrm>
                      <a:prstGeom prst="line">
                        <a:avLst/>
                      </a:prstGeom>
                      <a:noFill/>
                      <a:ln w="9525">
                        <a:solidFill>
                          <a:srgbClr val="000000"/>
                        </a:solidFill>
                        <a:round/>
                        <a:headEnd/>
                        <a:tailEnd/>
                      </a:ln>
                    </p:spPr>
                    <p:txBody>
                      <a:bodyPr/>
                      <a:lstStyle/>
                      <a:p>
                        <a:endParaRPr lang="fr-FR"/>
                      </a:p>
                    </p:txBody>
                  </p:sp>
                  <p:sp>
                    <p:nvSpPr>
                      <p:cNvPr id="13388" name="Line 151"/>
                      <p:cNvSpPr>
                        <a:spLocks noChangeShapeType="1"/>
                      </p:cNvSpPr>
                      <p:nvPr/>
                    </p:nvSpPr>
                    <p:spPr bwMode="auto">
                      <a:xfrm>
                        <a:off x="2677" y="5557"/>
                        <a:ext cx="180" cy="180"/>
                      </a:xfrm>
                      <a:prstGeom prst="line">
                        <a:avLst/>
                      </a:prstGeom>
                      <a:noFill/>
                      <a:ln w="9525">
                        <a:solidFill>
                          <a:srgbClr val="000000"/>
                        </a:solidFill>
                        <a:round/>
                        <a:headEnd/>
                        <a:tailEnd/>
                      </a:ln>
                    </p:spPr>
                    <p:txBody>
                      <a:bodyPr/>
                      <a:lstStyle/>
                      <a:p>
                        <a:endParaRPr lang="fr-FR"/>
                      </a:p>
                    </p:txBody>
                  </p:sp>
                </p:grpSp>
              </p:grpSp>
              <p:sp>
                <p:nvSpPr>
                  <p:cNvPr id="13381" name="Line 152"/>
                  <p:cNvSpPr>
                    <a:spLocks noChangeShapeType="1"/>
                  </p:cNvSpPr>
                  <p:nvPr/>
                </p:nvSpPr>
                <p:spPr bwMode="auto">
                  <a:xfrm>
                    <a:off x="3937" y="5737"/>
                    <a:ext cx="180" cy="0"/>
                  </a:xfrm>
                  <a:prstGeom prst="line">
                    <a:avLst/>
                  </a:prstGeom>
                  <a:noFill/>
                  <a:ln w="9525">
                    <a:solidFill>
                      <a:srgbClr val="000000"/>
                    </a:solidFill>
                    <a:round/>
                    <a:headEnd/>
                    <a:tailEnd/>
                  </a:ln>
                </p:spPr>
                <p:txBody>
                  <a:bodyPr/>
                  <a:lstStyle/>
                  <a:p>
                    <a:endParaRPr lang="fr-FR"/>
                  </a:p>
                </p:txBody>
              </p:sp>
              <p:sp>
                <p:nvSpPr>
                  <p:cNvPr id="13382" name="Line 153"/>
                  <p:cNvSpPr>
                    <a:spLocks noChangeShapeType="1"/>
                  </p:cNvSpPr>
                  <p:nvPr/>
                </p:nvSpPr>
                <p:spPr bwMode="auto">
                  <a:xfrm>
                    <a:off x="2317" y="5737"/>
                    <a:ext cx="180" cy="0"/>
                  </a:xfrm>
                  <a:prstGeom prst="line">
                    <a:avLst/>
                  </a:prstGeom>
                  <a:noFill/>
                  <a:ln w="9525">
                    <a:solidFill>
                      <a:srgbClr val="000000"/>
                    </a:solidFill>
                    <a:round/>
                    <a:headEnd/>
                    <a:tailEnd/>
                  </a:ln>
                </p:spPr>
                <p:txBody>
                  <a:bodyPr/>
                  <a:lstStyle/>
                  <a:p>
                    <a:endParaRPr lang="fr-FR"/>
                  </a:p>
                </p:txBody>
              </p:sp>
            </p:grpSp>
            <p:sp>
              <p:nvSpPr>
                <p:cNvPr id="13327" name="Line 154"/>
                <p:cNvSpPr>
                  <a:spLocks noChangeShapeType="1"/>
                </p:cNvSpPr>
                <p:nvPr/>
              </p:nvSpPr>
              <p:spPr bwMode="auto">
                <a:xfrm>
                  <a:off x="5326094" y="4687898"/>
                  <a:ext cx="342900" cy="0"/>
                </a:xfrm>
                <a:prstGeom prst="line">
                  <a:avLst/>
                </a:prstGeom>
                <a:noFill/>
                <a:ln w="9525">
                  <a:solidFill>
                    <a:srgbClr val="000000"/>
                  </a:solidFill>
                  <a:round/>
                  <a:headEnd type="oval" w="med" len="med"/>
                  <a:tailEnd/>
                </a:ln>
              </p:spPr>
              <p:txBody>
                <a:bodyPr/>
                <a:lstStyle/>
                <a:p>
                  <a:endParaRPr lang="fr-FR"/>
                </a:p>
              </p:txBody>
            </p:sp>
            <p:grpSp>
              <p:nvGrpSpPr>
                <p:cNvPr id="13328" name="Group 155"/>
                <p:cNvGrpSpPr>
                  <a:grpSpLocks/>
                </p:cNvGrpSpPr>
                <p:nvPr/>
              </p:nvGrpSpPr>
              <p:grpSpPr bwMode="auto">
                <a:xfrm>
                  <a:off x="5681694" y="4573598"/>
                  <a:ext cx="228600" cy="228600"/>
                  <a:chOff x="6277" y="7177"/>
                  <a:chExt cx="360" cy="360"/>
                </a:xfrm>
              </p:grpSpPr>
              <p:sp>
                <p:nvSpPr>
                  <p:cNvPr id="13378" name="Oval 156"/>
                  <p:cNvSpPr>
                    <a:spLocks noChangeArrowheads="1"/>
                  </p:cNvSpPr>
                  <p:nvPr/>
                </p:nvSpPr>
                <p:spPr bwMode="auto">
                  <a:xfrm>
                    <a:off x="6277" y="7177"/>
                    <a:ext cx="360" cy="360"/>
                  </a:xfrm>
                  <a:prstGeom prst="ellipse">
                    <a:avLst/>
                  </a:prstGeom>
                  <a:solidFill>
                    <a:srgbClr val="FFFFFF"/>
                  </a:solidFill>
                  <a:ln w="9525">
                    <a:solidFill>
                      <a:srgbClr val="000000"/>
                    </a:solidFill>
                    <a:round/>
                    <a:headEnd/>
                    <a:tailEnd/>
                  </a:ln>
                </p:spPr>
                <p:txBody>
                  <a:bodyPr/>
                  <a:lstStyle/>
                  <a:p>
                    <a:endParaRPr lang="fr-FR"/>
                  </a:p>
                </p:txBody>
              </p:sp>
              <p:sp>
                <p:nvSpPr>
                  <p:cNvPr id="13379" name="Freeform 157"/>
                  <p:cNvSpPr>
                    <a:spLocks/>
                  </p:cNvSpPr>
                  <p:nvPr/>
                </p:nvSpPr>
                <p:spPr bwMode="auto">
                  <a:xfrm>
                    <a:off x="6400" y="7322"/>
                    <a:ext cx="160" cy="78"/>
                  </a:xfrm>
                  <a:custGeom>
                    <a:avLst/>
                    <a:gdLst>
                      <a:gd name="T0" fmla="*/ 0 w 160"/>
                      <a:gd name="T1" fmla="*/ 78 h 78"/>
                      <a:gd name="T2" fmla="*/ 20 w 160"/>
                      <a:gd name="T3" fmla="*/ 18 h 78"/>
                      <a:gd name="T4" fmla="*/ 140 w 160"/>
                      <a:gd name="T5" fmla="*/ 78 h 78"/>
                      <a:gd name="T6" fmla="*/ 160 w 160"/>
                      <a:gd name="T7" fmla="*/ 38 h 78"/>
                      <a:gd name="T8" fmla="*/ 0 60000 65536"/>
                      <a:gd name="T9" fmla="*/ 0 60000 65536"/>
                      <a:gd name="T10" fmla="*/ 0 60000 65536"/>
                      <a:gd name="T11" fmla="*/ 0 60000 65536"/>
                      <a:gd name="T12" fmla="*/ 0 w 160"/>
                      <a:gd name="T13" fmla="*/ 0 h 78"/>
                      <a:gd name="T14" fmla="*/ 160 w 160"/>
                      <a:gd name="T15" fmla="*/ 78 h 78"/>
                    </a:gdLst>
                    <a:ahLst/>
                    <a:cxnLst>
                      <a:cxn ang="T8">
                        <a:pos x="T0" y="T1"/>
                      </a:cxn>
                      <a:cxn ang="T9">
                        <a:pos x="T2" y="T3"/>
                      </a:cxn>
                      <a:cxn ang="T10">
                        <a:pos x="T4" y="T5"/>
                      </a:cxn>
                      <a:cxn ang="T11">
                        <a:pos x="T6" y="T7"/>
                      </a:cxn>
                    </a:cxnLst>
                    <a:rect l="T12" t="T13" r="T14" b="T15"/>
                    <a:pathLst>
                      <a:path w="160" h="78">
                        <a:moveTo>
                          <a:pt x="0" y="78"/>
                        </a:moveTo>
                        <a:cubicBezTo>
                          <a:pt x="7" y="58"/>
                          <a:pt x="1" y="27"/>
                          <a:pt x="20" y="18"/>
                        </a:cubicBezTo>
                        <a:cubicBezTo>
                          <a:pt x="55" y="0"/>
                          <a:pt x="116" y="78"/>
                          <a:pt x="140" y="78"/>
                        </a:cubicBezTo>
                        <a:cubicBezTo>
                          <a:pt x="155" y="78"/>
                          <a:pt x="153" y="51"/>
                          <a:pt x="160" y="38"/>
                        </a:cubicBezTo>
                      </a:path>
                    </a:pathLst>
                  </a:custGeom>
                  <a:noFill/>
                  <a:ln w="9525">
                    <a:solidFill>
                      <a:srgbClr val="000000"/>
                    </a:solidFill>
                    <a:round/>
                    <a:headEnd/>
                    <a:tailEnd/>
                  </a:ln>
                </p:spPr>
                <p:txBody>
                  <a:bodyPr/>
                  <a:lstStyle/>
                  <a:p>
                    <a:endParaRPr lang="fr-FR"/>
                  </a:p>
                </p:txBody>
              </p:sp>
            </p:grpSp>
            <p:grpSp>
              <p:nvGrpSpPr>
                <p:cNvPr id="13329" name="Group 158"/>
                <p:cNvGrpSpPr>
                  <a:grpSpLocks/>
                </p:cNvGrpSpPr>
                <p:nvPr/>
              </p:nvGrpSpPr>
              <p:grpSpPr bwMode="auto">
                <a:xfrm rot="59830">
                  <a:off x="8108981" y="4573598"/>
                  <a:ext cx="455613" cy="114300"/>
                  <a:chOff x="2317" y="5557"/>
                  <a:chExt cx="1800" cy="180"/>
                </a:xfrm>
              </p:grpSpPr>
              <p:grpSp>
                <p:nvGrpSpPr>
                  <p:cNvPr id="13363" name="Group 159"/>
                  <p:cNvGrpSpPr>
                    <a:grpSpLocks/>
                  </p:cNvGrpSpPr>
                  <p:nvPr/>
                </p:nvGrpSpPr>
                <p:grpSpPr bwMode="auto">
                  <a:xfrm>
                    <a:off x="2497" y="5557"/>
                    <a:ext cx="1440" cy="180"/>
                    <a:chOff x="2497" y="5557"/>
                    <a:chExt cx="1440" cy="180"/>
                  </a:xfrm>
                </p:grpSpPr>
                <p:grpSp>
                  <p:nvGrpSpPr>
                    <p:cNvPr id="13366" name="Group 160"/>
                    <p:cNvGrpSpPr>
                      <a:grpSpLocks/>
                    </p:cNvGrpSpPr>
                    <p:nvPr/>
                  </p:nvGrpSpPr>
                  <p:grpSpPr bwMode="auto">
                    <a:xfrm>
                      <a:off x="2497" y="5557"/>
                      <a:ext cx="360" cy="180"/>
                      <a:chOff x="2497" y="5557"/>
                      <a:chExt cx="360" cy="180"/>
                    </a:xfrm>
                  </p:grpSpPr>
                  <p:sp>
                    <p:nvSpPr>
                      <p:cNvPr id="13376" name="Line 161"/>
                      <p:cNvSpPr>
                        <a:spLocks noChangeShapeType="1"/>
                      </p:cNvSpPr>
                      <p:nvPr/>
                    </p:nvSpPr>
                    <p:spPr bwMode="auto">
                      <a:xfrm flipH="1">
                        <a:off x="2497" y="5557"/>
                        <a:ext cx="180" cy="180"/>
                      </a:xfrm>
                      <a:prstGeom prst="line">
                        <a:avLst/>
                      </a:prstGeom>
                      <a:noFill/>
                      <a:ln w="9525">
                        <a:solidFill>
                          <a:srgbClr val="000000"/>
                        </a:solidFill>
                        <a:round/>
                        <a:headEnd/>
                        <a:tailEnd/>
                      </a:ln>
                    </p:spPr>
                    <p:txBody>
                      <a:bodyPr/>
                      <a:lstStyle/>
                      <a:p>
                        <a:endParaRPr lang="fr-FR"/>
                      </a:p>
                    </p:txBody>
                  </p:sp>
                  <p:sp>
                    <p:nvSpPr>
                      <p:cNvPr id="13377" name="Line 162"/>
                      <p:cNvSpPr>
                        <a:spLocks noChangeShapeType="1"/>
                      </p:cNvSpPr>
                      <p:nvPr/>
                    </p:nvSpPr>
                    <p:spPr bwMode="auto">
                      <a:xfrm>
                        <a:off x="2677" y="5557"/>
                        <a:ext cx="180" cy="180"/>
                      </a:xfrm>
                      <a:prstGeom prst="line">
                        <a:avLst/>
                      </a:prstGeom>
                      <a:noFill/>
                      <a:ln w="9525">
                        <a:solidFill>
                          <a:srgbClr val="000000"/>
                        </a:solidFill>
                        <a:round/>
                        <a:headEnd/>
                        <a:tailEnd/>
                      </a:ln>
                    </p:spPr>
                    <p:txBody>
                      <a:bodyPr/>
                      <a:lstStyle/>
                      <a:p>
                        <a:endParaRPr lang="fr-FR"/>
                      </a:p>
                    </p:txBody>
                  </p:sp>
                </p:grpSp>
                <p:grpSp>
                  <p:nvGrpSpPr>
                    <p:cNvPr id="13367" name="Group 163"/>
                    <p:cNvGrpSpPr>
                      <a:grpSpLocks/>
                    </p:cNvGrpSpPr>
                    <p:nvPr/>
                  </p:nvGrpSpPr>
                  <p:grpSpPr bwMode="auto">
                    <a:xfrm>
                      <a:off x="2857" y="5557"/>
                      <a:ext cx="360" cy="180"/>
                      <a:chOff x="2497" y="5557"/>
                      <a:chExt cx="360" cy="180"/>
                    </a:xfrm>
                  </p:grpSpPr>
                  <p:sp>
                    <p:nvSpPr>
                      <p:cNvPr id="13374" name="Line 164"/>
                      <p:cNvSpPr>
                        <a:spLocks noChangeShapeType="1"/>
                      </p:cNvSpPr>
                      <p:nvPr/>
                    </p:nvSpPr>
                    <p:spPr bwMode="auto">
                      <a:xfrm flipH="1">
                        <a:off x="2497" y="5557"/>
                        <a:ext cx="180" cy="180"/>
                      </a:xfrm>
                      <a:prstGeom prst="line">
                        <a:avLst/>
                      </a:prstGeom>
                      <a:noFill/>
                      <a:ln w="9525">
                        <a:solidFill>
                          <a:srgbClr val="000000"/>
                        </a:solidFill>
                        <a:round/>
                        <a:headEnd/>
                        <a:tailEnd/>
                      </a:ln>
                    </p:spPr>
                    <p:txBody>
                      <a:bodyPr/>
                      <a:lstStyle/>
                      <a:p>
                        <a:endParaRPr lang="fr-FR"/>
                      </a:p>
                    </p:txBody>
                  </p:sp>
                  <p:sp>
                    <p:nvSpPr>
                      <p:cNvPr id="13375" name="Line 165"/>
                      <p:cNvSpPr>
                        <a:spLocks noChangeShapeType="1"/>
                      </p:cNvSpPr>
                      <p:nvPr/>
                    </p:nvSpPr>
                    <p:spPr bwMode="auto">
                      <a:xfrm>
                        <a:off x="2677" y="5557"/>
                        <a:ext cx="180" cy="180"/>
                      </a:xfrm>
                      <a:prstGeom prst="line">
                        <a:avLst/>
                      </a:prstGeom>
                      <a:noFill/>
                      <a:ln w="9525">
                        <a:solidFill>
                          <a:srgbClr val="000000"/>
                        </a:solidFill>
                        <a:round/>
                        <a:headEnd/>
                        <a:tailEnd/>
                      </a:ln>
                    </p:spPr>
                    <p:txBody>
                      <a:bodyPr/>
                      <a:lstStyle/>
                      <a:p>
                        <a:endParaRPr lang="fr-FR"/>
                      </a:p>
                    </p:txBody>
                  </p:sp>
                </p:grpSp>
                <p:grpSp>
                  <p:nvGrpSpPr>
                    <p:cNvPr id="13368" name="Group 166"/>
                    <p:cNvGrpSpPr>
                      <a:grpSpLocks/>
                    </p:cNvGrpSpPr>
                    <p:nvPr/>
                  </p:nvGrpSpPr>
                  <p:grpSpPr bwMode="auto">
                    <a:xfrm>
                      <a:off x="3217" y="5557"/>
                      <a:ext cx="360" cy="180"/>
                      <a:chOff x="2497" y="5557"/>
                      <a:chExt cx="360" cy="180"/>
                    </a:xfrm>
                  </p:grpSpPr>
                  <p:sp>
                    <p:nvSpPr>
                      <p:cNvPr id="13372" name="Line 167"/>
                      <p:cNvSpPr>
                        <a:spLocks noChangeShapeType="1"/>
                      </p:cNvSpPr>
                      <p:nvPr/>
                    </p:nvSpPr>
                    <p:spPr bwMode="auto">
                      <a:xfrm flipH="1">
                        <a:off x="2497" y="5557"/>
                        <a:ext cx="180" cy="180"/>
                      </a:xfrm>
                      <a:prstGeom prst="line">
                        <a:avLst/>
                      </a:prstGeom>
                      <a:noFill/>
                      <a:ln w="9525">
                        <a:solidFill>
                          <a:srgbClr val="000000"/>
                        </a:solidFill>
                        <a:round/>
                        <a:headEnd/>
                        <a:tailEnd/>
                      </a:ln>
                    </p:spPr>
                    <p:txBody>
                      <a:bodyPr/>
                      <a:lstStyle/>
                      <a:p>
                        <a:endParaRPr lang="fr-FR"/>
                      </a:p>
                    </p:txBody>
                  </p:sp>
                  <p:sp>
                    <p:nvSpPr>
                      <p:cNvPr id="13373" name="Line 168"/>
                      <p:cNvSpPr>
                        <a:spLocks noChangeShapeType="1"/>
                      </p:cNvSpPr>
                      <p:nvPr/>
                    </p:nvSpPr>
                    <p:spPr bwMode="auto">
                      <a:xfrm>
                        <a:off x="2677" y="5557"/>
                        <a:ext cx="180" cy="180"/>
                      </a:xfrm>
                      <a:prstGeom prst="line">
                        <a:avLst/>
                      </a:prstGeom>
                      <a:noFill/>
                      <a:ln w="9525">
                        <a:solidFill>
                          <a:srgbClr val="000000"/>
                        </a:solidFill>
                        <a:round/>
                        <a:headEnd/>
                        <a:tailEnd/>
                      </a:ln>
                    </p:spPr>
                    <p:txBody>
                      <a:bodyPr/>
                      <a:lstStyle/>
                      <a:p>
                        <a:endParaRPr lang="fr-FR"/>
                      </a:p>
                    </p:txBody>
                  </p:sp>
                </p:grpSp>
                <p:grpSp>
                  <p:nvGrpSpPr>
                    <p:cNvPr id="13369" name="Group 169"/>
                    <p:cNvGrpSpPr>
                      <a:grpSpLocks/>
                    </p:cNvGrpSpPr>
                    <p:nvPr/>
                  </p:nvGrpSpPr>
                  <p:grpSpPr bwMode="auto">
                    <a:xfrm>
                      <a:off x="3577" y="5557"/>
                      <a:ext cx="360" cy="180"/>
                      <a:chOff x="2497" y="5557"/>
                      <a:chExt cx="360" cy="180"/>
                    </a:xfrm>
                  </p:grpSpPr>
                  <p:sp>
                    <p:nvSpPr>
                      <p:cNvPr id="13370" name="Line 170"/>
                      <p:cNvSpPr>
                        <a:spLocks noChangeShapeType="1"/>
                      </p:cNvSpPr>
                      <p:nvPr/>
                    </p:nvSpPr>
                    <p:spPr bwMode="auto">
                      <a:xfrm flipH="1">
                        <a:off x="2497" y="5557"/>
                        <a:ext cx="180" cy="180"/>
                      </a:xfrm>
                      <a:prstGeom prst="line">
                        <a:avLst/>
                      </a:prstGeom>
                      <a:noFill/>
                      <a:ln w="9525">
                        <a:solidFill>
                          <a:srgbClr val="000000"/>
                        </a:solidFill>
                        <a:round/>
                        <a:headEnd/>
                        <a:tailEnd/>
                      </a:ln>
                    </p:spPr>
                    <p:txBody>
                      <a:bodyPr/>
                      <a:lstStyle/>
                      <a:p>
                        <a:endParaRPr lang="fr-FR"/>
                      </a:p>
                    </p:txBody>
                  </p:sp>
                  <p:sp>
                    <p:nvSpPr>
                      <p:cNvPr id="13371" name="Line 171"/>
                      <p:cNvSpPr>
                        <a:spLocks noChangeShapeType="1"/>
                      </p:cNvSpPr>
                      <p:nvPr/>
                    </p:nvSpPr>
                    <p:spPr bwMode="auto">
                      <a:xfrm>
                        <a:off x="2677" y="5557"/>
                        <a:ext cx="180" cy="180"/>
                      </a:xfrm>
                      <a:prstGeom prst="line">
                        <a:avLst/>
                      </a:prstGeom>
                      <a:noFill/>
                      <a:ln w="9525">
                        <a:solidFill>
                          <a:srgbClr val="000000"/>
                        </a:solidFill>
                        <a:round/>
                        <a:headEnd/>
                        <a:tailEnd/>
                      </a:ln>
                    </p:spPr>
                    <p:txBody>
                      <a:bodyPr/>
                      <a:lstStyle/>
                      <a:p>
                        <a:endParaRPr lang="fr-FR"/>
                      </a:p>
                    </p:txBody>
                  </p:sp>
                </p:grpSp>
              </p:grpSp>
              <p:sp>
                <p:nvSpPr>
                  <p:cNvPr id="13364" name="Line 172"/>
                  <p:cNvSpPr>
                    <a:spLocks noChangeShapeType="1"/>
                  </p:cNvSpPr>
                  <p:nvPr/>
                </p:nvSpPr>
                <p:spPr bwMode="auto">
                  <a:xfrm>
                    <a:off x="3937" y="5737"/>
                    <a:ext cx="180" cy="0"/>
                  </a:xfrm>
                  <a:prstGeom prst="line">
                    <a:avLst/>
                  </a:prstGeom>
                  <a:noFill/>
                  <a:ln w="9525">
                    <a:solidFill>
                      <a:srgbClr val="000000"/>
                    </a:solidFill>
                    <a:round/>
                    <a:headEnd/>
                    <a:tailEnd/>
                  </a:ln>
                </p:spPr>
                <p:txBody>
                  <a:bodyPr/>
                  <a:lstStyle/>
                  <a:p>
                    <a:endParaRPr lang="fr-FR"/>
                  </a:p>
                </p:txBody>
              </p:sp>
              <p:sp>
                <p:nvSpPr>
                  <p:cNvPr id="13365" name="Line 173"/>
                  <p:cNvSpPr>
                    <a:spLocks noChangeShapeType="1"/>
                  </p:cNvSpPr>
                  <p:nvPr/>
                </p:nvSpPr>
                <p:spPr bwMode="auto">
                  <a:xfrm>
                    <a:off x="2317" y="5737"/>
                    <a:ext cx="180" cy="0"/>
                  </a:xfrm>
                  <a:prstGeom prst="line">
                    <a:avLst/>
                  </a:prstGeom>
                  <a:noFill/>
                  <a:ln w="9525">
                    <a:solidFill>
                      <a:srgbClr val="000000"/>
                    </a:solidFill>
                    <a:round/>
                    <a:headEnd/>
                    <a:tailEnd/>
                  </a:ln>
                </p:spPr>
                <p:txBody>
                  <a:bodyPr/>
                  <a:lstStyle/>
                  <a:p>
                    <a:endParaRPr lang="fr-FR"/>
                  </a:p>
                </p:txBody>
              </p:sp>
            </p:grpSp>
            <p:sp>
              <p:nvSpPr>
                <p:cNvPr id="13330" name="Line 174"/>
                <p:cNvSpPr>
                  <a:spLocks noChangeShapeType="1"/>
                </p:cNvSpPr>
                <p:nvPr/>
              </p:nvSpPr>
              <p:spPr bwMode="auto">
                <a:xfrm>
                  <a:off x="8577294" y="4687898"/>
                  <a:ext cx="495299" cy="0"/>
                </a:xfrm>
                <a:prstGeom prst="line">
                  <a:avLst/>
                </a:prstGeom>
                <a:noFill/>
                <a:ln w="9525">
                  <a:solidFill>
                    <a:srgbClr val="000000"/>
                  </a:solidFill>
                  <a:round/>
                  <a:headEnd/>
                  <a:tailEnd type="oval" w="med" len="med"/>
                </a:ln>
              </p:spPr>
              <p:txBody>
                <a:bodyPr/>
                <a:lstStyle/>
                <a:p>
                  <a:endParaRPr lang="fr-FR"/>
                </a:p>
              </p:txBody>
            </p:sp>
            <p:sp>
              <p:nvSpPr>
                <p:cNvPr id="13331" name="Line 175"/>
                <p:cNvSpPr>
                  <a:spLocks noChangeShapeType="1"/>
                </p:cNvSpPr>
                <p:nvPr/>
              </p:nvSpPr>
              <p:spPr bwMode="auto">
                <a:xfrm>
                  <a:off x="9079117" y="4695057"/>
                  <a:ext cx="0" cy="228600"/>
                </a:xfrm>
                <a:prstGeom prst="line">
                  <a:avLst/>
                </a:prstGeom>
                <a:noFill/>
                <a:ln w="9525">
                  <a:solidFill>
                    <a:srgbClr val="000000"/>
                  </a:solidFill>
                  <a:round/>
                  <a:headEnd/>
                  <a:tailEnd/>
                </a:ln>
              </p:spPr>
              <p:txBody>
                <a:bodyPr/>
                <a:lstStyle/>
                <a:p>
                  <a:endParaRPr lang="fr-FR"/>
                </a:p>
              </p:txBody>
            </p:sp>
            <p:sp>
              <p:nvSpPr>
                <p:cNvPr id="13332" name="Line 176"/>
                <p:cNvSpPr>
                  <a:spLocks noChangeShapeType="1"/>
                </p:cNvSpPr>
                <p:nvPr/>
              </p:nvSpPr>
              <p:spPr bwMode="auto">
                <a:xfrm>
                  <a:off x="5313394" y="4687898"/>
                  <a:ext cx="0" cy="228600"/>
                </a:xfrm>
                <a:prstGeom prst="line">
                  <a:avLst/>
                </a:prstGeom>
                <a:noFill/>
                <a:ln w="9525">
                  <a:solidFill>
                    <a:srgbClr val="000000"/>
                  </a:solidFill>
                  <a:round/>
                  <a:headEnd/>
                  <a:tailEnd/>
                </a:ln>
              </p:spPr>
              <p:txBody>
                <a:bodyPr/>
                <a:lstStyle/>
                <a:p>
                  <a:endParaRPr lang="fr-FR"/>
                </a:p>
              </p:txBody>
            </p:sp>
            <p:sp>
              <p:nvSpPr>
                <p:cNvPr id="13333" name="Line 177"/>
                <p:cNvSpPr>
                  <a:spLocks noChangeShapeType="1"/>
                </p:cNvSpPr>
                <p:nvPr/>
              </p:nvSpPr>
              <p:spPr bwMode="auto">
                <a:xfrm flipH="1" flipV="1">
                  <a:off x="6113494" y="4103698"/>
                  <a:ext cx="114300" cy="228600"/>
                </a:xfrm>
                <a:prstGeom prst="line">
                  <a:avLst/>
                </a:prstGeom>
                <a:noFill/>
                <a:ln w="9525">
                  <a:solidFill>
                    <a:srgbClr val="000000"/>
                  </a:solidFill>
                  <a:round/>
                  <a:headEnd/>
                  <a:tailEnd type="stealth" w="med" len="med"/>
                </a:ln>
              </p:spPr>
              <p:txBody>
                <a:bodyPr/>
                <a:lstStyle/>
                <a:p>
                  <a:endParaRPr lang="fr-FR"/>
                </a:p>
              </p:txBody>
            </p:sp>
            <p:sp>
              <p:nvSpPr>
                <p:cNvPr id="13334" name="Line 178"/>
                <p:cNvSpPr>
                  <a:spLocks noChangeShapeType="1"/>
                </p:cNvSpPr>
                <p:nvPr/>
              </p:nvSpPr>
              <p:spPr bwMode="auto">
                <a:xfrm flipH="1" flipV="1">
                  <a:off x="8170894" y="3773498"/>
                  <a:ext cx="228600" cy="228600"/>
                </a:xfrm>
                <a:prstGeom prst="line">
                  <a:avLst/>
                </a:prstGeom>
                <a:noFill/>
                <a:ln w="9525">
                  <a:solidFill>
                    <a:srgbClr val="000000"/>
                  </a:solidFill>
                  <a:round/>
                  <a:headEnd/>
                  <a:tailEnd/>
                </a:ln>
              </p:spPr>
              <p:txBody>
                <a:bodyPr/>
                <a:lstStyle/>
                <a:p>
                  <a:endParaRPr lang="fr-FR"/>
                </a:p>
              </p:txBody>
            </p:sp>
            <p:sp>
              <p:nvSpPr>
                <p:cNvPr id="13335" name="Line 179"/>
                <p:cNvSpPr>
                  <a:spLocks noChangeShapeType="1"/>
                </p:cNvSpPr>
                <p:nvPr/>
              </p:nvSpPr>
              <p:spPr bwMode="auto">
                <a:xfrm>
                  <a:off x="8736652" y="4333689"/>
                  <a:ext cx="342900" cy="342900"/>
                </a:xfrm>
                <a:prstGeom prst="line">
                  <a:avLst/>
                </a:prstGeom>
                <a:noFill/>
                <a:ln w="9525">
                  <a:solidFill>
                    <a:srgbClr val="000000"/>
                  </a:solidFill>
                  <a:round/>
                  <a:headEnd/>
                  <a:tailEnd/>
                </a:ln>
              </p:spPr>
              <p:txBody>
                <a:bodyPr/>
                <a:lstStyle/>
                <a:p>
                  <a:endParaRPr lang="fr-FR"/>
                </a:p>
              </p:txBody>
            </p:sp>
            <p:sp>
              <p:nvSpPr>
                <p:cNvPr id="13336" name="Line 180"/>
                <p:cNvSpPr>
                  <a:spLocks noChangeShapeType="1"/>
                </p:cNvSpPr>
                <p:nvPr/>
              </p:nvSpPr>
              <p:spPr bwMode="auto">
                <a:xfrm flipH="1">
                  <a:off x="7942294" y="3773498"/>
                  <a:ext cx="228600" cy="228600"/>
                </a:xfrm>
                <a:prstGeom prst="line">
                  <a:avLst/>
                </a:prstGeom>
                <a:noFill/>
                <a:ln w="9525">
                  <a:solidFill>
                    <a:srgbClr val="000000"/>
                  </a:solidFill>
                  <a:round/>
                  <a:headEnd/>
                  <a:tailEnd/>
                </a:ln>
              </p:spPr>
              <p:txBody>
                <a:bodyPr/>
                <a:lstStyle/>
                <a:p>
                  <a:endParaRPr lang="fr-FR"/>
                </a:p>
              </p:txBody>
            </p:sp>
            <p:sp>
              <p:nvSpPr>
                <p:cNvPr id="13337" name="Line 181"/>
                <p:cNvSpPr>
                  <a:spLocks noChangeShapeType="1"/>
                </p:cNvSpPr>
                <p:nvPr/>
              </p:nvSpPr>
              <p:spPr bwMode="auto">
                <a:xfrm flipH="1">
                  <a:off x="7347631" y="4345061"/>
                  <a:ext cx="342900" cy="342900"/>
                </a:xfrm>
                <a:prstGeom prst="line">
                  <a:avLst/>
                </a:prstGeom>
                <a:noFill/>
                <a:ln w="9525">
                  <a:solidFill>
                    <a:srgbClr val="000000"/>
                  </a:solidFill>
                  <a:round/>
                  <a:headEnd/>
                  <a:tailEnd type="oval" w="med" len="med"/>
                </a:ln>
              </p:spPr>
              <p:txBody>
                <a:bodyPr/>
                <a:lstStyle/>
                <a:p>
                  <a:endParaRPr lang="fr-FR"/>
                </a:p>
              </p:txBody>
            </p:sp>
            <p:sp>
              <p:nvSpPr>
                <p:cNvPr id="13338" name="Line 182"/>
                <p:cNvSpPr>
                  <a:spLocks noChangeShapeType="1"/>
                </p:cNvSpPr>
                <p:nvPr/>
              </p:nvSpPr>
              <p:spPr bwMode="auto">
                <a:xfrm>
                  <a:off x="5770594" y="3773498"/>
                  <a:ext cx="228600" cy="457200"/>
                </a:xfrm>
                <a:prstGeom prst="line">
                  <a:avLst/>
                </a:prstGeom>
                <a:noFill/>
                <a:ln w="9525">
                  <a:solidFill>
                    <a:srgbClr val="000000"/>
                  </a:solidFill>
                  <a:round/>
                  <a:headEnd/>
                  <a:tailEnd/>
                </a:ln>
              </p:spPr>
              <p:txBody>
                <a:bodyPr/>
                <a:lstStyle/>
                <a:p>
                  <a:endParaRPr lang="fr-FR"/>
                </a:p>
              </p:txBody>
            </p:sp>
            <p:sp>
              <p:nvSpPr>
                <p:cNvPr id="13339" name="Line 183"/>
                <p:cNvSpPr>
                  <a:spLocks noChangeShapeType="1"/>
                </p:cNvSpPr>
                <p:nvPr/>
              </p:nvSpPr>
              <p:spPr bwMode="auto">
                <a:xfrm flipH="1">
                  <a:off x="5922994" y="4687898"/>
                  <a:ext cx="2171700" cy="0"/>
                </a:xfrm>
                <a:prstGeom prst="line">
                  <a:avLst/>
                </a:prstGeom>
                <a:noFill/>
                <a:ln w="9525">
                  <a:solidFill>
                    <a:srgbClr val="000000"/>
                  </a:solidFill>
                  <a:round/>
                  <a:headEnd/>
                  <a:tailEnd/>
                </a:ln>
              </p:spPr>
              <p:txBody>
                <a:bodyPr/>
                <a:lstStyle/>
                <a:p>
                  <a:endParaRPr lang="fr-FR"/>
                </a:p>
              </p:txBody>
            </p:sp>
            <p:sp>
              <p:nvSpPr>
                <p:cNvPr id="13340" name="Line 184"/>
                <p:cNvSpPr>
                  <a:spLocks noChangeShapeType="1"/>
                </p:cNvSpPr>
                <p:nvPr/>
              </p:nvSpPr>
              <p:spPr bwMode="auto">
                <a:xfrm>
                  <a:off x="6075394" y="4446598"/>
                  <a:ext cx="114300" cy="228600"/>
                </a:xfrm>
                <a:prstGeom prst="line">
                  <a:avLst/>
                </a:prstGeom>
                <a:noFill/>
                <a:ln w="9525">
                  <a:solidFill>
                    <a:srgbClr val="000000"/>
                  </a:solidFill>
                  <a:round/>
                  <a:headEnd/>
                  <a:tailEnd type="oval" w="med" len="med"/>
                </a:ln>
              </p:spPr>
              <p:txBody>
                <a:bodyPr/>
                <a:lstStyle/>
                <a:p>
                  <a:endParaRPr lang="fr-FR"/>
                </a:p>
              </p:txBody>
            </p:sp>
            <p:sp>
              <p:nvSpPr>
                <p:cNvPr id="13341" name="Line 185"/>
                <p:cNvSpPr>
                  <a:spLocks noChangeShapeType="1"/>
                </p:cNvSpPr>
                <p:nvPr/>
              </p:nvSpPr>
              <p:spPr bwMode="auto">
                <a:xfrm>
                  <a:off x="5300694" y="4929198"/>
                  <a:ext cx="3771900" cy="0"/>
                </a:xfrm>
                <a:prstGeom prst="line">
                  <a:avLst/>
                </a:prstGeom>
                <a:noFill/>
                <a:ln w="9525">
                  <a:solidFill>
                    <a:srgbClr val="000000"/>
                  </a:solidFill>
                  <a:round/>
                  <a:headEnd/>
                  <a:tailEnd/>
                </a:ln>
              </p:spPr>
              <p:txBody>
                <a:bodyPr/>
                <a:lstStyle/>
                <a:p>
                  <a:endParaRPr lang="fr-FR"/>
                </a:p>
              </p:txBody>
            </p:sp>
            <p:sp>
              <p:nvSpPr>
                <p:cNvPr id="13342" name="Line 186"/>
                <p:cNvSpPr>
                  <a:spLocks noChangeShapeType="1"/>
                </p:cNvSpPr>
                <p:nvPr/>
              </p:nvSpPr>
              <p:spPr bwMode="auto">
                <a:xfrm>
                  <a:off x="5656294" y="4840298"/>
                  <a:ext cx="342900" cy="0"/>
                </a:xfrm>
                <a:prstGeom prst="line">
                  <a:avLst/>
                </a:prstGeom>
                <a:noFill/>
                <a:ln w="9525">
                  <a:solidFill>
                    <a:srgbClr val="000000"/>
                  </a:solidFill>
                  <a:round/>
                  <a:headEnd/>
                  <a:tailEnd type="triangle" w="med" len="med"/>
                </a:ln>
              </p:spPr>
              <p:txBody>
                <a:bodyPr/>
                <a:lstStyle/>
                <a:p>
                  <a:endParaRPr lang="fr-FR"/>
                </a:p>
              </p:txBody>
            </p:sp>
            <p:sp>
              <p:nvSpPr>
                <p:cNvPr id="13343" name="Line 187"/>
                <p:cNvSpPr>
                  <a:spLocks noChangeShapeType="1"/>
                </p:cNvSpPr>
                <p:nvPr/>
              </p:nvSpPr>
              <p:spPr bwMode="auto">
                <a:xfrm rot="20651155" flipH="1">
                  <a:off x="5230844" y="4116398"/>
                  <a:ext cx="228600" cy="228600"/>
                </a:xfrm>
                <a:prstGeom prst="line">
                  <a:avLst/>
                </a:prstGeom>
                <a:noFill/>
                <a:ln w="9525">
                  <a:solidFill>
                    <a:srgbClr val="000000"/>
                  </a:solidFill>
                  <a:round/>
                  <a:headEnd/>
                  <a:tailEnd type="triangle" w="med" len="med"/>
                </a:ln>
              </p:spPr>
              <p:txBody>
                <a:bodyPr/>
                <a:lstStyle/>
                <a:p>
                  <a:endParaRPr lang="fr-FR"/>
                </a:p>
              </p:txBody>
            </p:sp>
            <p:sp>
              <p:nvSpPr>
                <p:cNvPr id="13344" name="Line 188"/>
                <p:cNvSpPr>
                  <a:spLocks noChangeShapeType="1"/>
                </p:cNvSpPr>
                <p:nvPr/>
              </p:nvSpPr>
              <p:spPr bwMode="auto">
                <a:xfrm>
                  <a:off x="6766968" y="4686723"/>
                  <a:ext cx="342900" cy="0"/>
                </a:xfrm>
                <a:prstGeom prst="line">
                  <a:avLst/>
                </a:prstGeom>
                <a:noFill/>
                <a:ln w="9525">
                  <a:solidFill>
                    <a:srgbClr val="000000"/>
                  </a:solidFill>
                  <a:round/>
                  <a:headEnd/>
                  <a:tailEnd type="stealth" w="med" len="med"/>
                </a:ln>
              </p:spPr>
              <p:txBody>
                <a:bodyPr/>
                <a:lstStyle/>
                <a:p>
                  <a:endParaRPr lang="fr-FR"/>
                </a:p>
              </p:txBody>
            </p:sp>
            <p:sp>
              <p:nvSpPr>
                <p:cNvPr id="13345" name="Line 189"/>
                <p:cNvSpPr>
                  <a:spLocks noChangeShapeType="1"/>
                </p:cNvSpPr>
                <p:nvPr/>
              </p:nvSpPr>
              <p:spPr bwMode="auto">
                <a:xfrm>
                  <a:off x="6569106" y="4929198"/>
                  <a:ext cx="571500" cy="0"/>
                </a:xfrm>
                <a:prstGeom prst="line">
                  <a:avLst/>
                </a:prstGeom>
                <a:ln>
                  <a:headEnd/>
                  <a:tailEnd type="stealth" w="med" len="med"/>
                </a:ln>
              </p:spPr>
              <p:style>
                <a:lnRef idx="1">
                  <a:schemeClr val="dk1"/>
                </a:lnRef>
                <a:fillRef idx="0">
                  <a:schemeClr val="dk1"/>
                </a:fillRef>
                <a:effectRef idx="0">
                  <a:schemeClr val="dk1"/>
                </a:effectRef>
                <a:fontRef idx="minor">
                  <a:schemeClr val="tx1"/>
                </a:fontRef>
              </p:style>
              <p:txBody>
                <a:bodyPr/>
                <a:lstStyle/>
                <a:p>
                  <a:endParaRPr lang="fr-FR"/>
                </a:p>
              </p:txBody>
            </p:sp>
            <p:sp>
              <p:nvSpPr>
                <p:cNvPr id="13346" name="Line 190"/>
                <p:cNvSpPr>
                  <a:spLocks noChangeShapeType="1"/>
                </p:cNvSpPr>
                <p:nvPr/>
              </p:nvSpPr>
              <p:spPr bwMode="auto">
                <a:xfrm>
                  <a:off x="6569106" y="3760798"/>
                  <a:ext cx="457200" cy="0"/>
                </a:xfrm>
                <a:prstGeom prst="line">
                  <a:avLst/>
                </a:prstGeom>
                <a:noFill/>
                <a:ln w="9525">
                  <a:solidFill>
                    <a:srgbClr val="000000"/>
                  </a:solidFill>
                  <a:round/>
                  <a:headEnd/>
                  <a:tailEnd type="stealth" w="med" len="med"/>
                </a:ln>
              </p:spPr>
              <p:txBody>
                <a:bodyPr/>
                <a:lstStyle/>
                <a:p>
                  <a:endParaRPr lang="fr-FR"/>
                </a:p>
              </p:txBody>
            </p:sp>
            <p:sp>
              <p:nvSpPr>
                <p:cNvPr id="13347" name="Text Box 191"/>
                <p:cNvSpPr txBox="1">
                  <a:spLocks noChangeArrowheads="1"/>
                </p:cNvSpPr>
                <p:nvPr/>
              </p:nvSpPr>
              <p:spPr bwMode="auto">
                <a:xfrm>
                  <a:off x="8145494" y="4319598"/>
                  <a:ext cx="342900" cy="228600"/>
                </a:xfrm>
                <a:prstGeom prst="rect">
                  <a:avLst/>
                </a:prstGeom>
                <a:noFill/>
                <a:ln w="9525">
                  <a:noFill/>
                  <a:miter lim="800000"/>
                  <a:headEnd/>
                  <a:tailEnd/>
                </a:ln>
              </p:spPr>
              <p:txBody>
                <a:bodyPr/>
                <a:lstStyle/>
                <a:p>
                  <a:r>
                    <a:rPr lang="fr-FR" sz="1200"/>
                    <a:t>Z</a:t>
                  </a:r>
                  <a:endParaRPr lang="fr-FR"/>
                </a:p>
              </p:txBody>
            </p:sp>
            <p:sp>
              <p:nvSpPr>
                <p:cNvPr id="13348" name="Line 192"/>
                <p:cNvSpPr>
                  <a:spLocks noChangeShapeType="1"/>
                </p:cNvSpPr>
                <p:nvPr/>
              </p:nvSpPr>
              <p:spPr bwMode="auto">
                <a:xfrm>
                  <a:off x="7827994" y="4687898"/>
                  <a:ext cx="228600" cy="0"/>
                </a:xfrm>
                <a:prstGeom prst="line">
                  <a:avLst/>
                </a:prstGeom>
                <a:noFill/>
                <a:ln w="9525">
                  <a:solidFill>
                    <a:srgbClr val="000000"/>
                  </a:solidFill>
                  <a:round/>
                  <a:headEnd/>
                  <a:tailEnd type="stealth" w="med" len="med"/>
                </a:ln>
              </p:spPr>
              <p:txBody>
                <a:bodyPr/>
                <a:lstStyle/>
                <a:p>
                  <a:endParaRPr lang="fr-FR"/>
                </a:p>
              </p:txBody>
            </p:sp>
            <p:sp>
              <p:nvSpPr>
                <p:cNvPr id="13349" name="Line 193"/>
                <p:cNvSpPr>
                  <a:spLocks noChangeShapeType="1"/>
                </p:cNvSpPr>
                <p:nvPr/>
              </p:nvSpPr>
              <p:spPr bwMode="auto">
                <a:xfrm flipH="1" flipV="1">
                  <a:off x="8740274" y="4343644"/>
                  <a:ext cx="228600" cy="228600"/>
                </a:xfrm>
                <a:prstGeom prst="line">
                  <a:avLst/>
                </a:prstGeom>
                <a:noFill/>
                <a:ln w="9525">
                  <a:solidFill>
                    <a:srgbClr val="000000"/>
                  </a:solidFill>
                  <a:round/>
                  <a:headEnd/>
                  <a:tailEnd type="stealth" w="med" len="sm"/>
                </a:ln>
              </p:spPr>
              <p:txBody>
                <a:bodyPr/>
                <a:lstStyle/>
                <a:p>
                  <a:endParaRPr lang="fr-FR"/>
                </a:p>
              </p:txBody>
            </p:sp>
            <p:sp>
              <p:nvSpPr>
                <p:cNvPr id="13350" name="Line 194"/>
                <p:cNvSpPr>
                  <a:spLocks noChangeShapeType="1"/>
                </p:cNvSpPr>
                <p:nvPr/>
              </p:nvSpPr>
              <p:spPr bwMode="auto">
                <a:xfrm rot="21376436" flipH="1">
                  <a:off x="5526119" y="3806836"/>
                  <a:ext cx="228600" cy="342900"/>
                </a:xfrm>
                <a:prstGeom prst="line">
                  <a:avLst/>
                </a:prstGeom>
                <a:noFill/>
                <a:ln w="9525">
                  <a:solidFill>
                    <a:srgbClr val="000000"/>
                  </a:solidFill>
                  <a:round/>
                  <a:headEnd/>
                  <a:tailEnd/>
                </a:ln>
              </p:spPr>
              <p:txBody>
                <a:bodyPr/>
                <a:lstStyle/>
                <a:p>
                  <a:endParaRPr lang="fr-FR"/>
                </a:p>
              </p:txBody>
            </p:sp>
            <p:sp>
              <p:nvSpPr>
                <p:cNvPr id="13351" name="Line 195"/>
                <p:cNvSpPr>
                  <a:spLocks noChangeShapeType="1"/>
                </p:cNvSpPr>
                <p:nvPr/>
              </p:nvSpPr>
              <p:spPr bwMode="auto">
                <a:xfrm rot="16115" flipH="1">
                  <a:off x="5318156" y="4368811"/>
                  <a:ext cx="133350" cy="314325"/>
                </a:xfrm>
                <a:prstGeom prst="line">
                  <a:avLst/>
                </a:prstGeom>
                <a:noFill/>
                <a:ln w="9525">
                  <a:solidFill>
                    <a:srgbClr val="000000"/>
                  </a:solidFill>
                  <a:round/>
                  <a:headEnd/>
                  <a:tailEnd/>
                </a:ln>
              </p:spPr>
              <p:txBody>
                <a:bodyPr/>
                <a:lstStyle/>
                <a:p>
                  <a:endParaRPr lang="fr-FR"/>
                </a:p>
              </p:txBody>
            </p:sp>
            <p:sp>
              <p:nvSpPr>
                <p:cNvPr id="13352" name="Text Box 114"/>
                <p:cNvSpPr txBox="1">
                  <a:spLocks noChangeArrowheads="1"/>
                </p:cNvSpPr>
                <p:nvPr/>
              </p:nvSpPr>
              <p:spPr bwMode="auto">
                <a:xfrm>
                  <a:off x="6611402" y="3526910"/>
                  <a:ext cx="1143008" cy="342900"/>
                </a:xfrm>
                <a:prstGeom prst="rect">
                  <a:avLst/>
                </a:prstGeom>
                <a:noFill/>
                <a:ln w="9525">
                  <a:noFill/>
                  <a:miter lim="800000"/>
                  <a:headEnd/>
                  <a:tailEnd/>
                </a:ln>
              </p:spPr>
              <p:txBody>
                <a:bodyPr/>
                <a:lstStyle/>
                <a:p>
                  <a:r>
                    <a:rPr lang="fr-FR" sz="1200" i="1"/>
                    <a:t>I</a:t>
                  </a:r>
                  <a:r>
                    <a:rPr lang="fr-FR" sz="1200" i="1" baseline="-25000"/>
                    <a:t>1</a:t>
                  </a:r>
                  <a:r>
                    <a:rPr lang="fr-FR" sz="1200" i="1"/>
                    <a:t>= j</a:t>
                  </a:r>
                  <a:r>
                    <a:rPr lang="fr-FR" sz="1200" i="1" baseline="-25000"/>
                    <a:t>1</a:t>
                  </a:r>
                  <a:r>
                    <a:rPr lang="fr-FR" sz="1200" i="1"/>
                    <a:t> - j</a:t>
                  </a:r>
                  <a:r>
                    <a:rPr lang="fr-FR" sz="1200" i="1" baseline="-25000"/>
                    <a:t>3</a:t>
                  </a:r>
                  <a:endParaRPr lang="fr-FR"/>
                </a:p>
              </p:txBody>
            </p:sp>
            <p:sp>
              <p:nvSpPr>
                <p:cNvPr id="13353" name="Text Box 114"/>
                <p:cNvSpPr txBox="1">
                  <a:spLocks noChangeArrowheads="1"/>
                </p:cNvSpPr>
                <p:nvPr/>
              </p:nvSpPr>
              <p:spPr bwMode="auto">
                <a:xfrm>
                  <a:off x="6651565" y="4461398"/>
                  <a:ext cx="638355" cy="240429"/>
                </a:xfrm>
                <a:prstGeom prst="rect">
                  <a:avLst/>
                </a:prstGeom>
                <a:noFill/>
                <a:ln w="9525">
                  <a:noFill/>
                  <a:miter lim="800000"/>
                  <a:headEnd/>
                  <a:tailEnd/>
                </a:ln>
              </p:spPr>
              <p:txBody>
                <a:bodyPr/>
                <a:lstStyle/>
                <a:p>
                  <a:r>
                    <a:rPr lang="fr-FR" sz="1200" i="1" dirty="0"/>
                    <a:t>I</a:t>
                  </a:r>
                  <a:r>
                    <a:rPr lang="fr-FR" sz="1200" i="1" baseline="-25000" dirty="0"/>
                    <a:t>2</a:t>
                  </a:r>
                  <a:r>
                    <a:rPr lang="fr-FR" sz="1200" i="1" dirty="0"/>
                    <a:t>= j</a:t>
                  </a:r>
                  <a:r>
                    <a:rPr lang="fr-FR" sz="1200" i="1" baseline="-25000" dirty="0"/>
                    <a:t>2</a:t>
                  </a:r>
                  <a:r>
                    <a:rPr lang="fr-FR" sz="1200" i="1" dirty="0"/>
                    <a:t> - j</a:t>
                  </a:r>
                  <a:r>
                    <a:rPr lang="fr-FR" sz="1200" i="1" baseline="-25000" dirty="0"/>
                    <a:t>1</a:t>
                  </a:r>
                  <a:endParaRPr lang="fr-FR" dirty="0"/>
                </a:p>
              </p:txBody>
            </p:sp>
            <p:sp>
              <p:nvSpPr>
                <p:cNvPr id="13354" name="Text Box 114"/>
                <p:cNvSpPr txBox="1">
                  <a:spLocks noChangeArrowheads="1"/>
                </p:cNvSpPr>
                <p:nvPr/>
              </p:nvSpPr>
              <p:spPr bwMode="auto">
                <a:xfrm>
                  <a:off x="6643702" y="4943488"/>
                  <a:ext cx="1143008" cy="342900"/>
                </a:xfrm>
                <a:prstGeom prst="rect">
                  <a:avLst/>
                </a:prstGeom>
                <a:noFill/>
                <a:ln w="9525">
                  <a:noFill/>
                  <a:miter lim="800000"/>
                  <a:headEnd/>
                  <a:tailEnd/>
                </a:ln>
              </p:spPr>
              <p:txBody>
                <a:bodyPr/>
                <a:lstStyle/>
                <a:p>
                  <a:r>
                    <a:rPr lang="fr-FR" sz="1200" i="1"/>
                    <a:t>I</a:t>
                  </a:r>
                  <a:r>
                    <a:rPr lang="fr-FR" sz="1200" i="1" baseline="-25000"/>
                    <a:t>3</a:t>
                  </a:r>
                  <a:r>
                    <a:rPr lang="fr-FR" sz="1200" i="1"/>
                    <a:t>= j</a:t>
                  </a:r>
                  <a:r>
                    <a:rPr lang="fr-FR" sz="1200" i="1" baseline="-25000"/>
                    <a:t>3</a:t>
                  </a:r>
                  <a:r>
                    <a:rPr lang="fr-FR" sz="1200" i="1"/>
                    <a:t> - j</a:t>
                  </a:r>
                  <a:r>
                    <a:rPr lang="fr-FR" sz="1200" i="1" baseline="-25000"/>
                    <a:t>2</a:t>
                  </a:r>
                  <a:endParaRPr lang="fr-FR"/>
                </a:p>
              </p:txBody>
            </p:sp>
            <p:sp>
              <p:nvSpPr>
                <p:cNvPr id="13355" name="Text Box 114"/>
                <p:cNvSpPr txBox="1">
                  <a:spLocks noChangeArrowheads="1"/>
                </p:cNvSpPr>
                <p:nvPr/>
              </p:nvSpPr>
              <p:spPr bwMode="auto">
                <a:xfrm>
                  <a:off x="8825128" y="4240674"/>
                  <a:ext cx="357190" cy="342900"/>
                </a:xfrm>
                <a:prstGeom prst="rect">
                  <a:avLst/>
                </a:prstGeom>
                <a:noFill/>
                <a:ln w="9525">
                  <a:noFill/>
                  <a:miter lim="800000"/>
                  <a:headEnd/>
                  <a:tailEnd/>
                </a:ln>
              </p:spPr>
              <p:txBody>
                <a:bodyPr/>
                <a:lstStyle/>
                <a:p>
                  <a:r>
                    <a:rPr lang="fr-FR" sz="1200" i="1" dirty="0"/>
                    <a:t>j</a:t>
                  </a:r>
                  <a:r>
                    <a:rPr lang="fr-FR" sz="1200" i="1" baseline="-25000" dirty="0"/>
                    <a:t>3</a:t>
                  </a:r>
                  <a:endParaRPr lang="fr-FR" dirty="0"/>
                </a:p>
              </p:txBody>
            </p:sp>
            <p:sp>
              <p:nvSpPr>
                <p:cNvPr id="13356" name="Text Box 114"/>
                <p:cNvSpPr txBox="1">
                  <a:spLocks noChangeArrowheads="1"/>
                </p:cNvSpPr>
                <p:nvPr/>
              </p:nvSpPr>
              <p:spPr bwMode="auto">
                <a:xfrm>
                  <a:off x="7748073" y="3740510"/>
                  <a:ext cx="357190" cy="342900"/>
                </a:xfrm>
                <a:prstGeom prst="rect">
                  <a:avLst/>
                </a:prstGeom>
                <a:noFill/>
                <a:ln w="9525">
                  <a:noFill/>
                  <a:miter lim="800000"/>
                  <a:headEnd/>
                  <a:tailEnd/>
                </a:ln>
              </p:spPr>
              <p:txBody>
                <a:bodyPr/>
                <a:lstStyle/>
                <a:p>
                  <a:r>
                    <a:rPr lang="fr-FR" sz="1200" i="1"/>
                    <a:t>j</a:t>
                  </a:r>
                  <a:r>
                    <a:rPr lang="fr-FR" sz="1200" i="1" baseline="-25000"/>
                    <a:t>1</a:t>
                  </a:r>
                  <a:endParaRPr lang="fr-FR"/>
                </a:p>
              </p:txBody>
            </p:sp>
            <p:sp>
              <p:nvSpPr>
                <p:cNvPr id="13357" name="Text Box 114"/>
                <p:cNvSpPr txBox="1">
                  <a:spLocks noChangeArrowheads="1"/>
                </p:cNvSpPr>
                <p:nvPr/>
              </p:nvSpPr>
              <p:spPr bwMode="auto">
                <a:xfrm>
                  <a:off x="7858148" y="4371984"/>
                  <a:ext cx="357190" cy="342900"/>
                </a:xfrm>
                <a:prstGeom prst="rect">
                  <a:avLst/>
                </a:prstGeom>
                <a:noFill/>
                <a:ln w="9525">
                  <a:noFill/>
                  <a:miter lim="800000"/>
                  <a:headEnd/>
                  <a:tailEnd/>
                </a:ln>
              </p:spPr>
              <p:txBody>
                <a:bodyPr/>
                <a:lstStyle/>
                <a:p>
                  <a:r>
                    <a:rPr lang="fr-FR" sz="1200" i="1"/>
                    <a:t>j</a:t>
                  </a:r>
                  <a:r>
                    <a:rPr lang="fr-FR" sz="1200" i="1" baseline="-25000"/>
                    <a:t>2</a:t>
                  </a:r>
                  <a:endParaRPr lang="fr-FR"/>
                </a:p>
              </p:txBody>
            </p:sp>
            <p:sp>
              <p:nvSpPr>
                <p:cNvPr id="13358" name="Text Box 191"/>
                <p:cNvSpPr txBox="1">
                  <a:spLocks noChangeArrowheads="1"/>
                </p:cNvSpPr>
                <p:nvPr/>
              </p:nvSpPr>
              <p:spPr bwMode="auto">
                <a:xfrm>
                  <a:off x="8586818" y="3909144"/>
                  <a:ext cx="342900" cy="228600"/>
                </a:xfrm>
                <a:prstGeom prst="rect">
                  <a:avLst/>
                </a:prstGeom>
                <a:noFill/>
                <a:ln w="9525">
                  <a:noFill/>
                  <a:miter lim="800000"/>
                  <a:headEnd/>
                  <a:tailEnd/>
                </a:ln>
              </p:spPr>
              <p:txBody>
                <a:bodyPr/>
                <a:lstStyle/>
                <a:p>
                  <a:r>
                    <a:rPr lang="fr-FR" sz="1200"/>
                    <a:t>Z</a:t>
                  </a:r>
                  <a:endParaRPr lang="fr-FR"/>
                </a:p>
              </p:txBody>
            </p:sp>
            <p:sp>
              <p:nvSpPr>
                <p:cNvPr id="13359" name="Text Box 191"/>
                <p:cNvSpPr txBox="1">
                  <a:spLocks noChangeArrowheads="1"/>
                </p:cNvSpPr>
                <p:nvPr/>
              </p:nvSpPr>
              <p:spPr bwMode="auto">
                <a:xfrm>
                  <a:off x="7819511" y="4090657"/>
                  <a:ext cx="342900" cy="228600"/>
                </a:xfrm>
                <a:prstGeom prst="rect">
                  <a:avLst/>
                </a:prstGeom>
                <a:noFill/>
                <a:ln w="9525">
                  <a:noFill/>
                  <a:miter lim="800000"/>
                  <a:headEnd/>
                  <a:tailEnd/>
                </a:ln>
              </p:spPr>
              <p:txBody>
                <a:bodyPr/>
                <a:lstStyle/>
                <a:p>
                  <a:r>
                    <a:rPr lang="fr-FR" sz="1200"/>
                    <a:t>Z</a:t>
                  </a:r>
                  <a:endParaRPr lang="fr-FR"/>
                </a:p>
              </p:txBody>
            </p:sp>
            <p:sp>
              <p:nvSpPr>
                <p:cNvPr id="13360" name="Text Box 191"/>
                <p:cNvSpPr txBox="1">
                  <a:spLocks noChangeArrowheads="1"/>
                </p:cNvSpPr>
                <p:nvPr/>
              </p:nvSpPr>
              <p:spPr bwMode="auto">
                <a:xfrm>
                  <a:off x="5571551" y="3567125"/>
                  <a:ext cx="342900" cy="228600"/>
                </a:xfrm>
                <a:prstGeom prst="rect">
                  <a:avLst/>
                </a:prstGeom>
                <a:noFill/>
                <a:ln w="9525">
                  <a:noFill/>
                  <a:miter lim="800000"/>
                  <a:headEnd/>
                  <a:tailEnd/>
                </a:ln>
              </p:spPr>
              <p:txBody>
                <a:bodyPr/>
                <a:lstStyle/>
                <a:p>
                  <a:r>
                    <a:rPr lang="fr-FR" sz="1200" dirty="0"/>
                    <a:t>1</a:t>
                  </a:r>
                  <a:endParaRPr lang="fr-FR" dirty="0"/>
                </a:p>
              </p:txBody>
            </p:sp>
            <p:sp>
              <p:nvSpPr>
                <p:cNvPr id="13361" name="Text Box 191"/>
                <p:cNvSpPr txBox="1">
                  <a:spLocks noChangeArrowheads="1"/>
                </p:cNvSpPr>
                <p:nvPr/>
              </p:nvSpPr>
              <p:spPr bwMode="auto">
                <a:xfrm>
                  <a:off x="6201663" y="4515165"/>
                  <a:ext cx="342900" cy="228600"/>
                </a:xfrm>
                <a:prstGeom prst="rect">
                  <a:avLst/>
                </a:prstGeom>
                <a:noFill/>
                <a:ln w="9525">
                  <a:noFill/>
                  <a:miter lim="800000"/>
                  <a:headEnd/>
                  <a:tailEnd/>
                </a:ln>
              </p:spPr>
              <p:txBody>
                <a:bodyPr/>
                <a:lstStyle/>
                <a:p>
                  <a:r>
                    <a:rPr lang="fr-FR" sz="1200"/>
                    <a:t>2</a:t>
                  </a:r>
                  <a:endParaRPr lang="fr-FR"/>
                </a:p>
              </p:txBody>
            </p:sp>
            <p:sp>
              <p:nvSpPr>
                <p:cNvPr id="13362" name="Text Box 191"/>
                <p:cNvSpPr txBox="1">
                  <a:spLocks noChangeArrowheads="1"/>
                </p:cNvSpPr>
                <p:nvPr/>
              </p:nvSpPr>
              <p:spPr bwMode="auto">
                <a:xfrm>
                  <a:off x="5072066" y="4531964"/>
                  <a:ext cx="342900" cy="228600"/>
                </a:xfrm>
                <a:prstGeom prst="rect">
                  <a:avLst/>
                </a:prstGeom>
                <a:noFill/>
                <a:ln w="9525">
                  <a:noFill/>
                  <a:miter lim="800000"/>
                  <a:headEnd/>
                  <a:tailEnd/>
                </a:ln>
              </p:spPr>
              <p:txBody>
                <a:bodyPr/>
                <a:lstStyle/>
                <a:p>
                  <a:r>
                    <a:rPr lang="fr-FR" sz="1200"/>
                    <a:t>3</a:t>
                  </a:r>
                  <a:endParaRPr lang="fr-FR"/>
                </a:p>
              </p:txBody>
            </p:sp>
          </p:grpSp>
          <p:sp>
            <p:nvSpPr>
              <p:cNvPr id="13319" name="Rectangle 210"/>
              <p:cNvSpPr>
                <a:spLocks noChangeArrowheads="1"/>
              </p:cNvSpPr>
              <p:nvPr/>
            </p:nvSpPr>
            <p:spPr bwMode="auto">
              <a:xfrm>
                <a:off x="6155903" y="4584887"/>
                <a:ext cx="611065" cy="369332"/>
              </a:xfrm>
              <a:prstGeom prst="rect">
                <a:avLst/>
              </a:prstGeom>
              <a:noFill/>
              <a:ln w="9525">
                <a:noFill/>
                <a:miter lim="800000"/>
                <a:headEnd/>
                <a:tailEnd/>
              </a:ln>
            </p:spPr>
            <p:txBody>
              <a:bodyPr wrap="none">
                <a:spAutoFit/>
              </a:bodyPr>
              <a:lstStyle/>
              <a:p>
                <a:r>
                  <a:rPr lang="fr-FR"/>
                  <a:t> u</a:t>
                </a:r>
                <a:r>
                  <a:rPr lang="fr-FR" baseline="-25000"/>
                  <a:t>12</a:t>
                </a:r>
                <a:r>
                  <a:rPr lang="fr-FR"/>
                  <a:t> </a:t>
                </a:r>
              </a:p>
            </p:txBody>
          </p:sp>
          <p:sp>
            <p:nvSpPr>
              <p:cNvPr id="13320" name="Rectangle 211"/>
              <p:cNvSpPr>
                <a:spLocks noChangeArrowheads="1"/>
              </p:cNvSpPr>
              <p:nvPr/>
            </p:nvSpPr>
            <p:spPr bwMode="auto">
              <a:xfrm>
                <a:off x="4897596" y="4500570"/>
                <a:ext cx="532518" cy="369332"/>
              </a:xfrm>
              <a:prstGeom prst="rect">
                <a:avLst/>
              </a:prstGeom>
              <a:noFill/>
              <a:ln w="9525">
                <a:noFill/>
                <a:miter lim="800000"/>
                <a:headEnd/>
                <a:tailEnd/>
              </a:ln>
            </p:spPr>
            <p:txBody>
              <a:bodyPr wrap="none">
                <a:spAutoFit/>
              </a:bodyPr>
              <a:lstStyle/>
              <a:p>
                <a:r>
                  <a:rPr lang="fr-FR"/>
                  <a:t> </a:t>
                </a:r>
                <a:r>
                  <a:rPr lang="fr-FR" sz="1400"/>
                  <a:t>u</a:t>
                </a:r>
                <a:r>
                  <a:rPr lang="fr-FR" sz="1400" baseline="-25000"/>
                  <a:t>31</a:t>
                </a:r>
                <a:r>
                  <a:rPr lang="fr-FR" sz="1400"/>
                  <a:t> </a:t>
                </a:r>
              </a:p>
            </p:txBody>
          </p:sp>
          <p:sp>
            <p:nvSpPr>
              <p:cNvPr id="13321" name="Rectangle 212"/>
              <p:cNvSpPr>
                <a:spLocks noChangeArrowheads="1"/>
              </p:cNvSpPr>
              <p:nvPr/>
            </p:nvSpPr>
            <p:spPr bwMode="auto">
              <a:xfrm>
                <a:off x="5600617" y="5358434"/>
                <a:ext cx="611065" cy="369332"/>
              </a:xfrm>
              <a:prstGeom prst="rect">
                <a:avLst/>
              </a:prstGeom>
              <a:noFill/>
              <a:ln w="9525">
                <a:noFill/>
                <a:miter lim="800000"/>
                <a:headEnd/>
                <a:tailEnd/>
              </a:ln>
            </p:spPr>
            <p:txBody>
              <a:bodyPr wrap="none">
                <a:spAutoFit/>
              </a:bodyPr>
              <a:lstStyle/>
              <a:p>
                <a:r>
                  <a:rPr lang="fr-FR" dirty="0"/>
                  <a:t> u</a:t>
                </a:r>
                <a:r>
                  <a:rPr lang="fr-FR" baseline="-25000" dirty="0"/>
                  <a:t>23</a:t>
                </a:r>
                <a:r>
                  <a:rPr lang="fr-FR" dirty="0"/>
                  <a:t> </a:t>
                </a:r>
              </a:p>
            </p:txBody>
          </p:sp>
        </p:grpSp>
        <p:cxnSp>
          <p:nvCxnSpPr>
            <p:cNvPr id="6" name="Connecteur droit avec flèche 5"/>
            <p:cNvCxnSpPr>
              <a:stCxn id="13336" idx="0"/>
            </p:cNvCxnSpPr>
            <p:nvPr/>
          </p:nvCxnSpPr>
          <p:spPr>
            <a:xfrm flipH="1">
              <a:off x="6234164" y="4416376"/>
              <a:ext cx="270616" cy="3207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2713536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2291">
                                            <p:txEl>
                                              <p:pRg st="1" end="1"/>
                                            </p:txEl>
                                          </p:spTgt>
                                        </p:tgtEl>
                                        <p:attrNameLst>
                                          <p:attrName>style.visibility</p:attrName>
                                        </p:attrNameLst>
                                      </p:cBhvr>
                                      <p:to>
                                        <p:strVal val="visible"/>
                                      </p:to>
                                    </p:set>
                                    <p:animEffect transition="in" filter="checkerboard(across)">
                                      <p:cBhvr>
                                        <p:cTn id="7" dur="500"/>
                                        <p:tgtEl>
                                          <p:spTgt spid="1229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2291">
                                            <p:txEl>
                                              <p:pRg st="3" end="3"/>
                                            </p:txEl>
                                          </p:spTgt>
                                        </p:tgtEl>
                                        <p:attrNameLst>
                                          <p:attrName>style.visibility</p:attrName>
                                        </p:attrNameLst>
                                      </p:cBhvr>
                                      <p:to>
                                        <p:strVal val="visible"/>
                                      </p:to>
                                    </p:set>
                                    <p:animEffect transition="in" filter="checkerboard(across)">
                                      <p:cBhvr>
                                        <p:cTn id="12" dur="500"/>
                                        <p:tgtEl>
                                          <p:spTgt spid="12291">
                                            <p:txEl>
                                              <p:pRg st="3" end="3"/>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12291">
                                            <p:txEl>
                                              <p:pRg st="6" end="6"/>
                                            </p:txEl>
                                          </p:spTgt>
                                        </p:tgtEl>
                                        <p:attrNameLst>
                                          <p:attrName>style.visibility</p:attrName>
                                        </p:attrNameLst>
                                      </p:cBhvr>
                                      <p:to>
                                        <p:strVal val="visible"/>
                                      </p:to>
                                    </p:set>
                                    <p:animEffect transition="in" filter="checkerboard(across)">
                                      <p:cBhvr>
                                        <p:cTn id="15" dur="500"/>
                                        <p:tgtEl>
                                          <p:spTgt spid="12291">
                                            <p:txEl>
                                              <p:pRg st="6" end="6"/>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rmAutofit/>
          </a:bodyPr>
          <a:lstStyle/>
          <a:p>
            <a:pPr eaLnBrk="1" fontAlgn="auto" hangingPunct="1">
              <a:spcAft>
                <a:spcPts val="0"/>
              </a:spcAft>
              <a:defRPr/>
            </a:pPr>
            <a:r>
              <a:rPr lang="it-IT" sz="4000" b="1" dirty="0"/>
              <a:t>Distribution en courant triphasé</a:t>
            </a:r>
            <a:endParaRPr lang="fr-FR" sz="4000" b="1" dirty="0"/>
          </a:p>
        </p:txBody>
      </p:sp>
      <mc:AlternateContent xmlns:mc="http://schemas.openxmlformats.org/markup-compatibility/2006" xmlns:a14="http://schemas.microsoft.com/office/drawing/2010/main">
        <mc:Choice Requires="a14">
          <p:sp>
            <p:nvSpPr>
              <p:cNvPr id="4" name="Rectangle 3"/>
              <p:cNvSpPr>
                <a:spLocks noChangeArrowheads="1"/>
              </p:cNvSpPr>
              <p:nvPr/>
            </p:nvSpPr>
            <p:spPr bwMode="auto">
              <a:xfrm>
                <a:off x="624198" y="1338743"/>
                <a:ext cx="6705272" cy="4327082"/>
              </a:xfrm>
              <a:prstGeom prst="rect">
                <a:avLst/>
              </a:prstGeom>
              <a:noFill/>
              <a:ln w="9525">
                <a:noFill/>
                <a:miter lim="800000"/>
                <a:headEnd/>
                <a:tailEnd/>
              </a:ln>
            </p:spPr>
            <p:txBody>
              <a:bodyPr wrap="square">
                <a:spAutoFit/>
              </a:bodyPr>
              <a:lstStyle/>
              <a:p>
                <a:pPr algn="just"/>
                <a:r>
                  <a:rPr lang="fr-FR" sz="1700" dirty="0"/>
                  <a:t>On remarque que chaque phase du récepteur est soumise à la tension composée. Quant aux courant, on a :</a:t>
                </a:r>
              </a:p>
              <a:p>
                <a:pPr algn="just"/>
                <a:endParaRPr lang="fr-FR" sz="1700" dirty="0"/>
              </a:p>
              <a:p>
                <a:pPr algn="just"/>
                <a:r>
                  <a:rPr lang="fr-FR" sz="1700" dirty="0"/>
                  <a:t>		</a:t>
                </a:r>
                <a:r>
                  <a:rPr lang="fr-FR" dirty="0"/>
                  <a:t>i</a:t>
                </a:r>
                <a:r>
                  <a:rPr lang="fr-FR" baseline="-25000" dirty="0"/>
                  <a:t>1</a:t>
                </a:r>
                <a:r>
                  <a:rPr lang="fr-FR" dirty="0"/>
                  <a:t> = j</a:t>
                </a:r>
                <a:r>
                  <a:rPr lang="fr-FR" baseline="-25000" dirty="0"/>
                  <a:t>1</a:t>
                </a:r>
                <a:r>
                  <a:rPr lang="fr-FR" dirty="0"/>
                  <a:t>- j</a:t>
                </a:r>
                <a:r>
                  <a:rPr lang="fr-FR" baseline="-25000" dirty="0"/>
                  <a:t>3            </a:t>
                </a:r>
                <a:r>
                  <a:rPr lang="fr-FR" dirty="0"/>
                  <a:t>soit vectoriellement    </a:t>
                </a:r>
                <a14:m>
                  <m:oMath xmlns:m="http://schemas.openxmlformats.org/officeDocument/2006/math">
                    <m:acc>
                      <m:accPr>
                        <m:chr m:val="⃗"/>
                        <m:ctrlPr>
                          <a:rPr lang="fr-FR" i="1" dirty="0" smtClean="0">
                            <a:latin typeface="Cambria Math" panose="02040503050406030204" pitchFamily="18" charset="0"/>
                          </a:rPr>
                        </m:ctrlPr>
                      </m:accPr>
                      <m:e>
                        <m:r>
                          <a:rPr lang="en-US" b="0" i="1" dirty="0" smtClean="0">
                            <a:latin typeface="Cambria Math" panose="02040503050406030204" pitchFamily="18" charset="0"/>
                          </a:rPr>
                          <m:t>𝐼</m:t>
                        </m:r>
                      </m:e>
                    </m:acc>
                  </m:oMath>
                </a14:m>
                <a:r>
                  <a:rPr lang="fr-FR" baseline="-25000" dirty="0"/>
                  <a:t>1</a:t>
                </a:r>
                <a:r>
                  <a:rPr lang="fr-FR" dirty="0"/>
                  <a:t> = </a:t>
                </a:r>
                <a14:m>
                  <m:oMath xmlns:m="http://schemas.openxmlformats.org/officeDocument/2006/math">
                    <m:acc>
                      <m:accPr>
                        <m:chr m:val="⃗"/>
                        <m:ctrlPr>
                          <a:rPr lang="fr-FR" i="1" dirty="0">
                            <a:latin typeface="Cambria Math" panose="02040503050406030204" pitchFamily="18" charset="0"/>
                          </a:rPr>
                        </m:ctrlPr>
                      </m:accPr>
                      <m:e>
                        <m:r>
                          <a:rPr lang="en-US" b="0" i="1" dirty="0" smtClean="0">
                            <a:latin typeface="Cambria Math" panose="02040503050406030204" pitchFamily="18" charset="0"/>
                          </a:rPr>
                          <m:t>𝐽</m:t>
                        </m:r>
                      </m:e>
                    </m:acc>
                  </m:oMath>
                </a14:m>
                <a:r>
                  <a:rPr lang="fr-FR" baseline="-25000" dirty="0"/>
                  <a:t>1</a:t>
                </a:r>
                <a:r>
                  <a:rPr lang="fr-FR" dirty="0"/>
                  <a:t> </a:t>
                </a:r>
                <a:r>
                  <a:rPr lang="fr-FR" baseline="-25000" dirty="0"/>
                  <a:t> </a:t>
                </a:r>
                <a:r>
                  <a:rPr lang="fr-FR" dirty="0"/>
                  <a:t>- </a:t>
                </a:r>
                <a14:m>
                  <m:oMath xmlns:m="http://schemas.openxmlformats.org/officeDocument/2006/math">
                    <m:acc>
                      <m:accPr>
                        <m:chr m:val="⃗"/>
                        <m:ctrlPr>
                          <a:rPr lang="fr-FR" i="1" dirty="0">
                            <a:latin typeface="Cambria Math" panose="02040503050406030204" pitchFamily="18" charset="0"/>
                          </a:rPr>
                        </m:ctrlPr>
                      </m:accPr>
                      <m:e>
                        <m:r>
                          <a:rPr lang="en-US" b="0" i="1" dirty="0" smtClean="0">
                            <a:latin typeface="Cambria Math" panose="02040503050406030204" pitchFamily="18" charset="0"/>
                          </a:rPr>
                          <m:t>𝐽</m:t>
                        </m:r>
                      </m:e>
                    </m:acc>
                  </m:oMath>
                </a14:m>
                <a:r>
                  <a:rPr lang="fr-FR" baseline="-25000" dirty="0"/>
                  <a:t>3</a:t>
                </a:r>
                <a:r>
                  <a:rPr lang="fr-FR" dirty="0"/>
                  <a:t> </a:t>
                </a:r>
                <a:endParaRPr lang="fr-FR" baseline="-25000" dirty="0"/>
              </a:p>
              <a:p>
                <a:pPr algn="just"/>
                <a:r>
                  <a:rPr lang="fr-FR" dirty="0"/>
                  <a:t>		i</a:t>
                </a:r>
                <a:r>
                  <a:rPr lang="fr-FR" baseline="-25000" dirty="0"/>
                  <a:t>2</a:t>
                </a:r>
                <a:r>
                  <a:rPr lang="fr-FR" dirty="0"/>
                  <a:t> = j</a:t>
                </a:r>
                <a:r>
                  <a:rPr lang="fr-FR" baseline="-25000" dirty="0"/>
                  <a:t>2</a:t>
                </a:r>
                <a:r>
                  <a:rPr lang="fr-FR" dirty="0"/>
                  <a:t>- j</a:t>
                </a:r>
                <a:r>
                  <a:rPr lang="fr-FR" baseline="-25000" dirty="0"/>
                  <a:t>1            </a:t>
                </a:r>
                <a:r>
                  <a:rPr lang="fr-FR" dirty="0"/>
                  <a:t>soit vectoriellement    </a:t>
                </a:r>
                <a14:m>
                  <m:oMath xmlns:m="http://schemas.openxmlformats.org/officeDocument/2006/math">
                    <m:acc>
                      <m:accPr>
                        <m:chr m:val="⃗"/>
                        <m:ctrlPr>
                          <a:rPr lang="fr-FR" i="1" dirty="0">
                            <a:latin typeface="Cambria Math" panose="02040503050406030204" pitchFamily="18" charset="0"/>
                          </a:rPr>
                        </m:ctrlPr>
                      </m:accPr>
                      <m:e>
                        <m:r>
                          <a:rPr lang="en-US" i="1" dirty="0">
                            <a:latin typeface="Cambria Math" panose="02040503050406030204" pitchFamily="18" charset="0"/>
                          </a:rPr>
                          <m:t>𝐼</m:t>
                        </m:r>
                      </m:e>
                    </m:acc>
                  </m:oMath>
                </a14:m>
                <a:r>
                  <a:rPr lang="fr-FR" baseline="-25000" dirty="0"/>
                  <a:t>2</a:t>
                </a:r>
                <a:r>
                  <a:rPr lang="fr-FR" dirty="0"/>
                  <a:t> = </a:t>
                </a:r>
                <a14:m>
                  <m:oMath xmlns:m="http://schemas.openxmlformats.org/officeDocument/2006/math">
                    <m:acc>
                      <m:accPr>
                        <m:chr m:val="⃗"/>
                        <m:ctrlPr>
                          <a:rPr lang="fr-FR" i="1" dirty="0">
                            <a:latin typeface="Cambria Math" panose="02040503050406030204" pitchFamily="18" charset="0"/>
                          </a:rPr>
                        </m:ctrlPr>
                      </m:accPr>
                      <m:e>
                        <m:r>
                          <a:rPr lang="en-US" i="1" dirty="0">
                            <a:latin typeface="Cambria Math" panose="02040503050406030204" pitchFamily="18" charset="0"/>
                          </a:rPr>
                          <m:t>𝐽</m:t>
                        </m:r>
                      </m:e>
                    </m:acc>
                  </m:oMath>
                </a14:m>
                <a:r>
                  <a:rPr lang="fr-FR" baseline="-25000" dirty="0"/>
                  <a:t>2</a:t>
                </a:r>
                <a:r>
                  <a:rPr lang="fr-FR" dirty="0"/>
                  <a:t> </a:t>
                </a:r>
                <a:r>
                  <a:rPr lang="fr-FR" baseline="-25000" dirty="0"/>
                  <a:t> </a:t>
                </a:r>
                <a:r>
                  <a:rPr lang="fr-FR" dirty="0"/>
                  <a:t>- </a:t>
                </a:r>
                <a14:m>
                  <m:oMath xmlns:m="http://schemas.openxmlformats.org/officeDocument/2006/math">
                    <m:acc>
                      <m:accPr>
                        <m:chr m:val="⃗"/>
                        <m:ctrlPr>
                          <a:rPr lang="fr-FR" i="1" dirty="0">
                            <a:latin typeface="Cambria Math" panose="02040503050406030204" pitchFamily="18" charset="0"/>
                          </a:rPr>
                        </m:ctrlPr>
                      </m:accPr>
                      <m:e>
                        <m:r>
                          <a:rPr lang="en-US" i="1" dirty="0">
                            <a:latin typeface="Cambria Math" panose="02040503050406030204" pitchFamily="18" charset="0"/>
                          </a:rPr>
                          <m:t>𝐽</m:t>
                        </m:r>
                      </m:e>
                    </m:acc>
                  </m:oMath>
                </a14:m>
                <a:r>
                  <a:rPr lang="fr-FR" baseline="-25000" dirty="0"/>
                  <a:t>1</a:t>
                </a:r>
                <a:r>
                  <a:rPr lang="fr-FR" dirty="0"/>
                  <a:t> </a:t>
                </a:r>
                <a:endParaRPr lang="fr-FR" baseline="-25000" dirty="0"/>
              </a:p>
              <a:p>
                <a:pPr algn="just"/>
                <a:r>
                  <a:rPr lang="fr-FR" dirty="0"/>
                  <a:t>		i</a:t>
                </a:r>
                <a:r>
                  <a:rPr lang="fr-FR" baseline="-25000" dirty="0"/>
                  <a:t>3</a:t>
                </a:r>
                <a:r>
                  <a:rPr lang="fr-FR" dirty="0"/>
                  <a:t> = j</a:t>
                </a:r>
                <a:r>
                  <a:rPr lang="fr-FR" baseline="-25000" dirty="0"/>
                  <a:t>3</a:t>
                </a:r>
                <a:r>
                  <a:rPr lang="fr-FR" dirty="0"/>
                  <a:t>- j</a:t>
                </a:r>
                <a:r>
                  <a:rPr lang="fr-FR" baseline="-25000" dirty="0"/>
                  <a:t>2            </a:t>
                </a:r>
                <a:r>
                  <a:rPr lang="fr-FR" dirty="0"/>
                  <a:t>soit vectoriellement    </a:t>
                </a:r>
                <a14:m>
                  <m:oMath xmlns:m="http://schemas.openxmlformats.org/officeDocument/2006/math">
                    <m:acc>
                      <m:accPr>
                        <m:chr m:val="⃗"/>
                        <m:ctrlPr>
                          <a:rPr lang="fr-FR" i="1" dirty="0">
                            <a:latin typeface="Cambria Math" panose="02040503050406030204" pitchFamily="18" charset="0"/>
                          </a:rPr>
                        </m:ctrlPr>
                      </m:accPr>
                      <m:e>
                        <m:r>
                          <a:rPr lang="en-US" i="1" dirty="0">
                            <a:latin typeface="Cambria Math" panose="02040503050406030204" pitchFamily="18" charset="0"/>
                          </a:rPr>
                          <m:t>𝐼</m:t>
                        </m:r>
                      </m:e>
                    </m:acc>
                  </m:oMath>
                </a14:m>
                <a:r>
                  <a:rPr lang="fr-FR" baseline="-25000" dirty="0"/>
                  <a:t>3</a:t>
                </a:r>
                <a:r>
                  <a:rPr lang="fr-FR" dirty="0"/>
                  <a:t> = </a:t>
                </a:r>
                <a14:m>
                  <m:oMath xmlns:m="http://schemas.openxmlformats.org/officeDocument/2006/math">
                    <m:acc>
                      <m:accPr>
                        <m:chr m:val="⃗"/>
                        <m:ctrlPr>
                          <a:rPr lang="fr-FR" i="1" dirty="0">
                            <a:latin typeface="Cambria Math" panose="02040503050406030204" pitchFamily="18" charset="0"/>
                          </a:rPr>
                        </m:ctrlPr>
                      </m:accPr>
                      <m:e>
                        <m:r>
                          <a:rPr lang="en-US" i="1" dirty="0">
                            <a:latin typeface="Cambria Math" panose="02040503050406030204" pitchFamily="18" charset="0"/>
                          </a:rPr>
                          <m:t>𝐽</m:t>
                        </m:r>
                      </m:e>
                    </m:acc>
                  </m:oMath>
                </a14:m>
                <a:r>
                  <a:rPr lang="fr-FR" baseline="-25000" dirty="0"/>
                  <a:t>3</a:t>
                </a:r>
                <a:r>
                  <a:rPr lang="fr-FR" dirty="0"/>
                  <a:t> </a:t>
                </a:r>
                <a:r>
                  <a:rPr lang="fr-FR" baseline="-25000" dirty="0"/>
                  <a:t> </a:t>
                </a:r>
                <a:r>
                  <a:rPr lang="fr-FR" dirty="0"/>
                  <a:t>- </a:t>
                </a:r>
                <a14:m>
                  <m:oMath xmlns:m="http://schemas.openxmlformats.org/officeDocument/2006/math">
                    <m:acc>
                      <m:accPr>
                        <m:chr m:val="⃗"/>
                        <m:ctrlPr>
                          <a:rPr lang="fr-FR" i="1" dirty="0">
                            <a:latin typeface="Cambria Math" panose="02040503050406030204" pitchFamily="18" charset="0"/>
                          </a:rPr>
                        </m:ctrlPr>
                      </m:accPr>
                      <m:e>
                        <m:r>
                          <a:rPr lang="en-US" i="1" dirty="0">
                            <a:latin typeface="Cambria Math" panose="02040503050406030204" pitchFamily="18" charset="0"/>
                          </a:rPr>
                          <m:t>𝐽</m:t>
                        </m:r>
                      </m:e>
                    </m:acc>
                  </m:oMath>
                </a14:m>
                <a:r>
                  <a:rPr lang="fr-FR" baseline="-25000" dirty="0"/>
                  <a:t>2</a:t>
                </a:r>
                <a:r>
                  <a:rPr lang="fr-FR" dirty="0"/>
                  <a:t> </a:t>
                </a:r>
                <a:endParaRPr lang="fr-FR" baseline="-25000" dirty="0"/>
              </a:p>
              <a:p>
                <a:pPr algn="just"/>
                <a:endParaRPr lang="fr-FR" baseline="-25000" dirty="0"/>
              </a:p>
              <a:p>
                <a:pPr algn="just"/>
                <a:endParaRPr lang="fr-FR" dirty="0"/>
              </a:p>
              <a:p>
                <a:pPr algn="just"/>
                <a:r>
                  <a:rPr lang="fr-FR" dirty="0"/>
                  <a:t>D’où le diagramme vectoriel:</a:t>
                </a:r>
              </a:p>
              <a:p>
                <a:pPr algn="just"/>
                <a:endParaRPr lang="en-US" dirty="0"/>
              </a:p>
              <a:p>
                <a:pPr algn="just"/>
                <a:endParaRPr lang="en-US" dirty="0"/>
              </a:p>
              <a:p>
                <a:pPr algn="just"/>
                <a:endParaRPr lang="fr-FR" dirty="0"/>
              </a:p>
              <a:p>
                <a14:m>
                  <m:oMath xmlns:m="http://schemas.openxmlformats.org/officeDocument/2006/math">
                    <m:acc>
                      <m:accPr>
                        <m:chr m:val="⃗"/>
                        <m:ctrlPr>
                          <a:rPr lang="fr-FR" i="1" dirty="0">
                            <a:latin typeface="Cambria Math" panose="02040503050406030204" pitchFamily="18" charset="0"/>
                          </a:rPr>
                        </m:ctrlPr>
                      </m:accPr>
                      <m:e>
                        <m:r>
                          <a:rPr lang="en-US" i="1" dirty="0">
                            <a:latin typeface="Cambria Math" panose="02040503050406030204" pitchFamily="18" charset="0"/>
                          </a:rPr>
                          <m:t>𝐼</m:t>
                        </m:r>
                      </m:e>
                    </m:acc>
                  </m:oMath>
                </a14:m>
                <a:r>
                  <a:rPr lang="fr-FR" baseline="-25000" dirty="0"/>
                  <a:t>1</a:t>
                </a:r>
                <a:r>
                  <a:rPr lang="fr-FR" dirty="0"/>
                  <a:t> est en retard de </a:t>
                </a:r>
                <a:r>
                  <a:rPr lang="el-GR" dirty="0"/>
                  <a:t>π</a:t>
                </a:r>
                <a:r>
                  <a:rPr lang="fr-FR" dirty="0"/>
                  <a:t>/6  par rapport  à </a:t>
                </a:r>
                <a14:m>
                  <m:oMath xmlns:m="http://schemas.openxmlformats.org/officeDocument/2006/math">
                    <m:acc>
                      <m:accPr>
                        <m:chr m:val="⃗"/>
                        <m:ctrlPr>
                          <a:rPr lang="fr-FR" i="1" dirty="0">
                            <a:latin typeface="Cambria Math" panose="02040503050406030204" pitchFamily="18" charset="0"/>
                          </a:rPr>
                        </m:ctrlPr>
                      </m:accPr>
                      <m:e>
                        <m:r>
                          <a:rPr lang="en-US" i="1" dirty="0">
                            <a:latin typeface="Cambria Math" panose="02040503050406030204" pitchFamily="18" charset="0"/>
                          </a:rPr>
                          <m:t>𝐽</m:t>
                        </m:r>
                      </m:e>
                    </m:acc>
                  </m:oMath>
                </a14:m>
                <a:r>
                  <a:rPr lang="fr-FR" baseline="-25000" dirty="0"/>
                  <a:t>1</a:t>
                </a:r>
                <a:r>
                  <a:rPr lang="fr-FR" dirty="0"/>
                  <a:t> .</a:t>
                </a:r>
              </a:p>
              <a:p>
                <a:endParaRPr lang="fr-FR" dirty="0"/>
              </a:p>
              <a:p>
                <a:pPr algn="just"/>
                <a:endParaRPr lang="fr-FR" dirty="0"/>
              </a:p>
            </p:txBody>
          </p:sp>
        </mc:Choice>
        <mc:Fallback xmlns="">
          <p:sp>
            <p:nvSpPr>
              <p:cNvPr id="4" name="Rectangle 3"/>
              <p:cNvSpPr>
                <a:spLocks noRot="1" noChangeAspect="1" noMove="1" noResize="1" noEditPoints="1" noAdjustHandles="1" noChangeArrowheads="1" noChangeShapeType="1" noTextEdit="1"/>
              </p:cNvSpPr>
              <p:nvPr/>
            </p:nvSpPr>
            <p:spPr bwMode="auto">
              <a:xfrm>
                <a:off x="624198" y="1338743"/>
                <a:ext cx="6705272" cy="4327082"/>
              </a:xfrm>
              <a:prstGeom prst="rect">
                <a:avLst/>
              </a:prstGeom>
              <a:blipFill>
                <a:blip r:embed="rId2"/>
                <a:stretch>
                  <a:fillRect l="-727" t="-564" r="-1636"/>
                </a:stretch>
              </a:blipFill>
              <a:ln w="9525">
                <a:noFill/>
                <a:miter lim="800000"/>
                <a:headEnd/>
                <a:tailEnd/>
              </a:ln>
            </p:spPr>
            <p:txBody>
              <a:bodyPr/>
              <a:lstStyle/>
              <a:p>
                <a:r>
                  <a:rPr lang="fr-FR">
                    <a:noFill/>
                  </a:rPr>
                  <a:t> </a:t>
                </a:r>
              </a:p>
            </p:txBody>
          </p:sp>
        </mc:Fallback>
      </mc:AlternateContent>
      <p:grpSp>
        <p:nvGrpSpPr>
          <p:cNvPr id="2" name="Groupe 5"/>
          <p:cNvGrpSpPr>
            <a:grpSpLocks noChangeAspect="1"/>
          </p:cNvGrpSpPr>
          <p:nvPr/>
        </p:nvGrpSpPr>
        <p:grpSpPr bwMode="auto">
          <a:xfrm>
            <a:off x="5482168" y="3806174"/>
            <a:ext cx="2488594" cy="2582170"/>
            <a:chOff x="7097515" y="5163757"/>
            <a:chExt cx="1675557" cy="1739492"/>
          </a:xfrm>
        </p:grpSpPr>
        <p:sp>
          <p:nvSpPr>
            <p:cNvPr id="14358" name="Line 196"/>
            <p:cNvSpPr>
              <a:spLocks noChangeShapeType="1"/>
            </p:cNvSpPr>
            <p:nvPr/>
          </p:nvSpPr>
          <p:spPr bwMode="auto">
            <a:xfrm flipV="1">
              <a:off x="7854968" y="5638812"/>
              <a:ext cx="1587" cy="685800"/>
            </a:xfrm>
            <a:prstGeom prst="line">
              <a:avLst/>
            </a:prstGeom>
            <a:noFill/>
            <a:ln w="9525">
              <a:solidFill>
                <a:srgbClr val="000000"/>
              </a:solidFill>
              <a:round/>
              <a:headEnd/>
              <a:tailEnd type="triangle" w="med" len="med"/>
            </a:ln>
          </p:spPr>
          <p:txBody>
            <a:bodyPr/>
            <a:lstStyle/>
            <a:p>
              <a:endParaRPr lang="fr-FR"/>
            </a:p>
          </p:txBody>
        </p:sp>
        <p:sp>
          <p:nvSpPr>
            <p:cNvPr id="14359" name="Line 197"/>
            <p:cNvSpPr>
              <a:spLocks noChangeShapeType="1"/>
            </p:cNvSpPr>
            <p:nvPr/>
          </p:nvSpPr>
          <p:spPr bwMode="auto">
            <a:xfrm flipH="1">
              <a:off x="7397768" y="6289687"/>
              <a:ext cx="457200" cy="457200"/>
            </a:xfrm>
            <a:prstGeom prst="line">
              <a:avLst/>
            </a:prstGeom>
            <a:noFill/>
            <a:ln w="9525">
              <a:solidFill>
                <a:srgbClr val="000000"/>
              </a:solidFill>
              <a:round/>
              <a:headEnd/>
              <a:tailEnd type="triangle" w="med" len="med"/>
            </a:ln>
          </p:spPr>
          <p:txBody>
            <a:bodyPr/>
            <a:lstStyle/>
            <a:p>
              <a:endParaRPr lang="fr-FR"/>
            </a:p>
          </p:txBody>
        </p:sp>
        <p:sp>
          <p:nvSpPr>
            <p:cNvPr id="14360" name="Line 198"/>
            <p:cNvSpPr>
              <a:spLocks noChangeShapeType="1"/>
            </p:cNvSpPr>
            <p:nvPr/>
          </p:nvSpPr>
          <p:spPr bwMode="auto">
            <a:xfrm>
              <a:off x="7854968" y="6289687"/>
              <a:ext cx="457200" cy="457200"/>
            </a:xfrm>
            <a:prstGeom prst="line">
              <a:avLst/>
            </a:prstGeom>
            <a:noFill/>
            <a:ln w="9525">
              <a:solidFill>
                <a:srgbClr val="000000"/>
              </a:solidFill>
              <a:round/>
              <a:headEnd/>
              <a:tailEnd type="triangle" w="med" len="med"/>
            </a:ln>
          </p:spPr>
          <p:txBody>
            <a:bodyPr/>
            <a:lstStyle/>
            <a:p>
              <a:endParaRPr lang="fr-FR"/>
            </a:p>
          </p:txBody>
        </p:sp>
        <p:sp>
          <p:nvSpPr>
            <p:cNvPr id="14361" name="Line 199"/>
            <p:cNvSpPr>
              <a:spLocks noChangeShapeType="1"/>
            </p:cNvSpPr>
            <p:nvPr/>
          </p:nvSpPr>
          <p:spPr bwMode="auto">
            <a:xfrm flipV="1">
              <a:off x="7853380" y="5257812"/>
              <a:ext cx="457200" cy="457200"/>
            </a:xfrm>
            <a:prstGeom prst="line">
              <a:avLst/>
            </a:prstGeom>
            <a:noFill/>
            <a:ln w="9525">
              <a:solidFill>
                <a:srgbClr val="000000"/>
              </a:solidFill>
              <a:prstDash val="dash"/>
              <a:round/>
              <a:headEnd/>
              <a:tailEnd/>
            </a:ln>
          </p:spPr>
          <p:txBody>
            <a:bodyPr/>
            <a:lstStyle/>
            <a:p>
              <a:endParaRPr lang="fr-FR"/>
            </a:p>
          </p:txBody>
        </p:sp>
        <p:sp>
          <p:nvSpPr>
            <p:cNvPr id="14362" name="Line 200"/>
            <p:cNvSpPr>
              <a:spLocks noChangeShapeType="1"/>
            </p:cNvSpPr>
            <p:nvPr/>
          </p:nvSpPr>
          <p:spPr bwMode="auto">
            <a:xfrm flipV="1">
              <a:off x="7867668" y="5819787"/>
              <a:ext cx="457200" cy="457200"/>
            </a:xfrm>
            <a:prstGeom prst="line">
              <a:avLst/>
            </a:prstGeom>
            <a:noFill/>
            <a:ln w="9525">
              <a:solidFill>
                <a:srgbClr val="000000"/>
              </a:solidFill>
              <a:prstDash val="dash"/>
              <a:round/>
              <a:headEnd/>
              <a:tailEnd/>
            </a:ln>
          </p:spPr>
          <p:txBody>
            <a:bodyPr/>
            <a:lstStyle/>
            <a:p>
              <a:endParaRPr lang="fr-FR"/>
            </a:p>
          </p:txBody>
        </p:sp>
        <p:sp>
          <p:nvSpPr>
            <p:cNvPr id="14363" name="Line 201"/>
            <p:cNvSpPr>
              <a:spLocks noChangeShapeType="1"/>
            </p:cNvSpPr>
            <p:nvPr/>
          </p:nvSpPr>
          <p:spPr bwMode="auto">
            <a:xfrm flipV="1">
              <a:off x="8324868" y="5235587"/>
              <a:ext cx="1587" cy="571500"/>
            </a:xfrm>
            <a:prstGeom prst="line">
              <a:avLst/>
            </a:prstGeom>
            <a:noFill/>
            <a:ln w="9525">
              <a:solidFill>
                <a:srgbClr val="000000"/>
              </a:solidFill>
              <a:prstDash val="dash"/>
              <a:round/>
              <a:headEnd/>
              <a:tailEnd/>
            </a:ln>
          </p:spPr>
          <p:txBody>
            <a:bodyPr/>
            <a:lstStyle/>
            <a:p>
              <a:endParaRPr lang="fr-FR"/>
            </a:p>
          </p:txBody>
        </p:sp>
        <p:sp>
          <p:nvSpPr>
            <p:cNvPr id="14364" name="Line 202"/>
            <p:cNvSpPr>
              <a:spLocks noChangeShapeType="1"/>
            </p:cNvSpPr>
            <p:nvPr/>
          </p:nvSpPr>
          <p:spPr bwMode="auto">
            <a:xfrm flipV="1">
              <a:off x="7853380" y="5245112"/>
              <a:ext cx="457200" cy="1028700"/>
            </a:xfrm>
            <a:prstGeom prst="line">
              <a:avLst/>
            </a:prstGeom>
            <a:noFill/>
            <a:ln w="9525">
              <a:solidFill>
                <a:srgbClr val="000000"/>
              </a:solidFill>
              <a:round/>
              <a:headEnd/>
              <a:tailEnd type="stealth" w="med" len="med"/>
            </a:ln>
          </p:spPr>
          <p:txBody>
            <a:bodyPr/>
            <a:lstStyle/>
            <a:p>
              <a:endParaRPr lang="fr-FR"/>
            </a:p>
          </p:txBody>
        </p:sp>
        <p:sp>
          <p:nvSpPr>
            <p:cNvPr id="14365" name="Arc 203"/>
            <p:cNvSpPr>
              <a:spLocks/>
            </p:cNvSpPr>
            <p:nvPr/>
          </p:nvSpPr>
          <p:spPr bwMode="auto">
            <a:xfrm>
              <a:off x="7867668" y="5957900"/>
              <a:ext cx="101600" cy="114300"/>
            </a:xfrm>
            <a:custGeom>
              <a:avLst/>
              <a:gdLst>
                <a:gd name="T0" fmla="*/ 0 w 19320"/>
                <a:gd name="T1" fmla="*/ 0 h 21600"/>
                <a:gd name="T2" fmla="*/ 408626032 w 19320"/>
                <a:gd name="T3" fmla="*/ 262153221 h 21600"/>
                <a:gd name="T4" fmla="*/ 0 w 19320"/>
                <a:gd name="T5" fmla="*/ 474250848 h 21600"/>
                <a:gd name="T6" fmla="*/ 0 60000 65536"/>
                <a:gd name="T7" fmla="*/ 0 60000 65536"/>
                <a:gd name="T8" fmla="*/ 0 60000 65536"/>
                <a:gd name="T9" fmla="*/ 0 w 19320"/>
                <a:gd name="T10" fmla="*/ 0 h 21600"/>
                <a:gd name="T11" fmla="*/ 19320 w 19320"/>
                <a:gd name="T12" fmla="*/ 21600 h 21600"/>
              </a:gdLst>
              <a:ahLst/>
              <a:cxnLst>
                <a:cxn ang="T6">
                  <a:pos x="T0" y="T1"/>
                </a:cxn>
                <a:cxn ang="T7">
                  <a:pos x="T2" y="T3"/>
                </a:cxn>
                <a:cxn ang="T8">
                  <a:pos x="T4" y="T5"/>
                </a:cxn>
              </a:cxnLst>
              <a:rect l="T9" t="T10" r="T11" b="T12"/>
              <a:pathLst>
                <a:path w="19320" h="21600" fill="none" extrusionOk="0">
                  <a:moveTo>
                    <a:pt x="-1" y="0"/>
                  </a:moveTo>
                  <a:cubicBezTo>
                    <a:pt x="8181" y="0"/>
                    <a:pt x="15660" y="4622"/>
                    <a:pt x="19319" y="11940"/>
                  </a:cubicBezTo>
                </a:path>
                <a:path w="19320" h="21600" stroke="0" extrusionOk="0">
                  <a:moveTo>
                    <a:pt x="-1" y="0"/>
                  </a:moveTo>
                  <a:cubicBezTo>
                    <a:pt x="8181" y="0"/>
                    <a:pt x="15660" y="4622"/>
                    <a:pt x="19319" y="11940"/>
                  </a:cubicBezTo>
                  <a:lnTo>
                    <a:pt x="0" y="21600"/>
                  </a:lnTo>
                  <a:close/>
                </a:path>
              </a:pathLst>
            </a:custGeom>
            <a:noFill/>
            <a:ln w="9525">
              <a:solidFill>
                <a:srgbClr val="000000"/>
              </a:solidFill>
              <a:round/>
              <a:headEnd/>
              <a:tailEnd/>
            </a:ln>
          </p:spPr>
          <p:txBody>
            <a:bodyPr/>
            <a:lstStyle/>
            <a:p>
              <a:endParaRPr lang="fr-FR"/>
            </a:p>
          </p:txBody>
        </p:sp>
        <p:sp>
          <p:nvSpPr>
            <p:cNvPr id="14366" name="Line 204"/>
            <p:cNvSpPr>
              <a:spLocks noChangeShapeType="1"/>
            </p:cNvSpPr>
            <p:nvPr/>
          </p:nvSpPr>
          <p:spPr bwMode="auto">
            <a:xfrm>
              <a:off x="8312168" y="6568013"/>
              <a:ext cx="123132" cy="1588"/>
            </a:xfrm>
            <a:prstGeom prst="line">
              <a:avLst/>
            </a:prstGeom>
            <a:noFill/>
            <a:ln w="9525">
              <a:solidFill>
                <a:srgbClr val="000000"/>
              </a:solidFill>
              <a:round/>
              <a:headEnd/>
              <a:tailEnd type="triangle" w="med" len="med"/>
            </a:ln>
          </p:spPr>
          <p:txBody>
            <a:bodyPr/>
            <a:lstStyle/>
            <a:p>
              <a:endParaRPr lang="fr-FR"/>
            </a:p>
          </p:txBody>
        </p:sp>
        <p:sp>
          <p:nvSpPr>
            <p:cNvPr id="14367" name="Line 205"/>
            <p:cNvSpPr>
              <a:spLocks noChangeShapeType="1"/>
            </p:cNvSpPr>
            <p:nvPr/>
          </p:nvSpPr>
          <p:spPr bwMode="auto">
            <a:xfrm>
              <a:off x="7143768" y="6566426"/>
              <a:ext cx="123132" cy="1587"/>
            </a:xfrm>
            <a:prstGeom prst="line">
              <a:avLst/>
            </a:prstGeom>
            <a:noFill/>
            <a:ln w="9525">
              <a:solidFill>
                <a:srgbClr val="000000"/>
              </a:solidFill>
              <a:round/>
              <a:headEnd/>
              <a:tailEnd type="triangle" w="med" len="med"/>
            </a:ln>
          </p:spPr>
          <p:txBody>
            <a:bodyPr/>
            <a:lstStyle/>
            <a:p>
              <a:endParaRPr lang="fr-FR"/>
            </a:p>
          </p:txBody>
        </p:sp>
        <p:sp>
          <p:nvSpPr>
            <p:cNvPr id="14368" name="Line 206"/>
            <p:cNvSpPr>
              <a:spLocks noChangeShapeType="1"/>
            </p:cNvSpPr>
            <p:nvPr/>
          </p:nvSpPr>
          <p:spPr bwMode="auto">
            <a:xfrm>
              <a:off x="7610135" y="5767400"/>
              <a:ext cx="123132" cy="1587"/>
            </a:xfrm>
            <a:prstGeom prst="line">
              <a:avLst/>
            </a:prstGeom>
            <a:noFill/>
            <a:ln w="9525">
              <a:solidFill>
                <a:srgbClr val="000000"/>
              </a:solidFill>
              <a:round/>
              <a:headEnd/>
              <a:tailEnd type="triangle" w="med" len="med"/>
            </a:ln>
          </p:spPr>
          <p:txBody>
            <a:bodyPr/>
            <a:lstStyle/>
            <a:p>
              <a:endParaRPr lang="fr-FR"/>
            </a:p>
          </p:txBody>
        </p:sp>
        <p:sp>
          <p:nvSpPr>
            <p:cNvPr id="14369" name="Line 207"/>
            <p:cNvSpPr>
              <a:spLocks noChangeShapeType="1"/>
            </p:cNvSpPr>
            <p:nvPr/>
          </p:nvSpPr>
          <p:spPr bwMode="auto">
            <a:xfrm>
              <a:off x="8335680" y="5171929"/>
              <a:ext cx="123132" cy="1587"/>
            </a:xfrm>
            <a:prstGeom prst="line">
              <a:avLst/>
            </a:prstGeom>
            <a:noFill/>
            <a:ln w="9525">
              <a:solidFill>
                <a:srgbClr val="000000"/>
              </a:solidFill>
              <a:round/>
              <a:headEnd/>
              <a:tailEnd type="triangle" w="med" len="med"/>
            </a:ln>
          </p:spPr>
          <p:txBody>
            <a:bodyPr/>
            <a:lstStyle/>
            <a:p>
              <a:endParaRPr lang="fr-FR"/>
            </a:p>
          </p:txBody>
        </p:sp>
        <p:sp>
          <p:nvSpPr>
            <p:cNvPr id="14370" name="Text Box 208"/>
            <p:cNvSpPr txBox="1">
              <a:spLocks noChangeArrowheads="1"/>
            </p:cNvSpPr>
            <p:nvPr/>
          </p:nvSpPr>
          <p:spPr bwMode="auto">
            <a:xfrm>
              <a:off x="7818649" y="5800617"/>
              <a:ext cx="457200" cy="342900"/>
            </a:xfrm>
            <a:prstGeom prst="rect">
              <a:avLst/>
            </a:prstGeom>
            <a:noFill/>
            <a:ln w="9525">
              <a:noFill/>
              <a:miter lim="800000"/>
              <a:headEnd/>
              <a:tailEnd/>
            </a:ln>
          </p:spPr>
          <p:txBody>
            <a:bodyPr/>
            <a:lstStyle/>
            <a:p>
              <a:r>
                <a:rPr lang="fr-FR" sz="1000" i="1" dirty="0">
                  <a:latin typeface="Times New Roman" pitchFamily="18" charset="0"/>
                </a:rPr>
                <a:t>П</a:t>
              </a:r>
              <a:r>
                <a:rPr lang="en-GB" sz="1000" i="1" dirty="0"/>
                <a:t>/6</a:t>
              </a:r>
              <a:endParaRPr lang="fr-FR" sz="1000" dirty="0"/>
            </a:p>
          </p:txBody>
        </p:sp>
        <p:sp>
          <p:nvSpPr>
            <p:cNvPr id="14371" name="Text Box 114"/>
            <p:cNvSpPr txBox="1">
              <a:spLocks noChangeArrowheads="1"/>
            </p:cNvSpPr>
            <p:nvPr/>
          </p:nvSpPr>
          <p:spPr bwMode="auto">
            <a:xfrm>
              <a:off x="7097515" y="6554374"/>
              <a:ext cx="457200" cy="342900"/>
            </a:xfrm>
            <a:prstGeom prst="rect">
              <a:avLst/>
            </a:prstGeom>
            <a:noFill/>
            <a:ln w="9525">
              <a:noFill/>
              <a:miter lim="800000"/>
              <a:headEnd/>
              <a:tailEnd/>
            </a:ln>
          </p:spPr>
          <p:txBody>
            <a:bodyPr/>
            <a:lstStyle/>
            <a:p>
              <a:r>
                <a:rPr lang="fr-FR" i="1" dirty="0"/>
                <a:t>J</a:t>
              </a:r>
              <a:r>
                <a:rPr lang="fr-FR" i="1" baseline="-25000" dirty="0"/>
                <a:t>3</a:t>
              </a:r>
              <a:endParaRPr lang="fr-FR" dirty="0"/>
            </a:p>
          </p:txBody>
        </p:sp>
        <p:sp>
          <p:nvSpPr>
            <p:cNvPr id="14372" name="Text Box 114"/>
            <p:cNvSpPr txBox="1">
              <a:spLocks noChangeArrowheads="1"/>
            </p:cNvSpPr>
            <p:nvPr/>
          </p:nvSpPr>
          <p:spPr bwMode="auto">
            <a:xfrm>
              <a:off x="8234459" y="6560349"/>
              <a:ext cx="457200" cy="342900"/>
            </a:xfrm>
            <a:prstGeom prst="rect">
              <a:avLst/>
            </a:prstGeom>
            <a:noFill/>
            <a:ln w="9525">
              <a:noFill/>
              <a:miter lim="800000"/>
              <a:headEnd/>
              <a:tailEnd/>
            </a:ln>
          </p:spPr>
          <p:txBody>
            <a:bodyPr/>
            <a:lstStyle/>
            <a:p>
              <a:r>
                <a:rPr lang="fr-FR" i="1" dirty="0"/>
                <a:t>J</a:t>
              </a:r>
              <a:r>
                <a:rPr lang="fr-FR" i="1" baseline="-25000" dirty="0"/>
                <a:t>2</a:t>
              </a:r>
              <a:endParaRPr lang="fr-FR" dirty="0"/>
            </a:p>
          </p:txBody>
        </p:sp>
        <p:sp>
          <p:nvSpPr>
            <p:cNvPr id="14373" name="Text Box 114"/>
            <p:cNvSpPr txBox="1">
              <a:spLocks noChangeArrowheads="1"/>
            </p:cNvSpPr>
            <p:nvPr/>
          </p:nvSpPr>
          <p:spPr bwMode="auto">
            <a:xfrm>
              <a:off x="8315872" y="5163757"/>
              <a:ext cx="457200" cy="342900"/>
            </a:xfrm>
            <a:prstGeom prst="rect">
              <a:avLst/>
            </a:prstGeom>
            <a:noFill/>
            <a:ln w="9525">
              <a:noFill/>
              <a:miter lim="800000"/>
              <a:headEnd/>
              <a:tailEnd/>
            </a:ln>
          </p:spPr>
          <p:txBody>
            <a:bodyPr/>
            <a:lstStyle/>
            <a:p>
              <a:r>
                <a:rPr lang="fr-FR" i="1" dirty="0"/>
                <a:t>I</a:t>
              </a:r>
              <a:r>
                <a:rPr lang="fr-FR" i="1" baseline="-25000" dirty="0"/>
                <a:t>1</a:t>
              </a:r>
              <a:endParaRPr lang="fr-FR" dirty="0"/>
            </a:p>
          </p:txBody>
        </p:sp>
        <p:sp>
          <p:nvSpPr>
            <p:cNvPr id="14374" name="Text Box 114"/>
            <p:cNvSpPr txBox="1">
              <a:spLocks noChangeArrowheads="1"/>
            </p:cNvSpPr>
            <p:nvPr/>
          </p:nvSpPr>
          <p:spPr bwMode="auto">
            <a:xfrm>
              <a:off x="7554715" y="5750942"/>
              <a:ext cx="457200" cy="342900"/>
            </a:xfrm>
            <a:prstGeom prst="rect">
              <a:avLst/>
            </a:prstGeom>
            <a:noFill/>
            <a:ln w="9525">
              <a:noFill/>
              <a:miter lim="800000"/>
              <a:headEnd/>
              <a:tailEnd/>
            </a:ln>
          </p:spPr>
          <p:txBody>
            <a:bodyPr/>
            <a:lstStyle/>
            <a:p>
              <a:r>
                <a:rPr lang="fr-FR" i="1" dirty="0"/>
                <a:t>J</a:t>
              </a:r>
              <a:r>
                <a:rPr lang="fr-FR" i="1" baseline="-25000" dirty="0"/>
                <a:t>1</a:t>
              </a:r>
              <a:endParaRPr lang="fr-FR" dirty="0"/>
            </a:p>
          </p:txBody>
        </p:sp>
      </p:grpSp>
      <p:sp>
        <p:nvSpPr>
          <p:cNvPr id="3" name="Espace réservé du numéro de diapositive 2"/>
          <p:cNvSpPr>
            <a:spLocks noGrp="1"/>
          </p:cNvSpPr>
          <p:nvPr>
            <p:ph type="sldNum" sz="quarter" idx="12"/>
          </p:nvPr>
        </p:nvSpPr>
        <p:spPr/>
        <p:txBody>
          <a:bodyPr/>
          <a:lstStyle/>
          <a:p>
            <a:pPr>
              <a:defRPr/>
            </a:pPr>
            <a:fld id="{8D6E587B-5070-4C33-B8A0-3049C854F3BE}" type="slidenum">
              <a:rPr lang="fr-FR" smtClean="0">
                <a:solidFill>
                  <a:schemeClr val="tx1"/>
                </a:solidFill>
              </a:rPr>
              <a:pPr>
                <a:defRPr/>
              </a:pPr>
              <a:t>21</a:t>
            </a:fld>
            <a:endParaRPr lang="fr-FR">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rmAutofit/>
          </a:bodyPr>
          <a:lstStyle/>
          <a:p>
            <a:pPr eaLnBrk="1" fontAlgn="auto" hangingPunct="1">
              <a:spcAft>
                <a:spcPts val="0"/>
              </a:spcAft>
              <a:defRPr/>
            </a:pPr>
            <a:r>
              <a:rPr lang="it-IT" sz="4000" b="1" dirty="0"/>
              <a:t>Distribution en courant triphasé</a:t>
            </a:r>
            <a:endParaRPr lang="fr-FR" sz="4000" b="1" dirty="0"/>
          </a:p>
        </p:txBody>
      </p:sp>
      <mc:AlternateContent xmlns:mc="http://schemas.openxmlformats.org/markup-compatibility/2006" xmlns:a14="http://schemas.microsoft.com/office/drawing/2010/main">
        <mc:Choice Requires="a14">
          <p:sp>
            <p:nvSpPr>
              <p:cNvPr id="4" name="Rectangle 3"/>
              <p:cNvSpPr>
                <a:spLocks noChangeArrowheads="1"/>
              </p:cNvSpPr>
              <p:nvPr/>
            </p:nvSpPr>
            <p:spPr bwMode="auto">
              <a:xfrm>
                <a:off x="1235274" y="2102632"/>
                <a:ext cx="6786418" cy="4169347"/>
              </a:xfrm>
              <a:prstGeom prst="rect">
                <a:avLst/>
              </a:prstGeom>
              <a:noFill/>
              <a:ln w="9525">
                <a:noFill/>
                <a:miter lim="800000"/>
                <a:headEnd/>
                <a:tailEnd/>
              </a:ln>
            </p:spPr>
            <p:txBody>
              <a:bodyPr wrap="square">
                <a:spAutoFit/>
              </a:bodyPr>
              <a:lstStyle/>
              <a:p>
                <a:r>
                  <a:rPr lang="en-GB" dirty="0" err="1"/>
                  <a:t>En</a:t>
                </a:r>
                <a:r>
                  <a:rPr lang="en-GB" dirty="0"/>
                  <a:t> module  </a:t>
                </a:r>
                <a14:m>
                  <m:oMath xmlns:m="http://schemas.openxmlformats.org/officeDocument/2006/math">
                    <m:r>
                      <a:rPr lang="en-GB" b="1" i="1" dirty="0" smtClean="0">
                        <a:latin typeface="Cambria Math" panose="02040503050406030204" pitchFamily="18" charset="0"/>
                      </a:rPr>
                      <m:t>𝑰</m:t>
                    </m:r>
                    <m:r>
                      <a:rPr lang="en-GB" b="1" i="1" baseline="-25000" dirty="0">
                        <a:latin typeface="Cambria Math" panose="02040503050406030204" pitchFamily="18" charset="0"/>
                      </a:rPr>
                      <m:t>𝟏</m:t>
                    </m:r>
                    <m:r>
                      <a:rPr lang="en-GB" b="1" i="1" dirty="0">
                        <a:latin typeface="Cambria Math" panose="02040503050406030204" pitchFamily="18" charset="0"/>
                      </a:rPr>
                      <m:t> = </m:t>
                    </m:r>
                    <m:r>
                      <a:rPr lang="en-GB" b="1" i="1" dirty="0">
                        <a:latin typeface="Cambria Math" panose="02040503050406030204" pitchFamily="18" charset="0"/>
                      </a:rPr>
                      <m:t>𝟐</m:t>
                    </m:r>
                    <m:r>
                      <a:rPr lang="en-GB" b="1" i="1" dirty="0">
                        <a:latin typeface="Cambria Math" panose="02040503050406030204" pitchFamily="18" charset="0"/>
                      </a:rPr>
                      <m:t> </m:t>
                    </m:r>
                    <m:r>
                      <a:rPr lang="en-GB" b="1" i="1" dirty="0">
                        <a:latin typeface="Cambria Math" panose="02040503050406030204" pitchFamily="18" charset="0"/>
                      </a:rPr>
                      <m:t>𝑱</m:t>
                    </m:r>
                    <m:r>
                      <a:rPr lang="en-GB" b="1" i="1" baseline="-25000" dirty="0">
                        <a:latin typeface="Cambria Math" panose="02040503050406030204" pitchFamily="18" charset="0"/>
                      </a:rPr>
                      <m:t>𝟏</m:t>
                    </m:r>
                    <m:r>
                      <a:rPr lang="en-GB" b="1" i="1" dirty="0">
                        <a:latin typeface="Cambria Math" panose="02040503050406030204" pitchFamily="18" charset="0"/>
                      </a:rPr>
                      <m:t> </m:t>
                    </m:r>
                    <m:r>
                      <a:rPr lang="en-GB" b="1" i="1" dirty="0">
                        <a:latin typeface="Cambria Math" panose="02040503050406030204" pitchFamily="18" charset="0"/>
                      </a:rPr>
                      <m:t>𝒄𝒐𝒔</m:t>
                    </m:r>
                    <m:r>
                      <a:rPr lang="en-GB" b="1" i="1" dirty="0">
                        <a:latin typeface="Cambria Math" panose="02040503050406030204" pitchFamily="18" charset="0"/>
                      </a:rPr>
                      <m:t>⁡</m:t>
                    </m:r>
                    <m:r>
                      <a:rPr lang="fr-FR" b="1" i="1" dirty="0" smtClean="0">
                        <a:latin typeface="Cambria Math" panose="02040503050406030204" pitchFamily="18" charset="0"/>
                        <a:ea typeface="Cambria Math" panose="02040503050406030204" pitchFamily="18" charset="0"/>
                      </a:rPr>
                      <m:t>𝝅</m:t>
                    </m:r>
                    <m:r>
                      <a:rPr lang="en-GB" b="1" i="1" dirty="0">
                        <a:latin typeface="Cambria Math" panose="02040503050406030204" pitchFamily="18" charset="0"/>
                      </a:rPr>
                      <m:t>/</m:t>
                    </m:r>
                    <m:r>
                      <a:rPr lang="en-GB" b="1" i="1" dirty="0">
                        <a:latin typeface="Cambria Math" panose="02040503050406030204" pitchFamily="18" charset="0"/>
                      </a:rPr>
                      <m:t>𝟔</m:t>
                    </m:r>
                    <m:r>
                      <a:rPr lang="en-GB" b="1" i="1" dirty="0">
                        <a:latin typeface="Cambria Math" panose="02040503050406030204" pitchFamily="18" charset="0"/>
                      </a:rPr>
                      <m:t> </m:t>
                    </m:r>
                  </m:oMath>
                </a14:m>
                <a:r>
                  <a:rPr lang="en-GB" b="1" dirty="0"/>
                  <a:t>= </a:t>
                </a:r>
                <a14:m>
                  <m:oMath xmlns:m="http://schemas.openxmlformats.org/officeDocument/2006/math">
                    <m:r>
                      <a:rPr lang="en-GB" b="1" i="1" dirty="0" smtClean="0">
                        <a:latin typeface="Cambria Math" panose="02040503050406030204" pitchFamily="18" charset="0"/>
                      </a:rPr>
                      <m:t>𝑱</m:t>
                    </m:r>
                    <m:r>
                      <a:rPr lang="en-GB" b="1" i="1" baseline="-25000" dirty="0">
                        <a:latin typeface="Cambria Math" panose="02040503050406030204" pitchFamily="18" charset="0"/>
                      </a:rPr>
                      <m:t>𝟏</m:t>
                    </m:r>
                    <m:r>
                      <a:rPr lang="en-GB" b="1" i="1" dirty="0">
                        <a:latin typeface="Cambria Math" panose="02040503050406030204" pitchFamily="18" charset="0"/>
                      </a:rPr>
                      <m:t> √</m:t>
                    </m:r>
                    <m:r>
                      <a:rPr lang="en-GB" b="1" i="1" dirty="0">
                        <a:latin typeface="Cambria Math" panose="02040503050406030204" pitchFamily="18" charset="0"/>
                      </a:rPr>
                      <m:t>𝟑</m:t>
                    </m:r>
                  </m:oMath>
                </a14:m>
                <a:r>
                  <a:rPr lang="en-GB" b="1" dirty="0"/>
                  <a:t>  </a:t>
                </a:r>
              </a:p>
              <a:p>
                <a:endParaRPr lang="en-GB" b="1" dirty="0"/>
              </a:p>
              <a:p>
                <a:r>
                  <a:rPr lang="en-GB" dirty="0" err="1"/>
                  <a:t>D’où</a:t>
                </a:r>
                <a:r>
                  <a:rPr lang="en-GB" b="1" dirty="0"/>
                  <a:t>   </a:t>
                </a:r>
                <a14:m>
                  <m:oMath xmlns:m="http://schemas.openxmlformats.org/officeDocument/2006/math">
                    <m:acc>
                      <m:accPr>
                        <m:chr m:val="̅"/>
                        <m:ctrlPr>
                          <a:rPr lang="en-GB" b="1" i="1" dirty="0" smtClean="0">
                            <a:latin typeface="Cambria Math" panose="02040503050406030204" pitchFamily="18" charset="0"/>
                          </a:rPr>
                        </m:ctrlPr>
                      </m:accPr>
                      <m:e>
                        <m:r>
                          <a:rPr lang="en-US" b="1" i="1" dirty="0" smtClean="0">
                            <a:latin typeface="Cambria Math" panose="02040503050406030204" pitchFamily="18" charset="0"/>
                          </a:rPr>
                          <m:t>𝑰</m:t>
                        </m:r>
                      </m:e>
                    </m:acc>
                    <m:r>
                      <a:rPr lang="en-GB" b="1" i="1" baseline="-25000" dirty="0">
                        <a:latin typeface="Cambria Math" panose="02040503050406030204" pitchFamily="18" charset="0"/>
                      </a:rPr>
                      <m:t>𝟏</m:t>
                    </m:r>
                    <m:r>
                      <a:rPr lang="en-GB" b="1" i="1" dirty="0">
                        <a:latin typeface="Cambria Math" panose="02040503050406030204" pitchFamily="18" charset="0"/>
                      </a:rPr>
                      <m:t> = √</m:t>
                    </m:r>
                    <m:r>
                      <a:rPr lang="en-GB" b="1" i="1" dirty="0">
                        <a:latin typeface="Cambria Math" panose="02040503050406030204" pitchFamily="18" charset="0"/>
                      </a:rPr>
                      <m:t>𝟑</m:t>
                    </m:r>
                    <m:acc>
                      <m:accPr>
                        <m:chr m:val="̅"/>
                        <m:ctrlPr>
                          <a:rPr lang="en-GB" b="1" i="1" dirty="0">
                            <a:latin typeface="Cambria Math" panose="02040503050406030204" pitchFamily="18" charset="0"/>
                          </a:rPr>
                        </m:ctrlPr>
                      </m:accPr>
                      <m:e>
                        <m:r>
                          <a:rPr lang="en-US" b="1" i="1" dirty="0" smtClean="0">
                            <a:latin typeface="Cambria Math" panose="02040503050406030204" pitchFamily="18" charset="0"/>
                          </a:rPr>
                          <m:t>𝑱</m:t>
                        </m:r>
                      </m:e>
                    </m:acc>
                    <m:sSup>
                      <m:sSupPr>
                        <m:ctrlPr>
                          <a:rPr lang="en-US" b="1" i="1" dirty="0" smtClean="0">
                            <a:latin typeface="Cambria Math" panose="02040503050406030204" pitchFamily="18" charset="0"/>
                          </a:rPr>
                        </m:ctrlPr>
                      </m:sSupPr>
                      <m:e>
                        <m:r>
                          <a:rPr lang="en-US" b="1" i="1" dirty="0" smtClean="0">
                            <a:latin typeface="Cambria Math" panose="02040503050406030204" pitchFamily="18" charset="0"/>
                          </a:rPr>
                          <m:t>𝒆</m:t>
                        </m:r>
                      </m:e>
                      <m:sup>
                        <m:r>
                          <a:rPr lang="en-US" b="1" i="1" dirty="0" smtClean="0">
                            <a:latin typeface="Cambria Math" panose="02040503050406030204" pitchFamily="18" charset="0"/>
                          </a:rPr>
                          <m:t>−</m:t>
                        </m:r>
                        <m:f>
                          <m:fPr>
                            <m:ctrlPr>
                              <a:rPr lang="en-US" b="1" i="1" dirty="0" smtClean="0">
                                <a:latin typeface="Cambria Math" panose="02040503050406030204" pitchFamily="18" charset="0"/>
                              </a:rPr>
                            </m:ctrlPr>
                          </m:fPr>
                          <m:num>
                            <m:r>
                              <a:rPr lang="en-US" b="1" i="1" dirty="0" smtClean="0">
                                <a:latin typeface="Cambria Math" panose="02040503050406030204" pitchFamily="18" charset="0"/>
                                <a:ea typeface="Cambria Math" panose="02040503050406030204" pitchFamily="18" charset="0"/>
                              </a:rPr>
                              <m:t>𝝅</m:t>
                            </m:r>
                          </m:num>
                          <m:den>
                            <m:r>
                              <a:rPr lang="en-US" b="1" i="1" dirty="0" smtClean="0">
                                <a:latin typeface="Cambria Math" panose="02040503050406030204" pitchFamily="18" charset="0"/>
                              </a:rPr>
                              <m:t>𝟔</m:t>
                            </m:r>
                          </m:den>
                        </m:f>
                      </m:sup>
                    </m:sSup>
                  </m:oMath>
                </a14:m>
                <a:endParaRPr lang="en-GB" baseline="30000" dirty="0"/>
              </a:p>
              <a:p>
                <a:endParaRPr lang="en-GB" baseline="30000" dirty="0"/>
              </a:p>
              <a:p>
                <a:endParaRPr lang="en-GB" baseline="30000" dirty="0"/>
              </a:p>
              <a:p>
                <a:endParaRPr lang="fr-FR" dirty="0"/>
              </a:p>
              <a:p>
                <a:endParaRPr lang="fr-FR" dirty="0"/>
              </a:p>
              <a:p>
                <a:endParaRPr lang="en-US" dirty="0"/>
              </a:p>
              <a:p>
                <a:endParaRPr lang="fr-FR" dirty="0"/>
              </a:p>
              <a:p>
                <a:r>
                  <a:rPr lang="fr-FR" dirty="0"/>
                  <a:t>On trouve des relations analogues entre </a:t>
                </a:r>
                <a14:m>
                  <m:oMath xmlns:m="http://schemas.openxmlformats.org/officeDocument/2006/math">
                    <m:acc>
                      <m:accPr>
                        <m:chr m:val="̅"/>
                        <m:ctrlPr>
                          <a:rPr lang="en-GB" b="1" i="1" dirty="0">
                            <a:latin typeface="Cambria Math" panose="02040503050406030204" pitchFamily="18" charset="0"/>
                          </a:rPr>
                        </m:ctrlPr>
                      </m:accPr>
                      <m:e>
                        <m:r>
                          <a:rPr lang="en-US" b="1" i="1" dirty="0">
                            <a:latin typeface="Cambria Math" panose="02040503050406030204" pitchFamily="18" charset="0"/>
                          </a:rPr>
                          <m:t>𝑰</m:t>
                        </m:r>
                      </m:e>
                    </m:acc>
                  </m:oMath>
                </a14:m>
                <a:r>
                  <a:rPr lang="fr-FR" baseline="-25000" dirty="0"/>
                  <a:t>2</a:t>
                </a:r>
                <a:r>
                  <a:rPr lang="fr-FR" dirty="0"/>
                  <a:t> et </a:t>
                </a:r>
                <a14:m>
                  <m:oMath xmlns:m="http://schemas.openxmlformats.org/officeDocument/2006/math">
                    <m:acc>
                      <m:accPr>
                        <m:chr m:val="̅"/>
                        <m:ctrlPr>
                          <a:rPr lang="en-GB" b="1" i="1" dirty="0">
                            <a:latin typeface="Cambria Math" panose="02040503050406030204" pitchFamily="18" charset="0"/>
                          </a:rPr>
                        </m:ctrlPr>
                      </m:accPr>
                      <m:e>
                        <m:r>
                          <a:rPr lang="en-US" b="1" i="1" dirty="0" smtClean="0">
                            <a:latin typeface="Cambria Math" panose="02040503050406030204" pitchFamily="18" charset="0"/>
                          </a:rPr>
                          <m:t>𝑱</m:t>
                        </m:r>
                      </m:e>
                    </m:acc>
                  </m:oMath>
                </a14:m>
                <a:r>
                  <a:rPr lang="fr-FR" baseline="-25000" dirty="0"/>
                  <a:t>2 </a:t>
                </a:r>
                <a:r>
                  <a:rPr lang="fr-FR" dirty="0"/>
                  <a:t>, </a:t>
                </a:r>
                <a14:m>
                  <m:oMath xmlns:m="http://schemas.openxmlformats.org/officeDocument/2006/math">
                    <m:acc>
                      <m:accPr>
                        <m:chr m:val="̅"/>
                        <m:ctrlPr>
                          <a:rPr lang="en-GB" b="1" i="1" dirty="0">
                            <a:latin typeface="Cambria Math" panose="02040503050406030204" pitchFamily="18" charset="0"/>
                          </a:rPr>
                        </m:ctrlPr>
                      </m:accPr>
                      <m:e>
                        <m:r>
                          <a:rPr lang="en-US" b="1" i="1" dirty="0">
                            <a:latin typeface="Cambria Math" panose="02040503050406030204" pitchFamily="18" charset="0"/>
                          </a:rPr>
                          <m:t>𝑰</m:t>
                        </m:r>
                      </m:e>
                    </m:acc>
                  </m:oMath>
                </a14:m>
                <a:r>
                  <a:rPr lang="fr-FR" baseline="-25000" dirty="0"/>
                  <a:t>3</a:t>
                </a:r>
                <a:r>
                  <a:rPr lang="fr-FR" dirty="0"/>
                  <a:t> et </a:t>
                </a:r>
                <a14:m>
                  <m:oMath xmlns:m="http://schemas.openxmlformats.org/officeDocument/2006/math">
                    <m:acc>
                      <m:accPr>
                        <m:chr m:val="̅"/>
                        <m:ctrlPr>
                          <a:rPr lang="en-GB" b="1" i="1" dirty="0">
                            <a:latin typeface="Cambria Math" panose="02040503050406030204" pitchFamily="18" charset="0"/>
                          </a:rPr>
                        </m:ctrlPr>
                      </m:accPr>
                      <m:e>
                        <m:r>
                          <a:rPr lang="en-US" b="1" i="1" dirty="0" smtClean="0">
                            <a:latin typeface="Cambria Math" panose="02040503050406030204" pitchFamily="18" charset="0"/>
                          </a:rPr>
                          <m:t>𝑱</m:t>
                        </m:r>
                      </m:e>
                    </m:acc>
                  </m:oMath>
                </a14:m>
                <a:r>
                  <a:rPr lang="fr-FR" baseline="-25000" dirty="0"/>
                  <a:t>3</a:t>
                </a:r>
                <a:r>
                  <a:rPr lang="fr-FR" dirty="0"/>
                  <a:t>.</a:t>
                </a:r>
              </a:p>
              <a:p>
                <a:endParaRPr lang="fr-FR" dirty="0"/>
              </a:p>
              <a:p>
                <a:endParaRPr lang="fr-FR" dirty="0"/>
              </a:p>
              <a:p>
                <a:r>
                  <a:rPr lang="fr-FR" dirty="0"/>
                  <a:t>Donc entre les valeurs efficaces des courants de ligne et des courants de phases existe la relation : </a:t>
                </a:r>
                <a:r>
                  <a:rPr lang="fr-FR" b="1" dirty="0"/>
                  <a:t>I = J √3</a:t>
                </a:r>
              </a:p>
              <a:p>
                <a:pPr algn="just"/>
                <a:endParaRPr lang="fr-FR" dirty="0"/>
              </a:p>
            </p:txBody>
          </p:sp>
        </mc:Choice>
        <mc:Fallback xmlns="">
          <p:sp>
            <p:nvSpPr>
              <p:cNvPr id="4" name="Rectangle 3"/>
              <p:cNvSpPr>
                <a:spLocks noRot="1" noChangeAspect="1" noMove="1" noResize="1" noEditPoints="1" noAdjustHandles="1" noChangeArrowheads="1" noChangeShapeType="1" noTextEdit="1"/>
              </p:cNvSpPr>
              <p:nvPr/>
            </p:nvSpPr>
            <p:spPr bwMode="auto">
              <a:xfrm>
                <a:off x="1235274" y="2102632"/>
                <a:ext cx="6786418" cy="4169347"/>
              </a:xfrm>
              <a:prstGeom prst="rect">
                <a:avLst/>
              </a:prstGeom>
              <a:blipFill>
                <a:blip r:embed="rId2"/>
                <a:stretch>
                  <a:fillRect l="-809" t="-292"/>
                </a:stretch>
              </a:blipFill>
              <a:ln w="9525">
                <a:noFill/>
                <a:miter lim="800000"/>
                <a:headEnd/>
                <a:tailEnd/>
              </a:ln>
            </p:spPr>
            <p:txBody>
              <a:bodyPr/>
              <a:lstStyle/>
              <a:p>
                <a:r>
                  <a:rPr lang="fr-FR">
                    <a:noFill/>
                  </a:rPr>
                  <a:t> </a:t>
                </a:r>
              </a:p>
            </p:txBody>
          </p:sp>
        </mc:Fallback>
      </mc:AlternateContent>
      <p:sp>
        <p:nvSpPr>
          <p:cNvPr id="3" name="Espace réservé du numéro de diapositive 2"/>
          <p:cNvSpPr>
            <a:spLocks noGrp="1"/>
          </p:cNvSpPr>
          <p:nvPr>
            <p:ph type="sldNum" sz="quarter" idx="12"/>
          </p:nvPr>
        </p:nvSpPr>
        <p:spPr/>
        <p:txBody>
          <a:bodyPr/>
          <a:lstStyle/>
          <a:p>
            <a:pPr>
              <a:defRPr/>
            </a:pPr>
            <a:fld id="{8D6E587B-5070-4C33-B8A0-3049C854F3BE}" type="slidenum">
              <a:rPr lang="fr-FR" smtClean="0">
                <a:solidFill>
                  <a:schemeClr val="tx1"/>
                </a:solidFill>
              </a:rPr>
              <a:pPr>
                <a:defRPr/>
              </a:pPr>
              <a:t>22</a:t>
            </a:fld>
            <a:endParaRPr lang="fr-FR">
              <a:solidFill>
                <a:schemeClr val="tx1"/>
              </a:solidFill>
            </a:endParaRPr>
          </a:p>
        </p:txBody>
      </p:sp>
      <p:grpSp>
        <p:nvGrpSpPr>
          <p:cNvPr id="46" name="Groupe 5"/>
          <p:cNvGrpSpPr>
            <a:grpSpLocks noChangeAspect="1"/>
          </p:cNvGrpSpPr>
          <p:nvPr/>
        </p:nvGrpSpPr>
        <p:grpSpPr bwMode="auto">
          <a:xfrm>
            <a:off x="5868144" y="1700808"/>
            <a:ext cx="2488594" cy="2582170"/>
            <a:chOff x="7097515" y="5163757"/>
            <a:chExt cx="1675557" cy="1739492"/>
          </a:xfrm>
        </p:grpSpPr>
        <p:sp>
          <p:nvSpPr>
            <p:cNvPr id="47" name="Line 196"/>
            <p:cNvSpPr>
              <a:spLocks noChangeShapeType="1"/>
            </p:cNvSpPr>
            <p:nvPr/>
          </p:nvSpPr>
          <p:spPr bwMode="auto">
            <a:xfrm flipV="1">
              <a:off x="7854968" y="5638812"/>
              <a:ext cx="1587" cy="685800"/>
            </a:xfrm>
            <a:prstGeom prst="line">
              <a:avLst/>
            </a:prstGeom>
            <a:noFill/>
            <a:ln w="9525">
              <a:solidFill>
                <a:srgbClr val="000000"/>
              </a:solidFill>
              <a:round/>
              <a:headEnd/>
              <a:tailEnd type="triangle" w="med" len="med"/>
            </a:ln>
          </p:spPr>
          <p:txBody>
            <a:bodyPr/>
            <a:lstStyle/>
            <a:p>
              <a:endParaRPr lang="fr-FR"/>
            </a:p>
          </p:txBody>
        </p:sp>
        <p:sp>
          <p:nvSpPr>
            <p:cNvPr id="48" name="Line 197"/>
            <p:cNvSpPr>
              <a:spLocks noChangeShapeType="1"/>
            </p:cNvSpPr>
            <p:nvPr/>
          </p:nvSpPr>
          <p:spPr bwMode="auto">
            <a:xfrm flipH="1">
              <a:off x="7397768" y="6289687"/>
              <a:ext cx="457200" cy="457200"/>
            </a:xfrm>
            <a:prstGeom prst="line">
              <a:avLst/>
            </a:prstGeom>
            <a:noFill/>
            <a:ln w="9525">
              <a:solidFill>
                <a:srgbClr val="000000"/>
              </a:solidFill>
              <a:round/>
              <a:headEnd/>
              <a:tailEnd type="triangle" w="med" len="med"/>
            </a:ln>
          </p:spPr>
          <p:txBody>
            <a:bodyPr/>
            <a:lstStyle/>
            <a:p>
              <a:endParaRPr lang="fr-FR"/>
            </a:p>
          </p:txBody>
        </p:sp>
        <p:sp>
          <p:nvSpPr>
            <p:cNvPr id="49" name="Line 198"/>
            <p:cNvSpPr>
              <a:spLocks noChangeShapeType="1"/>
            </p:cNvSpPr>
            <p:nvPr/>
          </p:nvSpPr>
          <p:spPr bwMode="auto">
            <a:xfrm>
              <a:off x="7854968" y="6289687"/>
              <a:ext cx="457200" cy="457200"/>
            </a:xfrm>
            <a:prstGeom prst="line">
              <a:avLst/>
            </a:prstGeom>
            <a:noFill/>
            <a:ln w="9525">
              <a:solidFill>
                <a:srgbClr val="000000"/>
              </a:solidFill>
              <a:round/>
              <a:headEnd/>
              <a:tailEnd type="triangle" w="med" len="med"/>
            </a:ln>
          </p:spPr>
          <p:txBody>
            <a:bodyPr/>
            <a:lstStyle/>
            <a:p>
              <a:endParaRPr lang="fr-FR"/>
            </a:p>
          </p:txBody>
        </p:sp>
        <p:sp>
          <p:nvSpPr>
            <p:cNvPr id="50" name="Line 199"/>
            <p:cNvSpPr>
              <a:spLocks noChangeShapeType="1"/>
            </p:cNvSpPr>
            <p:nvPr/>
          </p:nvSpPr>
          <p:spPr bwMode="auto">
            <a:xfrm flipV="1">
              <a:off x="7853380" y="5257812"/>
              <a:ext cx="457200" cy="457200"/>
            </a:xfrm>
            <a:prstGeom prst="line">
              <a:avLst/>
            </a:prstGeom>
            <a:noFill/>
            <a:ln w="9525">
              <a:solidFill>
                <a:srgbClr val="000000"/>
              </a:solidFill>
              <a:prstDash val="dash"/>
              <a:round/>
              <a:headEnd/>
              <a:tailEnd/>
            </a:ln>
          </p:spPr>
          <p:txBody>
            <a:bodyPr/>
            <a:lstStyle/>
            <a:p>
              <a:endParaRPr lang="fr-FR"/>
            </a:p>
          </p:txBody>
        </p:sp>
        <p:sp>
          <p:nvSpPr>
            <p:cNvPr id="51" name="Line 200"/>
            <p:cNvSpPr>
              <a:spLocks noChangeShapeType="1"/>
            </p:cNvSpPr>
            <p:nvPr/>
          </p:nvSpPr>
          <p:spPr bwMode="auto">
            <a:xfrm flipV="1">
              <a:off x="7867668" y="5819787"/>
              <a:ext cx="457200" cy="457200"/>
            </a:xfrm>
            <a:prstGeom prst="line">
              <a:avLst/>
            </a:prstGeom>
            <a:noFill/>
            <a:ln w="9525">
              <a:solidFill>
                <a:srgbClr val="000000"/>
              </a:solidFill>
              <a:prstDash val="dash"/>
              <a:round/>
              <a:headEnd/>
              <a:tailEnd/>
            </a:ln>
          </p:spPr>
          <p:txBody>
            <a:bodyPr/>
            <a:lstStyle/>
            <a:p>
              <a:endParaRPr lang="fr-FR"/>
            </a:p>
          </p:txBody>
        </p:sp>
        <p:sp>
          <p:nvSpPr>
            <p:cNvPr id="52" name="Line 201"/>
            <p:cNvSpPr>
              <a:spLocks noChangeShapeType="1"/>
            </p:cNvSpPr>
            <p:nvPr/>
          </p:nvSpPr>
          <p:spPr bwMode="auto">
            <a:xfrm flipV="1">
              <a:off x="8324868" y="5235587"/>
              <a:ext cx="1587" cy="571500"/>
            </a:xfrm>
            <a:prstGeom prst="line">
              <a:avLst/>
            </a:prstGeom>
            <a:noFill/>
            <a:ln w="9525">
              <a:solidFill>
                <a:srgbClr val="000000"/>
              </a:solidFill>
              <a:prstDash val="dash"/>
              <a:round/>
              <a:headEnd/>
              <a:tailEnd/>
            </a:ln>
          </p:spPr>
          <p:txBody>
            <a:bodyPr/>
            <a:lstStyle/>
            <a:p>
              <a:endParaRPr lang="fr-FR"/>
            </a:p>
          </p:txBody>
        </p:sp>
        <p:sp>
          <p:nvSpPr>
            <p:cNvPr id="53" name="Line 202"/>
            <p:cNvSpPr>
              <a:spLocks noChangeShapeType="1"/>
            </p:cNvSpPr>
            <p:nvPr/>
          </p:nvSpPr>
          <p:spPr bwMode="auto">
            <a:xfrm flipV="1">
              <a:off x="7853380" y="5245112"/>
              <a:ext cx="457200" cy="1028700"/>
            </a:xfrm>
            <a:prstGeom prst="line">
              <a:avLst/>
            </a:prstGeom>
            <a:noFill/>
            <a:ln w="9525">
              <a:solidFill>
                <a:srgbClr val="000000"/>
              </a:solidFill>
              <a:round/>
              <a:headEnd/>
              <a:tailEnd type="stealth" w="med" len="med"/>
            </a:ln>
          </p:spPr>
          <p:txBody>
            <a:bodyPr/>
            <a:lstStyle/>
            <a:p>
              <a:endParaRPr lang="fr-FR"/>
            </a:p>
          </p:txBody>
        </p:sp>
        <p:sp>
          <p:nvSpPr>
            <p:cNvPr id="54" name="Arc 203"/>
            <p:cNvSpPr>
              <a:spLocks/>
            </p:cNvSpPr>
            <p:nvPr/>
          </p:nvSpPr>
          <p:spPr bwMode="auto">
            <a:xfrm>
              <a:off x="7867668" y="5957900"/>
              <a:ext cx="101600" cy="114300"/>
            </a:xfrm>
            <a:custGeom>
              <a:avLst/>
              <a:gdLst>
                <a:gd name="T0" fmla="*/ 0 w 19320"/>
                <a:gd name="T1" fmla="*/ 0 h 21600"/>
                <a:gd name="T2" fmla="*/ 408626032 w 19320"/>
                <a:gd name="T3" fmla="*/ 262153221 h 21600"/>
                <a:gd name="T4" fmla="*/ 0 w 19320"/>
                <a:gd name="T5" fmla="*/ 474250848 h 21600"/>
                <a:gd name="T6" fmla="*/ 0 60000 65536"/>
                <a:gd name="T7" fmla="*/ 0 60000 65536"/>
                <a:gd name="T8" fmla="*/ 0 60000 65536"/>
                <a:gd name="T9" fmla="*/ 0 w 19320"/>
                <a:gd name="T10" fmla="*/ 0 h 21600"/>
                <a:gd name="T11" fmla="*/ 19320 w 19320"/>
                <a:gd name="T12" fmla="*/ 21600 h 21600"/>
              </a:gdLst>
              <a:ahLst/>
              <a:cxnLst>
                <a:cxn ang="T6">
                  <a:pos x="T0" y="T1"/>
                </a:cxn>
                <a:cxn ang="T7">
                  <a:pos x="T2" y="T3"/>
                </a:cxn>
                <a:cxn ang="T8">
                  <a:pos x="T4" y="T5"/>
                </a:cxn>
              </a:cxnLst>
              <a:rect l="T9" t="T10" r="T11" b="T12"/>
              <a:pathLst>
                <a:path w="19320" h="21600" fill="none" extrusionOk="0">
                  <a:moveTo>
                    <a:pt x="-1" y="0"/>
                  </a:moveTo>
                  <a:cubicBezTo>
                    <a:pt x="8181" y="0"/>
                    <a:pt x="15660" y="4622"/>
                    <a:pt x="19319" y="11940"/>
                  </a:cubicBezTo>
                </a:path>
                <a:path w="19320" h="21600" stroke="0" extrusionOk="0">
                  <a:moveTo>
                    <a:pt x="-1" y="0"/>
                  </a:moveTo>
                  <a:cubicBezTo>
                    <a:pt x="8181" y="0"/>
                    <a:pt x="15660" y="4622"/>
                    <a:pt x="19319" y="11940"/>
                  </a:cubicBezTo>
                  <a:lnTo>
                    <a:pt x="0" y="21600"/>
                  </a:lnTo>
                  <a:close/>
                </a:path>
              </a:pathLst>
            </a:custGeom>
            <a:noFill/>
            <a:ln w="9525">
              <a:solidFill>
                <a:srgbClr val="000000"/>
              </a:solidFill>
              <a:round/>
              <a:headEnd/>
              <a:tailEnd/>
            </a:ln>
          </p:spPr>
          <p:txBody>
            <a:bodyPr/>
            <a:lstStyle/>
            <a:p>
              <a:endParaRPr lang="fr-FR"/>
            </a:p>
          </p:txBody>
        </p:sp>
        <p:sp>
          <p:nvSpPr>
            <p:cNvPr id="55" name="Line 204"/>
            <p:cNvSpPr>
              <a:spLocks noChangeShapeType="1"/>
            </p:cNvSpPr>
            <p:nvPr/>
          </p:nvSpPr>
          <p:spPr bwMode="auto">
            <a:xfrm>
              <a:off x="8312168" y="6568013"/>
              <a:ext cx="123132" cy="1588"/>
            </a:xfrm>
            <a:prstGeom prst="line">
              <a:avLst/>
            </a:prstGeom>
            <a:noFill/>
            <a:ln w="9525">
              <a:solidFill>
                <a:srgbClr val="000000"/>
              </a:solidFill>
              <a:round/>
              <a:headEnd/>
              <a:tailEnd type="triangle" w="med" len="med"/>
            </a:ln>
          </p:spPr>
          <p:txBody>
            <a:bodyPr/>
            <a:lstStyle/>
            <a:p>
              <a:endParaRPr lang="fr-FR"/>
            </a:p>
          </p:txBody>
        </p:sp>
        <p:sp>
          <p:nvSpPr>
            <p:cNvPr id="56" name="Line 205"/>
            <p:cNvSpPr>
              <a:spLocks noChangeShapeType="1"/>
            </p:cNvSpPr>
            <p:nvPr/>
          </p:nvSpPr>
          <p:spPr bwMode="auto">
            <a:xfrm>
              <a:off x="7143768" y="6566426"/>
              <a:ext cx="123132" cy="1587"/>
            </a:xfrm>
            <a:prstGeom prst="line">
              <a:avLst/>
            </a:prstGeom>
            <a:noFill/>
            <a:ln w="9525">
              <a:solidFill>
                <a:srgbClr val="000000"/>
              </a:solidFill>
              <a:round/>
              <a:headEnd/>
              <a:tailEnd type="triangle" w="med" len="med"/>
            </a:ln>
          </p:spPr>
          <p:txBody>
            <a:bodyPr/>
            <a:lstStyle/>
            <a:p>
              <a:endParaRPr lang="fr-FR"/>
            </a:p>
          </p:txBody>
        </p:sp>
        <p:sp>
          <p:nvSpPr>
            <p:cNvPr id="57" name="Line 206"/>
            <p:cNvSpPr>
              <a:spLocks noChangeShapeType="1"/>
            </p:cNvSpPr>
            <p:nvPr/>
          </p:nvSpPr>
          <p:spPr bwMode="auto">
            <a:xfrm>
              <a:off x="7610135" y="5767400"/>
              <a:ext cx="123132" cy="1587"/>
            </a:xfrm>
            <a:prstGeom prst="line">
              <a:avLst/>
            </a:prstGeom>
            <a:noFill/>
            <a:ln w="9525">
              <a:solidFill>
                <a:srgbClr val="000000"/>
              </a:solidFill>
              <a:round/>
              <a:headEnd/>
              <a:tailEnd type="triangle" w="med" len="med"/>
            </a:ln>
          </p:spPr>
          <p:txBody>
            <a:bodyPr/>
            <a:lstStyle/>
            <a:p>
              <a:endParaRPr lang="fr-FR"/>
            </a:p>
          </p:txBody>
        </p:sp>
        <p:sp>
          <p:nvSpPr>
            <p:cNvPr id="58" name="Line 207"/>
            <p:cNvSpPr>
              <a:spLocks noChangeShapeType="1"/>
            </p:cNvSpPr>
            <p:nvPr/>
          </p:nvSpPr>
          <p:spPr bwMode="auto">
            <a:xfrm>
              <a:off x="8335680" y="5171929"/>
              <a:ext cx="123132" cy="1587"/>
            </a:xfrm>
            <a:prstGeom prst="line">
              <a:avLst/>
            </a:prstGeom>
            <a:noFill/>
            <a:ln w="9525">
              <a:solidFill>
                <a:srgbClr val="000000"/>
              </a:solidFill>
              <a:round/>
              <a:headEnd/>
              <a:tailEnd type="triangle" w="med" len="med"/>
            </a:ln>
          </p:spPr>
          <p:txBody>
            <a:bodyPr/>
            <a:lstStyle/>
            <a:p>
              <a:endParaRPr lang="fr-FR"/>
            </a:p>
          </p:txBody>
        </p:sp>
        <p:sp>
          <p:nvSpPr>
            <p:cNvPr id="59" name="Text Box 208"/>
            <p:cNvSpPr txBox="1">
              <a:spLocks noChangeArrowheads="1"/>
            </p:cNvSpPr>
            <p:nvPr/>
          </p:nvSpPr>
          <p:spPr bwMode="auto">
            <a:xfrm>
              <a:off x="7818649" y="5800617"/>
              <a:ext cx="457200" cy="342900"/>
            </a:xfrm>
            <a:prstGeom prst="rect">
              <a:avLst/>
            </a:prstGeom>
            <a:noFill/>
            <a:ln w="9525">
              <a:noFill/>
              <a:miter lim="800000"/>
              <a:headEnd/>
              <a:tailEnd/>
            </a:ln>
          </p:spPr>
          <p:txBody>
            <a:bodyPr/>
            <a:lstStyle/>
            <a:p>
              <a:r>
                <a:rPr lang="fr-FR" sz="1000" i="1" dirty="0">
                  <a:latin typeface="Times New Roman" pitchFamily="18" charset="0"/>
                </a:rPr>
                <a:t>П</a:t>
              </a:r>
              <a:r>
                <a:rPr lang="en-GB" sz="1000" i="1" dirty="0"/>
                <a:t>/6</a:t>
              </a:r>
              <a:endParaRPr lang="fr-FR" sz="1000" dirty="0"/>
            </a:p>
          </p:txBody>
        </p:sp>
        <p:sp>
          <p:nvSpPr>
            <p:cNvPr id="60" name="Text Box 114"/>
            <p:cNvSpPr txBox="1">
              <a:spLocks noChangeArrowheads="1"/>
            </p:cNvSpPr>
            <p:nvPr/>
          </p:nvSpPr>
          <p:spPr bwMode="auto">
            <a:xfrm>
              <a:off x="7097515" y="6554374"/>
              <a:ext cx="457200" cy="342900"/>
            </a:xfrm>
            <a:prstGeom prst="rect">
              <a:avLst/>
            </a:prstGeom>
            <a:noFill/>
            <a:ln w="9525">
              <a:noFill/>
              <a:miter lim="800000"/>
              <a:headEnd/>
              <a:tailEnd/>
            </a:ln>
          </p:spPr>
          <p:txBody>
            <a:bodyPr/>
            <a:lstStyle/>
            <a:p>
              <a:r>
                <a:rPr lang="fr-FR" i="1" dirty="0"/>
                <a:t>J</a:t>
              </a:r>
              <a:r>
                <a:rPr lang="fr-FR" i="1" baseline="-25000" dirty="0"/>
                <a:t>3</a:t>
              </a:r>
              <a:endParaRPr lang="fr-FR" dirty="0"/>
            </a:p>
          </p:txBody>
        </p:sp>
        <p:sp>
          <p:nvSpPr>
            <p:cNvPr id="61" name="Text Box 114"/>
            <p:cNvSpPr txBox="1">
              <a:spLocks noChangeArrowheads="1"/>
            </p:cNvSpPr>
            <p:nvPr/>
          </p:nvSpPr>
          <p:spPr bwMode="auto">
            <a:xfrm>
              <a:off x="8234459" y="6560349"/>
              <a:ext cx="457200" cy="342900"/>
            </a:xfrm>
            <a:prstGeom prst="rect">
              <a:avLst/>
            </a:prstGeom>
            <a:noFill/>
            <a:ln w="9525">
              <a:noFill/>
              <a:miter lim="800000"/>
              <a:headEnd/>
              <a:tailEnd/>
            </a:ln>
          </p:spPr>
          <p:txBody>
            <a:bodyPr/>
            <a:lstStyle/>
            <a:p>
              <a:r>
                <a:rPr lang="fr-FR" i="1" dirty="0"/>
                <a:t>J</a:t>
              </a:r>
              <a:r>
                <a:rPr lang="fr-FR" i="1" baseline="-25000" dirty="0"/>
                <a:t>2</a:t>
              </a:r>
              <a:endParaRPr lang="fr-FR" dirty="0"/>
            </a:p>
          </p:txBody>
        </p:sp>
        <p:sp>
          <p:nvSpPr>
            <p:cNvPr id="62" name="Text Box 114"/>
            <p:cNvSpPr txBox="1">
              <a:spLocks noChangeArrowheads="1"/>
            </p:cNvSpPr>
            <p:nvPr/>
          </p:nvSpPr>
          <p:spPr bwMode="auto">
            <a:xfrm>
              <a:off x="8315872" y="5163757"/>
              <a:ext cx="457200" cy="342900"/>
            </a:xfrm>
            <a:prstGeom prst="rect">
              <a:avLst/>
            </a:prstGeom>
            <a:noFill/>
            <a:ln w="9525">
              <a:noFill/>
              <a:miter lim="800000"/>
              <a:headEnd/>
              <a:tailEnd/>
            </a:ln>
          </p:spPr>
          <p:txBody>
            <a:bodyPr/>
            <a:lstStyle/>
            <a:p>
              <a:r>
                <a:rPr lang="fr-FR" i="1" dirty="0"/>
                <a:t>I</a:t>
              </a:r>
              <a:r>
                <a:rPr lang="fr-FR" i="1" baseline="-25000" dirty="0"/>
                <a:t>1</a:t>
              </a:r>
              <a:endParaRPr lang="fr-FR" dirty="0"/>
            </a:p>
          </p:txBody>
        </p:sp>
        <p:sp>
          <p:nvSpPr>
            <p:cNvPr id="63" name="Text Box 114"/>
            <p:cNvSpPr txBox="1">
              <a:spLocks noChangeArrowheads="1"/>
            </p:cNvSpPr>
            <p:nvPr/>
          </p:nvSpPr>
          <p:spPr bwMode="auto">
            <a:xfrm>
              <a:off x="7554715" y="5750942"/>
              <a:ext cx="457200" cy="342900"/>
            </a:xfrm>
            <a:prstGeom prst="rect">
              <a:avLst/>
            </a:prstGeom>
            <a:noFill/>
            <a:ln w="9525">
              <a:noFill/>
              <a:miter lim="800000"/>
              <a:headEnd/>
              <a:tailEnd/>
            </a:ln>
          </p:spPr>
          <p:txBody>
            <a:bodyPr/>
            <a:lstStyle/>
            <a:p>
              <a:r>
                <a:rPr lang="fr-FR" i="1" dirty="0"/>
                <a:t>J</a:t>
              </a:r>
              <a:r>
                <a:rPr lang="fr-FR" i="1" baseline="-25000" dirty="0"/>
                <a:t>1</a:t>
              </a:r>
              <a:endParaRPr lang="fr-FR" dirty="0"/>
            </a:p>
          </p:txBody>
        </p:sp>
      </p:grpSp>
    </p:spTree>
    <p:extLst>
      <p:ext uri="{BB962C8B-B14F-4D97-AF65-F5344CB8AC3E}">
        <p14:creationId xmlns:p14="http://schemas.microsoft.com/office/powerpoint/2010/main" val="27443727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checkerboard(across)">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rmAutofit/>
          </a:bodyPr>
          <a:lstStyle/>
          <a:p>
            <a:pPr eaLnBrk="1" fontAlgn="auto" hangingPunct="1">
              <a:spcAft>
                <a:spcPts val="0"/>
              </a:spcAft>
              <a:defRPr/>
            </a:pPr>
            <a:r>
              <a:rPr lang="it-IT" sz="4000" b="1" dirty="0"/>
              <a:t>Distribution en courant triphasé</a:t>
            </a:r>
            <a:endParaRPr lang="fr-FR" sz="4000" b="1" dirty="0"/>
          </a:p>
        </p:txBody>
      </p:sp>
      <p:sp>
        <p:nvSpPr>
          <p:cNvPr id="15363" name="Rectangle 170"/>
          <p:cNvSpPr>
            <a:spLocks noChangeArrowheads="1"/>
          </p:cNvSpPr>
          <p:nvPr/>
        </p:nvSpPr>
        <p:spPr bwMode="auto">
          <a:xfrm>
            <a:off x="806875" y="1456907"/>
            <a:ext cx="3762375" cy="369888"/>
          </a:xfrm>
          <a:prstGeom prst="rect">
            <a:avLst/>
          </a:prstGeom>
          <a:noFill/>
          <a:ln w="9525">
            <a:noFill/>
            <a:miter lim="800000"/>
            <a:headEnd/>
            <a:tailEnd/>
          </a:ln>
        </p:spPr>
        <p:txBody>
          <a:bodyPr wrap="none">
            <a:spAutoFit/>
          </a:bodyPr>
          <a:lstStyle/>
          <a:p>
            <a:pPr algn="just"/>
            <a:r>
              <a:rPr lang="fr-FR" b="1" dirty="0"/>
              <a:t>4- Equivalence étoile – triangle </a:t>
            </a:r>
          </a:p>
        </p:txBody>
      </p:sp>
      <p:grpSp>
        <p:nvGrpSpPr>
          <p:cNvPr id="2" name="Groupe 1532"/>
          <p:cNvGrpSpPr>
            <a:grpSpLocks/>
          </p:cNvGrpSpPr>
          <p:nvPr/>
        </p:nvGrpSpPr>
        <p:grpSpPr bwMode="auto">
          <a:xfrm>
            <a:off x="1219688" y="2627135"/>
            <a:ext cx="3427413" cy="1336675"/>
            <a:chOff x="300010" y="1877286"/>
            <a:chExt cx="3427613" cy="1337400"/>
          </a:xfrm>
        </p:grpSpPr>
        <p:sp>
          <p:nvSpPr>
            <p:cNvPr id="15673" name="Line 334"/>
            <p:cNvSpPr>
              <a:spLocks noChangeShapeType="1"/>
            </p:cNvSpPr>
            <p:nvPr/>
          </p:nvSpPr>
          <p:spPr bwMode="auto">
            <a:xfrm>
              <a:off x="2961727" y="2025998"/>
              <a:ext cx="114300" cy="0"/>
            </a:xfrm>
            <a:prstGeom prst="line">
              <a:avLst/>
            </a:prstGeom>
            <a:noFill/>
            <a:ln w="9525">
              <a:solidFill>
                <a:srgbClr val="000000"/>
              </a:solidFill>
              <a:round/>
              <a:headEnd/>
              <a:tailEnd/>
            </a:ln>
          </p:spPr>
          <p:txBody>
            <a:bodyPr/>
            <a:lstStyle/>
            <a:p>
              <a:endParaRPr lang="fr-FR"/>
            </a:p>
          </p:txBody>
        </p:sp>
        <p:sp>
          <p:nvSpPr>
            <p:cNvPr id="15674" name="Line 337"/>
            <p:cNvSpPr>
              <a:spLocks noChangeShapeType="1"/>
            </p:cNvSpPr>
            <p:nvPr/>
          </p:nvSpPr>
          <p:spPr bwMode="auto">
            <a:xfrm>
              <a:off x="2293027" y="2318793"/>
              <a:ext cx="114300" cy="0"/>
            </a:xfrm>
            <a:prstGeom prst="line">
              <a:avLst/>
            </a:prstGeom>
            <a:noFill/>
            <a:ln w="9525">
              <a:solidFill>
                <a:srgbClr val="000000"/>
              </a:solidFill>
              <a:round/>
              <a:headEnd/>
              <a:tailEnd/>
            </a:ln>
          </p:spPr>
          <p:txBody>
            <a:bodyPr/>
            <a:lstStyle/>
            <a:p>
              <a:endParaRPr lang="fr-FR"/>
            </a:p>
          </p:txBody>
        </p:sp>
        <p:sp>
          <p:nvSpPr>
            <p:cNvPr id="15675" name="Line 338"/>
            <p:cNvSpPr>
              <a:spLocks noChangeShapeType="1"/>
            </p:cNvSpPr>
            <p:nvPr/>
          </p:nvSpPr>
          <p:spPr bwMode="auto">
            <a:xfrm>
              <a:off x="3273237" y="2357430"/>
              <a:ext cx="114300" cy="0"/>
            </a:xfrm>
            <a:prstGeom prst="line">
              <a:avLst/>
            </a:prstGeom>
            <a:noFill/>
            <a:ln w="9525">
              <a:solidFill>
                <a:srgbClr val="000000"/>
              </a:solidFill>
              <a:round/>
              <a:headEnd/>
              <a:tailEnd/>
            </a:ln>
          </p:spPr>
          <p:txBody>
            <a:bodyPr/>
            <a:lstStyle/>
            <a:p>
              <a:endParaRPr lang="fr-FR"/>
            </a:p>
          </p:txBody>
        </p:sp>
        <p:grpSp>
          <p:nvGrpSpPr>
            <p:cNvPr id="15676" name="Group 356"/>
            <p:cNvGrpSpPr>
              <a:grpSpLocks/>
            </p:cNvGrpSpPr>
            <p:nvPr/>
          </p:nvGrpSpPr>
          <p:grpSpPr bwMode="auto">
            <a:xfrm>
              <a:off x="2316610" y="1887593"/>
              <a:ext cx="1028065" cy="684151"/>
              <a:chOff x="5918" y="1949"/>
              <a:chExt cx="2267" cy="1806"/>
            </a:xfrm>
          </p:grpSpPr>
          <p:grpSp>
            <p:nvGrpSpPr>
              <p:cNvPr id="15751" name="Group 357"/>
              <p:cNvGrpSpPr>
                <a:grpSpLocks/>
              </p:cNvGrpSpPr>
              <p:nvPr/>
            </p:nvGrpSpPr>
            <p:grpSpPr bwMode="auto">
              <a:xfrm>
                <a:off x="6998" y="1949"/>
                <a:ext cx="199" cy="1330"/>
                <a:chOff x="5897" y="11857"/>
                <a:chExt cx="200" cy="1209"/>
              </a:xfrm>
            </p:grpSpPr>
            <p:grpSp>
              <p:nvGrpSpPr>
                <p:cNvPr id="15796" name="Group 358"/>
                <p:cNvGrpSpPr>
                  <a:grpSpLocks/>
                </p:cNvGrpSpPr>
                <p:nvPr/>
              </p:nvGrpSpPr>
              <p:grpSpPr bwMode="auto">
                <a:xfrm rot="5222131">
                  <a:off x="5557" y="12397"/>
                  <a:ext cx="900" cy="180"/>
                  <a:chOff x="8077" y="9157"/>
                  <a:chExt cx="900" cy="180"/>
                </a:xfrm>
              </p:grpSpPr>
              <p:grpSp>
                <p:nvGrpSpPr>
                  <p:cNvPr id="15799" name="Group 359"/>
                  <p:cNvGrpSpPr>
                    <a:grpSpLocks/>
                  </p:cNvGrpSpPr>
                  <p:nvPr/>
                </p:nvGrpSpPr>
                <p:grpSpPr bwMode="auto">
                  <a:xfrm>
                    <a:off x="8257" y="9157"/>
                    <a:ext cx="540" cy="180"/>
                    <a:chOff x="8257" y="9157"/>
                    <a:chExt cx="1800" cy="180"/>
                  </a:xfrm>
                </p:grpSpPr>
                <p:grpSp>
                  <p:nvGrpSpPr>
                    <p:cNvPr id="15802" name="Group 360"/>
                    <p:cNvGrpSpPr>
                      <a:grpSpLocks/>
                    </p:cNvGrpSpPr>
                    <p:nvPr/>
                  </p:nvGrpSpPr>
                  <p:grpSpPr bwMode="auto">
                    <a:xfrm>
                      <a:off x="8617" y="9157"/>
                      <a:ext cx="360" cy="180"/>
                      <a:chOff x="8617" y="9157"/>
                      <a:chExt cx="360" cy="180"/>
                    </a:xfrm>
                  </p:grpSpPr>
                  <p:sp>
                    <p:nvSpPr>
                      <p:cNvPr id="15815" name="Line 361"/>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5816" name="Line 362"/>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5803" name="Group 363"/>
                    <p:cNvGrpSpPr>
                      <a:grpSpLocks/>
                    </p:cNvGrpSpPr>
                    <p:nvPr/>
                  </p:nvGrpSpPr>
                  <p:grpSpPr bwMode="auto">
                    <a:xfrm>
                      <a:off x="8977" y="9157"/>
                      <a:ext cx="360" cy="180"/>
                      <a:chOff x="8617" y="9157"/>
                      <a:chExt cx="360" cy="180"/>
                    </a:xfrm>
                  </p:grpSpPr>
                  <p:sp>
                    <p:nvSpPr>
                      <p:cNvPr id="15813" name="Line 364"/>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5814" name="Line 365"/>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5804" name="Group 366"/>
                    <p:cNvGrpSpPr>
                      <a:grpSpLocks/>
                    </p:cNvGrpSpPr>
                    <p:nvPr/>
                  </p:nvGrpSpPr>
                  <p:grpSpPr bwMode="auto">
                    <a:xfrm>
                      <a:off x="9337" y="9157"/>
                      <a:ext cx="360" cy="180"/>
                      <a:chOff x="8617" y="9157"/>
                      <a:chExt cx="360" cy="180"/>
                    </a:xfrm>
                  </p:grpSpPr>
                  <p:sp>
                    <p:nvSpPr>
                      <p:cNvPr id="15811" name="Line 367"/>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5812" name="Line 368"/>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5805" name="Group 369"/>
                    <p:cNvGrpSpPr>
                      <a:grpSpLocks/>
                    </p:cNvGrpSpPr>
                    <p:nvPr/>
                  </p:nvGrpSpPr>
                  <p:grpSpPr bwMode="auto">
                    <a:xfrm>
                      <a:off x="9697" y="9157"/>
                      <a:ext cx="360" cy="180"/>
                      <a:chOff x="8617" y="9157"/>
                      <a:chExt cx="360" cy="180"/>
                    </a:xfrm>
                  </p:grpSpPr>
                  <p:sp>
                    <p:nvSpPr>
                      <p:cNvPr id="15809" name="Line 370"/>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5810" name="Line 371"/>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5806" name="Group 372"/>
                    <p:cNvGrpSpPr>
                      <a:grpSpLocks/>
                    </p:cNvGrpSpPr>
                    <p:nvPr/>
                  </p:nvGrpSpPr>
                  <p:grpSpPr bwMode="auto">
                    <a:xfrm>
                      <a:off x="8257" y="9157"/>
                      <a:ext cx="360" cy="180"/>
                      <a:chOff x="8617" y="9157"/>
                      <a:chExt cx="360" cy="180"/>
                    </a:xfrm>
                  </p:grpSpPr>
                  <p:sp>
                    <p:nvSpPr>
                      <p:cNvPr id="15807" name="Line 373"/>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5808" name="Line 374"/>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sp>
                <p:nvSpPr>
                  <p:cNvPr id="15800" name="Line 375"/>
                  <p:cNvSpPr>
                    <a:spLocks noChangeShapeType="1"/>
                  </p:cNvSpPr>
                  <p:nvPr/>
                </p:nvSpPr>
                <p:spPr bwMode="auto">
                  <a:xfrm>
                    <a:off x="8797" y="9337"/>
                    <a:ext cx="180" cy="0"/>
                  </a:xfrm>
                  <a:prstGeom prst="line">
                    <a:avLst/>
                  </a:prstGeom>
                  <a:noFill/>
                  <a:ln w="9525">
                    <a:solidFill>
                      <a:srgbClr val="000000"/>
                    </a:solidFill>
                    <a:round/>
                    <a:headEnd/>
                    <a:tailEnd/>
                  </a:ln>
                </p:spPr>
                <p:txBody>
                  <a:bodyPr/>
                  <a:lstStyle/>
                  <a:p>
                    <a:endParaRPr lang="fr-FR"/>
                  </a:p>
                </p:txBody>
              </p:sp>
              <p:sp>
                <p:nvSpPr>
                  <p:cNvPr id="15801" name="Line 376"/>
                  <p:cNvSpPr>
                    <a:spLocks noChangeShapeType="1"/>
                  </p:cNvSpPr>
                  <p:nvPr/>
                </p:nvSpPr>
                <p:spPr bwMode="auto">
                  <a:xfrm flipH="1">
                    <a:off x="8077" y="9337"/>
                    <a:ext cx="180" cy="0"/>
                  </a:xfrm>
                  <a:prstGeom prst="line">
                    <a:avLst/>
                  </a:prstGeom>
                  <a:noFill/>
                  <a:ln w="9525">
                    <a:solidFill>
                      <a:srgbClr val="000000"/>
                    </a:solidFill>
                    <a:round/>
                    <a:headEnd/>
                    <a:tailEnd/>
                  </a:ln>
                </p:spPr>
                <p:txBody>
                  <a:bodyPr/>
                  <a:lstStyle/>
                  <a:p>
                    <a:endParaRPr lang="fr-FR"/>
                  </a:p>
                </p:txBody>
              </p:sp>
            </p:grpSp>
            <p:sp>
              <p:nvSpPr>
                <p:cNvPr id="15797" name="Line 377"/>
                <p:cNvSpPr>
                  <a:spLocks noChangeShapeType="1"/>
                </p:cNvSpPr>
                <p:nvPr/>
              </p:nvSpPr>
              <p:spPr bwMode="auto">
                <a:xfrm>
                  <a:off x="5937" y="12886"/>
                  <a:ext cx="0" cy="180"/>
                </a:xfrm>
                <a:prstGeom prst="line">
                  <a:avLst/>
                </a:prstGeom>
                <a:noFill/>
                <a:ln w="9525">
                  <a:solidFill>
                    <a:srgbClr val="000000"/>
                  </a:solidFill>
                  <a:round/>
                  <a:headEnd/>
                  <a:tailEnd/>
                </a:ln>
              </p:spPr>
              <p:txBody>
                <a:bodyPr/>
                <a:lstStyle/>
                <a:p>
                  <a:endParaRPr lang="fr-FR"/>
                </a:p>
              </p:txBody>
            </p:sp>
            <p:sp>
              <p:nvSpPr>
                <p:cNvPr id="15798" name="Line 378"/>
                <p:cNvSpPr>
                  <a:spLocks noChangeShapeType="1"/>
                </p:cNvSpPr>
                <p:nvPr/>
              </p:nvSpPr>
              <p:spPr bwMode="auto">
                <a:xfrm>
                  <a:off x="5897" y="11857"/>
                  <a:ext cx="0" cy="180"/>
                </a:xfrm>
                <a:prstGeom prst="line">
                  <a:avLst/>
                </a:prstGeom>
                <a:noFill/>
                <a:ln w="9525">
                  <a:solidFill>
                    <a:srgbClr val="000000"/>
                  </a:solidFill>
                  <a:round/>
                  <a:headEnd/>
                  <a:tailEnd/>
                </a:ln>
              </p:spPr>
              <p:txBody>
                <a:bodyPr/>
                <a:lstStyle/>
                <a:p>
                  <a:endParaRPr lang="fr-FR"/>
                </a:p>
              </p:txBody>
            </p:sp>
          </p:grpSp>
          <p:grpSp>
            <p:nvGrpSpPr>
              <p:cNvPr id="15752" name="Group 379"/>
              <p:cNvGrpSpPr>
                <a:grpSpLocks/>
              </p:cNvGrpSpPr>
              <p:nvPr/>
            </p:nvGrpSpPr>
            <p:grpSpPr bwMode="auto">
              <a:xfrm rot="-7643581">
                <a:off x="6423" y="3038"/>
                <a:ext cx="211" cy="1221"/>
                <a:chOff x="5897" y="11857"/>
                <a:chExt cx="200" cy="1240"/>
              </a:xfrm>
            </p:grpSpPr>
            <p:grpSp>
              <p:nvGrpSpPr>
                <p:cNvPr id="15775" name="Group 380"/>
                <p:cNvGrpSpPr>
                  <a:grpSpLocks/>
                </p:cNvGrpSpPr>
                <p:nvPr/>
              </p:nvGrpSpPr>
              <p:grpSpPr bwMode="auto">
                <a:xfrm rot="5222131">
                  <a:off x="5557" y="12397"/>
                  <a:ext cx="900" cy="180"/>
                  <a:chOff x="8077" y="9157"/>
                  <a:chExt cx="900" cy="180"/>
                </a:xfrm>
              </p:grpSpPr>
              <p:grpSp>
                <p:nvGrpSpPr>
                  <p:cNvPr id="15778" name="Group 381"/>
                  <p:cNvGrpSpPr>
                    <a:grpSpLocks/>
                  </p:cNvGrpSpPr>
                  <p:nvPr/>
                </p:nvGrpSpPr>
                <p:grpSpPr bwMode="auto">
                  <a:xfrm>
                    <a:off x="8257" y="9157"/>
                    <a:ext cx="540" cy="180"/>
                    <a:chOff x="8257" y="9157"/>
                    <a:chExt cx="1800" cy="180"/>
                  </a:xfrm>
                </p:grpSpPr>
                <p:grpSp>
                  <p:nvGrpSpPr>
                    <p:cNvPr id="15781" name="Group 382"/>
                    <p:cNvGrpSpPr>
                      <a:grpSpLocks/>
                    </p:cNvGrpSpPr>
                    <p:nvPr/>
                  </p:nvGrpSpPr>
                  <p:grpSpPr bwMode="auto">
                    <a:xfrm>
                      <a:off x="8617" y="9157"/>
                      <a:ext cx="360" cy="180"/>
                      <a:chOff x="8617" y="9157"/>
                      <a:chExt cx="360" cy="180"/>
                    </a:xfrm>
                  </p:grpSpPr>
                  <p:sp>
                    <p:nvSpPr>
                      <p:cNvPr id="15794" name="Line 383"/>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5795" name="Line 384"/>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5782" name="Group 385"/>
                    <p:cNvGrpSpPr>
                      <a:grpSpLocks/>
                    </p:cNvGrpSpPr>
                    <p:nvPr/>
                  </p:nvGrpSpPr>
                  <p:grpSpPr bwMode="auto">
                    <a:xfrm>
                      <a:off x="8977" y="9157"/>
                      <a:ext cx="360" cy="180"/>
                      <a:chOff x="8617" y="9157"/>
                      <a:chExt cx="360" cy="180"/>
                    </a:xfrm>
                  </p:grpSpPr>
                  <p:sp>
                    <p:nvSpPr>
                      <p:cNvPr id="15792" name="Line 386"/>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5793" name="Line 387"/>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5783" name="Group 388"/>
                    <p:cNvGrpSpPr>
                      <a:grpSpLocks/>
                    </p:cNvGrpSpPr>
                    <p:nvPr/>
                  </p:nvGrpSpPr>
                  <p:grpSpPr bwMode="auto">
                    <a:xfrm>
                      <a:off x="9337" y="9157"/>
                      <a:ext cx="360" cy="180"/>
                      <a:chOff x="8617" y="9157"/>
                      <a:chExt cx="360" cy="180"/>
                    </a:xfrm>
                  </p:grpSpPr>
                  <p:sp>
                    <p:nvSpPr>
                      <p:cNvPr id="15790" name="Line 389"/>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5791" name="Line 390"/>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5784" name="Group 391"/>
                    <p:cNvGrpSpPr>
                      <a:grpSpLocks/>
                    </p:cNvGrpSpPr>
                    <p:nvPr/>
                  </p:nvGrpSpPr>
                  <p:grpSpPr bwMode="auto">
                    <a:xfrm>
                      <a:off x="9697" y="9157"/>
                      <a:ext cx="360" cy="180"/>
                      <a:chOff x="8617" y="9157"/>
                      <a:chExt cx="360" cy="180"/>
                    </a:xfrm>
                  </p:grpSpPr>
                  <p:sp>
                    <p:nvSpPr>
                      <p:cNvPr id="15788" name="Line 392"/>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5789" name="Line 393"/>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3" name="Group 394"/>
                    <p:cNvGrpSpPr>
                      <a:grpSpLocks/>
                    </p:cNvGrpSpPr>
                    <p:nvPr/>
                  </p:nvGrpSpPr>
                  <p:grpSpPr bwMode="auto">
                    <a:xfrm>
                      <a:off x="8257" y="9157"/>
                      <a:ext cx="360" cy="180"/>
                      <a:chOff x="8617" y="9157"/>
                      <a:chExt cx="360" cy="180"/>
                    </a:xfrm>
                  </p:grpSpPr>
                  <p:sp>
                    <p:nvSpPr>
                      <p:cNvPr id="15786" name="Line 395"/>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5787" name="Line 396"/>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sp>
                <p:nvSpPr>
                  <p:cNvPr id="15779" name="Line 397"/>
                  <p:cNvSpPr>
                    <a:spLocks noChangeShapeType="1"/>
                  </p:cNvSpPr>
                  <p:nvPr/>
                </p:nvSpPr>
                <p:spPr bwMode="auto">
                  <a:xfrm>
                    <a:off x="8797" y="9337"/>
                    <a:ext cx="180" cy="0"/>
                  </a:xfrm>
                  <a:prstGeom prst="line">
                    <a:avLst/>
                  </a:prstGeom>
                  <a:noFill/>
                  <a:ln w="9525">
                    <a:solidFill>
                      <a:srgbClr val="000000"/>
                    </a:solidFill>
                    <a:round/>
                    <a:headEnd/>
                    <a:tailEnd/>
                  </a:ln>
                </p:spPr>
                <p:txBody>
                  <a:bodyPr/>
                  <a:lstStyle/>
                  <a:p>
                    <a:endParaRPr lang="fr-FR"/>
                  </a:p>
                </p:txBody>
              </p:sp>
              <p:sp>
                <p:nvSpPr>
                  <p:cNvPr id="15780" name="Line 398"/>
                  <p:cNvSpPr>
                    <a:spLocks noChangeShapeType="1"/>
                  </p:cNvSpPr>
                  <p:nvPr/>
                </p:nvSpPr>
                <p:spPr bwMode="auto">
                  <a:xfrm flipH="1">
                    <a:off x="8077" y="9337"/>
                    <a:ext cx="180" cy="0"/>
                  </a:xfrm>
                  <a:prstGeom prst="line">
                    <a:avLst/>
                  </a:prstGeom>
                  <a:noFill/>
                  <a:ln w="9525">
                    <a:solidFill>
                      <a:srgbClr val="000000"/>
                    </a:solidFill>
                    <a:round/>
                    <a:headEnd/>
                    <a:tailEnd/>
                  </a:ln>
                </p:spPr>
                <p:txBody>
                  <a:bodyPr/>
                  <a:lstStyle/>
                  <a:p>
                    <a:endParaRPr lang="fr-FR"/>
                  </a:p>
                </p:txBody>
              </p:sp>
            </p:grpSp>
            <p:sp>
              <p:nvSpPr>
                <p:cNvPr id="15776" name="Line 399"/>
                <p:cNvSpPr>
                  <a:spLocks noChangeShapeType="1"/>
                </p:cNvSpPr>
                <p:nvPr/>
              </p:nvSpPr>
              <p:spPr bwMode="auto">
                <a:xfrm>
                  <a:off x="5937" y="12917"/>
                  <a:ext cx="0" cy="180"/>
                </a:xfrm>
                <a:prstGeom prst="line">
                  <a:avLst/>
                </a:prstGeom>
                <a:noFill/>
                <a:ln w="9525">
                  <a:solidFill>
                    <a:srgbClr val="000000"/>
                  </a:solidFill>
                  <a:round/>
                  <a:headEnd/>
                  <a:tailEnd/>
                </a:ln>
              </p:spPr>
              <p:txBody>
                <a:bodyPr/>
                <a:lstStyle/>
                <a:p>
                  <a:endParaRPr lang="fr-FR"/>
                </a:p>
              </p:txBody>
            </p:sp>
            <p:sp>
              <p:nvSpPr>
                <p:cNvPr id="15777" name="Line 400"/>
                <p:cNvSpPr>
                  <a:spLocks noChangeShapeType="1"/>
                </p:cNvSpPr>
                <p:nvPr/>
              </p:nvSpPr>
              <p:spPr bwMode="auto">
                <a:xfrm>
                  <a:off x="5897" y="11857"/>
                  <a:ext cx="0" cy="180"/>
                </a:xfrm>
                <a:prstGeom prst="line">
                  <a:avLst/>
                </a:prstGeom>
                <a:noFill/>
                <a:ln w="9525">
                  <a:solidFill>
                    <a:srgbClr val="000000"/>
                  </a:solidFill>
                  <a:round/>
                  <a:headEnd/>
                  <a:tailEnd/>
                </a:ln>
              </p:spPr>
              <p:txBody>
                <a:bodyPr/>
                <a:lstStyle/>
                <a:p>
                  <a:endParaRPr lang="fr-FR"/>
                </a:p>
              </p:txBody>
            </p:sp>
          </p:grpSp>
          <p:grpSp>
            <p:nvGrpSpPr>
              <p:cNvPr id="15753" name="Group 401"/>
              <p:cNvGrpSpPr>
                <a:grpSpLocks/>
              </p:cNvGrpSpPr>
              <p:nvPr/>
            </p:nvGrpSpPr>
            <p:grpSpPr bwMode="auto">
              <a:xfrm rot="-2899982">
                <a:off x="7465" y="3035"/>
                <a:ext cx="240" cy="1200"/>
                <a:chOff x="5897" y="11857"/>
                <a:chExt cx="200" cy="1240"/>
              </a:xfrm>
            </p:grpSpPr>
            <p:grpSp>
              <p:nvGrpSpPr>
                <p:cNvPr id="15754" name="Group 402"/>
                <p:cNvGrpSpPr>
                  <a:grpSpLocks/>
                </p:cNvGrpSpPr>
                <p:nvPr/>
              </p:nvGrpSpPr>
              <p:grpSpPr bwMode="auto">
                <a:xfrm rot="5222131">
                  <a:off x="5557" y="12397"/>
                  <a:ext cx="900" cy="180"/>
                  <a:chOff x="8077" y="9157"/>
                  <a:chExt cx="900" cy="180"/>
                </a:xfrm>
              </p:grpSpPr>
              <p:grpSp>
                <p:nvGrpSpPr>
                  <p:cNvPr id="15757" name="Group 403"/>
                  <p:cNvGrpSpPr>
                    <a:grpSpLocks/>
                  </p:cNvGrpSpPr>
                  <p:nvPr/>
                </p:nvGrpSpPr>
                <p:grpSpPr bwMode="auto">
                  <a:xfrm>
                    <a:off x="8257" y="9157"/>
                    <a:ext cx="540" cy="180"/>
                    <a:chOff x="8257" y="9157"/>
                    <a:chExt cx="1800" cy="180"/>
                  </a:xfrm>
                </p:grpSpPr>
                <p:grpSp>
                  <p:nvGrpSpPr>
                    <p:cNvPr id="15760" name="Group 404"/>
                    <p:cNvGrpSpPr>
                      <a:grpSpLocks/>
                    </p:cNvGrpSpPr>
                    <p:nvPr/>
                  </p:nvGrpSpPr>
                  <p:grpSpPr bwMode="auto">
                    <a:xfrm>
                      <a:off x="8617" y="9157"/>
                      <a:ext cx="360" cy="180"/>
                      <a:chOff x="8617" y="9157"/>
                      <a:chExt cx="360" cy="180"/>
                    </a:xfrm>
                  </p:grpSpPr>
                  <p:sp>
                    <p:nvSpPr>
                      <p:cNvPr id="15773" name="Line 405"/>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5774" name="Line 406"/>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5761" name="Group 407"/>
                    <p:cNvGrpSpPr>
                      <a:grpSpLocks/>
                    </p:cNvGrpSpPr>
                    <p:nvPr/>
                  </p:nvGrpSpPr>
                  <p:grpSpPr bwMode="auto">
                    <a:xfrm>
                      <a:off x="8977" y="9157"/>
                      <a:ext cx="360" cy="180"/>
                      <a:chOff x="8617" y="9157"/>
                      <a:chExt cx="360" cy="180"/>
                    </a:xfrm>
                  </p:grpSpPr>
                  <p:sp>
                    <p:nvSpPr>
                      <p:cNvPr id="15771" name="Line 408"/>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5772" name="Line 409"/>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5762" name="Group 410"/>
                    <p:cNvGrpSpPr>
                      <a:grpSpLocks/>
                    </p:cNvGrpSpPr>
                    <p:nvPr/>
                  </p:nvGrpSpPr>
                  <p:grpSpPr bwMode="auto">
                    <a:xfrm>
                      <a:off x="9337" y="9157"/>
                      <a:ext cx="360" cy="180"/>
                      <a:chOff x="8617" y="9157"/>
                      <a:chExt cx="360" cy="180"/>
                    </a:xfrm>
                  </p:grpSpPr>
                  <p:sp>
                    <p:nvSpPr>
                      <p:cNvPr id="15769" name="Line 411"/>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5770" name="Line 412"/>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5763" name="Group 413"/>
                    <p:cNvGrpSpPr>
                      <a:grpSpLocks/>
                    </p:cNvGrpSpPr>
                    <p:nvPr/>
                  </p:nvGrpSpPr>
                  <p:grpSpPr bwMode="auto">
                    <a:xfrm>
                      <a:off x="9697" y="9157"/>
                      <a:ext cx="360" cy="180"/>
                      <a:chOff x="8617" y="9157"/>
                      <a:chExt cx="360" cy="180"/>
                    </a:xfrm>
                  </p:grpSpPr>
                  <p:sp>
                    <p:nvSpPr>
                      <p:cNvPr id="15767" name="Line 414"/>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5768" name="Line 415"/>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5764" name="Group 416"/>
                    <p:cNvGrpSpPr>
                      <a:grpSpLocks/>
                    </p:cNvGrpSpPr>
                    <p:nvPr/>
                  </p:nvGrpSpPr>
                  <p:grpSpPr bwMode="auto">
                    <a:xfrm>
                      <a:off x="8257" y="9157"/>
                      <a:ext cx="360" cy="180"/>
                      <a:chOff x="8617" y="9157"/>
                      <a:chExt cx="360" cy="180"/>
                    </a:xfrm>
                  </p:grpSpPr>
                  <p:sp>
                    <p:nvSpPr>
                      <p:cNvPr id="15765" name="Line 417"/>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5766" name="Line 418"/>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sp>
                <p:nvSpPr>
                  <p:cNvPr id="15758" name="Line 419"/>
                  <p:cNvSpPr>
                    <a:spLocks noChangeShapeType="1"/>
                  </p:cNvSpPr>
                  <p:nvPr/>
                </p:nvSpPr>
                <p:spPr bwMode="auto">
                  <a:xfrm>
                    <a:off x="8797" y="9337"/>
                    <a:ext cx="180" cy="0"/>
                  </a:xfrm>
                  <a:prstGeom prst="line">
                    <a:avLst/>
                  </a:prstGeom>
                  <a:noFill/>
                  <a:ln w="9525">
                    <a:solidFill>
                      <a:srgbClr val="000000"/>
                    </a:solidFill>
                    <a:round/>
                    <a:headEnd/>
                    <a:tailEnd/>
                  </a:ln>
                </p:spPr>
                <p:txBody>
                  <a:bodyPr/>
                  <a:lstStyle/>
                  <a:p>
                    <a:endParaRPr lang="fr-FR"/>
                  </a:p>
                </p:txBody>
              </p:sp>
              <p:sp>
                <p:nvSpPr>
                  <p:cNvPr id="15759" name="Line 420"/>
                  <p:cNvSpPr>
                    <a:spLocks noChangeShapeType="1"/>
                  </p:cNvSpPr>
                  <p:nvPr/>
                </p:nvSpPr>
                <p:spPr bwMode="auto">
                  <a:xfrm flipH="1">
                    <a:off x="8077" y="9337"/>
                    <a:ext cx="180" cy="0"/>
                  </a:xfrm>
                  <a:prstGeom prst="line">
                    <a:avLst/>
                  </a:prstGeom>
                  <a:noFill/>
                  <a:ln w="9525">
                    <a:solidFill>
                      <a:srgbClr val="000000"/>
                    </a:solidFill>
                    <a:round/>
                    <a:headEnd/>
                    <a:tailEnd/>
                  </a:ln>
                </p:spPr>
                <p:txBody>
                  <a:bodyPr/>
                  <a:lstStyle/>
                  <a:p>
                    <a:endParaRPr lang="fr-FR"/>
                  </a:p>
                </p:txBody>
              </p:sp>
            </p:grpSp>
            <p:sp>
              <p:nvSpPr>
                <p:cNvPr id="15755" name="Line 421"/>
                <p:cNvSpPr>
                  <a:spLocks noChangeShapeType="1"/>
                </p:cNvSpPr>
                <p:nvPr/>
              </p:nvSpPr>
              <p:spPr bwMode="auto">
                <a:xfrm>
                  <a:off x="5937" y="12917"/>
                  <a:ext cx="0" cy="180"/>
                </a:xfrm>
                <a:prstGeom prst="line">
                  <a:avLst/>
                </a:prstGeom>
                <a:noFill/>
                <a:ln w="9525">
                  <a:solidFill>
                    <a:srgbClr val="000000"/>
                  </a:solidFill>
                  <a:round/>
                  <a:headEnd/>
                  <a:tailEnd/>
                </a:ln>
              </p:spPr>
              <p:txBody>
                <a:bodyPr/>
                <a:lstStyle/>
                <a:p>
                  <a:endParaRPr lang="fr-FR"/>
                </a:p>
              </p:txBody>
            </p:sp>
            <p:sp>
              <p:nvSpPr>
                <p:cNvPr id="15756" name="Line 422"/>
                <p:cNvSpPr>
                  <a:spLocks noChangeShapeType="1"/>
                </p:cNvSpPr>
                <p:nvPr/>
              </p:nvSpPr>
              <p:spPr bwMode="auto">
                <a:xfrm>
                  <a:off x="5897" y="11857"/>
                  <a:ext cx="0" cy="180"/>
                </a:xfrm>
                <a:prstGeom prst="line">
                  <a:avLst/>
                </a:prstGeom>
                <a:noFill/>
                <a:ln w="9525">
                  <a:solidFill>
                    <a:srgbClr val="000000"/>
                  </a:solidFill>
                  <a:round/>
                  <a:headEnd/>
                  <a:tailEnd/>
                </a:ln>
              </p:spPr>
              <p:txBody>
                <a:bodyPr/>
                <a:lstStyle/>
                <a:p>
                  <a:endParaRPr lang="fr-FR"/>
                </a:p>
              </p:txBody>
            </p:sp>
          </p:grpSp>
        </p:grpSp>
        <p:sp>
          <p:nvSpPr>
            <p:cNvPr id="15677" name="Line 486"/>
            <p:cNvSpPr>
              <a:spLocks noChangeShapeType="1"/>
            </p:cNvSpPr>
            <p:nvPr/>
          </p:nvSpPr>
          <p:spPr bwMode="auto">
            <a:xfrm>
              <a:off x="1601591" y="2338377"/>
              <a:ext cx="457200" cy="0"/>
            </a:xfrm>
            <a:prstGeom prst="line">
              <a:avLst/>
            </a:prstGeom>
            <a:noFill/>
            <a:ln w="38100" cmpd="dbl">
              <a:solidFill>
                <a:srgbClr val="000000"/>
              </a:solidFill>
              <a:round/>
              <a:headEnd type="stealth" w="med" len="sm"/>
              <a:tailEnd type="stealth" w="med" len="sm"/>
            </a:ln>
          </p:spPr>
          <p:txBody>
            <a:bodyPr/>
            <a:lstStyle/>
            <a:p>
              <a:endParaRPr lang="fr-FR"/>
            </a:p>
          </p:txBody>
        </p:sp>
        <p:sp>
          <p:nvSpPr>
            <p:cNvPr id="15678" name="Text Box 110"/>
            <p:cNvSpPr txBox="1">
              <a:spLocks noChangeArrowheads="1"/>
            </p:cNvSpPr>
            <p:nvPr/>
          </p:nvSpPr>
          <p:spPr bwMode="auto">
            <a:xfrm>
              <a:off x="2871777" y="2000240"/>
              <a:ext cx="544335" cy="342900"/>
            </a:xfrm>
            <a:prstGeom prst="rect">
              <a:avLst/>
            </a:prstGeom>
            <a:noFill/>
            <a:ln w="9525">
              <a:noFill/>
              <a:miter lim="800000"/>
              <a:headEnd/>
              <a:tailEnd/>
            </a:ln>
          </p:spPr>
          <p:txBody>
            <a:bodyPr/>
            <a:lstStyle/>
            <a:p>
              <a:r>
                <a:rPr lang="fr-FR" sz="1200"/>
                <a:t>Z/3</a:t>
              </a:r>
              <a:endParaRPr lang="fr-FR"/>
            </a:p>
          </p:txBody>
        </p:sp>
        <p:sp>
          <p:nvSpPr>
            <p:cNvPr id="15679" name="Text Box 110"/>
            <p:cNvSpPr txBox="1">
              <a:spLocks noChangeArrowheads="1"/>
            </p:cNvSpPr>
            <p:nvPr/>
          </p:nvSpPr>
          <p:spPr bwMode="auto">
            <a:xfrm>
              <a:off x="3183288" y="2307325"/>
              <a:ext cx="544335" cy="342900"/>
            </a:xfrm>
            <a:prstGeom prst="rect">
              <a:avLst/>
            </a:prstGeom>
            <a:noFill/>
            <a:ln w="9525">
              <a:noFill/>
              <a:miter lim="800000"/>
              <a:headEnd/>
              <a:tailEnd/>
            </a:ln>
          </p:spPr>
          <p:txBody>
            <a:bodyPr/>
            <a:lstStyle/>
            <a:p>
              <a:r>
                <a:rPr lang="fr-FR" sz="1200"/>
                <a:t>Z/3</a:t>
              </a:r>
              <a:endParaRPr lang="fr-FR"/>
            </a:p>
          </p:txBody>
        </p:sp>
        <p:sp>
          <p:nvSpPr>
            <p:cNvPr id="15680" name="Text Box 110"/>
            <p:cNvSpPr txBox="1">
              <a:spLocks noChangeArrowheads="1"/>
            </p:cNvSpPr>
            <p:nvPr/>
          </p:nvSpPr>
          <p:spPr bwMode="auto">
            <a:xfrm>
              <a:off x="2201667" y="2285992"/>
              <a:ext cx="544335" cy="342900"/>
            </a:xfrm>
            <a:prstGeom prst="rect">
              <a:avLst/>
            </a:prstGeom>
            <a:noFill/>
            <a:ln w="9525">
              <a:noFill/>
              <a:miter lim="800000"/>
              <a:headEnd/>
              <a:tailEnd/>
            </a:ln>
          </p:spPr>
          <p:txBody>
            <a:bodyPr/>
            <a:lstStyle/>
            <a:p>
              <a:r>
                <a:rPr lang="fr-FR" sz="1200"/>
                <a:t>Z/3</a:t>
              </a:r>
              <a:endParaRPr lang="fr-FR"/>
            </a:p>
          </p:txBody>
        </p:sp>
        <p:grpSp>
          <p:nvGrpSpPr>
            <p:cNvPr id="15681" name="Groupe 1310"/>
            <p:cNvGrpSpPr>
              <a:grpSpLocks/>
            </p:cNvGrpSpPr>
            <p:nvPr/>
          </p:nvGrpSpPr>
          <p:grpSpPr bwMode="auto">
            <a:xfrm>
              <a:off x="300010" y="1877286"/>
              <a:ext cx="1271594" cy="1337400"/>
              <a:chOff x="4857752" y="1643050"/>
              <a:chExt cx="1271594" cy="1337400"/>
            </a:xfrm>
          </p:grpSpPr>
          <p:sp>
            <p:nvSpPr>
              <p:cNvPr id="15682" name="Text Box 110"/>
              <p:cNvSpPr txBox="1">
                <a:spLocks noChangeArrowheads="1"/>
              </p:cNvSpPr>
              <p:nvPr/>
            </p:nvSpPr>
            <p:spPr bwMode="auto">
              <a:xfrm>
                <a:off x="5786446" y="1922966"/>
                <a:ext cx="342900" cy="342900"/>
              </a:xfrm>
              <a:prstGeom prst="rect">
                <a:avLst/>
              </a:prstGeom>
              <a:noFill/>
              <a:ln w="9525">
                <a:noFill/>
                <a:miter lim="800000"/>
                <a:headEnd/>
                <a:tailEnd/>
              </a:ln>
            </p:spPr>
            <p:txBody>
              <a:bodyPr/>
              <a:lstStyle/>
              <a:p>
                <a:r>
                  <a:rPr lang="fr-FR" sz="1200"/>
                  <a:t>Z</a:t>
                </a:r>
                <a:endParaRPr lang="fr-FR"/>
              </a:p>
            </p:txBody>
          </p:sp>
          <p:sp>
            <p:nvSpPr>
              <p:cNvPr id="15683" name="Line 335"/>
              <p:cNvSpPr>
                <a:spLocks noChangeShapeType="1"/>
              </p:cNvSpPr>
              <p:nvPr/>
            </p:nvSpPr>
            <p:spPr bwMode="auto">
              <a:xfrm>
                <a:off x="5845005" y="1974482"/>
                <a:ext cx="114300" cy="0"/>
              </a:xfrm>
              <a:prstGeom prst="line">
                <a:avLst/>
              </a:prstGeom>
              <a:noFill/>
              <a:ln w="9525">
                <a:solidFill>
                  <a:srgbClr val="000000"/>
                </a:solidFill>
                <a:round/>
                <a:headEnd/>
                <a:tailEnd/>
              </a:ln>
            </p:spPr>
            <p:txBody>
              <a:bodyPr/>
              <a:lstStyle/>
              <a:p>
                <a:endParaRPr lang="fr-FR"/>
              </a:p>
            </p:txBody>
          </p:sp>
          <p:sp>
            <p:nvSpPr>
              <p:cNvPr id="15684" name="Line 336"/>
              <p:cNvSpPr>
                <a:spLocks noChangeShapeType="1"/>
              </p:cNvSpPr>
              <p:nvPr/>
            </p:nvSpPr>
            <p:spPr bwMode="auto">
              <a:xfrm>
                <a:off x="5309120" y="2675983"/>
                <a:ext cx="114300" cy="0"/>
              </a:xfrm>
              <a:prstGeom prst="line">
                <a:avLst/>
              </a:prstGeom>
              <a:noFill/>
              <a:ln w="9525">
                <a:solidFill>
                  <a:srgbClr val="000000"/>
                </a:solidFill>
                <a:round/>
                <a:headEnd/>
                <a:tailEnd/>
              </a:ln>
            </p:spPr>
            <p:txBody>
              <a:bodyPr/>
              <a:lstStyle/>
              <a:p>
                <a:endParaRPr lang="fr-FR"/>
              </a:p>
            </p:txBody>
          </p:sp>
          <p:sp>
            <p:nvSpPr>
              <p:cNvPr id="15685" name="Line 354"/>
              <p:cNvSpPr>
                <a:spLocks noChangeShapeType="1"/>
              </p:cNvSpPr>
              <p:nvPr/>
            </p:nvSpPr>
            <p:spPr bwMode="auto">
              <a:xfrm>
                <a:off x="4929190" y="1954560"/>
                <a:ext cx="114300" cy="0"/>
              </a:xfrm>
              <a:prstGeom prst="line">
                <a:avLst/>
              </a:prstGeom>
              <a:noFill/>
              <a:ln w="9525">
                <a:solidFill>
                  <a:srgbClr val="000000"/>
                </a:solidFill>
                <a:round/>
                <a:headEnd/>
                <a:tailEnd/>
              </a:ln>
            </p:spPr>
            <p:txBody>
              <a:bodyPr/>
              <a:lstStyle/>
              <a:p>
                <a:endParaRPr lang="fr-FR"/>
              </a:p>
            </p:txBody>
          </p:sp>
          <p:sp>
            <p:nvSpPr>
              <p:cNvPr id="15686" name="Text Box 110"/>
              <p:cNvSpPr txBox="1">
                <a:spLocks noChangeArrowheads="1"/>
              </p:cNvSpPr>
              <p:nvPr/>
            </p:nvSpPr>
            <p:spPr bwMode="auto">
              <a:xfrm>
                <a:off x="4857752" y="1903044"/>
                <a:ext cx="342900" cy="342900"/>
              </a:xfrm>
              <a:prstGeom prst="rect">
                <a:avLst/>
              </a:prstGeom>
              <a:noFill/>
              <a:ln w="9525">
                <a:noFill/>
                <a:miter lim="800000"/>
                <a:headEnd/>
                <a:tailEnd/>
              </a:ln>
            </p:spPr>
            <p:txBody>
              <a:bodyPr/>
              <a:lstStyle/>
              <a:p>
                <a:r>
                  <a:rPr lang="fr-FR" sz="1200"/>
                  <a:t>Z</a:t>
                </a:r>
                <a:endParaRPr lang="fr-FR"/>
              </a:p>
            </p:txBody>
          </p:sp>
          <p:sp>
            <p:nvSpPr>
              <p:cNvPr id="15687" name="Text Box 110"/>
              <p:cNvSpPr txBox="1">
                <a:spLocks noChangeArrowheads="1"/>
              </p:cNvSpPr>
              <p:nvPr/>
            </p:nvSpPr>
            <p:spPr bwMode="auto">
              <a:xfrm>
                <a:off x="5216353" y="2637550"/>
                <a:ext cx="342900" cy="342900"/>
              </a:xfrm>
              <a:prstGeom prst="rect">
                <a:avLst/>
              </a:prstGeom>
              <a:noFill/>
              <a:ln w="9525">
                <a:noFill/>
                <a:miter lim="800000"/>
                <a:headEnd/>
                <a:tailEnd/>
              </a:ln>
            </p:spPr>
            <p:txBody>
              <a:bodyPr/>
              <a:lstStyle/>
              <a:p>
                <a:r>
                  <a:rPr lang="fr-FR" sz="1200"/>
                  <a:t>Z</a:t>
                </a:r>
                <a:endParaRPr lang="fr-FR"/>
              </a:p>
            </p:txBody>
          </p:sp>
          <p:grpSp>
            <p:nvGrpSpPr>
              <p:cNvPr id="15688" name="Group 555"/>
              <p:cNvGrpSpPr>
                <a:grpSpLocks/>
              </p:cNvGrpSpPr>
              <p:nvPr/>
            </p:nvGrpSpPr>
            <p:grpSpPr bwMode="auto">
              <a:xfrm>
                <a:off x="5000628" y="1643050"/>
                <a:ext cx="963295" cy="923290"/>
                <a:chOff x="2474" y="2338"/>
                <a:chExt cx="1517" cy="1454"/>
              </a:xfrm>
            </p:grpSpPr>
            <p:sp>
              <p:nvSpPr>
                <p:cNvPr id="15689" name="Line 556"/>
                <p:cNvSpPr>
                  <a:spLocks noChangeShapeType="1"/>
                </p:cNvSpPr>
                <p:nvPr/>
              </p:nvSpPr>
              <p:spPr bwMode="auto">
                <a:xfrm>
                  <a:off x="3368" y="3792"/>
                  <a:ext cx="179" cy="0"/>
                </a:xfrm>
                <a:prstGeom prst="line">
                  <a:avLst/>
                </a:prstGeom>
                <a:noFill/>
                <a:ln w="9525">
                  <a:solidFill>
                    <a:srgbClr val="000000"/>
                  </a:solidFill>
                  <a:round/>
                  <a:headEnd/>
                  <a:tailEnd/>
                </a:ln>
              </p:spPr>
              <p:txBody>
                <a:bodyPr/>
                <a:lstStyle/>
                <a:p>
                  <a:endParaRPr lang="fr-FR"/>
                </a:p>
              </p:txBody>
            </p:sp>
            <p:grpSp>
              <p:nvGrpSpPr>
                <p:cNvPr id="15690" name="Group 557"/>
                <p:cNvGrpSpPr>
                  <a:grpSpLocks/>
                </p:cNvGrpSpPr>
                <p:nvPr/>
              </p:nvGrpSpPr>
              <p:grpSpPr bwMode="auto">
                <a:xfrm>
                  <a:off x="2474" y="2338"/>
                  <a:ext cx="1517" cy="1441"/>
                  <a:chOff x="2128" y="2181"/>
                  <a:chExt cx="1517" cy="1738"/>
                </a:xfrm>
              </p:grpSpPr>
              <p:sp>
                <p:nvSpPr>
                  <p:cNvPr id="15691" name="Line 558"/>
                  <p:cNvSpPr>
                    <a:spLocks noChangeShapeType="1"/>
                  </p:cNvSpPr>
                  <p:nvPr/>
                </p:nvSpPr>
                <p:spPr bwMode="auto">
                  <a:xfrm rot="-4033978">
                    <a:off x="2533" y="2726"/>
                    <a:ext cx="198" cy="0"/>
                  </a:xfrm>
                  <a:prstGeom prst="line">
                    <a:avLst/>
                  </a:prstGeom>
                  <a:noFill/>
                  <a:ln w="9525">
                    <a:solidFill>
                      <a:srgbClr val="000000"/>
                    </a:solidFill>
                    <a:round/>
                    <a:headEnd/>
                    <a:tailEnd/>
                  </a:ln>
                </p:spPr>
                <p:txBody>
                  <a:bodyPr/>
                  <a:lstStyle/>
                  <a:p>
                    <a:endParaRPr lang="fr-FR"/>
                  </a:p>
                </p:txBody>
              </p:sp>
              <p:sp>
                <p:nvSpPr>
                  <p:cNvPr id="15692" name="Line 559"/>
                  <p:cNvSpPr>
                    <a:spLocks noChangeShapeType="1"/>
                  </p:cNvSpPr>
                  <p:nvPr/>
                </p:nvSpPr>
                <p:spPr bwMode="auto">
                  <a:xfrm rot="17566022" flipH="1">
                    <a:off x="2226" y="3456"/>
                    <a:ext cx="198" cy="0"/>
                  </a:xfrm>
                  <a:prstGeom prst="line">
                    <a:avLst/>
                  </a:prstGeom>
                  <a:noFill/>
                  <a:ln w="9525">
                    <a:solidFill>
                      <a:srgbClr val="000000"/>
                    </a:solidFill>
                    <a:round/>
                    <a:headEnd/>
                    <a:tailEnd/>
                  </a:ln>
                </p:spPr>
                <p:txBody>
                  <a:bodyPr/>
                  <a:lstStyle/>
                  <a:p>
                    <a:endParaRPr lang="fr-FR"/>
                  </a:p>
                </p:txBody>
              </p:sp>
              <p:grpSp>
                <p:nvGrpSpPr>
                  <p:cNvPr id="15693" name="Group 560"/>
                  <p:cNvGrpSpPr>
                    <a:grpSpLocks/>
                  </p:cNvGrpSpPr>
                  <p:nvPr/>
                </p:nvGrpSpPr>
                <p:grpSpPr bwMode="auto">
                  <a:xfrm>
                    <a:off x="2128" y="2181"/>
                    <a:ext cx="1517" cy="1738"/>
                    <a:chOff x="2128" y="2181"/>
                    <a:chExt cx="1517" cy="1738"/>
                  </a:xfrm>
                </p:grpSpPr>
                <p:grpSp>
                  <p:nvGrpSpPr>
                    <p:cNvPr id="15694" name="Group 561"/>
                    <p:cNvGrpSpPr>
                      <a:grpSpLocks/>
                    </p:cNvGrpSpPr>
                    <p:nvPr/>
                  </p:nvGrpSpPr>
                  <p:grpSpPr bwMode="auto">
                    <a:xfrm>
                      <a:off x="2489" y="3720"/>
                      <a:ext cx="536" cy="198"/>
                      <a:chOff x="8257" y="9157"/>
                      <a:chExt cx="1800" cy="180"/>
                    </a:xfrm>
                  </p:grpSpPr>
                  <p:grpSp>
                    <p:nvGrpSpPr>
                      <p:cNvPr id="15736" name="Group 562"/>
                      <p:cNvGrpSpPr>
                        <a:grpSpLocks/>
                      </p:cNvGrpSpPr>
                      <p:nvPr/>
                    </p:nvGrpSpPr>
                    <p:grpSpPr bwMode="auto">
                      <a:xfrm>
                        <a:off x="8617" y="9157"/>
                        <a:ext cx="360" cy="180"/>
                        <a:chOff x="8617" y="9157"/>
                        <a:chExt cx="360" cy="180"/>
                      </a:xfrm>
                    </p:grpSpPr>
                    <p:sp>
                      <p:nvSpPr>
                        <p:cNvPr id="15749" name="Line 563"/>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5750" name="Line 564"/>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5737" name="Group 565"/>
                      <p:cNvGrpSpPr>
                        <a:grpSpLocks/>
                      </p:cNvGrpSpPr>
                      <p:nvPr/>
                    </p:nvGrpSpPr>
                    <p:grpSpPr bwMode="auto">
                      <a:xfrm>
                        <a:off x="8977" y="9157"/>
                        <a:ext cx="360" cy="180"/>
                        <a:chOff x="8617" y="9157"/>
                        <a:chExt cx="360" cy="180"/>
                      </a:xfrm>
                    </p:grpSpPr>
                    <p:sp>
                      <p:nvSpPr>
                        <p:cNvPr id="15747" name="Line 566"/>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5748" name="Line 567"/>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5738" name="Group 568"/>
                      <p:cNvGrpSpPr>
                        <a:grpSpLocks/>
                      </p:cNvGrpSpPr>
                      <p:nvPr/>
                    </p:nvGrpSpPr>
                    <p:grpSpPr bwMode="auto">
                      <a:xfrm>
                        <a:off x="9337" y="9157"/>
                        <a:ext cx="360" cy="180"/>
                        <a:chOff x="8617" y="9157"/>
                        <a:chExt cx="360" cy="180"/>
                      </a:xfrm>
                    </p:grpSpPr>
                    <p:sp>
                      <p:nvSpPr>
                        <p:cNvPr id="15745" name="Line 569"/>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5746" name="Line 570"/>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5739" name="Group 571"/>
                      <p:cNvGrpSpPr>
                        <a:grpSpLocks/>
                      </p:cNvGrpSpPr>
                      <p:nvPr/>
                    </p:nvGrpSpPr>
                    <p:grpSpPr bwMode="auto">
                      <a:xfrm>
                        <a:off x="9697" y="9157"/>
                        <a:ext cx="360" cy="180"/>
                        <a:chOff x="8617" y="9157"/>
                        <a:chExt cx="360" cy="180"/>
                      </a:xfrm>
                    </p:grpSpPr>
                    <p:sp>
                      <p:nvSpPr>
                        <p:cNvPr id="15743" name="Line 572"/>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5744" name="Line 573"/>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5740" name="Group 574"/>
                      <p:cNvGrpSpPr>
                        <a:grpSpLocks/>
                      </p:cNvGrpSpPr>
                      <p:nvPr/>
                    </p:nvGrpSpPr>
                    <p:grpSpPr bwMode="auto">
                      <a:xfrm>
                        <a:off x="8257" y="9157"/>
                        <a:ext cx="360" cy="180"/>
                        <a:chOff x="8617" y="9157"/>
                        <a:chExt cx="360" cy="180"/>
                      </a:xfrm>
                    </p:grpSpPr>
                    <p:sp>
                      <p:nvSpPr>
                        <p:cNvPr id="15741" name="Line 575"/>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5742" name="Line 576"/>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sp>
                  <p:nvSpPr>
                    <p:cNvPr id="15695" name="Line 577"/>
                    <p:cNvSpPr>
                      <a:spLocks noChangeShapeType="1"/>
                    </p:cNvSpPr>
                    <p:nvPr/>
                  </p:nvSpPr>
                  <p:spPr bwMode="auto">
                    <a:xfrm flipH="1">
                      <a:off x="2305" y="3918"/>
                      <a:ext cx="179" cy="0"/>
                    </a:xfrm>
                    <a:prstGeom prst="line">
                      <a:avLst/>
                    </a:prstGeom>
                    <a:noFill/>
                    <a:ln w="9525">
                      <a:solidFill>
                        <a:srgbClr val="000000"/>
                      </a:solidFill>
                      <a:round/>
                      <a:headEnd/>
                      <a:tailEnd/>
                    </a:ln>
                  </p:spPr>
                  <p:txBody>
                    <a:bodyPr/>
                    <a:lstStyle/>
                    <a:p>
                      <a:endParaRPr lang="fr-FR"/>
                    </a:p>
                  </p:txBody>
                </p:sp>
                <p:grpSp>
                  <p:nvGrpSpPr>
                    <p:cNvPr id="15696" name="Group 578"/>
                    <p:cNvGrpSpPr>
                      <a:grpSpLocks/>
                    </p:cNvGrpSpPr>
                    <p:nvPr/>
                  </p:nvGrpSpPr>
                  <p:grpSpPr bwMode="auto">
                    <a:xfrm rot="-4033978">
                      <a:off x="2103" y="2956"/>
                      <a:ext cx="596" cy="179"/>
                      <a:chOff x="8257" y="9157"/>
                      <a:chExt cx="1800" cy="180"/>
                    </a:xfrm>
                  </p:grpSpPr>
                  <p:grpSp>
                    <p:nvGrpSpPr>
                      <p:cNvPr id="15721" name="Group 579"/>
                      <p:cNvGrpSpPr>
                        <a:grpSpLocks/>
                      </p:cNvGrpSpPr>
                      <p:nvPr/>
                    </p:nvGrpSpPr>
                    <p:grpSpPr bwMode="auto">
                      <a:xfrm>
                        <a:off x="8617" y="9157"/>
                        <a:ext cx="360" cy="180"/>
                        <a:chOff x="8617" y="9157"/>
                        <a:chExt cx="360" cy="180"/>
                      </a:xfrm>
                    </p:grpSpPr>
                    <p:sp>
                      <p:nvSpPr>
                        <p:cNvPr id="15734" name="Line 580"/>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5735" name="Line 581"/>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5722" name="Group 582"/>
                      <p:cNvGrpSpPr>
                        <a:grpSpLocks/>
                      </p:cNvGrpSpPr>
                      <p:nvPr/>
                    </p:nvGrpSpPr>
                    <p:grpSpPr bwMode="auto">
                      <a:xfrm>
                        <a:off x="8977" y="9157"/>
                        <a:ext cx="360" cy="180"/>
                        <a:chOff x="8617" y="9157"/>
                        <a:chExt cx="360" cy="180"/>
                      </a:xfrm>
                    </p:grpSpPr>
                    <p:sp>
                      <p:nvSpPr>
                        <p:cNvPr id="15732" name="Line 583"/>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5733" name="Line 584"/>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5723" name="Group 585"/>
                      <p:cNvGrpSpPr>
                        <a:grpSpLocks/>
                      </p:cNvGrpSpPr>
                      <p:nvPr/>
                    </p:nvGrpSpPr>
                    <p:grpSpPr bwMode="auto">
                      <a:xfrm>
                        <a:off x="9337" y="9157"/>
                        <a:ext cx="360" cy="180"/>
                        <a:chOff x="8617" y="9157"/>
                        <a:chExt cx="360" cy="180"/>
                      </a:xfrm>
                    </p:grpSpPr>
                    <p:sp>
                      <p:nvSpPr>
                        <p:cNvPr id="15730" name="Line 586"/>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5731" name="Line 587"/>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5724" name="Group 588"/>
                      <p:cNvGrpSpPr>
                        <a:grpSpLocks/>
                      </p:cNvGrpSpPr>
                      <p:nvPr/>
                    </p:nvGrpSpPr>
                    <p:grpSpPr bwMode="auto">
                      <a:xfrm>
                        <a:off x="9697" y="9157"/>
                        <a:ext cx="360" cy="180"/>
                        <a:chOff x="8617" y="9157"/>
                        <a:chExt cx="360" cy="180"/>
                      </a:xfrm>
                    </p:grpSpPr>
                    <p:sp>
                      <p:nvSpPr>
                        <p:cNvPr id="15728" name="Line 589"/>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5729" name="Line 590"/>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5725" name="Group 591"/>
                      <p:cNvGrpSpPr>
                        <a:grpSpLocks/>
                      </p:cNvGrpSpPr>
                      <p:nvPr/>
                    </p:nvGrpSpPr>
                    <p:grpSpPr bwMode="auto">
                      <a:xfrm>
                        <a:off x="8257" y="9157"/>
                        <a:ext cx="360" cy="180"/>
                        <a:chOff x="8617" y="9157"/>
                        <a:chExt cx="360" cy="180"/>
                      </a:xfrm>
                    </p:grpSpPr>
                    <p:sp>
                      <p:nvSpPr>
                        <p:cNvPr id="15726" name="Line 592"/>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5727" name="Line 593"/>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sp>
                  <p:nvSpPr>
                    <p:cNvPr id="15697" name="Line 594"/>
                    <p:cNvSpPr>
                      <a:spLocks noChangeShapeType="1"/>
                    </p:cNvSpPr>
                    <p:nvPr/>
                  </p:nvSpPr>
                  <p:spPr bwMode="auto">
                    <a:xfrm flipV="1">
                      <a:off x="2659" y="2181"/>
                      <a:ext cx="199" cy="462"/>
                    </a:xfrm>
                    <a:prstGeom prst="line">
                      <a:avLst/>
                    </a:prstGeom>
                    <a:noFill/>
                    <a:ln w="9525">
                      <a:solidFill>
                        <a:srgbClr val="000000"/>
                      </a:solidFill>
                      <a:round/>
                      <a:headEnd/>
                      <a:tailEnd/>
                    </a:ln>
                  </p:spPr>
                  <p:txBody>
                    <a:bodyPr/>
                    <a:lstStyle/>
                    <a:p>
                      <a:endParaRPr lang="fr-FR"/>
                    </a:p>
                  </p:txBody>
                </p:sp>
                <p:sp>
                  <p:nvSpPr>
                    <p:cNvPr id="15698" name="Line 595"/>
                    <p:cNvSpPr>
                      <a:spLocks noChangeShapeType="1"/>
                    </p:cNvSpPr>
                    <p:nvPr/>
                  </p:nvSpPr>
                  <p:spPr bwMode="auto">
                    <a:xfrm flipH="1">
                      <a:off x="2128" y="3507"/>
                      <a:ext cx="179" cy="396"/>
                    </a:xfrm>
                    <a:prstGeom prst="line">
                      <a:avLst/>
                    </a:prstGeom>
                    <a:noFill/>
                    <a:ln w="9525">
                      <a:solidFill>
                        <a:srgbClr val="000000"/>
                      </a:solidFill>
                      <a:round/>
                      <a:headEnd/>
                      <a:tailEnd/>
                    </a:ln>
                  </p:spPr>
                  <p:txBody>
                    <a:bodyPr/>
                    <a:lstStyle/>
                    <a:p>
                      <a:endParaRPr lang="fr-FR"/>
                    </a:p>
                  </p:txBody>
                </p:sp>
                <p:grpSp>
                  <p:nvGrpSpPr>
                    <p:cNvPr id="15699" name="Group 596"/>
                    <p:cNvGrpSpPr>
                      <a:grpSpLocks/>
                    </p:cNvGrpSpPr>
                    <p:nvPr/>
                  </p:nvGrpSpPr>
                  <p:grpSpPr bwMode="auto">
                    <a:xfrm rot="4150475">
                      <a:off x="3018" y="2864"/>
                      <a:ext cx="544" cy="215"/>
                      <a:chOff x="8257" y="9157"/>
                      <a:chExt cx="1800" cy="180"/>
                    </a:xfrm>
                  </p:grpSpPr>
                  <p:grpSp>
                    <p:nvGrpSpPr>
                      <p:cNvPr id="15706" name="Group 597"/>
                      <p:cNvGrpSpPr>
                        <a:grpSpLocks/>
                      </p:cNvGrpSpPr>
                      <p:nvPr/>
                    </p:nvGrpSpPr>
                    <p:grpSpPr bwMode="auto">
                      <a:xfrm>
                        <a:off x="8617" y="9157"/>
                        <a:ext cx="360" cy="180"/>
                        <a:chOff x="8617" y="9157"/>
                        <a:chExt cx="360" cy="180"/>
                      </a:xfrm>
                    </p:grpSpPr>
                    <p:sp>
                      <p:nvSpPr>
                        <p:cNvPr id="15719" name="Line 598"/>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5720" name="Line 599"/>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5707" name="Group 600"/>
                      <p:cNvGrpSpPr>
                        <a:grpSpLocks/>
                      </p:cNvGrpSpPr>
                      <p:nvPr/>
                    </p:nvGrpSpPr>
                    <p:grpSpPr bwMode="auto">
                      <a:xfrm>
                        <a:off x="8977" y="9157"/>
                        <a:ext cx="360" cy="180"/>
                        <a:chOff x="8617" y="9157"/>
                        <a:chExt cx="360" cy="180"/>
                      </a:xfrm>
                    </p:grpSpPr>
                    <p:sp>
                      <p:nvSpPr>
                        <p:cNvPr id="15717" name="Line 601"/>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5718" name="Line 602"/>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5708" name="Group 603"/>
                      <p:cNvGrpSpPr>
                        <a:grpSpLocks/>
                      </p:cNvGrpSpPr>
                      <p:nvPr/>
                    </p:nvGrpSpPr>
                    <p:grpSpPr bwMode="auto">
                      <a:xfrm>
                        <a:off x="9337" y="9157"/>
                        <a:ext cx="360" cy="180"/>
                        <a:chOff x="8617" y="9157"/>
                        <a:chExt cx="360" cy="180"/>
                      </a:xfrm>
                    </p:grpSpPr>
                    <p:sp>
                      <p:nvSpPr>
                        <p:cNvPr id="15715" name="Line 604"/>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5716" name="Line 605"/>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5709" name="Group 606"/>
                      <p:cNvGrpSpPr>
                        <a:grpSpLocks/>
                      </p:cNvGrpSpPr>
                      <p:nvPr/>
                    </p:nvGrpSpPr>
                    <p:grpSpPr bwMode="auto">
                      <a:xfrm>
                        <a:off x="9697" y="9157"/>
                        <a:ext cx="360" cy="180"/>
                        <a:chOff x="8617" y="9157"/>
                        <a:chExt cx="360" cy="180"/>
                      </a:xfrm>
                    </p:grpSpPr>
                    <p:sp>
                      <p:nvSpPr>
                        <p:cNvPr id="15713" name="Line 607"/>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5714" name="Line 608"/>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5710" name="Group 609"/>
                      <p:cNvGrpSpPr>
                        <a:grpSpLocks/>
                      </p:cNvGrpSpPr>
                      <p:nvPr/>
                    </p:nvGrpSpPr>
                    <p:grpSpPr bwMode="auto">
                      <a:xfrm>
                        <a:off x="8257" y="9157"/>
                        <a:ext cx="360" cy="180"/>
                        <a:chOff x="8617" y="9157"/>
                        <a:chExt cx="360" cy="180"/>
                      </a:xfrm>
                    </p:grpSpPr>
                    <p:sp>
                      <p:nvSpPr>
                        <p:cNvPr id="15711" name="Line 610"/>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5712" name="Line 611"/>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sp>
                  <p:nvSpPr>
                    <p:cNvPr id="15700" name="Line 612"/>
                    <p:cNvSpPr>
                      <a:spLocks noChangeShapeType="1"/>
                    </p:cNvSpPr>
                    <p:nvPr/>
                  </p:nvSpPr>
                  <p:spPr bwMode="auto">
                    <a:xfrm rot="4150475">
                      <a:off x="3229" y="3354"/>
                      <a:ext cx="182" cy="0"/>
                    </a:xfrm>
                    <a:prstGeom prst="line">
                      <a:avLst/>
                    </a:prstGeom>
                    <a:noFill/>
                    <a:ln w="9525">
                      <a:solidFill>
                        <a:srgbClr val="000000"/>
                      </a:solidFill>
                      <a:round/>
                      <a:headEnd/>
                      <a:tailEnd/>
                    </a:ln>
                  </p:spPr>
                  <p:txBody>
                    <a:bodyPr/>
                    <a:lstStyle/>
                    <a:p>
                      <a:endParaRPr lang="fr-FR"/>
                    </a:p>
                  </p:txBody>
                </p:sp>
                <p:sp>
                  <p:nvSpPr>
                    <p:cNvPr id="15701" name="Line 613"/>
                    <p:cNvSpPr>
                      <a:spLocks noChangeShapeType="1"/>
                    </p:cNvSpPr>
                    <p:nvPr/>
                  </p:nvSpPr>
                  <p:spPr bwMode="auto">
                    <a:xfrm rot="4150475" flipH="1">
                      <a:off x="2970" y="2674"/>
                      <a:ext cx="182" cy="0"/>
                    </a:xfrm>
                    <a:prstGeom prst="line">
                      <a:avLst/>
                    </a:prstGeom>
                    <a:noFill/>
                    <a:ln w="9525">
                      <a:solidFill>
                        <a:srgbClr val="000000"/>
                      </a:solidFill>
                      <a:round/>
                      <a:headEnd/>
                      <a:tailEnd/>
                    </a:ln>
                  </p:spPr>
                  <p:txBody>
                    <a:bodyPr/>
                    <a:lstStyle/>
                    <a:p>
                      <a:endParaRPr lang="fr-FR"/>
                    </a:p>
                  </p:txBody>
                </p:sp>
                <p:sp>
                  <p:nvSpPr>
                    <p:cNvPr id="15702" name="Line 614"/>
                    <p:cNvSpPr>
                      <a:spLocks noChangeShapeType="1"/>
                    </p:cNvSpPr>
                    <p:nvPr/>
                  </p:nvSpPr>
                  <p:spPr bwMode="auto">
                    <a:xfrm rot="7893365" flipV="1">
                      <a:off x="3313" y="3466"/>
                      <a:ext cx="239" cy="424"/>
                    </a:xfrm>
                    <a:prstGeom prst="line">
                      <a:avLst/>
                    </a:prstGeom>
                    <a:noFill/>
                    <a:ln w="9525">
                      <a:solidFill>
                        <a:srgbClr val="000000"/>
                      </a:solidFill>
                      <a:round/>
                      <a:headEnd/>
                      <a:tailEnd/>
                    </a:ln>
                  </p:spPr>
                  <p:txBody>
                    <a:bodyPr/>
                    <a:lstStyle/>
                    <a:p>
                      <a:endParaRPr lang="fr-FR"/>
                    </a:p>
                  </p:txBody>
                </p:sp>
                <p:sp>
                  <p:nvSpPr>
                    <p:cNvPr id="15703" name="Line 615"/>
                    <p:cNvSpPr>
                      <a:spLocks noChangeShapeType="1"/>
                    </p:cNvSpPr>
                    <p:nvPr/>
                  </p:nvSpPr>
                  <p:spPr bwMode="auto">
                    <a:xfrm rot="7508140" flipH="1">
                      <a:off x="2832" y="2197"/>
                      <a:ext cx="216" cy="363"/>
                    </a:xfrm>
                    <a:prstGeom prst="line">
                      <a:avLst/>
                    </a:prstGeom>
                    <a:noFill/>
                    <a:ln w="9525">
                      <a:solidFill>
                        <a:srgbClr val="000000"/>
                      </a:solidFill>
                      <a:round/>
                      <a:headEnd/>
                      <a:tailEnd/>
                    </a:ln>
                  </p:spPr>
                  <p:txBody>
                    <a:bodyPr/>
                    <a:lstStyle/>
                    <a:p>
                      <a:endParaRPr lang="fr-FR"/>
                    </a:p>
                  </p:txBody>
                </p:sp>
                <p:sp>
                  <p:nvSpPr>
                    <p:cNvPr id="15704" name="Line 616"/>
                    <p:cNvSpPr>
                      <a:spLocks noChangeShapeType="1"/>
                    </p:cNvSpPr>
                    <p:nvPr/>
                  </p:nvSpPr>
                  <p:spPr bwMode="auto">
                    <a:xfrm>
                      <a:off x="3161" y="3918"/>
                      <a:ext cx="357" cy="1"/>
                    </a:xfrm>
                    <a:prstGeom prst="line">
                      <a:avLst/>
                    </a:prstGeom>
                    <a:noFill/>
                    <a:ln w="9525">
                      <a:solidFill>
                        <a:srgbClr val="000000"/>
                      </a:solidFill>
                      <a:round/>
                      <a:headEnd/>
                      <a:tailEnd/>
                    </a:ln>
                  </p:spPr>
                  <p:txBody>
                    <a:bodyPr/>
                    <a:lstStyle/>
                    <a:p>
                      <a:endParaRPr lang="fr-FR"/>
                    </a:p>
                  </p:txBody>
                </p:sp>
                <p:sp>
                  <p:nvSpPr>
                    <p:cNvPr id="15705" name="Line 617"/>
                    <p:cNvSpPr>
                      <a:spLocks noChangeShapeType="1"/>
                    </p:cNvSpPr>
                    <p:nvPr/>
                  </p:nvSpPr>
                  <p:spPr bwMode="auto">
                    <a:xfrm flipH="1">
                      <a:off x="2129" y="3918"/>
                      <a:ext cx="179" cy="1"/>
                    </a:xfrm>
                    <a:prstGeom prst="line">
                      <a:avLst/>
                    </a:prstGeom>
                    <a:noFill/>
                    <a:ln w="9525">
                      <a:solidFill>
                        <a:srgbClr val="000000"/>
                      </a:solidFill>
                      <a:round/>
                      <a:headEnd/>
                      <a:tailEnd/>
                    </a:ln>
                  </p:spPr>
                  <p:txBody>
                    <a:bodyPr/>
                    <a:lstStyle/>
                    <a:p>
                      <a:endParaRPr lang="fr-FR"/>
                    </a:p>
                  </p:txBody>
                </p:sp>
              </p:grpSp>
            </p:grpSp>
          </p:grpSp>
        </p:grpSp>
      </p:grpSp>
      <p:grpSp>
        <p:nvGrpSpPr>
          <p:cNvPr id="15506" name="Groupe 1533"/>
          <p:cNvGrpSpPr>
            <a:grpSpLocks/>
          </p:cNvGrpSpPr>
          <p:nvPr/>
        </p:nvGrpSpPr>
        <p:grpSpPr bwMode="auto">
          <a:xfrm>
            <a:off x="5087573" y="2424140"/>
            <a:ext cx="3495675" cy="1231900"/>
            <a:chOff x="5086356" y="1714488"/>
            <a:chExt cx="3495696" cy="1231750"/>
          </a:xfrm>
        </p:grpSpPr>
        <p:grpSp>
          <p:nvGrpSpPr>
            <p:cNvPr id="15535" name="Group 488"/>
            <p:cNvGrpSpPr>
              <a:grpSpLocks/>
            </p:cNvGrpSpPr>
            <p:nvPr/>
          </p:nvGrpSpPr>
          <p:grpSpPr bwMode="auto">
            <a:xfrm>
              <a:off x="7286644" y="1815776"/>
              <a:ext cx="1028065" cy="684530"/>
              <a:chOff x="5918" y="1948"/>
              <a:chExt cx="2267" cy="1807"/>
            </a:xfrm>
          </p:grpSpPr>
          <p:grpSp>
            <p:nvGrpSpPr>
              <p:cNvPr id="15607" name="Group 489"/>
              <p:cNvGrpSpPr>
                <a:grpSpLocks/>
              </p:cNvGrpSpPr>
              <p:nvPr/>
            </p:nvGrpSpPr>
            <p:grpSpPr bwMode="auto">
              <a:xfrm>
                <a:off x="6998" y="1948"/>
                <a:ext cx="199" cy="1364"/>
                <a:chOff x="5897" y="11857"/>
                <a:chExt cx="200" cy="1240"/>
              </a:xfrm>
            </p:grpSpPr>
            <p:grpSp>
              <p:nvGrpSpPr>
                <p:cNvPr id="15652" name="Group 490"/>
                <p:cNvGrpSpPr>
                  <a:grpSpLocks/>
                </p:cNvGrpSpPr>
                <p:nvPr/>
              </p:nvGrpSpPr>
              <p:grpSpPr bwMode="auto">
                <a:xfrm rot="5222131">
                  <a:off x="5557" y="12397"/>
                  <a:ext cx="900" cy="180"/>
                  <a:chOff x="8077" y="9157"/>
                  <a:chExt cx="900" cy="180"/>
                </a:xfrm>
              </p:grpSpPr>
              <p:grpSp>
                <p:nvGrpSpPr>
                  <p:cNvPr id="4" name="Group 491"/>
                  <p:cNvGrpSpPr>
                    <a:grpSpLocks/>
                  </p:cNvGrpSpPr>
                  <p:nvPr/>
                </p:nvGrpSpPr>
                <p:grpSpPr bwMode="auto">
                  <a:xfrm>
                    <a:off x="8257" y="9157"/>
                    <a:ext cx="540" cy="180"/>
                    <a:chOff x="8257" y="9157"/>
                    <a:chExt cx="1800" cy="180"/>
                  </a:xfrm>
                </p:grpSpPr>
                <p:grpSp>
                  <p:nvGrpSpPr>
                    <p:cNvPr id="15658" name="Group 492"/>
                    <p:cNvGrpSpPr>
                      <a:grpSpLocks/>
                    </p:cNvGrpSpPr>
                    <p:nvPr/>
                  </p:nvGrpSpPr>
                  <p:grpSpPr bwMode="auto">
                    <a:xfrm>
                      <a:off x="8617" y="9157"/>
                      <a:ext cx="360" cy="180"/>
                      <a:chOff x="8617" y="9157"/>
                      <a:chExt cx="360" cy="180"/>
                    </a:xfrm>
                  </p:grpSpPr>
                  <p:sp>
                    <p:nvSpPr>
                      <p:cNvPr id="15671" name="Line 493"/>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5672" name="Line 494"/>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5659" name="Group 495"/>
                    <p:cNvGrpSpPr>
                      <a:grpSpLocks/>
                    </p:cNvGrpSpPr>
                    <p:nvPr/>
                  </p:nvGrpSpPr>
                  <p:grpSpPr bwMode="auto">
                    <a:xfrm>
                      <a:off x="8977" y="9157"/>
                      <a:ext cx="360" cy="180"/>
                      <a:chOff x="8617" y="9157"/>
                      <a:chExt cx="360" cy="180"/>
                    </a:xfrm>
                  </p:grpSpPr>
                  <p:sp>
                    <p:nvSpPr>
                      <p:cNvPr id="15669" name="Line 496"/>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5670" name="Line 497"/>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5660" name="Group 498"/>
                    <p:cNvGrpSpPr>
                      <a:grpSpLocks/>
                    </p:cNvGrpSpPr>
                    <p:nvPr/>
                  </p:nvGrpSpPr>
                  <p:grpSpPr bwMode="auto">
                    <a:xfrm>
                      <a:off x="9337" y="9157"/>
                      <a:ext cx="360" cy="180"/>
                      <a:chOff x="8617" y="9157"/>
                      <a:chExt cx="360" cy="180"/>
                    </a:xfrm>
                  </p:grpSpPr>
                  <p:sp>
                    <p:nvSpPr>
                      <p:cNvPr id="15667" name="Line 499"/>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5668" name="Line 500"/>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5661" name="Group 501"/>
                    <p:cNvGrpSpPr>
                      <a:grpSpLocks/>
                    </p:cNvGrpSpPr>
                    <p:nvPr/>
                  </p:nvGrpSpPr>
                  <p:grpSpPr bwMode="auto">
                    <a:xfrm>
                      <a:off x="9697" y="9157"/>
                      <a:ext cx="360" cy="180"/>
                      <a:chOff x="8617" y="9157"/>
                      <a:chExt cx="360" cy="180"/>
                    </a:xfrm>
                  </p:grpSpPr>
                  <p:sp>
                    <p:nvSpPr>
                      <p:cNvPr id="15665" name="Line 502"/>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5666" name="Line 503"/>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5662" name="Group 504"/>
                    <p:cNvGrpSpPr>
                      <a:grpSpLocks/>
                    </p:cNvGrpSpPr>
                    <p:nvPr/>
                  </p:nvGrpSpPr>
                  <p:grpSpPr bwMode="auto">
                    <a:xfrm>
                      <a:off x="8257" y="9157"/>
                      <a:ext cx="360" cy="180"/>
                      <a:chOff x="8617" y="9157"/>
                      <a:chExt cx="360" cy="180"/>
                    </a:xfrm>
                  </p:grpSpPr>
                  <p:sp>
                    <p:nvSpPr>
                      <p:cNvPr id="15663" name="Line 505"/>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5664" name="Line 506"/>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sp>
                <p:nvSpPr>
                  <p:cNvPr id="15656" name="Line 507"/>
                  <p:cNvSpPr>
                    <a:spLocks noChangeShapeType="1"/>
                  </p:cNvSpPr>
                  <p:nvPr/>
                </p:nvSpPr>
                <p:spPr bwMode="auto">
                  <a:xfrm>
                    <a:off x="8797" y="9337"/>
                    <a:ext cx="180" cy="0"/>
                  </a:xfrm>
                  <a:prstGeom prst="line">
                    <a:avLst/>
                  </a:prstGeom>
                  <a:noFill/>
                  <a:ln w="9525">
                    <a:solidFill>
                      <a:srgbClr val="000000"/>
                    </a:solidFill>
                    <a:round/>
                    <a:headEnd/>
                    <a:tailEnd/>
                  </a:ln>
                </p:spPr>
                <p:txBody>
                  <a:bodyPr/>
                  <a:lstStyle/>
                  <a:p>
                    <a:endParaRPr lang="fr-FR"/>
                  </a:p>
                </p:txBody>
              </p:sp>
              <p:sp>
                <p:nvSpPr>
                  <p:cNvPr id="15657" name="Line 508"/>
                  <p:cNvSpPr>
                    <a:spLocks noChangeShapeType="1"/>
                  </p:cNvSpPr>
                  <p:nvPr/>
                </p:nvSpPr>
                <p:spPr bwMode="auto">
                  <a:xfrm flipH="1">
                    <a:off x="8077" y="9337"/>
                    <a:ext cx="180" cy="0"/>
                  </a:xfrm>
                  <a:prstGeom prst="line">
                    <a:avLst/>
                  </a:prstGeom>
                  <a:noFill/>
                  <a:ln w="9525">
                    <a:solidFill>
                      <a:srgbClr val="000000"/>
                    </a:solidFill>
                    <a:round/>
                    <a:headEnd/>
                    <a:tailEnd/>
                  </a:ln>
                </p:spPr>
                <p:txBody>
                  <a:bodyPr/>
                  <a:lstStyle/>
                  <a:p>
                    <a:endParaRPr lang="fr-FR"/>
                  </a:p>
                </p:txBody>
              </p:sp>
            </p:grpSp>
            <p:sp>
              <p:nvSpPr>
                <p:cNvPr id="15653" name="Line 509"/>
                <p:cNvSpPr>
                  <a:spLocks noChangeShapeType="1"/>
                </p:cNvSpPr>
                <p:nvPr/>
              </p:nvSpPr>
              <p:spPr bwMode="auto">
                <a:xfrm>
                  <a:off x="5937" y="12917"/>
                  <a:ext cx="0" cy="180"/>
                </a:xfrm>
                <a:prstGeom prst="line">
                  <a:avLst/>
                </a:prstGeom>
                <a:noFill/>
                <a:ln w="9525">
                  <a:solidFill>
                    <a:srgbClr val="000000"/>
                  </a:solidFill>
                  <a:round/>
                  <a:headEnd/>
                  <a:tailEnd/>
                </a:ln>
              </p:spPr>
              <p:txBody>
                <a:bodyPr/>
                <a:lstStyle/>
                <a:p>
                  <a:endParaRPr lang="fr-FR"/>
                </a:p>
              </p:txBody>
            </p:sp>
            <p:sp>
              <p:nvSpPr>
                <p:cNvPr id="15654" name="Line 510"/>
                <p:cNvSpPr>
                  <a:spLocks noChangeShapeType="1"/>
                </p:cNvSpPr>
                <p:nvPr/>
              </p:nvSpPr>
              <p:spPr bwMode="auto">
                <a:xfrm>
                  <a:off x="5897" y="11857"/>
                  <a:ext cx="0" cy="180"/>
                </a:xfrm>
                <a:prstGeom prst="line">
                  <a:avLst/>
                </a:prstGeom>
                <a:noFill/>
                <a:ln w="9525">
                  <a:solidFill>
                    <a:srgbClr val="000000"/>
                  </a:solidFill>
                  <a:round/>
                  <a:headEnd/>
                  <a:tailEnd/>
                </a:ln>
              </p:spPr>
              <p:txBody>
                <a:bodyPr/>
                <a:lstStyle/>
                <a:p>
                  <a:endParaRPr lang="fr-FR"/>
                </a:p>
              </p:txBody>
            </p:sp>
          </p:grpSp>
          <p:grpSp>
            <p:nvGrpSpPr>
              <p:cNvPr id="15608" name="Group 511"/>
              <p:cNvGrpSpPr>
                <a:grpSpLocks/>
              </p:cNvGrpSpPr>
              <p:nvPr/>
            </p:nvGrpSpPr>
            <p:grpSpPr bwMode="auto">
              <a:xfrm rot="-7643581">
                <a:off x="6423" y="3038"/>
                <a:ext cx="211" cy="1221"/>
                <a:chOff x="5897" y="11857"/>
                <a:chExt cx="200" cy="1240"/>
              </a:xfrm>
            </p:grpSpPr>
            <p:grpSp>
              <p:nvGrpSpPr>
                <p:cNvPr id="15631" name="Group 512"/>
                <p:cNvGrpSpPr>
                  <a:grpSpLocks/>
                </p:cNvGrpSpPr>
                <p:nvPr/>
              </p:nvGrpSpPr>
              <p:grpSpPr bwMode="auto">
                <a:xfrm rot="5222131">
                  <a:off x="5557" y="12397"/>
                  <a:ext cx="900" cy="180"/>
                  <a:chOff x="8077" y="9157"/>
                  <a:chExt cx="900" cy="180"/>
                </a:xfrm>
              </p:grpSpPr>
              <p:grpSp>
                <p:nvGrpSpPr>
                  <p:cNvPr id="15634" name="Group 513"/>
                  <p:cNvGrpSpPr>
                    <a:grpSpLocks/>
                  </p:cNvGrpSpPr>
                  <p:nvPr/>
                </p:nvGrpSpPr>
                <p:grpSpPr bwMode="auto">
                  <a:xfrm>
                    <a:off x="8257" y="9157"/>
                    <a:ext cx="540" cy="180"/>
                    <a:chOff x="8257" y="9157"/>
                    <a:chExt cx="1800" cy="180"/>
                  </a:xfrm>
                </p:grpSpPr>
                <p:grpSp>
                  <p:nvGrpSpPr>
                    <p:cNvPr id="15637" name="Group 514"/>
                    <p:cNvGrpSpPr>
                      <a:grpSpLocks/>
                    </p:cNvGrpSpPr>
                    <p:nvPr/>
                  </p:nvGrpSpPr>
                  <p:grpSpPr bwMode="auto">
                    <a:xfrm>
                      <a:off x="8617" y="9157"/>
                      <a:ext cx="360" cy="180"/>
                      <a:chOff x="8617" y="9157"/>
                      <a:chExt cx="360" cy="180"/>
                    </a:xfrm>
                  </p:grpSpPr>
                  <p:sp>
                    <p:nvSpPr>
                      <p:cNvPr id="15650" name="Line 515"/>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5651" name="Line 516"/>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5638" name="Group 517"/>
                    <p:cNvGrpSpPr>
                      <a:grpSpLocks/>
                    </p:cNvGrpSpPr>
                    <p:nvPr/>
                  </p:nvGrpSpPr>
                  <p:grpSpPr bwMode="auto">
                    <a:xfrm>
                      <a:off x="8977" y="9157"/>
                      <a:ext cx="360" cy="180"/>
                      <a:chOff x="8617" y="9157"/>
                      <a:chExt cx="360" cy="180"/>
                    </a:xfrm>
                  </p:grpSpPr>
                  <p:sp>
                    <p:nvSpPr>
                      <p:cNvPr id="15648" name="Line 518"/>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5649" name="Line 519"/>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5639" name="Group 520"/>
                    <p:cNvGrpSpPr>
                      <a:grpSpLocks/>
                    </p:cNvGrpSpPr>
                    <p:nvPr/>
                  </p:nvGrpSpPr>
                  <p:grpSpPr bwMode="auto">
                    <a:xfrm>
                      <a:off x="9337" y="9157"/>
                      <a:ext cx="360" cy="180"/>
                      <a:chOff x="8617" y="9157"/>
                      <a:chExt cx="360" cy="180"/>
                    </a:xfrm>
                  </p:grpSpPr>
                  <p:sp>
                    <p:nvSpPr>
                      <p:cNvPr id="15646" name="Line 521"/>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5647" name="Line 522"/>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5640" name="Group 523"/>
                    <p:cNvGrpSpPr>
                      <a:grpSpLocks/>
                    </p:cNvGrpSpPr>
                    <p:nvPr/>
                  </p:nvGrpSpPr>
                  <p:grpSpPr bwMode="auto">
                    <a:xfrm>
                      <a:off x="9697" y="9157"/>
                      <a:ext cx="360" cy="180"/>
                      <a:chOff x="8617" y="9157"/>
                      <a:chExt cx="360" cy="180"/>
                    </a:xfrm>
                  </p:grpSpPr>
                  <p:sp>
                    <p:nvSpPr>
                      <p:cNvPr id="15644" name="Line 524"/>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5645" name="Line 525"/>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5641" name="Group 526"/>
                    <p:cNvGrpSpPr>
                      <a:grpSpLocks/>
                    </p:cNvGrpSpPr>
                    <p:nvPr/>
                  </p:nvGrpSpPr>
                  <p:grpSpPr bwMode="auto">
                    <a:xfrm>
                      <a:off x="8257" y="9157"/>
                      <a:ext cx="360" cy="180"/>
                      <a:chOff x="8617" y="9157"/>
                      <a:chExt cx="360" cy="180"/>
                    </a:xfrm>
                  </p:grpSpPr>
                  <p:sp>
                    <p:nvSpPr>
                      <p:cNvPr id="15642" name="Line 527"/>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5643" name="Line 528"/>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sp>
                <p:nvSpPr>
                  <p:cNvPr id="15635" name="Line 529"/>
                  <p:cNvSpPr>
                    <a:spLocks noChangeShapeType="1"/>
                  </p:cNvSpPr>
                  <p:nvPr/>
                </p:nvSpPr>
                <p:spPr bwMode="auto">
                  <a:xfrm>
                    <a:off x="8797" y="9337"/>
                    <a:ext cx="180" cy="0"/>
                  </a:xfrm>
                  <a:prstGeom prst="line">
                    <a:avLst/>
                  </a:prstGeom>
                  <a:noFill/>
                  <a:ln w="9525">
                    <a:solidFill>
                      <a:srgbClr val="000000"/>
                    </a:solidFill>
                    <a:round/>
                    <a:headEnd/>
                    <a:tailEnd/>
                  </a:ln>
                </p:spPr>
                <p:txBody>
                  <a:bodyPr/>
                  <a:lstStyle/>
                  <a:p>
                    <a:endParaRPr lang="fr-FR"/>
                  </a:p>
                </p:txBody>
              </p:sp>
              <p:sp>
                <p:nvSpPr>
                  <p:cNvPr id="15636" name="Line 530"/>
                  <p:cNvSpPr>
                    <a:spLocks noChangeShapeType="1"/>
                  </p:cNvSpPr>
                  <p:nvPr/>
                </p:nvSpPr>
                <p:spPr bwMode="auto">
                  <a:xfrm flipH="1">
                    <a:off x="8077" y="9337"/>
                    <a:ext cx="180" cy="0"/>
                  </a:xfrm>
                  <a:prstGeom prst="line">
                    <a:avLst/>
                  </a:prstGeom>
                  <a:noFill/>
                  <a:ln w="9525">
                    <a:solidFill>
                      <a:srgbClr val="000000"/>
                    </a:solidFill>
                    <a:round/>
                    <a:headEnd/>
                    <a:tailEnd/>
                  </a:ln>
                </p:spPr>
                <p:txBody>
                  <a:bodyPr/>
                  <a:lstStyle/>
                  <a:p>
                    <a:endParaRPr lang="fr-FR"/>
                  </a:p>
                </p:txBody>
              </p:sp>
            </p:grpSp>
            <p:sp>
              <p:nvSpPr>
                <p:cNvPr id="15632" name="Line 531"/>
                <p:cNvSpPr>
                  <a:spLocks noChangeShapeType="1"/>
                </p:cNvSpPr>
                <p:nvPr/>
              </p:nvSpPr>
              <p:spPr bwMode="auto">
                <a:xfrm>
                  <a:off x="5937" y="12917"/>
                  <a:ext cx="0" cy="180"/>
                </a:xfrm>
                <a:prstGeom prst="line">
                  <a:avLst/>
                </a:prstGeom>
                <a:noFill/>
                <a:ln w="9525">
                  <a:solidFill>
                    <a:srgbClr val="000000"/>
                  </a:solidFill>
                  <a:round/>
                  <a:headEnd/>
                  <a:tailEnd/>
                </a:ln>
              </p:spPr>
              <p:txBody>
                <a:bodyPr/>
                <a:lstStyle/>
                <a:p>
                  <a:endParaRPr lang="fr-FR"/>
                </a:p>
              </p:txBody>
            </p:sp>
            <p:sp>
              <p:nvSpPr>
                <p:cNvPr id="15633" name="Line 532"/>
                <p:cNvSpPr>
                  <a:spLocks noChangeShapeType="1"/>
                </p:cNvSpPr>
                <p:nvPr/>
              </p:nvSpPr>
              <p:spPr bwMode="auto">
                <a:xfrm>
                  <a:off x="5897" y="11857"/>
                  <a:ext cx="0" cy="180"/>
                </a:xfrm>
                <a:prstGeom prst="line">
                  <a:avLst/>
                </a:prstGeom>
                <a:noFill/>
                <a:ln w="9525">
                  <a:solidFill>
                    <a:srgbClr val="000000"/>
                  </a:solidFill>
                  <a:round/>
                  <a:headEnd/>
                  <a:tailEnd/>
                </a:ln>
              </p:spPr>
              <p:txBody>
                <a:bodyPr/>
                <a:lstStyle/>
                <a:p>
                  <a:endParaRPr lang="fr-FR"/>
                </a:p>
              </p:txBody>
            </p:sp>
          </p:grpSp>
          <p:grpSp>
            <p:nvGrpSpPr>
              <p:cNvPr id="15609" name="Group 533"/>
              <p:cNvGrpSpPr>
                <a:grpSpLocks/>
              </p:cNvGrpSpPr>
              <p:nvPr/>
            </p:nvGrpSpPr>
            <p:grpSpPr bwMode="auto">
              <a:xfrm rot="-2899982">
                <a:off x="7465" y="3035"/>
                <a:ext cx="240" cy="1200"/>
                <a:chOff x="5897" y="11857"/>
                <a:chExt cx="200" cy="1240"/>
              </a:xfrm>
            </p:grpSpPr>
            <p:grpSp>
              <p:nvGrpSpPr>
                <p:cNvPr id="15610" name="Group 534"/>
                <p:cNvGrpSpPr>
                  <a:grpSpLocks/>
                </p:cNvGrpSpPr>
                <p:nvPr/>
              </p:nvGrpSpPr>
              <p:grpSpPr bwMode="auto">
                <a:xfrm rot="5222131">
                  <a:off x="5557" y="12397"/>
                  <a:ext cx="900" cy="180"/>
                  <a:chOff x="8077" y="9157"/>
                  <a:chExt cx="900" cy="180"/>
                </a:xfrm>
              </p:grpSpPr>
              <p:grpSp>
                <p:nvGrpSpPr>
                  <p:cNvPr id="15613" name="Group 535"/>
                  <p:cNvGrpSpPr>
                    <a:grpSpLocks/>
                  </p:cNvGrpSpPr>
                  <p:nvPr/>
                </p:nvGrpSpPr>
                <p:grpSpPr bwMode="auto">
                  <a:xfrm>
                    <a:off x="8257" y="9157"/>
                    <a:ext cx="540" cy="180"/>
                    <a:chOff x="8257" y="9157"/>
                    <a:chExt cx="1800" cy="180"/>
                  </a:xfrm>
                </p:grpSpPr>
                <p:grpSp>
                  <p:nvGrpSpPr>
                    <p:cNvPr id="15616" name="Group 536"/>
                    <p:cNvGrpSpPr>
                      <a:grpSpLocks/>
                    </p:cNvGrpSpPr>
                    <p:nvPr/>
                  </p:nvGrpSpPr>
                  <p:grpSpPr bwMode="auto">
                    <a:xfrm>
                      <a:off x="8617" y="9157"/>
                      <a:ext cx="360" cy="180"/>
                      <a:chOff x="8617" y="9157"/>
                      <a:chExt cx="360" cy="180"/>
                    </a:xfrm>
                  </p:grpSpPr>
                  <p:sp>
                    <p:nvSpPr>
                      <p:cNvPr id="15629" name="Line 537"/>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5630" name="Line 538"/>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5617" name="Group 539"/>
                    <p:cNvGrpSpPr>
                      <a:grpSpLocks/>
                    </p:cNvGrpSpPr>
                    <p:nvPr/>
                  </p:nvGrpSpPr>
                  <p:grpSpPr bwMode="auto">
                    <a:xfrm>
                      <a:off x="8977" y="9157"/>
                      <a:ext cx="360" cy="180"/>
                      <a:chOff x="8617" y="9157"/>
                      <a:chExt cx="360" cy="180"/>
                    </a:xfrm>
                  </p:grpSpPr>
                  <p:sp>
                    <p:nvSpPr>
                      <p:cNvPr id="15627" name="Line 540"/>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5628" name="Line 541"/>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5618" name="Group 542"/>
                    <p:cNvGrpSpPr>
                      <a:grpSpLocks/>
                    </p:cNvGrpSpPr>
                    <p:nvPr/>
                  </p:nvGrpSpPr>
                  <p:grpSpPr bwMode="auto">
                    <a:xfrm>
                      <a:off x="9337" y="9157"/>
                      <a:ext cx="360" cy="180"/>
                      <a:chOff x="8617" y="9157"/>
                      <a:chExt cx="360" cy="180"/>
                    </a:xfrm>
                  </p:grpSpPr>
                  <p:sp>
                    <p:nvSpPr>
                      <p:cNvPr id="15625" name="Line 543"/>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5626" name="Line 544"/>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5619" name="Group 545"/>
                    <p:cNvGrpSpPr>
                      <a:grpSpLocks/>
                    </p:cNvGrpSpPr>
                    <p:nvPr/>
                  </p:nvGrpSpPr>
                  <p:grpSpPr bwMode="auto">
                    <a:xfrm>
                      <a:off x="9697" y="9157"/>
                      <a:ext cx="360" cy="180"/>
                      <a:chOff x="8617" y="9157"/>
                      <a:chExt cx="360" cy="180"/>
                    </a:xfrm>
                  </p:grpSpPr>
                  <p:sp>
                    <p:nvSpPr>
                      <p:cNvPr id="15623" name="Line 546"/>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5624" name="Line 547"/>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5620" name="Group 548"/>
                    <p:cNvGrpSpPr>
                      <a:grpSpLocks/>
                    </p:cNvGrpSpPr>
                    <p:nvPr/>
                  </p:nvGrpSpPr>
                  <p:grpSpPr bwMode="auto">
                    <a:xfrm>
                      <a:off x="8257" y="9157"/>
                      <a:ext cx="360" cy="180"/>
                      <a:chOff x="8617" y="9157"/>
                      <a:chExt cx="360" cy="180"/>
                    </a:xfrm>
                  </p:grpSpPr>
                  <p:sp>
                    <p:nvSpPr>
                      <p:cNvPr id="15621" name="Line 549"/>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5622" name="Line 550"/>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sp>
                <p:nvSpPr>
                  <p:cNvPr id="15614" name="Line 551"/>
                  <p:cNvSpPr>
                    <a:spLocks noChangeShapeType="1"/>
                  </p:cNvSpPr>
                  <p:nvPr/>
                </p:nvSpPr>
                <p:spPr bwMode="auto">
                  <a:xfrm>
                    <a:off x="8797" y="9337"/>
                    <a:ext cx="180" cy="0"/>
                  </a:xfrm>
                  <a:prstGeom prst="line">
                    <a:avLst/>
                  </a:prstGeom>
                  <a:noFill/>
                  <a:ln w="9525">
                    <a:solidFill>
                      <a:srgbClr val="000000"/>
                    </a:solidFill>
                    <a:round/>
                    <a:headEnd/>
                    <a:tailEnd/>
                  </a:ln>
                </p:spPr>
                <p:txBody>
                  <a:bodyPr/>
                  <a:lstStyle/>
                  <a:p>
                    <a:endParaRPr lang="fr-FR"/>
                  </a:p>
                </p:txBody>
              </p:sp>
              <p:sp>
                <p:nvSpPr>
                  <p:cNvPr id="15615" name="Line 552"/>
                  <p:cNvSpPr>
                    <a:spLocks noChangeShapeType="1"/>
                  </p:cNvSpPr>
                  <p:nvPr/>
                </p:nvSpPr>
                <p:spPr bwMode="auto">
                  <a:xfrm flipH="1">
                    <a:off x="8077" y="9337"/>
                    <a:ext cx="180" cy="0"/>
                  </a:xfrm>
                  <a:prstGeom prst="line">
                    <a:avLst/>
                  </a:prstGeom>
                  <a:noFill/>
                  <a:ln w="9525">
                    <a:solidFill>
                      <a:srgbClr val="000000"/>
                    </a:solidFill>
                    <a:round/>
                    <a:headEnd/>
                    <a:tailEnd/>
                  </a:ln>
                </p:spPr>
                <p:txBody>
                  <a:bodyPr/>
                  <a:lstStyle/>
                  <a:p>
                    <a:endParaRPr lang="fr-FR"/>
                  </a:p>
                </p:txBody>
              </p:sp>
            </p:grpSp>
            <p:sp>
              <p:nvSpPr>
                <p:cNvPr id="15611" name="Line 553"/>
                <p:cNvSpPr>
                  <a:spLocks noChangeShapeType="1"/>
                </p:cNvSpPr>
                <p:nvPr/>
              </p:nvSpPr>
              <p:spPr bwMode="auto">
                <a:xfrm>
                  <a:off x="5937" y="12917"/>
                  <a:ext cx="0" cy="180"/>
                </a:xfrm>
                <a:prstGeom prst="line">
                  <a:avLst/>
                </a:prstGeom>
                <a:noFill/>
                <a:ln w="9525">
                  <a:solidFill>
                    <a:srgbClr val="000000"/>
                  </a:solidFill>
                  <a:round/>
                  <a:headEnd/>
                  <a:tailEnd/>
                </a:ln>
              </p:spPr>
              <p:txBody>
                <a:bodyPr/>
                <a:lstStyle/>
                <a:p>
                  <a:endParaRPr lang="fr-FR"/>
                </a:p>
              </p:txBody>
            </p:sp>
            <p:sp>
              <p:nvSpPr>
                <p:cNvPr id="15612" name="Line 554"/>
                <p:cNvSpPr>
                  <a:spLocks noChangeShapeType="1"/>
                </p:cNvSpPr>
                <p:nvPr/>
              </p:nvSpPr>
              <p:spPr bwMode="auto">
                <a:xfrm>
                  <a:off x="5897" y="11857"/>
                  <a:ext cx="0" cy="180"/>
                </a:xfrm>
                <a:prstGeom prst="line">
                  <a:avLst/>
                </a:prstGeom>
                <a:noFill/>
                <a:ln w="9525">
                  <a:solidFill>
                    <a:srgbClr val="000000"/>
                  </a:solidFill>
                  <a:round/>
                  <a:headEnd/>
                  <a:tailEnd/>
                </a:ln>
              </p:spPr>
              <p:txBody>
                <a:bodyPr/>
                <a:lstStyle/>
                <a:p>
                  <a:endParaRPr lang="fr-FR"/>
                </a:p>
              </p:txBody>
            </p:sp>
          </p:grpSp>
        </p:grpSp>
        <p:sp>
          <p:nvSpPr>
            <p:cNvPr id="15536" name="Line 618"/>
            <p:cNvSpPr>
              <a:spLocks noChangeShapeType="1"/>
            </p:cNvSpPr>
            <p:nvPr/>
          </p:nvSpPr>
          <p:spPr bwMode="auto">
            <a:xfrm>
              <a:off x="6429388" y="2159311"/>
              <a:ext cx="457200" cy="0"/>
            </a:xfrm>
            <a:prstGeom prst="line">
              <a:avLst/>
            </a:prstGeom>
            <a:noFill/>
            <a:ln w="38100" cmpd="dbl">
              <a:solidFill>
                <a:srgbClr val="000000"/>
              </a:solidFill>
              <a:round/>
              <a:headEnd type="stealth" w="med" len="sm"/>
              <a:tailEnd type="stealth" w="med" len="sm"/>
            </a:ln>
          </p:spPr>
          <p:txBody>
            <a:bodyPr/>
            <a:lstStyle/>
            <a:p>
              <a:endParaRPr lang="fr-FR"/>
            </a:p>
          </p:txBody>
        </p:sp>
        <p:grpSp>
          <p:nvGrpSpPr>
            <p:cNvPr id="15537" name="Groupe 1516"/>
            <p:cNvGrpSpPr>
              <a:grpSpLocks/>
            </p:cNvGrpSpPr>
            <p:nvPr/>
          </p:nvGrpSpPr>
          <p:grpSpPr bwMode="auto">
            <a:xfrm>
              <a:off x="5086356" y="1714488"/>
              <a:ext cx="1271594" cy="1231750"/>
              <a:chOff x="319932" y="3611720"/>
              <a:chExt cx="1271594" cy="1231750"/>
            </a:xfrm>
          </p:grpSpPr>
          <p:grpSp>
            <p:nvGrpSpPr>
              <p:cNvPr id="15541" name="Group 555"/>
              <p:cNvGrpSpPr>
                <a:grpSpLocks/>
              </p:cNvGrpSpPr>
              <p:nvPr/>
            </p:nvGrpSpPr>
            <p:grpSpPr bwMode="auto">
              <a:xfrm>
                <a:off x="428596" y="3611720"/>
                <a:ext cx="963295" cy="921385"/>
                <a:chOff x="2474" y="2338"/>
                <a:chExt cx="1517" cy="1451"/>
              </a:xfrm>
            </p:grpSpPr>
            <p:sp>
              <p:nvSpPr>
                <p:cNvPr id="15545" name="Line 556"/>
                <p:cNvSpPr>
                  <a:spLocks noChangeShapeType="1"/>
                </p:cNvSpPr>
                <p:nvPr/>
              </p:nvSpPr>
              <p:spPr bwMode="auto">
                <a:xfrm>
                  <a:off x="3374" y="3789"/>
                  <a:ext cx="179" cy="0"/>
                </a:xfrm>
                <a:prstGeom prst="line">
                  <a:avLst/>
                </a:prstGeom>
                <a:noFill/>
                <a:ln w="9525">
                  <a:solidFill>
                    <a:srgbClr val="000000"/>
                  </a:solidFill>
                  <a:round/>
                  <a:headEnd/>
                  <a:tailEnd/>
                </a:ln>
              </p:spPr>
              <p:txBody>
                <a:bodyPr/>
                <a:lstStyle/>
                <a:p>
                  <a:endParaRPr lang="fr-FR"/>
                </a:p>
              </p:txBody>
            </p:sp>
            <p:grpSp>
              <p:nvGrpSpPr>
                <p:cNvPr id="15546" name="Group 557"/>
                <p:cNvGrpSpPr>
                  <a:grpSpLocks/>
                </p:cNvGrpSpPr>
                <p:nvPr/>
              </p:nvGrpSpPr>
              <p:grpSpPr bwMode="auto">
                <a:xfrm>
                  <a:off x="2474" y="2338"/>
                  <a:ext cx="1517" cy="1441"/>
                  <a:chOff x="2128" y="2181"/>
                  <a:chExt cx="1517" cy="1738"/>
                </a:xfrm>
              </p:grpSpPr>
              <p:sp>
                <p:nvSpPr>
                  <p:cNvPr id="15547" name="Line 558"/>
                  <p:cNvSpPr>
                    <a:spLocks noChangeShapeType="1"/>
                  </p:cNvSpPr>
                  <p:nvPr/>
                </p:nvSpPr>
                <p:spPr bwMode="auto">
                  <a:xfrm rot="-4033978">
                    <a:off x="2533" y="2726"/>
                    <a:ext cx="198" cy="0"/>
                  </a:xfrm>
                  <a:prstGeom prst="line">
                    <a:avLst/>
                  </a:prstGeom>
                  <a:noFill/>
                  <a:ln w="9525">
                    <a:solidFill>
                      <a:srgbClr val="000000"/>
                    </a:solidFill>
                    <a:round/>
                    <a:headEnd/>
                    <a:tailEnd/>
                  </a:ln>
                </p:spPr>
                <p:txBody>
                  <a:bodyPr/>
                  <a:lstStyle/>
                  <a:p>
                    <a:endParaRPr lang="fr-FR"/>
                  </a:p>
                </p:txBody>
              </p:sp>
              <p:sp>
                <p:nvSpPr>
                  <p:cNvPr id="15548" name="Line 559"/>
                  <p:cNvSpPr>
                    <a:spLocks noChangeShapeType="1"/>
                  </p:cNvSpPr>
                  <p:nvPr/>
                </p:nvSpPr>
                <p:spPr bwMode="auto">
                  <a:xfrm rot="17566022" flipH="1">
                    <a:off x="2226" y="3456"/>
                    <a:ext cx="198" cy="0"/>
                  </a:xfrm>
                  <a:prstGeom prst="line">
                    <a:avLst/>
                  </a:prstGeom>
                  <a:noFill/>
                  <a:ln w="9525">
                    <a:solidFill>
                      <a:srgbClr val="000000"/>
                    </a:solidFill>
                    <a:round/>
                    <a:headEnd/>
                    <a:tailEnd/>
                  </a:ln>
                </p:spPr>
                <p:txBody>
                  <a:bodyPr/>
                  <a:lstStyle/>
                  <a:p>
                    <a:endParaRPr lang="fr-FR"/>
                  </a:p>
                </p:txBody>
              </p:sp>
              <p:grpSp>
                <p:nvGrpSpPr>
                  <p:cNvPr id="15549" name="Group 560"/>
                  <p:cNvGrpSpPr>
                    <a:grpSpLocks/>
                  </p:cNvGrpSpPr>
                  <p:nvPr/>
                </p:nvGrpSpPr>
                <p:grpSpPr bwMode="auto">
                  <a:xfrm>
                    <a:off x="2128" y="2181"/>
                    <a:ext cx="1517" cy="1738"/>
                    <a:chOff x="2128" y="2181"/>
                    <a:chExt cx="1517" cy="1738"/>
                  </a:xfrm>
                </p:grpSpPr>
                <p:grpSp>
                  <p:nvGrpSpPr>
                    <p:cNvPr id="15550" name="Group 561"/>
                    <p:cNvGrpSpPr>
                      <a:grpSpLocks/>
                    </p:cNvGrpSpPr>
                    <p:nvPr/>
                  </p:nvGrpSpPr>
                  <p:grpSpPr bwMode="auto">
                    <a:xfrm>
                      <a:off x="2489" y="3720"/>
                      <a:ext cx="536" cy="198"/>
                      <a:chOff x="8257" y="9157"/>
                      <a:chExt cx="1800" cy="180"/>
                    </a:xfrm>
                  </p:grpSpPr>
                  <p:grpSp>
                    <p:nvGrpSpPr>
                      <p:cNvPr id="15592" name="Group 562"/>
                      <p:cNvGrpSpPr>
                        <a:grpSpLocks/>
                      </p:cNvGrpSpPr>
                      <p:nvPr/>
                    </p:nvGrpSpPr>
                    <p:grpSpPr bwMode="auto">
                      <a:xfrm>
                        <a:off x="8617" y="9157"/>
                        <a:ext cx="360" cy="180"/>
                        <a:chOff x="8617" y="9157"/>
                        <a:chExt cx="360" cy="180"/>
                      </a:xfrm>
                    </p:grpSpPr>
                    <p:sp>
                      <p:nvSpPr>
                        <p:cNvPr id="15605" name="Line 563"/>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5606" name="Line 564"/>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5593" name="Group 565"/>
                      <p:cNvGrpSpPr>
                        <a:grpSpLocks/>
                      </p:cNvGrpSpPr>
                      <p:nvPr/>
                    </p:nvGrpSpPr>
                    <p:grpSpPr bwMode="auto">
                      <a:xfrm>
                        <a:off x="8977" y="9157"/>
                        <a:ext cx="360" cy="180"/>
                        <a:chOff x="8617" y="9157"/>
                        <a:chExt cx="360" cy="180"/>
                      </a:xfrm>
                    </p:grpSpPr>
                    <p:sp>
                      <p:nvSpPr>
                        <p:cNvPr id="15603" name="Line 566"/>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5604" name="Line 567"/>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5594" name="Group 568"/>
                      <p:cNvGrpSpPr>
                        <a:grpSpLocks/>
                      </p:cNvGrpSpPr>
                      <p:nvPr/>
                    </p:nvGrpSpPr>
                    <p:grpSpPr bwMode="auto">
                      <a:xfrm>
                        <a:off x="9337" y="9157"/>
                        <a:ext cx="360" cy="180"/>
                        <a:chOff x="8617" y="9157"/>
                        <a:chExt cx="360" cy="180"/>
                      </a:xfrm>
                    </p:grpSpPr>
                    <p:sp>
                      <p:nvSpPr>
                        <p:cNvPr id="15601" name="Line 569"/>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5602" name="Line 570"/>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5595" name="Group 571"/>
                      <p:cNvGrpSpPr>
                        <a:grpSpLocks/>
                      </p:cNvGrpSpPr>
                      <p:nvPr/>
                    </p:nvGrpSpPr>
                    <p:grpSpPr bwMode="auto">
                      <a:xfrm>
                        <a:off x="9697" y="9157"/>
                        <a:ext cx="360" cy="180"/>
                        <a:chOff x="8617" y="9157"/>
                        <a:chExt cx="360" cy="180"/>
                      </a:xfrm>
                    </p:grpSpPr>
                    <p:sp>
                      <p:nvSpPr>
                        <p:cNvPr id="15599" name="Line 572"/>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5600" name="Line 573"/>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5596" name="Group 574"/>
                      <p:cNvGrpSpPr>
                        <a:grpSpLocks/>
                      </p:cNvGrpSpPr>
                      <p:nvPr/>
                    </p:nvGrpSpPr>
                    <p:grpSpPr bwMode="auto">
                      <a:xfrm>
                        <a:off x="8257" y="9157"/>
                        <a:ext cx="360" cy="180"/>
                        <a:chOff x="8617" y="9157"/>
                        <a:chExt cx="360" cy="180"/>
                      </a:xfrm>
                    </p:grpSpPr>
                    <p:sp>
                      <p:nvSpPr>
                        <p:cNvPr id="15597" name="Line 575"/>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5598" name="Line 576"/>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sp>
                  <p:nvSpPr>
                    <p:cNvPr id="15551" name="Line 577"/>
                    <p:cNvSpPr>
                      <a:spLocks noChangeShapeType="1"/>
                    </p:cNvSpPr>
                    <p:nvPr/>
                  </p:nvSpPr>
                  <p:spPr bwMode="auto">
                    <a:xfrm flipH="1">
                      <a:off x="2305" y="3918"/>
                      <a:ext cx="179" cy="0"/>
                    </a:xfrm>
                    <a:prstGeom prst="line">
                      <a:avLst/>
                    </a:prstGeom>
                    <a:noFill/>
                    <a:ln w="9525">
                      <a:solidFill>
                        <a:srgbClr val="000000"/>
                      </a:solidFill>
                      <a:round/>
                      <a:headEnd/>
                      <a:tailEnd/>
                    </a:ln>
                  </p:spPr>
                  <p:txBody>
                    <a:bodyPr/>
                    <a:lstStyle/>
                    <a:p>
                      <a:endParaRPr lang="fr-FR"/>
                    </a:p>
                  </p:txBody>
                </p:sp>
                <p:grpSp>
                  <p:nvGrpSpPr>
                    <p:cNvPr id="15552" name="Group 578"/>
                    <p:cNvGrpSpPr>
                      <a:grpSpLocks/>
                    </p:cNvGrpSpPr>
                    <p:nvPr/>
                  </p:nvGrpSpPr>
                  <p:grpSpPr bwMode="auto">
                    <a:xfrm rot="-4033978">
                      <a:off x="2103" y="2956"/>
                      <a:ext cx="596" cy="179"/>
                      <a:chOff x="8257" y="9157"/>
                      <a:chExt cx="1800" cy="180"/>
                    </a:xfrm>
                  </p:grpSpPr>
                  <p:grpSp>
                    <p:nvGrpSpPr>
                      <p:cNvPr id="15577" name="Group 579"/>
                      <p:cNvGrpSpPr>
                        <a:grpSpLocks/>
                      </p:cNvGrpSpPr>
                      <p:nvPr/>
                    </p:nvGrpSpPr>
                    <p:grpSpPr bwMode="auto">
                      <a:xfrm>
                        <a:off x="8617" y="9157"/>
                        <a:ext cx="360" cy="180"/>
                        <a:chOff x="8617" y="9157"/>
                        <a:chExt cx="360" cy="180"/>
                      </a:xfrm>
                    </p:grpSpPr>
                    <p:sp>
                      <p:nvSpPr>
                        <p:cNvPr id="15590" name="Line 580"/>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5591" name="Line 581"/>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5578" name="Group 582"/>
                      <p:cNvGrpSpPr>
                        <a:grpSpLocks/>
                      </p:cNvGrpSpPr>
                      <p:nvPr/>
                    </p:nvGrpSpPr>
                    <p:grpSpPr bwMode="auto">
                      <a:xfrm>
                        <a:off x="8977" y="9157"/>
                        <a:ext cx="360" cy="180"/>
                        <a:chOff x="8617" y="9157"/>
                        <a:chExt cx="360" cy="180"/>
                      </a:xfrm>
                    </p:grpSpPr>
                    <p:sp>
                      <p:nvSpPr>
                        <p:cNvPr id="15588" name="Line 583"/>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5589" name="Line 584"/>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5579" name="Group 585"/>
                      <p:cNvGrpSpPr>
                        <a:grpSpLocks/>
                      </p:cNvGrpSpPr>
                      <p:nvPr/>
                    </p:nvGrpSpPr>
                    <p:grpSpPr bwMode="auto">
                      <a:xfrm>
                        <a:off x="9337" y="9157"/>
                        <a:ext cx="360" cy="180"/>
                        <a:chOff x="8617" y="9157"/>
                        <a:chExt cx="360" cy="180"/>
                      </a:xfrm>
                    </p:grpSpPr>
                    <p:sp>
                      <p:nvSpPr>
                        <p:cNvPr id="15586" name="Line 586"/>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5587" name="Line 587"/>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5580" name="Group 588"/>
                      <p:cNvGrpSpPr>
                        <a:grpSpLocks/>
                      </p:cNvGrpSpPr>
                      <p:nvPr/>
                    </p:nvGrpSpPr>
                    <p:grpSpPr bwMode="auto">
                      <a:xfrm>
                        <a:off x="9697" y="9157"/>
                        <a:ext cx="360" cy="180"/>
                        <a:chOff x="8617" y="9157"/>
                        <a:chExt cx="360" cy="180"/>
                      </a:xfrm>
                    </p:grpSpPr>
                    <p:sp>
                      <p:nvSpPr>
                        <p:cNvPr id="15584" name="Line 589"/>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5585" name="Line 590"/>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5581" name="Group 591"/>
                      <p:cNvGrpSpPr>
                        <a:grpSpLocks/>
                      </p:cNvGrpSpPr>
                      <p:nvPr/>
                    </p:nvGrpSpPr>
                    <p:grpSpPr bwMode="auto">
                      <a:xfrm>
                        <a:off x="8257" y="9157"/>
                        <a:ext cx="360" cy="180"/>
                        <a:chOff x="8617" y="9157"/>
                        <a:chExt cx="360" cy="180"/>
                      </a:xfrm>
                    </p:grpSpPr>
                    <p:sp>
                      <p:nvSpPr>
                        <p:cNvPr id="15582" name="Line 592"/>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5583" name="Line 593"/>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sp>
                  <p:nvSpPr>
                    <p:cNvPr id="15553" name="Line 594"/>
                    <p:cNvSpPr>
                      <a:spLocks noChangeShapeType="1"/>
                    </p:cNvSpPr>
                    <p:nvPr/>
                  </p:nvSpPr>
                  <p:spPr bwMode="auto">
                    <a:xfrm flipV="1">
                      <a:off x="2659" y="2181"/>
                      <a:ext cx="199" cy="462"/>
                    </a:xfrm>
                    <a:prstGeom prst="line">
                      <a:avLst/>
                    </a:prstGeom>
                    <a:noFill/>
                    <a:ln w="9525">
                      <a:solidFill>
                        <a:srgbClr val="000000"/>
                      </a:solidFill>
                      <a:round/>
                      <a:headEnd/>
                      <a:tailEnd/>
                    </a:ln>
                  </p:spPr>
                  <p:txBody>
                    <a:bodyPr/>
                    <a:lstStyle/>
                    <a:p>
                      <a:endParaRPr lang="fr-FR"/>
                    </a:p>
                  </p:txBody>
                </p:sp>
                <p:sp>
                  <p:nvSpPr>
                    <p:cNvPr id="15554" name="Line 595"/>
                    <p:cNvSpPr>
                      <a:spLocks noChangeShapeType="1"/>
                    </p:cNvSpPr>
                    <p:nvPr/>
                  </p:nvSpPr>
                  <p:spPr bwMode="auto">
                    <a:xfrm flipH="1">
                      <a:off x="2128" y="3507"/>
                      <a:ext cx="179" cy="396"/>
                    </a:xfrm>
                    <a:prstGeom prst="line">
                      <a:avLst/>
                    </a:prstGeom>
                    <a:noFill/>
                    <a:ln w="9525">
                      <a:solidFill>
                        <a:srgbClr val="000000"/>
                      </a:solidFill>
                      <a:round/>
                      <a:headEnd/>
                      <a:tailEnd/>
                    </a:ln>
                  </p:spPr>
                  <p:txBody>
                    <a:bodyPr/>
                    <a:lstStyle/>
                    <a:p>
                      <a:endParaRPr lang="fr-FR"/>
                    </a:p>
                  </p:txBody>
                </p:sp>
                <p:grpSp>
                  <p:nvGrpSpPr>
                    <p:cNvPr id="15555" name="Group 596"/>
                    <p:cNvGrpSpPr>
                      <a:grpSpLocks/>
                    </p:cNvGrpSpPr>
                    <p:nvPr/>
                  </p:nvGrpSpPr>
                  <p:grpSpPr bwMode="auto">
                    <a:xfrm rot="4150475">
                      <a:off x="3018" y="2864"/>
                      <a:ext cx="544" cy="215"/>
                      <a:chOff x="8257" y="9157"/>
                      <a:chExt cx="1800" cy="180"/>
                    </a:xfrm>
                  </p:grpSpPr>
                  <p:grpSp>
                    <p:nvGrpSpPr>
                      <p:cNvPr id="15562" name="Group 597"/>
                      <p:cNvGrpSpPr>
                        <a:grpSpLocks/>
                      </p:cNvGrpSpPr>
                      <p:nvPr/>
                    </p:nvGrpSpPr>
                    <p:grpSpPr bwMode="auto">
                      <a:xfrm>
                        <a:off x="8617" y="9157"/>
                        <a:ext cx="360" cy="180"/>
                        <a:chOff x="8617" y="9157"/>
                        <a:chExt cx="360" cy="180"/>
                      </a:xfrm>
                    </p:grpSpPr>
                    <p:sp>
                      <p:nvSpPr>
                        <p:cNvPr id="15575" name="Line 598"/>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5576" name="Line 599"/>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5563" name="Group 600"/>
                      <p:cNvGrpSpPr>
                        <a:grpSpLocks/>
                      </p:cNvGrpSpPr>
                      <p:nvPr/>
                    </p:nvGrpSpPr>
                    <p:grpSpPr bwMode="auto">
                      <a:xfrm>
                        <a:off x="8977" y="9157"/>
                        <a:ext cx="360" cy="180"/>
                        <a:chOff x="8617" y="9157"/>
                        <a:chExt cx="360" cy="180"/>
                      </a:xfrm>
                    </p:grpSpPr>
                    <p:sp>
                      <p:nvSpPr>
                        <p:cNvPr id="15573" name="Line 601"/>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5574" name="Line 602"/>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5564" name="Group 603"/>
                      <p:cNvGrpSpPr>
                        <a:grpSpLocks/>
                      </p:cNvGrpSpPr>
                      <p:nvPr/>
                    </p:nvGrpSpPr>
                    <p:grpSpPr bwMode="auto">
                      <a:xfrm>
                        <a:off x="9337" y="9157"/>
                        <a:ext cx="360" cy="180"/>
                        <a:chOff x="8617" y="9157"/>
                        <a:chExt cx="360" cy="180"/>
                      </a:xfrm>
                    </p:grpSpPr>
                    <p:sp>
                      <p:nvSpPr>
                        <p:cNvPr id="15571" name="Line 604"/>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5572" name="Line 605"/>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5565" name="Group 606"/>
                      <p:cNvGrpSpPr>
                        <a:grpSpLocks/>
                      </p:cNvGrpSpPr>
                      <p:nvPr/>
                    </p:nvGrpSpPr>
                    <p:grpSpPr bwMode="auto">
                      <a:xfrm>
                        <a:off x="9697" y="9157"/>
                        <a:ext cx="360" cy="180"/>
                        <a:chOff x="8617" y="9157"/>
                        <a:chExt cx="360" cy="180"/>
                      </a:xfrm>
                    </p:grpSpPr>
                    <p:sp>
                      <p:nvSpPr>
                        <p:cNvPr id="15569" name="Line 607"/>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5570" name="Line 608"/>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5566" name="Group 609"/>
                      <p:cNvGrpSpPr>
                        <a:grpSpLocks/>
                      </p:cNvGrpSpPr>
                      <p:nvPr/>
                    </p:nvGrpSpPr>
                    <p:grpSpPr bwMode="auto">
                      <a:xfrm>
                        <a:off x="8257" y="9157"/>
                        <a:ext cx="360" cy="180"/>
                        <a:chOff x="8617" y="9157"/>
                        <a:chExt cx="360" cy="180"/>
                      </a:xfrm>
                    </p:grpSpPr>
                    <p:sp>
                      <p:nvSpPr>
                        <p:cNvPr id="15567" name="Line 610"/>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5568" name="Line 611"/>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sp>
                  <p:nvSpPr>
                    <p:cNvPr id="15556" name="Line 612"/>
                    <p:cNvSpPr>
                      <a:spLocks noChangeShapeType="1"/>
                    </p:cNvSpPr>
                    <p:nvPr/>
                  </p:nvSpPr>
                  <p:spPr bwMode="auto">
                    <a:xfrm rot="4150475">
                      <a:off x="3229" y="3354"/>
                      <a:ext cx="182" cy="0"/>
                    </a:xfrm>
                    <a:prstGeom prst="line">
                      <a:avLst/>
                    </a:prstGeom>
                    <a:noFill/>
                    <a:ln w="9525">
                      <a:solidFill>
                        <a:srgbClr val="000000"/>
                      </a:solidFill>
                      <a:round/>
                      <a:headEnd/>
                      <a:tailEnd/>
                    </a:ln>
                  </p:spPr>
                  <p:txBody>
                    <a:bodyPr/>
                    <a:lstStyle/>
                    <a:p>
                      <a:endParaRPr lang="fr-FR"/>
                    </a:p>
                  </p:txBody>
                </p:sp>
                <p:sp>
                  <p:nvSpPr>
                    <p:cNvPr id="15557" name="Line 613"/>
                    <p:cNvSpPr>
                      <a:spLocks noChangeShapeType="1"/>
                    </p:cNvSpPr>
                    <p:nvPr/>
                  </p:nvSpPr>
                  <p:spPr bwMode="auto">
                    <a:xfrm rot="4150475" flipH="1">
                      <a:off x="2970" y="2674"/>
                      <a:ext cx="182" cy="0"/>
                    </a:xfrm>
                    <a:prstGeom prst="line">
                      <a:avLst/>
                    </a:prstGeom>
                    <a:noFill/>
                    <a:ln w="9525">
                      <a:solidFill>
                        <a:srgbClr val="000000"/>
                      </a:solidFill>
                      <a:round/>
                      <a:headEnd/>
                      <a:tailEnd/>
                    </a:ln>
                  </p:spPr>
                  <p:txBody>
                    <a:bodyPr/>
                    <a:lstStyle/>
                    <a:p>
                      <a:endParaRPr lang="fr-FR"/>
                    </a:p>
                  </p:txBody>
                </p:sp>
                <p:sp>
                  <p:nvSpPr>
                    <p:cNvPr id="15558" name="Line 614"/>
                    <p:cNvSpPr>
                      <a:spLocks noChangeShapeType="1"/>
                    </p:cNvSpPr>
                    <p:nvPr/>
                  </p:nvSpPr>
                  <p:spPr bwMode="auto">
                    <a:xfrm rot="7893365" flipV="1">
                      <a:off x="3313" y="3466"/>
                      <a:ext cx="239" cy="424"/>
                    </a:xfrm>
                    <a:prstGeom prst="line">
                      <a:avLst/>
                    </a:prstGeom>
                    <a:noFill/>
                    <a:ln w="9525">
                      <a:solidFill>
                        <a:srgbClr val="000000"/>
                      </a:solidFill>
                      <a:round/>
                      <a:headEnd/>
                      <a:tailEnd/>
                    </a:ln>
                  </p:spPr>
                  <p:txBody>
                    <a:bodyPr/>
                    <a:lstStyle/>
                    <a:p>
                      <a:endParaRPr lang="fr-FR"/>
                    </a:p>
                  </p:txBody>
                </p:sp>
                <p:sp>
                  <p:nvSpPr>
                    <p:cNvPr id="15559" name="Line 615"/>
                    <p:cNvSpPr>
                      <a:spLocks noChangeShapeType="1"/>
                    </p:cNvSpPr>
                    <p:nvPr/>
                  </p:nvSpPr>
                  <p:spPr bwMode="auto">
                    <a:xfrm rot="7508140" flipH="1">
                      <a:off x="2832" y="2197"/>
                      <a:ext cx="216" cy="363"/>
                    </a:xfrm>
                    <a:prstGeom prst="line">
                      <a:avLst/>
                    </a:prstGeom>
                    <a:noFill/>
                    <a:ln w="9525">
                      <a:solidFill>
                        <a:srgbClr val="000000"/>
                      </a:solidFill>
                      <a:round/>
                      <a:headEnd/>
                      <a:tailEnd/>
                    </a:ln>
                  </p:spPr>
                  <p:txBody>
                    <a:bodyPr/>
                    <a:lstStyle/>
                    <a:p>
                      <a:endParaRPr lang="fr-FR"/>
                    </a:p>
                  </p:txBody>
                </p:sp>
                <p:sp>
                  <p:nvSpPr>
                    <p:cNvPr id="15560" name="Line 616"/>
                    <p:cNvSpPr>
                      <a:spLocks noChangeShapeType="1"/>
                    </p:cNvSpPr>
                    <p:nvPr/>
                  </p:nvSpPr>
                  <p:spPr bwMode="auto">
                    <a:xfrm>
                      <a:off x="3161" y="3918"/>
                      <a:ext cx="357" cy="1"/>
                    </a:xfrm>
                    <a:prstGeom prst="line">
                      <a:avLst/>
                    </a:prstGeom>
                    <a:noFill/>
                    <a:ln w="9525">
                      <a:solidFill>
                        <a:srgbClr val="000000"/>
                      </a:solidFill>
                      <a:round/>
                      <a:headEnd/>
                      <a:tailEnd/>
                    </a:ln>
                  </p:spPr>
                  <p:txBody>
                    <a:bodyPr/>
                    <a:lstStyle/>
                    <a:p>
                      <a:endParaRPr lang="fr-FR"/>
                    </a:p>
                  </p:txBody>
                </p:sp>
                <p:sp>
                  <p:nvSpPr>
                    <p:cNvPr id="15561" name="Line 617"/>
                    <p:cNvSpPr>
                      <a:spLocks noChangeShapeType="1"/>
                    </p:cNvSpPr>
                    <p:nvPr/>
                  </p:nvSpPr>
                  <p:spPr bwMode="auto">
                    <a:xfrm flipH="1">
                      <a:off x="2129" y="3918"/>
                      <a:ext cx="179" cy="1"/>
                    </a:xfrm>
                    <a:prstGeom prst="line">
                      <a:avLst/>
                    </a:prstGeom>
                    <a:noFill/>
                    <a:ln w="9525">
                      <a:solidFill>
                        <a:srgbClr val="000000"/>
                      </a:solidFill>
                      <a:round/>
                      <a:headEnd/>
                      <a:tailEnd/>
                    </a:ln>
                  </p:spPr>
                  <p:txBody>
                    <a:bodyPr/>
                    <a:lstStyle/>
                    <a:p>
                      <a:endParaRPr lang="fr-FR"/>
                    </a:p>
                  </p:txBody>
                </p:sp>
              </p:grpSp>
            </p:grpSp>
          </p:grpSp>
          <p:sp>
            <p:nvSpPr>
              <p:cNvPr id="15542" name="Text Box 110"/>
              <p:cNvSpPr txBox="1">
                <a:spLocks noChangeArrowheads="1"/>
              </p:cNvSpPr>
              <p:nvPr/>
            </p:nvSpPr>
            <p:spPr bwMode="auto">
              <a:xfrm>
                <a:off x="1248626" y="3871714"/>
                <a:ext cx="342900" cy="342900"/>
              </a:xfrm>
              <a:prstGeom prst="rect">
                <a:avLst/>
              </a:prstGeom>
              <a:noFill/>
              <a:ln w="9525">
                <a:noFill/>
                <a:miter lim="800000"/>
                <a:headEnd/>
                <a:tailEnd/>
              </a:ln>
            </p:spPr>
            <p:txBody>
              <a:bodyPr/>
              <a:lstStyle/>
              <a:p>
                <a:r>
                  <a:rPr lang="fr-FR" sz="1200"/>
                  <a:t>R</a:t>
                </a:r>
                <a:endParaRPr lang="fr-FR"/>
              </a:p>
            </p:txBody>
          </p:sp>
          <p:sp>
            <p:nvSpPr>
              <p:cNvPr id="15543" name="Text Box 110"/>
              <p:cNvSpPr txBox="1">
                <a:spLocks noChangeArrowheads="1"/>
              </p:cNvSpPr>
              <p:nvPr/>
            </p:nvSpPr>
            <p:spPr bwMode="auto">
              <a:xfrm>
                <a:off x="319932" y="3851792"/>
                <a:ext cx="342900" cy="342900"/>
              </a:xfrm>
              <a:prstGeom prst="rect">
                <a:avLst/>
              </a:prstGeom>
              <a:noFill/>
              <a:ln w="9525">
                <a:noFill/>
                <a:miter lim="800000"/>
                <a:headEnd/>
                <a:tailEnd/>
              </a:ln>
            </p:spPr>
            <p:txBody>
              <a:bodyPr/>
              <a:lstStyle/>
              <a:p>
                <a:r>
                  <a:rPr lang="fr-FR" sz="1200"/>
                  <a:t>R</a:t>
                </a:r>
                <a:endParaRPr lang="fr-FR"/>
              </a:p>
            </p:txBody>
          </p:sp>
          <p:sp>
            <p:nvSpPr>
              <p:cNvPr id="15544" name="Text Box 110"/>
              <p:cNvSpPr txBox="1">
                <a:spLocks noChangeArrowheads="1"/>
              </p:cNvSpPr>
              <p:nvPr/>
            </p:nvSpPr>
            <p:spPr bwMode="auto">
              <a:xfrm>
                <a:off x="642910" y="4500570"/>
                <a:ext cx="342900" cy="342900"/>
              </a:xfrm>
              <a:prstGeom prst="rect">
                <a:avLst/>
              </a:prstGeom>
              <a:noFill/>
              <a:ln w="9525">
                <a:noFill/>
                <a:miter lim="800000"/>
                <a:headEnd/>
                <a:tailEnd/>
              </a:ln>
            </p:spPr>
            <p:txBody>
              <a:bodyPr/>
              <a:lstStyle/>
              <a:p>
                <a:r>
                  <a:rPr lang="fr-FR" sz="1200"/>
                  <a:t>R</a:t>
                </a:r>
                <a:endParaRPr lang="fr-FR"/>
              </a:p>
            </p:txBody>
          </p:sp>
        </p:grpSp>
        <p:sp>
          <p:nvSpPr>
            <p:cNvPr id="15538" name="Text Box 110"/>
            <p:cNvSpPr txBox="1">
              <a:spLocks noChangeArrowheads="1"/>
            </p:cNvSpPr>
            <p:nvPr/>
          </p:nvSpPr>
          <p:spPr bwMode="auto">
            <a:xfrm>
              <a:off x="7858148" y="1857364"/>
              <a:ext cx="571504" cy="342900"/>
            </a:xfrm>
            <a:prstGeom prst="rect">
              <a:avLst/>
            </a:prstGeom>
            <a:noFill/>
            <a:ln w="9525">
              <a:noFill/>
              <a:miter lim="800000"/>
              <a:headEnd/>
              <a:tailEnd/>
            </a:ln>
          </p:spPr>
          <p:txBody>
            <a:bodyPr/>
            <a:lstStyle/>
            <a:p>
              <a:r>
                <a:rPr lang="fr-FR" sz="1200"/>
                <a:t>R/3</a:t>
              </a:r>
              <a:endParaRPr lang="fr-FR"/>
            </a:p>
          </p:txBody>
        </p:sp>
        <p:sp>
          <p:nvSpPr>
            <p:cNvPr id="15539" name="Text Box 110"/>
            <p:cNvSpPr txBox="1">
              <a:spLocks noChangeArrowheads="1"/>
            </p:cNvSpPr>
            <p:nvPr/>
          </p:nvSpPr>
          <p:spPr bwMode="auto">
            <a:xfrm>
              <a:off x="8010548" y="2228844"/>
              <a:ext cx="571504" cy="342900"/>
            </a:xfrm>
            <a:prstGeom prst="rect">
              <a:avLst/>
            </a:prstGeom>
            <a:noFill/>
            <a:ln w="9525">
              <a:noFill/>
              <a:miter lim="800000"/>
              <a:headEnd/>
              <a:tailEnd/>
            </a:ln>
          </p:spPr>
          <p:txBody>
            <a:bodyPr/>
            <a:lstStyle/>
            <a:p>
              <a:r>
                <a:rPr lang="fr-FR" sz="1200"/>
                <a:t>R/3</a:t>
              </a:r>
              <a:endParaRPr lang="fr-FR"/>
            </a:p>
          </p:txBody>
        </p:sp>
        <p:sp>
          <p:nvSpPr>
            <p:cNvPr id="15540" name="Text Box 110"/>
            <p:cNvSpPr txBox="1">
              <a:spLocks noChangeArrowheads="1"/>
            </p:cNvSpPr>
            <p:nvPr/>
          </p:nvSpPr>
          <p:spPr bwMode="auto">
            <a:xfrm>
              <a:off x="7215206" y="2228844"/>
              <a:ext cx="571504" cy="342900"/>
            </a:xfrm>
            <a:prstGeom prst="rect">
              <a:avLst/>
            </a:prstGeom>
            <a:noFill/>
            <a:ln w="9525">
              <a:noFill/>
              <a:miter lim="800000"/>
              <a:headEnd/>
              <a:tailEnd/>
            </a:ln>
          </p:spPr>
          <p:txBody>
            <a:bodyPr/>
            <a:lstStyle/>
            <a:p>
              <a:r>
                <a:rPr lang="fr-FR" sz="1200"/>
                <a:t>R/3</a:t>
              </a:r>
              <a:endParaRPr lang="fr-FR"/>
            </a:p>
          </p:txBody>
        </p:sp>
      </p:grpSp>
      <p:grpSp>
        <p:nvGrpSpPr>
          <p:cNvPr id="15655" name="Groupe 1534"/>
          <p:cNvGrpSpPr>
            <a:grpSpLocks/>
          </p:cNvGrpSpPr>
          <p:nvPr/>
        </p:nvGrpSpPr>
        <p:grpSpPr bwMode="auto">
          <a:xfrm>
            <a:off x="990791" y="4458189"/>
            <a:ext cx="3811588" cy="1337943"/>
            <a:chOff x="259962" y="4077024"/>
            <a:chExt cx="3811972" cy="1337950"/>
          </a:xfrm>
        </p:grpSpPr>
        <p:grpSp>
          <p:nvGrpSpPr>
            <p:cNvPr id="15403" name="Group 209"/>
            <p:cNvGrpSpPr>
              <a:grpSpLocks/>
            </p:cNvGrpSpPr>
            <p:nvPr/>
          </p:nvGrpSpPr>
          <p:grpSpPr bwMode="auto">
            <a:xfrm>
              <a:off x="285720" y="4286256"/>
              <a:ext cx="1143000" cy="800100"/>
              <a:chOff x="4538" y="6285"/>
              <a:chExt cx="2520" cy="1860"/>
            </a:xfrm>
          </p:grpSpPr>
          <p:grpSp>
            <p:nvGrpSpPr>
              <p:cNvPr id="15472" name="Group 210"/>
              <p:cNvGrpSpPr>
                <a:grpSpLocks/>
              </p:cNvGrpSpPr>
              <p:nvPr/>
            </p:nvGrpSpPr>
            <p:grpSpPr bwMode="auto">
              <a:xfrm rot="-5271793">
                <a:off x="5733" y="7407"/>
                <a:ext cx="320" cy="1261"/>
                <a:chOff x="4630" y="10417"/>
                <a:chExt cx="387" cy="1440"/>
              </a:xfrm>
            </p:grpSpPr>
            <p:grpSp>
              <p:nvGrpSpPr>
                <p:cNvPr id="15517" name="Group 211"/>
                <p:cNvGrpSpPr>
                  <a:grpSpLocks/>
                </p:cNvGrpSpPr>
                <p:nvPr/>
              </p:nvGrpSpPr>
              <p:grpSpPr bwMode="auto">
                <a:xfrm rot="5321579">
                  <a:off x="4272" y="10953"/>
                  <a:ext cx="1078" cy="362"/>
                  <a:chOff x="4301" y="10157"/>
                  <a:chExt cx="2501" cy="820"/>
                </a:xfrm>
              </p:grpSpPr>
              <p:grpSp>
                <p:nvGrpSpPr>
                  <p:cNvPr id="15520" name="Group 212"/>
                  <p:cNvGrpSpPr>
                    <a:grpSpLocks/>
                  </p:cNvGrpSpPr>
                  <p:nvPr/>
                </p:nvGrpSpPr>
                <p:grpSpPr bwMode="auto">
                  <a:xfrm>
                    <a:off x="4301" y="10296"/>
                    <a:ext cx="541" cy="681"/>
                    <a:chOff x="4297" y="9376"/>
                    <a:chExt cx="1220" cy="2462"/>
                  </a:xfrm>
                </p:grpSpPr>
                <p:sp>
                  <p:nvSpPr>
                    <p:cNvPr id="15533" name="Arc 213"/>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5534" name="Arc 214"/>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5521" name="Group 215"/>
                  <p:cNvGrpSpPr>
                    <a:grpSpLocks/>
                  </p:cNvGrpSpPr>
                  <p:nvPr/>
                </p:nvGrpSpPr>
                <p:grpSpPr bwMode="auto">
                  <a:xfrm>
                    <a:off x="4761" y="10256"/>
                    <a:ext cx="541" cy="681"/>
                    <a:chOff x="4297" y="9376"/>
                    <a:chExt cx="1220" cy="2462"/>
                  </a:xfrm>
                </p:grpSpPr>
                <p:sp>
                  <p:nvSpPr>
                    <p:cNvPr id="15531" name="Arc 216"/>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5532" name="Arc 217"/>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5522" name="Group 218"/>
                  <p:cNvGrpSpPr>
                    <a:grpSpLocks/>
                  </p:cNvGrpSpPr>
                  <p:nvPr/>
                </p:nvGrpSpPr>
                <p:grpSpPr bwMode="auto">
                  <a:xfrm>
                    <a:off x="5281" y="10237"/>
                    <a:ext cx="541" cy="681"/>
                    <a:chOff x="4297" y="9376"/>
                    <a:chExt cx="1220" cy="2462"/>
                  </a:xfrm>
                </p:grpSpPr>
                <p:sp>
                  <p:nvSpPr>
                    <p:cNvPr id="15529" name="Arc 219"/>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5530" name="Arc 220"/>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5523" name="Group 221"/>
                  <p:cNvGrpSpPr>
                    <a:grpSpLocks/>
                  </p:cNvGrpSpPr>
                  <p:nvPr/>
                </p:nvGrpSpPr>
                <p:grpSpPr bwMode="auto">
                  <a:xfrm>
                    <a:off x="5781" y="10197"/>
                    <a:ext cx="541" cy="681"/>
                    <a:chOff x="4297" y="9376"/>
                    <a:chExt cx="1220" cy="2462"/>
                  </a:xfrm>
                </p:grpSpPr>
                <p:sp>
                  <p:nvSpPr>
                    <p:cNvPr id="15527" name="Arc 222"/>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5528" name="Arc 223"/>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5524" name="Group 224"/>
                  <p:cNvGrpSpPr>
                    <a:grpSpLocks/>
                  </p:cNvGrpSpPr>
                  <p:nvPr/>
                </p:nvGrpSpPr>
                <p:grpSpPr bwMode="auto">
                  <a:xfrm>
                    <a:off x="6261" y="10157"/>
                    <a:ext cx="541" cy="681"/>
                    <a:chOff x="4297" y="9376"/>
                    <a:chExt cx="1220" cy="2462"/>
                  </a:xfrm>
                </p:grpSpPr>
                <p:sp>
                  <p:nvSpPr>
                    <p:cNvPr id="15525" name="Arc 225"/>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5526" name="Arc 226"/>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sp>
              <p:nvSpPr>
                <p:cNvPr id="15518" name="Line 227"/>
                <p:cNvSpPr>
                  <a:spLocks noChangeShapeType="1"/>
                </p:cNvSpPr>
                <p:nvPr/>
              </p:nvSpPr>
              <p:spPr bwMode="auto">
                <a:xfrm>
                  <a:off x="4917" y="10417"/>
                  <a:ext cx="0" cy="180"/>
                </a:xfrm>
                <a:prstGeom prst="line">
                  <a:avLst/>
                </a:prstGeom>
                <a:noFill/>
                <a:ln w="9525">
                  <a:solidFill>
                    <a:srgbClr val="000000"/>
                  </a:solidFill>
                  <a:round/>
                  <a:headEnd/>
                  <a:tailEnd/>
                </a:ln>
              </p:spPr>
              <p:txBody>
                <a:bodyPr/>
                <a:lstStyle/>
                <a:p>
                  <a:endParaRPr lang="fr-FR"/>
                </a:p>
              </p:txBody>
            </p:sp>
            <p:sp>
              <p:nvSpPr>
                <p:cNvPr id="15519" name="Line 228"/>
                <p:cNvSpPr>
                  <a:spLocks noChangeShapeType="1"/>
                </p:cNvSpPr>
                <p:nvPr/>
              </p:nvSpPr>
              <p:spPr bwMode="auto">
                <a:xfrm>
                  <a:off x="5017" y="11677"/>
                  <a:ext cx="0" cy="180"/>
                </a:xfrm>
                <a:prstGeom prst="line">
                  <a:avLst/>
                </a:prstGeom>
                <a:noFill/>
                <a:ln w="9525">
                  <a:solidFill>
                    <a:srgbClr val="000000"/>
                  </a:solidFill>
                  <a:round/>
                  <a:headEnd/>
                  <a:tailEnd/>
                </a:ln>
              </p:spPr>
              <p:txBody>
                <a:bodyPr/>
                <a:lstStyle/>
                <a:p>
                  <a:endParaRPr lang="fr-FR"/>
                </a:p>
              </p:txBody>
            </p:sp>
          </p:grpSp>
          <p:grpSp>
            <p:nvGrpSpPr>
              <p:cNvPr id="15473" name="Group 229"/>
              <p:cNvGrpSpPr>
                <a:grpSpLocks/>
              </p:cNvGrpSpPr>
              <p:nvPr/>
            </p:nvGrpSpPr>
            <p:grpSpPr bwMode="auto">
              <a:xfrm rot="-2071236">
                <a:off x="6217" y="6615"/>
                <a:ext cx="320" cy="1261"/>
                <a:chOff x="4630" y="10417"/>
                <a:chExt cx="387" cy="1440"/>
              </a:xfrm>
            </p:grpSpPr>
            <p:grpSp>
              <p:nvGrpSpPr>
                <p:cNvPr id="15499" name="Group 230"/>
                <p:cNvGrpSpPr>
                  <a:grpSpLocks/>
                </p:cNvGrpSpPr>
                <p:nvPr/>
              </p:nvGrpSpPr>
              <p:grpSpPr bwMode="auto">
                <a:xfrm rot="5321579">
                  <a:off x="4272" y="10953"/>
                  <a:ext cx="1078" cy="362"/>
                  <a:chOff x="4301" y="10157"/>
                  <a:chExt cx="2501" cy="820"/>
                </a:xfrm>
              </p:grpSpPr>
              <p:grpSp>
                <p:nvGrpSpPr>
                  <p:cNvPr id="15502" name="Group 231"/>
                  <p:cNvGrpSpPr>
                    <a:grpSpLocks/>
                  </p:cNvGrpSpPr>
                  <p:nvPr/>
                </p:nvGrpSpPr>
                <p:grpSpPr bwMode="auto">
                  <a:xfrm>
                    <a:off x="4301" y="10296"/>
                    <a:ext cx="541" cy="681"/>
                    <a:chOff x="4297" y="9376"/>
                    <a:chExt cx="1220" cy="2462"/>
                  </a:xfrm>
                </p:grpSpPr>
                <p:sp>
                  <p:nvSpPr>
                    <p:cNvPr id="15515" name="Arc 232"/>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5516" name="Arc 233"/>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5503" name="Group 234"/>
                  <p:cNvGrpSpPr>
                    <a:grpSpLocks/>
                  </p:cNvGrpSpPr>
                  <p:nvPr/>
                </p:nvGrpSpPr>
                <p:grpSpPr bwMode="auto">
                  <a:xfrm>
                    <a:off x="4761" y="10256"/>
                    <a:ext cx="541" cy="681"/>
                    <a:chOff x="4297" y="9376"/>
                    <a:chExt cx="1220" cy="2462"/>
                  </a:xfrm>
                </p:grpSpPr>
                <p:sp>
                  <p:nvSpPr>
                    <p:cNvPr id="15513" name="Arc 235"/>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5514" name="Arc 236"/>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5504" name="Group 237"/>
                  <p:cNvGrpSpPr>
                    <a:grpSpLocks/>
                  </p:cNvGrpSpPr>
                  <p:nvPr/>
                </p:nvGrpSpPr>
                <p:grpSpPr bwMode="auto">
                  <a:xfrm>
                    <a:off x="5281" y="10237"/>
                    <a:ext cx="541" cy="681"/>
                    <a:chOff x="4297" y="9376"/>
                    <a:chExt cx="1220" cy="2462"/>
                  </a:xfrm>
                </p:grpSpPr>
                <p:sp>
                  <p:nvSpPr>
                    <p:cNvPr id="15511" name="Arc 238"/>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5512" name="Arc 239"/>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5505" name="Group 240"/>
                  <p:cNvGrpSpPr>
                    <a:grpSpLocks/>
                  </p:cNvGrpSpPr>
                  <p:nvPr/>
                </p:nvGrpSpPr>
                <p:grpSpPr bwMode="auto">
                  <a:xfrm>
                    <a:off x="5781" y="10197"/>
                    <a:ext cx="541" cy="681"/>
                    <a:chOff x="4297" y="9376"/>
                    <a:chExt cx="1220" cy="2462"/>
                  </a:xfrm>
                </p:grpSpPr>
                <p:sp>
                  <p:nvSpPr>
                    <p:cNvPr id="15509" name="Arc 241"/>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5510" name="Arc 242"/>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6" name="Group 243"/>
                  <p:cNvGrpSpPr>
                    <a:grpSpLocks/>
                  </p:cNvGrpSpPr>
                  <p:nvPr/>
                </p:nvGrpSpPr>
                <p:grpSpPr bwMode="auto">
                  <a:xfrm>
                    <a:off x="6261" y="10157"/>
                    <a:ext cx="541" cy="681"/>
                    <a:chOff x="4297" y="9376"/>
                    <a:chExt cx="1220" cy="2462"/>
                  </a:xfrm>
                </p:grpSpPr>
                <p:sp>
                  <p:nvSpPr>
                    <p:cNvPr id="15507" name="Arc 244"/>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5508" name="Arc 245"/>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sp>
              <p:nvSpPr>
                <p:cNvPr id="15500" name="Line 246"/>
                <p:cNvSpPr>
                  <a:spLocks noChangeShapeType="1"/>
                </p:cNvSpPr>
                <p:nvPr/>
              </p:nvSpPr>
              <p:spPr bwMode="auto">
                <a:xfrm>
                  <a:off x="4917" y="10417"/>
                  <a:ext cx="0" cy="180"/>
                </a:xfrm>
                <a:prstGeom prst="line">
                  <a:avLst/>
                </a:prstGeom>
                <a:noFill/>
                <a:ln w="9525">
                  <a:solidFill>
                    <a:srgbClr val="000000"/>
                  </a:solidFill>
                  <a:round/>
                  <a:headEnd/>
                  <a:tailEnd/>
                </a:ln>
              </p:spPr>
              <p:txBody>
                <a:bodyPr/>
                <a:lstStyle/>
                <a:p>
                  <a:endParaRPr lang="fr-FR"/>
                </a:p>
              </p:txBody>
            </p:sp>
            <p:sp>
              <p:nvSpPr>
                <p:cNvPr id="15501" name="Line 247"/>
                <p:cNvSpPr>
                  <a:spLocks noChangeShapeType="1"/>
                </p:cNvSpPr>
                <p:nvPr/>
              </p:nvSpPr>
              <p:spPr bwMode="auto">
                <a:xfrm>
                  <a:off x="5017" y="11677"/>
                  <a:ext cx="0" cy="180"/>
                </a:xfrm>
                <a:prstGeom prst="line">
                  <a:avLst/>
                </a:prstGeom>
                <a:noFill/>
                <a:ln w="9525">
                  <a:solidFill>
                    <a:srgbClr val="000000"/>
                  </a:solidFill>
                  <a:round/>
                  <a:headEnd/>
                  <a:tailEnd/>
                </a:ln>
              </p:spPr>
              <p:txBody>
                <a:bodyPr/>
                <a:lstStyle/>
                <a:p>
                  <a:endParaRPr lang="fr-FR"/>
                </a:p>
              </p:txBody>
            </p:sp>
          </p:grpSp>
          <p:grpSp>
            <p:nvGrpSpPr>
              <p:cNvPr id="15474" name="Group 248"/>
              <p:cNvGrpSpPr>
                <a:grpSpLocks/>
              </p:cNvGrpSpPr>
              <p:nvPr/>
            </p:nvGrpSpPr>
            <p:grpSpPr bwMode="auto">
              <a:xfrm rot="-8504906">
                <a:off x="5105" y="6607"/>
                <a:ext cx="320" cy="1261"/>
                <a:chOff x="4630" y="10417"/>
                <a:chExt cx="387" cy="1440"/>
              </a:xfrm>
            </p:grpSpPr>
            <p:grpSp>
              <p:nvGrpSpPr>
                <p:cNvPr id="15481" name="Group 249"/>
                <p:cNvGrpSpPr>
                  <a:grpSpLocks/>
                </p:cNvGrpSpPr>
                <p:nvPr/>
              </p:nvGrpSpPr>
              <p:grpSpPr bwMode="auto">
                <a:xfrm rot="5321579">
                  <a:off x="4272" y="10953"/>
                  <a:ext cx="1078" cy="362"/>
                  <a:chOff x="4301" y="10157"/>
                  <a:chExt cx="2501" cy="820"/>
                </a:xfrm>
              </p:grpSpPr>
              <p:grpSp>
                <p:nvGrpSpPr>
                  <p:cNvPr id="15484" name="Group 250"/>
                  <p:cNvGrpSpPr>
                    <a:grpSpLocks/>
                  </p:cNvGrpSpPr>
                  <p:nvPr/>
                </p:nvGrpSpPr>
                <p:grpSpPr bwMode="auto">
                  <a:xfrm>
                    <a:off x="4301" y="10296"/>
                    <a:ext cx="541" cy="681"/>
                    <a:chOff x="4297" y="9376"/>
                    <a:chExt cx="1220" cy="2462"/>
                  </a:xfrm>
                </p:grpSpPr>
                <p:sp>
                  <p:nvSpPr>
                    <p:cNvPr id="15497" name="Arc 251"/>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5498" name="Arc 252"/>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5485" name="Group 253"/>
                  <p:cNvGrpSpPr>
                    <a:grpSpLocks/>
                  </p:cNvGrpSpPr>
                  <p:nvPr/>
                </p:nvGrpSpPr>
                <p:grpSpPr bwMode="auto">
                  <a:xfrm>
                    <a:off x="4761" y="10256"/>
                    <a:ext cx="541" cy="681"/>
                    <a:chOff x="4297" y="9376"/>
                    <a:chExt cx="1220" cy="2462"/>
                  </a:xfrm>
                </p:grpSpPr>
                <p:sp>
                  <p:nvSpPr>
                    <p:cNvPr id="15495" name="Arc 254"/>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5496" name="Arc 255"/>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5486" name="Group 256"/>
                  <p:cNvGrpSpPr>
                    <a:grpSpLocks/>
                  </p:cNvGrpSpPr>
                  <p:nvPr/>
                </p:nvGrpSpPr>
                <p:grpSpPr bwMode="auto">
                  <a:xfrm>
                    <a:off x="5281" y="10237"/>
                    <a:ext cx="541" cy="681"/>
                    <a:chOff x="4297" y="9376"/>
                    <a:chExt cx="1220" cy="2462"/>
                  </a:xfrm>
                </p:grpSpPr>
                <p:sp>
                  <p:nvSpPr>
                    <p:cNvPr id="15493" name="Arc 257"/>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5494" name="Arc 258"/>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5487" name="Group 259"/>
                  <p:cNvGrpSpPr>
                    <a:grpSpLocks/>
                  </p:cNvGrpSpPr>
                  <p:nvPr/>
                </p:nvGrpSpPr>
                <p:grpSpPr bwMode="auto">
                  <a:xfrm>
                    <a:off x="5781" y="10197"/>
                    <a:ext cx="541" cy="681"/>
                    <a:chOff x="4297" y="9376"/>
                    <a:chExt cx="1220" cy="2462"/>
                  </a:xfrm>
                </p:grpSpPr>
                <p:sp>
                  <p:nvSpPr>
                    <p:cNvPr id="15491" name="Arc 260"/>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5492" name="Arc 261"/>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5488" name="Group 262"/>
                  <p:cNvGrpSpPr>
                    <a:grpSpLocks/>
                  </p:cNvGrpSpPr>
                  <p:nvPr/>
                </p:nvGrpSpPr>
                <p:grpSpPr bwMode="auto">
                  <a:xfrm>
                    <a:off x="6261" y="10157"/>
                    <a:ext cx="541" cy="681"/>
                    <a:chOff x="4297" y="9376"/>
                    <a:chExt cx="1220" cy="2462"/>
                  </a:xfrm>
                </p:grpSpPr>
                <p:sp>
                  <p:nvSpPr>
                    <p:cNvPr id="15489" name="Arc 263"/>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5490" name="Arc 264"/>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sp>
              <p:nvSpPr>
                <p:cNvPr id="15482" name="Line 265"/>
                <p:cNvSpPr>
                  <a:spLocks noChangeShapeType="1"/>
                </p:cNvSpPr>
                <p:nvPr/>
              </p:nvSpPr>
              <p:spPr bwMode="auto">
                <a:xfrm>
                  <a:off x="4917" y="10417"/>
                  <a:ext cx="0" cy="180"/>
                </a:xfrm>
                <a:prstGeom prst="line">
                  <a:avLst/>
                </a:prstGeom>
                <a:noFill/>
                <a:ln w="9525">
                  <a:solidFill>
                    <a:srgbClr val="000000"/>
                  </a:solidFill>
                  <a:round/>
                  <a:headEnd/>
                  <a:tailEnd/>
                </a:ln>
              </p:spPr>
              <p:txBody>
                <a:bodyPr/>
                <a:lstStyle/>
                <a:p>
                  <a:endParaRPr lang="fr-FR"/>
                </a:p>
              </p:txBody>
            </p:sp>
            <p:sp>
              <p:nvSpPr>
                <p:cNvPr id="15483" name="Line 266"/>
                <p:cNvSpPr>
                  <a:spLocks noChangeShapeType="1"/>
                </p:cNvSpPr>
                <p:nvPr/>
              </p:nvSpPr>
              <p:spPr bwMode="auto">
                <a:xfrm>
                  <a:off x="5017" y="11677"/>
                  <a:ext cx="0" cy="180"/>
                </a:xfrm>
                <a:prstGeom prst="line">
                  <a:avLst/>
                </a:prstGeom>
                <a:noFill/>
                <a:ln w="9525">
                  <a:solidFill>
                    <a:srgbClr val="000000"/>
                  </a:solidFill>
                  <a:round/>
                  <a:headEnd/>
                  <a:tailEnd/>
                </a:ln>
              </p:spPr>
              <p:txBody>
                <a:bodyPr/>
                <a:lstStyle/>
                <a:p>
                  <a:endParaRPr lang="fr-FR"/>
                </a:p>
              </p:txBody>
            </p:sp>
          </p:grpSp>
          <p:sp>
            <p:nvSpPr>
              <p:cNvPr id="15475" name="Line 267"/>
              <p:cNvSpPr>
                <a:spLocks noChangeShapeType="1"/>
              </p:cNvSpPr>
              <p:nvPr/>
            </p:nvSpPr>
            <p:spPr bwMode="auto">
              <a:xfrm rot="20936399" flipV="1">
                <a:off x="5398" y="6345"/>
                <a:ext cx="360" cy="360"/>
              </a:xfrm>
              <a:prstGeom prst="line">
                <a:avLst/>
              </a:prstGeom>
              <a:noFill/>
              <a:ln w="9525">
                <a:solidFill>
                  <a:srgbClr val="000000"/>
                </a:solidFill>
                <a:round/>
                <a:headEnd/>
                <a:tailEnd/>
              </a:ln>
            </p:spPr>
            <p:txBody>
              <a:bodyPr/>
              <a:lstStyle/>
              <a:p>
                <a:endParaRPr lang="fr-FR"/>
              </a:p>
            </p:txBody>
          </p:sp>
          <p:sp>
            <p:nvSpPr>
              <p:cNvPr id="15476" name="Line 268"/>
              <p:cNvSpPr>
                <a:spLocks noChangeShapeType="1"/>
              </p:cNvSpPr>
              <p:nvPr/>
            </p:nvSpPr>
            <p:spPr bwMode="auto">
              <a:xfrm>
                <a:off x="5738" y="6285"/>
                <a:ext cx="360" cy="360"/>
              </a:xfrm>
              <a:prstGeom prst="line">
                <a:avLst/>
              </a:prstGeom>
              <a:noFill/>
              <a:ln w="9525">
                <a:solidFill>
                  <a:srgbClr val="000000"/>
                </a:solidFill>
                <a:round/>
                <a:headEnd/>
                <a:tailEnd/>
              </a:ln>
            </p:spPr>
            <p:txBody>
              <a:bodyPr/>
              <a:lstStyle/>
              <a:p>
                <a:endParaRPr lang="fr-FR"/>
              </a:p>
            </p:txBody>
          </p:sp>
          <p:sp>
            <p:nvSpPr>
              <p:cNvPr id="15477" name="Line 269"/>
              <p:cNvSpPr>
                <a:spLocks noChangeShapeType="1"/>
              </p:cNvSpPr>
              <p:nvPr/>
            </p:nvSpPr>
            <p:spPr bwMode="auto">
              <a:xfrm flipH="1">
                <a:off x="4538" y="7545"/>
                <a:ext cx="360" cy="360"/>
              </a:xfrm>
              <a:prstGeom prst="line">
                <a:avLst/>
              </a:prstGeom>
              <a:noFill/>
              <a:ln w="9525">
                <a:solidFill>
                  <a:srgbClr val="000000"/>
                </a:solidFill>
                <a:round/>
                <a:headEnd/>
                <a:tailEnd/>
              </a:ln>
            </p:spPr>
            <p:txBody>
              <a:bodyPr/>
              <a:lstStyle/>
              <a:p>
                <a:endParaRPr lang="fr-FR"/>
              </a:p>
            </p:txBody>
          </p:sp>
          <p:sp>
            <p:nvSpPr>
              <p:cNvPr id="15478" name="Line 270"/>
              <p:cNvSpPr>
                <a:spLocks noChangeShapeType="1"/>
              </p:cNvSpPr>
              <p:nvPr/>
            </p:nvSpPr>
            <p:spPr bwMode="auto">
              <a:xfrm flipH="1">
                <a:off x="4538" y="7905"/>
                <a:ext cx="720" cy="0"/>
              </a:xfrm>
              <a:prstGeom prst="line">
                <a:avLst/>
              </a:prstGeom>
              <a:noFill/>
              <a:ln w="9525">
                <a:solidFill>
                  <a:srgbClr val="000000"/>
                </a:solidFill>
                <a:round/>
                <a:headEnd/>
                <a:tailEnd/>
              </a:ln>
            </p:spPr>
            <p:txBody>
              <a:bodyPr/>
              <a:lstStyle/>
              <a:p>
                <a:endParaRPr lang="fr-FR"/>
              </a:p>
            </p:txBody>
          </p:sp>
          <p:sp>
            <p:nvSpPr>
              <p:cNvPr id="15479" name="Line 271"/>
              <p:cNvSpPr>
                <a:spLocks noChangeShapeType="1"/>
              </p:cNvSpPr>
              <p:nvPr/>
            </p:nvSpPr>
            <p:spPr bwMode="auto">
              <a:xfrm>
                <a:off x="6878" y="7665"/>
                <a:ext cx="180" cy="180"/>
              </a:xfrm>
              <a:prstGeom prst="line">
                <a:avLst/>
              </a:prstGeom>
              <a:noFill/>
              <a:ln w="9525">
                <a:solidFill>
                  <a:srgbClr val="000000"/>
                </a:solidFill>
                <a:round/>
                <a:headEnd/>
                <a:tailEnd/>
              </a:ln>
            </p:spPr>
            <p:txBody>
              <a:bodyPr/>
              <a:lstStyle/>
              <a:p>
                <a:endParaRPr lang="fr-FR"/>
              </a:p>
            </p:txBody>
          </p:sp>
          <p:sp>
            <p:nvSpPr>
              <p:cNvPr id="15480" name="Line 272"/>
              <p:cNvSpPr>
                <a:spLocks noChangeShapeType="1"/>
              </p:cNvSpPr>
              <p:nvPr/>
            </p:nvSpPr>
            <p:spPr bwMode="auto">
              <a:xfrm>
                <a:off x="6518" y="7865"/>
                <a:ext cx="540" cy="0"/>
              </a:xfrm>
              <a:prstGeom prst="line">
                <a:avLst/>
              </a:prstGeom>
              <a:noFill/>
              <a:ln w="9525">
                <a:solidFill>
                  <a:srgbClr val="000000"/>
                </a:solidFill>
                <a:round/>
                <a:headEnd/>
                <a:tailEnd/>
              </a:ln>
            </p:spPr>
            <p:txBody>
              <a:bodyPr/>
              <a:lstStyle/>
              <a:p>
                <a:endParaRPr lang="fr-FR"/>
              </a:p>
            </p:txBody>
          </p:sp>
        </p:grpSp>
        <p:grpSp>
          <p:nvGrpSpPr>
            <p:cNvPr id="15404" name="Group 273"/>
            <p:cNvGrpSpPr>
              <a:grpSpLocks/>
            </p:cNvGrpSpPr>
            <p:nvPr/>
          </p:nvGrpSpPr>
          <p:grpSpPr bwMode="auto">
            <a:xfrm>
              <a:off x="2642538" y="4077024"/>
              <a:ext cx="942016" cy="1099815"/>
              <a:chOff x="4447" y="3650"/>
              <a:chExt cx="1484" cy="1731"/>
            </a:xfrm>
          </p:grpSpPr>
          <p:sp>
            <p:nvSpPr>
              <p:cNvPr id="15412" name="Line 274"/>
              <p:cNvSpPr>
                <a:spLocks noChangeShapeType="1"/>
              </p:cNvSpPr>
              <p:nvPr/>
            </p:nvSpPr>
            <p:spPr bwMode="auto">
              <a:xfrm>
                <a:off x="5333" y="4403"/>
                <a:ext cx="0" cy="108"/>
              </a:xfrm>
              <a:prstGeom prst="line">
                <a:avLst/>
              </a:prstGeom>
              <a:noFill/>
              <a:ln w="9525">
                <a:solidFill>
                  <a:srgbClr val="000000"/>
                </a:solidFill>
                <a:round/>
                <a:headEnd/>
                <a:tailEnd/>
              </a:ln>
            </p:spPr>
            <p:txBody>
              <a:bodyPr/>
              <a:lstStyle/>
              <a:p>
                <a:endParaRPr lang="fr-FR"/>
              </a:p>
            </p:txBody>
          </p:sp>
          <p:grpSp>
            <p:nvGrpSpPr>
              <p:cNvPr id="15413" name="Group 275"/>
              <p:cNvGrpSpPr>
                <a:grpSpLocks/>
              </p:cNvGrpSpPr>
              <p:nvPr/>
            </p:nvGrpSpPr>
            <p:grpSpPr bwMode="auto">
              <a:xfrm rot="-85752">
                <a:off x="5077" y="3650"/>
                <a:ext cx="262" cy="759"/>
                <a:chOff x="4630" y="10417"/>
                <a:chExt cx="387" cy="1440"/>
              </a:xfrm>
            </p:grpSpPr>
            <p:grpSp>
              <p:nvGrpSpPr>
                <p:cNvPr id="15454" name="Group 276"/>
                <p:cNvGrpSpPr>
                  <a:grpSpLocks/>
                </p:cNvGrpSpPr>
                <p:nvPr/>
              </p:nvGrpSpPr>
              <p:grpSpPr bwMode="auto">
                <a:xfrm rot="5321579">
                  <a:off x="4272" y="10953"/>
                  <a:ext cx="1078" cy="362"/>
                  <a:chOff x="4301" y="10157"/>
                  <a:chExt cx="2501" cy="820"/>
                </a:xfrm>
              </p:grpSpPr>
              <p:grpSp>
                <p:nvGrpSpPr>
                  <p:cNvPr id="15457" name="Group 277"/>
                  <p:cNvGrpSpPr>
                    <a:grpSpLocks/>
                  </p:cNvGrpSpPr>
                  <p:nvPr/>
                </p:nvGrpSpPr>
                <p:grpSpPr bwMode="auto">
                  <a:xfrm>
                    <a:off x="4301" y="10296"/>
                    <a:ext cx="541" cy="681"/>
                    <a:chOff x="4297" y="9376"/>
                    <a:chExt cx="1220" cy="2462"/>
                  </a:xfrm>
                </p:grpSpPr>
                <p:sp>
                  <p:nvSpPr>
                    <p:cNvPr id="15470" name="Arc 278"/>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5471" name="Arc 279"/>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5458" name="Group 280"/>
                  <p:cNvGrpSpPr>
                    <a:grpSpLocks/>
                  </p:cNvGrpSpPr>
                  <p:nvPr/>
                </p:nvGrpSpPr>
                <p:grpSpPr bwMode="auto">
                  <a:xfrm>
                    <a:off x="4761" y="10256"/>
                    <a:ext cx="541" cy="681"/>
                    <a:chOff x="4297" y="9376"/>
                    <a:chExt cx="1220" cy="2462"/>
                  </a:xfrm>
                </p:grpSpPr>
                <p:sp>
                  <p:nvSpPr>
                    <p:cNvPr id="15468" name="Arc 281"/>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5469" name="Arc 282"/>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5459" name="Group 283"/>
                  <p:cNvGrpSpPr>
                    <a:grpSpLocks/>
                  </p:cNvGrpSpPr>
                  <p:nvPr/>
                </p:nvGrpSpPr>
                <p:grpSpPr bwMode="auto">
                  <a:xfrm>
                    <a:off x="5281" y="10237"/>
                    <a:ext cx="541" cy="681"/>
                    <a:chOff x="4297" y="9376"/>
                    <a:chExt cx="1220" cy="2462"/>
                  </a:xfrm>
                </p:grpSpPr>
                <p:sp>
                  <p:nvSpPr>
                    <p:cNvPr id="15466" name="Arc 284"/>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5467" name="Arc 285"/>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5460" name="Group 286"/>
                  <p:cNvGrpSpPr>
                    <a:grpSpLocks/>
                  </p:cNvGrpSpPr>
                  <p:nvPr/>
                </p:nvGrpSpPr>
                <p:grpSpPr bwMode="auto">
                  <a:xfrm>
                    <a:off x="5781" y="10197"/>
                    <a:ext cx="541" cy="681"/>
                    <a:chOff x="4297" y="9376"/>
                    <a:chExt cx="1220" cy="2462"/>
                  </a:xfrm>
                </p:grpSpPr>
                <p:sp>
                  <p:nvSpPr>
                    <p:cNvPr id="15464" name="Arc 287"/>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5465" name="Arc 288"/>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5461" name="Group 289"/>
                  <p:cNvGrpSpPr>
                    <a:grpSpLocks/>
                  </p:cNvGrpSpPr>
                  <p:nvPr/>
                </p:nvGrpSpPr>
                <p:grpSpPr bwMode="auto">
                  <a:xfrm>
                    <a:off x="6261" y="10157"/>
                    <a:ext cx="541" cy="681"/>
                    <a:chOff x="4297" y="9376"/>
                    <a:chExt cx="1220" cy="2462"/>
                  </a:xfrm>
                </p:grpSpPr>
                <p:sp>
                  <p:nvSpPr>
                    <p:cNvPr id="15462" name="Arc 290"/>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5463" name="Arc 291"/>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sp>
              <p:nvSpPr>
                <p:cNvPr id="15455" name="Line 292"/>
                <p:cNvSpPr>
                  <a:spLocks noChangeShapeType="1"/>
                </p:cNvSpPr>
                <p:nvPr/>
              </p:nvSpPr>
              <p:spPr bwMode="auto">
                <a:xfrm>
                  <a:off x="4917" y="10417"/>
                  <a:ext cx="0" cy="180"/>
                </a:xfrm>
                <a:prstGeom prst="line">
                  <a:avLst/>
                </a:prstGeom>
                <a:noFill/>
                <a:ln w="9525">
                  <a:solidFill>
                    <a:srgbClr val="000000"/>
                  </a:solidFill>
                  <a:round/>
                  <a:headEnd/>
                  <a:tailEnd/>
                </a:ln>
              </p:spPr>
              <p:txBody>
                <a:bodyPr/>
                <a:lstStyle/>
                <a:p>
                  <a:endParaRPr lang="fr-FR"/>
                </a:p>
              </p:txBody>
            </p:sp>
            <p:sp>
              <p:nvSpPr>
                <p:cNvPr id="15456" name="Line 293"/>
                <p:cNvSpPr>
                  <a:spLocks noChangeShapeType="1"/>
                </p:cNvSpPr>
                <p:nvPr/>
              </p:nvSpPr>
              <p:spPr bwMode="auto">
                <a:xfrm>
                  <a:off x="5017" y="11677"/>
                  <a:ext cx="0" cy="180"/>
                </a:xfrm>
                <a:prstGeom prst="line">
                  <a:avLst/>
                </a:prstGeom>
                <a:noFill/>
                <a:ln w="9525">
                  <a:solidFill>
                    <a:srgbClr val="000000"/>
                  </a:solidFill>
                  <a:round/>
                  <a:headEnd/>
                  <a:tailEnd/>
                </a:ln>
              </p:spPr>
              <p:txBody>
                <a:bodyPr/>
                <a:lstStyle/>
                <a:p>
                  <a:endParaRPr lang="fr-FR"/>
                </a:p>
              </p:txBody>
            </p:sp>
          </p:grpSp>
          <p:grpSp>
            <p:nvGrpSpPr>
              <p:cNvPr id="15414" name="Group 294"/>
              <p:cNvGrpSpPr>
                <a:grpSpLocks/>
              </p:cNvGrpSpPr>
              <p:nvPr/>
            </p:nvGrpSpPr>
            <p:grpSpPr bwMode="auto">
              <a:xfrm rot="-2675807">
                <a:off x="5669" y="4622"/>
                <a:ext cx="262" cy="759"/>
                <a:chOff x="4630" y="10417"/>
                <a:chExt cx="387" cy="1440"/>
              </a:xfrm>
            </p:grpSpPr>
            <p:grpSp>
              <p:nvGrpSpPr>
                <p:cNvPr id="15436" name="Group 295"/>
                <p:cNvGrpSpPr>
                  <a:grpSpLocks/>
                </p:cNvGrpSpPr>
                <p:nvPr/>
              </p:nvGrpSpPr>
              <p:grpSpPr bwMode="auto">
                <a:xfrm rot="5321579">
                  <a:off x="4272" y="10953"/>
                  <a:ext cx="1078" cy="362"/>
                  <a:chOff x="4301" y="10157"/>
                  <a:chExt cx="2501" cy="820"/>
                </a:xfrm>
              </p:grpSpPr>
              <p:grpSp>
                <p:nvGrpSpPr>
                  <p:cNvPr id="15439" name="Group 296"/>
                  <p:cNvGrpSpPr>
                    <a:grpSpLocks/>
                  </p:cNvGrpSpPr>
                  <p:nvPr/>
                </p:nvGrpSpPr>
                <p:grpSpPr bwMode="auto">
                  <a:xfrm>
                    <a:off x="4301" y="10296"/>
                    <a:ext cx="541" cy="681"/>
                    <a:chOff x="4297" y="9376"/>
                    <a:chExt cx="1220" cy="2462"/>
                  </a:xfrm>
                </p:grpSpPr>
                <p:sp>
                  <p:nvSpPr>
                    <p:cNvPr id="15452" name="Arc 297"/>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5453" name="Arc 298"/>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5440" name="Group 299"/>
                  <p:cNvGrpSpPr>
                    <a:grpSpLocks/>
                  </p:cNvGrpSpPr>
                  <p:nvPr/>
                </p:nvGrpSpPr>
                <p:grpSpPr bwMode="auto">
                  <a:xfrm>
                    <a:off x="4761" y="10256"/>
                    <a:ext cx="541" cy="681"/>
                    <a:chOff x="4297" y="9376"/>
                    <a:chExt cx="1220" cy="2462"/>
                  </a:xfrm>
                </p:grpSpPr>
                <p:sp>
                  <p:nvSpPr>
                    <p:cNvPr id="15450" name="Arc 300"/>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5451" name="Arc 301"/>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5441" name="Group 302"/>
                  <p:cNvGrpSpPr>
                    <a:grpSpLocks/>
                  </p:cNvGrpSpPr>
                  <p:nvPr/>
                </p:nvGrpSpPr>
                <p:grpSpPr bwMode="auto">
                  <a:xfrm>
                    <a:off x="5281" y="10237"/>
                    <a:ext cx="541" cy="681"/>
                    <a:chOff x="4297" y="9376"/>
                    <a:chExt cx="1220" cy="2462"/>
                  </a:xfrm>
                </p:grpSpPr>
                <p:sp>
                  <p:nvSpPr>
                    <p:cNvPr id="15448" name="Arc 303"/>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5449" name="Arc 304"/>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5442" name="Group 305"/>
                  <p:cNvGrpSpPr>
                    <a:grpSpLocks/>
                  </p:cNvGrpSpPr>
                  <p:nvPr/>
                </p:nvGrpSpPr>
                <p:grpSpPr bwMode="auto">
                  <a:xfrm>
                    <a:off x="5781" y="10197"/>
                    <a:ext cx="541" cy="681"/>
                    <a:chOff x="4297" y="9376"/>
                    <a:chExt cx="1220" cy="2462"/>
                  </a:xfrm>
                </p:grpSpPr>
                <p:sp>
                  <p:nvSpPr>
                    <p:cNvPr id="15446" name="Arc 306"/>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5447" name="Arc 307"/>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5443" name="Group 308"/>
                  <p:cNvGrpSpPr>
                    <a:grpSpLocks/>
                  </p:cNvGrpSpPr>
                  <p:nvPr/>
                </p:nvGrpSpPr>
                <p:grpSpPr bwMode="auto">
                  <a:xfrm>
                    <a:off x="6261" y="10157"/>
                    <a:ext cx="541" cy="681"/>
                    <a:chOff x="4297" y="9376"/>
                    <a:chExt cx="1220" cy="2462"/>
                  </a:xfrm>
                </p:grpSpPr>
                <p:sp>
                  <p:nvSpPr>
                    <p:cNvPr id="15444" name="Arc 309"/>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5445" name="Arc 310"/>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sp>
              <p:nvSpPr>
                <p:cNvPr id="15437" name="Line 311"/>
                <p:cNvSpPr>
                  <a:spLocks noChangeShapeType="1"/>
                </p:cNvSpPr>
                <p:nvPr/>
              </p:nvSpPr>
              <p:spPr bwMode="auto">
                <a:xfrm>
                  <a:off x="4917" y="10417"/>
                  <a:ext cx="0" cy="180"/>
                </a:xfrm>
                <a:prstGeom prst="line">
                  <a:avLst/>
                </a:prstGeom>
                <a:noFill/>
                <a:ln w="9525">
                  <a:solidFill>
                    <a:srgbClr val="000000"/>
                  </a:solidFill>
                  <a:round/>
                  <a:headEnd/>
                  <a:tailEnd/>
                </a:ln>
              </p:spPr>
              <p:txBody>
                <a:bodyPr/>
                <a:lstStyle/>
                <a:p>
                  <a:endParaRPr lang="fr-FR"/>
                </a:p>
              </p:txBody>
            </p:sp>
            <p:sp>
              <p:nvSpPr>
                <p:cNvPr id="15438" name="Line 312"/>
                <p:cNvSpPr>
                  <a:spLocks noChangeShapeType="1"/>
                </p:cNvSpPr>
                <p:nvPr/>
              </p:nvSpPr>
              <p:spPr bwMode="auto">
                <a:xfrm>
                  <a:off x="5017" y="11677"/>
                  <a:ext cx="0" cy="180"/>
                </a:xfrm>
                <a:prstGeom prst="line">
                  <a:avLst/>
                </a:prstGeom>
                <a:noFill/>
                <a:ln w="9525">
                  <a:solidFill>
                    <a:srgbClr val="000000"/>
                  </a:solidFill>
                  <a:round/>
                  <a:headEnd/>
                  <a:tailEnd/>
                </a:ln>
              </p:spPr>
              <p:txBody>
                <a:bodyPr/>
                <a:lstStyle/>
                <a:p>
                  <a:endParaRPr lang="fr-FR"/>
                </a:p>
              </p:txBody>
            </p:sp>
          </p:grpSp>
          <p:grpSp>
            <p:nvGrpSpPr>
              <p:cNvPr id="15415" name="Group 313"/>
              <p:cNvGrpSpPr>
                <a:grpSpLocks/>
              </p:cNvGrpSpPr>
              <p:nvPr/>
            </p:nvGrpSpPr>
            <p:grpSpPr bwMode="auto">
              <a:xfrm rot="-7037524">
                <a:off x="4696" y="4560"/>
                <a:ext cx="262" cy="759"/>
                <a:chOff x="4630" y="10417"/>
                <a:chExt cx="387" cy="1440"/>
              </a:xfrm>
            </p:grpSpPr>
            <p:grpSp>
              <p:nvGrpSpPr>
                <p:cNvPr id="15418" name="Group 314"/>
                <p:cNvGrpSpPr>
                  <a:grpSpLocks/>
                </p:cNvGrpSpPr>
                <p:nvPr/>
              </p:nvGrpSpPr>
              <p:grpSpPr bwMode="auto">
                <a:xfrm rot="5321579">
                  <a:off x="4272" y="10953"/>
                  <a:ext cx="1078" cy="362"/>
                  <a:chOff x="4301" y="10157"/>
                  <a:chExt cx="2501" cy="820"/>
                </a:xfrm>
              </p:grpSpPr>
              <p:grpSp>
                <p:nvGrpSpPr>
                  <p:cNvPr id="15421" name="Group 315"/>
                  <p:cNvGrpSpPr>
                    <a:grpSpLocks/>
                  </p:cNvGrpSpPr>
                  <p:nvPr/>
                </p:nvGrpSpPr>
                <p:grpSpPr bwMode="auto">
                  <a:xfrm>
                    <a:off x="4301" y="10296"/>
                    <a:ext cx="541" cy="681"/>
                    <a:chOff x="4297" y="9376"/>
                    <a:chExt cx="1220" cy="2462"/>
                  </a:xfrm>
                </p:grpSpPr>
                <p:sp>
                  <p:nvSpPr>
                    <p:cNvPr id="15434" name="Arc 316"/>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5435" name="Arc 317"/>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5422" name="Group 318"/>
                  <p:cNvGrpSpPr>
                    <a:grpSpLocks/>
                  </p:cNvGrpSpPr>
                  <p:nvPr/>
                </p:nvGrpSpPr>
                <p:grpSpPr bwMode="auto">
                  <a:xfrm>
                    <a:off x="4761" y="10256"/>
                    <a:ext cx="541" cy="681"/>
                    <a:chOff x="4297" y="9376"/>
                    <a:chExt cx="1220" cy="2462"/>
                  </a:xfrm>
                </p:grpSpPr>
                <p:sp>
                  <p:nvSpPr>
                    <p:cNvPr id="15432" name="Arc 319"/>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5433" name="Arc 320"/>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5423" name="Group 321"/>
                  <p:cNvGrpSpPr>
                    <a:grpSpLocks/>
                  </p:cNvGrpSpPr>
                  <p:nvPr/>
                </p:nvGrpSpPr>
                <p:grpSpPr bwMode="auto">
                  <a:xfrm>
                    <a:off x="5281" y="10237"/>
                    <a:ext cx="541" cy="681"/>
                    <a:chOff x="4297" y="9376"/>
                    <a:chExt cx="1220" cy="2462"/>
                  </a:xfrm>
                </p:grpSpPr>
                <p:sp>
                  <p:nvSpPr>
                    <p:cNvPr id="15430" name="Arc 322"/>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5431" name="Arc 323"/>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5424" name="Group 324"/>
                  <p:cNvGrpSpPr>
                    <a:grpSpLocks/>
                  </p:cNvGrpSpPr>
                  <p:nvPr/>
                </p:nvGrpSpPr>
                <p:grpSpPr bwMode="auto">
                  <a:xfrm>
                    <a:off x="5781" y="10197"/>
                    <a:ext cx="541" cy="681"/>
                    <a:chOff x="4297" y="9376"/>
                    <a:chExt cx="1220" cy="2462"/>
                  </a:xfrm>
                </p:grpSpPr>
                <p:sp>
                  <p:nvSpPr>
                    <p:cNvPr id="15428" name="Arc 325"/>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5429" name="Arc 326"/>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5425" name="Group 327"/>
                  <p:cNvGrpSpPr>
                    <a:grpSpLocks/>
                  </p:cNvGrpSpPr>
                  <p:nvPr/>
                </p:nvGrpSpPr>
                <p:grpSpPr bwMode="auto">
                  <a:xfrm>
                    <a:off x="6261" y="10157"/>
                    <a:ext cx="541" cy="681"/>
                    <a:chOff x="4297" y="9376"/>
                    <a:chExt cx="1220" cy="2462"/>
                  </a:xfrm>
                </p:grpSpPr>
                <p:sp>
                  <p:nvSpPr>
                    <p:cNvPr id="15426" name="Arc 328"/>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5427" name="Arc 329"/>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sp>
              <p:nvSpPr>
                <p:cNvPr id="15419" name="Line 330"/>
                <p:cNvSpPr>
                  <a:spLocks noChangeShapeType="1"/>
                </p:cNvSpPr>
                <p:nvPr/>
              </p:nvSpPr>
              <p:spPr bwMode="auto">
                <a:xfrm>
                  <a:off x="4917" y="10417"/>
                  <a:ext cx="0" cy="180"/>
                </a:xfrm>
                <a:prstGeom prst="line">
                  <a:avLst/>
                </a:prstGeom>
                <a:noFill/>
                <a:ln w="9525">
                  <a:solidFill>
                    <a:srgbClr val="000000"/>
                  </a:solidFill>
                  <a:round/>
                  <a:headEnd/>
                  <a:tailEnd/>
                </a:ln>
              </p:spPr>
              <p:txBody>
                <a:bodyPr/>
                <a:lstStyle/>
                <a:p>
                  <a:endParaRPr lang="fr-FR"/>
                </a:p>
              </p:txBody>
            </p:sp>
            <p:sp>
              <p:nvSpPr>
                <p:cNvPr id="15420" name="Line 331"/>
                <p:cNvSpPr>
                  <a:spLocks noChangeShapeType="1"/>
                </p:cNvSpPr>
                <p:nvPr/>
              </p:nvSpPr>
              <p:spPr bwMode="auto">
                <a:xfrm>
                  <a:off x="5017" y="11677"/>
                  <a:ext cx="0" cy="180"/>
                </a:xfrm>
                <a:prstGeom prst="line">
                  <a:avLst/>
                </a:prstGeom>
                <a:noFill/>
                <a:ln w="9525">
                  <a:solidFill>
                    <a:srgbClr val="000000"/>
                  </a:solidFill>
                  <a:round/>
                  <a:headEnd/>
                  <a:tailEnd/>
                </a:ln>
              </p:spPr>
              <p:txBody>
                <a:bodyPr/>
                <a:lstStyle/>
                <a:p>
                  <a:endParaRPr lang="fr-FR"/>
                </a:p>
              </p:txBody>
            </p:sp>
          </p:grpSp>
          <p:sp>
            <p:nvSpPr>
              <p:cNvPr id="15416" name="Line 332"/>
              <p:cNvSpPr>
                <a:spLocks noChangeShapeType="1"/>
              </p:cNvSpPr>
              <p:nvPr/>
            </p:nvSpPr>
            <p:spPr bwMode="auto">
              <a:xfrm flipV="1">
                <a:off x="4995" y="4509"/>
                <a:ext cx="291" cy="216"/>
              </a:xfrm>
              <a:prstGeom prst="line">
                <a:avLst/>
              </a:prstGeom>
              <a:noFill/>
              <a:ln w="9525">
                <a:solidFill>
                  <a:srgbClr val="000000"/>
                </a:solidFill>
                <a:round/>
                <a:headEnd/>
                <a:tailEnd/>
              </a:ln>
            </p:spPr>
            <p:txBody>
              <a:bodyPr/>
              <a:lstStyle/>
              <a:p>
                <a:endParaRPr lang="fr-FR"/>
              </a:p>
            </p:txBody>
          </p:sp>
          <p:sp>
            <p:nvSpPr>
              <p:cNvPr id="15417" name="Line 333"/>
              <p:cNvSpPr>
                <a:spLocks noChangeShapeType="1"/>
              </p:cNvSpPr>
              <p:nvPr/>
            </p:nvSpPr>
            <p:spPr bwMode="auto">
              <a:xfrm>
                <a:off x="5318" y="4520"/>
                <a:ext cx="290" cy="217"/>
              </a:xfrm>
              <a:prstGeom prst="line">
                <a:avLst/>
              </a:prstGeom>
              <a:noFill/>
              <a:ln w="9525">
                <a:solidFill>
                  <a:srgbClr val="000000"/>
                </a:solidFill>
                <a:round/>
                <a:headEnd/>
                <a:tailEnd/>
              </a:ln>
            </p:spPr>
            <p:txBody>
              <a:bodyPr/>
              <a:lstStyle/>
              <a:p>
                <a:endParaRPr lang="fr-FR"/>
              </a:p>
            </p:txBody>
          </p:sp>
        </p:grpSp>
        <p:sp>
          <p:nvSpPr>
            <p:cNvPr id="15405" name="Line 632"/>
            <p:cNvSpPr>
              <a:spLocks noChangeShapeType="1"/>
            </p:cNvSpPr>
            <p:nvPr/>
          </p:nvSpPr>
          <p:spPr bwMode="auto">
            <a:xfrm>
              <a:off x="1714480" y="4643446"/>
              <a:ext cx="457200" cy="0"/>
            </a:xfrm>
            <a:prstGeom prst="line">
              <a:avLst/>
            </a:prstGeom>
            <a:noFill/>
            <a:ln w="38100" cmpd="dbl">
              <a:solidFill>
                <a:srgbClr val="000000"/>
              </a:solidFill>
              <a:round/>
              <a:headEnd type="stealth" w="med" len="sm"/>
              <a:tailEnd type="stealth" w="med" len="sm"/>
            </a:ln>
          </p:spPr>
          <p:txBody>
            <a:bodyPr/>
            <a:lstStyle/>
            <a:p>
              <a:endParaRPr lang="fr-FR"/>
            </a:p>
          </p:txBody>
        </p:sp>
        <p:sp>
          <p:nvSpPr>
            <p:cNvPr id="15406" name="Text Box 110"/>
            <p:cNvSpPr txBox="1">
              <a:spLocks noChangeArrowheads="1"/>
            </p:cNvSpPr>
            <p:nvPr/>
          </p:nvSpPr>
          <p:spPr bwMode="auto">
            <a:xfrm>
              <a:off x="3143240" y="4229108"/>
              <a:ext cx="571504" cy="342900"/>
            </a:xfrm>
            <a:prstGeom prst="rect">
              <a:avLst/>
            </a:prstGeom>
            <a:noFill/>
            <a:ln w="9525">
              <a:noFill/>
              <a:miter lim="800000"/>
              <a:headEnd/>
              <a:tailEnd/>
            </a:ln>
          </p:spPr>
          <p:txBody>
            <a:bodyPr/>
            <a:lstStyle/>
            <a:p>
              <a:r>
                <a:rPr lang="fr-FR" sz="1200" dirty="0"/>
                <a:t>L/3</a:t>
              </a:r>
              <a:endParaRPr lang="fr-FR" dirty="0"/>
            </a:p>
          </p:txBody>
        </p:sp>
        <p:sp>
          <p:nvSpPr>
            <p:cNvPr id="15407" name="Text Box 110"/>
            <p:cNvSpPr txBox="1">
              <a:spLocks noChangeArrowheads="1"/>
            </p:cNvSpPr>
            <p:nvPr/>
          </p:nvSpPr>
          <p:spPr bwMode="auto">
            <a:xfrm>
              <a:off x="3500430" y="4657736"/>
              <a:ext cx="571504" cy="342900"/>
            </a:xfrm>
            <a:prstGeom prst="rect">
              <a:avLst/>
            </a:prstGeom>
            <a:noFill/>
            <a:ln w="9525">
              <a:noFill/>
              <a:miter lim="800000"/>
              <a:headEnd/>
              <a:tailEnd/>
            </a:ln>
          </p:spPr>
          <p:txBody>
            <a:bodyPr/>
            <a:lstStyle/>
            <a:p>
              <a:r>
                <a:rPr lang="fr-FR" sz="1200"/>
                <a:t>L/3</a:t>
              </a:r>
              <a:endParaRPr lang="fr-FR"/>
            </a:p>
          </p:txBody>
        </p:sp>
        <p:sp>
          <p:nvSpPr>
            <p:cNvPr id="15408" name="Text Box 110"/>
            <p:cNvSpPr txBox="1">
              <a:spLocks noChangeArrowheads="1"/>
            </p:cNvSpPr>
            <p:nvPr/>
          </p:nvSpPr>
          <p:spPr bwMode="auto">
            <a:xfrm>
              <a:off x="2500298" y="4657736"/>
              <a:ext cx="571504" cy="342900"/>
            </a:xfrm>
            <a:prstGeom prst="rect">
              <a:avLst/>
            </a:prstGeom>
            <a:noFill/>
            <a:ln w="9525">
              <a:noFill/>
              <a:miter lim="800000"/>
              <a:headEnd/>
              <a:tailEnd/>
            </a:ln>
          </p:spPr>
          <p:txBody>
            <a:bodyPr/>
            <a:lstStyle/>
            <a:p>
              <a:r>
                <a:rPr lang="fr-FR" sz="1200"/>
                <a:t>L/3</a:t>
              </a:r>
              <a:endParaRPr lang="fr-FR"/>
            </a:p>
          </p:txBody>
        </p:sp>
        <p:sp>
          <p:nvSpPr>
            <p:cNvPr id="15409" name="Text Box 110"/>
            <p:cNvSpPr txBox="1">
              <a:spLocks noChangeArrowheads="1"/>
            </p:cNvSpPr>
            <p:nvPr/>
          </p:nvSpPr>
          <p:spPr bwMode="auto">
            <a:xfrm>
              <a:off x="259962" y="4474812"/>
              <a:ext cx="382948" cy="342900"/>
            </a:xfrm>
            <a:prstGeom prst="rect">
              <a:avLst/>
            </a:prstGeom>
            <a:noFill/>
            <a:ln w="9525">
              <a:noFill/>
              <a:miter lim="800000"/>
              <a:headEnd/>
              <a:tailEnd/>
            </a:ln>
          </p:spPr>
          <p:txBody>
            <a:bodyPr/>
            <a:lstStyle/>
            <a:p>
              <a:r>
                <a:rPr lang="fr-FR" sz="1200"/>
                <a:t>L</a:t>
              </a:r>
              <a:endParaRPr lang="fr-FR"/>
            </a:p>
          </p:txBody>
        </p:sp>
        <p:sp>
          <p:nvSpPr>
            <p:cNvPr id="15410" name="Text Box 110"/>
            <p:cNvSpPr txBox="1">
              <a:spLocks noChangeArrowheads="1"/>
            </p:cNvSpPr>
            <p:nvPr/>
          </p:nvSpPr>
          <p:spPr bwMode="auto">
            <a:xfrm>
              <a:off x="1142976" y="4429132"/>
              <a:ext cx="382948" cy="342900"/>
            </a:xfrm>
            <a:prstGeom prst="rect">
              <a:avLst/>
            </a:prstGeom>
            <a:noFill/>
            <a:ln w="9525">
              <a:noFill/>
              <a:miter lim="800000"/>
              <a:headEnd/>
              <a:tailEnd/>
            </a:ln>
          </p:spPr>
          <p:txBody>
            <a:bodyPr/>
            <a:lstStyle/>
            <a:p>
              <a:r>
                <a:rPr lang="fr-FR" sz="1200"/>
                <a:t>L</a:t>
              </a:r>
              <a:endParaRPr lang="fr-FR"/>
            </a:p>
          </p:txBody>
        </p:sp>
        <p:sp>
          <p:nvSpPr>
            <p:cNvPr id="15411" name="Text Box 110"/>
            <p:cNvSpPr txBox="1">
              <a:spLocks noChangeArrowheads="1"/>
            </p:cNvSpPr>
            <p:nvPr/>
          </p:nvSpPr>
          <p:spPr bwMode="auto">
            <a:xfrm>
              <a:off x="760028" y="5072074"/>
              <a:ext cx="382948" cy="342900"/>
            </a:xfrm>
            <a:prstGeom prst="rect">
              <a:avLst/>
            </a:prstGeom>
            <a:noFill/>
            <a:ln w="9525">
              <a:noFill/>
              <a:miter lim="800000"/>
              <a:headEnd/>
              <a:tailEnd/>
            </a:ln>
          </p:spPr>
          <p:txBody>
            <a:bodyPr/>
            <a:lstStyle/>
            <a:p>
              <a:r>
                <a:rPr lang="fr-FR" sz="1200"/>
                <a:t>L</a:t>
              </a:r>
              <a:endParaRPr lang="fr-FR"/>
            </a:p>
          </p:txBody>
        </p:sp>
      </p:grpSp>
      <p:grpSp>
        <p:nvGrpSpPr>
          <p:cNvPr id="15785" name="Groupe 1535"/>
          <p:cNvGrpSpPr>
            <a:grpSpLocks/>
          </p:cNvGrpSpPr>
          <p:nvPr/>
        </p:nvGrpSpPr>
        <p:grpSpPr bwMode="auto">
          <a:xfrm>
            <a:off x="5171129" y="4628929"/>
            <a:ext cx="3311525" cy="962025"/>
            <a:chOff x="4974870" y="4214818"/>
            <a:chExt cx="3311906" cy="961495"/>
          </a:xfrm>
        </p:grpSpPr>
        <p:grpSp>
          <p:nvGrpSpPr>
            <p:cNvPr id="15368" name="Group 339"/>
            <p:cNvGrpSpPr>
              <a:grpSpLocks/>
            </p:cNvGrpSpPr>
            <p:nvPr/>
          </p:nvGrpSpPr>
          <p:grpSpPr bwMode="auto">
            <a:xfrm>
              <a:off x="7286644" y="4214818"/>
              <a:ext cx="869950" cy="731837"/>
              <a:chOff x="7048" y="5757"/>
              <a:chExt cx="1370" cy="1151"/>
            </a:xfrm>
          </p:grpSpPr>
          <p:sp>
            <p:nvSpPr>
              <p:cNvPr id="15389" name="Line 340"/>
              <p:cNvSpPr>
                <a:spLocks noChangeShapeType="1"/>
              </p:cNvSpPr>
              <p:nvPr/>
            </p:nvSpPr>
            <p:spPr bwMode="auto">
              <a:xfrm>
                <a:off x="7718" y="5757"/>
                <a:ext cx="0" cy="320"/>
              </a:xfrm>
              <a:prstGeom prst="line">
                <a:avLst/>
              </a:prstGeom>
              <a:noFill/>
              <a:ln w="9525">
                <a:solidFill>
                  <a:srgbClr val="000000"/>
                </a:solidFill>
                <a:round/>
                <a:headEnd/>
                <a:tailEnd/>
              </a:ln>
            </p:spPr>
            <p:txBody>
              <a:bodyPr/>
              <a:lstStyle/>
              <a:p>
                <a:endParaRPr lang="fr-FR"/>
              </a:p>
            </p:txBody>
          </p:sp>
          <p:sp>
            <p:nvSpPr>
              <p:cNvPr id="15390" name="Line 341"/>
              <p:cNvSpPr>
                <a:spLocks noChangeShapeType="1"/>
              </p:cNvSpPr>
              <p:nvPr/>
            </p:nvSpPr>
            <p:spPr bwMode="auto">
              <a:xfrm>
                <a:off x="7538" y="6078"/>
                <a:ext cx="360" cy="0"/>
              </a:xfrm>
              <a:prstGeom prst="line">
                <a:avLst/>
              </a:prstGeom>
              <a:noFill/>
              <a:ln w="9525">
                <a:solidFill>
                  <a:srgbClr val="000000"/>
                </a:solidFill>
                <a:round/>
                <a:headEnd/>
                <a:tailEnd/>
              </a:ln>
            </p:spPr>
            <p:txBody>
              <a:bodyPr/>
              <a:lstStyle/>
              <a:p>
                <a:endParaRPr lang="fr-FR"/>
              </a:p>
            </p:txBody>
          </p:sp>
          <p:sp>
            <p:nvSpPr>
              <p:cNvPr id="15391" name="Line 342"/>
              <p:cNvSpPr>
                <a:spLocks noChangeShapeType="1"/>
              </p:cNvSpPr>
              <p:nvPr/>
            </p:nvSpPr>
            <p:spPr bwMode="auto">
              <a:xfrm>
                <a:off x="7538" y="6158"/>
                <a:ext cx="360" cy="0"/>
              </a:xfrm>
              <a:prstGeom prst="line">
                <a:avLst/>
              </a:prstGeom>
              <a:noFill/>
              <a:ln w="9525">
                <a:solidFill>
                  <a:srgbClr val="000000"/>
                </a:solidFill>
                <a:round/>
                <a:headEnd/>
                <a:tailEnd/>
              </a:ln>
            </p:spPr>
            <p:txBody>
              <a:bodyPr/>
              <a:lstStyle/>
              <a:p>
                <a:endParaRPr lang="fr-FR"/>
              </a:p>
            </p:txBody>
          </p:sp>
          <p:sp>
            <p:nvSpPr>
              <p:cNvPr id="15392" name="Line 343"/>
              <p:cNvSpPr>
                <a:spLocks noChangeShapeType="1"/>
              </p:cNvSpPr>
              <p:nvPr/>
            </p:nvSpPr>
            <p:spPr bwMode="auto">
              <a:xfrm>
                <a:off x="7718" y="6178"/>
                <a:ext cx="0" cy="320"/>
              </a:xfrm>
              <a:prstGeom prst="line">
                <a:avLst/>
              </a:prstGeom>
              <a:noFill/>
              <a:ln w="9525">
                <a:solidFill>
                  <a:srgbClr val="000000"/>
                </a:solidFill>
                <a:round/>
                <a:headEnd/>
                <a:tailEnd/>
              </a:ln>
            </p:spPr>
            <p:txBody>
              <a:bodyPr/>
              <a:lstStyle/>
              <a:p>
                <a:endParaRPr lang="fr-FR"/>
              </a:p>
            </p:txBody>
          </p:sp>
          <p:grpSp>
            <p:nvGrpSpPr>
              <p:cNvPr id="15393" name="Group 344"/>
              <p:cNvGrpSpPr>
                <a:grpSpLocks/>
              </p:cNvGrpSpPr>
              <p:nvPr/>
            </p:nvGrpSpPr>
            <p:grpSpPr bwMode="auto">
              <a:xfrm rot="-3509130">
                <a:off x="7868" y="6338"/>
                <a:ext cx="360" cy="740"/>
                <a:chOff x="8258" y="9137"/>
                <a:chExt cx="360" cy="740"/>
              </a:xfrm>
            </p:grpSpPr>
            <p:sp>
              <p:nvSpPr>
                <p:cNvPr id="15399" name="Line 345"/>
                <p:cNvSpPr>
                  <a:spLocks noChangeShapeType="1"/>
                </p:cNvSpPr>
                <p:nvPr/>
              </p:nvSpPr>
              <p:spPr bwMode="auto">
                <a:xfrm>
                  <a:off x="8438" y="9137"/>
                  <a:ext cx="0" cy="320"/>
                </a:xfrm>
                <a:prstGeom prst="line">
                  <a:avLst/>
                </a:prstGeom>
                <a:noFill/>
                <a:ln w="9525">
                  <a:solidFill>
                    <a:srgbClr val="000000"/>
                  </a:solidFill>
                  <a:round/>
                  <a:headEnd/>
                  <a:tailEnd/>
                </a:ln>
              </p:spPr>
              <p:txBody>
                <a:bodyPr/>
                <a:lstStyle/>
                <a:p>
                  <a:endParaRPr lang="fr-FR"/>
                </a:p>
              </p:txBody>
            </p:sp>
            <p:sp>
              <p:nvSpPr>
                <p:cNvPr id="15400" name="Line 346"/>
                <p:cNvSpPr>
                  <a:spLocks noChangeShapeType="1"/>
                </p:cNvSpPr>
                <p:nvPr/>
              </p:nvSpPr>
              <p:spPr bwMode="auto">
                <a:xfrm>
                  <a:off x="8258" y="9457"/>
                  <a:ext cx="360" cy="0"/>
                </a:xfrm>
                <a:prstGeom prst="line">
                  <a:avLst/>
                </a:prstGeom>
                <a:noFill/>
                <a:ln w="9525">
                  <a:solidFill>
                    <a:srgbClr val="000000"/>
                  </a:solidFill>
                  <a:round/>
                  <a:headEnd/>
                  <a:tailEnd/>
                </a:ln>
              </p:spPr>
              <p:txBody>
                <a:bodyPr/>
                <a:lstStyle/>
                <a:p>
                  <a:endParaRPr lang="fr-FR"/>
                </a:p>
              </p:txBody>
            </p:sp>
            <p:sp>
              <p:nvSpPr>
                <p:cNvPr id="15401" name="Line 347"/>
                <p:cNvSpPr>
                  <a:spLocks noChangeShapeType="1"/>
                </p:cNvSpPr>
                <p:nvPr/>
              </p:nvSpPr>
              <p:spPr bwMode="auto">
                <a:xfrm>
                  <a:off x="8258" y="9537"/>
                  <a:ext cx="360" cy="0"/>
                </a:xfrm>
                <a:prstGeom prst="line">
                  <a:avLst/>
                </a:prstGeom>
                <a:noFill/>
                <a:ln w="9525">
                  <a:solidFill>
                    <a:srgbClr val="000000"/>
                  </a:solidFill>
                  <a:round/>
                  <a:headEnd/>
                  <a:tailEnd/>
                </a:ln>
              </p:spPr>
              <p:txBody>
                <a:bodyPr/>
                <a:lstStyle/>
                <a:p>
                  <a:endParaRPr lang="fr-FR"/>
                </a:p>
              </p:txBody>
            </p:sp>
            <p:sp>
              <p:nvSpPr>
                <p:cNvPr id="15402" name="Line 348"/>
                <p:cNvSpPr>
                  <a:spLocks noChangeShapeType="1"/>
                </p:cNvSpPr>
                <p:nvPr/>
              </p:nvSpPr>
              <p:spPr bwMode="auto">
                <a:xfrm>
                  <a:off x="8438" y="9557"/>
                  <a:ext cx="0" cy="320"/>
                </a:xfrm>
                <a:prstGeom prst="line">
                  <a:avLst/>
                </a:prstGeom>
                <a:noFill/>
                <a:ln w="9525">
                  <a:solidFill>
                    <a:srgbClr val="000000"/>
                  </a:solidFill>
                  <a:round/>
                  <a:headEnd/>
                  <a:tailEnd/>
                </a:ln>
              </p:spPr>
              <p:txBody>
                <a:bodyPr/>
                <a:lstStyle/>
                <a:p>
                  <a:endParaRPr lang="fr-FR"/>
                </a:p>
              </p:txBody>
            </p:sp>
          </p:grpSp>
          <p:grpSp>
            <p:nvGrpSpPr>
              <p:cNvPr id="15394" name="Group 349"/>
              <p:cNvGrpSpPr>
                <a:grpSpLocks/>
              </p:cNvGrpSpPr>
              <p:nvPr/>
            </p:nvGrpSpPr>
            <p:grpSpPr bwMode="auto">
              <a:xfrm rot="3319643">
                <a:off x="7238" y="6360"/>
                <a:ext cx="360" cy="740"/>
                <a:chOff x="7778" y="8737"/>
                <a:chExt cx="360" cy="740"/>
              </a:xfrm>
            </p:grpSpPr>
            <p:sp>
              <p:nvSpPr>
                <p:cNvPr id="15395" name="Line 350"/>
                <p:cNvSpPr>
                  <a:spLocks noChangeShapeType="1"/>
                </p:cNvSpPr>
                <p:nvPr/>
              </p:nvSpPr>
              <p:spPr bwMode="auto">
                <a:xfrm>
                  <a:off x="7958" y="8737"/>
                  <a:ext cx="0" cy="320"/>
                </a:xfrm>
                <a:prstGeom prst="line">
                  <a:avLst/>
                </a:prstGeom>
                <a:noFill/>
                <a:ln w="9525">
                  <a:solidFill>
                    <a:srgbClr val="000000"/>
                  </a:solidFill>
                  <a:round/>
                  <a:headEnd/>
                  <a:tailEnd/>
                </a:ln>
              </p:spPr>
              <p:txBody>
                <a:bodyPr/>
                <a:lstStyle/>
                <a:p>
                  <a:endParaRPr lang="fr-FR"/>
                </a:p>
              </p:txBody>
            </p:sp>
            <p:sp>
              <p:nvSpPr>
                <p:cNvPr id="15396" name="Line 351"/>
                <p:cNvSpPr>
                  <a:spLocks noChangeShapeType="1"/>
                </p:cNvSpPr>
                <p:nvPr/>
              </p:nvSpPr>
              <p:spPr bwMode="auto">
                <a:xfrm>
                  <a:off x="7778" y="9057"/>
                  <a:ext cx="360" cy="0"/>
                </a:xfrm>
                <a:prstGeom prst="line">
                  <a:avLst/>
                </a:prstGeom>
                <a:noFill/>
                <a:ln w="9525">
                  <a:solidFill>
                    <a:srgbClr val="000000"/>
                  </a:solidFill>
                  <a:round/>
                  <a:headEnd/>
                  <a:tailEnd/>
                </a:ln>
              </p:spPr>
              <p:txBody>
                <a:bodyPr/>
                <a:lstStyle/>
                <a:p>
                  <a:endParaRPr lang="fr-FR"/>
                </a:p>
              </p:txBody>
            </p:sp>
            <p:sp>
              <p:nvSpPr>
                <p:cNvPr id="15397" name="Line 352"/>
                <p:cNvSpPr>
                  <a:spLocks noChangeShapeType="1"/>
                </p:cNvSpPr>
                <p:nvPr/>
              </p:nvSpPr>
              <p:spPr bwMode="auto">
                <a:xfrm>
                  <a:off x="7778" y="9137"/>
                  <a:ext cx="360" cy="0"/>
                </a:xfrm>
                <a:prstGeom prst="line">
                  <a:avLst/>
                </a:prstGeom>
                <a:noFill/>
                <a:ln w="9525">
                  <a:solidFill>
                    <a:srgbClr val="000000"/>
                  </a:solidFill>
                  <a:round/>
                  <a:headEnd/>
                  <a:tailEnd/>
                </a:ln>
              </p:spPr>
              <p:txBody>
                <a:bodyPr/>
                <a:lstStyle/>
                <a:p>
                  <a:endParaRPr lang="fr-FR"/>
                </a:p>
              </p:txBody>
            </p:sp>
            <p:sp>
              <p:nvSpPr>
                <p:cNvPr id="15398" name="Line 353"/>
                <p:cNvSpPr>
                  <a:spLocks noChangeShapeType="1"/>
                </p:cNvSpPr>
                <p:nvPr/>
              </p:nvSpPr>
              <p:spPr bwMode="auto">
                <a:xfrm>
                  <a:off x="7958" y="9157"/>
                  <a:ext cx="0" cy="320"/>
                </a:xfrm>
                <a:prstGeom prst="line">
                  <a:avLst/>
                </a:prstGeom>
                <a:noFill/>
                <a:ln w="9525">
                  <a:solidFill>
                    <a:srgbClr val="000000"/>
                  </a:solidFill>
                  <a:round/>
                  <a:headEnd/>
                  <a:tailEnd/>
                </a:ln>
              </p:spPr>
              <p:txBody>
                <a:bodyPr/>
                <a:lstStyle/>
                <a:p>
                  <a:endParaRPr lang="fr-FR"/>
                </a:p>
              </p:txBody>
            </p:sp>
          </p:grpSp>
        </p:grpSp>
        <p:grpSp>
          <p:nvGrpSpPr>
            <p:cNvPr id="15369" name="Group 619"/>
            <p:cNvGrpSpPr>
              <a:grpSpLocks/>
            </p:cNvGrpSpPr>
            <p:nvPr/>
          </p:nvGrpSpPr>
          <p:grpSpPr bwMode="auto">
            <a:xfrm>
              <a:off x="5000628" y="4214818"/>
              <a:ext cx="1104900" cy="647700"/>
              <a:chOff x="2618" y="7726"/>
              <a:chExt cx="1740" cy="1020"/>
            </a:xfrm>
          </p:grpSpPr>
          <p:sp>
            <p:nvSpPr>
              <p:cNvPr id="15377" name="Line 620"/>
              <p:cNvSpPr>
                <a:spLocks noChangeShapeType="1"/>
              </p:cNvSpPr>
              <p:nvPr/>
            </p:nvSpPr>
            <p:spPr bwMode="auto">
              <a:xfrm flipH="1">
                <a:off x="3098" y="7726"/>
                <a:ext cx="360" cy="360"/>
              </a:xfrm>
              <a:prstGeom prst="line">
                <a:avLst/>
              </a:prstGeom>
              <a:noFill/>
              <a:ln w="9525">
                <a:solidFill>
                  <a:srgbClr val="000000"/>
                </a:solidFill>
                <a:round/>
                <a:headEnd/>
                <a:tailEnd/>
              </a:ln>
            </p:spPr>
            <p:txBody>
              <a:bodyPr/>
              <a:lstStyle/>
              <a:p>
                <a:endParaRPr lang="fr-FR"/>
              </a:p>
            </p:txBody>
          </p:sp>
          <p:sp>
            <p:nvSpPr>
              <p:cNvPr id="15378" name="Line 621"/>
              <p:cNvSpPr>
                <a:spLocks noChangeShapeType="1"/>
              </p:cNvSpPr>
              <p:nvPr/>
            </p:nvSpPr>
            <p:spPr bwMode="auto">
              <a:xfrm>
                <a:off x="3458" y="7726"/>
                <a:ext cx="360" cy="360"/>
              </a:xfrm>
              <a:prstGeom prst="line">
                <a:avLst/>
              </a:prstGeom>
              <a:noFill/>
              <a:ln w="9525">
                <a:solidFill>
                  <a:srgbClr val="000000"/>
                </a:solidFill>
                <a:round/>
                <a:headEnd/>
                <a:tailEnd/>
              </a:ln>
            </p:spPr>
            <p:txBody>
              <a:bodyPr/>
              <a:lstStyle/>
              <a:p>
                <a:endParaRPr lang="fr-FR"/>
              </a:p>
            </p:txBody>
          </p:sp>
          <p:sp>
            <p:nvSpPr>
              <p:cNvPr id="15379" name="Line 622"/>
              <p:cNvSpPr>
                <a:spLocks noChangeShapeType="1"/>
              </p:cNvSpPr>
              <p:nvPr/>
            </p:nvSpPr>
            <p:spPr bwMode="auto">
              <a:xfrm>
                <a:off x="3018" y="8006"/>
                <a:ext cx="180" cy="180"/>
              </a:xfrm>
              <a:prstGeom prst="line">
                <a:avLst/>
              </a:prstGeom>
              <a:noFill/>
              <a:ln w="9525">
                <a:solidFill>
                  <a:srgbClr val="000000"/>
                </a:solidFill>
                <a:round/>
                <a:headEnd/>
                <a:tailEnd/>
              </a:ln>
            </p:spPr>
            <p:txBody>
              <a:bodyPr/>
              <a:lstStyle/>
              <a:p>
                <a:endParaRPr lang="fr-FR"/>
              </a:p>
            </p:txBody>
          </p:sp>
          <p:sp>
            <p:nvSpPr>
              <p:cNvPr id="15380" name="Line 623"/>
              <p:cNvSpPr>
                <a:spLocks noChangeShapeType="1"/>
              </p:cNvSpPr>
              <p:nvPr/>
            </p:nvSpPr>
            <p:spPr bwMode="auto">
              <a:xfrm>
                <a:off x="2918" y="8166"/>
                <a:ext cx="180" cy="180"/>
              </a:xfrm>
              <a:prstGeom prst="line">
                <a:avLst/>
              </a:prstGeom>
              <a:noFill/>
              <a:ln w="9525">
                <a:solidFill>
                  <a:srgbClr val="000000"/>
                </a:solidFill>
                <a:round/>
                <a:headEnd/>
                <a:tailEnd/>
              </a:ln>
            </p:spPr>
            <p:txBody>
              <a:bodyPr/>
              <a:lstStyle/>
              <a:p>
                <a:endParaRPr lang="fr-FR"/>
              </a:p>
            </p:txBody>
          </p:sp>
          <p:sp>
            <p:nvSpPr>
              <p:cNvPr id="15381" name="Line 624"/>
              <p:cNvSpPr>
                <a:spLocks noChangeShapeType="1"/>
              </p:cNvSpPr>
              <p:nvPr/>
            </p:nvSpPr>
            <p:spPr bwMode="auto">
              <a:xfrm flipH="1">
                <a:off x="2618" y="8266"/>
                <a:ext cx="360" cy="360"/>
              </a:xfrm>
              <a:prstGeom prst="line">
                <a:avLst/>
              </a:prstGeom>
              <a:noFill/>
              <a:ln w="9525">
                <a:solidFill>
                  <a:srgbClr val="000000"/>
                </a:solidFill>
                <a:round/>
                <a:headEnd/>
                <a:tailEnd/>
              </a:ln>
            </p:spPr>
            <p:txBody>
              <a:bodyPr/>
              <a:lstStyle/>
              <a:p>
                <a:endParaRPr lang="fr-FR"/>
              </a:p>
            </p:txBody>
          </p:sp>
          <p:sp>
            <p:nvSpPr>
              <p:cNvPr id="15382" name="Line 625"/>
              <p:cNvSpPr>
                <a:spLocks noChangeShapeType="1"/>
              </p:cNvSpPr>
              <p:nvPr/>
            </p:nvSpPr>
            <p:spPr bwMode="auto">
              <a:xfrm flipH="1">
                <a:off x="3738" y="8006"/>
                <a:ext cx="180" cy="180"/>
              </a:xfrm>
              <a:prstGeom prst="line">
                <a:avLst/>
              </a:prstGeom>
              <a:noFill/>
              <a:ln w="9525">
                <a:solidFill>
                  <a:srgbClr val="000000"/>
                </a:solidFill>
                <a:round/>
                <a:headEnd/>
                <a:tailEnd/>
              </a:ln>
            </p:spPr>
            <p:txBody>
              <a:bodyPr/>
              <a:lstStyle/>
              <a:p>
                <a:endParaRPr lang="fr-FR"/>
              </a:p>
            </p:txBody>
          </p:sp>
          <p:sp>
            <p:nvSpPr>
              <p:cNvPr id="15383" name="Line 626"/>
              <p:cNvSpPr>
                <a:spLocks noChangeShapeType="1"/>
              </p:cNvSpPr>
              <p:nvPr/>
            </p:nvSpPr>
            <p:spPr bwMode="auto">
              <a:xfrm flipH="1">
                <a:off x="3838" y="8086"/>
                <a:ext cx="180" cy="180"/>
              </a:xfrm>
              <a:prstGeom prst="line">
                <a:avLst/>
              </a:prstGeom>
              <a:noFill/>
              <a:ln w="9525">
                <a:solidFill>
                  <a:srgbClr val="000000"/>
                </a:solidFill>
                <a:round/>
                <a:headEnd/>
                <a:tailEnd/>
              </a:ln>
            </p:spPr>
            <p:txBody>
              <a:bodyPr/>
              <a:lstStyle/>
              <a:p>
                <a:endParaRPr lang="fr-FR"/>
              </a:p>
            </p:txBody>
          </p:sp>
          <p:sp>
            <p:nvSpPr>
              <p:cNvPr id="15384" name="Line 627"/>
              <p:cNvSpPr>
                <a:spLocks noChangeShapeType="1"/>
              </p:cNvSpPr>
              <p:nvPr/>
            </p:nvSpPr>
            <p:spPr bwMode="auto">
              <a:xfrm>
                <a:off x="2638" y="8626"/>
                <a:ext cx="820" cy="0"/>
              </a:xfrm>
              <a:prstGeom prst="line">
                <a:avLst/>
              </a:prstGeom>
              <a:noFill/>
              <a:ln w="9525">
                <a:solidFill>
                  <a:srgbClr val="000000"/>
                </a:solidFill>
                <a:round/>
                <a:headEnd/>
                <a:tailEnd/>
              </a:ln>
            </p:spPr>
            <p:txBody>
              <a:bodyPr/>
              <a:lstStyle/>
              <a:p>
                <a:endParaRPr lang="fr-FR"/>
              </a:p>
            </p:txBody>
          </p:sp>
          <p:sp>
            <p:nvSpPr>
              <p:cNvPr id="15385" name="Line 628"/>
              <p:cNvSpPr>
                <a:spLocks noChangeShapeType="1"/>
              </p:cNvSpPr>
              <p:nvPr/>
            </p:nvSpPr>
            <p:spPr bwMode="auto">
              <a:xfrm>
                <a:off x="3478" y="8486"/>
                <a:ext cx="0" cy="260"/>
              </a:xfrm>
              <a:prstGeom prst="line">
                <a:avLst/>
              </a:prstGeom>
              <a:noFill/>
              <a:ln w="9525">
                <a:solidFill>
                  <a:srgbClr val="000000"/>
                </a:solidFill>
                <a:round/>
                <a:headEnd/>
                <a:tailEnd/>
              </a:ln>
            </p:spPr>
            <p:txBody>
              <a:bodyPr/>
              <a:lstStyle/>
              <a:p>
                <a:endParaRPr lang="fr-FR"/>
              </a:p>
            </p:txBody>
          </p:sp>
          <p:sp>
            <p:nvSpPr>
              <p:cNvPr id="15386" name="Line 629"/>
              <p:cNvSpPr>
                <a:spLocks noChangeShapeType="1"/>
              </p:cNvSpPr>
              <p:nvPr/>
            </p:nvSpPr>
            <p:spPr bwMode="auto">
              <a:xfrm>
                <a:off x="3578" y="8486"/>
                <a:ext cx="0" cy="260"/>
              </a:xfrm>
              <a:prstGeom prst="line">
                <a:avLst/>
              </a:prstGeom>
              <a:noFill/>
              <a:ln w="9525">
                <a:solidFill>
                  <a:srgbClr val="000000"/>
                </a:solidFill>
                <a:round/>
                <a:headEnd/>
                <a:tailEnd/>
              </a:ln>
            </p:spPr>
            <p:txBody>
              <a:bodyPr/>
              <a:lstStyle/>
              <a:p>
                <a:endParaRPr lang="fr-FR"/>
              </a:p>
            </p:txBody>
          </p:sp>
          <p:sp>
            <p:nvSpPr>
              <p:cNvPr id="15387" name="Line 630"/>
              <p:cNvSpPr>
                <a:spLocks noChangeShapeType="1"/>
              </p:cNvSpPr>
              <p:nvPr/>
            </p:nvSpPr>
            <p:spPr bwMode="auto">
              <a:xfrm>
                <a:off x="3618" y="8626"/>
                <a:ext cx="720" cy="0"/>
              </a:xfrm>
              <a:prstGeom prst="line">
                <a:avLst/>
              </a:prstGeom>
              <a:noFill/>
              <a:ln w="9525">
                <a:solidFill>
                  <a:srgbClr val="000000"/>
                </a:solidFill>
                <a:round/>
                <a:headEnd/>
                <a:tailEnd/>
              </a:ln>
            </p:spPr>
            <p:txBody>
              <a:bodyPr/>
              <a:lstStyle/>
              <a:p>
                <a:endParaRPr lang="fr-FR"/>
              </a:p>
            </p:txBody>
          </p:sp>
          <p:sp>
            <p:nvSpPr>
              <p:cNvPr id="15388" name="Line 631"/>
              <p:cNvSpPr>
                <a:spLocks noChangeShapeType="1"/>
              </p:cNvSpPr>
              <p:nvPr/>
            </p:nvSpPr>
            <p:spPr bwMode="auto">
              <a:xfrm>
                <a:off x="3938" y="8206"/>
                <a:ext cx="420" cy="420"/>
              </a:xfrm>
              <a:prstGeom prst="line">
                <a:avLst/>
              </a:prstGeom>
              <a:noFill/>
              <a:ln w="9525">
                <a:solidFill>
                  <a:srgbClr val="000000"/>
                </a:solidFill>
                <a:round/>
                <a:headEnd/>
                <a:tailEnd/>
              </a:ln>
            </p:spPr>
            <p:txBody>
              <a:bodyPr/>
              <a:lstStyle/>
              <a:p>
                <a:endParaRPr lang="fr-FR"/>
              </a:p>
            </p:txBody>
          </p:sp>
        </p:grpSp>
        <p:sp>
          <p:nvSpPr>
            <p:cNvPr id="15370" name="Line 633"/>
            <p:cNvSpPr>
              <a:spLocks noChangeShapeType="1"/>
            </p:cNvSpPr>
            <p:nvPr/>
          </p:nvSpPr>
          <p:spPr bwMode="auto">
            <a:xfrm>
              <a:off x="6357950" y="4711713"/>
              <a:ext cx="457200" cy="0"/>
            </a:xfrm>
            <a:prstGeom prst="line">
              <a:avLst/>
            </a:prstGeom>
            <a:noFill/>
            <a:ln w="38100" cmpd="dbl">
              <a:solidFill>
                <a:srgbClr val="000000"/>
              </a:solidFill>
              <a:round/>
              <a:headEnd type="stealth" w="med" len="sm"/>
              <a:tailEnd type="stealth" w="med" len="sm"/>
            </a:ln>
          </p:spPr>
          <p:txBody>
            <a:bodyPr/>
            <a:lstStyle/>
            <a:p>
              <a:endParaRPr lang="fr-FR"/>
            </a:p>
          </p:txBody>
        </p:sp>
        <p:sp>
          <p:nvSpPr>
            <p:cNvPr id="15371" name="Text Box 110"/>
            <p:cNvSpPr txBox="1">
              <a:spLocks noChangeArrowheads="1"/>
            </p:cNvSpPr>
            <p:nvPr/>
          </p:nvSpPr>
          <p:spPr bwMode="auto">
            <a:xfrm>
              <a:off x="4974870" y="4300546"/>
              <a:ext cx="382948" cy="342900"/>
            </a:xfrm>
            <a:prstGeom prst="rect">
              <a:avLst/>
            </a:prstGeom>
            <a:noFill/>
            <a:ln w="9525">
              <a:noFill/>
              <a:miter lim="800000"/>
              <a:headEnd/>
              <a:tailEnd/>
            </a:ln>
          </p:spPr>
          <p:txBody>
            <a:bodyPr/>
            <a:lstStyle/>
            <a:p>
              <a:r>
                <a:rPr lang="fr-FR" sz="1200"/>
                <a:t>C</a:t>
              </a:r>
              <a:endParaRPr lang="fr-FR"/>
            </a:p>
          </p:txBody>
        </p:sp>
        <p:sp>
          <p:nvSpPr>
            <p:cNvPr id="15372" name="Text Box 110"/>
            <p:cNvSpPr txBox="1">
              <a:spLocks noChangeArrowheads="1"/>
            </p:cNvSpPr>
            <p:nvPr/>
          </p:nvSpPr>
          <p:spPr bwMode="auto">
            <a:xfrm>
              <a:off x="5449178" y="4833413"/>
              <a:ext cx="382948" cy="342900"/>
            </a:xfrm>
            <a:prstGeom prst="rect">
              <a:avLst/>
            </a:prstGeom>
            <a:noFill/>
            <a:ln w="9525">
              <a:noFill/>
              <a:miter lim="800000"/>
              <a:headEnd/>
              <a:tailEnd/>
            </a:ln>
          </p:spPr>
          <p:txBody>
            <a:bodyPr/>
            <a:lstStyle/>
            <a:p>
              <a:r>
                <a:rPr lang="fr-FR" sz="1200"/>
                <a:t>C</a:t>
              </a:r>
              <a:endParaRPr lang="fr-FR"/>
            </a:p>
          </p:txBody>
        </p:sp>
        <p:sp>
          <p:nvSpPr>
            <p:cNvPr id="15373" name="Text Box 110"/>
            <p:cNvSpPr txBox="1">
              <a:spLocks noChangeArrowheads="1"/>
            </p:cNvSpPr>
            <p:nvPr/>
          </p:nvSpPr>
          <p:spPr bwMode="auto">
            <a:xfrm>
              <a:off x="5832126" y="4214818"/>
              <a:ext cx="382948" cy="342900"/>
            </a:xfrm>
            <a:prstGeom prst="rect">
              <a:avLst/>
            </a:prstGeom>
            <a:noFill/>
            <a:ln w="9525">
              <a:noFill/>
              <a:miter lim="800000"/>
              <a:headEnd/>
              <a:tailEnd/>
            </a:ln>
          </p:spPr>
          <p:txBody>
            <a:bodyPr/>
            <a:lstStyle/>
            <a:p>
              <a:r>
                <a:rPr lang="fr-FR" sz="1200"/>
                <a:t>C</a:t>
              </a:r>
              <a:endParaRPr lang="fr-FR"/>
            </a:p>
          </p:txBody>
        </p:sp>
        <p:sp>
          <p:nvSpPr>
            <p:cNvPr id="15374" name="Text Box 110"/>
            <p:cNvSpPr txBox="1">
              <a:spLocks noChangeArrowheads="1"/>
            </p:cNvSpPr>
            <p:nvPr/>
          </p:nvSpPr>
          <p:spPr bwMode="auto">
            <a:xfrm>
              <a:off x="7248007" y="4312014"/>
              <a:ext cx="382948" cy="342900"/>
            </a:xfrm>
            <a:prstGeom prst="rect">
              <a:avLst/>
            </a:prstGeom>
            <a:noFill/>
            <a:ln w="9525">
              <a:noFill/>
              <a:miter lim="800000"/>
              <a:headEnd/>
              <a:tailEnd/>
            </a:ln>
          </p:spPr>
          <p:txBody>
            <a:bodyPr/>
            <a:lstStyle/>
            <a:p>
              <a:r>
                <a:rPr lang="fr-FR" sz="1200"/>
                <a:t>3C</a:t>
              </a:r>
              <a:endParaRPr lang="fr-FR"/>
            </a:p>
          </p:txBody>
        </p:sp>
        <p:sp>
          <p:nvSpPr>
            <p:cNvPr id="15375" name="Text Box 110"/>
            <p:cNvSpPr txBox="1">
              <a:spLocks noChangeArrowheads="1"/>
            </p:cNvSpPr>
            <p:nvPr/>
          </p:nvSpPr>
          <p:spPr bwMode="auto">
            <a:xfrm>
              <a:off x="7903828" y="4514860"/>
              <a:ext cx="382948" cy="342900"/>
            </a:xfrm>
            <a:prstGeom prst="rect">
              <a:avLst/>
            </a:prstGeom>
            <a:noFill/>
            <a:ln w="9525">
              <a:noFill/>
              <a:miter lim="800000"/>
              <a:headEnd/>
              <a:tailEnd/>
            </a:ln>
          </p:spPr>
          <p:txBody>
            <a:bodyPr/>
            <a:lstStyle/>
            <a:p>
              <a:r>
                <a:rPr lang="fr-FR" sz="1200"/>
                <a:t>3C</a:t>
              </a:r>
              <a:endParaRPr lang="fr-FR"/>
            </a:p>
          </p:txBody>
        </p:sp>
        <p:sp>
          <p:nvSpPr>
            <p:cNvPr id="15376" name="Text Box 110"/>
            <p:cNvSpPr txBox="1">
              <a:spLocks noChangeArrowheads="1"/>
            </p:cNvSpPr>
            <p:nvPr/>
          </p:nvSpPr>
          <p:spPr bwMode="auto">
            <a:xfrm>
              <a:off x="7072330" y="4586298"/>
              <a:ext cx="382948" cy="342900"/>
            </a:xfrm>
            <a:prstGeom prst="rect">
              <a:avLst/>
            </a:prstGeom>
            <a:noFill/>
            <a:ln w="9525">
              <a:noFill/>
              <a:miter lim="800000"/>
              <a:headEnd/>
              <a:tailEnd/>
            </a:ln>
          </p:spPr>
          <p:txBody>
            <a:bodyPr/>
            <a:lstStyle/>
            <a:p>
              <a:r>
                <a:rPr lang="fr-FR" sz="1200"/>
                <a:t>3C</a:t>
              </a:r>
              <a:endParaRPr lang="fr-FR"/>
            </a:p>
          </p:txBody>
        </p:sp>
      </p:grpSp>
      <p:sp>
        <p:nvSpPr>
          <p:cNvPr id="7" name="Espace réservé du numéro de diapositive 6"/>
          <p:cNvSpPr>
            <a:spLocks noGrp="1"/>
          </p:cNvSpPr>
          <p:nvPr>
            <p:ph type="sldNum" sz="quarter" idx="12"/>
          </p:nvPr>
        </p:nvSpPr>
        <p:spPr/>
        <p:txBody>
          <a:bodyPr/>
          <a:lstStyle/>
          <a:p>
            <a:pPr>
              <a:defRPr/>
            </a:pPr>
            <a:fld id="{8D6E587B-5070-4C33-B8A0-3049C854F3BE}" type="slidenum">
              <a:rPr lang="fr-FR" smtClean="0">
                <a:solidFill>
                  <a:schemeClr val="tx1"/>
                </a:solidFill>
              </a:rPr>
              <a:pPr>
                <a:defRPr/>
              </a:pPr>
              <a:t>23</a:t>
            </a:fld>
            <a:endParaRPr lang="fr-FR">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5506"/>
                                        </p:tgtEl>
                                        <p:attrNameLst>
                                          <p:attrName>style.visibility</p:attrName>
                                        </p:attrNameLst>
                                      </p:cBhvr>
                                      <p:to>
                                        <p:strVal val="visible"/>
                                      </p:to>
                                    </p:set>
                                    <p:animEffect transition="in" filter="box(in)">
                                      <p:cBhvr>
                                        <p:cTn id="12" dur="500"/>
                                        <p:tgtEl>
                                          <p:spTgt spid="1550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5655"/>
                                        </p:tgtEl>
                                        <p:attrNameLst>
                                          <p:attrName>style.visibility</p:attrName>
                                        </p:attrNameLst>
                                      </p:cBhvr>
                                      <p:to>
                                        <p:strVal val="visible"/>
                                      </p:to>
                                    </p:set>
                                    <p:animEffect transition="in" filter="box(in)">
                                      <p:cBhvr>
                                        <p:cTn id="17" dur="500"/>
                                        <p:tgtEl>
                                          <p:spTgt spid="15655"/>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5785"/>
                                        </p:tgtEl>
                                        <p:attrNameLst>
                                          <p:attrName>style.visibility</p:attrName>
                                        </p:attrNameLst>
                                      </p:cBhvr>
                                      <p:to>
                                        <p:strVal val="visible"/>
                                      </p:to>
                                    </p:set>
                                    <p:animEffect transition="in" filter="box(in)">
                                      <p:cBhvr>
                                        <p:cTn id="22" dur="500"/>
                                        <p:tgtEl>
                                          <p:spTgt spid="157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rmAutofit/>
          </a:bodyPr>
          <a:lstStyle/>
          <a:p>
            <a:pPr eaLnBrk="1" fontAlgn="auto" hangingPunct="1">
              <a:spcAft>
                <a:spcPts val="0"/>
              </a:spcAft>
              <a:defRPr/>
            </a:pPr>
            <a:r>
              <a:rPr lang="it-IT" sz="3400" b="1" dirty="0"/>
              <a:t>Puissances dans les systèmes triphasés équilibrés</a:t>
            </a:r>
            <a:endParaRPr lang="fr-FR" sz="3400" b="1" dirty="0"/>
          </a:p>
        </p:txBody>
      </p:sp>
      <mc:AlternateContent xmlns:mc="http://schemas.openxmlformats.org/markup-compatibility/2006" xmlns:a14="http://schemas.microsoft.com/office/drawing/2010/main">
        <mc:Choice Requires="a14">
          <p:sp>
            <p:nvSpPr>
              <p:cNvPr id="171" name="Rectangle 170"/>
              <p:cNvSpPr>
                <a:spLocks noChangeArrowheads="1"/>
              </p:cNvSpPr>
              <p:nvPr/>
            </p:nvSpPr>
            <p:spPr bwMode="auto">
              <a:xfrm>
                <a:off x="827584" y="1587149"/>
                <a:ext cx="7200800" cy="4103175"/>
              </a:xfrm>
              <a:prstGeom prst="rect">
                <a:avLst/>
              </a:prstGeom>
              <a:noFill/>
              <a:ln w="9525">
                <a:noFill/>
                <a:miter lim="800000"/>
                <a:headEnd/>
                <a:tailEnd/>
              </a:ln>
            </p:spPr>
            <p:txBody>
              <a:bodyPr wrap="square">
                <a:spAutoFit/>
              </a:bodyPr>
              <a:lstStyle/>
              <a:p>
                <a:pPr algn="just"/>
                <a:r>
                  <a:rPr lang="fr-FR" sz="1700" b="1" dirty="0"/>
                  <a:t>1- Couplage étoile:</a:t>
                </a:r>
              </a:p>
              <a:p>
                <a:pPr algn="just"/>
                <a:endParaRPr lang="fr-FR" sz="1700" b="1" dirty="0"/>
              </a:p>
              <a:p>
                <a:pPr algn="just"/>
                <a:endParaRPr lang="fr-FR" sz="1700" b="1" dirty="0"/>
              </a:p>
              <a:p>
                <a:pPr marL="285750" algn="just"/>
                <a:r>
                  <a:rPr lang="fr-FR" sz="1700" dirty="0"/>
                  <a:t>La puissance active absorbée par chaque phase du récepteur est:</a:t>
                </a:r>
              </a:p>
              <a:p>
                <a:pPr marL="285750" algn="just"/>
                <a:r>
                  <a:rPr lang="fr-FR" sz="1700" dirty="0"/>
                  <a:t> </a:t>
                </a:r>
              </a:p>
              <a:p>
                <a:pPr marL="285750" algn="ctr"/>
                <a14:m>
                  <m:oMathPara xmlns:m="http://schemas.openxmlformats.org/officeDocument/2006/math">
                    <m:oMathParaPr>
                      <m:jc m:val="centerGroup"/>
                    </m:oMathParaPr>
                    <m:oMath xmlns:m="http://schemas.openxmlformats.org/officeDocument/2006/math">
                      <m:r>
                        <a:rPr lang="fr-FR" sz="1700" i="1" dirty="0" smtClean="0">
                          <a:latin typeface="Cambria Math" panose="02040503050406030204" pitchFamily="18" charset="0"/>
                        </a:rPr>
                        <m:t>𝑉𝐽</m:t>
                      </m:r>
                      <m:r>
                        <a:rPr lang="fr-FR" sz="1700" i="1" dirty="0" smtClean="0">
                          <a:latin typeface="Cambria Math" panose="02040503050406030204" pitchFamily="18" charset="0"/>
                        </a:rPr>
                        <m:t> </m:t>
                      </m:r>
                      <m:r>
                        <m:rPr>
                          <m:sty m:val="p"/>
                        </m:rPr>
                        <a:rPr lang="fr-FR" sz="1700" i="1" dirty="0" err="1">
                          <a:latin typeface="Cambria Math" panose="02040503050406030204" pitchFamily="18" charset="0"/>
                        </a:rPr>
                        <m:t>cos</m:t>
                      </m:r>
                      <m:r>
                        <a:rPr lang="fr-FR" sz="1700" i="1" dirty="0" err="1">
                          <a:latin typeface="Cambria Math" panose="02040503050406030204" pitchFamily="18" charset="0"/>
                        </a:rPr>
                        <m:t>𝜑</m:t>
                      </m:r>
                      <m:r>
                        <a:rPr lang="fr-FR" sz="1700" i="1" dirty="0">
                          <a:latin typeface="Cambria Math" panose="02040503050406030204" pitchFamily="18" charset="0"/>
                        </a:rPr>
                        <m:t> </m:t>
                      </m:r>
                    </m:oMath>
                  </m:oMathPara>
                </a14:m>
                <a:endParaRPr lang="fr-FR" sz="1700" dirty="0"/>
              </a:p>
              <a:p>
                <a:pPr marL="285750" algn="just"/>
                <a:endParaRPr lang="fr-FR" sz="1700" dirty="0"/>
              </a:p>
              <a:p>
                <a:pPr marL="285750" algn="just"/>
                <a:r>
                  <a:rPr lang="fr-FR" sz="1700" dirty="0"/>
                  <a:t>La puissance totale absorbée est</a:t>
                </a:r>
              </a:p>
              <a:p>
                <a:pPr marL="285750" algn="just"/>
                <a:endParaRPr lang="fr-FR" sz="1700" dirty="0"/>
              </a:p>
              <a:p>
                <a:pPr marL="285750" algn="ctr"/>
                <a:r>
                  <a:rPr lang="fr-FR" sz="1700" dirty="0"/>
                  <a:t> </a:t>
                </a:r>
                <a14:m>
                  <m:oMath xmlns:m="http://schemas.openxmlformats.org/officeDocument/2006/math">
                    <m:r>
                      <a:rPr lang="fr-FR" sz="1700" i="1" dirty="0" smtClean="0">
                        <a:latin typeface="Cambria Math" panose="02040503050406030204" pitchFamily="18" charset="0"/>
                      </a:rPr>
                      <m:t>𝑃</m:t>
                    </m:r>
                    <m:r>
                      <a:rPr lang="fr-FR" sz="1700" i="1" dirty="0" smtClean="0">
                        <a:latin typeface="Cambria Math" panose="02040503050406030204" pitchFamily="18" charset="0"/>
                      </a:rPr>
                      <m:t> =3 </m:t>
                    </m:r>
                    <m:r>
                      <a:rPr lang="fr-FR" sz="1700" i="1" dirty="0" smtClean="0">
                        <a:latin typeface="Cambria Math" panose="02040503050406030204" pitchFamily="18" charset="0"/>
                      </a:rPr>
                      <m:t>𝑉𝐽</m:t>
                    </m:r>
                    <m:r>
                      <a:rPr lang="fr-FR" sz="1700" i="1" dirty="0" smtClean="0">
                        <a:latin typeface="Cambria Math" panose="02040503050406030204" pitchFamily="18" charset="0"/>
                      </a:rPr>
                      <m:t> </m:t>
                    </m:r>
                    <m:r>
                      <m:rPr>
                        <m:sty m:val="p"/>
                      </m:rPr>
                      <a:rPr lang="fr-FR" sz="1700" i="1" dirty="0" err="1">
                        <a:latin typeface="Cambria Math" panose="02040503050406030204" pitchFamily="18" charset="0"/>
                      </a:rPr>
                      <m:t>cos</m:t>
                    </m:r>
                    <m:r>
                      <a:rPr lang="fr-FR" sz="1700" i="1" dirty="0" err="1">
                        <a:latin typeface="Cambria Math" panose="02040503050406030204" pitchFamily="18" charset="0"/>
                      </a:rPr>
                      <m:t>𝜑</m:t>
                    </m:r>
                  </m:oMath>
                </a14:m>
                <a:r>
                  <a:rPr lang="fr-FR" sz="1700" dirty="0"/>
                  <a:t>.</a:t>
                </a:r>
              </a:p>
              <a:p>
                <a:pPr marL="285750" algn="just"/>
                <a:endParaRPr lang="fr-FR" sz="1700" dirty="0"/>
              </a:p>
              <a:p>
                <a:pPr marL="285750" algn="just"/>
                <a:r>
                  <a:rPr lang="fr-FR" sz="1700" dirty="0"/>
                  <a:t>Or </a:t>
                </a:r>
                <a14:m>
                  <m:oMath xmlns:m="http://schemas.openxmlformats.org/officeDocument/2006/math">
                    <m:r>
                      <a:rPr lang="fr-FR" sz="1700" i="1" dirty="0" smtClean="0">
                        <a:latin typeface="Cambria Math" panose="02040503050406030204" pitchFamily="18" charset="0"/>
                      </a:rPr>
                      <m:t>𝑉</m:t>
                    </m:r>
                    <m:r>
                      <a:rPr lang="fr-FR" sz="1700" i="1" dirty="0" smtClean="0">
                        <a:latin typeface="Cambria Math" panose="02040503050406030204" pitchFamily="18" charset="0"/>
                      </a:rPr>
                      <m:t> = </m:t>
                    </m:r>
                    <m:r>
                      <a:rPr lang="fr-FR" sz="1700" i="1" dirty="0" smtClean="0">
                        <a:latin typeface="Cambria Math" panose="02040503050406030204" pitchFamily="18" charset="0"/>
                      </a:rPr>
                      <m:t>𝑈</m:t>
                    </m:r>
                    <m:r>
                      <a:rPr lang="fr-FR" sz="1700" i="1" dirty="0" smtClean="0">
                        <a:latin typeface="Cambria Math" panose="02040503050406030204" pitchFamily="18" charset="0"/>
                      </a:rPr>
                      <m:t>/√3 </m:t>
                    </m:r>
                  </m:oMath>
                </a14:m>
                <a:r>
                  <a:rPr lang="fr-FR" sz="1700" dirty="0"/>
                  <a:t>et </a:t>
                </a:r>
                <a14:m>
                  <m:oMath xmlns:m="http://schemas.openxmlformats.org/officeDocument/2006/math">
                    <m:r>
                      <a:rPr lang="fr-FR" sz="1700" i="1" dirty="0" smtClean="0">
                        <a:latin typeface="Cambria Math" panose="02040503050406030204" pitchFamily="18" charset="0"/>
                      </a:rPr>
                      <m:t>𝐽</m:t>
                    </m:r>
                    <m:r>
                      <a:rPr lang="fr-FR" sz="1700" i="1" dirty="0" smtClean="0">
                        <a:latin typeface="Cambria Math" panose="02040503050406030204" pitchFamily="18" charset="0"/>
                      </a:rPr>
                      <m:t>=</m:t>
                    </m:r>
                    <m:r>
                      <a:rPr lang="fr-FR" sz="1700" i="1" dirty="0" smtClean="0">
                        <a:latin typeface="Cambria Math" panose="02040503050406030204" pitchFamily="18" charset="0"/>
                      </a:rPr>
                      <m:t>𝐼</m:t>
                    </m:r>
                  </m:oMath>
                </a14:m>
                <a:r>
                  <a:rPr lang="fr-FR" sz="1700" dirty="0"/>
                  <a:t> donc  </a:t>
                </a:r>
                <a:endParaRPr lang="en-US" sz="1700" b="1" i="1" dirty="0">
                  <a:latin typeface="Cambria Math" panose="02040503050406030204" pitchFamily="18" charset="0"/>
                </a:endParaRPr>
              </a:p>
              <a:p>
                <a:pPr marL="285750" algn="just"/>
                <a:endParaRPr lang="en-US" sz="1700" b="1" i="1" dirty="0">
                  <a:latin typeface="Cambria Math" panose="02040503050406030204" pitchFamily="18" charset="0"/>
                </a:endParaRPr>
              </a:p>
              <a:p>
                <a:pPr marL="285750" algn="just"/>
                <a14:m>
                  <m:oMathPara xmlns:m="http://schemas.openxmlformats.org/officeDocument/2006/math">
                    <m:oMathParaPr>
                      <m:jc m:val="centerGroup"/>
                    </m:oMathParaPr>
                    <m:oMath xmlns:m="http://schemas.openxmlformats.org/officeDocument/2006/math">
                      <m:r>
                        <a:rPr lang="fr-FR" sz="1700" b="1" i="1" dirty="0" smtClean="0">
                          <a:latin typeface="Cambria Math" panose="02040503050406030204" pitchFamily="18" charset="0"/>
                        </a:rPr>
                        <m:t>𝑷</m:t>
                      </m:r>
                      <m:r>
                        <a:rPr lang="fr-FR" sz="1700" b="1" i="1" dirty="0" smtClean="0">
                          <a:latin typeface="Cambria Math" panose="02040503050406030204" pitchFamily="18" charset="0"/>
                        </a:rPr>
                        <m:t>=</m:t>
                      </m:r>
                      <m:rad>
                        <m:radPr>
                          <m:degHide m:val="on"/>
                          <m:ctrlPr>
                            <a:rPr lang="fr-FR" sz="1700" b="1" i="1" dirty="0" smtClean="0">
                              <a:latin typeface="Cambria Math" panose="02040503050406030204" pitchFamily="18" charset="0"/>
                            </a:rPr>
                          </m:ctrlPr>
                        </m:radPr>
                        <m:deg/>
                        <m:e>
                          <m:r>
                            <a:rPr lang="en-US" sz="1700" b="1" i="1" dirty="0" smtClean="0">
                              <a:latin typeface="Cambria Math" panose="02040503050406030204" pitchFamily="18" charset="0"/>
                            </a:rPr>
                            <m:t>𝟑</m:t>
                          </m:r>
                        </m:e>
                      </m:rad>
                      <m:r>
                        <a:rPr lang="fr-FR" sz="1700" b="1" i="1" dirty="0" smtClean="0">
                          <a:latin typeface="Cambria Math" panose="02040503050406030204" pitchFamily="18" charset="0"/>
                        </a:rPr>
                        <m:t> </m:t>
                      </m:r>
                      <m:r>
                        <a:rPr lang="fr-FR" sz="1700" b="1" i="1" dirty="0" smtClean="0">
                          <a:latin typeface="Cambria Math" panose="02040503050406030204" pitchFamily="18" charset="0"/>
                        </a:rPr>
                        <m:t>𝑼</m:t>
                      </m:r>
                      <m:r>
                        <a:rPr lang="fr-FR" sz="1700" b="1" i="1" dirty="0" smtClean="0">
                          <a:latin typeface="Cambria Math" panose="02040503050406030204" pitchFamily="18" charset="0"/>
                        </a:rPr>
                        <m:t> </m:t>
                      </m:r>
                      <m:r>
                        <a:rPr lang="fr-FR" sz="1700" b="1" i="1" dirty="0" smtClean="0">
                          <a:latin typeface="Cambria Math" panose="02040503050406030204" pitchFamily="18" charset="0"/>
                        </a:rPr>
                        <m:t>𝑰</m:t>
                      </m:r>
                      <m:r>
                        <a:rPr lang="fr-FR" sz="1700" b="1" i="1" dirty="0" smtClean="0">
                          <a:latin typeface="Cambria Math" panose="02040503050406030204" pitchFamily="18" charset="0"/>
                        </a:rPr>
                        <m:t> </m:t>
                      </m:r>
                      <m:r>
                        <m:rPr>
                          <m:sty m:val="p"/>
                        </m:rPr>
                        <a:rPr lang="fr-FR" sz="1700" b="1" i="1" dirty="0" err="1">
                          <a:latin typeface="Cambria Math" panose="02040503050406030204" pitchFamily="18" charset="0"/>
                        </a:rPr>
                        <m:t>cos</m:t>
                      </m:r>
                      <m:r>
                        <a:rPr lang="fr-FR" sz="1700" b="1" i="1" dirty="0" err="1">
                          <a:latin typeface="Cambria Math" panose="02040503050406030204" pitchFamily="18" charset="0"/>
                        </a:rPr>
                        <m:t>𝝋</m:t>
                      </m:r>
                    </m:oMath>
                  </m:oMathPara>
                </a14:m>
                <a:endParaRPr lang="fr-FR" sz="1700" b="1" dirty="0"/>
              </a:p>
              <a:p>
                <a:pPr algn="just"/>
                <a:endParaRPr lang="fr-FR" sz="1700" b="1" dirty="0"/>
              </a:p>
            </p:txBody>
          </p:sp>
        </mc:Choice>
        <mc:Fallback xmlns="">
          <p:sp>
            <p:nvSpPr>
              <p:cNvPr id="171" name="Rectangle 170"/>
              <p:cNvSpPr>
                <a:spLocks noRot="1" noChangeAspect="1" noMove="1" noResize="1" noEditPoints="1" noAdjustHandles="1" noChangeArrowheads="1" noChangeShapeType="1" noTextEdit="1"/>
              </p:cNvSpPr>
              <p:nvPr/>
            </p:nvSpPr>
            <p:spPr bwMode="auto">
              <a:xfrm>
                <a:off x="827584" y="1587149"/>
                <a:ext cx="7200800" cy="4103175"/>
              </a:xfrm>
              <a:prstGeom prst="rect">
                <a:avLst/>
              </a:prstGeom>
              <a:blipFill>
                <a:blip r:embed="rId2"/>
                <a:stretch>
                  <a:fillRect l="-593" t="-446"/>
                </a:stretch>
              </a:blipFill>
              <a:ln w="9525">
                <a:noFill/>
                <a:miter lim="800000"/>
                <a:headEnd/>
                <a:tailEnd/>
              </a:ln>
            </p:spPr>
            <p:txBody>
              <a:bodyPr/>
              <a:lstStyle/>
              <a:p>
                <a:r>
                  <a:rPr lang="fr-FR">
                    <a:noFill/>
                  </a:rPr>
                  <a:t> </a:t>
                </a:r>
              </a:p>
            </p:txBody>
          </p:sp>
        </mc:Fallback>
      </mc:AlternateContent>
      <p:grpSp>
        <p:nvGrpSpPr>
          <p:cNvPr id="2" name="Groupe 161"/>
          <p:cNvGrpSpPr>
            <a:grpSpLocks/>
          </p:cNvGrpSpPr>
          <p:nvPr/>
        </p:nvGrpSpPr>
        <p:grpSpPr bwMode="auto">
          <a:xfrm>
            <a:off x="6460920" y="2852936"/>
            <a:ext cx="2225880" cy="2496750"/>
            <a:chOff x="7149049" y="1071563"/>
            <a:chExt cx="1852076" cy="1987550"/>
          </a:xfrm>
        </p:grpSpPr>
        <p:sp>
          <p:nvSpPr>
            <p:cNvPr id="16466" name="ZoneTexte 533"/>
            <p:cNvSpPr txBox="1">
              <a:spLocks noChangeArrowheads="1"/>
            </p:cNvSpPr>
            <p:nvPr/>
          </p:nvSpPr>
          <p:spPr bwMode="auto">
            <a:xfrm>
              <a:off x="7572375" y="1071563"/>
              <a:ext cx="249238" cy="369887"/>
            </a:xfrm>
            <a:prstGeom prst="rect">
              <a:avLst/>
            </a:prstGeom>
            <a:noFill/>
            <a:ln w="9525">
              <a:noFill/>
              <a:miter lim="800000"/>
              <a:headEnd/>
              <a:tailEnd/>
            </a:ln>
          </p:spPr>
          <p:txBody>
            <a:bodyPr wrap="none">
              <a:spAutoFit/>
            </a:bodyPr>
            <a:lstStyle/>
            <a:p>
              <a:r>
                <a:rPr lang="fr-FR"/>
                <a:t>I</a:t>
              </a:r>
            </a:p>
          </p:txBody>
        </p:sp>
        <p:grpSp>
          <p:nvGrpSpPr>
            <p:cNvPr id="16467" name="Groupe 633"/>
            <p:cNvGrpSpPr>
              <a:grpSpLocks/>
            </p:cNvGrpSpPr>
            <p:nvPr/>
          </p:nvGrpSpPr>
          <p:grpSpPr bwMode="auto">
            <a:xfrm>
              <a:off x="7149049" y="1357313"/>
              <a:ext cx="1852076" cy="1701800"/>
              <a:chOff x="7149067" y="1357298"/>
              <a:chExt cx="1852089" cy="1701812"/>
            </a:xfrm>
          </p:grpSpPr>
          <p:grpSp>
            <p:nvGrpSpPr>
              <p:cNvPr id="16468" name="Groupe 456"/>
              <p:cNvGrpSpPr>
                <a:grpSpLocks/>
              </p:cNvGrpSpPr>
              <p:nvPr/>
            </p:nvGrpSpPr>
            <p:grpSpPr bwMode="auto">
              <a:xfrm>
                <a:off x="7273956" y="1409697"/>
                <a:ext cx="1727200" cy="1649413"/>
                <a:chOff x="366713" y="247650"/>
                <a:chExt cx="1727200" cy="1649413"/>
              </a:xfrm>
            </p:grpSpPr>
            <p:grpSp>
              <p:nvGrpSpPr>
                <p:cNvPr id="16472" name="Group 4"/>
                <p:cNvGrpSpPr>
                  <a:grpSpLocks/>
                </p:cNvGrpSpPr>
                <p:nvPr/>
              </p:nvGrpSpPr>
              <p:grpSpPr bwMode="auto">
                <a:xfrm>
                  <a:off x="1331913" y="476250"/>
                  <a:ext cx="127000" cy="787400"/>
                  <a:chOff x="5897" y="11857"/>
                  <a:chExt cx="200" cy="1240"/>
                </a:xfrm>
              </p:grpSpPr>
              <p:grpSp>
                <p:nvGrpSpPr>
                  <p:cNvPr id="16526" name="Group 5"/>
                  <p:cNvGrpSpPr>
                    <a:grpSpLocks/>
                  </p:cNvGrpSpPr>
                  <p:nvPr/>
                </p:nvGrpSpPr>
                <p:grpSpPr bwMode="auto">
                  <a:xfrm rot="5222131">
                    <a:off x="5557" y="12397"/>
                    <a:ext cx="900" cy="180"/>
                    <a:chOff x="8077" y="9157"/>
                    <a:chExt cx="900" cy="180"/>
                  </a:xfrm>
                </p:grpSpPr>
                <p:grpSp>
                  <p:nvGrpSpPr>
                    <p:cNvPr id="16529" name="Group 6"/>
                    <p:cNvGrpSpPr>
                      <a:grpSpLocks/>
                    </p:cNvGrpSpPr>
                    <p:nvPr/>
                  </p:nvGrpSpPr>
                  <p:grpSpPr bwMode="auto">
                    <a:xfrm>
                      <a:off x="8257" y="9157"/>
                      <a:ext cx="540" cy="180"/>
                      <a:chOff x="8257" y="9157"/>
                      <a:chExt cx="1800" cy="180"/>
                    </a:xfrm>
                  </p:grpSpPr>
                  <p:grpSp>
                    <p:nvGrpSpPr>
                      <p:cNvPr id="16532" name="Group 7"/>
                      <p:cNvGrpSpPr>
                        <a:grpSpLocks/>
                      </p:cNvGrpSpPr>
                      <p:nvPr/>
                    </p:nvGrpSpPr>
                    <p:grpSpPr bwMode="auto">
                      <a:xfrm>
                        <a:off x="8617" y="9157"/>
                        <a:ext cx="360" cy="180"/>
                        <a:chOff x="8617" y="9157"/>
                        <a:chExt cx="360" cy="180"/>
                      </a:xfrm>
                    </p:grpSpPr>
                    <p:sp>
                      <p:nvSpPr>
                        <p:cNvPr id="16545" name="Line 8"/>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6546" name="Line 9"/>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6533" name="Group 10"/>
                      <p:cNvGrpSpPr>
                        <a:grpSpLocks/>
                      </p:cNvGrpSpPr>
                      <p:nvPr/>
                    </p:nvGrpSpPr>
                    <p:grpSpPr bwMode="auto">
                      <a:xfrm>
                        <a:off x="8977" y="9157"/>
                        <a:ext cx="360" cy="180"/>
                        <a:chOff x="8617" y="9157"/>
                        <a:chExt cx="360" cy="180"/>
                      </a:xfrm>
                    </p:grpSpPr>
                    <p:sp>
                      <p:nvSpPr>
                        <p:cNvPr id="16543" name="Line 11"/>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6544" name="Line 12"/>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6534" name="Group 13"/>
                      <p:cNvGrpSpPr>
                        <a:grpSpLocks/>
                      </p:cNvGrpSpPr>
                      <p:nvPr/>
                    </p:nvGrpSpPr>
                    <p:grpSpPr bwMode="auto">
                      <a:xfrm>
                        <a:off x="9337" y="9157"/>
                        <a:ext cx="360" cy="180"/>
                        <a:chOff x="8617" y="9157"/>
                        <a:chExt cx="360" cy="180"/>
                      </a:xfrm>
                    </p:grpSpPr>
                    <p:sp>
                      <p:nvSpPr>
                        <p:cNvPr id="16541" name="Line 14"/>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6542" name="Line 15"/>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6535" name="Group 16"/>
                      <p:cNvGrpSpPr>
                        <a:grpSpLocks/>
                      </p:cNvGrpSpPr>
                      <p:nvPr/>
                    </p:nvGrpSpPr>
                    <p:grpSpPr bwMode="auto">
                      <a:xfrm>
                        <a:off x="9697" y="9157"/>
                        <a:ext cx="360" cy="180"/>
                        <a:chOff x="8617" y="9157"/>
                        <a:chExt cx="360" cy="180"/>
                      </a:xfrm>
                    </p:grpSpPr>
                    <p:sp>
                      <p:nvSpPr>
                        <p:cNvPr id="16539" name="Line 17"/>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6540" name="Line 18"/>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6536" name="Group 19"/>
                      <p:cNvGrpSpPr>
                        <a:grpSpLocks/>
                      </p:cNvGrpSpPr>
                      <p:nvPr/>
                    </p:nvGrpSpPr>
                    <p:grpSpPr bwMode="auto">
                      <a:xfrm>
                        <a:off x="8257" y="9157"/>
                        <a:ext cx="360" cy="180"/>
                        <a:chOff x="8617" y="9157"/>
                        <a:chExt cx="360" cy="180"/>
                      </a:xfrm>
                    </p:grpSpPr>
                    <p:sp>
                      <p:nvSpPr>
                        <p:cNvPr id="16537" name="Line 20"/>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6538" name="Line 21"/>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sp>
                  <p:nvSpPr>
                    <p:cNvPr id="16530" name="Line 22"/>
                    <p:cNvSpPr>
                      <a:spLocks noChangeShapeType="1"/>
                    </p:cNvSpPr>
                    <p:nvPr/>
                  </p:nvSpPr>
                  <p:spPr bwMode="auto">
                    <a:xfrm>
                      <a:off x="8797" y="9337"/>
                      <a:ext cx="180" cy="0"/>
                    </a:xfrm>
                    <a:prstGeom prst="line">
                      <a:avLst/>
                    </a:prstGeom>
                    <a:noFill/>
                    <a:ln w="9525">
                      <a:solidFill>
                        <a:srgbClr val="000000"/>
                      </a:solidFill>
                      <a:round/>
                      <a:headEnd/>
                      <a:tailEnd/>
                    </a:ln>
                  </p:spPr>
                  <p:txBody>
                    <a:bodyPr/>
                    <a:lstStyle/>
                    <a:p>
                      <a:endParaRPr lang="fr-FR"/>
                    </a:p>
                  </p:txBody>
                </p:sp>
                <p:sp>
                  <p:nvSpPr>
                    <p:cNvPr id="16531" name="Line 23"/>
                    <p:cNvSpPr>
                      <a:spLocks noChangeShapeType="1"/>
                    </p:cNvSpPr>
                    <p:nvPr/>
                  </p:nvSpPr>
                  <p:spPr bwMode="auto">
                    <a:xfrm flipH="1">
                      <a:off x="8077" y="9337"/>
                      <a:ext cx="180" cy="0"/>
                    </a:xfrm>
                    <a:prstGeom prst="line">
                      <a:avLst/>
                    </a:prstGeom>
                    <a:noFill/>
                    <a:ln w="9525">
                      <a:solidFill>
                        <a:srgbClr val="000000"/>
                      </a:solidFill>
                      <a:round/>
                      <a:headEnd/>
                      <a:tailEnd/>
                    </a:ln>
                  </p:spPr>
                  <p:txBody>
                    <a:bodyPr/>
                    <a:lstStyle/>
                    <a:p>
                      <a:endParaRPr lang="fr-FR"/>
                    </a:p>
                  </p:txBody>
                </p:sp>
              </p:grpSp>
              <p:sp>
                <p:nvSpPr>
                  <p:cNvPr id="16527" name="Line 24"/>
                  <p:cNvSpPr>
                    <a:spLocks noChangeShapeType="1"/>
                  </p:cNvSpPr>
                  <p:nvPr/>
                </p:nvSpPr>
                <p:spPr bwMode="auto">
                  <a:xfrm>
                    <a:off x="5937" y="12917"/>
                    <a:ext cx="0" cy="180"/>
                  </a:xfrm>
                  <a:prstGeom prst="line">
                    <a:avLst/>
                  </a:prstGeom>
                  <a:noFill/>
                  <a:ln w="9525">
                    <a:solidFill>
                      <a:srgbClr val="000000"/>
                    </a:solidFill>
                    <a:round/>
                    <a:headEnd/>
                    <a:tailEnd/>
                  </a:ln>
                </p:spPr>
                <p:txBody>
                  <a:bodyPr/>
                  <a:lstStyle/>
                  <a:p>
                    <a:endParaRPr lang="fr-FR"/>
                  </a:p>
                </p:txBody>
              </p:sp>
              <p:sp>
                <p:nvSpPr>
                  <p:cNvPr id="16528" name="Line 25"/>
                  <p:cNvSpPr>
                    <a:spLocks noChangeShapeType="1"/>
                  </p:cNvSpPr>
                  <p:nvPr/>
                </p:nvSpPr>
                <p:spPr bwMode="auto">
                  <a:xfrm>
                    <a:off x="5897" y="11857"/>
                    <a:ext cx="0" cy="180"/>
                  </a:xfrm>
                  <a:prstGeom prst="line">
                    <a:avLst/>
                  </a:prstGeom>
                  <a:noFill/>
                  <a:ln w="9525">
                    <a:solidFill>
                      <a:srgbClr val="000000"/>
                    </a:solidFill>
                    <a:round/>
                    <a:headEnd/>
                    <a:tailEnd/>
                  </a:ln>
                </p:spPr>
                <p:txBody>
                  <a:bodyPr/>
                  <a:lstStyle/>
                  <a:p>
                    <a:endParaRPr lang="fr-FR"/>
                  </a:p>
                </p:txBody>
              </p:sp>
            </p:grpSp>
            <p:grpSp>
              <p:nvGrpSpPr>
                <p:cNvPr id="16473" name="Group 26"/>
                <p:cNvGrpSpPr>
                  <a:grpSpLocks/>
                </p:cNvGrpSpPr>
                <p:nvPr/>
              </p:nvGrpSpPr>
              <p:grpSpPr bwMode="auto">
                <a:xfrm rot="-7643581">
                  <a:off x="950913" y="1085850"/>
                  <a:ext cx="127000" cy="787400"/>
                  <a:chOff x="5897" y="11857"/>
                  <a:chExt cx="200" cy="1240"/>
                </a:xfrm>
              </p:grpSpPr>
              <p:grpSp>
                <p:nvGrpSpPr>
                  <p:cNvPr id="16505" name="Group 27"/>
                  <p:cNvGrpSpPr>
                    <a:grpSpLocks/>
                  </p:cNvGrpSpPr>
                  <p:nvPr/>
                </p:nvGrpSpPr>
                <p:grpSpPr bwMode="auto">
                  <a:xfrm rot="5222131">
                    <a:off x="5557" y="12397"/>
                    <a:ext cx="900" cy="180"/>
                    <a:chOff x="8077" y="9157"/>
                    <a:chExt cx="900" cy="180"/>
                  </a:xfrm>
                </p:grpSpPr>
                <p:grpSp>
                  <p:nvGrpSpPr>
                    <p:cNvPr id="16508" name="Group 28"/>
                    <p:cNvGrpSpPr>
                      <a:grpSpLocks/>
                    </p:cNvGrpSpPr>
                    <p:nvPr/>
                  </p:nvGrpSpPr>
                  <p:grpSpPr bwMode="auto">
                    <a:xfrm>
                      <a:off x="8257" y="9157"/>
                      <a:ext cx="540" cy="180"/>
                      <a:chOff x="8257" y="9157"/>
                      <a:chExt cx="1800" cy="180"/>
                    </a:xfrm>
                  </p:grpSpPr>
                  <p:grpSp>
                    <p:nvGrpSpPr>
                      <p:cNvPr id="16511" name="Group 29"/>
                      <p:cNvGrpSpPr>
                        <a:grpSpLocks/>
                      </p:cNvGrpSpPr>
                      <p:nvPr/>
                    </p:nvGrpSpPr>
                    <p:grpSpPr bwMode="auto">
                      <a:xfrm>
                        <a:off x="8617" y="9157"/>
                        <a:ext cx="360" cy="180"/>
                        <a:chOff x="8617" y="9157"/>
                        <a:chExt cx="360" cy="180"/>
                      </a:xfrm>
                    </p:grpSpPr>
                    <p:sp>
                      <p:nvSpPr>
                        <p:cNvPr id="16524" name="Line 30"/>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6525" name="Line 31"/>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6512" name="Group 32"/>
                      <p:cNvGrpSpPr>
                        <a:grpSpLocks/>
                      </p:cNvGrpSpPr>
                      <p:nvPr/>
                    </p:nvGrpSpPr>
                    <p:grpSpPr bwMode="auto">
                      <a:xfrm>
                        <a:off x="8977" y="9157"/>
                        <a:ext cx="360" cy="180"/>
                        <a:chOff x="8617" y="9157"/>
                        <a:chExt cx="360" cy="180"/>
                      </a:xfrm>
                    </p:grpSpPr>
                    <p:sp>
                      <p:nvSpPr>
                        <p:cNvPr id="16522" name="Line 33"/>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6523" name="Line 34"/>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6513" name="Group 35"/>
                      <p:cNvGrpSpPr>
                        <a:grpSpLocks/>
                      </p:cNvGrpSpPr>
                      <p:nvPr/>
                    </p:nvGrpSpPr>
                    <p:grpSpPr bwMode="auto">
                      <a:xfrm>
                        <a:off x="9337" y="9157"/>
                        <a:ext cx="360" cy="180"/>
                        <a:chOff x="8617" y="9157"/>
                        <a:chExt cx="360" cy="180"/>
                      </a:xfrm>
                    </p:grpSpPr>
                    <p:sp>
                      <p:nvSpPr>
                        <p:cNvPr id="16520" name="Line 36"/>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6521" name="Line 37"/>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6514" name="Group 38"/>
                      <p:cNvGrpSpPr>
                        <a:grpSpLocks/>
                      </p:cNvGrpSpPr>
                      <p:nvPr/>
                    </p:nvGrpSpPr>
                    <p:grpSpPr bwMode="auto">
                      <a:xfrm>
                        <a:off x="9697" y="9157"/>
                        <a:ext cx="360" cy="180"/>
                        <a:chOff x="8617" y="9157"/>
                        <a:chExt cx="360" cy="180"/>
                      </a:xfrm>
                    </p:grpSpPr>
                    <p:sp>
                      <p:nvSpPr>
                        <p:cNvPr id="16518" name="Line 39"/>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6519" name="Line 40"/>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6515" name="Group 41"/>
                      <p:cNvGrpSpPr>
                        <a:grpSpLocks/>
                      </p:cNvGrpSpPr>
                      <p:nvPr/>
                    </p:nvGrpSpPr>
                    <p:grpSpPr bwMode="auto">
                      <a:xfrm>
                        <a:off x="8257" y="9157"/>
                        <a:ext cx="360" cy="180"/>
                        <a:chOff x="8617" y="9157"/>
                        <a:chExt cx="360" cy="180"/>
                      </a:xfrm>
                    </p:grpSpPr>
                    <p:sp>
                      <p:nvSpPr>
                        <p:cNvPr id="16516" name="Line 42"/>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6517" name="Line 43"/>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sp>
                  <p:nvSpPr>
                    <p:cNvPr id="16509" name="Line 44"/>
                    <p:cNvSpPr>
                      <a:spLocks noChangeShapeType="1"/>
                    </p:cNvSpPr>
                    <p:nvPr/>
                  </p:nvSpPr>
                  <p:spPr bwMode="auto">
                    <a:xfrm>
                      <a:off x="8797" y="9337"/>
                      <a:ext cx="180" cy="0"/>
                    </a:xfrm>
                    <a:prstGeom prst="line">
                      <a:avLst/>
                    </a:prstGeom>
                    <a:noFill/>
                    <a:ln w="9525">
                      <a:solidFill>
                        <a:srgbClr val="000000"/>
                      </a:solidFill>
                      <a:round/>
                      <a:headEnd/>
                      <a:tailEnd/>
                    </a:ln>
                  </p:spPr>
                  <p:txBody>
                    <a:bodyPr/>
                    <a:lstStyle/>
                    <a:p>
                      <a:endParaRPr lang="fr-FR"/>
                    </a:p>
                  </p:txBody>
                </p:sp>
                <p:sp>
                  <p:nvSpPr>
                    <p:cNvPr id="16510" name="Line 45"/>
                    <p:cNvSpPr>
                      <a:spLocks noChangeShapeType="1"/>
                    </p:cNvSpPr>
                    <p:nvPr/>
                  </p:nvSpPr>
                  <p:spPr bwMode="auto">
                    <a:xfrm flipH="1">
                      <a:off x="8077" y="9337"/>
                      <a:ext cx="180" cy="0"/>
                    </a:xfrm>
                    <a:prstGeom prst="line">
                      <a:avLst/>
                    </a:prstGeom>
                    <a:noFill/>
                    <a:ln w="9525">
                      <a:solidFill>
                        <a:srgbClr val="000000"/>
                      </a:solidFill>
                      <a:round/>
                      <a:headEnd/>
                      <a:tailEnd/>
                    </a:ln>
                  </p:spPr>
                  <p:txBody>
                    <a:bodyPr/>
                    <a:lstStyle/>
                    <a:p>
                      <a:endParaRPr lang="fr-FR"/>
                    </a:p>
                  </p:txBody>
                </p:sp>
              </p:grpSp>
              <p:sp>
                <p:nvSpPr>
                  <p:cNvPr id="16506" name="Line 46"/>
                  <p:cNvSpPr>
                    <a:spLocks noChangeShapeType="1"/>
                  </p:cNvSpPr>
                  <p:nvPr/>
                </p:nvSpPr>
                <p:spPr bwMode="auto">
                  <a:xfrm>
                    <a:off x="5937" y="12917"/>
                    <a:ext cx="0" cy="180"/>
                  </a:xfrm>
                  <a:prstGeom prst="line">
                    <a:avLst/>
                  </a:prstGeom>
                  <a:noFill/>
                  <a:ln w="9525">
                    <a:solidFill>
                      <a:srgbClr val="000000"/>
                    </a:solidFill>
                    <a:round/>
                    <a:headEnd/>
                    <a:tailEnd/>
                  </a:ln>
                </p:spPr>
                <p:txBody>
                  <a:bodyPr/>
                  <a:lstStyle/>
                  <a:p>
                    <a:endParaRPr lang="fr-FR"/>
                  </a:p>
                </p:txBody>
              </p:sp>
              <p:sp>
                <p:nvSpPr>
                  <p:cNvPr id="16507" name="Line 47"/>
                  <p:cNvSpPr>
                    <a:spLocks noChangeShapeType="1"/>
                  </p:cNvSpPr>
                  <p:nvPr/>
                </p:nvSpPr>
                <p:spPr bwMode="auto">
                  <a:xfrm>
                    <a:off x="5897" y="11857"/>
                    <a:ext cx="0" cy="180"/>
                  </a:xfrm>
                  <a:prstGeom prst="line">
                    <a:avLst/>
                  </a:prstGeom>
                  <a:noFill/>
                  <a:ln w="9525">
                    <a:solidFill>
                      <a:srgbClr val="000000"/>
                    </a:solidFill>
                    <a:round/>
                    <a:headEnd/>
                    <a:tailEnd/>
                  </a:ln>
                </p:spPr>
                <p:txBody>
                  <a:bodyPr/>
                  <a:lstStyle/>
                  <a:p>
                    <a:endParaRPr lang="fr-FR"/>
                  </a:p>
                </p:txBody>
              </p:sp>
            </p:grpSp>
            <p:grpSp>
              <p:nvGrpSpPr>
                <p:cNvPr id="16474" name="Group 48"/>
                <p:cNvGrpSpPr>
                  <a:grpSpLocks/>
                </p:cNvGrpSpPr>
                <p:nvPr/>
              </p:nvGrpSpPr>
              <p:grpSpPr bwMode="auto">
                <a:xfrm rot="-2899982">
                  <a:off x="1636713" y="1085850"/>
                  <a:ext cx="127000" cy="787400"/>
                  <a:chOff x="5897" y="11857"/>
                  <a:chExt cx="200" cy="1240"/>
                </a:xfrm>
              </p:grpSpPr>
              <p:grpSp>
                <p:nvGrpSpPr>
                  <p:cNvPr id="16484" name="Group 49"/>
                  <p:cNvGrpSpPr>
                    <a:grpSpLocks/>
                  </p:cNvGrpSpPr>
                  <p:nvPr/>
                </p:nvGrpSpPr>
                <p:grpSpPr bwMode="auto">
                  <a:xfrm rot="5222131">
                    <a:off x="5557" y="12397"/>
                    <a:ext cx="900" cy="180"/>
                    <a:chOff x="8077" y="9157"/>
                    <a:chExt cx="900" cy="180"/>
                  </a:xfrm>
                </p:grpSpPr>
                <p:grpSp>
                  <p:nvGrpSpPr>
                    <p:cNvPr id="16487" name="Group 50"/>
                    <p:cNvGrpSpPr>
                      <a:grpSpLocks/>
                    </p:cNvGrpSpPr>
                    <p:nvPr/>
                  </p:nvGrpSpPr>
                  <p:grpSpPr bwMode="auto">
                    <a:xfrm>
                      <a:off x="8257" y="9157"/>
                      <a:ext cx="540" cy="180"/>
                      <a:chOff x="8257" y="9157"/>
                      <a:chExt cx="1800" cy="180"/>
                    </a:xfrm>
                  </p:grpSpPr>
                  <p:grpSp>
                    <p:nvGrpSpPr>
                      <p:cNvPr id="16490" name="Group 51"/>
                      <p:cNvGrpSpPr>
                        <a:grpSpLocks/>
                      </p:cNvGrpSpPr>
                      <p:nvPr/>
                    </p:nvGrpSpPr>
                    <p:grpSpPr bwMode="auto">
                      <a:xfrm>
                        <a:off x="8617" y="9157"/>
                        <a:ext cx="360" cy="180"/>
                        <a:chOff x="8617" y="9157"/>
                        <a:chExt cx="360" cy="180"/>
                      </a:xfrm>
                    </p:grpSpPr>
                    <p:sp>
                      <p:nvSpPr>
                        <p:cNvPr id="16503" name="Line 52"/>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6504" name="Line 53"/>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6491" name="Group 54"/>
                      <p:cNvGrpSpPr>
                        <a:grpSpLocks/>
                      </p:cNvGrpSpPr>
                      <p:nvPr/>
                    </p:nvGrpSpPr>
                    <p:grpSpPr bwMode="auto">
                      <a:xfrm>
                        <a:off x="8977" y="9157"/>
                        <a:ext cx="360" cy="180"/>
                        <a:chOff x="8617" y="9157"/>
                        <a:chExt cx="360" cy="180"/>
                      </a:xfrm>
                    </p:grpSpPr>
                    <p:sp>
                      <p:nvSpPr>
                        <p:cNvPr id="16501" name="Line 55"/>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6502" name="Line 56"/>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6492" name="Group 57"/>
                      <p:cNvGrpSpPr>
                        <a:grpSpLocks/>
                      </p:cNvGrpSpPr>
                      <p:nvPr/>
                    </p:nvGrpSpPr>
                    <p:grpSpPr bwMode="auto">
                      <a:xfrm>
                        <a:off x="9337" y="9157"/>
                        <a:ext cx="360" cy="180"/>
                        <a:chOff x="8617" y="9157"/>
                        <a:chExt cx="360" cy="180"/>
                      </a:xfrm>
                    </p:grpSpPr>
                    <p:sp>
                      <p:nvSpPr>
                        <p:cNvPr id="16499" name="Line 58"/>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6500" name="Line 59"/>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6493" name="Group 60"/>
                      <p:cNvGrpSpPr>
                        <a:grpSpLocks/>
                      </p:cNvGrpSpPr>
                      <p:nvPr/>
                    </p:nvGrpSpPr>
                    <p:grpSpPr bwMode="auto">
                      <a:xfrm>
                        <a:off x="9697" y="9157"/>
                        <a:ext cx="360" cy="180"/>
                        <a:chOff x="8617" y="9157"/>
                        <a:chExt cx="360" cy="180"/>
                      </a:xfrm>
                    </p:grpSpPr>
                    <p:sp>
                      <p:nvSpPr>
                        <p:cNvPr id="16497" name="Line 61"/>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6498" name="Line 62"/>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6494" name="Group 63"/>
                      <p:cNvGrpSpPr>
                        <a:grpSpLocks/>
                      </p:cNvGrpSpPr>
                      <p:nvPr/>
                    </p:nvGrpSpPr>
                    <p:grpSpPr bwMode="auto">
                      <a:xfrm>
                        <a:off x="8257" y="9157"/>
                        <a:ext cx="360" cy="180"/>
                        <a:chOff x="8617" y="9157"/>
                        <a:chExt cx="360" cy="180"/>
                      </a:xfrm>
                    </p:grpSpPr>
                    <p:sp>
                      <p:nvSpPr>
                        <p:cNvPr id="16495" name="Line 64"/>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6496" name="Line 65"/>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sp>
                  <p:nvSpPr>
                    <p:cNvPr id="16488" name="Line 66"/>
                    <p:cNvSpPr>
                      <a:spLocks noChangeShapeType="1"/>
                    </p:cNvSpPr>
                    <p:nvPr/>
                  </p:nvSpPr>
                  <p:spPr bwMode="auto">
                    <a:xfrm>
                      <a:off x="8797" y="9337"/>
                      <a:ext cx="180" cy="0"/>
                    </a:xfrm>
                    <a:prstGeom prst="line">
                      <a:avLst/>
                    </a:prstGeom>
                    <a:noFill/>
                    <a:ln w="9525">
                      <a:solidFill>
                        <a:srgbClr val="000000"/>
                      </a:solidFill>
                      <a:round/>
                      <a:headEnd/>
                      <a:tailEnd/>
                    </a:ln>
                  </p:spPr>
                  <p:txBody>
                    <a:bodyPr/>
                    <a:lstStyle/>
                    <a:p>
                      <a:endParaRPr lang="fr-FR"/>
                    </a:p>
                  </p:txBody>
                </p:sp>
                <p:sp>
                  <p:nvSpPr>
                    <p:cNvPr id="16489" name="Line 67"/>
                    <p:cNvSpPr>
                      <a:spLocks noChangeShapeType="1"/>
                    </p:cNvSpPr>
                    <p:nvPr/>
                  </p:nvSpPr>
                  <p:spPr bwMode="auto">
                    <a:xfrm flipH="1">
                      <a:off x="8077" y="9337"/>
                      <a:ext cx="180" cy="0"/>
                    </a:xfrm>
                    <a:prstGeom prst="line">
                      <a:avLst/>
                    </a:prstGeom>
                    <a:noFill/>
                    <a:ln w="9525">
                      <a:solidFill>
                        <a:srgbClr val="000000"/>
                      </a:solidFill>
                      <a:round/>
                      <a:headEnd/>
                      <a:tailEnd/>
                    </a:ln>
                  </p:spPr>
                  <p:txBody>
                    <a:bodyPr/>
                    <a:lstStyle/>
                    <a:p>
                      <a:endParaRPr lang="fr-FR"/>
                    </a:p>
                  </p:txBody>
                </p:sp>
              </p:grpSp>
              <p:sp>
                <p:nvSpPr>
                  <p:cNvPr id="16485" name="Line 68"/>
                  <p:cNvSpPr>
                    <a:spLocks noChangeShapeType="1"/>
                  </p:cNvSpPr>
                  <p:nvPr/>
                </p:nvSpPr>
                <p:spPr bwMode="auto">
                  <a:xfrm>
                    <a:off x="5937" y="12917"/>
                    <a:ext cx="0" cy="180"/>
                  </a:xfrm>
                  <a:prstGeom prst="line">
                    <a:avLst/>
                  </a:prstGeom>
                  <a:noFill/>
                  <a:ln w="9525">
                    <a:solidFill>
                      <a:srgbClr val="000000"/>
                    </a:solidFill>
                    <a:round/>
                    <a:headEnd/>
                    <a:tailEnd/>
                  </a:ln>
                </p:spPr>
                <p:txBody>
                  <a:bodyPr/>
                  <a:lstStyle/>
                  <a:p>
                    <a:endParaRPr lang="fr-FR"/>
                  </a:p>
                </p:txBody>
              </p:sp>
              <p:sp>
                <p:nvSpPr>
                  <p:cNvPr id="16486" name="Line 69"/>
                  <p:cNvSpPr>
                    <a:spLocks noChangeShapeType="1"/>
                  </p:cNvSpPr>
                  <p:nvPr/>
                </p:nvSpPr>
                <p:spPr bwMode="auto">
                  <a:xfrm>
                    <a:off x="5897" y="11857"/>
                    <a:ext cx="0" cy="180"/>
                  </a:xfrm>
                  <a:prstGeom prst="line">
                    <a:avLst/>
                  </a:prstGeom>
                  <a:noFill/>
                  <a:ln w="9525">
                    <a:solidFill>
                      <a:srgbClr val="000000"/>
                    </a:solidFill>
                    <a:round/>
                    <a:headEnd/>
                    <a:tailEnd/>
                  </a:ln>
                </p:spPr>
                <p:txBody>
                  <a:bodyPr/>
                  <a:lstStyle/>
                  <a:p>
                    <a:endParaRPr lang="fr-FR"/>
                  </a:p>
                </p:txBody>
              </p:sp>
            </p:grpSp>
            <p:sp>
              <p:nvSpPr>
                <p:cNvPr id="16475" name="Line 70"/>
                <p:cNvSpPr>
                  <a:spLocks noChangeShapeType="1"/>
                </p:cNvSpPr>
                <p:nvPr/>
              </p:nvSpPr>
              <p:spPr bwMode="auto">
                <a:xfrm>
                  <a:off x="417513" y="247650"/>
                  <a:ext cx="914400" cy="0"/>
                </a:xfrm>
                <a:prstGeom prst="line">
                  <a:avLst/>
                </a:prstGeom>
                <a:noFill/>
                <a:ln w="9525">
                  <a:solidFill>
                    <a:srgbClr val="000000"/>
                  </a:solidFill>
                  <a:round/>
                  <a:headEnd/>
                  <a:tailEnd/>
                </a:ln>
              </p:spPr>
              <p:txBody>
                <a:bodyPr/>
                <a:lstStyle/>
                <a:p>
                  <a:endParaRPr lang="fr-FR"/>
                </a:p>
              </p:txBody>
            </p:sp>
            <p:sp>
              <p:nvSpPr>
                <p:cNvPr id="16476" name="Line 71"/>
                <p:cNvSpPr>
                  <a:spLocks noChangeShapeType="1"/>
                </p:cNvSpPr>
                <p:nvPr/>
              </p:nvSpPr>
              <p:spPr bwMode="auto">
                <a:xfrm>
                  <a:off x="544513" y="247650"/>
                  <a:ext cx="228600" cy="0"/>
                </a:xfrm>
                <a:prstGeom prst="line">
                  <a:avLst/>
                </a:prstGeom>
                <a:noFill/>
                <a:ln w="9525">
                  <a:solidFill>
                    <a:srgbClr val="000000"/>
                  </a:solidFill>
                  <a:round/>
                  <a:headEnd/>
                  <a:tailEnd type="triangle" w="med" len="med"/>
                </a:ln>
              </p:spPr>
              <p:txBody>
                <a:bodyPr/>
                <a:lstStyle/>
                <a:p>
                  <a:endParaRPr lang="fr-FR"/>
                </a:p>
              </p:txBody>
            </p:sp>
            <p:sp>
              <p:nvSpPr>
                <p:cNvPr id="16477" name="Line 72"/>
                <p:cNvSpPr>
                  <a:spLocks noChangeShapeType="1"/>
                </p:cNvSpPr>
                <p:nvPr/>
              </p:nvSpPr>
              <p:spPr bwMode="auto">
                <a:xfrm>
                  <a:off x="1331913" y="247650"/>
                  <a:ext cx="0" cy="228600"/>
                </a:xfrm>
                <a:prstGeom prst="line">
                  <a:avLst/>
                </a:prstGeom>
                <a:noFill/>
                <a:ln w="9525">
                  <a:solidFill>
                    <a:srgbClr val="000000"/>
                  </a:solidFill>
                  <a:round/>
                  <a:headEnd/>
                  <a:tailEnd/>
                </a:ln>
              </p:spPr>
              <p:txBody>
                <a:bodyPr/>
                <a:lstStyle/>
                <a:p>
                  <a:endParaRPr lang="fr-FR"/>
                </a:p>
              </p:txBody>
            </p:sp>
            <p:sp>
              <p:nvSpPr>
                <p:cNvPr id="16478" name="Line 73"/>
                <p:cNvSpPr>
                  <a:spLocks noChangeShapeType="1"/>
                </p:cNvSpPr>
                <p:nvPr/>
              </p:nvSpPr>
              <p:spPr bwMode="auto">
                <a:xfrm>
                  <a:off x="1330325" y="285750"/>
                  <a:ext cx="0" cy="114300"/>
                </a:xfrm>
                <a:prstGeom prst="line">
                  <a:avLst/>
                </a:prstGeom>
                <a:noFill/>
                <a:ln w="9525">
                  <a:solidFill>
                    <a:srgbClr val="000000"/>
                  </a:solidFill>
                  <a:round/>
                  <a:headEnd/>
                  <a:tailEnd type="stealth" w="med" len="med"/>
                </a:ln>
              </p:spPr>
              <p:txBody>
                <a:bodyPr/>
                <a:lstStyle/>
                <a:p>
                  <a:endParaRPr lang="fr-FR"/>
                </a:p>
              </p:txBody>
            </p:sp>
            <p:sp>
              <p:nvSpPr>
                <p:cNvPr id="16479" name="Line 74"/>
                <p:cNvSpPr>
                  <a:spLocks noChangeShapeType="1"/>
                </p:cNvSpPr>
                <p:nvPr/>
              </p:nvSpPr>
              <p:spPr bwMode="auto">
                <a:xfrm flipV="1">
                  <a:off x="1192213" y="361950"/>
                  <a:ext cx="0" cy="800100"/>
                </a:xfrm>
                <a:prstGeom prst="line">
                  <a:avLst/>
                </a:prstGeom>
                <a:noFill/>
                <a:ln w="9525">
                  <a:solidFill>
                    <a:srgbClr val="000000"/>
                  </a:solidFill>
                  <a:round/>
                  <a:headEnd/>
                  <a:tailEnd type="triangle" w="med" len="med"/>
                </a:ln>
              </p:spPr>
              <p:txBody>
                <a:bodyPr/>
                <a:lstStyle/>
                <a:p>
                  <a:endParaRPr lang="fr-FR"/>
                </a:p>
              </p:txBody>
            </p:sp>
            <p:sp>
              <p:nvSpPr>
                <p:cNvPr id="16480" name="Line 75"/>
                <p:cNvSpPr>
                  <a:spLocks noChangeShapeType="1"/>
                </p:cNvSpPr>
                <p:nvPr/>
              </p:nvSpPr>
              <p:spPr bwMode="auto">
                <a:xfrm flipH="1">
                  <a:off x="399030" y="1749634"/>
                  <a:ext cx="342900" cy="0"/>
                </a:xfrm>
                <a:prstGeom prst="line">
                  <a:avLst/>
                </a:prstGeom>
                <a:noFill/>
                <a:ln w="9525">
                  <a:solidFill>
                    <a:srgbClr val="000000"/>
                  </a:solidFill>
                  <a:round/>
                  <a:headEnd/>
                  <a:tailEnd/>
                </a:ln>
              </p:spPr>
              <p:txBody>
                <a:bodyPr/>
                <a:lstStyle/>
                <a:p>
                  <a:endParaRPr lang="fr-FR"/>
                </a:p>
              </p:txBody>
            </p:sp>
            <p:sp>
              <p:nvSpPr>
                <p:cNvPr id="16481" name="Line 76"/>
                <p:cNvSpPr>
                  <a:spLocks noChangeShapeType="1"/>
                </p:cNvSpPr>
                <p:nvPr/>
              </p:nvSpPr>
              <p:spPr bwMode="auto">
                <a:xfrm flipV="1">
                  <a:off x="531813" y="323850"/>
                  <a:ext cx="0" cy="1371600"/>
                </a:xfrm>
                <a:prstGeom prst="line">
                  <a:avLst/>
                </a:prstGeom>
                <a:noFill/>
                <a:ln w="9525">
                  <a:solidFill>
                    <a:srgbClr val="000000"/>
                  </a:solidFill>
                  <a:round/>
                  <a:headEnd/>
                  <a:tailEnd type="triangle" w="med" len="med"/>
                </a:ln>
              </p:spPr>
              <p:txBody>
                <a:bodyPr/>
                <a:lstStyle/>
                <a:p>
                  <a:endParaRPr lang="fr-FR"/>
                </a:p>
              </p:txBody>
            </p:sp>
            <p:sp>
              <p:nvSpPr>
                <p:cNvPr id="16482" name="Line 77"/>
                <p:cNvSpPr>
                  <a:spLocks noChangeShapeType="1"/>
                </p:cNvSpPr>
                <p:nvPr/>
              </p:nvSpPr>
              <p:spPr bwMode="auto">
                <a:xfrm flipH="1">
                  <a:off x="366713" y="1897063"/>
                  <a:ext cx="1600200" cy="0"/>
                </a:xfrm>
                <a:prstGeom prst="line">
                  <a:avLst/>
                </a:prstGeom>
                <a:noFill/>
                <a:ln w="9525">
                  <a:solidFill>
                    <a:srgbClr val="000000"/>
                  </a:solidFill>
                  <a:round/>
                  <a:headEnd/>
                  <a:tailEnd/>
                </a:ln>
              </p:spPr>
              <p:txBody>
                <a:bodyPr/>
                <a:lstStyle/>
                <a:p>
                  <a:endParaRPr lang="fr-FR"/>
                </a:p>
              </p:txBody>
            </p:sp>
            <p:sp>
              <p:nvSpPr>
                <p:cNvPr id="16483" name="Line 78"/>
                <p:cNvSpPr>
                  <a:spLocks noChangeShapeType="1"/>
                </p:cNvSpPr>
                <p:nvPr/>
              </p:nvSpPr>
              <p:spPr bwMode="auto">
                <a:xfrm>
                  <a:off x="1966913" y="1758417"/>
                  <a:ext cx="0" cy="138646"/>
                </a:xfrm>
                <a:prstGeom prst="line">
                  <a:avLst/>
                </a:prstGeom>
                <a:noFill/>
                <a:ln w="9525">
                  <a:solidFill>
                    <a:srgbClr val="000000"/>
                  </a:solidFill>
                  <a:round/>
                  <a:headEnd/>
                  <a:tailEnd/>
                </a:ln>
              </p:spPr>
              <p:txBody>
                <a:bodyPr/>
                <a:lstStyle/>
                <a:p>
                  <a:endParaRPr lang="fr-FR"/>
                </a:p>
              </p:txBody>
            </p:sp>
          </p:grpSp>
          <p:sp>
            <p:nvSpPr>
              <p:cNvPr id="16469" name="ZoneTexte 532"/>
              <p:cNvSpPr txBox="1">
                <a:spLocks noChangeArrowheads="1"/>
              </p:cNvSpPr>
              <p:nvPr/>
            </p:nvSpPr>
            <p:spPr bwMode="auto">
              <a:xfrm>
                <a:off x="8215338" y="1357298"/>
                <a:ext cx="300082" cy="369332"/>
              </a:xfrm>
              <a:prstGeom prst="rect">
                <a:avLst/>
              </a:prstGeom>
              <a:noFill/>
              <a:ln w="9525">
                <a:noFill/>
                <a:miter lim="800000"/>
                <a:headEnd/>
                <a:tailEnd/>
              </a:ln>
            </p:spPr>
            <p:txBody>
              <a:bodyPr wrap="none">
                <a:spAutoFit/>
              </a:bodyPr>
              <a:lstStyle/>
              <a:p>
                <a:r>
                  <a:rPr lang="fr-FR"/>
                  <a:t>J</a:t>
                </a:r>
              </a:p>
            </p:txBody>
          </p:sp>
          <p:sp>
            <p:nvSpPr>
              <p:cNvPr id="16470" name="ZoneTexte 534"/>
              <p:cNvSpPr txBox="1">
                <a:spLocks noChangeArrowheads="1"/>
              </p:cNvSpPr>
              <p:nvPr/>
            </p:nvSpPr>
            <p:spPr bwMode="auto">
              <a:xfrm>
                <a:off x="7786710" y="1428736"/>
                <a:ext cx="338554" cy="369332"/>
              </a:xfrm>
              <a:prstGeom prst="rect">
                <a:avLst/>
              </a:prstGeom>
              <a:noFill/>
              <a:ln w="9525">
                <a:noFill/>
                <a:miter lim="800000"/>
                <a:headEnd/>
                <a:tailEnd/>
              </a:ln>
            </p:spPr>
            <p:txBody>
              <a:bodyPr wrap="none">
                <a:spAutoFit/>
              </a:bodyPr>
              <a:lstStyle/>
              <a:p>
                <a:r>
                  <a:rPr lang="fr-FR"/>
                  <a:t>V</a:t>
                </a:r>
              </a:p>
            </p:txBody>
          </p:sp>
          <p:sp>
            <p:nvSpPr>
              <p:cNvPr id="16471" name="ZoneTexte 535"/>
              <p:cNvSpPr txBox="1">
                <a:spLocks noChangeArrowheads="1"/>
              </p:cNvSpPr>
              <p:nvPr/>
            </p:nvSpPr>
            <p:spPr bwMode="auto">
              <a:xfrm>
                <a:off x="7149067" y="2037802"/>
                <a:ext cx="351378" cy="369332"/>
              </a:xfrm>
              <a:prstGeom prst="rect">
                <a:avLst/>
              </a:prstGeom>
              <a:noFill/>
              <a:ln w="9525">
                <a:noFill/>
                <a:miter lim="800000"/>
                <a:headEnd/>
                <a:tailEnd/>
              </a:ln>
            </p:spPr>
            <p:txBody>
              <a:bodyPr wrap="none">
                <a:spAutoFit/>
              </a:bodyPr>
              <a:lstStyle/>
              <a:p>
                <a:r>
                  <a:rPr lang="fr-FR" dirty="0"/>
                  <a:t>U</a:t>
                </a:r>
              </a:p>
            </p:txBody>
          </p:sp>
        </p:grpSp>
      </p:grpSp>
      <p:sp>
        <p:nvSpPr>
          <p:cNvPr id="3" name="Espace réservé du numéro de diapositive 2"/>
          <p:cNvSpPr>
            <a:spLocks noGrp="1"/>
          </p:cNvSpPr>
          <p:nvPr>
            <p:ph type="sldNum" sz="quarter" idx="12"/>
          </p:nvPr>
        </p:nvSpPr>
        <p:spPr/>
        <p:txBody>
          <a:bodyPr/>
          <a:lstStyle/>
          <a:p>
            <a:pPr>
              <a:defRPr/>
            </a:pPr>
            <a:fld id="{8D6E587B-5070-4C33-B8A0-3049C854F3BE}" type="slidenum">
              <a:rPr lang="fr-FR" smtClean="0">
                <a:solidFill>
                  <a:schemeClr val="tx1"/>
                </a:solidFill>
              </a:rPr>
              <a:pPr>
                <a:defRPr/>
              </a:pPr>
              <a:t>24</a:t>
            </a:fld>
            <a:endParaRPr lang="fr-FR">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1">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1">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1">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71">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1">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rmAutofit/>
          </a:bodyPr>
          <a:lstStyle/>
          <a:p>
            <a:pPr eaLnBrk="1" fontAlgn="auto" hangingPunct="1">
              <a:spcAft>
                <a:spcPts val="0"/>
              </a:spcAft>
              <a:defRPr/>
            </a:pPr>
            <a:r>
              <a:rPr lang="it-IT" sz="3400" b="1" dirty="0"/>
              <a:t>Puissances dans les systèmes triphasés équilibrés</a:t>
            </a:r>
            <a:endParaRPr lang="fr-FR" sz="3400" b="1" dirty="0"/>
          </a:p>
        </p:txBody>
      </p:sp>
      <mc:AlternateContent xmlns:mc="http://schemas.openxmlformats.org/markup-compatibility/2006" xmlns:a14="http://schemas.microsoft.com/office/drawing/2010/main">
        <mc:Choice Requires="a14">
          <p:sp>
            <p:nvSpPr>
              <p:cNvPr id="171" name="Rectangle 170"/>
              <p:cNvSpPr>
                <a:spLocks noChangeArrowheads="1"/>
              </p:cNvSpPr>
              <p:nvPr/>
            </p:nvSpPr>
            <p:spPr bwMode="auto">
              <a:xfrm>
                <a:off x="782081" y="1268760"/>
                <a:ext cx="5953931" cy="4189480"/>
              </a:xfrm>
              <a:prstGeom prst="rect">
                <a:avLst/>
              </a:prstGeom>
              <a:noFill/>
              <a:ln w="9525">
                <a:noFill/>
                <a:miter lim="800000"/>
                <a:headEnd/>
                <a:tailEnd/>
              </a:ln>
            </p:spPr>
            <p:txBody>
              <a:bodyPr wrap="square">
                <a:spAutoFit/>
              </a:bodyPr>
              <a:lstStyle/>
              <a:p>
                <a:pPr algn="just"/>
                <a:endParaRPr lang="fr-FR" sz="1700" b="1" dirty="0"/>
              </a:p>
              <a:p>
                <a:pPr algn="just"/>
                <a:r>
                  <a:rPr lang="fr-FR" sz="1700" b="1" dirty="0"/>
                  <a:t>2- Couplage triangle:</a:t>
                </a:r>
              </a:p>
              <a:p>
                <a:pPr algn="just"/>
                <a:endParaRPr lang="fr-FR" sz="1700" b="1" dirty="0"/>
              </a:p>
              <a:p>
                <a:pPr marL="230188" algn="just"/>
                <a:endParaRPr lang="fr-FR" sz="1700" dirty="0"/>
              </a:p>
              <a:p>
                <a:pPr marL="230188" algn="just"/>
                <a:r>
                  <a:rPr lang="fr-FR" sz="1700" dirty="0"/>
                  <a:t>La puissance active absorbée par chaque phase du récepteur est: </a:t>
                </a:r>
                <a:endParaRPr lang="en-US" sz="1700" i="1" dirty="0">
                  <a:latin typeface="Cambria Math" panose="02040503050406030204" pitchFamily="18" charset="0"/>
                </a:endParaRPr>
              </a:p>
              <a:p>
                <a:pPr marL="230188" algn="just"/>
                <a:r>
                  <a:rPr lang="fr-FR" sz="1700" dirty="0"/>
                  <a:t>			</a:t>
                </a:r>
                <a14:m>
                  <m:oMath xmlns:m="http://schemas.openxmlformats.org/officeDocument/2006/math">
                    <m:r>
                      <a:rPr lang="fr-FR" sz="1700" i="1" dirty="0" smtClean="0">
                        <a:latin typeface="Cambria Math" panose="02040503050406030204" pitchFamily="18" charset="0"/>
                      </a:rPr>
                      <m:t>𝑈𝐽</m:t>
                    </m:r>
                    <m:r>
                      <a:rPr lang="fr-FR" sz="1700" i="1" dirty="0" smtClean="0">
                        <a:latin typeface="Cambria Math" panose="02040503050406030204" pitchFamily="18" charset="0"/>
                      </a:rPr>
                      <m:t> </m:t>
                    </m:r>
                    <m:r>
                      <m:rPr>
                        <m:sty m:val="p"/>
                      </m:rPr>
                      <a:rPr lang="fr-FR" sz="1700" i="1" dirty="0" err="1">
                        <a:latin typeface="Cambria Math" panose="02040503050406030204" pitchFamily="18" charset="0"/>
                      </a:rPr>
                      <m:t>cos</m:t>
                    </m:r>
                    <m:r>
                      <a:rPr lang="fr-FR" sz="1700" i="1" dirty="0" err="1">
                        <a:latin typeface="Cambria Math" panose="02040503050406030204" pitchFamily="18" charset="0"/>
                      </a:rPr>
                      <m:t>𝜑</m:t>
                    </m:r>
                    <m:r>
                      <a:rPr lang="fr-FR" sz="1700" i="1" dirty="0">
                        <a:latin typeface="Cambria Math" panose="02040503050406030204" pitchFamily="18" charset="0"/>
                      </a:rPr>
                      <m:t> </m:t>
                    </m:r>
                  </m:oMath>
                </a14:m>
                <a:endParaRPr lang="fr-FR" sz="1700" dirty="0"/>
              </a:p>
              <a:p>
                <a:pPr marL="230188" algn="just"/>
                <a:endParaRPr lang="fr-FR" sz="1700" dirty="0"/>
              </a:p>
              <a:p>
                <a:pPr marL="230188" algn="just"/>
                <a:r>
                  <a:rPr lang="fr-FR" sz="1700" dirty="0"/>
                  <a:t>La puissance totale absorbée est </a:t>
                </a:r>
                <a14:m>
                  <m:oMath xmlns:m="http://schemas.openxmlformats.org/officeDocument/2006/math">
                    <m:r>
                      <a:rPr lang="fr-FR" sz="1700" i="1" dirty="0" smtClean="0">
                        <a:latin typeface="Cambria Math" panose="02040503050406030204" pitchFamily="18" charset="0"/>
                      </a:rPr>
                      <m:t>𝑃</m:t>
                    </m:r>
                    <m:r>
                      <a:rPr lang="fr-FR" sz="1700" i="1" dirty="0" smtClean="0">
                        <a:latin typeface="Cambria Math" panose="02040503050406030204" pitchFamily="18" charset="0"/>
                      </a:rPr>
                      <m:t>=3 </m:t>
                    </m:r>
                    <m:r>
                      <a:rPr lang="fr-FR" sz="1700" i="1" dirty="0" smtClean="0">
                        <a:latin typeface="Cambria Math" panose="02040503050406030204" pitchFamily="18" charset="0"/>
                      </a:rPr>
                      <m:t>𝑈𝐽</m:t>
                    </m:r>
                    <m:r>
                      <m:rPr>
                        <m:sty m:val="p"/>
                      </m:rPr>
                      <a:rPr lang="fr-FR" sz="1700" i="1" dirty="0" err="1">
                        <a:latin typeface="Cambria Math" panose="02040503050406030204" pitchFamily="18" charset="0"/>
                      </a:rPr>
                      <m:t>cos</m:t>
                    </m:r>
                    <m:r>
                      <a:rPr lang="fr-FR" sz="1700" i="1" dirty="0" err="1">
                        <a:latin typeface="Cambria Math" panose="02040503050406030204" pitchFamily="18" charset="0"/>
                      </a:rPr>
                      <m:t>𝜑</m:t>
                    </m:r>
                  </m:oMath>
                </a14:m>
                <a:r>
                  <a:rPr lang="fr-FR" sz="1700" dirty="0"/>
                  <a:t>.</a:t>
                </a:r>
              </a:p>
              <a:p>
                <a:pPr marL="230188" algn="just"/>
                <a:endParaRPr lang="fr-FR" sz="1700" dirty="0"/>
              </a:p>
              <a:p>
                <a:pPr marL="230188" algn="just"/>
                <a:r>
                  <a:rPr lang="fr-FR" sz="1700" dirty="0"/>
                  <a:t>Or </a:t>
                </a:r>
                <a14:m>
                  <m:oMath xmlns:m="http://schemas.openxmlformats.org/officeDocument/2006/math">
                    <m:r>
                      <a:rPr lang="fr-FR" sz="1700" i="1" dirty="0" smtClean="0">
                        <a:latin typeface="Cambria Math" panose="02040503050406030204" pitchFamily="18" charset="0"/>
                      </a:rPr>
                      <m:t>𝐽</m:t>
                    </m:r>
                    <m:r>
                      <a:rPr lang="fr-FR" sz="1700" i="1" dirty="0" smtClean="0">
                        <a:latin typeface="Cambria Math" panose="02040503050406030204" pitchFamily="18" charset="0"/>
                      </a:rPr>
                      <m:t>=</m:t>
                    </m:r>
                    <m:f>
                      <m:fPr>
                        <m:ctrlPr>
                          <a:rPr lang="fr-FR" sz="1700" i="1" dirty="0" smtClean="0">
                            <a:latin typeface="Cambria Math" panose="02040503050406030204" pitchFamily="18" charset="0"/>
                          </a:rPr>
                        </m:ctrlPr>
                      </m:fPr>
                      <m:num>
                        <m:r>
                          <a:rPr lang="en-US" sz="1700" b="0" i="1" dirty="0" smtClean="0">
                            <a:latin typeface="Cambria Math" panose="02040503050406030204" pitchFamily="18" charset="0"/>
                          </a:rPr>
                          <m:t>𝐼</m:t>
                        </m:r>
                      </m:num>
                      <m:den>
                        <m:rad>
                          <m:radPr>
                            <m:degHide m:val="on"/>
                            <m:ctrlPr>
                              <a:rPr lang="fr-FR" sz="1700" b="1" i="1" dirty="0">
                                <a:latin typeface="Cambria Math" panose="02040503050406030204" pitchFamily="18" charset="0"/>
                              </a:rPr>
                            </m:ctrlPr>
                          </m:radPr>
                          <m:deg/>
                          <m:e>
                            <m:r>
                              <a:rPr lang="en-US" sz="1700" b="1" i="1" dirty="0">
                                <a:latin typeface="Cambria Math" panose="02040503050406030204" pitchFamily="18" charset="0"/>
                              </a:rPr>
                              <m:t>𝟑</m:t>
                            </m:r>
                          </m:e>
                        </m:rad>
                      </m:den>
                    </m:f>
                  </m:oMath>
                </a14:m>
                <a:r>
                  <a:rPr lang="fr-FR" sz="1700" dirty="0"/>
                  <a:t>  et </a:t>
                </a:r>
                <a14:m>
                  <m:oMath xmlns:m="http://schemas.openxmlformats.org/officeDocument/2006/math">
                    <m:r>
                      <a:rPr lang="fr-FR" sz="1700" i="1" dirty="0" smtClean="0">
                        <a:latin typeface="Cambria Math" panose="02040503050406030204" pitchFamily="18" charset="0"/>
                      </a:rPr>
                      <m:t>𝑈</m:t>
                    </m:r>
                    <m:r>
                      <a:rPr lang="fr-FR" sz="1700" i="1" dirty="0" smtClean="0">
                        <a:latin typeface="Cambria Math" panose="02040503050406030204" pitchFamily="18" charset="0"/>
                      </a:rPr>
                      <m:t>=</m:t>
                    </m:r>
                    <m:r>
                      <a:rPr lang="fr-FR" sz="1700" i="1" dirty="0" smtClean="0">
                        <a:latin typeface="Cambria Math" panose="02040503050406030204" pitchFamily="18" charset="0"/>
                      </a:rPr>
                      <m:t>𝑉</m:t>
                    </m:r>
                  </m:oMath>
                </a14:m>
                <a:endParaRPr lang="fr-FR" sz="1700" dirty="0"/>
              </a:p>
              <a:p>
                <a:pPr marL="230188" algn="just"/>
                <a:endParaRPr lang="fr-FR" sz="1700" dirty="0"/>
              </a:p>
              <a:p>
                <a:pPr marL="230188" algn="just"/>
                <a:r>
                  <a:rPr lang="fr-FR" sz="1700" dirty="0"/>
                  <a:t>donc  			</a:t>
                </a:r>
              </a:p>
              <a:p>
                <a:pPr marL="230188" algn="just"/>
                <a:endParaRPr lang="fr-FR" sz="1700" b="1" i="1" dirty="0">
                  <a:latin typeface="Cambria Math" panose="02040503050406030204" pitchFamily="18" charset="0"/>
                </a:endParaRPr>
              </a:p>
              <a:p>
                <a:pPr marL="230188" algn="just"/>
                <a:r>
                  <a:rPr lang="fr-FR" sz="1700" b="1" i="1" dirty="0">
                    <a:latin typeface="Cambria Math" panose="02040503050406030204" pitchFamily="18" charset="0"/>
                  </a:rPr>
                  <a:t>			</a:t>
                </a:r>
                <a14:m>
                  <m:oMath xmlns:m="http://schemas.openxmlformats.org/officeDocument/2006/math">
                    <m:r>
                      <a:rPr lang="fr-FR" b="1" i="1" dirty="0" smtClean="0">
                        <a:latin typeface="Cambria Math" panose="02040503050406030204" pitchFamily="18" charset="0"/>
                      </a:rPr>
                      <m:t>𝑷</m:t>
                    </m:r>
                    <m:r>
                      <a:rPr lang="fr-FR" b="1" i="1" dirty="0" smtClean="0">
                        <a:latin typeface="Cambria Math" panose="02040503050406030204" pitchFamily="18" charset="0"/>
                      </a:rPr>
                      <m:t>=</m:t>
                    </m:r>
                    <m:rad>
                      <m:radPr>
                        <m:degHide m:val="on"/>
                        <m:ctrlPr>
                          <a:rPr lang="fr-FR" b="1" i="1" dirty="0">
                            <a:latin typeface="Cambria Math" panose="02040503050406030204" pitchFamily="18" charset="0"/>
                          </a:rPr>
                        </m:ctrlPr>
                      </m:radPr>
                      <m:deg/>
                      <m:e>
                        <m:r>
                          <a:rPr lang="en-US" b="1" i="1" dirty="0">
                            <a:latin typeface="Cambria Math" panose="02040503050406030204" pitchFamily="18" charset="0"/>
                          </a:rPr>
                          <m:t>𝟑</m:t>
                        </m:r>
                      </m:e>
                    </m:rad>
                    <m:r>
                      <a:rPr lang="fr-FR" b="1" i="1" dirty="0" smtClean="0">
                        <a:latin typeface="Cambria Math" panose="02040503050406030204" pitchFamily="18" charset="0"/>
                      </a:rPr>
                      <m:t>𝑼𝑰</m:t>
                    </m:r>
                    <m:r>
                      <m:rPr>
                        <m:sty m:val="p"/>
                      </m:rPr>
                      <a:rPr lang="fr-FR" b="1" i="1" dirty="0" err="1">
                        <a:latin typeface="Cambria Math" panose="02040503050406030204" pitchFamily="18" charset="0"/>
                      </a:rPr>
                      <m:t>cos</m:t>
                    </m:r>
                    <m:r>
                      <a:rPr lang="fr-FR" b="1" i="1" dirty="0" err="1">
                        <a:latin typeface="Cambria Math" panose="02040503050406030204" pitchFamily="18" charset="0"/>
                      </a:rPr>
                      <m:t>𝝋</m:t>
                    </m:r>
                  </m:oMath>
                </a14:m>
                <a:endParaRPr lang="fr-FR" dirty="0"/>
              </a:p>
            </p:txBody>
          </p:sp>
        </mc:Choice>
        <mc:Fallback xmlns="">
          <p:sp>
            <p:nvSpPr>
              <p:cNvPr id="171" name="Rectangle 170"/>
              <p:cNvSpPr>
                <a:spLocks noRot="1" noChangeAspect="1" noMove="1" noResize="1" noEditPoints="1" noAdjustHandles="1" noChangeArrowheads="1" noChangeShapeType="1" noTextEdit="1"/>
              </p:cNvSpPr>
              <p:nvPr/>
            </p:nvSpPr>
            <p:spPr bwMode="auto">
              <a:xfrm>
                <a:off x="782081" y="1268760"/>
                <a:ext cx="5953931" cy="4189480"/>
              </a:xfrm>
              <a:prstGeom prst="rect">
                <a:avLst/>
              </a:prstGeom>
              <a:blipFill>
                <a:blip r:embed="rId2"/>
                <a:stretch>
                  <a:fillRect l="-614" r="-716"/>
                </a:stretch>
              </a:blipFill>
              <a:ln w="9525">
                <a:noFill/>
                <a:miter lim="800000"/>
                <a:headEnd/>
                <a:tailEnd/>
              </a:ln>
            </p:spPr>
            <p:txBody>
              <a:bodyPr/>
              <a:lstStyle/>
              <a:p>
                <a:r>
                  <a:rPr lang="fr-FR">
                    <a:noFill/>
                  </a:rPr>
                  <a:t> </a:t>
                </a:r>
              </a:p>
            </p:txBody>
          </p:sp>
        </mc:Fallback>
      </mc:AlternateContent>
      <p:grpSp>
        <p:nvGrpSpPr>
          <p:cNvPr id="30" name="Groupe 632"/>
          <p:cNvGrpSpPr>
            <a:grpSpLocks noChangeAspect="1"/>
          </p:cNvGrpSpPr>
          <p:nvPr/>
        </p:nvGrpSpPr>
        <p:grpSpPr bwMode="auto">
          <a:xfrm>
            <a:off x="6172855" y="2632723"/>
            <a:ext cx="2513945" cy="1693016"/>
            <a:chOff x="7363894" y="3665529"/>
            <a:chExt cx="1637262" cy="1101736"/>
          </a:xfrm>
        </p:grpSpPr>
        <p:grpSp>
          <p:nvGrpSpPr>
            <p:cNvPr id="16390" name="Groupe 536"/>
            <p:cNvGrpSpPr>
              <a:grpSpLocks/>
            </p:cNvGrpSpPr>
            <p:nvPr/>
          </p:nvGrpSpPr>
          <p:grpSpPr bwMode="auto">
            <a:xfrm>
              <a:off x="7547006" y="3780979"/>
              <a:ext cx="1454150" cy="986286"/>
              <a:chOff x="179388" y="2344289"/>
              <a:chExt cx="1454150" cy="986286"/>
            </a:xfrm>
          </p:grpSpPr>
          <p:sp>
            <p:nvSpPr>
              <p:cNvPr id="16394" name="Line 79"/>
              <p:cNvSpPr>
                <a:spLocks noChangeShapeType="1"/>
              </p:cNvSpPr>
              <p:nvPr/>
            </p:nvSpPr>
            <p:spPr bwMode="auto">
              <a:xfrm>
                <a:off x="179388" y="2465388"/>
                <a:ext cx="965200" cy="0"/>
              </a:xfrm>
              <a:prstGeom prst="line">
                <a:avLst/>
              </a:prstGeom>
              <a:noFill/>
              <a:ln w="9525">
                <a:solidFill>
                  <a:srgbClr val="000000"/>
                </a:solidFill>
                <a:round/>
                <a:headEnd/>
                <a:tailEnd/>
              </a:ln>
            </p:spPr>
            <p:txBody>
              <a:bodyPr/>
              <a:lstStyle/>
              <a:p>
                <a:endParaRPr lang="fr-FR"/>
              </a:p>
            </p:txBody>
          </p:sp>
          <p:grpSp>
            <p:nvGrpSpPr>
              <p:cNvPr id="16395" name="Group 80"/>
              <p:cNvGrpSpPr>
                <a:grpSpLocks/>
              </p:cNvGrpSpPr>
              <p:nvPr/>
            </p:nvGrpSpPr>
            <p:grpSpPr bwMode="auto">
              <a:xfrm>
                <a:off x="868363" y="2974975"/>
                <a:ext cx="571500" cy="142875"/>
                <a:chOff x="8077" y="9157"/>
                <a:chExt cx="900" cy="180"/>
              </a:xfrm>
            </p:grpSpPr>
            <p:grpSp>
              <p:nvGrpSpPr>
                <p:cNvPr id="16448" name="Group 81"/>
                <p:cNvGrpSpPr>
                  <a:grpSpLocks/>
                </p:cNvGrpSpPr>
                <p:nvPr/>
              </p:nvGrpSpPr>
              <p:grpSpPr bwMode="auto">
                <a:xfrm>
                  <a:off x="8257" y="9157"/>
                  <a:ext cx="540" cy="180"/>
                  <a:chOff x="8257" y="9157"/>
                  <a:chExt cx="1800" cy="180"/>
                </a:xfrm>
              </p:grpSpPr>
              <p:grpSp>
                <p:nvGrpSpPr>
                  <p:cNvPr id="16451" name="Group 82"/>
                  <p:cNvGrpSpPr>
                    <a:grpSpLocks/>
                  </p:cNvGrpSpPr>
                  <p:nvPr/>
                </p:nvGrpSpPr>
                <p:grpSpPr bwMode="auto">
                  <a:xfrm>
                    <a:off x="8617" y="9157"/>
                    <a:ext cx="360" cy="180"/>
                    <a:chOff x="8617" y="9157"/>
                    <a:chExt cx="360" cy="180"/>
                  </a:xfrm>
                </p:grpSpPr>
                <p:sp>
                  <p:nvSpPr>
                    <p:cNvPr id="16464" name="Line 83"/>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6465" name="Line 84"/>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6452" name="Group 85"/>
                  <p:cNvGrpSpPr>
                    <a:grpSpLocks/>
                  </p:cNvGrpSpPr>
                  <p:nvPr/>
                </p:nvGrpSpPr>
                <p:grpSpPr bwMode="auto">
                  <a:xfrm>
                    <a:off x="8977" y="9157"/>
                    <a:ext cx="360" cy="180"/>
                    <a:chOff x="8617" y="9157"/>
                    <a:chExt cx="360" cy="180"/>
                  </a:xfrm>
                </p:grpSpPr>
                <p:sp>
                  <p:nvSpPr>
                    <p:cNvPr id="16462" name="Line 86"/>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6463" name="Line 87"/>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6453" name="Group 88"/>
                  <p:cNvGrpSpPr>
                    <a:grpSpLocks/>
                  </p:cNvGrpSpPr>
                  <p:nvPr/>
                </p:nvGrpSpPr>
                <p:grpSpPr bwMode="auto">
                  <a:xfrm>
                    <a:off x="9337" y="9157"/>
                    <a:ext cx="360" cy="180"/>
                    <a:chOff x="8617" y="9157"/>
                    <a:chExt cx="360" cy="180"/>
                  </a:xfrm>
                </p:grpSpPr>
                <p:sp>
                  <p:nvSpPr>
                    <p:cNvPr id="16460" name="Line 89"/>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6461" name="Line 90"/>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6454" name="Group 91"/>
                  <p:cNvGrpSpPr>
                    <a:grpSpLocks/>
                  </p:cNvGrpSpPr>
                  <p:nvPr/>
                </p:nvGrpSpPr>
                <p:grpSpPr bwMode="auto">
                  <a:xfrm>
                    <a:off x="9697" y="9157"/>
                    <a:ext cx="360" cy="180"/>
                    <a:chOff x="8617" y="9157"/>
                    <a:chExt cx="360" cy="180"/>
                  </a:xfrm>
                </p:grpSpPr>
                <p:sp>
                  <p:nvSpPr>
                    <p:cNvPr id="16458" name="Line 92"/>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6459" name="Line 93"/>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6455" name="Group 94"/>
                  <p:cNvGrpSpPr>
                    <a:grpSpLocks/>
                  </p:cNvGrpSpPr>
                  <p:nvPr/>
                </p:nvGrpSpPr>
                <p:grpSpPr bwMode="auto">
                  <a:xfrm>
                    <a:off x="8257" y="9157"/>
                    <a:ext cx="360" cy="180"/>
                    <a:chOff x="8617" y="9157"/>
                    <a:chExt cx="360" cy="180"/>
                  </a:xfrm>
                </p:grpSpPr>
                <p:sp>
                  <p:nvSpPr>
                    <p:cNvPr id="16456" name="Line 95"/>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6457" name="Line 96"/>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sp>
              <p:nvSpPr>
                <p:cNvPr id="16449" name="Line 97"/>
                <p:cNvSpPr>
                  <a:spLocks noChangeShapeType="1"/>
                </p:cNvSpPr>
                <p:nvPr/>
              </p:nvSpPr>
              <p:spPr bwMode="auto">
                <a:xfrm>
                  <a:off x="8797" y="9337"/>
                  <a:ext cx="180" cy="0"/>
                </a:xfrm>
                <a:prstGeom prst="line">
                  <a:avLst/>
                </a:prstGeom>
                <a:noFill/>
                <a:ln w="9525">
                  <a:solidFill>
                    <a:srgbClr val="000000"/>
                  </a:solidFill>
                  <a:round/>
                  <a:headEnd/>
                  <a:tailEnd/>
                </a:ln>
              </p:spPr>
              <p:txBody>
                <a:bodyPr/>
                <a:lstStyle/>
                <a:p>
                  <a:endParaRPr lang="fr-FR"/>
                </a:p>
              </p:txBody>
            </p:sp>
            <p:sp>
              <p:nvSpPr>
                <p:cNvPr id="16450" name="Line 98"/>
                <p:cNvSpPr>
                  <a:spLocks noChangeShapeType="1"/>
                </p:cNvSpPr>
                <p:nvPr/>
              </p:nvSpPr>
              <p:spPr bwMode="auto">
                <a:xfrm flipH="1">
                  <a:off x="8077" y="9337"/>
                  <a:ext cx="180" cy="0"/>
                </a:xfrm>
                <a:prstGeom prst="line">
                  <a:avLst/>
                </a:prstGeom>
                <a:noFill/>
                <a:ln w="9525">
                  <a:solidFill>
                    <a:srgbClr val="000000"/>
                  </a:solidFill>
                  <a:round/>
                  <a:headEnd/>
                  <a:tailEnd/>
                </a:ln>
              </p:spPr>
              <p:txBody>
                <a:bodyPr/>
                <a:lstStyle/>
                <a:p>
                  <a:endParaRPr lang="fr-FR"/>
                </a:p>
              </p:txBody>
            </p:sp>
          </p:grpSp>
          <p:grpSp>
            <p:nvGrpSpPr>
              <p:cNvPr id="16396" name="Group 99"/>
              <p:cNvGrpSpPr>
                <a:grpSpLocks/>
              </p:cNvGrpSpPr>
              <p:nvPr/>
            </p:nvGrpSpPr>
            <p:grpSpPr bwMode="auto">
              <a:xfrm rot="-8321822">
                <a:off x="746582" y="2344289"/>
                <a:ext cx="158750" cy="829310"/>
                <a:chOff x="5897" y="11791"/>
                <a:chExt cx="200" cy="1306"/>
              </a:xfrm>
            </p:grpSpPr>
            <p:grpSp>
              <p:nvGrpSpPr>
                <p:cNvPr id="16427" name="Group 100"/>
                <p:cNvGrpSpPr>
                  <a:grpSpLocks/>
                </p:cNvGrpSpPr>
                <p:nvPr/>
              </p:nvGrpSpPr>
              <p:grpSpPr bwMode="auto">
                <a:xfrm rot="5222131">
                  <a:off x="5557" y="12397"/>
                  <a:ext cx="900" cy="180"/>
                  <a:chOff x="8077" y="9157"/>
                  <a:chExt cx="900" cy="180"/>
                </a:xfrm>
              </p:grpSpPr>
              <p:grpSp>
                <p:nvGrpSpPr>
                  <p:cNvPr id="16430" name="Group 101"/>
                  <p:cNvGrpSpPr>
                    <a:grpSpLocks/>
                  </p:cNvGrpSpPr>
                  <p:nvPr/>
                </p:nvGrpSpPr>
                <p:grpSpPr bwMode="auto">
                  <a:xfrm>
                    <a:off x="8257" y="9157"/>
                    <a:ext cx="540" cy="180"/>
                    <a:chOff x="8257" y="9157"/>
                    <a:chExt cx="1800" cy="180"/>
                  </a:xfrm>
                </p:grpSpPr>
                <p:grpSp>
                  <p:nvGrpSpPr>
                    <p:cNvPr id="16433" name="Group 102"/>
                    <p:cNvGrpSpPr>
                      <a:grpSpLocks/>
                    </p:cNvGrpSpPr>
                    <p:nvPr/>
                  </p:nvGrpSpPr>
                  <p:grpSpPr bwMode="auto">
                    <a:xfrm>
                      <a:off x="8617" y="9157"/>
                      <a:ext cx="360" cy="180"/>
                      <a:chOff x="8617" y="9157"/>
                      <a:chExt cx="360" cy="180"/>
                    </a:xfrm>
                  </p:grpSpPr>
                  <p:sp>
                    <p:nvSpPr>
                      <p:cNvPr id="16446" name="Line 103"/>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6447" name="Line 104"/>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6434" name="Group 105"/>
                    <p:cNvGrpSpPr>
                      <a:grpSpLocks/>
                    </p:cNvGrpSpPr>
                    <p:nvPr/>
                  </p:nvGrpSpPr>
                  <p:grpSpPr bwMode="auto">
                    <a:xfrm>
                      <a:off x="8977" y="9157"/>
                      <a:ext cx="360" cy="180"/>
                      <a:chOff x="8617" y="9157"/>
                      <a:chExt cx="360" cy="180"/>
                    </a:xfrm>
                  </p:grpSpPr>
                  <p:sp>
                    <p:nvSpPr>
                      <p:cNvPr id="16444" name="Line 106"/>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6445" name="Line 107"/>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6435" name="Group 108"/>
                    <p:cNvGrpSpPr>
                      <a:grpSpLocks/>
                    </p:cNvGrpSpPr>
                    <p:nvPr/>
                  </p:nvGrpSpPr>
                  <p:grpSpPr bwMode="auto">
                    <a:xfrm>
                      <a:off x="9337" y="9157"/>
                      <a:ext cx="360" cy="180"/>
                      <a:chOff x="8617" y="9157"/>
                      <a:chExt cx="360" cy="180"/>
                    </a:xfrm>
                  </p:grpSpPr>
                  <p:sp>
                    <p:nvSpPr>
                      <p:cNvPr id="16442" name="Line 109"/>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6443" name="Line 110"/>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6436" name="Group 111"/>
                    <p:cNvGrpSpPr>
                      <a:grpSpLocks/>
                    </p:cNvGrpSpPr>
                    <p:nvPr/>
                  </p:nvGrpSpPr>
                  <p:grpSpPr bwMode="auto">
                    <a:xfrm>
                      <a:off x="9697" y="9157"/>
                      <a:ext cx="360" cy="180"/>
                      <a:chOff x="8617" y="9157"/>
                      <a:chExt cx="360" cy="180"/>
                    </a:xfrm>
                  </p:grpSpPr>
                  <p:sp>
                    <p:nvSpPr>
                      <p:cNvPr id="16440" name="Line 112"/>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6441" name="Line 113"/>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6437" name="Group 114"/>
                    <p:cNvGrpSpPr>
                      <a:grpSpLocks/>
                    </p:cNvGrpSpPr>
                    <p:nvPr/>
                  </p:nvGrpSpPr>
                  <p:grpSpPr bwMode="auto">
                    <a:xfrm>
                      <a:off x="8257" y="9157"/>
                      <a:ext cx="360" cy="180"/>
                      <a:chOff x="8617" y="9157"/>
                      <a:chExt cx="360" cy="180"/>
                    </a:xfrm>
                  </p:grpSpPr>
                  <p:sp>
                    <p:nvSpPr>
                      <p:cNvPr id="16438" name="Line 115"/>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6439" name="Line 116"/>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sp>
                <p:nvSpPr>
                  <p:cNvPr id="16431" name="Line 117"/>
                  <p:cNvSpPr>
                    <a:spLocks noChangeShapeType="1"/>
                  </p:cNvSpPr>
                  <p:nvPr/>
                </p:nvSpPr>
                <p:spPr bwMode="auto">
                  <a:xfrm>
                    <a:off x="8797" y="9337"/>
                    <a:ext cx="180" cy="0"/>
                  </a:xfrm>
                  <a:prstGeom prst="line">
                    <a:avLst/>
                  </a:prstGeom>
                  <a:noFill/>
                  <a:ln w="9525">
                    <a:solidFill>
                      <a:srgbClr val="000000"/>
                    </a:solidFill>
                    <a:round/>
                    <a:headEnd/>
                    <a:tailEnd/>
                  </a:ln>
                </p:spPr>
                <p:txBody>
                  <a:bodyPr/>
                  <a:lstStyle/>
                  <a:p>
                    <a:endParaRPr lang="fr-FR"/>
                  </a:p>
                </p:txBody>
              </p:sp>
              <p:sp>
                <p:nvSpPr>
                  <p:cNvPr id="16432" name="Line 118"/>
                  <p:cNvSpPr>
                    <a:spLocks noChangeShapeType="1"/>
                  </p:cNvSpPr>
                  <p:nvPr/>
                </p:nvSpPr>
                <p:spPr bwMode="auto">
                  <a:xfrm flipH="1">
                    <a:off x="8077" y="9337"/>
                    <a:ext cx="180" cy="0"/>
                  </a:xfrm>
                  <a:prstGeom prst="line">
                    <a:avLst/>
                  </a:prstGeom>
                  <a:noFill/>
                  <a:ln w="9525">
                    <a:solidFill>
                      <a:srgbClr val="000000"/>
                    </a:solidFill>
                    <a:round/>
                    <a:headEnd/>
                    <a:tailEnd/>
                  </a:ln>
                </p:spPr>
                <p:txBody>
                  <a:bodyPr/>
                  <a:lstStyle/>
                  <a:p>
                    <a:endParaRPr lang="fr-FR"/>
                  </a:p>
                </p:txBody>
              </p:sp>
            </p:grpSp>
            <p:sp>
              <p:nvSpPr>
                <p:cNvPr id="16428" name="Line 119"/>
                <p:cNvSpPr>
                  <a:spLocks noChangeShapeType="1"/>
                </p:cNvSpPr>
                <p:nvPr/>
              </p:nvSpPr>
              <p:spPr bwMode="auto">
                <a:xfrm>
                  <a:off x="5937" y="12917"/>
                  <a:ext cx="0" cy="180"/>
                </a:xfrm>
                <a:prstGeom prst="line">
                  <a:avLst/>
                </a:prstGeom>
                <a:noFill/>
                <a:ln w="9525">
                  <a:solidFill>
                    <a:srgbClr val="000000"/>
                  </a:solidFill>
                  <a:round/>
                  <a:headEnd/>
                  <a:tailEnd/>
                </a:ln>
              </p:spPr>
              <p:txBody>
                <a:bodyPr/>
                <a:lstStyle/>
                <a:p>
                  <a:endParaRPr lang="fr-FR"/>
                </a:p>
              </p:txBody>
            </p:sp>
            <p:sp>
              <p:nvSpPr>
                <p:cNvPr id="16429" name="Line 120"/>
                <p:cNvSpPr>
                  <a:spLocks noChangeShapeType="1"/>
                </p:cNvSpPr>
                <p:nvPr/>
              </p:nvSpPr>
              <p:spPr bwMode="auto">
                <a:xfrm flipH="1">
                  <a:off x="5897" y="11791"/>
                  <a:ext cx="0" cy="246"/>
                </a:xfrm>
                <a:prstGeom prst="line">
                  <a:avLst/>
                </a:prstGeom>
                <a:noFill/>
                <a:ln w="9525">
                  <a:solidFill>
                    <a:srgbClr val="000000"/>
                  </a:solidFill>
                  <a:round/>
                  <a:headEnd/>
                  <a:tailEnd/>
                </a:ln>
              </p:spPr>
              <p:txBody>
                <a:bodyPr/>
                <a:lstStyle/>
                <a:p>
                  <a:endParaRPr lang="fr-FR"/>
                </a:p>
              </p:txBody>
            </p:sp>
          </p:grpSp>
          <p:grpSp>
            <p:nvGrpSpPr>
              <p:cNvPr id="16397" name="Group 121"/>
              <p:cNvGrpSpPr>
                <a:grpSpLocks/>
              </p:cNvGrpSpPr>
              <p:nvPr/>
            </p:nvGrpSpPr>
            <p:grpSpPr bwMode="auto">
              <a:xfrm rot="-2032666">
                <a:off x="1360488" y="2359025"/>
                <a:ext cx="158750" cy="787400"/>
                <a:chOff x="5897" y="11857"/>
                <a:chExt cx="200" cy="1240"/>
              </a:xfrm>
            </p:grpSpPr>
            <p:grpSp>
              <p:nvGrpSpPr>
                <p:cNvPr id="16406" name="Group 122"/>
                <p:cNvGrpSpPr>
                  <a:grpSpLocks/>
                </p:cNvGrpSpPr>
                <p:nvPr/>
              </p:nvGrpSpPr>
              <p:grpSpPr bwMode="auto">
                <a:xfrm rot="5222131">
                  <a:off x="5557" y="12397"/>
                  <a:ext cx="900" cy="180"/>
                  <a:chOff x="8077" y="9157"/>
                  <a:chExt cx="900" cy="180"/>
                </a:xfrm>
              </p:grpSpPr>
              <p:grpSp>
                <p:nvGrpSpPr>
                  <p:cNvPr id="16409" name="Group 123"/>
                  <p:cNvGrpSpPr>
                    <a:grpSpLocks/>
                  </p:cNvGrpSpPr>
                  <p:nvPr/>
                </p:nvGrpSpPr>
                <p:grpSpPr bwMode="auto">
                  <a:xfrm>
                    <a:off x="8257" y="9157"/>
                    <a:ext cx="540" cy="180"/>
                    <a:chOff x="8257" y="9157"/>
                    <a:chExt cx="1800" cy="180"/>
                  </a:xfrm>
                </p:grpSpPr>
                <p:grpSp>
                  <p:nvGrpSpPr>
                    <p:cNvPr id="16412" name="Group 124"/>
                    <p:cNvGrpSpPr>
                      <a:grpSpLocks/>
                    </p:cNvGrpSpPr>
                    <p:nvPr/>
                  </p:nvGrpSpPr>
                  <p:grpSpPr bwMode="auto">
                    <a:xfrm>
                      <a:off x="8617" y="9157"/>
                      <a:ext cx="360" cy="180"/>
                      <a:chOff x="8617" y="9157"/>
                      <a:chExt cx="360" cy="180"/>
                    </a:xfrm>
                  </p:grpSpPr>
                  <p:sp>
                    <p:nvSpPr>
                      <p:cNvPr id="16425" name="Line 125"/>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6426" name="Line 126"/>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6413" name="Group 127"/>
                    <p:cNvGrpSpPr>
                      <a:grpSpLocks/>
                    </p:cNvGrpSpPr>
                    <p:nvPr/>
                  </p:nvGrpSpPr>
                  <p:grpSpPr bwMode="auto">
                    <a:xfrm>
                      <a:off x="8977" y="9157"/>
                      <a:ext cx="360" cy="180"/>
                      <a:chOff x="8617" y="9157"/>
                      <a:chExt cx="360" cy="180"/>
                    </a:xfrm>
                  </p:grpSpPr>
                  <p:sp>
                    <p:nvSpPr>
                      <p:cNvPr id="16423" name="Line 128"/>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6424" name="Line 129"/>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6414" name="Group 130"/>
                    <p:cNvGrpSpPr>
                      <a:grpSpLocks/>
                    </p:cNvGrpSpPr>
                    <p:nvPr/>
                  </p:nvGrpSpPr>
                  <p:grpSpPr bwMode="auto">
                    <a:xfrm>
                      <a:off x="9337" y="9157"/>
                      <a:ext cx="360" cy="180"/>
                      <a:chOff x="8617" y="9157"/>
                      <a:chExt cx="360" cy="180"/>
                    </a:xfrm>
                  </p:grpSpPr>
                  <p:sp>
                    <p:nvSpPr>
                      <p:cNvPr id="16421" name="Line 131"/>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6422" name="Line 132"/>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6415" name="Group 133"/>
                    <p:cNvGrpSpPr>
                      <a:grpSpLocks/>
                    </p:cNvGrpSpPr>
                    <p:nvPr/>
                  </p:nvGrpSpPr>
                  <p:grpSpPr bwMode="auto">
                    <a:xfrm>
                      <a:off x="9697" y="9157"/>
                      <a:ext cx="360" cy="180"/>
                      <a:chOff x="8617" y="9157"/>
                      <a:chExt cx="360" cy="180"/>
                    </a:xfrm>
                  </p:grpSpPr>
                  <p:sp>
                    <p:nvSpPr>
                      <p:cNvPr id="16419" name="Line 134"/>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6420" name="Line 135"/>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6416" name="Group 136"/>
                    <p:cNvGrpSpPr>
                      <a:grpSpLocks/>
                    </p:cNvGrpSpPr>
                    <p:nvPr/>
                  </p:nvGrpSpPr>
                  <p:grpSpPr bwMode="auto">
                    <a:xfrm>
                      <a:off x="8257" y="9157"/>
                      <a:ext cx="360" cy="180"/>
                      <a:chOff x="8617" y="9157"/>
                      <a:chExt cx="360" cy="180"/>
                    </a:xfrm>
                  </p:grpSpPr>
                  <p:sp>
                    <p:nvSpPr>
                      <p:cNvPr id="16417" name="Line 137"/>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6418" name="Line 138"/>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sp>
                <p:nvSpPr>
                  <p:cNvPr id="16410" name="Line 139"/>
                  <p:cNvSpPr>
                    <a:spLocks noChangeShapeType="1"/>
                  </p:cNvSpPr>
                  <p:nvPr/>
                </p:nvSpPr>
                <p:spPr bwMode="auto">
                  <a:xfrm>
                    <a:off x="8797" y="9337"/>
                    <a:ext cx="180" cy="0"/>
                  </a:xfrm>
                  <a:prstGeom prst="line">
                    <a:avLst/>
                  </a:prstGeom>
                  <a:noFill/>
                  <a:ln w="9525">
                    <a:solidFill>
                      <a:srgbClr val="000000"/>
                    </a:solidFill>
                    <a:round/>
                    <a:headEnd/>
                    <a:tailEnd/>
                  </a:ln>
                </p:spPr>
                <p:txBody>
                  <a:bodyPr/>
                  <a:lstStyle/>
                  <a:p>
                    <a:endParaRPr lang="fr-FR"/>
                  </a:p>
                </p:txBody>
              </p:sp>
              <p:sp>
                <p:nvSpPr>
                  <p:cNvPr id="16411" name="Line 140"/>
                  <p:cNvSpPr>
                    <a:spLocks noChangeShapeType="1"/>
                  </p:cNvSpPr>
                  <p:nvPr/>
                </p:nvSpPr>
                <p:spPr bwMode="auto">
                  <a:xfrm flipH="1">
                    <a:off x="8077" y="9337"/>
                    <a:ext cx="180" cy="0"/>
                  </a:xfrm>
                  <a:prstGeom prst="line">
                    <a:avLst/>
                  </a:prstGeom>
                  <a:noFill/>
                  <a:ln w="9525">
                    <a:solidFill>
                      <a:srgbClr val="000000"/>
                    </a:solidFill>
                    <a:round/>
                    <a:headEnd/>
                    <a:tailEnd/>
                  </a:ln>
                </p:spPr>
                <p:txBody>
                  <a:bodyPr/>
                  <a:lstStyle/>
                  <a:p>
                    <a:endParaRPr lang="fr-FR"/>
                  </a:p>
                </p:txBody>
              </p:sp>
            </p:grpSp>
            <p:sp>
              <p:nvSpPr>
                <p:cNvPr id="16407" name="Line 141"/>
                <p:cNvSpPr>
                  <a:spLocks noChangeShapeType="1"/>
                </p:cNvSpPr>
                <p:nvPr/>
              </p:nvSpPr>
              <p:spPr bwMode="auto">
                <a:xfrm>
                  <a:off x="5937" y="12917"/>
                  <a:ext cx="0" cy="180"/>
                </a:xfrm>
                <a:prstGeom prst="line">
                  <a:avLst/>
                </a:prstGeom>
                <a:noFill/>
                <a:ln w="9525">
                  <a:solidFill>
                    <a:srgbClr val="000000"/>
                  </a:solidFill>
                  <a:round/>
                  <a:headEnd/>
                  <a:tailEnd/>
                </a:ln>
              </p:spPr>
              <p:txBody>
                <a:bodyPr/>
                <a:lstStyle/>
                <a:p>
                  <a:endParaRPr lang="fr-FR"/>
                </a:p>
              </p:txBody>
            </p:sp>
            <p:sp>
              <p:nvSpPr>
                <p:cNvPr id="16408" name="Line 142"/>
                <p:cNvSpPr>
                  <a:spLocks noChangeShapeType="1"/>
                </p:cNvSpPr>
                <p:nvPr/>
              </p:nvSpPr>
              <p:spPr bwMode="auto">
                <a:xfrm>
                  <a:off x="5897" y="11857"/>
                  <a:ext cx="0" cy="180"/>
                </a:xfrm>
                <a:prstGeom prst="line">
                  <a:avLst/>
                </a:prstGeom>
                <a:noFill/>
                <a:ln w="9525">
                  <a:solidFill>
                    <a:srgbClr val="000000"/>
                  </a:solidFill>
                  <a:round/>
                  <a:headEnd/>
                  <a:tailEnd/>
                </a:ln>
              </p:spPr>
              <p:txBody>
                <a:bodyPr/>
                <a:lstStyle/>
                <a:p>
                  <a:endParaRPr lang="fr-FR"/>
                </a:p>
              </p:txBody>
            </p:sp>
          </p:grpSp>
          <p:sp>
            <p:nvSpPr>
              <p:cNvPr id="16398" name="Line 143"/>
              <p:cNvSpPr>
                <a:spLocks noChangeShapeType="1"/>
              </p:cNvSpPr>
              <p:nvPr/>
            </p:nvSpPr>
            <p:spPr bwMode="auto">
              <a:xfrm flipH="1">
                <a:off x="217488" y="3117850"/>
                <a:ext cx="342900" cy="0"/>
              </a:xfrm>
              <a:prstGeom prst="line">
                <a:avLst/>
              </a:prstGeom>
              <a:noFill/>
              <a:ln w="9525">
                <a:solidFill>
                  <a:srgbClr val="000000"/>
                </a:solidFill>
                <a:round/>
                <a:headEnd/>
                <a:tailEnd/>
              </a:ln>
            </p:spPr>
            <p:txBody>
              <a:bodyPr/>
              <a:lstStyle/>
              <a:p>
                <a:endParaRPr lang="fr-FR"/>
              </a:p>
            </p:txBody>
          </p:sp>
          <p:sp>
            <p:nvSpPr>
              <p:cNvPr id="16399" name="Line 144"/>
              <p:cNvSpPr>
                <a:spLocks noChangeShapeType="1"/>
              </p:cNvSpPr>
              <p:nvPr/>
            </p:nvSpPr>
            <p:spPr bwMode="auto">
              <a:xfrm>
                <a:off x="560388" y="3117850"/>
                <a:ext cx="342900" cy="0"/>
              </a:xfrm>
              <a:prstGeom prst="line">
                <a:avLst/>
              </a:prstGeom>
              <a:noFill/>
              <a:ln w="9525">
                <a:solidFill>
                  <a:srgbClr val="000000"/>
                </a:solidFill>
                <a:round/>
                <a:headEnd/>
                <a:tailEnd/>
              </a:ln>
            </p:spPr>
            <p:txBody>
              <a:bodyPr/>
              <a:lstStyle/>
              <a:p>
                <a:endParaRPr lang="fr-FR"/>
              </a:p>
            </p:txBody>
          </p:sp>
          <p:sp>
            <p:nvSpPr>
              <p:cNvPr id="16400" name="Line 145"/>
              <p:cNvSpPr>
                <a:spLocks noChangeShapeType="1"/>
              </p:cNvSpPr>
              <p:nvPr/>
            </p:nvSpPr>
            <p:spPr bwMode="auto">
              <a:xfrm>
                <a:off x="1404938" y="3117850"/>
                <a:ext cx="228600" cy="0"/>
              </a:xfrm>
              <a:prstGeom prst="line">
                <a:avLst/>
              </a:prstGeom>
              <a:noFill/>
              <a:ln w="9525">
                <a:solidFill>
                  <a:srgbClr val="000000"/>
                </a:solidFill>
                <a:round/>
                <a:headEnd/>
                <a:tailEnd/>
              </a:ln>
            </p:spPr>
            <p:txBody>
              <a:bodyPr/>
              <a:lstStyle/>
              <a:p>
                <a:endParaRPr lang="fr-FR"/>
              </a:p>
            </p:txBody>
          </p:sp>
          <p:sp>
            <p:nvSpPr>
              <p:cNvPr id="16401" name="Line 146"/>
              <p:cNvSpPr>
                <a:spLocks noChangeShapeType="1"/>
              </p:cNvSpPr>
              <p:nvPr/>
            </p:nvSpPr>
            <p:spPr bwMode="auto">
              <a:xfrm>
                <a:off x="179388" y="2463800"/>
                <a:ext cx="342900" cy="0"/>
              </a:xfrm>
              <a:prstGeom prst="line">
                <a:avLst/>
              </a:prstGeom>
              <a:noFill/>
              <a:ln w="9525">
                <a:solidFill>
                  <a:srgbClr val="000000"/>
                </a:solidFill>
                <a:round/>
                <a:headEnd/>
                <a:tailEnd type="stealth" w="med" len="med"/>
              </a:ln>
            </p:spPr>
            <p:txBody>
              <a:bodyPr/>
              <a:lstStyle/>
              <a:p>
                <a:endParaRPr lang="fr-FR"/>
              </a:p>
            </p:txBody>
          </p:sp>
          <p:sp>
            <p:nvSpPr>
              <p:cNvPr id="16402" name="Line 147"/>
              <p:cNvSpPr>
                <a:spLocks noChangeShapeType="1"/>
              </p:cNvSpPr>
              <p:nvPr/>
            </p:nvSpPr>
            <p:spPr bwMode="auto">
              <a:xfrm flipV="1">
                <a:off x="306388" y="2513013"/>
                <a:ext cx="0" cy="573087"/>
              </a:xfrm>
              <a:prstGeom prst="line">
                <a:avLst/>
              </a:prstGeom>
              <a:noFill/>
              <a:ln w="9525">
                <a:solidFill>
                  <a:srgbClr val="000000"/>
                </a:solidFill>
                <a:round/>
                <a:headEnd/>
                <a:tailEnd type="triangle" w="med" len="med"/>
              </a:ln>
            </p:spPr>
            <p:txBody>
              <a:bodyPr/>
              <a:lstStyle/>
              <a:p>
                <a:endParaRPr lang="fr-FR"/>
              </a:p>
            </p:txBody>
          </p:sp>
          <p:sp>
            <p:nvSpPr>
              <p:cNvPr id="16403" name="Line 148"/>
              <p:cNvSpPr>
                <a:spLocks noChangeShapeType="1"/>
              </p:cNvSpPr>
              <p:nvPr/>
            </p:nvSpPr>
            <p:spPr bwMode="auto">
              <a:xfrm flipH="1">
                <a:off x="1016249" y="2473871"/>
                <a:ext cx="114300" cy="142875"/>
              </a:xfrm>
              <a:prstGeom prst="line">
                <a:avLst/>
              </a:prstGeom>
              <a:noFill/>
              <a:ln w="28575">
                <a:solidFill>
                  <a:srgbClr val="000000"/>
                </a:solidFill>
                <a:round/>
                <a:headEnd/>
                <a:tailEnd type="triangle" w="sm" len="sm"/>
              </a:ln>
            </p:spPr>
            <p:txBody>
              <a:bodyPr/>
              <a:lstStyle/>
              <a:p>
                <a:endParaRPr lang="fr-FR"/>
              </a:p>
            </p:txBody>
          </p:sp>
          <p:sp>
            <p:nvSpPr>
              <p:cNvPr id="16404" name="Line 149"/>
              <p:cNvSpPr>
                <a:spLocks noChangeShapeType="1"/>
              </p:cNvSpPr>
              <p:nvPr/>
            </p:nvSpPr>
            <p:spPr bwMode="auto">
              <a:xfrm>
                <a:off x="1624013" y="3101975"/>
                <a:ext cx="0" cy="228600"/>
              </a:xfrm>
              <a:prstGeom prst="line">
                <a:avLst/>
              </a:prstGeom>
              <a:noFill/>
              <a:ln w="9525">
                <a:solidFill>
                  <a:srgbClr val="000000"/>
                </a:solidFill>
                <a:round/>
                <a:headEnd/>
                <a:tailEnd/>
              </a:ln>
            </p:spPr>
            <p:txBody>
              <a:bodyPr/>
              <a:lstStyle/>
              <a:p>
                <a:endParaRPr lang="fr-FR"/>
              </a:p>
            </p:txBody>
          </p:sp>
          <p:sp>
            <p:nvSpPr>
              <p:cNvPr id="16405" name="Line 150"/>
              <p:cNvSpPr>
                <a:spLocks noChangeShapeType="1"/>
              </p:cNvSpPr>
              <p:nvPr/>
            </p:nvSpPr>
            <p:spPr bwMode="auto">
              <a:xfrm flipH="1">
                <a:off x="242888" y="3330575"/>
                <a:ext cx="1371600" cy="0"/>
              </a:xfrm>
              <a:prstGeom prst="line">
                <a:avLst/>
              </a:prstGeom>
              <a:noFill/>
              <a:ln w="9525">
                <a:solidFill>
                  <a:srgbClr val="000000"/>
                </a:solidFill>
                <a:round/>
                <a:headEnd/>
                <a:tailEnd/>
              </a:ln>
            </p:spPr>
            <p:txBody>
              <a:bodyPr/>
              <a:lstStyle/>
              <a:p>
                <a:endParaRPr lang="fr-FR"/>
              </a:p>
            </p:txBody>
          </p:sp>
        </p:grpSp>
        <p:sp>
          <p:nvSpPr>
            <p:cNvPr id="16391" name="ZoneTexte 629"/>
            <p:cNvSpPr txBox="1">
              <a:spLocks noChangeArrowheads="1"/>
            </p:cNvSpPr>
            <p:nvPr/>
          </p:nvSpPr>
          <p:spPr bwMode="auto">
            <a:xfrm>
              <a:off x="8384911" y="3952416"/>
              <a:ext cx="300082" cy="369332"/>
            </a:xfrm>
            <a:prstGeom prst="rect">
              <a:avLst/>
            </a:prstGeom>
            <a:noFill/>
            <a:ln w="9525">
              <a:noFill/>
              <a:miter lim="800000"/>
              <a:headEnd/>
              <a:tailEnd/>
            </a:ln>
          </p:spPr>
          <p:txBody>
            <a:bodyPr wrap="none">
              <a:spAutoFit/>
            </a:bodyPr>
            <a:lstStyle/>
            <a:p>
              <a:r>
                <a:rPr lang="fr-FR" dirty="0"/>
                <a:t>J</a:t>
              </a:r>
            </a:p>
          </p:txBody>
        </p:sp>
        <p:sp>
          <p:nvSpPr>
            <p:cNvPr id="16392" name="ZoneTexte 630"/>
            <p:cNvSpPr txBox="1">
              <a:spLocks noChangeArrowheads="1"/>
            </p:cNvSpPr>
            <p:nvPr/>
          </p:nvSpPr>
          <p:spPr bwMode="auto">
            <a:xfrm>
              <a:off x="7730048" y="3665529"/>
              <a:ext cx="248786" cy="369332"/>
            </a:xfrm>
            <a:prstGeom prst="rect">
              <a:avLst/>
            </a:prstGeom>
            <a:noFill/>
            <a:ln w="9525">
              <a:noFill/>
              <a:miter lim="800000"/>
              <a:headEnd/>
              <a:tailEnd/>
            </a:ln>
          </p:spPr>
          <p:txBody>
            <a:bodyPr wrap="none">
              <a:spAutoFit/>
            </a:bodyPr>
            <a:lstStyle/>
            <a:p>
              <a:r>
                <a:rPr lang="fr-FR" dirty="0"/>
                <a:t>I</a:t>
              </a:r>
            </a:p>
          </p:txBody>
        </p:sp>
        <p:sp>
          <p:nvSpPr>
            <p:cNvPr id="16393" name="ZoneTexte 631"/>
            <p:cNvSpPr txBox="1">
              <a:spLocks noChangeArrowheads="1"/>
            </p:cNvSpPr>
            <p:nvPr/>
          </p:nvSpPr>
          <p:spPr bwMode="auto">
            <a:xfrm>
              <a:off x="7363894" y="3929066"/>
              <a:ext cx="351378" cy="369332"/>
            </a:xfrm>
            <a:prstGeom prst="rect">
              <a:avLst/>
            </a:prstGeom>
            <a:noFill/>
            <a:ln w="9525">
              <a:noFill/>
              <a:miter lim="800000"/>
              <a:headEnd/>
              <a:tailEnd/>
            </a:ln>
          </p:spPr>
          <p:txBody>
            <a:bodyPr wrap="none">
              <a:spAutoFit/>
            </a:bodyPr>
            <a:lstStyle/>
            <a:p>
              <a:r>
                <a:rPr lang="fr-FR"/>
                <a:t>U</a:t>
              </a:r>
            </a:p>
          </p:txBody>
        </p:sp>
      </p:grpSp>
      <p:sp>
        <p:nvSpPr>
          <p:cNvPr id="3" name="Espace réservé du numéro de diapositive 2"/>
          <p:cNvSpPr>
            <a:spLocks noGrp="1"/>
          </p:cNvSpPr>
          <p:nvPr>
            <p:ph type="sldNum" sz="quarter" idx="12"/>
          </p:nvPr>
        </p:nvSpPr>
        <p:spPr/>
        <p:txBody>
          <a:bodyPr/>
          <a:lstStyle/>
          <a:p>
            <a:pPr>
              <a:defRPr/>
            </a:pPr>
            <a:fld id="{8D6E587B-5070-4C33-B8A0-3049C854F3BE}" type="slidenum">
              <a:rPr lang="fr-FR" smtClean="0">
                <a:solidFill>
                  <a:schemeClr val="tx1"/>
                </a:solidFill>
              </a:rPr>
              <a:pPr>
                <a:defRPr/>
              </a:pPr>
              <a:t>25</a:t>
            </a:fld>
            <a:endParaRPr lang="fr-FR">
              <a:solidFill>
                <a:schemeClr val="tx1"/>
              </a:solidFill>
            </a:endParaRPr>
          </a:p>
        </p:txBody>
      </p:sp>
    </p:spTree>
    <p:extLst>
      <p:ext uri="{BB962C8B-B14F-4D97-AF65-F5344CB8AC3E}">
        <p14:creationId xmlns:p14="http://schemas.microsoft.com/office/powerpoint/2010/main" val="39855747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checkerboard(across)">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71">
                                            <p:txEl>
                                              <p:pRg st="4" end="4"/>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71">
                                            <p:txEl>
                                              <p:pRg st="5" end="5"/>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71">
                                            <p:txEl>
                                              <p:pRg st="7" end="7"/>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171">
                                            <p:txEl>
                                              <p:pRg st="9" end="9"/>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71">
                                            <p:txEl>
                                              <p:pRg st="11" end="11"/>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71">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rmAutofit/>
          </a:bodyPr>
          <a:lstStyle/>
          <a:p>
            <a:pPr eaLnBrk="1" fontAlgn="auto" hangingPunct="1">
              <a:spcAft>
                <a:spcPts val="0"/>
              </a:spcAft>
              <a:defRPr/>
            </a:pPr>
            <a:r>
              <a:rPr lang="it-IT" sz="3400" b="1" dirty="0"/>
              <a:t>Puissances dans les systèmes triphasés équilibrés</a:t>
            </a:r>
            <a:endParaRPr lang="fr-FR" sz="3400" b="1" dirty="0"/>
          </a:p>
        </p:txBody>
      </p:sp>
      <p:grpSp>
        <p:nvGrpSpPr>
          <p:cNvPr id="30" name="Groupe 632"/>
          <p:cNvGrpSpPr>
            <a:grpSpLocks noChangeAspect="1"/>
          </p:cNvGrpSpPr>
          <p:nvPr/>
        </p:nvGrpSpPr>
        <p:grpSpPr bwMode="auto">
          <a:xfrm>
            <a:off x="5436096" y="1700808"/>
            <a:ext cx="2513945" cy="1693016"/>
            <a:chOff x="7363894" y="3665529"/>
            <a:chExt cx="1637262" cy="1101736"/>
          </a:xfrm>
        </p:grpSpPr>
        <p:grpSp>
          <p:nvGrpSpPr>
            <p:cNvPr id="16390" name="Groupe 536"/>
            <p:cNvGrpSpPr>
              <a:grpSpLocks/>
            </p:cNvGrpSpPr>
            <p:nvPr/>
          </p:nvGrpSpPr>
          <p:grpSpPr bwMode="auto">
            <a:xfrm>
              <a:off x="7547006" y="3780979"/>
              <a:ext cx="1454150" cy="986286"/>
              <a:chOff x="179388" y="2344289"/>
              <a:chExt cx="1454150" cy="986286"/>
            </a:xfrm>
          </p:grpSpPr>
          <p:sp>
            <p:nvSpPr>
              <p:cNvPr id="16394" name="Line 79"/>
              <p:cNvSpPr>
                <a:spLocks noChangeShapeType="1"/>
              </p:cNvSpPr>
              <p:nvPr/>
            </p:nvSpPr>
            <p:spPr bwMode="auto">
              <a:xfrm>
                <a:off x="179388" y="2465388"/>
                <a:ext cx="965200" cy="0"/>
              </a:xfrm>
              <a:prstGeom prst="line">
                <a:avLst/>
              </a:prstGeom>
              <a:noFill/>
              <a:ln w="9525">
                <a:solidFill>
                  <a:srgbClr val="000000"/>
                </a:solidFill>
                <a:round/>
                <a:headEnd/>
                <a:tailEnd/>
              </a:ln>
            </p:spPr>
            <p:txBody>
              <a:bodyPr/>
              <a:lstStyle/>
              <a:p>
                <a:endParaRPr lang="fr-FR"/>
              </a:p>
            </p:txBody>
          </p:sp>
          <p:grpSp>
            <p:nvGrpSpPr>
              <p:cNvPr id="16395" name="Group 80"/>
              <p:cNvGrpSpPr>
                <a:grpSpLocks/>
              </p:cNvGrpSpPr>
              <p:nvPr/>
            </p:nvGrpSpPr>
            <p:grpSpPr bwMode="auto">
              <a:xfrm>
                <a:off x="868363" y="2974975"/>
                <a:ext cx="571500" cy="142875"/>
                <a:chOff x="8077" y="9157"/>
                <a:chExt cx="900" cy="180"/>
              </a:xfrm>
            </p:grpSpPr>
            <p:grpSp>
              <p:nvGrpSpPr>
                <p:cNvPr id="16448" name="Group 81"/>
                <p:cNvGrpSpPr>
                  <a:grpSpLocks/>
                </p:cNvGrpSpPr>
                <p:nvPr/>
              </p:nvGrpSpPr>
              <p:grpSpPr bwMode="auto">
                <a:xfrm>
                  <a:off x="8257" y="9157"/>
                  <a:ext cx="540" cy="180"/>
                  <a:chOff x="8257" y="9157"/>
                  <a:chExt cx="1800" cy="180"/>
                </a:xfrm>
              </p:grpSpPr>
              <p:grpSp>
                <p:nvGrpSpPr>
                  <p:cNvPr id="16451" name="Group 82"/>
                  <p:cNvGrpSpPr>
                    <a:grpSpLocks/>
                  </p:cNvGrpSpPr>
                  <p:nvPr/>
                </p:nvGrpSpPr>
                <p:grpSpPr bwMode="auto">
                  <a:xfrm>
                    <a:off x="8617" y="9157"/>
                    <a:ext cx="360" cy="180"/>
                    <a:chOff x="8617" y="9157"/>
                    <a:chExt cx="360" cy="180"/>
                  </a:xfrm>
                </p:grpSpPr>
                <p:sp>
                  <p:nvSpPr>
                    <p:cNvPr id="16464" name="Line 83"/>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6465" name="Line 84"/>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6452" name="Group 85"/>
                  <p:cNvGrpSpPr>
                    <a:grpSpLocks/>
                  </p:cNvGrpSpPr>
                  <p:nvPr/>
                </p:nvGrpSpPr>
                <p:grpSpPr bwMode="auto">
                  <a:xfrm>
                    <a:off x="8977" y="9157"/>
                    <a:ext cx="360" cy="180"/>
                    <a:chOff x="8617" y="9157"/>
                    <a:chExt cx="360" cy="180"/>
                  </a:xfrm>
                </p:grpSpPr>
                <p:sp>
                  <p:nvSpPr>
                    <p:cNvPr id="16462" name="Line 86"/>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6463" name="Line 87"/>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6453" name="Group 88"/>
                  <p:cNvGrpSpPr>
                    <a:grpSpLocks/>
                  </p:cNvGrpSpPr>
                  <p:nvPr/>
                </p:nvGrpSpPr>
                <p:grpSpPr bwMode="auto">
                  <a:xfrm>
                    <a:off x="9337" y="9157"/>
                    <a:ext cx="360" cy="180"/>
                    <a:chOff x="8617" y="9157"/>
                    <a:chExt cx="360" cy="180"/>
                  </a:xfrm>
                </p:grpSpPr>
                <p:sp>
                  <p:nvSpPr>
                    <p:cNvPr id="16460" name="Line 89"/>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6461" name="Line 90"/>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6454" name="Group 91"/>
                  <p:cNvGrpSpPr>
                    <a:grpSpLocks/>
                  </p:cNvGrpSpPr>
                  <p:nvPr/>
                </p:nvGrpSpPr>
                <p:grpSpPr bwMode="auto">
                  <a:xfrm>
                    <a:off x="9697" y="9157"/>
                    <a:ext cx="360" cy="180"/>
                    <a:chOff x="8617" y="9157"/>
                    <a:chExt cx="360" cy="180"/>
                  </a:xfrm>
                </p:grpSpPr>
                <p:sp>
                  <p:nvSpPr>
                    <p:cNvPr id="16458" name="Line 92"/>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6459" name="Line 93"/>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6455" name="Group 94"/>
                  <p:cNvGrpSpPr>
                    <a:grpSpLocks/>
                  </p:cNvGrpSpPr>
                  <p:nvPr/>
                </p:nvGrpSpPr>
                <p:grpSpPr bwMode="auto">
                  <a:xfrm>
                    <a:off x="8257" y="9157"/>
                    <a:ext cx="360" cy="180"/>
                    <a:chOff x="8617" y="9157"/>
                    <a:chExt cx="360" cy="180"/>
                  </a:xfrm>
                </p:grpSpPr>
                <p:sp>
                  <p:nvSpPr>
                    <p:cNvPr id="16456" name="Line 95"/>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6457" name="Line 96"/>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sp>
              <p:nvSpPr>
                <p:cNvPr id="16449" name="Line 97"/>
                <p:cNvSpPr>
                  <a:spLocks noChangeShapeType="1"/>
                </p:cNvSpPr>
                <p:nvPr/>
              </p:nvSpPr>
              <p:spPr bwMode="auto">
                <a:xfrm>
                  <a:off x="8797" y="9337"/>
                  <a:ext cx="180" cy="0"/>
                </a:xfrm>
                <a:prstGeom prst="line">
                  <a:avLst/>
                </a:prstGeom>
                <a:noFill/>
                <a:ln w="9525">
                  <a:solidFill>
                    <a:srgbClr val="000000"/>
                  </a:solidFill>
                  <a:round/>
                  <a:headEnd/>
                  <a:tailEnd/>
                </a:ln>
              </p:spPr>
              <p:txBody>
                <a:bodyPr/>
                <a:lstStyle/>
                <a:p>
                  <a:endParaRPr lang="fr-FR"/>
                </a:p>
              </p:txBody>
            </p:sp>
            <p:sp>
              <p:nvSpPr>
                <p:cNvPr id="16450" name="Line 98"/>
                <p:cNvSpPr>
                  <a:spLocks noChangeShapeType="1"/>
                </p:cNvSpPr>
                <p:nvPr/>
              </p:nvSpPr>
              <p:spPr bwMode="auto">
                <a:xfrm flipH="1">
                  <a:off x="8077" y="9337"/>
                  <a:ext cx="180" cy="0"/>
                </a:xfrm>
                <a:prstGeom prst="line">
                  <a:avLst/>
                </a:prstGeom>
                <a:noFill/>
                <a:ln w="9525">
                  <a:solidFill>
                    <a:srgbClr val="000000"/>
                  </a:solidFill>
                  <a:round/>
                  <a:headEnd/>
                  <a:tailEnd/>
                </a:ln>
              </p:spPr>
              <p:txBody>
                <a:bodyPr/>
                <a:lstStyle/>
                <a:p>
                  <a:endParaRPr lang="fr-FR"/>
                </a:p>
              </p:txBody>
            </p:sp>
          </p:grpSp>
          <p:grpSp>
            <p:nvGrpSpPr>
              <p:cNvPr id="16396" name="Group 99"/>
              <p:cNvGrpSpPr>
                <a:grpSpLocks/>
              </p:cNvGrpSpPr>
              <p:nvPr/>
            </p:nvGrpSpPr>
            <p:grpSpPr bwMode="auto">
              <a:xfrm rot="-8321822">
                <a:off x="746582" y="2344289"/>
                <a:ext cx="158750" cy="829310"/>
                <a:chOff x="5897" y="11791"/>
                <a:chExt cx="200" cy="1306"/>
              </a:xfrm>
            </p:grpSpPr>
            <p:grpSp>
              <p:nvGrpSpPr>
                <p:cNvPr id="16427" name="Group 100"/>
                <p:cNvGrpSpPr>
                  <a:grpSpLocks/>
                </p:cNvGrpSpPr>
                <p:nvPr/>
              </p:nvGrpSpPr>
              <p:grpSpPr bwMode="auto">
                <a:xfrm rot="5222131">
                  <a:off x="5557" y="12397"/>
                  <a:ext cx="900" cy="180"/>
                  <a:chOff x="8077" y="9157"/>
                  <a:chExt cx="900" cy="180"/>
                </a:xfrm>
              </p:grpSpPr>
              <p:grpSp>
                <p:nvGrpSpPr>
                  <p:cNvPr id="16430" name="Group 101"/>
                  <p:cNvGrpSpPr>
                    <a:grpSpLocks/>
                  </p:cNvGrpSpPr>
                  <p:nvPr/>
                </p:nvGrpSpPr>
                <p:grpSpPr bwMode="auto">
                  <a:xfrm>
                    <a:off x="8257" y="9157"/>
                    <a:ext cx="540" cy="180"/>
                    <a:chOff x="8257" y="9157"/>
                    <a:chExt cx="1800" cy="180"/>
                  </a:xfrm>
                </p:grpSpPr>
                <p:grpSp>
                  <p:nvGrpSpPr>
                    <p:cNvPr id="16433" name="Group 102"/>
                    <p:cNvGrpSpPr>
                      <a:grpSpLocks/>
                    </p:cNvGrpSpPr>
                    <p:nvPr/>
                  </p:nvGrpSpPr>
                  <p:grpSpPr bwMode="auto">
                    <a:xfrm>
                      <a:off x="8617" y="9157"/>
                      <a:ext cx="360" cy="180"/>
                      <a:chOff x="8617" y="9157"/>
                      <a:chExt cx="360" cy="180"/>
                    </a:xfrm>
                  </p:grpSpPr>
                  <p:sp>
                    <p:nvSpPr>
                      <p:cNvPr id="16446" name="Line 103"/>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6447" name="Line 104"/>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6434" name="Group 105"/>
                    <p:cNvGrpSpPr>
                      <a:grpSpLocks/>
                    </p:cNvGrpSpPr>
                    <p:nvPr/>
                  </p:nvGrpSpPr>
                  <p:grpSpPr bwMode="auto">
                    <a:xfrm>
                      <a:off x="8977" y="9157"/>
                      <a:ext cx="360" cy="180"/>
                      <a:chOff x="8617" y="9157"/>
                      <a:chExt cx="360" cy="180"/>
                    </a:xfrm>
                  </p:grpSpPr>
                  <p:sp>
                    <p:nvSpPr>
                      <p:cNvPr id="16444" name="Line 106"/>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6445" name="Line 107"/>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6435" name="Group 108"/>
                    <p:cNvGrpSpPr>
                      <a:grpSpLocks/>
                    </p:cNvGrpSpPr>
                    <p:nvPr/>
                  </p:nvGrpSpPr>
                  <p:grpSpPr bwMode="auto">
                    <a:xfrm>
                      <a:off x="9337" y="9157"/>
                      <a:ext cx="360" cy="180"/>
                      <a:chOff x="8617" y="9157"/>
                      <a:chExt cx="360" cy="180"/>
                    </a:xfrm>
                  </p:grpSpPr>
                  <p:sp>
                    <p:nvSpPr>
                      <p:cNvPr id="16442" name="Line 109"/>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6443" name="Line 110"/>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6436" name="Group 111"/>
                    <p:cNvGrpSpPr>
                      <a:grpSpLocks/>
                    </p:cNvGrpSpPr>
                    <p:nvPr/>
                  </p:nvGrpSpPr>
                  <p:grpSpPr bwMode="auto">
                    <a:xfrm>
                      <a:off x="9697" y="9157"/>
                      <a:ext cx="360" cy="180"/>
                      <a:chOff x="8617" y="9157"/>
                      <a:chExt cx="360" cy="180"/>
                    </a:xfrm>
                  </p:grpSpPr>
                  <p:sp>
                    <p:nvSpPr>
                      <p:cNvPr id="16440" name="Line 112"/>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6441" name="Line 113"/>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6437" name="Group 114"/>
                    <p:cNvGrpSpPr>
                      <a:grpSpLocks/>
                    </p:cNvGrpSpPr>
                    <p:nvPr/>
                  </p:nvGrpSpPr>
                  <p:grpSpPr bwMode="auto">
                    <a:xfrm>
                      <a:off x="8257" y="9157"/>
                      <a:ext cx="360" cy="180"/>
                      <a:chOff x="8617" y="9157"/>
                      <a:chExt cx="360" cy="180"/>
                    </a:xfrm>
                  </p:grpSpPr>
                  <p:sp>
                    <p:nvSpPr>
                      <p:cNvPr id="16438" name="Line 115"/>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6439" name="Line 116"/>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sp>
                <p:nvSpPr>
                  <p:cNvPr id="16431" name="Line 117"/>
                  <p:cNvSpPr>
                    <a:spLocks noChangeShapeType="1"/>
                  </p:cNvSpPr>
                  <p:nvPr/>
                </p:nvSpPr>
                <p:spPr bwMode="auto">
                  <a:xfrm>
                    <a:off x="8797" y="9337"/>
                    <a:ext cx="180" cy="0"/>
                  </a:xfrm>
                  <a:prstGeom prst="line">
                    <a:avLst/>
                  </a:prstGeom>
                  <a:noFill/>
                  <a:ln w="9525">
                    <a:solidFill>
                      <a:srgbClr val="000000"/>
                    </a:solidFill>
                    <a:round/>
                    <a:headEnd/>
                    <a:tailEnd/>
                  </a:ln>
                </p:spPr>
                <p:txBody>
                  <a:bodyPr/>
                  <a:lstStyle/>
                  <a:p>
                    <a:endParaRPr lang="fr-FR"/>
                  </a:p>
                </p:txBody>
              </p:sp>
              <p:sp>
                <p:nvSpPr>
                  <p:cNvPr id="16432" name="Line 118"/>
                  <p:cNvSpPr>
                    <a:spLocks noChangeShapeType="1"/>
                  </p:cNvSpPr>
                  <p:nvPr/>
                </p:nvSpPr>
                <p:spPr bwMode="auto">
                  <a:xfrm flipH="1">
                    <a:off x="8077" y="9337"/>
                    <a:ext cx="180" cy="0"/>
                  </a:xfrm>
                  <a:prstGeom prst="line">
                    <a:avLst/>
                  </a:prstGeom>
                  <a:noFill/>
                  <a:ln w="9525">
                    <a:solidFill>
                      <a:srgbClr val="000000"/>
                    </a:solidFill>
                    <a:round/>
                    <a:headEnd/>
                    <a:tailEnd/>
                  </a:ln>
                </p:spPr>
                <p:txBody>
                  <a:bodyPr/>
                  <a:lstStyle/>
                  <a:p>
                    <a:endParaRPr lang="fr-FR"/>
                  </a:p>
                </p:txBody>
              </p:sp>
            </p:grpSp>
            <p:sp>
              <p:nvSpPr>
                <p:cNvPr id="16428" name="Line 119"/>
                <p:cNvSpPr>
                  <a:spLocks noChangeShapeType="1"/>
                </p:cNvSpPr>
                <p:nvPr/>
              </p:nvSpPr>
              <p:spPr bwMode="auto">
                <a:xfrm>
                  <a:off x="5937" y="12917"/>
                  <a:ext cx="0" cy="180"/>
                </a:xfrm>
                <a:prstGeom prst="line">
                  <a:avLst/>
                </a:prstGeom>
                <a:noFill/>
                <a:ln w="9525">
                  <a:solidFill>
                    <a:srgbClr val="000000"/>
                  </a:solidFill>
                  <a:round/>
                  <a:headEnd/>
                  <a:tailEnd/>
                </a:ln>
              </p:spPr>
              <p:txBody>
                <a:bodyPr/>
                <a:lstStyle/>
                <a:p>
                  <a:endParaRPr lang="fr-FR"/>
                </a:p>
              </p:txBody>
            </p:sp>
            <p:sp>
              <p:nvSpPr>
                <p:cNvPr id="16429" name="Line 120"/>
                <p:cNvSpPr>
                  <a:spLocks noChangeShapeType="1"/>
                </p:cNvSpPr>
                <p:nvPr/>
              </p:nvSpPr>
              <p:spPr bwMode="auto">
                <a:xfrm flipH="1">
                  <a:off x="5897" y="11791"/>
                  <a:ext cx="0" cy="246"/>
                </a:xfrm>
                <a:prstGeom prst="line">
                  <a:avLst/>
                </a:prstGeom>
                <a:noFill/>
                <a:ln w="9525">
                  <a:solidFill>
                    <a:srgbClr val="000000"/>
                  </a:solidFill>
                  <a:round/>
                  <a:headEnd/>
                  <a:tailEnd/>
                </a:ln>
              </p:spPr>
              <p:txBody>
                <a:bodyPr/>
                <a:lstStyle/>
                <a:p>
                  <a:endParaRPr lang="fr-FR"/>
                </a:p>
              </p:txBody>
            </p:sp>
          </p:grpSp>
          <p:grpSp>
            <p:nvGrpSpPr>
              <p:cNvPr id="16397" name="Group 121"/>
              <p:cNvGrpSpPr>
                <a:grpSpLocks/>
              </p:cNvGrpSpPr>
              <p:nvPr/>
            </p:nvGrpSpPr>
            <p:grpSpPr bwMode="auto">
              <a:xfrm rot="-2032666">
                <a:off x="1360488" y="2359025"/>
                <a:ext cx="158750" cy="787400"/>
                <a:chOff x="5897" y="11857"/>
                <a:chExt cx="200" cy="1240"/>
              </a:xfrm>
            </p:grpSpPr>
            <p:grpSp>
              <p:nvGrpSpPr>
                <p:cNvPr id="16406" name="Group 122"/>
                <p:cNvGrpSpPr>
                  <a:grpSpLocks/>
                </p:cNvGrpSpPr>
                <p:nvPr/>
              </p:nvGrpSpPr>
              <p:grpSpPr bwMode="auto">
                <a:xfrm rot="5222131">
                  <a:off x="5557" y="12397"/>
                  <a:ext cx="900" cy="180"/>
                  <a:chOff x="8077" y="9157"/>
                  <a:chExt cx="900" cy="180"/>
                </a:xfrm>
              </p:grpSpPr>
              <p:grpSp>
                <p:nvGrpSpPr>
                  <p:cNvPr id="16409" name="Group 123"/>
                  <p:cNvGrpSpPr>
                    <a:grpSpLocks/>
                  </p:cNvGrpSpPr>
                  <p:nvPr/>
                </p:nvGrpSpPr>
                <p:grpSpPr bwMode="auto">
                  <a:xfrm>
                    <a:off x="8257" y="9157"/>
                    <a:ext cx="540" cy="180"/>
                    <a:chOff x="8257" y="9157"/>
                    <a:chExt cx="1800" cy="180"/>
                  </a:xfrm>
                </p:grpSpPr>
                <p:grpSp>
                  <p:nvGrpSpPr>
                    <p:cNvPr id="16412" name="Group 124"/>
                    <p:cNvGrpSpPr>
                      <a:grpSpLocks/>
                    </p:cNvGrpSpPr>
                    <p:nvPr/>
                  </p:nvGrpSpPr>
                  <p:grpSpPr bwMode="auto">
                    <a:xfrm>
                      <a:off x="8617" y="9157"/>
                      <a:ext cx="360" cy="180"/>
                      <a:chOff x="8617" y="9157"/>
                      <a:chExt cx="360" cy="180"/>
                    </a:xfrm>
                  </p:grpSpPr>
                  <p:sp>
                    <p:nvSpPr>
                      <p:cNvPr id="16425" name="Line 125"/>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6426" name="Line 126"/>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6413" name="Group 127"/>
                    <p:cNvGrpSpPr>
                      <a:grpSpLocks/>
                    </p:cNvGrpSpPr>
                    <p:nvPr/>
                  </p:nvGrpSpPr>
                  <p:grpSpPr bwMode="auto">
                    <a:xfrm>
                      <a:off x="8977" y="9157"/>
                      <a:ext cx="360" cy="180"/>
                      <a:chOff x="8617" y="9157"/>
                      <a:chExt cx="360" cy="180"/>
                    </a:xfrm>
                  </p:grpSpPr>
                  <p:sp>
                    <p:nvSpPr>
                      <p:cNvPr id="16423" name="Line 128"/>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6424" name="Line 129"/>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6414" name="Group 130"/>
                    <p:cNvGrpSpPr>
                      <a:grpSpLocks/>
                    </p:cNvGrpSpPr>
                    <p:nvPr/>
                  </p:nvGrpSpPr>
                  <p:grpSpPr bwMode="auto">
                    <a:xfrm>
                      <a:off x="9337" y="9157"/>
                      <a:ext cx="360" cy="180"/>
                      <a:chOff x="8617" y="9157"/>
                      <a:chExt cx="360" cy="180"/>
                    </a:xfrm>
                  </p:grpSpPr>
                  <p:sp>
                    <p:nvSpPr>
                      <p:cNvPr id="16421" name="Line 131"/>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6422" name="Line 132"/>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6415" name="Group 133"/>
                    <p:cNvGrpSpPr>
                      <a:grpSpLocks/>
                    </p:cNvGrpSpPr>
                    <p:nvPr/>
                  </p:nvGrpSpPr>
                  <p:grpSpPr bwMode="auto">
                    <a:xfrm>
                      <a:off x="9697" y="9157"/>
                      <a:ext cx="360" cy="180"/>
                      <a:chOff x="8617" y="9157"/>
                      <a:chExt cx="360" cy="180"/>
                    </a:xfrm>
                  </p:grpSpPr>
                  <p:sp>
                    <p:nvSpPr>
                      <p:cNvPr id="16419" name="Line 134"/>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6420" name="Line 135"/>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6416" name="Group 136"/>
                    <p:cNvGrpSpPr>
                      <a:grpSpLocks/>
                    </p:cNvGrpSpPr>
                    <p:nvPr/>
                  </p:nvGrpSpPr>
                  <p:grpSpPr bwMode="auto">
                    <a:xfrm>
                      <a:off x="8257" y="9157"/>
                      <a:ext cx="360" cy="180"/>
                      <a:chOff x="8617" y="9157"/>
                      <a:chExt cx="360" cy="180"/>
                    </a:xfrm>
                  </p:grpSpPr>
                  <p:sp>
                    <p:nvSpPr>
                      <p:cNvPr id="16417" name="Line 137"/>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6418" name="Line 138"/>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sp>
                <p:nvSpPr>
                  <p:cNvPr id="16410" name="Line 139"/>
                  <p:cNvSpPr>
                    <a:spLocks noChangeShapeType="1"/>
                  </p:cNvSpPr>
                  <p:nvPr/>
                </p:nvSpPr>
                <p:spPr bwMode="auto">
                  <a:xfrm>
                    <a:off x="8797" y="9337"/>
                    <a:ext cx="180" cy="0"/>
                  </a:xfrm>
                  <a:prstGeom prst="line">
                    <a:avLst/>
                  </a:prstGeom>
                  <a:noFill/>
                  <a:ln w="9525">
                    <a:solidFill>
                      <a:srgbClr val="000000"/>
                    </a:solidFill>
                    <a:round/>
                    <a:headEnd/>
                    <a:tailEnd/>
                  </a:ln>
                </p:spPr>
                <p:txBody>
                  <a:bodyPr/>
                  <a:lstStyle/>
                  <a:p>
                    <a:endParaRPr lang="fr-FR"/>
                  </a:p>
                </p:txBody>
              </p:sp>
              <p:sp>
                <p:nvSpPr>
                  <p:cNvPr id="16411" name="Line 140"/>
                  <p:cNvSpPr>
                    <a:spLocks noChangeShapeType="1"/>
                  </p:cNvSpPr>
                  <p:nvPr/>
                </p:nvSpPr>
                <p:spPr bwMode="auto">
                  <a:xfrm flipH="1">
                    <a:off x="8077" y="9337"/>
                    <a:ext cx="180" cy="0"/>
                  </a:xfrm>
                  <a:prstGeom prst="line">
                    <a:avLst/>
                  </a:prstGeom>
                  <a:noFill/>
                  <a:ln w="9525">
                    <a:solidFill>
                      <a:srgbClr val="000000"/>
                    </a:solidFill>
                    <a:round/>
                    <a:headEnd/>
                    <a:tailEnd/>
                  </a:ln>
                </p:spPr>
                <p:txBody>
                  <a:bodyPr/>
                  <a:lstStyle/>
                  <a:p>
                    <a:endParaRPr lang="fr-FR"/>
                  </a:p>
                </p:txBody>
              </p:sp>
            </p:grpSp>
            <p:sp>
              <p:nvSpPr>
                <p:cNvPr id="16407" name="Line 141"/>
                <p:cNvSpPr>
                  <a:spLocks noChangeShapeType="1"/>
                </p:cNvSpPr>
                <p:nvPr/>
              </p:nvSpPr>
              <p:spPr bwMode="auto">
                <a:xfrm>
                  <a:off x="5937" y="12917"/>
                  <a:ext cx="0" cy="180"/>
                </a:xfrm>
                <a:prstGeom prst="line">
                  <a:avLst/>
                </a:prstGeom>
                <a:noFill/>
                <a:ln w="9525">
                  <a:solidFill>
                    <a:srgbClr val="000000"/>
                  </a:solidFill>
                  <a:round/>
                  <a:headEnd/>
                  <a:tailEnd/>
                </a:ln>
              </p:spPr>
              <p:txBody>
                <a:bodyPr/>
                <a:lstStyle/>
                <a:p>
                  <a:endParaRPr lang="fr-FR"/>
                </a:p>
              </p:txBody>
            </p:sp>
            <p:sp>
              <p:nvSpPr>
                <p:cNvPr id="16408" name="Line 142"/>
                <p:cNvSpPr>
                  <a:spLocks noChangeShapeType="1"/>
                </p:cNvSpPr>
                <p:nvPr/>
              </p:nvSpPr>
              <p:spPr bwMode="auto">
                <a:xfrm>
                  <a:off x="5897" y="11857"/>
                  <a:ext cx="0" cy="180"/>
                </a:xfrm>
                <a:prstGeom prst="line">
                  <a:avLst/>
                </a:prstGeom>
                <a:noFill/>
                <a:ln w="9525">
                  <a:solidFill>
                    <a:srgbClr val="000000"/>
                  </a:solidFill>
                  <a:round/>
                  <a:headEnd/>
                  <a:tailEnd/>
                </a:ln>
              </p:spPr>
              <p:txBody>
                <a:bodyPr/>
                <a:lstStyle/>
                <a:p>
                  <a:endParaRPr lang="fr-FR"/>
                </a:p>
              </p:txBody>
            </p:sp>
          </p:grpSp>
          <p:sp>
            <p:nvSpPr>
              <p:cNvPr id="16398" name="Line 143"/>
              <p:cNvSpPr>
                <a:spLocks noChangeShapeType="1"/>
              </p:cNvSpPr>
              <p:nvPr/>
            </p:nvSpPr>
            <p:spPr bwMode="auto">
              <a:xfrm flipH="1">
                <a:off x="217488" y="3117850"/>
                <a:ext cx="342900" cy="0"/>
              </a:xfrm>
              <a:prstGeom prst="line">
                <a:avLst/>
              </a:prstGeom>
              <a:noFill/>
              <a:ln w="9525">
                <a:solidFill>
                  <a:srgbClr val="000000"/>
                </a:solidFill>
                <a:round/>
                <a:headEnd/>
                <a:tailEnd/>
              </a:ln>
            </p:spPr>
            <p:txBody>
              <a:bodyPr/>
              <a:lstStyle/>
              <a:p>
                <a:endParaRPr lang="fr-FR"/>
              </a:p>
            </p:txBody>
          </p:sp>
          <p:sp>
            <p:nvSpPr>
              <p:cNvPr id="16399" name="Line 144"/>
              <p:cNvSpPr>
                <a:spLocks noChangeShapeType="1"/>
              </p:cNvSpPr>
              <p:nvPr/>
            </p:nvSpPr>
            <p:spPr bwMode="auto">
              <a:xfrm>
                <a:off x="560388" y="3117850"/>
                <a:ext cx="342900" cy="0"/>
              </a:xfrm>
              <a:prstGeom prst="line">
                <a:avLst/>
              </a:prstGeom>
              <a:noFill/>
              <a:ln w="9525">
                <a:solidFill>
                  <a:srgbClr val="000000"/>
                </a:solidFill>
                <a:round/>
                <a:headEnd/>
                <a:tailEnd/>
              </a:ln>
            </p:spPr>
            <p:txBody>
              <a:bodyPr/>
              <a:lstStyle/>
              <a:p>
                <a:endParaRPr lang="fr-FR"/>
              </a:p>
            </p:txBody>
          </p:sp>
          <p:sp>
            <p:nvSpPr>
              <p:cNvPr id="16400" name="Line 145"/>
              <p:cNvSpPr>
                <a:spLocks noChangeShapeType="1"/>
              </p:cNvSpPr>
              <p:nvPr/>
            </p:nvSpPr>
            <p:spPr bwMode="auto">
              <a:xfrm>
                <a:off x="1404938" y="3117850"/>
                <a:ext cx="228600" cy="0"/>
              </a:xfrm>
              <a:prstGeom prst="line">
                <a:avLst/>
              </a:prstGeom>
              <a:noFill/>
              <a:ln w="9525">
                <a:solidFill>
                  <a:srgbClr val="000000"/>
                </a:solidFill>
                <a:round/>
                <a:headEnd/>
                <a:tailEnd/>
              </a:ln>
            </p:spPr>
            <p:txBody>
              <a:bodyPr/>
              <a:lstStyle/>
              <a:p>
                <a:endParaRPr lang="fr-FR"/>
              </a:p>
            </p:txBody>
          </p:sp>
          <p:sp>
            <p:nvSpPr>
              <p:cNvPr id="16401" name="Line 146"/>
              <p:cNvSpPr>
                <a:spLocks noChangeShapeType="1"/>
              </p:cNvSpPr>
              <p:nvPr/>
            </p:nvSpPr>
            <p:spPr bwMode="auto">
              <a:xfrm>
                <a:off x="179388" y="2463800"/>
                <a:ext cx="342900" cy="0"/>
              </a:xfrm>
              <a:prstGeom prst="line">
                <a:avLst/>
              </a:prstGeom>
              <a:noFill/>
              <a:ln w="9525">
                <a:solidFill>
                  <a:srgbClr val="000000"/>
                </a:solidFill>
                <a:round/>
                <a:headEnd/>
                <a:tailEnd type="stealth" w="med" len="med"/>
              </a:ln>
            </p:spPr>
            <p:txBody>
              <a:bodyPr/>
              <a:lstStyle/>
              <a:p>
                <a:endParaRPr lang="fr-FR"/>
              </a:p>
            </p:txBody>
          </p:sp>
          <p:sp>
            <p:nvSpPr>
              <p:cNvPr id="16402" name="Line 147"/>
              <p:cNvSpPr>
                <a:spLocks noChangeShapeType="1"/>
              </p:cNvSpPr>
              <p:nvPr/>
            </p:nvSpPr>
            <p:spPr bwMode="auto">
              <a:xfrm flipV="1">
                <a:off x="306388" y="2513013"/>
                <a:ext cx="0" cy="573087"/>
              </a:xfrm>
              <a:prstGeom prst="line">
                <a:avLst/>
              </a:prstGeom>
              <a:noFill/>
              <a:ln w="9525">
                <a:solidFill>
                  <a:srgbClr val="000000"/>
                </a:solidFill>
                <a:round/>
                <a:headEnd/>
                <a:tailEnd type="triangle" w="med" len="med"/>
              </a:ln>
            </p:spPr>
            <p:txBody>
              <a:bodyPr/>
              <a:lstStyle/>
              <a:p>
                <a:endParaRPr lang="fr-FR"/>
              </a:p>
            </p:txBody>
          </p:sp>
          <p:sp>
            <p:nvSpPr>
              <p:cNvPr id="16403" name="Line 148"/>
              <p:cNvSpPr>
                <a:spLocks noChangeShapeType="1"/>
              </p:cNvSpPr>
              <p:nvPr/>
            </p:nvSpPr>
            <p:spPr bwMode="auto">
              <a:xfrm flipH="1">
                <a:off x="1016249" y="2473871"/>
                <a:ext cx="114300" cy="142875"/>
              </a:xfrm>
              <a:prstGeom prst="line">
                <a:avLst/>
              </a:prstGeom>
              <a:noFill/>
              <a:ln w="28575">
                <a:solidFill>
                  <a:srgbClr val="000000"/>
                </a:solidFill>
                <a:round/>
                <a:headEnd/>
                <a:tailEnd type="triangle" w="sm" len="sm"/>
              </a:ln>
            </p:spPr>
            <p:txBody>
              <a:bodyPr/>
              <a:lstStyle/>
              <a:p>
                <a:endParaRPr lang="fr-FR"/>
              </a:p>
            </p:txBody>
          </p:sp>
          <p:sp>
            <p:nvSpPr>
              <p:cNvPr id="16404" name="Line 149"/>
              <p:cNvSpPr>
                <a:spLocks noChangeShapeType="1"/>
              </p:cNvSpPr>
              <p:nvPr/>
            </p:nvSpPr>
            <p:spPr bwMode="auto">
              <a:xfrm>
                <a:off x="1624013" y="3101975"/>
                <a:ext cx="0" cy="228600"/>
              </a:xfrm>
              <a:prstGeom prst="line">
                <a:avLst/>
              </a:prstGeom>
              <a:noFill/>
              <a:ln w="9525">
                <a:solidFill>
                  <a:srgbClr val="000000"/>
                </a:solidFill>
                <a:round/>
                <a:headEnd/>
                <a:tailEnd/>
              </a:ln>
            </p:spPr>
            <p:txBody>
              <a:bodyPr/>
              <a:lstStyle/>
              <a:p>
                <a:endParaRPr lang="fr-FR"/>
              </a:p>
            </p:txBody>
          </p:sp>
          <p:sp>
            <p:nvSpPr>
              <p:cNvPr id="16405" name="Line 150"/>
              <p:cNvSpPr>
                <a:spLocks noChangeShapeType="1"/>
              </p:cNvSpPr>
              <p:nvPr/>
            </p:nvSpPr>
            <p:spPr bwMode="auto">
              <a:xfrm flipH="1">
                <a:off x="242888" y="3330575"/>
                <a:ext cx="1371600" cy="0"/>
              </a:xfrm>
              <a:prstGeom prst="line">
                <a:avLst/>
              </a:prstGeom>
              <a:noFill/>
              <a:ln w="9525">
                <a:solidFill>
                  <a:srgbClr val="000000"/>
                </a:solidFill>
                <a:round/>
                <a:headEnd/>
                <a:tailEnd/>
              </a:ln>
            </p:spPr>
            <p:txBody>
              <a:bodyPr/>
              <a:lstStyle/>
              <a:p>
                <a:endParaRPr lang="fr-FR"/>
              </a:p>
            </p:txBody>
          </p:sp>
        </p:grpSp>
        <p:sp>
          <p:nvSpPr>
            <p:cNvPr id="16391" name="ZoneTexte 629"/>
            <p:cNvSpPr txBox="1">
              <a:spLocks noChangeArrowheads="1"/>
            </p:cNvSpPr>
            <p:nvPr/>
          </p:nvSpPr>
          <p:spPr bwMode="auto">
            <a:xfrm>
              <a:off x="8384911" y="3952416"/>
              <a:ext cx="300082" cy="369332"/>
            </a:xfrm>
            <a:prstGeom prst="rect">
              <a:avLst/>
            </a:prstGeom>
            <a:noFill/>
            <a:ln w="9525">
              <a:noFill/>
              <a:miter lim="800000"/>
              <a:headEnd/>
              <a:tailEnd/>
            </a:ln>
          </p:spPr>
          <p:txBody>
            <a:bodyPr wrap="none">
              <a:spAutoFit/>
            </a:bodyPr>
            <a:lstStyle/>
            <a:p>
              <a:r>
                <a:rPr lang="fr-FR" dirty="0"/>
                <a:t>J</a:t>
              </a:r>
            </a:p>
          </p:txBody>
        </p:sp>
        <p:sp>
          <p:nvSpPr>
            <p:cNvPr id="16392" name="ZoneTexte 630"/>
            <p:cNvSpPr txBox="1">
              <a:spLocks noChangeArrowheads="1"/>
            </p:cNvSpPr>
            <p:nvPr/>
          </p:nvSpPr>
          <p:spPr bwMode="auto">
            <a:xfrm>
              <a:off x="7730048" y="3665529"/>
              <a:ext cx="248786" cy="369332"/>
            </a:xfrm>
            <a:prstGeom prst="rect">
              <a:avLst/>
            </a:prstGeom>
            <a:noFill/>
            <a:ln w="9525">
              <a:noFill/>
              <a:miter lim="800000"/>
              <a:headEnd/>
              <a:tailEnd/>
            </a:ln>
          </p:spPr>
          <p:txBody>
            <a:bodyPr wrap="none">
              <a:spAutoFit/>
            </a:bodyPr>
            <a:lstStyle/>
            <a:p>
              <a:r>
                <a:rPr lang="fr-FR" dirty="0"/>
                <a:t>I</a:t>
              </a:r>
            </a:p>
          </p:txBody>
        </p:sp>
        <p:sp>
          <p:nvSpPr>
            <p:cNvPr id="16393" name="ZoneTexte 631"/>
            <p:cNvSpPr txBox="1">
              <a:spLocks noChangeArrowheads="1"/>
            </p:cNvSpPr>
            <p:nvPr/>
          </p:nvSpPr>
          <p:spPr bwMode="auto">
            <a:xfrm>
              <a:off x="7363894" y="3929066"/>
              <a:ext cx="351378" cy="369332"/>
            </a:xfrm>
            <a:prstGeom prst="rect">
              <a:avLst/>
            </a:prstGeom>
            <a:noFill/>
            <a:ln w="9525">
              <a:noFill/>
              <a:miter lim="800000"/>
              <a:headEnd/>
              <a:tailEnd/>
            </a:ln>
          </p:spPr>
          <p:txBody>
            <a:bodyPr wrap="none">
              <a:spAutoFit/>
            </a:bodyPr>
            <a:lstStyle/>
            <a:p>
              <a:r>
                <a:rPr lang="fr-FR"/>
                <a:t>U</a:t>
              </a:r>
            </a:p>
          </p:txBody>
        </p:sp>
      </p:grpSp>
      <p:sp>
        <p:nvSpPr>
          <p:cNvPr id="3" name="Espace réservé du numéro de diapositive 2"/>
          <p:cNvSpPr>
            <a:spLocks noGrp="1"/>
          </p:cNvSpPr>
          <p:nvPr>
            <p:ph type="sldNum" sz="quarter" idx="12"/>
          </p:nvPr>
        </p:nvSpPr>
        <p:spPr/>
        <p:txBody>
          <a:bodyPr/>
          <a:lstStyle/>
          <a:p>
            <a:pPr>
              <a:defRPr/>
            </a:pPr>
            <a:fld id="{8D6E587B-5070-4C33-B8A0-3049C854F3BE}" type="slidenum">
              <a:rPr lang="fr-FR" smtClean="0">
                <a:solidFill>
                  <a:schemeClr val="tx1"/>
                </a:solidFill>
              </a:rPr>
              <a:pPr>
                <a:defRPr/>
              </a:pPr>
              <a:t>26</a:t>
            </a:fld>
            <a:endParaRPr lang="fr-FR">
              <a:solidFill>
                <a:schemeClr val="tx1"/>
              </a:solidFill>
            </a:endParaRPr>
          </a:p>
        </p:txBody>
      </p:sp>
      <mc:AlternateContent xmlns:mc="http://schemas.openxmlformats.org/markup-compatibility/2006" xmlns:a14="http://schemas.microsoft.com/office/drawing/2010/main">
        <mc:Choice Requires="a14">
          <p:sp>
            <p:nvSpPr>
              <p:cNvPr id="4" name="Rectangle 3"/>
              <p:cNvSpPr/>
              <p:nvPr/>
            </p:nvSpPr>
            <p:spPr>
              <a:xfrm>
                <a:off x="1043608" y="4412648"/>
                <a:ext cx="7200799" cy="1497974"/>
              </a:xfrm>
              <a:prstGeom prst="rect">
                <a:avLst/>
              </a:prstGeom>
            </p:spPr>
            <p:txBody>
              <a:bodyPr wrap="square">
                <a:spAutoFit/>
              </a:bodyPr>
              <a:lstStyle/>
              <a:p>
                <a:pPr marL="230188"/>
                <a:r>
                  <a:rPr lang="fr-FR" dirty="0"/>
                  <a:t>On voit donc qu’en triphasé équilibré l’expression de la </a:t>
                </a:r>
                <a:r>
                  <a:rPr lang="fr-FR" u="sng" dirty="0"/>
                  <a:t>puissance active</a:t>
                </a:r>
                <a:r>
                  <a:rPr lang="fr-FR" dirty="0"/>
                  <a:t> est la même en Y qu’en Δ :     </a:t>
                </a:r>
              </a:p>
              <a:p>
                <a:pPr marL="230188" algn="ctr"/>
                <a:endParaRPr lang="fr-FR" b="1" i="1" dirty="0">
                  <a:latin typeface="Cambria Math" panose="02040503050406030204" pitchFamily="18" charset="0"/>
                </a:endParaRPr>
              </a:p>
              <a:p>
                <a:pPr marL="230188" algn="ctr"/>
                <a14:m>
                  <m:oMathPara xmlns:m="http://schemas.openxmlformats.org/officeDocument/2006/math">
                    <m:oMathParaPr>
                      <m:jc m:val="centerGroup"/>
                    </m:oMathParaPr>
                    <m:oMath xmlns:m="http://schemas.openxmlformats.org/officeDocument/2006/math">
                      <m:r>
                        <a:rPr lang="fr-FR" b="1" i="1" dirty="0" smtClean="0">
                          <a:latin typeface="Cambria Math" panose="02040503050406030204" pitchFamily="18" charset="0"/>
                        </a:rPr>
                        <m:t>𝑷</m:t>
                      </m:r>
                      <m:r>
                        <a:rPr lang="fr-FR" b="1" i="1" dirty="0" smtClean="0">
                          <a:latin typeface="Cambria Math" panose="02040503050406030204" pitchFamily="18" charset="0"/>
                        </a:rPr>
                        <m:t> =</m:t>
                      </m:r>
                      <m:rad>
                        <m:radPr>
                          <m:degHide m:val="on"/>
                          <m:ctrlPr>
                            <a:rPr lang="fr-FR" b="1" i="1" dirty="0">
                              <a:latin typeface="Cambria Math" panose="02040503050406030204" pitchFamily="18" charset="0"/>
                            </a:rPr>
                          </m:ctrlPr>
                        </m:radPr>
                        <m:deg/>
                        <m:e>
                          <m:r>
                            <a:rPr lang="en-US" b="1" i="1" dirty="0">
                              <a:latin typeface="Cambria Math" panose="02040503050406030204" pitchFamily="18" charset="0"/>
                            </a:rPr>
                            <m:t>𝟑</m:t>
                          </m:r>
                        </m:e>
                      </m:rad>
                      <m:r>
                        <a:rPr lang="fr-FR" b="1" i="1" dirty="0" smtClean="0">
                          <a:latin typeface="Cambria Math" panose="02040503050406030204" pitchFamily="18" charset="0"/>
                        </a:rPr>
                        <m:t>.</m:t>
                      </m:r>
                      <m:r>
                        <a:rPr lang="fr-FR" b="1" i="1" dirty="0" smtClean="0">
                          <a:latin typeface="Cambria Math" panose="02040503050406030204" pitchFamily="18" charset="0"/>
                        </a:rPr>
                        <m:t>𝑼𝑰𝒄𝒐𝒔</m:t>
                      </m:r>
                      <m:r>
                        <a:rPr lang="fr-FR" b="1" i="1" dirty="0" smtClean="0">
                          <a:latin typeface="Cambria Math" panose="02040503050406030204" pitchFamily="18" charset="0"/>
                        </a:rPr>
                        <m:t>𝝋</m:t>
                      </m:r>
                      <m:r>
                        <a:rPr lang="fr-FR" b="1" i="1" dirty="0" smtClean="0">
                          <a:latin typeface="Cambria Math" panose="02040503050406030204" pitchFamily="18" charset="0"/>
                        </a:rPr>
                        <m:t> </m:t>
                      </m:r>
                    </m:oMath>
                  </m:oMathPara>
                </a14:m>
                <a:endParaRPr lang="fr-FR" b="1" dirty="0"/>
              </a:p>
              <a:p>
                <a:pPr marL="230188"/>
                <a:endParaRPr lang="fr-FR" b="1" dirty="0"/>
              </a:p>
            </p:txBody>
          </p:sp>
        </mc:Choice>
        <mc:Fallback xmlns="">
          <p:sp>
            <p:nvSpPr>
              <p:cNvPr id="4" name="Rectangle 3"/>
              <p:cNvSpPr>
                <a:spLocks noRot="1" noChangeAspect="1" noMove="1" noResize="1" noEditPoints="1" noAdjustHandles="1" noChangeArrowheads="1" noChangeShapeType="1" noTextEdit="1"/>
              </p:cNvSpPr>
              <p:nvPr/>
            </p:nvSpPr>
            <p:spPr>
              <a:xfrm>
                <a:off x="1043608" y="4412648"/>
                <a:ext cx="7200799" cy="1497974"/>
              </a:xfrm>
              <a:prstGeom prst="rect">
                <a:avLst/>
              </a:prstGeom>
              <a:blipFill>
                <a:blip r:embed="rId2"/>
                <a:stretch>
                  <a:fillRect t="-2439"/>
                </a:stretch>
              </a:blipFill>
            </p:spPr>
            <p:txBody>
              <a:bodyPr/>
              <a:lstStyle/>
              <a:p>
                <a:r>
                  <a:rPr lang="fr-FR">
                    <a:noFill/>
                  </a:rPr>
                  <a:t> </a:t>
                </a:r>
              </a:p>
            </p:txBody>
          </p:sp>
        </mc:Fallback>
      </mc:AlternateContent>
      <p:grpSp>
        <p:nvGrpSpPr>
          <p:cNvPr id="83" name="Groupe 161"/>
          <p:cNvGrpSpPr>
            <a:grpSpLocks/>
          </p:cNvGrpSpPr>
          <p:nvPr/>
        </p:nvGrpSpPr>
        <p:grpSpPr bwMode="auto">
          <a:xfrm>
            <a:off x="2044007" y="1372124"/>
            <a:ext cx="2225880" cy="2496750"/>
            <a:chOff x="7149049" y="1071563"/>
            <a:chExt cx="1852076" cy="1987550"/>
          </a:xfrm>
        </p:grpSpPr>
        <p:sp>
          <p:nvSpPr>
            <p:cNvPr id="84" name="ZoneTexte 533"/>
            <p:cNvSpPr txBox="1">
              <a:spLocks noChangeArrowheads="1"/>
            </p:cNvSpPr>
            <p:nvPr/>
          </p:nvSpPr>
          <p:spPr bwMode="auto">
            <a:xfrm>
              <a:off x="7572375" y="1071563"/>
              <a:ext cx="249238" cy="369887"/>
            </a:xfrm>
            <a:prstGeom prst="rect">
              <a:avLst/>
            </a:prstGeom>
            <a:noFill/>
            <a:ln w="9525">
              <a:noFill/>
              <a:miter lim="800000"/>
              <a:headEnd/>
              <a:tailEnd/>
            </a:ln>
          </p:spPr>
          <p:txBody>
            <a:bodyPr wrap="none">
              <a:spAutoFit/>
            </a:bodyPr>
            <a:lstStyle/>
            <a:p>
              <a:r>
                <a:rPr lang="fr-FR"/>
                <a:t>I</a:t>
              </a:r>
            </a:p>
          </p:txBody>
        </p:sp>
        <p:grpSp>
          <p:nvGrpSpPr>
            <p:cNvPr id="85" name="Groupe 633"/>
            <p:cNvGrpSpPr>
              <a:grpSpLocks/>
            </p:cNvGrpSpPr>
            <p:nvPr/>
          </p:nvGrpSpPr>
          <p:grpSpPr bwMode="auto">
            <a:xfrm>
              <a:off x="7149049" y="1357313"/>
              <a:ext cx="1852076" cy="1701800"/>
              <a:chOff x="7149067" y="1357298"/>
              <a:chExt cx="1852089" cy="1701812"/>
            </a:xfrm>
          </p:grpSpPr>
          <p:grpSp>
            <p:nvGrpSpPr>
              <p:cNvPr id="86" name="Groupe 456"/>
              <p:cNvGrpSpPr>
                <a:grpSpLocks/>
              </p:cNvGrpSpPr>
              <p:nvPr/>
            </p:nvGrpSpPr>
            <p:grpSpPr bwMode="auto">
              <a:xfrm>
                <a:off x="7273956" y="1409697"/>
                <a:ext cx="1727200" cy="1649413"/>
                <a:chOff x="366713" y="247650"/>
                <a:chExt cx="1727200" cy="1649413"/>
              </a:xfrm>
            </p:grpSpPr>
            <p:grpSp>
              <p:nvGrpSpPr>
                <p:cNvPr id="90" name="Group 4"/>
                <p:cNvGrpSpPr>
                  <a:grpSpLocks/>
                </p:cNvGrpSpPr>
                <p:nvPr/>
              </p:nvGrpSpPr>
              <p:grpSpPr bwMode="auto">
                <a:xfrm>
                  <a:off x="1331913" y="476250"/>
                  <a:ext cx="127000" cy="787400"/>
                  <a:chOff x="5897" y="11857"/>
                  <a:chExt cx="200" cy="1240"/>
                </a:xfrm>
              </p:grpSpPr>
              <p:grpSp>
                <p:nvGrpSpPr>
                  <p:cNvPr id="144" name="Group 5"/>
                  <p:cNvGrpSpPr>
                    <a:grpSpLocks/>
                  </p:cNvGrpSpPr>
                  <p:nvPr/>
                </p:nvGrpSpPr>
                <p:grpSpPr bwMode="auto">
                  <a:xfrm rot="5222131">
                    <a:off x="5557" y="12397"/>
                    <a:ext cx="900" cy="180"/>
                    <a:chOff x="8077" y="9157"/>
                    <a:chExt cx="900" cy="180"/>
                  </a:xfrm>
                </p:grpSpPr>
                <p:grpSp>
                  <p:nvGrpSpPr>
                    <p:cNvPr id="147" name="Group 6"/>
                    <p:cNvGrpSpPr>
                      <a:grpSpLocks/>
                    </p:cNvGrpSpPr>
                    <p:nvPr/>
                  </p:nvGrpSpPr>
                  <p:grpSpPr bwMode="auto">
                    <a:xfrm>
                      <a:off x="8257" y="9157"/>
                      <a:ext cx="540" cy="180"/>
                      <a:chOff x="8257" y="9157"/>
                      <a:chExt cx="1800" cy="180"/>
                    </a:xfrm>
                  </p:grpSpPr>
                  <p:grpSp>
                    <p:nvGrpSpPr>
                      <p:cNvPr id="150" name="Group 7"/>
                      <p:cNvGrpSpPr>
                        <a:grpSpLocks/>
                      </p:cNvGrpSpPr>
                      <p:nvPr/>
                    </p:nvGrpSpPr>
                    <p:grpSpPr bwMode="auto">
                      <a:xfrm>
                        <a:off x="8617" y="9157"/>
                        <a:ext cx="360" cy="180"/>
                        <a:chOff x="8617" y="9157"/>
                        <a:chExt cx="360" cy="180"/>
                      </a:xfrm>
                    </p:grpSpPr>
                    <p:sp>
                      <p:nvSpPr>
                        <p:cNvPr id="163" name="Line 8"/>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64" name="Line 9"/>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51" name="Group 10"/>
                      <p:cNvGrpSpPr>
                        <a:grpSpLocks/>
                      </p:cNvGrpSpPr>
                      <p:nvPr/>
                    </p:nvGrpSpPr>
                    <p:grpSpPr bwMode="auto">
                      <a:xfrm>
                        <a:off x="8977" y="9157"/>
                        <a:ext cx="360" cy="180"/>
                        <a:chOff x="8617" y="9157"/>
                        <a:chExt cx="360" cy="180"/>
                      </a:xfrm>
                    </p:grpSpPr>
                    <p:sp>
                      <p:nvSpPr>
                        <p:cNvPr id="161" name="Line 11"/>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62" name="Line 12"/>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52" name="Group 13"/>
                      <p:cNvGrpSpPr>
                        <a:grpSpLocks/>
                      </p:cNvGrpSpPr>
                      <p:nvPr/>
                    </p:nvGrpSpPr>
                    <p:grpSpPr bwMode="auto">
                      <a:xfrm>
                        <a:off x="9337" y="9157"/>
                        <a:ext cx="360" cy="180"/>
                        <a:chOff x="8617" y="9157"/>
                        <a:chExt cx="360" cy="180"/>
                      </a:xfrm>
                    </p:grpSpPr>
                    <p:sp>
                      <p:nvSpPr>
                        <p:cNvPr id="159" name="Line 14"/>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60" name="Line 15"/>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53" name="Group 16"/>
                      <p:cNvGrpSpPr>
                        <a:grpSpLocks/>
                      </p:cNvGrpSpPr>
                      <p:nvPr/>
                    </p:nvGrpSpPr>
                    <p:grpSpPr bwMode="auto">
                      <a:xfrm>
                        <a:off x="9697" y="9157"/>
                        <a:ext cx="360" cy="180"/>
                        <a:chOff x="8617" y="9157"/>
                        <a:chExt cx="360" cy="180"/>
                      </a:xfrm>
                    </p:grpSpPr>
                    <p:sp>
                      <p:nvSpPr>
                        <p:cNvPr id="157" name="Line 17"/>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58" name="Line 18"/>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54" name="Group 19"/>
                      <p:cNvGrpSpPr>
                        <a:grpSpLocks/>
                      </p:cNvGrpSpPr>
                      <p:nvPr/>
                    </p:nvGrpSpPr>
                    <p:grpSpPr bwMode="auto">
                      <a:xfrm>
                        <a:off x="8257" y="9157"/>
                        <a:ext cx="360" cy="180"/>
                        <a:chOff x="8617" y="9157"/>
                        <a:chExt cx="360" cy="180"/>
                      </a:xfrm>
                    </p:grpSpPr>
                    <p:sp>
                      <p:nvSpPr>
                        <p:cNvPr id="155" name="Line 20"/>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56" name="Line 21"/>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sp>
                  <p:nvSpPr>
                    <p:cNvPr id="148" name="Line 22"/>
                    <p:cNvSpPr>
                      <a:spLocks noChangeShapeType="1"/>
                    </p:cNvSpPr>
                    <p:nvPr/>
                  </p:nvSpPr>
                  <p:spPr bwMode="auto">
                    <a:xfrm>
                      <a:off x="8797" y="9337"/>
                      <a:ext cx="180" cy="0"/>
                    </a:xfrm>
                    <a:prstGeom prst="line">
                      <a:avLst/>
                    </a:prstGeom>
                    <a:noFill/>
                    <a:ln w="9525">
                      <a:solidFill>
                        <a:srgbClr val="000000"/>
                      </a:solidFill>
                      <a:round/>
                      <a:headEnd/>
                      <a:tailEnd/>
                    </a:ln>
                  </p:spPr>
                  <p:txBody>
                    <a:bodyPr/>
                    <a:lstStyle/>
                    <a:p>
                      <a:endParaRPr lang="fr-FR"/>
                    </a:p>
                  </p:txBody>
                </p:sp>
                <p:sp>
                  <p:nvSpPr>
                    <p:cNvPr id="149" name="Line 23"/>
                    <p:cNvSpPr>
                      <a:spLocks noChangeShapeType="1"/>
                    </p:cNvSpPr>
                    <p:nvPr/>
                  </p:nvSpPr>
                  <p:spPr bwMode="auto">
                    <a:xfrm flipH="1">
                      <a:off x="8077" y="9337"/>
                      <a:ext cx="180" cy="0"/>
                    </a:xfrm>
                    <a:prstGeom prst="line">
                      <a:avLst/>
                    </a:prstGeom>
                    <a:noFill/>
                    <a:ln w="9525">
                      <a:solidFill>
                        <a:srgbClr val="000000"/>
                      </a:solidFill>
                      <a:round/>
                      <a:headEnd/>
                      <a:tailEnd/>
                    </a:ln>
                  </p:spPr>
                  <p:txBody>
                    <a:bodyPr/>
                    <a:lstStyle/>
                    <a:p>
                      <a:endParaRPr lang="fr-FR"/>
                    </a:p>
                  </p:txBody>
                </p:sp>
              </p:grpSp>
              <p:sp>
                <p:nvSpPr>
                  <p:cNvPr id="145" name="Line 24"/>
                  <p:cNvSpPr>
                    <a:spLocks noChangeShapeType="1"/>
                  </p:cNvSpPr>
                  <p:nvPr/>
                </p:nvSpPr>
                <p:spPr bwMode="auto">
                  <a:xfrm>
                    <a:off x="5937" y="12917"/>
                    <a:ext cx="0" cy="180"/>
                  </a:xfrm>
                  <a:prstGeom prst="line">
                    <a:avLst/>
                  </a:prstGeom>
                  <a:noFill/>
                  <a:ln w="9525">
                    <a:solidFill>
                      <a:srgbClr val="000000"/>
                    </a:solidFill>
                    <a:round/>
                    <a:headEnd/>
                    <a:tailEnd/>
                  </a:ln>
                </p:spPr>
                <p:txBody>
                  <a:bodyPr/>
                  <a:lstStyle/>
                  <a:p>
                    <a:endParaRPr lang="fr-FR"/>
                  </a:p>
                </p:txBody>
              </p:sp>
              <p:sp>
                <p:nvSpPr>
                  <p:cNvPr id="146" name="Line 25"/>
                  <p:cNvSpPr>
                    <a:spLocks noChangeShapeType="1"/>
                  </p:cNvSpPr>
                  <p:nvPr/>
                </p:nvSpPr>
                <p:spPr bwMode="auto">
                  <a:xfrm>
                    <a:off x="5897" y="11857"/>
                    <a:ext cx="0" cy="180"/>
                  </a:xfrm>
                  <a:prstGeom prst="line">
                    <a:avLst/>
                  </a:prstGeom>
                  <a:noFill/>
                  <a:ln w="9525">
                    <a:solidFill>
                      <a:srgbClr val="000000"/>
                    </a:solidFill>
                    <a:round/>
                    <a:headEnd/>
                    <a:tailEnd/>
                  </a:ln>
                </p:spPr>
                <p:txBody>
                  <a:bodyPr/>
                  <a:lstStyle/>
                  <a:p>
                    <a:endParaRPr lang="fr-FR"/>
                  </a:p>
                </p:txBody>
              </p:sp>
            </p:grpSp>
            <p:grpSp>
              <p:nvGrpSpPr>
                <p:cNvPr id="91" name="Group 26"/>
                <p:cNvGrpSpPr>
                  <a:grpSpLocks/>
                </p:cNvGrpSpPr>
                <p:nvPr/>
              </p:nvGrpSpPr>
              <p:grpSpPr bwMode="auto">
                <a:xfrm rot="-7643581">
                  <a:off x="950913" y="1085850"/>
                  <a:ext cx="127000" cy="787400"/>
                  <a:chOff x="5897" y="11857"/>
                  <a:chExt cx="200" cy="1240"/>
                </a:xfrm>
              </p:grpSpPr>
              <p:grpSp>
                <p:nvGrpSpPr>
                  <p:cNvPr id="123" name="Group 27"/>
                  <p:cNvGrpSpPr>
                    <a:grpSpLocks/>
                  </p:cNvGrpSpPr>
                  <p:nvPr/>
                </p:nvGrpSpPr>
                <p:grpSpPr bwMode="auto">
                  <a:xfrm rot="5222131">
                    <a:off x="5557" y="12397"/>
                    <a:ext cx="900" cy="180"/>
                    <a:chOff x="8077" y="9157"/>
                    <a:chExt cx="900" cy="180"/>
                  </a:xfrm>
                </p:grpSpPr>
                <p:grpSp>
                  <p:nvGrpSpPr>
                    <p:cNvPr id="126" name="Group 28"/>
                    <p:cNvGrpSpPr>
                      <a:grpSpLocks/>
                    </p:cNvGrpSpPr>
                    <p:nvPr/>
                  </p:nvGrpSpPr>
                  <p:grpSpPr bwMode="auto">
                    <a:xfrm>
                      <a:off x="8257" y="9157"/>
                      <a:ext cx="540" cy="180"/>
                      <a:chOff x="8257" y="9157"/>
                      <a:chExt cx="1800" cy="180"/>
                    </a:xfrm>
                  </p:grpSpPr>
                  <p:grpSp>
                    <p:nvGrpSpPr>
                      <p:cNvPr id="129" name="Group 29"/>
                      <p:cNvGrpSpPr>
                        <a:grpSpLocks/>
                      </p:cNvGrpSpPr>
                      <p:nvPr/>
                    </p:nvGrpSpPr>
                    <p:grpSpPr bwMode="auto">
                      <a:xfrm>
                        <a:off x="8617" y="9157"/>
                        <a:ext cx="360" cy="180"/>
                        <a:chOff x="8617" y="9157"/>
                        <a:chExt cx="360" cy="180"/>
                      </a:xfrm>
                    </p:grpSpPr>
                    <p:sp>
                      <p:nvSpPr>
                        <p:cNvPr id="142" name="Line 30"/>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43" name="Line 31"/>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30" name="Group 32"/>
                      <p:cNvGrpSpPr>
                        <a:grpSpLocks/>
                      </p:cNvGrpSpPr>
                      <p:nvPr/>
                    </p:nvGrpSpPr>
                    <p:grpSpPr bwMode="auto">
                      <a:xfrm>
                        <a:off x="8977" y="9157"/>
                        <a:ext cx="360" cy="180"/>
                        <a:chOff x="8617" y="9157"/>
                        <a:chExt cx="360" cy="180"/>
                      </a:xfrm>
                    </p:grpSpPr>
                    <p:sp>
                      <p:nvSpPr>
                        <p:cNvPr id="140" name="Line 33"/>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41" name="Line 34"/>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31" name="Group 35"/>
                      <p:cNvGrpSpPr>
                        <a:grpSpLocks/>
                      </p:cNvGrpSpPr>
                      <p:nvPr/>
                    </p:nvGrpSpPr>
                    <p:grpSpPr bwMode="auto">
                      <a:xfrm>
                        <a:off x="9337" y="9157"/>
                        <a:ext cx="360" cy="180"/>
                        <a:chOff x="8617" y="9157"/>
                        <a:chExt cx="360" cy="180"/>
                      </a:xfrm>
                    </p:grpSpPr>
                    <p:sp>
                      <p:nvSpPr>
                        <p:cNvPr id="138" name="Line 36"/>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39" name="Line 37"/>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32" name="Group 38"/>
                      <p:cNvGrpSpPr>
                        <a:grpSpLocks/>
                      </p:cNvGrpSpPr>
                      <p:nvPr/>
                    </p:nvGrpSpPr>
                    <p:grpSpPr bwMode="auto">
                      <a:xfrm>
                        <a:off x="9697" y="9157"/>
                        <a:ext cx="360" cy="180"/>
                        <a:chOff x="8617" y="9157"/>
                        <a:chExt cx="360" cy="180"/>
                      </a:xfrm>
                    </p:grpSpPr>
                    <p:sp>
                      <p:nvSpPr>
                        <p:cNvPr id="136" name="Line 39"/>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37" name="Line 40"/>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33" name="Group 41"/>
                      <p:cNvGrpSpPr>
                        <a:grpSpLocks/>
                      </p:cNvGrpSpPr>
                      <p:nvPr/>
                    </p:nvGrpSpPr>
                    <p:grpSpPr bwMode="auto">
                      <a:xfrm>
                        <a:off x="8257" y="9157"/>
                        <a:ext cx="360" cy="180"/>
                        <a:chOff x="8617" y="9157"/>
                        <a:chExt cx="360" cy="180"/>
                      </a:xfrm>
                    </p:grpSpPr>
                    <p:sp>
                      <p:nvSpPr>
                        <p:cNvPr id="134" name="Line 42"/>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35" name="Line 43"/>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sp>
                  <p:nvSpPr>
                    <p:cNvPr id="127" name="Line 44"/>
                    <p:cNvSpPr>
                      <a:spLocks noChangeShapeType="1"/>
                    </p:cNvSpPr>
                    <p:nvPr/>
                  </p:nvSpPr>
                  <p:spPr bwMode="auto">
                    <a:xfrm>
                      <a:off x="8797" y="9337"/>
                      <a:ext cx="180" cy="0"/>
                    </a:xfrm>
                    <a:prstGeom prst="line">
                      <a:avLst/>
                    </a:prstGeom>
                    <a:noFill/>
                    <a:ln w="9525">
                      <a:solidFill>
                        <a:srgbClr val="000000"/>
                      </a:solidFill>
                      <a:round/>
                      <a:headEnd/>
                      <a:tailEnd/>
                    </a:ln>
                  </p:spPr>
                  <p:txBody>
                    <a:bodyPr/>
                    <a:lstStyle/>
                    <a:p>
                      <a:endParaRPr lang="fr-FR"/>
                    </a:p>
                  </p:txBody>
                </p:sp>
                <p:sp>
                  <p:nvSpPr>
                    <p:cNvPr id="128" name="Line 45"/>
                    <p:cNvSpPr>
                      <a:spLocks noChangeShapeType="1"/>
                    </p:cNvSpPr>
                    <p:nvPr/>
                  </p:nvSpPr>
                  <p:spPr bwMode="auto">
                    <a:xfrm flipH="1">
                      <a:off x="8077" y="9337"/>
                      <a:ext cx="180" cy="0"/>
                    </a:xfrm>
                    <a:prstGeom prst="line">
                      <a:avLst/>
                    </a:prstGeom>
                    <a:noFill/>
                    <a:ln w="9525">
                      <a:solidFill>
                        <a:srgbClr val="000000"/>
                      </a:solidFill>
                      <a:round/>
                      <a:headEnd/>
                      <a:tailEnd/>
                    </a:ln>
                  </p:spPr>
                  <p:txBody>
                    <a:bodyPr/>
                    <a:lstStyle/>
                    <a:p>
                      <a:endParaRPr lang="fr-FR"/>
                    </a:p>
                  </p:txBody>
                </p:sp>
              </p:grpSp>
              <p:sp>
                <p:nvSpPr>
                  <p:cNvPr id="124" name="Line 46"/>
                  <p:cNvSpPr>
                    <a:spLocks noChangeShapeType="1"/>
                  </p:cNvSpPr>
                  <p:nvPr/>
                </p:nvSpPr>
                <p:spPr bwMode="auto">
                  <a:xfrm>
                    <a:off x="5937" y="12917"/>
                    <a:ext cx="0" cy="180"/>
                  </a:xfrm>
                  <a:prstGeom prst="line">
                    <a:avLst/>
                  </a:prstGeom>
                  <a:noFill/>
                  <a:ln w="9525">
                    <a:solidFill>
                      <a:srgbClr val="000000"/>
                    </a:solidFill>
                    <a:round/>
                    <a:headEnd/>
                    <a:tailEnd/>
                  </a:ln>
                </p:spPr>
                <p:txBody>
                  <a:bodyPr/>
                  <a:lstStyle/>
                  <a:p>
                    <a:endParaRPr lang="fr-FR"/>
                  </a:p>
                </p:txBody>
              </p:sp>
              <p:sp>
                <p:nvSpPr>
                  <p:cNvPr id="125" name="Line 47"/>
                  <p:cNvSpPr>
                    <a:spLocks noChangeShapeType="1"/>
                  </p:cNvSpPr>
                  <p:nvPr/>
                </p:nvSpPr>
                <p:spPr bwMode="auto">
                  <a:xfrm>
                    <a:off x="5897" y="11857"/>
                    <a:ext cx="0" cy="180"/>
                  </a:xfrm>
                  <a:prstGeom prst="line">
                    <a:avLst/>
                  </a:prstGeom>
                  <a:noFill/>
                  <a:ln w="9525">
                    <a:solidFill>
                      <a:srgbClr val="000000"/>
                    </a:solidFill>
                    <a:round/>
                    <a:headEnd/>
                    <a:tailEnd/>
                  </a:ln>
                </p:spPr>
                <p:txBody>
                  <a:bodyPr/>
                  <a:lstStyle/>
                  <a:p>
                    <a:endParaRPr lang="fr-FR"/>
                  </a:p>
                </p:txBody>
              </p:sp>
            </p:grpSp>
            <p:grpSp>
              <p:nvGrpSpPr>
                <p:cNvPr id="92" name="Group 48"/>
                <p:cNvGrpSpPr>
                  <a:grpSpLocks/>
                </p:cNvGrpSpPr>
                <p:nvPr/>
              </p:nvGrpSpPr>
              <p:grpSpPr bwMode="auto">
                <a:xfrm rot="-2899982">
                  <a:off x="1636713" y="1085850"/>
                  <a:ext cx="127000" cy="787400"/>
                  <a:chOff x="5897" y="11857"/>
                  <a:chExt cx="200" cy="1240"/>
                </a:xfrm>
              </p:grpSpPr>
              <p:grpSp>
                <p:nvGrpSpPr>
                  <p:cNvPr id="102" name="Group 49"/>
                  <p:cNvGrpSpPr>
                    <a:grpSpLocks/>
                  </p:cNvGrpSpPr>
                  <p:nvPr/>
                </p:nvGrpSpPr>
                <p:grpSpPr bwMode="auto">
                  <a:xfrm rot="5222131">
                    <a:off x="5557" y="12397"/>
                    <a:ext cx="900" cy="180"/>
                    <a:chOff x="8077" y="9157"/>
                    <a:chExt cx="900" cy="180"/>
                  </a:xfrm>
                </p:grpSpPr>
                <p:grpSp>
                  <p:nvGrpSpPr>
                    <p:cNvPr id="105" name="Group 50"/>
                    <p:cNvGrpSpPr>
                      <a:grpSpLocks/>
                    </p:cNvGrpSpPr>
                    <p:nvPr/>
                  </p:nvGrpSpPr>
                  <p:grpSpPr bwMode="auto">
                    <a:xfrm>
                      <a:off x="8257" y="9157"/>
                      <a:ext cx="540" cy="180"/>
                      <a:chOff x="8257" y="9157"/>
                      <a:chExt cx="1800" cy="180"/>
                    </a:xfrm>
                  </p:grpSpPr>
                  <p:grpSp>
                    <p:nvGrpSpPr>
                      <p:cNvPr id="108" name="Group 51"/>
                      <p:cNvGrpSpPr>
                        <a:grpSpLocks/>
                      </p:cNvGrpSpPr>
                      <p:nvPr/>
                    </p:nvGrpSpPr>
                    <p:grpSpPr bwMode="auto">
                      <a:xfrm>
                        <a:off x="8617" y="9157"/>
                        <a:ext cx="360" cy="180"/>
                        <a:chOff x="8617" y="9157"/>
                        <a:chExt cx="360" cy="180"/>
                      </a:xfrm>
                    </p:grpSpPr>
                    <p:sp>
                      <p:nvSpPr>
                        <p:cNvPr id="121" name="Line 52"/>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22" name="Line 53"/>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09" name="Group 54"/>
                      <p:cNvGrpSpPr>
                        <a:grpSpLocks/>
                      </p:cNvGrpSpPr>
                      <p:nvPr/>
                    </p:nvGrpSpPr>
                    <p:grpSpPr bwMode="auto">
                      <a:xfrm>
                        <a:off x="8977" y="9157"/>
                        <a:ext cx="360" cy="180"/>
                        <a:chOff x="8617" y="9157"/>
                        <a:chExt cx="360" cy="180"/>
                      </a:xfrm>
                    </p:grpSpPr>
                    <p:sp>
                      <p:nvSpPr>
                        <p:cNvPr id="119" name="Line 55"/>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20" name="Line 56"/>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10" name="Group 57"/>
                      <p:cNvGrpSpPr>
                        <a:grpSpLocks/>
                      </p:cNvGrpSpPr>
                      <p:nvPr/>
                    </p:nvGrpSpPr>
                    <p:grpSpPr bwMode="auto">
                      <a:xfrm>
                        <a:off x="9337" y="9157"/>
                        <a:ext cx="360" cy="180"/>
                        <a:chOff x="8617" y="9157"/>
                        <a:chExt cx="360" cy="180"/>
                      </a:xfrm>
                    </p:grpSpPr>
                    <p:sp>
                      <p:nvSpPr>
                        <p:cNvPr id="117" name="Line 58"/>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18" name="Line 59"/>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11" name="Group 60"/>
                      <p:cNvGrpSpPr>
                        <a:grpSpLocks/>
                      </p:cNvGrpSpPr>
                      <p:nvPr/>
                    </p:nvGrpSpPr>
                    <p:grpSpPr bwMode="auto">
                      <a:xfrm>
                        <a:off x="9697" y="9157"/>
                        <a:ext cx="360" cy="180"/>
                        <a:chOff x="8617" y="9157"/>
                        <a:chExt cx="360" cy="180"/>
                      </a:xfrm>
                    </p:grpSpPr>
                    <p:sp>
                      <p:nvSpPr>
                        <p:cNvPr id="115" name="Line 61"/>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16" name="Line 62"/>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12" name="Group 63"/>
                      <p:cNvGrpSpPr>
                        <a:grpSpLocks/>
                      </p:cNvGrpSpPr>
                      <p:nvPr/>
                    </p:nvGrpSpPr>
                    <p:grpSpPr bwMode="auto">
                      <a:xfrm>
                        <a:off x="8257" y="9157"/>
                        <a:ext cx="360" cy="180"/>
                        <a:chOff x="8617" y="9157"/>
                        <a:chExt cx="360" cy="180"/>
                      </a:xfrm>
                    </p:grpSpPr>
                    <p:sp>
                      <p:nvSpPr>
                        <p:cNvPr id="113" name="Line 64"/>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14" name="Line 65"/>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sp>
                  <p:nvSpPr>
                    <p:cNvPr id="106" name="Line 66"/>
                    <p:cNvSpPr>
                      <a:spLocks noChangeShapeType="1"/>
                    </p:cNvSpPr>
                    <p:nvPr/>
                  </p:nvSpPr>
                  <p:spPr bwMode="auto">
                    <a:xfrm>
                      <a:off x="8797" y="9337"/>
                      <a:ext cx="180" cy="0"/>
                    </a:xfrm>
                    <a:prstGeom prst="line">
                      <a:avLst/>
                    </a:prstGeom>
                    <a:noFill/>
                    <a:ln w="9525">
                      <a:solidFill>
                        <a:srgbClr val="000000"/>
                      </a:solidFill>
                      <a:round/>
                      <a:headEnd/>
                      <a:tailEnd/>
                    </a:ln>
                  </p:spPr>
                  <p:txBody>
                    <a:bodyPr/>
                    <a:lstStyle/>
                    <a:p>
                      <a:endParaRPr lang="fr-FR"/>
                    </a:p>
                  </p:txBody>
                </p:sp>
                <p:sp>
                  <p:nvSpPr>
                    <p:cNvPr id="107" name="Line 67"/>
                    <p:cNvSpPr>
                      <a:spLocks noChangeShapeType="1"/>
                    </p:cNvSpPr>
                    <p:nvPr/>
                  </p:nvSpPr>
                  <p:spPr bwMode="auto">
                    <a:xfrm flipH="1">
                      <a:off x="8077" y="9337"/>
                      <a:ext cx="180" cy="0"/>
                    </a:xfrm>
                    <a:prstGeom prst="line">
                      <a:avLst/>
                    </a:prstGeom>
                    <a:noFill/>
                    <a:ln w="9525">
                      <a:solidFill>
                        <a:srgbClr val="000000"/>
                      </a:solidFill>
                      <a:round/>
                      <a:headEnd/>
                      <a:tailEnd/>
                    </a:ln>
                  </p:spPr>
                  <p:txBody>
                    <a:bodyPr/>
                    <a:lstStyle/>
                    <a:p>
                      <a:endParaRPr lang="fr-FR"/>
                    </a:p>
                  </p:txBody>
                </p:sp>
              </p:grpSp>
              <p:sp>
                <p:nvSpPr>
                  <p:cNvPr id="103" name="Line 68"/>
                  <p:cNvSpPr>
                    <a:spLocks noChangeShapeType="1"/>
                  </p:cNvSpPr>
                  <p:nvPr/>
                </p:nvSpPr>
                <p:spPr bwMode="auto">
                  <a:xfrm>
                    <a:off x="5937" y="12917"/>
                    <a:ext cx="0" cy="180"/>
                  </a:xfrm>
                  <a:prstGeom prst="line">
                    <a:avLst/>
                  </a:prstGeom>
                  <a:noFill/>
                  <a:ln w="9525">
                    <a:solidFill>
                      <a:srgbClr val="000000"/>
                    </a:solidFill>
                    <a:round/>
                    <a:headEnd/>
                    <a:tailEnd/>
                  </a:ln>
                </p:spPr>
                <p:txBody>
                  <a:bodyPr/>
                  <a:lstStyle/>
                  <a:p>
                    <a:endParaRPr lang="fr-FR"/>
                  </a:p>
                </p:txBody>
              </p:sp>
              <p:sp>
                <p:nvSpPr>
                  <p:cNvPr id="104" name="Line 69"/>
                  <p:cNvSpPr>
                    <a:spLocks noChangeShapeType="1"/>
                  </p:cNvSpPr>
                  <p:nvPr/>
                </p:nvSpPr>
                <p:spPr bwMode="auto">
                  <a:xfrm>
                    <a:off x="5897" y="11857"/>
                    <a:ext cx="0" cy="180"/>
                  </a:xfrm>
                  <a:prstGeom prst="line">
                    <a:avLst/>
                  </a:prstGeom>
                  <a:noFill/>
                  <a:ln w="9525">
                    <a:solidFill>
                      <a:srgbClr val="000000"/>
                    </a:solidFill>
                    <a:round/>
                    <a:headEnd/>
                    <a:tailEnd/>
                  </a:ln>
                </p:spPr>
                <p:txBody>
                  <a:bodyPr/>
                  <a:lstStyle/>
                  <a:p>
                    <a:endParaRPr lang="fr-FR"/>
                  </a:p>
                </p:txBody>
              </p:sp>
            </p:grpSp>
            <p:sp>
              <p:nvSpPr>
                <p:cNvPr id="93" name="Line 70"/>
                <p:cNvSpPr>
                  <a:spLocks noChangeShapeType="1"/>
                </p:cNvSpPr>
                <p:nvPr/>
              </p:nvSpPr>
              <p:spPr bwMode="auto">
                <a:xfrm>
                  <a:off x="417513" y="247650"/>
                  <a:ext cx="914400" cy="0"/>
                </a:xfrm>
                <a:prstGeom prst="line">
                  <a:avLst/>
                </a:prstGeom>
                <a:noFill/>
                <a:ln w="9525">
                  <a:solidFill>
                    <a:srgbClr val="000000"/>
                  </a:solidFill>
                  <a:round/>
                  <a:headEnd/>
                  <a:tailEnd/>
                </a:ln>
              </p:spPr>
              <p:txBody>
                <a:bodyPr/>
                <a:lstStyle/>
                <a:p>
                  <a:endParaRPr lang="fr-FR"/>
                </a:p>
              </p:txBody>
            </p:sp>
            <p:sp>
              <p:nvSpPr>
                <p:cNvPr id="94" name="Line 71"/>
                <p:cNvSpPr>
                  <a:spLocks noChangeShapeType="1"/>
                </p:cNvSpPr>
                <p:nvPr/>
              </p:nvSpPr>
              <p:spPr bwMode="auto">
                <a:xfrm>
                  <a:off x="544513" y="247650"/>
                  <a:ext cx="228600" cy="0"/>
                </a:xfrm>
                <a:prstGeom prst="line">
                  <a:avLst/>
                </a:prstGeom>
                <a:noFill/>
                <a:ln w="9525">
                  <a:solidFill>
                    <a:srgbClr val="000000"/>
                  </a:solidFill>
                  <a:round/>
                  <a:headEnd/>
                  <a:tailEnd type="triangle" w="med" len="med"/>
                </a:ln>
              </p:spPr>
              <p:txBody>
                <a:bodyPr/>
                <a:lstStyle/>
                <a:p>
                  <a:endParaRPr lang="fr-FR"/>
                </a:p>
              </p:txBody>
            </p:sp>
            <p:sp>
              <p:nvSpPr>
                <p:cNvPr id="95" name="Line 72"/>
                <p:cNvSpPr>
                  <a:spLocks noChangeShapeType="1"/>
                </p:cNvSpPr>
                <p:nvPr/>
              </p:nvSpPr>
              <p:spPr bwMode="auto">
                <a:xfrm>
                  <a:off x="1331913" y="247650"/>
                  <a:ext cx="0" cy="228600"/>
                </a:xfrm>
                <a:prstGeom prst="line">
                  <a:avLst/>
                </a:prstGeom>
                <a:noFill/>
                <a:ln w="9525">
                  <a:solidFill>
                    <a:srgbClr val="000000"/>
                  </a:solidFill>
                  <a:round/>
                  <a:headEnd/>
                  <a:tailEnd/>
                </a:ln>
              </p:spPr>
              <p:txBody>
                <a:bodyPr/>
                <a:lstStyle/>
                <a:p>
                  <a:endParaRPr lang="fr-FR"/>
                </a:p>
              </p:txBody>
            </p:sp>
            <p:sp>
              <p:nvSpPr>
                <p:cNvPr id="96" name="Line 73"/>
                <p:cNvSpPr>
                  <a:spLocks noChangeShapeType="1"/>
                </p:cNvSpPr>
                <p:nvPr/>
              </p:nvSpPr>
              <p:spPr bwMode="auto">
                <a:xfrm>
                  <a:off x="1330325" y="285750"/>
                  <a:ext cx="0" cy="114300"/>
                </a:xfrm>
                <a:prstGeom prst="line">
                  <a:avLst/>
                </a:prstGeom>
                <a:noFill/>
                <a:ln w="9525">
                  <a:solidFill>
                    <a:srgbClr val="000000"/>
                  </a:solidFill>
                  <a:round/>
                  <a:headEnd/>
                  <a:tailEnd type="stealth" w="med" len="med"/>
                </a:ln>
              </p:spPr>
              <p:txBody>
                <a:bodyPr/>
                <a:lstStyle/>
                <a:p>
                  <a:endParaRPr lang="fr-FR"/>
                </a:p>
              </p:txBody>
            </p:sp>
            <p:sp>
              <p:nvSpPr>
                <p:cNvPr id="97" name="Line 74"/>
                <p:cNvSpPr>
                  <a:spLocks noChangeShapeType="1"/>
                </p:cNvSpPr>
                <p:nvPr/>
              </p:nvSpPr>
              <p:spPr bwMode="auto">
                <a:xfrm flipV="1">
                  <a:off x="1192213" y="361950"/>
                  <a:ext cx="0" cy="800100"/>
                </a:xfrm>
                <a:prstGeom prst="line">
                  <a:avLst/>
                </a:prstGeom>
                <a:noFill/>
                <a:ln w="9525">
                  <a:solidFill>
                    <a:srgbClr val="000000"/>
                  </a:solidFill>
                  <a:round/>
                  <a:headEnd/>
                  <a:tailEnd type="triangle" w="med" len="med"/>
                </a:ln>
              </p:spPr>
              <p:txBody>
                <a:bodyPr/>
                <a:lstStyle/>
                <a:p>
                  <a:endParaRPr lang="fr-FR"/>
                </a:p>
              </p:txBody>
            </p:sp>
            <p:sp>
              <p:nvSpPr>
                <p:cNvPr id="98" name="Line 75"/>
                <p:cNvSpPr>
                  <a:spLocks noChangeShapeType="1"/>
                </p:cNvSpPr>
                <p:nvPr/>
              </p:nvSpPr>
              <p:spPr bwMode="auto">
                <a:xfrm flipH="1">
                  <a:off x="399030" y="1749634"/>
                  <a:ext cx="342900" cy="0"/>
                </a:xfrm>
                <a:prstGeom prst="line">
                  <a:avLst/>
                </a:prstGeom>
                <a:noFill/>
                <a:ln w="9525">
                  <a:solidFill>
                    <a:srgbClr val="000000"/>
                  </a:solidFill>
                  <a:round/>
                  <a:headEnd/>
                  <a:tailEnd/>
                </a:ln>
              </p:spPr>
              <p:txBody>
                <a:bodyPr/>
                <a:lstStyle/>
                <a:p>
                  <a:endParaRPr lang="fr-FR"/>
                </a:p>
              </p:txBody>
            </p:sp>
            <p:sp>
              <p:nvSpPr>
                <p:cNvPr id="99" name="Line 76"/>
                <p:cNvSpPr>
                  <a:spLocks noChangeShapeType="1"/>
                </p:cNvSpPr>
                <p:nvPr/>
              </p:nvSpPr>
              <p:spPr bwMode="auto">
                <a:xfrm flipV="1">
                  <a:off x="531813" y="323850"/>
                  <a:ext cx="0" cy="1371600"/>
                </a:xfrm>
                <a:prstGeom prst="line">
                  <a:avLst/>
                </a:prstGeom>
                <a:noFill/>
                <a:ln w="9525">
                  <a:solidFill>
                    <a:srgbClr val="000000"/>
                  </a:solidFill>
                  <a:round/>
                  <a:headEnd/>
                  <a:tailEnd type="triangle" w="med" len="med"/>
                </a:ln>
              </p:spPr>
              <p:txBody>
                <a:bodyPr/>
                <a:lstStyle/>
                <a:p>
                  <a:endParaRPr lang="fr-FR"/>
                </a:p>
              </p:txBody>
            </p:sp>
            <p:sp>
              <p:nvSpPr>
                <p:cNvPr id="100" name="Line 77"/>
                <p:cNvSpPr>
                  <a:spLocks noChangeShapeType="1"/>
                </p:cNvSpPr>
                <p:nvPr/>
              </p:nvSpPr>
              <p:spPr bwMode="auto">
                <a:xfrm flipH="1">
                  <a:off x="366713" y="1897063"/>
                  <a:ext cx="1600200" cy="0"/>
                </a:xfrm>
                <a:prstGeom prst="line">
                  <a:avLst/>
                </a:prstGeom>
                <a:noFill/>
                <a:ln w="9525">
                  <a:solidFill>
                    <a:srgbClr val="000000"/>
                  </a:solidFill>
                  <a:round/>
                  <a:headEnd/>
                  <a:tailEnd/>
                </a:ln>
              </p:spPr>
              <p:txBody>
                <a:bodyPr/>
                <a:lstStyle/>
                <a:p>
                  <a:endParaRPr lang="fr-FR"/>
                </a:p>
              </p:txBody>
            </p:sp>
            <p:sp>
              <p:nvSpPr>
                <p:cNvPr id="101" name="Line 78"/>
                <p:cNvSpPr>
                  <a:spLocks noChangeShapeType="1"/>
                </p:cNvSpPr>
                <p:nvPr/>
              </p:nvSpPr>
              <p:spPr bwMode="auto">
                <a:xfrm>
                  <a:off x="1966913" y="1758417"/>
                  <a:ext cx="0" cy="138646"/>
                </a:xfrm>
                <a:prstGeom prst="line">
                  <a:avLst/>
                </a:prstGeom>
                <a:noFill/>
                <a:ln w="9525">
                  <a:solidFill>
                    <a:srgbClr val="000000"/>
                  </a:solidFill>
                  <a:round/>
                  <a:headEnd/>
                  <a:tailEnd/>
                </a:ln>
              </p:spPr>
              <p:txBody>
                <a:bodyPr/>
                <a:lstStyle/>
                <a:p>
                  <a:endParaRPr lang="fr-FR"/>
                </a:p>
              </p:txBody>
            </p:sp>
          </p:grpSp>
          <p:sp>
            <p:nvSpPr>
              <p:cNvPr id="87" name="ZoneTexte 532"/>
              <p:cNvSpPr txBox="1">
                <a:spLocks noChangeArrowheads="1"/>
              </p:cNvSpPr>
              <p:nvPr/>
            </p:nvSpPr>
            <p:spPr bwMode="auto">
              <a:xfrm>
                <a:off x="8215338" y="1357298"/>
                <a:ext cx="300082" cy="369332"/>
              </a:xfrm>
              <a:prstGeom prst="rect">
                <a:avLst/>
              </a:prstGeom>
              <a:noFill/>
              <a:ln w="9525">
                <a:noFill/>
                <a:miter lim="800000"/>
                <a:headEnd/>
                <a:tailEnd/>
              </a:ln>
            </p:spPr>
            <p:txBody>
              <a:bodyPr wrap="none">
                <a:spAutoFit/>
              </a:bodyPr>
              <a:lstStyle/>
              <a:p>
                <a:r>
                  <a:rPr lang="fr-FR"/>
                  <a:t>J</a:t>
                </a:r>
              </a:p>
            </p:txBody>
          </p:sp>
          <p:sp>
            <p:nvSpPr>
              <p:cNvPr id="88" name="ZoneTexte 534"/>
              <p:cNvSpPr txBox="1">
                <a:spLocks noChangeArrowheads="1"/>
              </p:cNvSpPr>
              <p:nvPr/>
            </p:nvSpPr>
            <p:spPr bwMode="auto">
              <a:xfrm>
                <a:off x="7786710" y="1428736"/>
                <a:ext cx="338554" cy="369332"/>
              </a:xfrm>
              <a:prstGeom prst="rect">
                <a:avLst/>
              </a:prstGeom>
              <a:noFill/>
              <a:ln w="9525">
                <a:noFill/>
                <a:miter lim="800000"/>
                <a:headEnd/>
                <a:tailEnd/>
              </a:ln>
            </p:spPr>
            <p:txBody>
              <a:bodyPr wrap="none">
                <a:spAutoFit/>
              </a:bodyPr>
              <a:lstStyle/>
              <a:p>
                <a:r>
                  <a:rPr lang="fr-FR"/>
                  <a:t>V</a:t>
                </a:r>
              </a:p>
            </p:txBody>
          </p:sp>
          <p:sp>
            <p:nvSpPr>
              <p:cNvPr id="89" name="ZoneTexte 535"/>
              <p:cNvSpPr txBox="1">
                <a:spLocks noChangeArrowheads="1"/>
              </p:cNvSpPr>
              <p:nvPr/>
            </p:nvSpPr>
            <p:spPr bwMode="auto">
              <a:xfrm>
                <a:off x="7149067" y="2037802"/>
                <a:ext cx="351378" cy="369332"/>
              </a:xfrm>
              <a:prstGeom prst="rect">
                <a:avLst/>
              </a:prstGeom>
              <a:noFill/>
              <a:ln w="9525">
                <a:noFill/>
                <a:miter lim="800000"/>
                <a:headEnd/>
                <a:tailEnd/>
              </a:ln>
            </p:spPr>
            <p:txBody>
              <a:bodyPr wrap="none">
                <a:spAutoFit/>
              </a:bodyPr>
              <a:lstStyle/>
              <a:p>
                <a:r>
                  <a:rPr lang="fr-FR" dirty="0"/>
                  <a:t>U</a:t>
                </a:r>
              </a:p>
            </p:txBody>
          </p:sp>
        </p:grpSp>
      </p:grpSp>
    </p:spTree>
    <p:extLst>
      <p:ext uri="{BB962C8B-B14F-4D97-AF65-F5344CB8AC3E}">
        <p14:creationId xmlns:p14="http://schemas.microsoft.com/office/powerpoint/2010/main" val="160131917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rmAutofit/>
          </a:bodyPr>
          <a:lstStyle/>
          <a:p>
            <a:pPr eaLnBrk="1" fontAlgn="auto" hangingPunct="1">
              <a:spcAft>
                <a:spcPts val="0"/>
              </a:spcAft>
              <a:defRPr/>
            </a:pPr>
            <a:r>
              <a:rPr lang="it-IT" sz="3400" b="1" dirty="0"/>
              <a:t>Puissances dans les systèmes triphasés équilibrés</a:t>
            </a:r>
            <a:endParaRPr lang="fr-FR" sz="3400" b="1" dirty="0"/>
          </a:p>
        </p:txBody>
      </p:sp>
      <p:grpSp>
        <p:nvGrpSpPr>
          <p:cNvPr id="30" name="Groupe 632"/>
          <p:cNvGrpSpPr>
            <a:grpSpLocks noChangeAspect="1"/>
          </p:cNvGrpSpPr>
          <p:nvPr/>
        </p:nvGrpSpPr>
        <p:grpSpPr bwMode="auto">
          <a:xfrm>
            <a:off x="5436096" y="1700808"/>
            <a:ext cx="2513945" cy="1693016"/>
            <a:chOff x="7363894" y="3665529"/>
            <a:chExt cx="1637262" cy="1101736"/>
          </a:xfrm>
        </p:grpSpPr>
        <p:grpSp>
          <p:nvGrpSpPr>
            <p:cNvPr id="16390" name="Groupe 536"/>
            <p:cNvGrpSpPr>
              <a:grpSpLocks/>
            </p:cNvGrpSpPr>
            <p:nvPr/>
          </p:nvGrpSpPr>
          <p:grpSpPr bwMode="auto">
            <a:xfrm>
              <a:off x="7547006" y="3780979"/>
              <a:ext cx="1454150" cy="986286"/>
              <a:chOff x="179388" y="2344289"/>
              <a:chExt cx="1454150" cy="986286"/>
            </a:xfrm>
          </p:grpSpPr>
          <p:sp>
            <p:nvSpPr>
              <p:cNvPr id="16394" name="Line 79"/>
              <p:cNvSpPr>
                <a:spLocks noChangeShapeType="1"/>
              </p:cNvSpPr>
              <p:nvPr/>
            </p:nvSpPr>
            <p:spPr bwMode="auto">
              <a:xfrm>
                <a:off x="179388" y="2465388"/>
                <a:ext cx="965200" cy="0"/>
              </a:xfrm>
              <a:prstGeom prst="line">
                <a:avLst/>
              </a:prstGeom>
              <a:noFill/>
              <a:ln w="9525">
                <a:solidFill>
                  <a:srgbClr val="000000"/>
                </a:solidFill>
                <a:round/>
                <a:headEnd/>
                <a:tailEnd/>
              </a:ln>
            </p:spPr>
            <p:txBody>
              <a:bodyPr/>
              <a:lstStyle/>
              <a:p>
                <a:endParaRPr lang="fr-FR"/>
              </a:p>
            </p:txBody>
          </p:sp>
          <p:grpSp>
            <p:nvGrpSpPr>
              <p:cNvPr id="16395" name="Group 80"/>
              <p:cNvGrpSpPr>
                <a:grpSpLocks/>
              </p:cNvGrpSpPr>
              <p:nvPr/>
            </p:nvGrpSpPr>
            <p:grpSpPr bwMode="auto">
              <a:xfrm>
                <a:off x="868363" y="2974975"/>
                <a:ext cx="571500" cy="142875"/>
                <a:chOff x="8077" y="9157"/>
                <a:chExt cx="900" cy="180"/>
              </a:xfrm>
            </p:grpSpPr>
            <p:grpSp>
              <p:nvGrpSpPr>
                <p:cNvPr id="16448" name="Group 81"/>
                <p:cNvGrpSpPr>
                  <a:grpSpLocks/>
                </p:cNvGrpSpPr>
                <p:nvPr/>
              </p:nvGrpSpPr>
              <p:grpSpPr bwMode="auto">
                <a:xfrm>
                  <a:off x="8257" y="9157"/>
                  <a:ext cx="540" cy="180"/>
                  <a:chOff x="8257" y="9157"/>
                  <a:chExt cx="1800" cy="180"/>
                </a:xfrm>
              </p:grpSpPr>
              <p:grpSp>
                <p:nvGrpSpPr>
                  <p:cNvPr id="16451" name="Group 82"/>
                  <p:cNvGrpSpPr>
                    <a:grpSpLocks/>
                  </p:cNvGrpSpPr>
                  <p:nvPr/>
                </p:nvGrpSpPr>
                <p:grpSpPr bwMode="auto">
                  <a:xfrm>
                    <a:off x="8617" y="9157"/>
                    <a:ext cx="360" cy="180"/>
                    <a:chOff x="8617" y="9157"/>
                    <a:chExt cx="360" cy="180"/>
                  </a:xfrm>
                </p:grpSpPr>
                <p:sp>
                  <p:nvSpPr>
                    <p:cNvPr id="16464" name="Line 83"/>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6465" name="Line 84"/>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6452" name="Group 85"/>
                  <p:cNvGrpSpPr>
                    <a:grpSpLocks/>
                  </p:cNvGrpSpPr>
                  <p:nvPr/>
                </p:nvGrpSpPr>
                <p:grpSpPr bwMode="auto">
                  <a:xfrm>
                    <a:off x="8977" y="9157"/>
                    <a:ext cx="360" cy="180"/>
                    <a:chOff x="8617" y="9157"/>
                    <a:chExt cx="360" cy="180"/>
                  </a:xfrm>
                </p:grpSpPr>
                <p:sp>
                  <p:nvSpPr>
                    <p:cNvPr id="16462" name="Line 86"/>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6463" name="Line 87"/>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6453" name="Group 88"/>
                  <p:cNvGrpSpPr>
                    <a:grpSpLocks/>
                  </p:cNvGrpSpPr>
                  <p:nvPr/>
                </p:nvGrpSpPr>
                <p:grpSpPr bwMode="auto">
                  <a:xfrm>
                    <a:off x="9337" y="9157"/>
                    <a:ext cx="360" cy="180"/>
                    <a:chOff x="8617" y="9157"/>
                    <a:chExt cx="360" cy="180"/>
                  </a:xfrm>
                </p:grpSpPr>
                <p:sp>
                  <p:nvSpPr>
                    <p:cNvPr id="16460" name="Line 89"/>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6461" name="Line 90"/>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6454" name="Group 91"/>
                  <p:cNvGrpSpPr>
                    <a:grpSpLocks/>
                  </p:cNvGrpSpPr>
                  <p:nvPr/>
                </p:nvGrpSpPr>
                <p:grpSpPr bwMode="auto">
                  <a:xfrm>
                    <a:off x="9697" y="9157"/>
                    <a:ext cx="360" cy="180"/>
                    <a:chOff x="8617" y="9157"/>
                    <a:chExt cx="360" cy="180"/>
                  </a:xfrm>
                </p:grpSpPr>
                <p:sp>
                  <p:nvSpPr>
                    <p:cNvPr id="16458" name="Line 92"/>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6459" name="Line 93"/>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6455" name="Group 94"/>
                  <p:cNvGrpSpPr>
                    <a:grpSpLocks/>
                  </p:cNvGrpSpPr>
                  <p:nvPr/>
                </p:nvGrpSpPr>
                <p:grpSpPr bwMode="auto">
                  <a:xfrm>
                    <a:off x="8257" y="9157"/>
                    <a:ext cx="360" cy="180"/>
                    <a:chOff x="8617" y="9157"/>
                    <a:chExt cx="360" cy="180"/>
                  </a:xfrm>
                </p:grpSpPr>
                <p:sp>
                  <p:nvSpPr>
                    <p:cNvPr id="16456" name="Line 95"/>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6457" name="Line 96"/>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sp>
              <p:nvSpPr>
                <p:cNvPr id="16449" name="Line 97"/>
                <p:cNvSpPr>
                  <a:spLocks noChangeShapeType="1"/>
                </p:cNvSpPr>
                <p:nvPr/>
              </p:nvSpPr>
              <p:spPr bwMode="auto">
                <a:xfrm>
                  <a:off x="8797" y="9337"/>
                  <a:ext cx="180" cy="0"/>
                </a:xfrm>
                <a:prstGeom prst="line">
                  <a:avLst/>
                </a:prstGeom>
                <a:noFill/>
                <a:ln w="9525">
                  <a:solidFill>
                    <a:srgbClr val="000000"/>
                  </a:solidFill>
                  <a:round/>
                  <a:headEnd/>
                  <a:tailEnd/>
                </a:ln>
              </p:spPr>
              <p:txBody>
                <a:bodyPr/>
                <a:lstStyle/>
                <a:p>
                  <a:endParaRPr lang="fr-FR"/>
                </a:p>
              </p:txBody>
            </p:sp>
            <p:sp>
              <p:nvSpPr>
                <p:cNvPr id="16450" name="Line 98"/>
                <p:cNvSpPr>
                  <a:spLocks noChangeShapeType="1"/>
                </p:cNvSpPr>
                <p:nvPr/>
              </p:nvSpPr>
              <p:spPr bwMode="auto">
                <a:xfrm flipH="1">
                  <a:off x="8077" y="9337"/>
                  <a:ext cx="180" cy="0"/>
                </a:xfrm>
                <a:prstGeom prst="line">
                  <a:avLst/>
                </a:prstGeom>
                <a:noFill/>
                <a:ln w="9525">
                  <a:solidFill>
                    <a:srgbClr val="000000"/>
                  </a:solidFill>
                  <a:round/>
                  <a:headEnd/>
                  <a:tailEnd/>
                </a:ln>
              </p:spPr>
              <p:txBody>
                <a:bodyPr/>
                <a:lstStyle/>
                <a:p>
                  <a:endParaRPr lang="fr-FR"/>
                </a:p>
              </p:txBody>
            </p:sp>
          </p:grpSp>
          <p:grpSp>
            <p:nvGrpSpPr>
              <p:cNvPr id="16396" name="Group 99"/>
              <p:cNvGrpSpPr>
                <a:grpSpLocks/>
              </p:cNvGrpSpPr>
              <p:nvPr/>
            </p:nvGrpSpPr>
            <p:grpSpPr bwMode="auto">
              <a:xfrm rot="-8321822">
                <a:off x="746582" y="2344289"/>
                <a:ext cx="158750" cy="829310"/>
                <a:chOff x="5897" y="11791"/>
                <a:chExt cx="200" cy="1306"/>
              </a:xfrm>
            </p:grpSpPr>
            <p:grpSp>
              <p:nvGrpSpPr>
                <p:cNvPr id="16427" name="Group 100"/>
                <p:cNvGrpSpPr>
                  <a:grpSpLocks/>
                </p:cNvGrpSpPr>
                <p:nvPr/>
              </p:nvGrpSpPr>
              <p:grpSpPr bwMode="auto">
                <a:xfrm rot="5222131">
                  <a:off x="5557" y="12397"/>
                  <a:ext cx="900" cy="180"/>
                  <a:chOff x="8077" y="9157"/>
                  <a:chExt cx="900" cy="180"/>
                </a:xfrm>
              </p:grpSpPr>
              <p:grpSp>
                <p:nvGrpSpPr>
                  <p:cNvPr id="16430" name="Group 101"/>
                  <p:cNvGrpSpPr>
                    <a:grpSpLocks/>
                  </p:cNvGrpSpPr>
                  <p:nvPr/>
                </p:nvGrpSpPr>
                <p:grpSpPr bwMode="auto">
                  <a:xfrm>
                    <a:off x="8257" y="9157"/>
                    <a:ext cx="540" cy="180"/>
                    <a:chOff x="8257" y="9157"/>
                    <a:chExt cx="1800" cy="180"/>
                  </a:xfrm>
                </p:grpSpPr>
                <p:grpSp>
                  <p:nvGrpSpPr>
                    <p:cNvPr id="16433" name="Group 102"/>
                    <p:cNvGrpSpPr>
                      <a:grpSpLocks/>
                    </p:cNvGrpSpPr>
                    <p:nvPr/>
                  </p:nvGrpSpPr>
                  <p:grpSpPr bwMode="auto">
                    <a:xfrm>
                      <a:off x="8617" y="9157"/>
                      <a:ext cx="360" cy="180"/>
                      <a:chOff x="8617" y="9157"/>
                      <a:chExt cx="360" cy="180"/>
                    </a:xfrm>
                  </p:grpSpPr>
                  <p:sp>
                    <p:nvSpPr>
                      <p:cNvPr id="16446" name="Line 103"/>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6447" name="Line 104"/>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6434" name="Group 105"/>
                    <p:cNvGrpSpPr>
                      <a:grpSpLocks/>
                    </p:cNvGrpSpPr>
                    <p:nvPr/>
                  </p:nvGrpSpPr>
                  <p:grpSpPr bwMode="auto">
                    <a:xfrm>
                      <a:off x="8977" y="9157"/>
                      <a:ext cx="360" cy="180"/>
                      <a:chOff x="8617" y="9157"/>
                      <a:chExt cx="360" cy="180"/>
                    </a:xfrm>
                  </p:grpSpPr>
                  <p:sp>
                    <p:nvSpPr>
                      <p:cNvPr id="16444" name="Line 106"/>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6445" name="Line 107"/>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6435" name="Group 108"/>
                    <p:cNvGrpSpPr>
                      <a:grpSpLocks/>
                    </p:cNvGrpSpPr>
                    <p:nvPr/>
                  </p:nvGrpSpPr>
                  <p:grpSpPr bwMode="auto">
                    <a:xfrm>
                      <a:off x="9337" y="9157"/>
                      <a:ext cx="360" cy="180"/>
                      <a:chOff x="8617" y="9157"/>
                      <a:chExt cx="360" cy="180"/>
                    </a:xfrm>
                  </p:grpSpPr>
                  <p:sp>
                    <p:nvSpPr>
                      <p:cNvPr id="16442" name="Line 109"/>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6443" name="Line 110"/>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6436" name="Group 111"/>
                    <p:cNvGrpSpPr>
                      <a:grpSpLocks/>
                    </p:cNvGrpSpPr>
                    <p:nvPr/>
                  </p:nvGrpSpPr>
                  <p:grpSpPr bwMode="auto">
                    <a:xfrm>
                      <a:off x="9697" y="9157"/>
                      <a:ext cx="360" cy="180"/>
                      <a:chOff x="8617" y="9157"/>
                      <a:chExt cx="360" cy="180"/>
                    </a:xfrm>
                  </p:grpSpPr>
                  <p:sp>
                    <p:nvSpPr>
                      <p:cNvPr id="16440" name="Line 112"/>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6441" name="Line 113"/>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6437" name="Group 114"/>
                    <p:cNvGrpSpPr>
                      <a:grpSpLocks/>
                    </p:cNvGrpSpPr>
                    <p:nvPr/>
                  </p:nvGrpSpPr>
                  <p:grpSpPr bwMode="auto">
                    <a:xfrm>
                      <a:off x="8257" y="9157"/>
                      <a:ext cx="360" cy="180"/>
                      <a:chOff x="8617" y="9157"/>
                      <a:chExt cx="360" cy="180"/>
                    </a:xfrm>
                  </p:grpSpPr>
                  <p:sp>
                    <p:nvSpPr>
                      <p:cNvPr id="16438" name="Line 115"/>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6439" name="Line 116"/>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sp>
                <p:nvSpPr>
                  <p:cNvPr id="16431" name="Line 117"/>
                  <p:cNvSpPr>
                    <a:spLocks noChangeShapeType="1"/>
                  </p:cNvSpPr>
                  <p:nvPr/>
                </p:nvSpPr>
                <p:spPr bwMode="auto">
                  <a:xfrm>
                    <a:off x="8797" y="9337"/>
                    <a:ext cx="180" cy="0"/>
                  </a:xfrm>
                  <a:prstGeom prst="line">
                    <a:avLst/>
                  </a:prstGeom>
                  <a:noFill/>
                  <a:ln w="9525">
                    <a:solidFill>
                      <a:srgbClr val="000000"/>
                    </a:solidFill>
                    <a:round/>
                    <a:headEnd/>
                    <a:tailEnd/>
                  </a:ln>
                </p:spPr>
                <p:txBody>
                  <a:bodyPr/>
                  <a:lstStyle/>
                  <a:p>
                    <a:endParaRPr lang="fr-FR"/>
                  </a:p>
                </p:txBody>
              </p:sp>
              <p:sp>
                <p:nvSpPr>
                  <p:cNvPr id="16432" name="Line 118"/>
                  <p:cNvSpPr>
                    <a:spLocks noChangeShapeType="1"/>
                  </p:cNvSpPr>
                  <p:nvPr/>
                </p:nvSpPr>
                <p:spPr bwMode="auto">
                  <a:xfrm flipH="1">
                    <a:off x="8077" y="9337"/>
                    <a:ext cx="180" cy="0"/>
                  </a:xfrm>
                  <a:prstGeom prst="line">
                    <a:avLst/>
                  </a:prstGeom>
                  <a:noFill/>
                  <a:ln w="9525">
                    <a:solidFill>
                      <a:srgbClr val="000000"/>
                    </a:solidFill>
                    <a:round/>
                    <a:headEnd/>
                    <a:tailEnd/>
                  </a:ln>
                </p:spPr>
                <p:txBody>
                  <a:bodyPr/>
                  <a:lstStyle/>
                  <a:p>
                    <a:endParaRPr lang="fr-FR"/>
                  </a:p>
                </p:txBody>
              </p:sp>
            </p:grpSp>
            <p:sp>
              <p:nvSpPr>
                <p:cNvPr id="16428" name="Line 119"/>
                <p:cNvSpPr>
                  <a:spLocks noChangeShapeType="1"/>
                </p:cNvSpPr>
                <p:nvPr/>
              </p:nvSpPr>
              <p:spPr bwMode="auto">
                <a:xfrm>
                  <a:off x="5937" y="12917"/>
                  <a:ext cx="0" cy="180"/>
                </a:xfrm>
                <a:prstGeom prst="line">
                  <a:avLst/>
                </a:prstGeom>
                <a:noFill/>
                <a:ln w="9525">
                  <a:solidFill>
                    <a:srgbClr val="000000"/>
                  </a:solidFill>
                  <a:round/>
                  <a:headEnd/>
                  <a:tailEnd/>
                </a:ln>
              </p:spPr>
              <p:txBody>
                <a:bodyPr/>
                <a:lstStyle/>
                <a:p>
                  <a:endParaRPr lang="fr-FR"/>
                </a:p>
              </p:txBody>
            </p:sp>
            <p:sp>
              <p:nvSpPr>
                <p:cNvPr id="16429" name="Line 120"/>
                <p:cNvSpPr>
                  <a:spLocks noChangeShapeType="1"/>
                </p:cNvSpPr>
                <p:nvPr/>
              </p:nvSpPr>
              <p:spPr bwMode="auto">
                <a:xfrm flipH="1">
                  <a:off x="5897" y="11791"/>
                  <a:ext cx="0" cy="246"/>
                </a:xfrm>
                <a:prstGeom prst="line">
                  <a:avLst/>
                </a:prstGeom>
                <a:noFill/>
                <a:ln w="9525">
                  <a:solidFill>
                    <a:srgbClr val="000000"/>
                  </a:solidFill>
                  <a:round/>
                  <a:headEnd/>
                  <a:tailEnd/>
                </a:ln>
              </p:spPr>
              <p:txBody>
                <a:bodyPr/>
                <a:lstStyle/>
                <a:p>
                  <a:endParaRPr lang="fr-FR"/>
                </a:p>
              </p:txBody>
            </p:sp>
          </p:grpSp>
          <p:grpSp>
            <p:nvGrpSpPr>
              <p:cNvPr id="16397" name="Group 121"/>
              <p:cNvGrpSpPr>
                <a:grpSpLocks/>
              </p:cNvGrpSpPr>
              <p:nvPr/>
            </p:nvGrpSpPr>
            <p:grpSpPr bwMode="auto">
              <a:xfrm rot="-2032666">
                <a:off x="1360488" y="2359025"/>
                <a:ext cx="158750" cy="787400"/>
                <a:chOff x="5897" y="11857"/>
                <a:chExt cx="200" cy="1240"/>
              </a:xfrm>
            </p:grpSpPr>
            <p:grpSp>
              <p:nvGrpSpPr>
                <p:cNvPr id="16406" name="Group 122"/>
                <p:cNvGrpSpPr>
                  <a:grpSpLocks/>
                </p:cNvGrpSpPr>
                <p:nvPr/>
              </p:nvGrpSpPr>
              <p:grpSpPr bwMode="auto">
                <a:xfrm rot="5222131">
                  <a:off x="5557" y="12397"/>
                  <a:ext cx="900" cy="180"/>
                  <a:chOff x="8077" y="9157"/>
                  <a:chExt cx="900" cy="180"/>
                </a:xfrm>
              </p:grpSpPr>
              <p:grpSp>
                <p:nvGrpSpPr>
                  <p:cNvPr id="16409" name="Group 123"/>
                  <p:cNvGrpSpPr>
                    <a:grpSpLocks/>
                  </p:cNvGrpSpPr>
                  <p:nvPr/>
                </p:nvGrpSpPr>
                <p:grpSpPr bwMode="auto">
                  <a:xfrm>
                    <a:off x="8257" y="9157"/>
                    <a:ext cx="540" cy="180"/>
                    <a:chOff x="8257" y="9157"/>
                    <a:chExt cx="1800" cy="180"/>
                  </a:xfrm>
                </p:grpSpPr>
                <p:grpSp>
                  <p:nvGrpSpPr>
                    <p:cNvPr id="16412" name="Group 124"/>
                    <p:cNvGrpSpPr>
                      <a:grpSpLocks/>
                    </p:cNvGrpSpPr>
                    <p:nvPr/>
                  </p:nvGrpSpPr>
                  <p:grpSpPr bwMode="auto">
                    <a:xfrm>
                      <a:off x="8617" y="9157"/>
                      <a:ext cx="360" cy="180"/>
                      <a:chOff x="8617" y="9157"/>
                      <a:chExt cx="360" cy="180"/>
                    </a:xfrm>
                  </p:grpSpPr>
                  <p:sp>
                    <p:nvSpPr>
                      <p:cNvPr id="16425" name="Line 125"/>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6426" name="Line 126"/>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6413" name="Group 127"/>
                    <p:cNvGrpSpPr>
                      <a:grpSpLocks/>
                    </p:cNvGrpSpPr>
                    <p:nvPr/>
                  </p:nvGrpSpPr>
                  <p:grpSpPr bwMode="auto">
                    <a:xfrm>
                      <a:off x="8977" y="9157"/>
                      <a:ext cx="360" cy="180"/>
                      <a:chOff x="8617" y="9157"/>
                      <a:chExt cx="360" cy="180"/>
                    </a:xfrm>
                  </p:grpSpPr>
                  <p:sp>
                    <p:nvSpPr>
                      <p:cNvPr id="16423" name="Line 128"/>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6424" name="Line 129"/>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6414" name="Group 130"/>
                    <p:cNvGrpSpPr>
                      <a:grpSpLocks/>
                    </p:cNvGrpSpPr>
                    <p:nvPr/>
                  </p:nvGrpSpPr>
                  <p:grpSpPr bwMode="auto">
                    <a:xfrm>
                      <a:off x="9337" y="9157"/>
                      <a:ext cx="360" cy="180"/>
                      <a:chOff x="8617" y="9157"/>
                      <a:chExt cx="360" cy="180"/>
                    </a:xfrm>
                  </p:grpSpPr>
                  <p:sp>
                    <p:nvSpPr>
                      <p:cNvPr id="16421" name="Line 131"/>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6422" name="Line 132"/>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6415" name="Group 133"/>
                    <p:cNvGrpSpPr>
                      <a:grpSpLocks/>
                    </p:cNvGrpSpPr>
                    <p:nvPr/>
                  </p:nvGrpSpPr>
                  <p:grpSpPr bwMode="auto">
                    <a:xfrm>
                      <a:off x="9697" y="9157"/>
                      <a:ext cx="360" cy="180"/>
                      <a:chOff x="8617" y="9157"/>
                      <a:chExt cx="360" cy="180"/>
                    </a:xfrm>
                  </p:grpSpPr>
                  <p:sp>
                    <p:nvSpPr>
                      <p:cNvPr id="16419" name="Line 134"/>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6420" name="Line 135"/>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6416" name="Group 136"/>
                    <p:cNvGrpSpPr>
                      <a:grpSpLocks/>
                    </p:cNvGrpSpPr>
                    <p:nvPr/>
                  </p:nvGrpSpPr>
                  <p:grpSpPr bwMode="auto">
                    <a:xfrm>
                      <a:off x="8257" y="9157"/>
                      <a:ext cx="360" cy="180"/>
                      <a:chOff x="8617" y="9157"/>
                      <a:chExt cx="360" cy="180"/>
                    </a:xfrm>
                  </p:grpSpPr>
                  <p:sp>
                    <p:nvSpPr>
                      <p:cNvPr id="16417" name="Line 137"/>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6418" name="Line 138"/>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sp>
                <p:nvSpPr>
                  <p:cNvPr id="16410" name="Line 139"/>
                  <p:cNvSpPr>
                    <a:spLocks noChangeShapeType="1"/>
                  </p:cNvSpPr>
                  <p:nvPr/>
                </p:nvSpPr>
                <p:spPr bwMode="auto">
                  <a:xfrm>
                    <a:off x="8797" y="9337"/>
                    <a:ext cx="180" cy="0"/>
                  </a:xfrm>
                  <a:prstGeom prst="line">
                    <a:avLst/>
                  </a:prstGeom>
                  <a:noFill/>
                  <a:ln w="9525">
                    <a:solidFill>
                      <a:srgbClr val="000000"/>
                    </a:solidFill>
                    <a:round/>
                    <a:headEnd/>
                    <a:tailEnd/>
                  </a:ln>
                </p:spPr>
                <p:txBody>
                  <a:bodyPr/>
                  <a:lstStyle/>
                  <a:p>
                    <a:endParaRPr lang="fr-FR"/>
                  </a:p>
                </p:txBody>
              </p:sp>
              <p:sp>
                <p:nvSpPr>
                  <p:cNvPr id="16411" name="Line 140"/>
                  <p:cNvSpPr>
                    <a:spLocks noChangeShapeType="1"/>
                  </p:cNvSpPr>
                  <p:nvPr/>
                </p:nvSpPr>
                <p:spPr bwMode="auto">
                  <a:xfrm flipH="1">
                    <a:off x="8077" y="9337"/>
                    <a:ext cx="180" cy="0"/>
                  </a:xfrm>
                  <a:prstGeom prst="line">
                    <a:avLst/>
                  </a:prstGeom>
                  <a:noFill/>
                  <a:ln w="9525">
                    <a:solidFill>
                      <a:srgbClr val="000000"/>
                    </a:solidFill>
                    <a:round/>
                    <a:headEnd/>
                    <a:tailEnd/>
                  </a:ln>
                </p:spPr>
                <p:txBody>
                  <a:bodyPr/>
                  <a:lstStyle/>
                  <a:p>
                    <a:endParaRPr lang="fr-FR"/>
                  </a:p>
                </p:txBody>
              </p:sp>
            </p:grpSp>
            <p:sp>
              <p:nvSpPr>
                <p:cNvPr id="16407" name="Line 141"/>
                <p:cNvSpPr>
                  <a:spLocks noChangeShapeType="1"/>
                </p:cNvSpPr>
                <p:nvPr/>
              </p:nvSpPr>
              <p:spPr bwMode="auto">
                <a:xfrm>
                  <a:off x="5937" y="12917"/>
                  <a:ext cx="0" cy="180"/>
                </a:xfrm>
                <a:prstGeom prst="line">
                  <a:avLst/>
                </a:prstGeom>
                <a:noFill/>
                <a:ln w="9525">
                  <a:solidFill>
                    <a:srgbClr val="000000"/>
                  </a:solidFill>
                  <a:round/>
                  <a:headEnd/>
                  <a:tailEnd/>
                </a:ln>
              </p:spPr>
              <p:txBody>
                <a:bodyPr/>
                <a:lstStyle/>
                <a:p>
                  <a:endParaRPr lang="fr-FR"/>
                </a:p>
              </p:txBody>
            </p:sp>
            <p:sp>
              <p:nvSpPr>
                <p:cNvPr id="16408" name="Line 142"/>
                <p:cNvSpPr>
                  <a:spLocks noChangeShapeType="1"/>
                </p:cNvSpPr>
                <p:nvPr/>
              </p:nvSpPr>
              <p:spPr bwMode="auto">
                <a:xfrm>
                  <a:off x="5897" y="11857"/>
                  <a:ext cx="0" cy="180"/>
                </a:xfrm>
                <a:prstGeom prst="line">
                  <a:avLst/>
                </a:prstGeom>
                <a:noFill/>
                <a:ln w="9525">
                  <a:solidFill>
                    <a:srgbClr val="000000"/>
                  </a:solidFill>
                  <a:round/>
                  <a:headEnd/>
                  <a:tailEnd/>
                </a:ln>
              </p:spPr>
              <p:txBody>
                <a:bodyPr/>
                <a:lstStyle/>
                <a:p>
                  <a:endParaRPr lang="fr-FR"/>
                </a:p>
              </p:txBody>
            </p:sp>
          </p:grpSp>
          <p:sp>
            <p:nvSpPr>
              <p:cNvPr id="16398" name="Line 143"/>
              <p:cNvSpPr>
                <a:spLocks noChangeShapeType="1"/>
              </p:cNvSpPr>
              <p:nvPr/>
            </p:nvSpPr>
            <p:spPr bwMode="auto">
              <a:xfrm flipH="1">
                <a:off x="217488" y="3117850"/>
                <a:ext cx="342900" cy="0"/>
              </a:xfrm>
              <a:prstGeom prst="line">
                <a:avLst/>
              </a:prstGeom>
              <a:noFill/>
              <a:ln w="9525">
                <a:solidFill>
                  <a:srgbClr val="000000"/>
                </a:solidFill>
                <a:round/>
                <a:headEnd/>
                <a:tailEnd/>
              </a:ln>
            </p:spPr>
            <p:txBody>
              <a:bodyPr/>
              <a:lstStyle/>
              <a:p>
                <a:endParaRPr lang="fr-FR"/>
              </a:p>
            </p:txBody>
          </p:sp>
          <p:sp>
            <p:nvSpPr>
              <p:cNvPr id="16399" name="Line 144"/>
              <p:cNvSpPr>
                <a:spLocks noChangeShapeType="1"/>
              </p:cNvSpPr>
              <p:nvPr/>
            </p:nvSpPr>
            <p:spPr bwMode="auto">
              <a:xfrm>
                <a:off x="560388" y="3117850"/>
                <a:ext cx="342900" cy="0"/>
              </a:xfrm>
              <a:prstGeom prst="line">
                <a:avLst/>
              </a:prstGeom>
              <a:noFill/>
              <a:ln w="9525">
                <a:solidFill>
                  <a:srgbClr val="000000"/>
                </a:solidFill>
                <a:round/>
                <a:headEnd/>
                <a:tailEnd/>
              </a:ln>
            </p:spPr>
            <p:txBody>
              <a:bodyPr/>
              <a:lstStyle/>
              <a:p>
                <a:endParaRPr lang="fr-FR"/>
              </a:p>
            </p:txBody>
          </p:sp>
          <p:sp>
            <p:nvSpPr>
              <p:cNvPr id="16400" name="Line 145"/>
              <p:cNvSpPr>
                <a:spLocks noChangeShapeType="1"/>
              </p:cNvSpPr>
              <p:nvPr/>
            </p:nvSpPr>
            <p:spPr bwMode="auto">
              <a:xfrm>
                <a:off x="1404938" y="3117850"/>
                <a:ext cx="228600" cy="0"/>
              </a:xfrm>
              <a:prstGeom prst="line">
                <a:avLst/>
              </a:prstGeom>
              <a:noFill/>
              <a:ln w="9525">
                <a:solidFill>
                  <a:srgbClr val="000000"/>
                </a:solidFill>
                <a:round/>
                <a:headEnd/>
                <a:tailEnd/>
              </a:ln>
            </p:spPr>
            <p:txBody>
              <a:bodyPr/>
              <a:lstStyle/>
              <a:p>
                <a:endParaRPr lang="fr-FR"/>
              </a:p>
            </p:txBody>
          </p:sp>
          <p:sp>
            <p:nvSpPr>
              <p:cNvPr id="16401" name="Line 146"/>
              <p:cNvSpPr>
                <a:spLocks noChangeShapeType="1"/>
              </p:cNvSpPr>
              <p:nvPr/>
            </p:nvSpPr>
            <p:spPr bwMode="auto">
              <a:xfrm>
                <a:off x="179388" y="2463800"/>
                <a:ext cx="342900" cy="0"/>
              </a:xfrm>
              <a:prstGeom prst="line">
                <a:avLst/>
              </a:prstGeom>
              <a:noFill/>
              <a:ln w="9525">
                <a:solidFill>
                  <a:srgbClr val="000000"/>
                </a:solidFill>
                <a:round/>
                <a:headEnd/>
                <a:tailEnd type="stealth" w="med" len="med"/>
              </a:ln>
            </p:spPr>
            <p:txBody>
              <a:bodyPr/>
              <a:lstStyle/>
              <a:p>
                <a:endParaRPr lang="fr-FR"/>
              </a:p>
            </p:txBody>
          </p:sp>
          <p:sp>
            <p:nvSpPr>
              <p:cNvPr id="16402" name="Line 147"/>
              <p:cNvSpPr>
                <a:spLocks noChangeShapeType="1"/>
              </p:cNvSpPr>
              <p:nvPr/>
            </p:nvSpPr>
            <p:spPr bwMode="auto">
              <a:xfrm flipV="1">
                <a:off x="306388" y="2513013"/>
                <a:ext cx="0" cy="573087"/>
              </a:xfrm>
              <a:prstGeom prst="line">
                <a:avLst/>
              </a:prstGeom>
              <a:noFill/>
              <a:ln w="9525">
                <a:solidFill>
                  <a:srgbClr val="000000"/>
                </a:solidFill>
                <a:round/>
                <a:headEnd/>
                <a:tailEnd type="triangle" w="med" len="med"/>
              </a:ln>
            </p:spPr>
            <p:txBody>
              <a:bodyPr/>
              <a:lstStyle/>
              <a:p>
                <a:endParaRPr lang="fr-FR"/>
              </a:p>
            </p:txBody>
          </p:sp>
          <p:sp>
            <p:nvSpPr>
              <p:cNvPr id="16403" name="Line 148"/>
              <p:cNvSpPr>
                <a:spLocks noChangeShapeType="1"/>
              </p:cNvSpPr>
              <p:nvPr/>
            </p:nvSpPr>
            <p:spPr bwMode="auto">
              <a:xfrm flipH="1">
                <a:off x="1016249" y="2473871"/>
                <a:ext cx="114300" cy="142875"/>
              </a:xfrm>
              <a:prstGeom prst="line">
                <a:avLst/>
              </a:prstGeom>
              <a:noFill/>
              <a:ln w="28575">
                <a:solidFill>
                  <a:srgbClr val="000000"/>
                </a:solidFill>
                <a:round/>
                <a:headEnd/>
                <a:tailEnd type="triangle" w="sm" len="sm"/>
              </a:ln>
            </p:spPr>
            <p:txBody>
              <a:bodyPr/>
              <a:lstStyle/>
              <a:p>
                <a:endParaRPr lang="fr-FR"/>
              </a:p>
            </p:txBody>
          </p:sp>
          <p:sp>
            <p:nvSpPr>
              <p:cNvPr id="16404" name="Line 149"/>
              <p:cNvSpPr>
                <a:spLocks noChangeShapeType="1"/>
              </p:cNvSpPr>
              <p:nvPr/>
            </p:nvSpPr>
            <p:spPr bwMode="auto">
              <a:xfrm>
                <a:off x="1624013" y="3101975"/>
                <a:ext cx="0" cy="228600"/>
              </a:xfrm>
              <a:prstGeom prst="line">
                <a:avLst/>
              </a:prstGeom>
              <a:noFill/>
              <a:ln w="9525">
                <a:solidFill>
                  <a:srgbClr val="000000"/>
                </a:solidFill>
                <a:round/>
                <a:headEnd/>
                <a:tailEnd/>
              </a:ln>
            </p:spPr>
            <p:txBody>
              <a:bodyPr/>
              <a:lstStyle/>
              <a:p>
                <a:endParaRPr lang="fr-FR"/>
              </a:p>
            </p:txBody>
          </p:sp>
          <p:sp>
            <p:nvSpPr>
              <p:cNvPr id="16405" name="Line 150"/>
              <p:cNvSpPr>
                <a:spLocks noChangeShapeType="1"/>
              </p:cNvSpPr>
              <p:nvPr/>
            </p:nvSpPr>
            <p:spPr bwMode="auto">
              <a:xfrm flipH="1">
                <a:off x="242888" y="3330575"/>
                <a:ext cx="1371600" cy="0"/>
              </a:xfrm>
              <a:prstGeom prst="line">
                <a:avLst/>
              </a:prstGeom>
              <a:noFill/>
              <a:ln w="9525">
                <a:solidFill>
                  <a:srgbClr val="000000"/>
                </a:solidFill>
                <a:round/>
                <a:headEnd/>
                <a:tailEnd/>
              </a:ln>
            </p:spPr>
            <p:txBody>
              <a:bodyPr/>
              <a:lstStyle/>
              <a:p>
                <a:endParaRPr lang="fr-FR"/>
              </a:p>
            </p:txBody>
          </p:sp>
        </p:grpSp>
        <p:sp>
          <p:nvSpPr>
            <p:cNvPr id="16391" name="ZoneTexte 629"/>
            <p:cNvSpPr txBox="1">
              <a:spLocks noChangeArrowheads="1"/>
            </p:cNvSpPr>
            <p:nvPr/>
          </p:nvSpPr>
          <p:spPr bwMode="auto">
            <a:xfrm>
              <a:off x="8384911" y="3952416"/>
              <a:ext cx="300082" cy="369332"/>
            </a:xfrm>
            <a:prstGeom prst="rect">
              <a:avLst/>
            </a:prstGeom>
            <a:noFill/>
            <a:ln w="9525">
              <a:noFill/>
              <a:miter lim="800000"/>
              <a:headEnd/>
              <a:tailEnd/>
            </a:ln>
          </p:spPr>
          <p:txBody>
            <a:bodyPr wrap="none">
              <a:spAutoFit/>
            </a:bodyPr>
            <a:lstStyle/>
            <a:p>
              <a:r>
                <a:rPr lang="fr-FR" dirty="0"/>
                <a:t>J</a:t>
              </a:r>
            </a:p>
          </p:txBody>
        </p:sp>
        <p:sp>
          <p:nvSpPr>
            <p:cNvPr id="16392" name="ZoneTexte 630"/>
            <p:cNvSpPr txBox="1">
              <a:spLocks noChangeArrowheads="1"/>
            </p:cNvSpPr>
            <p:nvPr/>
          </p:nvSpPr>
          <p:spPr bwMode="auto">
            <a:xfrm>
              <a:off x="7730048" y="3665529"/>
              <a:ext cx="248786" cy="369332"/>
            </a:xfrm>
            <a:prstGeom prst="rect">
              <a:avLst/>
            </a:prstGeom>
            <a:noFill/>
            <a:ln w="9525">
              <a:noFill/>
              <a:miter lim="800000"/>
              <a:headEnd/>
              <a:tailEnd/>
            </a:ln>
          </p:spPr>
          <p:txBody>
            <a:bodyPr wrap="none">
              <a:spAutoFit/>
            </a:bodyPr>
            <a:lstStyle/>
            <a:p>
              <a:r>
                <a:rPr lang="fr-FR" dirty="0"/>
                <a:t>I</a:t>
              </a:r>
            </a:p>
          </p:txBody>
        </p:sp>
        <p:sp>
          <p:nvSpPr>
            <p:cNvPr id="16393" name="ZoneTexte 631"/>
            <p:cNvSpPr txBox="1">
              <a:spLocks noChangeArrowheads="1"/>
            </p:cNvSpPr>
            <p:nvPr/>
          </p:nvSpPr>
          <p:spPr bwMode="auto">
            <a:xfrm>
              <a:off x="7363894" y="3929066"/>
              <a:ext cx="351378" cy="369332"/>
            </a:xfrm>
            <a:prstGeom prst="rect">
              <a:avLst/>
            </a:prstGeom>
            <a:noFill/>
            <a:ln w="9525">
              <a:noFill/>
              <a:miter lim="800000"/>
              <a:headEnd/>
              <a:tailEnd/>
            </a:ln>
          </p:spPr>
          <p:txBody>
            <a:bodyPr wrap="none">
              <a:spAutoFit/>
            </a:bodyPr>
            <a:lstStyle/>
            <a:p>
              <a:r>
                <a:rPr lang="fr-FR"/>
                <a:t>U</a:t>
              </a:r>
            </a:p>
          </p:txBody>
        </p:sp>
      </p:grpSp>
      <p:sp>
        <p:nvSpPr>
          <p:cNvPr id="3" name="Espace réservé du numéro de diapositive 2"/>
          <p:cNvSpPr>
            <a:spLocks noGrp="1"/>
          </p:cNvSpPr>
          <p:nvPr>
            <p:ph type="sldNum" sz="quarter" idx="12"/>
          </p:nvPr>
        </p:nvSpPr>
        <p:spPr/>
        <p:txBody>
          <a:bodyPr/>
          <a:lstStyle/>
          <a:p>
            <a:pPr>
              <a:defRPr/>
            </a:pPr>
            <a:fld id="{8D6E587B-5070-4C33-B8A0-3049C854F3BE}" type="slidenum">
              <a:rPr lang="fr-FR" smtClean="0">
                <a:solidFill>
                  <a:schemeClr val="tx1"/>
                </a:solidFill>
              </a:rPr>
              <a:pPr>
                <a:defRPr/>
              </a:pPr>
              <a:t>27</a:t>
            </a:fld>
            <a:endParaRPr lang="fr-FR">
              <a:solidFill>
                <a:schemeClr val="tx1"/>
              </a:solidFill>
            </a:endParaRPr>
          </a:p>
        </p:txBody>
      </p:sp>
      <p:grpSp>
        <p:nvGrpSpPr>
          <p:cNvPr id="83" name="Groupe 161"/>
          <p:cNvGrpSpPr>
            <a:grpSpLocks/>
          </p:cNvGrpSpPr>
          <p:nvPr/>
        </p:nvGrpSpPr>
        <p:grpSpPr bwMode="auto">
          <a:xfrm>
            <a:off x="2044007" y="1372124"/>
            <a:ext cx="2225880" cy="2496750"/>
            <a:chOff x="7149049" y="1071563"/>
            <a:chExt cx="1852076" cy="1987550"/>
          </a:xfrm>
        </p:grpSpPr>
        <p:sp>
          <p:nvSpPr>
            <p:cNvPr id="84" name="ZoneTexte 533"/>
            <p:cNvSpPr txBox="1">
              <a:spLocks noChangeArrowheads="1"/>
            </p:cNvSpPr>
            <p:nvPr/>
          </p:nvSpPr>
          <p:spPr bwMode="auto">
            <a:xfrm>
              <a:off x="7572375" y="1071563"/>
              <a:ext cx="249238" cy="369887"/>
            </a:xfrm>
            <a:prstGeom prst="rect">
              <a:avLst/>
            </a:prstGeom>
            <a:noFill/>
            <a:ln w="9525">
              <a:noFill/>
              <a:miter lim="800000"/>
              <a:headEnd/>
              <a:tailEnd/>
            </a:ln>
          </p:spPr>
          <p:txBody>
            <a:bodyPr wrap="none">
              <a:spAutoFit/>
            </a:bodyPr>
            <a:lstStyle/>
            <a:p>
              <a:r>
                <a:rPr lang="fr-FR"/>
                <a:t>I</a:t>
              </a:r>
            </a:p>
          </p:txBody>
        </p:sp>
        <p:grpSp>
          <p:nvGrpSpPr>
            <p:cNvPr id="85" name="Groupe 633"/>
            <p:cNvGrpSpPr>
              <a:grpSpLocks/>
            </p:cNvGrpSpPr>
            <p:nvPr/>
          </p:nvGrpSpPr>
          <p:grpSpPr bwMode="auto">
            <a:xfrm>
              <a:off x="7149049" y="1357313"/>
              <a:ext cx="1852076" cy="1701800"/>
              <a:chOff x="7149067" y="1357298"/>
              <a:chExt cx="1852089" cy="1701812"/>
            </a:xfrm>
          </p:grpSpPr>
          <p:grpSp>
            <p:nvGrpSpPr>
              <p:cNvPr id="86" name="Groupe 456"/>
              <p:cNvGrpSpPr>
                <a:grpSpLocks/>
              </p:cNvGrpSpPr>
              <p:nvPr/>
            </p:nvGrpSpPr>
            <p:grpSpPr bwMode="auto">
              <a:xfrm>
                <a:off x="7273956" y="1409697"/>
                <a:ext cx="1727200" cy="1649413"/>
                <a:chOff x="366713" y="247650"/>
                <a:chExt cx="1727200" cy="1649413"/>
              </a:xfrm>
            </p:grpSpPr>
            <p:grpSp>
              <p:nvGrpSpPr>
                <p:cNvPr id="90" name="Group 4"/>
                <p:cNvGrpSpPr>
                  <a:grpSpLocks/>
                </p:cNvGrpSpPr>
                <p:nvPr/>
              </p:nvGrpSpPr>
              <p:grpSpPr bwMode="auto">
                <a:xfrm>
                  <a:off x="1331913" y="476250"/>
                  <a:ext cx="127000" cy="787400"/>
                  <a:chOff x="5897" y="11857"/>
                  <a:chExt cx="200" cy="1240"/>
                </a:xfrm>
              </p:grpSpPr>
              <p:grpSp>
                <p:nvGrpSpPr>
                  <p:cNvPr id="144" name="Group 5"/>
                  <p:cNvGrpSpPr>
                    <a:grpSpLocks/>
                  </p:cNvGrpSpPr>
                  <p:nvPr/>
                </p:nvGrpSpPr>
                <p:grpSpPr bwMode="auto">
                  <a:xfrm rot="5222131">
                    <a:off x="5557" y="12397"/>
                    <a:ext cx="900" cy="180"/>
                    <a:chOff x="8077" y="9157"/>
                    <a:chExt cx="900" cy="180"/>
                  </a:xfrm>
                </p:grpSpPr>
                <p:grpSp>
                  <p:nvGrpSpPr>
                    <p:cNvPr id="147" name="Group 6"/>
                    <p:cNvGrpSpPr>
                      <a:grpSpLocks/>
                    </p:cNvGrpSpPr>
                    <p:nvPr/>
                  </p:nvGrpSpPr>
                  <p:grpSpPr bwMode="auto">
                    <a:xfrm>
                      <a:off x="8257" y="9157"/>
                      <a:ext cx="540" cy="180"/>
                      <a:chOff x="8257" y="9157"/>
                      <a:chExt cx="1800" cy="180"/>
                    </a:xfrm>
                  </p:grpSpPr>
                  <p:grpSp>
                    <p:nvGrpSpPr>
                      <p:cNvPr id="150" name="Group 7"/>
                      <p:cNvGrpSpPr>
                        <a:grpSpLocks/>
                      </p:cNvGrpSpPr>
                      <p:nvPr/>
                    </p:nvGrpSpPr>
                    <p:grpSpPr bwMode="auto">
                      <a:xfrm>
                        <a:off x="8617" y="9157"/>
                        <a:ext cx="360" cy="180"/>
                        <a:chOff x="8617" y="9157"/>
                        <a:chExt cx="360" cy="180"/>
                      </a:xfrm>
                    </p:grpSpPr>
                    <p:sp>
                      <p:nvSpPr>
                        <p:cNvPr id="163" name="Line 8"/>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64" name="Line 9"/>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51" name="Group 10"/>
                      <p:cNvGrpSpPr>
                        <a:grpSpLocks/>
                      </p:cNvGrpSpPr>
                      <p:nvPr/>
                    </p:nvGrpSpPr>
                    <p:grpSpPr bwMode="auto">
                      <a:xfrm>
                        <a:off x="8977" y="9157"/>
                        <a:ext cx="360" cy="180"/>
                        <a:chOff x="8617" y="9157"/>
                        <a:chExt cx="360" cy="180"/>
                      </a:xfrm>
                    </p:grpSpPr>
                    <p:sp>
                      <p:nvSpPr>
                        <p:cNvPr id="161" name="Line 11"/>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62" name="Line 12"/>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52" name="Group 13"/>
                      <p:cNvGrpSpPr>
                        <a:grpSpLocks/>
                      </p:cNvGrpSpPr>
                      <p:nvPr/>
                    </p:nvGrpSpPr>
                    <p:grpSpPr bwMode="auto">
                      <a:xfrm>
                        <a:off x="9337" y="9157"/>
                        <a:ext cx="360" cy="180"/>
                        <a:chOff x="8617" y="9157"/>
                        <a:chExt cx="360" cy="180"/>
                      </a:xfrm>
                    </p:grpSpPr>
                    <p:sp>
                      <p:nvSpPr>
                        <p:cNvPr id="159" name="Line 14"/>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60" name="Line 15"/>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53" name="Group 16"/>
                      <p:cNvGrpSpPr>
                        <a:grpSpLocks/>
                      </p:cNvGrpSpPr>
                      <p:nvPr/>
                    </p:nvGrpSpPr>
                    <p:grpSpPr bwMode="auto">
                      <a:xfrm>
                        <a:off x="9697" y="9157"/>
                        <a:ext cx="360" cy="180"/>
                        <a:chOff x="8617" y="9157"/>
                        <a:chExt cx="360" cy="180"/>
                      </a:xfrm>
                    </p:grpSpPr>
                    <p:sp>
                      <p:nvSpPr>
                        <p:cNvPr id="157" name="Line 17"/>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58" name="Line 18"/>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54" name="Group 19"/>
                      <p:cNvGrpSpPr>
                        <a:grpSpLocks/>
                      </p:cNvGrpSpPr>
                      <p:nvPr/>
                    </p:nvGrpSpPr>
                    <p:grpSpPr bwMode="auto">
                      <a:xfrm>
                        <a:off x="8257" y="9157"/>
                        <a:ext cx="360" cy="180"/>
                        <a:chOff x="8617" y="9157"/>
                        <a:chExt cx="360" cy="180"/>
                      </a:xfrm>
                    </p:grpSpPr>
                    <p:sp>
                      <p:nvSpPr>
                        <p:cNvPr id="155" name="Line 20"/>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56" name="Line 21"/>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sp>
                  <p:nvSpPr>
                    <p:cNvPr id="148" name="Line 22"/>
                    <p:cNvSpPr>
                      <a:spLocks noChangeShapeType="1"/>
                    </p:cNvSpPr>
                    <p:nvPr/>
                  </p:nvSpPr>
                  <p:spPr bwMode="auto">
                    <a:xfrm>
                      <a:off x="8797" y="9337"/>
                      <a:ext cx="180" cy="0"/>
                    </a:xfrm>
                    <a:prstGeom prst="line">
                      <a:avLst/>
                    </a:prstGeom>
                    <a:noFill/>
                    <a:ln w="9525">
                      <a:solidFill>
                        <a:srgbClr val="000000"/>
                      </a:solidFill>
                      <a:round/>
                      <a:headEnd/>
                      <a:tailEnd/>
                    </a:ln>
                  </p:spPr>
                  <p:txBody>
                    <a:bodyPr/>
                    <a:lstStyle/>
                    <a:p>
                      <a:endParaRPr lang="fr-FR"/>
                    </a:p>
                  </p:txBody>
                </p:sp>
                <p:sp>
                  <p:nvSpPr>
                    <p:cNvPr id="149" name="Line 23"/>
                    <p:cNvSpPr>
                      <a:spLocks noChangeShapeType="1"/>
                    </p:cNvSpPr>
                    <p:nvPr/>
                  </p:nvSpPr>
                  <p:spPr bwMode="auto">
                    <a:xfrm flipH="1">
                      <a:off x="8077" y="9337"/>
                      <a:ext cx="180" cy="0"/>
                    </a:xfrm>
                    <a:prstGeom prst="line">
                      <a:avLst/>
                    </a:prstGeom>
                    <a:noFill/>
                    <a:ln w="9525">
                      <a:solidFill>
                        <a:srgbClr val="000000"/>
                      </a:solidFill>
                      <a:round/>
                      <a:headEnd/>
                      <a:tailEnd/>
                    </a:ln>
                  </p:spPr>
                  <p:txBody>
                    <a:bodyPr/>
                    <a:lstStyle/>
                    <a:p>
                      <a:endParaRPr lang="fr-FR"/>
                    </a:p>
                  </p:txBody>
                </p:sp>
              </p:grpSp>
              <p:sp>
                <p:nvSpPr>
                  <p:cNvPr id="145" name="Line 24"/>
                  <p:cNvSpPr>
                    <a:spLocks noChangeShapeType="1"/>
                  </p:cNvSpPr>
                  <p:nvPr/>
                </p:nvSpPr>
                <p:spPr bwMode="auto">
                  <a:xfrm>
                    <a:off x="5937" y="12917"/>
                    <a:ext cx="0" cy="180"/>
                  </a:xfrm>
                  <a:prstGeom prst="line">
                    <a:avLst/>
                  </a:prstGeom>
                  <a:noFill/>
                  <a:ln w="9525">
                    <a:solidFill>
                      <a:srgbClr val="000000"/>
                    </a:solidFill>
                    <a:round/>
                    <a:headEnd/>
                    <a:tailEnd/>
                  </a:ln>
                </p:spPr>
                <p:txBody>
                  <a:bodyPr/>
                  <a:lstStyle/>
                  <a:p>
                    <a:endParaRPr lang="fr-FR"/>
                  </a:p>
                </p:txBody>
              </p:sp>
              <p:sp>
                <p:nvSpPr>
                  <p:cNvPr id="146" name="Line 25"/>
                  <p:cNvSpPr>
                    <a:spLocks noChangeShapeType="1"/>
                  </p:cNvSpPr>
                  <p:nvPr/>
                </p:nvSpPr>
                <p:spPr bwMode="auto">
                  <a:xfrm>
                    <a:off x="5897" y="11857"/>
                    <a:ext cx="0" cy="180"/>
                  </a:xfrm>
                  <a:prstGeom prst="line">
                    <a:avLst/>
                  </a:prstGeom>
                  <a:noFill/>
                  <a:ln w="9525">
                    <a:solidFill>
                      <a:srgbClr val="000000"/>
                    </a:solidFill>
                    <a:round/>
                    <a:headEnd/>
                    <a:tailEnd/>
                  </a:ln>
                </p:spPr>
                <p:txBody>
                  <a:bodyPr/>
                  <a:lstStyle/>
                  <a:p>
                    <a:endParaRPr lang="fr-FR"/>
                  </a:p>
                </p:txBody>
              </p:sp>
            </p:grpSp>
            <p:grpSp>
              <p:nvGrpSpPr>
                <p:cNvPr id="91" name="Group 26"/>
                <p:cNvGrpSpPr>
                  <a:grpSpLocks/>
                </p:cNvGrpSpPr>
                <p:nvPr/>
              </p:nvGrpSpPr>
              <p:grpSpPr bwMode="auto">
                <a:xfrm rot="-7643581">
                  <a:off x="950913" y="1085850"/>
                  <a:ext cx="127000" cy="787400"/>
                  <a:chOff x="5897" y="11857"/>
                  <a:chExt cx="200" cy="1240"/>
                </a:xfrm>
              </p:grpSpPr>
              <p:grpSp>
                <p:nvGrpSpPr>
                  <p:cNvPr id="123" name="Group 27"/>
                  <p:cNvGrpSpPr>
                    <a:grpSpLocks/>
                  </p:cNvGrpSpPr>
                  <p:nvPr/>
                </p:nvGrpSpPr>
                <p:grpSpPr bwMode="auto">
                  <a:xfrm rot="5222131">
                    <a:off x="5557" y="12397"/>
                    <a:ext cx="900" cy="180"/>
                    <a:chOff x="8077" y="9157"/>
                    <a:chExt cx="900" cy="180"/>
                  </a:xfrm>
                </p:grpSpPr>
                <p:grpSp>
                  <p:nvGrpSpPr>
                    <p:cNvPr id="126" name="Group 28"/>
                    <p:cNvGrpSpPr>
                      <a:grpSpLocks/>
                    </p:cNvGrpSpPr>
                    <p:nvPr/>
                  </p:nvGrpSpPr>
                  <p:grpSpPr bwMode="auto">
                    <a:xfrm>
                      <a:off x="8257" y="9157"/>
                      <a:ext cx="540" cy="180"/>
                      <a:chOff x="8257" y="9157"/>
                      <a:chExt cx="1800" cy="180"/>
                    </a:xfrm>
                  </p:grpSpPr>
                  <p:grpSp>
                    <p:nvGrpSpPr>
                      <p:cNvPr id="129" name="Group 29"/>
                      <p:cNvGrpSpPr>
                        <a:grpSpLocks/>
                      </p:cNvGrpSpPr>
                      <p:nvPr/>
                    </p:nvGrpSpPr>
                    <p:grpSpPr bwMode="auto">
                      <a:xfrm>
                        <a:off x="8617" y="9157"/>
                        <a:ext cx="360" cy="180"/>
                        <a:chOff x="8617" y="9157"/>
                        <a:chExt cx="360" cy="180"/>
                      </a:xfrm>
                    </p:grpSpPr>
                    <p:sp>
                      <p:nvSpPr>
                        <p:cNvPr id="142" name="Line 30"/>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43" name="Line 31"/>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30" name="Group 32"/>
                      <p:cNvGrpSpPr>
                        <a:grpSpLocks/>
                      </p:cNvGrpSpPr>
                      <p:nvPr/>
                    </p:nvGrpSpPr>
                    <p:grpSpPr bwMode="auto">
                      <a:xfrm>
                        <a:off x="8977" y="9157"/>
                        <a:ext cx="360" cy="180"/>
                        <a:chOff x="8617" y="9157"/>
                        <a:chExt cx="360" cy="180"/>
                      </a:xfrm>
                    </p:grpSpPr>
                    <p:sp>
                      <p:nvSpPr>
                        <p:cNvPr id="140" name="Line 33"/>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41" name="Line 34"/>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31" name="Group 35"/>
                      <p:cNvGrpSpPr>
                        <a:grpSpLocks/>
                      </p:cNvGrpSpPr>
                      <p:nvPr/>
                    </p:nvGrpSpPr>
                    <p:grpSpPr bwMode="auto">
                      <a:xfrm>
                        <a:off x="9337" y="9157"/>
                        <a:ext cx="360" cy="180"/>
                        <a:chOff x="8617" y="9157"/>
                        <a:chExt cx="360" cy="180"/>
                      </a:xfrm>
                    </p:grpSpPr>
                    <p:sp>
                      <p:nvSpPr>
                        <p:cNvPr id="138" name="Line 36"/>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39" name="Line 37"/>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32" name="Group 38"/>
                      <p:cNvGrpSpPr>
                        <a:grpSpLocks/>
                      </p:cNvGrpSpPr>
                      <p:nvPr/>
                    </p:nvGrpSpPr>
                    <p:grpSpPr bwMode="auto">
                      <a:xfrm>
                        <a:off x="9697" y="9157"/>
                        <a:ext cx="360" cy="180"/>
                        <a:chOff x="8617" y="9157"/>
                        <a:chExt cx="360" cy="180"/>
                      </a:xfrm>
                    </p:grpSpPr>
                    <p:sp>
                      <p:nvSpPr>
                        <p:cNvPr id="136" name="Line 39"/>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37" name="Line 40"/>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33" name="Group 41"/>
                      <p:cNvGrpSpPr>
                        <a:grpSpLocks/>
                      </p:cNvGrpSpPr>
                      <p:nvPr/>
                    </p:nvGrpSpPr>
                    <p:grpSpPr bwMode="auto">
                      <a:xfrm>
                        <a:off x="8257" y="9157"/>
                        <a:ext cx="360" cy="180"/>
                        <a:chOff x="8617" y="9157"/>
                        <a:chExt cx="360" cy="180"/>
                      </a:xfrm>
                    </p:grpSpPr>
                    <p:sp>
                      <p:nvSpPr>
                        <p:cNvPr id="134" name="Line 42"/>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35" name="Line 43"/>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sp>
                  <p:nvSpPr>
                    <p:cNvPr id="127" name="Line 44"/>
                    <p:cNvSpPr>
                      <a:spLocks noChangeShapeType="1"/>
                    </p:cNvSpPr>
                    <p:nvPr/>
                  </p:nvSpPr>
                  <p:spPr bwMode="auto">
                    <a:xfrm>
                      <a:off x="8797" y="9337"/>
                      <a:ext cx="180" cy="0"/>
                    </a:xfrm>
                    <a:prstGeom prst="line">
                      <a:avLst/>
                    </a:prstGeom>
                    <a:noFill/>
                    <a:ln w="9525">
                      <a:solidFill>
                        <a:srgbClr val="000000"/>
                      </a:solidFill>
                      <a:round/>
                      <a:headEnd/>
                      <a:tailEnd/>
                    </a:ln>
                  </p:spPr>
                  <p:txBody>
                    <a:bodyPr/>
                    <a:lstStyle/>
                    <a:p>
                      <a:endParaRPr lang="fr-FR"/>
                    </a:p>
                  </p:txBody>
                </p:sp>
                <p:sp>
                  <p:nvSpPr>
                    <p:cNvPr id="128" name="Line 45"/>
                    <p:cNvSpPr>
                      <a:spLocks noChangeShapeType="1"/>
                    </p:cNvSpPr>
                    <p:nvPr/>
                  </p:nvSpPr>
                  <p:spPr bwMode="auto">
                    <a:xfrm flipH="1">
                      <a:off x="8077" y="9337"/>
                      <a:ext cx="180" cy="0"/>
                    </a:xfrm>
                    <a:prstGeom prst="line">
                      <a:avLst/>
                    </a:prstGeom>
                    <a:noFill/>
                    <a:ln w="9525">
                      <a:solidFill>
                        <a:srgbClr val="000000"/>
                      </a:solidFill>
                      <a:round/>
                      <a:headEnd/>
                      <a:tailEnd/>
                    </a:ln>
                  </p:spPr>
                  <p:txBody>
                    <a:bodyPr/>
                    <a:lstStyle/>
                    <a:p>
                      <a:endParaRPr lang="fr-FR"/>
                    </a:p>
                  </p:txBody>
                </p:sp>
              </p:grpSp>
              <p:sp>
                <p:nvSpPr>
                  <p:cNvPr id="124" name="Line 46"/>
                  <p:cNvSpPr>
                    <a:spLocks noChangeShapeType="1"/>
                  </p:cNvSpPr>
                  <p:nvPr/>
                </p:nvSpPr>
                <p:spPr bwMode="auto">
                  <a:xfrm>
                    <a:off x="5937" y="12917"/>
                    <a:ext cx="0" cy="180"/>
                  </a:xfrm>
                  <a:prstGeom prst="line">
                    <a:avLst/>
                  </a:prstGeom>
                  <a:noFill/>
                  <a:ln w="9525">
                    <a:solidFill>
                      <a:srgbClr val="000000"/>
                    </a:solidFill>
                    <a:round/>
                    <a:headEnd/>
                    <a:tailEnd/>
                  </a:ln>
                </p:spPr>
                <p:txBody>
                  <a:bodyPr/>
                  <a:lstStyle/>
                  <a:p>
                    <a:endParaRPr lang="fr-FR"/>
                  </a:p>
                </p:txBody>
              </p:sp>
              <p:sp>
                <p:nvSpPr>
                  <p:cNvPr id="125" name="Line 47"/>
                  <p:cNvSpPr>
                    <a:spLocks noChangeShapeType="1"/>
                  </p:cNvSpPr>
                  <p:nvPr/>
                </p:nvSpPr>
                <p:spPr bwMode="auto">
                  <a:xfrm>
                    <a:off x="5897" y="11857"/>
                    <a:ext cx="0" cy="180"/>
                  </a:xfrm>
                  <a:prstGeom prst="line">
                    <a:avLst/>
                  </a:prstGeom>
                  <a:noFill/>
                  <a:ln w="9525">
                    <a:solidFill>
                      <a:srgbClr val="000000"/>
                    </a:solidFill>
                    <a:round/>
                    <a:headEnd/>
                    <a:tailEnd/>
                  </a:ln>
                </p:spPr>
                <p:txBody>
                  <a:bodyPr/>
                  <a:lstStyle/>
                  <a:p>
                    <a:endParaRPr lang="fr-FR"/>
                  </a:p>
                </p:txBody>
              </p:sp>
            </p:grpSp>
            <p:grpSp>
              <p:nvGrpSpPr>
                <p:cNvPr id="92" name="Group 48"/>
                <p:cNvGrpSpPr>
                  <a:grpSpLocks/>
                </p:cNvGrpSpPr>
                <p:nvPr/>
              </p:nvGrpSpPr>
              <p:grpSpPr bwMode="auto">
                <a:xfrm rot="-2899982">
                  <a:off x="1636713" y="1085850"/>
                  <a:ext cx="127000" cy="787400"/>
                  <a:chOff x="5897" y="11857"/>
                  <a:chExt cx="200" cy="1240"/>
                </a:xfrm>
              </p:grpSpPr>
              <p:grpSp>
                <p:nvGrpSpPr>
                  <p:cNvPr id="102" name="Group 49"/>
                  <p:cNvGrpSpPr>
                    <a:grpSpLocks/>
                  </p:cNvGrpSpPr>
                  <p:nvPr/>
                </p:nvGrpSpPr>
                <p:grpSpPr bwMode="auto">
                  <a:xfrm rot="5222131">
                    <a:off x="5557" y="12397"/>
                    <a:ext cx="900" cy="180"/>
                    <a:chOff x="8077" y="9157"/>
                    <a:chExt cx="900" cy="180"/>
                  </a:xfrm>
                </p:grpSpPr>
                <p:grpSp>
                  <p:nvGrpSpPr>
                    <p:cNvPr id="105" name="Group 50"/>
                    <p:cNvGrpSpPr>
                      <a:grpSpLocks/>
                    </p:cNvGrpSpPr>
                    <p:nvPr/>
                  </p:nvGrpSpPr>
                  <p:grpSpPr bwMode="auto">
                    <a:xfrm>
                      <a:off x="8257" y="9157"/>
                      <a:ext cx="540" cy="180"/>
                      <a:chOff x="8257" y="9157"/>
                      <a:chExt cx="1800" cy="180"/>
                    </a:xfrm>
                  </p:grpSpPr>
                  <p:grpSp>
                    <p:nvGrpSpPr>
                      <p:cNvPr id="108" name="Group 51"/>
                      <p:cNvGrpSpPr>
                        <a:grpSpLocks/>
                      </p:cNvGrpSpPr>
                      <p:nvPr/>
                    </p:nvGrpSpPr>
                    <p:grpSpPr bwMode="auto">
                      <a:xfrm>
                        <a:off x="8617" y="9157"/>
                        <a:ext cx="360" cy="180"/>
                        <a:chOff x="8617" y="9157"/>
                        <a:chExt cx="360" cy="180"/>
                      </a:xfrm>
                    </p:grpSpPr>
                    <p:sp>
                      <p:nvSpPr>
                        <p:cNvPr id="121" name="Line 52"/>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22" name="Line 53"/>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09" name="Group 54"/>
                      <p:cNvGrpSpPr>
                        <a:grpSpLocks/>
                      </p:cNvGrpSpPr>
                      <p:nvPr/>
                    </p:nvGrpSpPr>
                    <p:grpSpPr bwMode="auto">
                      <a:xfrm>
                        <a:off x="8977" y="9157"/>
                        <a:ext cx="360" cy="180"/>
                        <a:chOff x="8617" y="9157"/>
                        <a:chExt cx="360" cy="180"/>
                      </a:xfrm>
                    </p:grpSpPr>
                    <p:sp>
                      <p:nvSpPr>
                        <p:cNvPr id="119" name="Line 55"/>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20" name="Line 56"/>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10" name="Group 57"/>
                      <p:cNvGrpSpPr>
                        <a:grpSpLocks/>
                      </p:cNvGrpSpPr>
                      <p:nvPr/>
                    </p:nvGrpSpPr>
                    <p:grpSpPr bwMode="auto">
                      <a:xfrm>
                        <a:off x="9337" y="9157"/>
                        <a:ext cx="360" cy="180"/>
                        <a:chOff x="8617" y="9157"/>
                        <a:chExt cx="360" cy="180"/>
                      </a:xfrm>
                    </p:grpSpPr>
                    <p:sp>
                      <p:nvSpPr>
                        <p:cNvPr id="117" name="Line 58"/>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18" name="Line 59"/>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11" name="Group 60"/>
                      <p:cNvGrpSpPr>
                        <a:grpSpLocks/>
                      </p:cNvGrpSpPr>
                      <p:nvPr/>
                    </p:nvGrpSpPr>
                    <p:grpSpPr bwMode="auto">
                      <a:xfrm>
                        <a:off x="9697" y="9157"/>
                        <a:ext cx="360" cy="180"/>
                        <a:chOff x="8617" y="9157"/>
                        <a:chExt cx="360" cy="180"/>
                      </a:xfrm>
                    </p:grpSpPr>
                    <p:sp>
                      <p:nvSpPr>
                        <p:cNvPr id="115" name="Line 61"/>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16" name="Line 62"/>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12" name="Group 63"/>
                      <p:cNvGrpSpPr>
                        <a:grpSpLocks/>
                      </p:cNvGrpSpPr>
                      <p:nvPr/>
                    </p:nvGrpSpPr>
                    <p:grpSpPr bwMode="auto">
                      <a:xfrm>
                        <a:off x="8257" y="9157"/>
                        <a:ext cx="360" cy="180"/>
                        <a:chOff x="8617" y="9157"/>
                        <a:chExt cx="360" cy="180"/>
                      </a:xfrm>
                    </p:grpSpPr>
                    <p:sp>
                      <p:nvSpPr>
                        <p:cNvPr id="113" name="Line 64"/>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14" name="Line 65"/>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sp>
                  <p:nvSpPr>
                    <p:cNvPr id="106" name="Line 66"/>
                    <p:cNvSpPr>
                      <a:spLocks noChangeShapeType="1"/>
                    </p:cNvSpPr>
                    <p:nvPr/>
                  </p:nvSpPr>
                  <p:spPr bwMode="auto">
                    <a:xfrm>
                      <a:off x="8797" y="9337"/>
                      <a:ext cx="180" cy="0"/>
                    </a:xfrm>
                    <a:prstGeom prst="line">
                      <a:avLst/>
                    </a:prstGeom>
                    <a:noFill/>
                    <a:ln w="9525">
                      <a:solidFill>
                        <a:srgbClr val="000000"/>
                      </a:solidFill>
                      <a:round/>
                      <a:headEnd/>
                      <a:tailEnd/>
                    </a:ln>
                  </p:spPr>
                  <p:txBody>
                    <a:bodyPr/>
                    <a:lstStyle/>
                    <a:p>
                      <a:endParaRPr lang="fr-FR"/>
                    </a:p>
                  </p:txBody>
                </p:sp>
                <p:sp>
                  <p:nvSpPr>
                    <p:cNvPr id="107" name="Line 67"/>
                    <p:cNvSpPr>
                      <a:spLocks noChangeShapeType="1"/>
                    </p:cNvSpPr>
                    <p:nvPr/>
                  </p:nvSpPr>
                  <p:spPr bwMode="auto">
                    <a:xfrm flipH="1">
                      <a:off x="8077" y="9337"/>
                      <a:ext cx="180" cy="0"/>
                    </a:xfrm>
                    <a:prstGeom prst="line">
                      <a:avLst/>
                    </a:prstGeom>
                    <a:noFill/>
                    <a:ln w="9525">
                      <a:solidFill>
                        <a:srgbClr val="000000"/>
                      </a:solidFill>
                      <a:round/>
                      <a:headEnd/>
                      <a:tailEnd/>
                    </a:ln>
                  </p:spPr>
                  <p:txBody>
                    <a:bodyPr/>
                    <a:lstStyle/>
                    <a:p>
                      <a:endParaRPr lang="fr-FR"/>
                    </a:p>
                  </p:txBody>
                </p:sp>
              </p:grpSp>
              <p:sp>
                <p:nvSpPr>
                  <p:cNvPr id="103" name="Line 68"/>
                  <p:cNvSpPr>
                    <a:spLocks noChangeShapeType="1"/>
                  </p:cNvSpPr>
                  <p:nvPr/>
                </p:nvSpPr>
                <p:spPr bwMode="auto">
                  <a:xfrm>
                    <a:off x="5937" y="12917"/>
                    <a:ext cx="0" cy="180"/>
                  </a:xfrm>
                  <a:prstGeom prst="line">
                    <a:avLst/>
                  </a:prstGeom>
                  <a:noFill/>
                  <a:ln w="9525">
                    <a:solidFill>
                      <a:srgbClr val="000000"/>
                    </a:solidFill>
                    <a:round/>
                    <a:headEnd/>
                    <a:tailEnd/>
                  </a:ln>
                </p:spPr>
                <p:txBody>
                  <a:bodyPr/>
                  <a:lstStyle/>
                  <a:p>
                    <a:endParaRPr lang="fr-FR"/>
                  </a:p>
                </p:txBody>
              </p:sp>
              <p:sp>
                <p:nvSpPr>
                  <p:cNvPr id="104" name="Line 69"/>
                  <p:cNvSpPr>
                    <a:spLocks noChangeShapeType="1"/>
                  </p:cNvSpPr>
                  <p:nvPr/>
                </p:nvSpPr>
                <p:spPr bwMode="auto">
                  <a:xfrm>
                    <a:off x="5897" y="11857"/>
                    <a:ext cx="0" cy="180"/>
                  </a:xfrm>
                  <a:prstGeom prst="line">
                    <a:avLst/>
                  </a:prstGeom>
                  <a:noFill/>
                  <a:ln w="9525">
                    <a:solidFill>
                      <a:srgbClr val="000000"/>
                    </a:solidFill>
                    <a:round/>
                    <a:headEnd/>
                    <a:tailEnd/>
                  </a:ln>
                </p:spPr>
                <p:txBody>
                  <a:bodyPr/>
                  <a:lstStyle/>
                  <a:p>
                    <a:endParaRPr lang="fr-FR"/>
                  </a:p>
                </p:txBody>
              </p:sp>
            </p:grpSp>
            <p:sp>
              <p:nvSpPr>
                <p:cNvPr id="93" name="Line 70"/>
                <p:cNvSpPr>
                  <a:spLocks noChangeShapeType="1"/>
                </p:cNvSpPr>
                <p:nvPr/>
              </p:nvSpPr>
              <p:spPr bwMode="auto">
                <a:xfrm>
                  <a:off x="417513" y="247650"/>
                  <a:ext cx="914400" cy="0"/>
                </a:xfrm>
                <a:prstGeom prst="line">
                  <a:avLst/>
                </a:prstGeom>
                <a:noFill/>
                <a:ln w="9525">
                  <a:solidFill>
                    <a:srgbClr val="000000"/>
                  </a:solidFill>
                  <a:round/>
                  <a:headEnd/>
                  <a:tailEnd/>
                </a:ln>
              </p:spPr>
              <p:txBody>
                <a:bodyPr/>
                <a:lstStyle/>
                <a:p>
                  <a:endParaRPr lang="fr-FR"/>
                </a:p>
              </p:txBody>
            </p:sp>
            <p:sp>
              <p:nvSpPr>
                <p:cNvPr id="94" name="Line 71"/>
                <p:cNvSpPr>
                  <a:spLocks noChangeShapeType="1"/>
                </p:cNvSpPr>
                <p:nvPr/>
              </p:nvSpPr>
              <p:spPr bwMode="auto">
                <a:xfrm>
                  <a:off x="544513" y="247650"/>
                  <a:ext cx="228600" cy="0"/>
                </a:xfrm>
                <a:prstGeom prst="line">
                  <a:avLst/>
                </a:prstGeom>
                <a:noFill/>
                <a:ln w="9525">
                  <a:solidFill>
                    <a:srgbClr val="000000"/>
                  </a:solidFill>
                  <a:round/>
                  <a:headEnd/>
                  <a:tailEnd type="triangle" w="med" len="med"/>
                </a:ln>
              </p:spPr>
              <p:txBody>
                <a:bodyPr/>
                <a:lstStyle/>
                <a:p>
                  <a:endParaRPr lang="fr-FR"/>
                </a:p>
              </p:txBody>
            </p:sp>
            <p:sp>
              <p:nvSpPr>
                <p:cNvPr id="95" name="Line 72"/>
                <p:cNvSpPr>
                  <a:spLocks noChangeShapeType="1"/>
                </p:cNvSpPr>
                <p:nvPr/>
              </p:nvSpPr>
              <p:spPr bwMode="auto">
                <a:xfrm>
                  <a:off x="1331913" y="247650"/>
                  <a:ext cx="0" cy="228600"/>
                </a:xfrm>
                <a:prstGeom prst="line">
                  <a:avLst/>
                </a:prstGeom>
                <a:noFill/>
                <a:ln w="9525">
                  <a:solidFill>
                    <a:srgbClr val="000000"/>
                  </a:solidFill>
                  <a:round/>
                  <a:headEnd/>
                  <a:tailEnd/>
                </a:ln>
              </p:spPr>
              <p:txBody>
                <a:bodyPr/>
                <a:lstStyle/>
                <a:p>
                  <a:endParaRPr lang="fr-FR"/>
                </a:p>
              </p:txBody>
            </p:sp>
            <p:sp>
              <p:nvSpPr>
                <p:cNvPr id="96" name="Line 73"/>
                <p:cNvSpPr>
                  <a:spLocks noChangeShapeType="1"/>
                </p:cNvSpPr>
                <p:nvPr/>
              </p:nvSpPr>
              <p:spPr bwMode="auto">
                <a:xfrm>
                  <a:off x="1330325" y="285750"/>
                  <a:ext cx="0" cy="114300"/>
                </a:xfrm>
                <a:prstGeom prst="line">
                  <a:avLst/>
                </a:prstGeom>
                <a:noFill/>
                <a:ln w="9525">
                  <a:solidFill>
                    <a:srgbClr val="000000"/>
                  </a:solidFill>
                  <a:round/>
                  <a:headEnd/>
                  <a:tailEnd type="stealth" w="med" len="med"/>
                </a:ln>
              </p:spPr>
              <p:txBody>
                <a:bodyPr/>
                <a:lstStyle/>
                <a:p>
                  <a:endParaRPr lang="fr-FR"/>
                </a:p>
              </p:txBody>
            </p:sp>
            <p:sp>
              <p:nvSpPr>
                <p:cNvPr id="97" name="Line 74"/>
                <p:cNvSpPr>
                  <a:spLocks noChangeShapeType="1"/>
                </p:cNvSpPr>
                <p:nvPr/>
              </p:nvSpPr>
              <p:spPr bwMode="auto">
                <a:xfrm flipV="1">
                  <a:off x="1192213" y="361950"/>
                  <a:ext cx="0" cy="800100"/>
                </a:xfrm>
                <a:prstGeom prst="line">
                  <a:avLst/>
                </a:prstGeom>
                <a:noFill/>
                <a:ln w="9525">
                  <a:solidFill>
                    <a:srgbClr val="000000"/>
                  </a:solidFill>
                  <a:round/>
                  <a:headEnd/>
                  <a:tailEnd type="triangle" w="med" len="med"/>
                </a:ln>
              </p:spPr>
              <p:txBody>
                <a:bodyPr/>
                <a:lstStyle/>
                <a:p>
                  <a:endParaRPr lang="fr-FR"/>
                </a:p>
              </p:txBody>
            </p:sp>
            <p:sp>
              <p:nvSpPr>
                <p:cNvPr id="98" name="Line 75"/>
                <p:cNvSpPr>
                  <a:spLocks noChangeShapeType="1"/>
                </p:cNvSpPr>
                <p:nvPr/>
              </p:nvSpPr>
              <p:spPr bwMode="auto">
                <a:xfrm flipH="1">
                  <a:off x="399030" y="1749634"/>
                  <a:ext cx="342900" cy="0"/>
                </a:xfrm>
                <a:prstGeom prst="line">
                  <a:avLst/>
                </a:prstGeom>
                <a:noFill/>
                <a:ln w="9525">
                  <a:solidFill>
                    <a:srgbClr val="000000"/>
                  </a:solidFill>
                  <a:round/>
                  <a:headEnd/>
                  <a:tailEnd/>
                </a:ln>
              </p:spPr>
              <p:txBody>
                <a:bodyPr/>
                <a:lstStyle/>
                <a:p>
                  <a:endParaRPr lang="fr-FR"/>
                </a:p>
              </p:txBody>
            </p:sp>
            <p:sp>
              <p:nvSpPr>
                <p:cNvPr id="99" name="Line 76"/>
                <p:cNvSpPr>
                  <a:spLocks noChangeShapeType="1"/>
                </p:cNvSpPr>
                <p:nvPr/>
              </p:nvSpPr>
              <p:spPr bwMode="auto">
                <a:xfrm flipV="1">
                  <a:off x="531813" y="323850"/>
                  <a:ext cx="0" cy="1371600"/>
                </a:xfrm>
                <a:prstGeom prst="line">
                  <a:avLst/>
                </a:prstGeom>
                <a:noFill/>
                <a:ln w="9525">
                  <a:solidFill>
                    <a:srgbClr val="000000"/>
                  </a:solidFill>
                  <a:round/>
                  <a:headEnd/>
                  <a:tailEnd type="triangle" w="med" len="med"/>
                </a:ln>
              </p:spPr>
              <p:txBody>
                <a:bodyPr/>
                <a:lstStyle/>
                <a:p>
                  <a:endParaRPr lang="fr-FR"/>
                </a:p>
              </p:txBody>
            </p:sp>
            <p:sp>
              <p:nvSpPr>
                <p:cNvPr id="100" name="Line 77"/>
                <p:cNvSpPr>
                  <a:spLocks noChangeShapeType="1"/>
                </p:cNvSpPr>
                <p:nvPr/>
              </p:nvSpPr>
              <p:spPr bwMode="auto">
                <a:xfrm flipH="1">
                  <a:off x="366713" y="1897063"/>
                  <a:ext cx="1600200" cy="0"/>
                </a:xfrm>
                <a:prstGeom prst="line">
                  <a:avLst/>
                </a:prstGeom>
                <a:noFill/>
                <a:ln w="9525">
                  <a:solidFill>
                    <a:srgbClr val="000000"/>
                  </a:solidFill>
                  <a:round/>
                  <a:headEnd/>
                  <a:tailEnd/>
                </a:ln>
              </p:spPr>
              <p:txBody>
                <a:bodyPr/>
                <a:lstStyle/>
                <a:p>
                  <a:endParaRPr lang="fr-FR"/>
                </a:p>
              </p:txBody>
            </p:sp>
            <p:sp>
              <p:nvSpPr>
                <p:cNvPr id="101" name="Line 78"/>
                <p:cNvSpPr>
                  <a:spLocks noChangeShapeType="1"/>
                </p:cNvSpPr>
                <p:nvPr/>
              </p:nvSpPr>
              <p:spPr bwMode="auto">
                <a:xfrm>
                  <a:off x="1966913" y="1758417"/>
                  <a:ext cx="0" cy="138646"/>
                </a:xfrm>
                <a:prstGeom prst="line">
                  <a:avLst/>
                </a:prstGeom>
                <a:noFill/>
                <a:ln w="9525">
                  <a:solidFill>
                    <a:srgbClr val="000000"/>
                  </a:solidFill>
                  <a:round/>
                  <a:headEnd/>
                  <a:tailEnd/>
                </a:ln>
              </p:spPr>
              <p:txBody>
                <a:bodyPr/>
                <a:lstStyle/>
                <a:p>
                  <a:endParaRPr lang="fr-FR"/>
                </a:p>
              </p:txBody>
            </p:sp>
          </p:grpSp>
          <p:sp>
            <p:nvSpPr>
              <p:cNvPr id="87" name="ZoneTexte 532"/>
              <p:cNvSpPr txBox="1">
                <a:spLocks noChangeArrowheads="1"/>
              </p:cNvSpPr>
              <p:nvPr/>
            </p:nvSpPr>
            <p:spPr bwMode="auto">
              <a:xfrm>
                <a:off x="8215338" y="1357298"/>
                <a:ext cx="300082" cy="369332"/>
              </a:xfrm>
              <a:prstGeom prst="rect">
                <a:avLst/>
              </a:prstGeom>
              <a:noFill/>
              <a:ln w="9525">
                <a:noFill/>
                <a:miter lim="800000"/>
                <a:headEnd/>
                <a:tailEnd/>
              </a:ln>
            </p:spPr>
            <p:txBody>
              <a:bodyPr wrap="none">
                <a:spAutoFit/>
              </a:bodyPr>
              <a:lstStyle/>
              <a:p>
                <a:r>
                  <a:rPr lang="fr-FR"/>
                  <a:t>J</a:t>
                </a:r>
              </a:p>
            </p:txBody>
          </p:sp>
          <p:sp>
            <p:nvSpPr>
              <p:cNvPr id="88" name="ZoneTexte 534"/>
              <p:cNvSpPr txBox="1">
                <a:spLocks noChangeArrowheads="1"/>
              </p:cNvSpPr>
              <p:nvPr/>
            </p:nvSpPr>
            <p:spPr bwMode="auto">
              <a:xfrm>
                <a:off x="7786710" y="1428736"/>
                <a:ext cx="338554" cy="369332"/>
              </a:xfrm>
              <a:prstGeom prst="rect">
                <a:avLst/>
              </a:prstGeom>
              <a:noFill/>
              <a:ln w="9525">
                <a:noFill/>
                <a:miter lim="800000"/>
                <a:headEnd/>
                <a:tailEnd/>
              </a:ln>
            </p:spPr>
            <p:txBody>
              <a:bodyPr wrap="none">
                <a:spAutoFit/>
              </a:bodyPr>
              <a:lstStyle/>
              <a:p>
                <a:r>
                  <a:rPr lang="fr-FR"/>
                  <a:t>V</a:t>
                </a:r>
              </a:p>
            </p:txBody>
          </p:sp>
          <p:sp>
            <p:nvSpPr>
              <p:cNvPr id="89" name="ZoneTexte 535"/>
              <p:cNvSpPr txBox="1">
                <a:spLocks noChangeArrowheads="1"/>
              </p:cNvSpPr>
              <p:nvPr/>
            </p:nvSpPr>
            <p:spPr bwMode="auto">
              <a:xfrm>
                <a:off x="7149067" y="2037802"/>
                <a:ext cx="351378" cy="369332"/>
              </a:xfrm>
              <a:prstGeom prst="rect">
                <a:avLst/>
              </a:prstGeom>
              <a:noFill/>
              <a:ln w="9525">
                <a:noFill/>
                <a:miter lim="800000"/>
                <a:headEnd/>
                <a:tailEnd/>
              </a:ln>
            </p:spPr>
            <p:txBody>
              <a:bodyPr wrap="none">
                <a:spAutoFit/>
              </a:bodyPr>
              <a:lstStyle/>
              <a:p>
                <a:r>
                  <a:rPr lang="fr-FR" dirty="0"/>
                  <a:t>U</a:t>
                </a:r>
              </a:p>
            </p:txBody>
          </p:sp>
        </p:grpSp>
      </p:grpSp>
      <mc:AlternateContent xmlns:mc="http://schemas.openxmlformats.org/markup-compatibility/2006" xmlns:a14="http://schemas.microsoft.com/office/drawing/2010/main">
        <mc:Choice Requires="a14">
          <p:sp>
            <p:nvSpPr>
              <p:cNvPr id="165" name="Rectangle 164"/>
              <p:cNvSpPr/>
              <p:nvPr/>
            </p:nvSpPr>
            <p:spPr>
              <a:xfrm>
                <a:off x="1115616" y="3866543"/>
                <a:ext cx="7776864" cy="2360518"/>
              </a:xfrm>
              <a:prstGeom prst="rect">
                <a:avLst/>
              </a:prstGeom>
            </p:spPr>
            <p:txBody>
              <a:bodyPr wrap="square">
                <a:spAutoFit/>
              </a:bodyPr>
              <a:lstStyle/>
              <a:p>
                <a:pPr marL="230188"/>
                <a:endParaRPr lang="fr-FR" b="1" dirty="0"/>
              </a:p>
              <a:p>
                <a:pPr marL="230188"/>
                <a:r>
                  <a:rPr lang="fr-FR" dirty="0"/>
                  <a:t>On établit de même l’expression de la </a:t>
                </a:r>
                <a:r>
                  <a:rPr lang="fr-FR" u="sng" dirty="0"/>
                  <a:t>puissance réactive</a:t>
                </a:r>
                <a:r>
                  <a:rPr lang="fr-FR" dirty="0"/>
                  <a:t>:</a:t>
                </a:r>
              </a:p>
              <a:p>
                <a:pPr marL="230188"/>
                <a:endParaRPr lang="fr-FR" dirty="0"/>
              </a:p>
              <a:p>
                <a:pPr marL="230188" algn="ctr"/>
                <a:r>
                  <a:rPr lang="fr-FR" dirty="0"/>
                  <a:t> </a:t>
                </a:r>
                <a:r>
                  <a:rPr lang="fr-FR" b="1" dirty="0"/>
                  <a:t>Q = </a:t>
                </a:r>
                <a14:m>
                  <m:oMath xmlns:m="http://schemas.openxmlformats.org/officeDocument/2006/math">
                    <m:rad>
                      <m:radPr>
                        <m:degHide m:val="on"/>
                        <m:ctrlPr>
                          <a:rPr lang="fr-FR" b="1" i="1" dirty="0">
                            <a:latin typeface="Cambria Math" panose="02040503050406030204" pitchFamily="18" charset="0"/>
                          </a:rPr>
                        </m:ctrlPr>
                      </m:radPr>
                      <m:deg/>
                      <m:e>
                        <m:r>
                          <a:rPr lang="en-US" b="1" i="1" dirty="0">
                            <a:latin typeface="Cambria Math" panose="02040503050406030204" pitchFamily="18" charset="0"/>
                          </a:rPr>
                          <m:t>𝟑</m:t>
                        </m:r>
                      </m:e>
                    </m:rad>
                  </m:oMath>
                </a14:m>
                <a:r>
                  <a:rPr lang="fr-FR" b="1" dirty="0"/>
                  <a:t> U I sin φ  </a:t>
                </a:r>
              </a:p>
              <a:p>
                <a:pPr marL="230188"/>
                <a:endParaRPr lang="fr-FR" dirty="0"/>
              </a:p>
              <a:p>
                <a:pPr marL="230188"/>
                <a:r>
                  <a:rPr lang="fr-FR" dirty="0"/>
                  <a:t>et celle de </a:t>
                </a:r>
                <a:r>
                  <a:rPr lang="fr-FR" u="sng" dirty="0"/>
                  <a:t>puissance apparente</a:t>
                </a:r>
                <a:r>
                  <a:rPr lang="fr-FR" dirty="0"/>
                  <a:t>  </a:t>
                </a:r>
              </a:p>
              <a:p>
                <a:pPr marL="230188"/>
                <a:r>
                  <a:rPr lang="fr-FR" dirty="0"/>
                  <a:t> </a:t>
                </a:r>
              </a:p>
              <a:p>
                <a:pPr marL="230188" algn="ctr"/>
                <a:r>
                  <a:rPr lang="fr-FR" b="1" dirty="0"/>
                  <a:t>S = </a:t>
                </a:r>
                <a14:m>
                  <m:oMath xmlns:m="http://schemas.openxmlformats.org/officeDocument/2006/math">
                    <m:rad>
                      <m:radPr>
                        <m:degHide m:val="on"/>
                        <m:ctrlPr>
                          <a:rPr lang="fr-FR" b="1" i="1" dirty="0">
                            <a:latin typeface="Cambria Math" panose="02040503050406030204" pitchFamily="18" charset="0"/>
                          </a:rPr>
                        </m:ctrlPr>
                      </m:radPr>
                      <m:deg/>
                      <m:e>
                        <m:r>
                          <a:rPr lang="en-US" b="1" i="1" dirty="0">
                            <a:latin typeface="Cambria Math" panose="02040503050406030204" pitchFamily="18" charset="0"/>
                          </a:rPr>
                          <m:t>𝟑</m:t>
                        </m:r>
                      </m:e>
                    </m:rad>
                  </m:oMath>
                </a14:m>
                <a:r>
                  <a:rPr lang="fr-FR" b="1" dirty="0"/>
                  <a:t> U I</a:t>
                </a:r>
              </a:p>
            </p:txBody>
          </p:sp>
        </mc:Choice>
        <mc:Fallback xmlns="">
          <p:sp>
            <p:nvSpPr>
              <p:cNvPr id="165" name="Rectangle 164"/>
              <p:cNvSpPr>
                <a:spLocks noRot="1" noChangeAspect="1" noMove="1" noResize="1" noEditPoints="1" noAdjustHandles="1" noChangeArrowheads="1" noChangeShapeType="1" noTextEdit="1"/>
              </p:cNvSpPr>
              <p:nvPr/>
            </p:nvSpPr>
            <p:spPr>
              <a:xfrm>
                <a:off x="1115616" y="3866543"/>
                <a:ext cx="7776864" cy="2360518"/>
              </a:xfrm>
              <a:prstGeom prst="rect">
                <a:avLst/>
              </a:prstGeom>
              <a:blipFill>
                <a:blip r:embed="rId2"/>
                <a:stretch>
                  <a:fillRect b="-3359"/>
                </a:stretch>
              </a:blipFill>
            </p:spPr>
            <p:txBody>
              <a:bodyPr/>
              <a:lstStyle/>
              <a:p>
                <a:r>
                  <a:rPr lang="fr-FR">
                    <a:noFill/>
                  </a:rPr>
                  <a:t> </a:t>
                </a:r>
              </a:p>
            </p:txBody>
          </p:sp>
        </mc:Fallback>
      </mc:AlternateContent>
    </p:spTree>
    <p:extLst>
      <p:ext uri="{BB962C8B-B14F-4D97-AF65-F5344CB8AC3E}">
        <p14:creationId xmlns:p14="http://schemas.microsoft.com/office/powerpoint/2010/main" val="2646508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rmAutofit/>
          </a:bodyPr>
          <a:lstStyle/>
          <a:p>
            <a:pPr eaLnBrk="1" fontAlgn="auto" hangingPunct="1">
              <a:spcAft>
                <a:spcPts val="0"/>
              </a:spcAft>
              <a:defRPr/>
            </a:pPr>
            <a:r>
              <a:rPr lang="it-IT" sz="3400" b="1" dirty="0"/>
              <a:t>Puissances dans les systèmes triphasé équilibrés</a:t>
            </a:r>
            <a:endParaRPr lang="fr-FR" sz="3400" b="1" dirty="0"/>
          </a:p>
        </p:txBody>
      </p:sp>
      <p:sp>
        <p:nvSpPr>
          <p:cNvPr id="16387" name="Rectangle 170"/>
          <p:cNvSpPr>
            <a:spLocks noChangeArrowheads="1"/>
          </p:cNvSpPr>
          <p:nvPr/>
        </p:nvSpPr>
        <p:spPr bwMode="auto">
          <a:xfrm>
            <a:off x="827584" y="1420014"/>
            <a:ext cx="7560840" cy="6124754"/>
          </a:xfrm>
          <a:prstGeom prst="rect">
            <a:avLst/>
          </a:prstGeom>
          <a:noFill/>
          <a:ln w="9525">
            <a:noFill/>
            <a:miter lim="800000"/>
            <a:headEnd/>
            <a:tailEnd/>
          </a:ln>
        </p:spPr>
        <p:txBody>
          <a:bodyPr wrap="square">
            <a:spAutoFit/>
          </a:bodyPr>
          <a:lstStyle/>
          <a:p>
            <a:pPr algn="just"/>
            <a:r>
              <a:rPr lang="fr-FR" sz="1700" b="1" dirty="0"/>
              <a:t>1- Mesure des puissances:</a:t>
            </a:r>
          </a:p>
          <a:p>
            <a:pPr algn="just"/>
            <a:r>
              <a:rPr lang="fr-FR" sz="1700" b="1" dirty="0"/>
              <a:t>	a- Principe du wattmètre:</a:t>
            </a:r>
          </a:p>
          <a:p>
            <a:pPr algn="just"/>
            <a:endParaRPr lang="fr-FR" sz="1700" b="1" dirty="0"/>
          </a:p>
          <a:p>
            <a:pPr marL="230188" algn="just"/>
            <a:r>
              <a:rPr lang="fr-FR" sz="1600" dirty="0"/>
              <a:t>C’est un appareil qui mesure la valeur moyenne du produit u(t).i(t). Pour cela il faut lui fournir 2 informations : la tension et le courant.</a:t>
            </a:r>
          </a:p>
          <a:p>
            <a:pPr marL="230188"/>
            <a:endParaRPr lang="fr-FR" sz="1600" dirty="0"/>
          </a:p>
          <a:p>
            <a:pPr marL="230188"/>
            <a:endParaRPr lang="fr-FR" sz="1600" dirty="0"/>
          </a:p>
          <a:p>
            <a:pPr marL="230188"/>
            <a:r>
              <a:rPr lang="fr-FR" sz="1600" dirty="0"/>
              <a:t>Le wattmètre comporte 2 enroulements : un enroulement qui reçoit le courant et qu’il faut connecter en série avec le récepteur, et un enroulement qui reçoit la tension et qu’il faut connecter en parallèle avec le récepteur.</a:t>
            </a:r>
          </a:p>
          <a:p>
            <a:endParaRPr lang="fr-FR" sz="1600" dirty="0"/>
          </a:p>
          <a:p>
            <a:endParaRPr lang="en-US" sz="1600" dirty="0"/>
          </a:p>
          <a:p>
            <a:endParaRPr lang="en-US" sz="1600" dirty="0"/>
          </a:p>
          <a:p>
            <a:endParaRPr lang="fr-FR" sz="1600" dirty="0"/>
          </a:p>
          <a:p>
            <a:r>
              <a:rPr lang="fr-FR" sz="1600" dirty="0"/>
              <a:t>			      ou</a:t>
            </a:r>
          </a:p>
          <a:p>
            <a:endParaRPr lang="fr-FR" sz="1600" dirty="0"/>
          </a:p>
          <a:p>
            <a:endParaRPr lang="fr-FR" sz="1600" dirty="0"/>
          </a:p>
          <a:p>
            <a:endParaRPr lang="fr-FR" sz="1600" dirty="0"/>
          </a:p>
          <a:p>
            <a:endParaRPr lang="fr-FR" sz="1600" dirty="0"/>
          </a:p>
          <a:p>
            <a:pPr algn="just"/>
            <a:endParaRPr lang="fr-FR" sz="1700" b="1" dirty="0"/>
          </a:p>
          <a:p>
            <a:pPr algn="just"/>
            <a:endParaRPr lang="fr-FR" sz="1700" b="1" dirty="0"/>
          </a:p>
          <a:p>
            <a:pPr algn="just"/>
            <a:endParaRPr lang="fr-FR" sz="1700" b="1" dirty="0"/>
          </a:p>
          <a:p>
            <a:pPr algn="just"/>
            <a:endParaRPr lang="fr-FR" sz="1700" b="1" dirty="0"/>
          </a:p>
          <a:p>
            <a:pPr algn="just"/>
            <a:endParaRPr lang="fr-FR" sz="1700" b="1" dirty="0"/>
          </a:p>
        </p:txBody>
      </p:sp>
      <p:grpSp>
        <p:nvGrpSpPr>
          <p:cNvPr id="17412" name="Groupe 218"/>
          <p:cNvGrpSpPr>
            <a:grpSpLocks noChangeAspect="1"/>
          </p:cNvGrpSpPr>
          <p:nvPr/>
        </p:nvGrpSpPr>
        <p:grpSpPr bwMode="auto">
          <a:xfrm>
            <a:off x="1533811" y="4614809"/>
            <a:ext cx="2145792" cy="1405966"/>
            <a:chOff x="3786182" y="4519627"/>
            <a:chExt cx="1155700" cy="757238"/>
          </a:xfrm>
        </p:grpSpPr>
        <p:sp>
          <p:nvSpPr>
            <p:cNvPr id="17480" name="Line 151"/>
            <p:cNvSpPr>
              <a:spLocks noChangeShapeType="1"/>
            </p:cNvSpPr>
            <p:nvPr/>
          </p:nvSpPr>
          <p:spPr bwMode="auto">
            <a:xfrm>
              <a:off x="3786182" y="4684727"/>
              <a:ext cx="342900" cy="0"/>
            </a:xfrm>
            <a:prstGeom prst="line">
              <a:avLst/>
            </a:prstGeom>
            <a:noFill/>
            <a:ln w="9525">
              <a:solidFill>
                <a:srgbClr val="000000"/>
              </a:solidFill>
              <a:round/>
              <a:headEnd/>
              <a:tailEnd/>
            </a:ln>
          </p:spPr>
          <p:txBody>
            <a:bodyPr/>
            <a:lstStyle/>
            <a:p>
              <a:endParaRPr lang="fr-FR"/>
            </a:p>
          </p:txBody>
        </p:sp>
        <p:sp>
          <p:nvSpPr>
            <p:cNvPr id="17481" name="Oval 152"/>
            <p:cNvSpPr>
              <a:spLocks noChangeArrowheads="1"/>
            </p:cNvSpPr>
            <p:nvPr/>
          </p:nvSpPr>
          <p:spPr bwMode="auto">
            <a:xfrm>
              <a:off x="4141782" y="4519627"/>
              <a:ext cx="342900" cy="342900"/>
            </a:xfrm>
            <a:prstGeom prst="ellipse">
              <a:avLst/>
            </a:prstGeom>
            <a:noFill/>
            <a:ln w="9525">
              <a:solidFill>
                <a:srgbClr val="000000"/>
              </a:solidFill>
              <a:round/>
              <a:headEnd/>
              <a:tailEnd/>
            </a:ln>
          </p:spPr>
          <p:txBody>
            <a:bodyPr/>
            <a:lstStyle/>
            <a:p>
              <a:endParaRPr lang="fr-FR"/>
            </a:p>
          </p:txBody>
        </p:sp>
        <p:sp>
          <p:nvSpPr>
            <p:cNvPr id="17482" name="Line 153"/>
            <p:cNvSpPr>
              <a:spLocks noChangeShapeType="1"/>
            </p:cNvSpPr>
            <p:nvPr/>
          </p:nvSpPr>
          <p:spPr bwMode="auto">
            <a:xfrm>
              <a:off x="4484682" y="4672027"/>
              <a:ext cx="457200" cy="0"/>
            </a:xfrm>
            <a:prstGeom prst="line">
              <a:avLst/>
            </a:prstGeom>
            <a:noFill/>
            <a:ln w="9525">
              <a:solidFill>
                <a:srgbClr val="000000"/>
              </a:solidFill>
              <a:round/>
              <a:headEnd/>
              <a:tailEnd/>
            </a:ln>
          </p:spPr>
          <p:txBody>
            <a:bodyPr/>
            <a:lstStyle/>
            <a:p>
              <a:endParaRPr lang="fr-FR"/>
            </a:p>
          </p:txBody>
        </p:sp>
        <p:sp>
          <p:nvSpPr>
            <p:cNvPr id="17483" name="Line 154"/>
            <p:cNvSpPr>
              <a:spLocks noChangeShapeType="1"/>
            </p:cNvSpPr>
            <p:nvPr/>
          </p:nvSpPr>
          <p:spPr bwMode="auto">
            <a:xfrm>
              <a:off x="4494207" y="4672027"/>
              <a:ext cx="228600" cy="0"/>
            </a:xfrm>
            <a:prstGeom prst="line">
              <a:avLst/>
            </a:prstGeom>
            <a:noFill/>
            <a:ln w="9525">
              <a:solidFill>
                <a:srgbClr val="000000"/>
              </a:solidFill>
              <a:round/>
              <a:headEnd/>
              <a:tailEnd type="stealth" w="med" len="med"/>
            </a:ln>
          </p:spPr>
          <p:txBody>
            <a:bodyPr/>
            <a:lstStyle/>
            <a:p>
              <a:endParaRPr lang="fr-FR"/>
            </a:p>
          </p:txBody>
        </p:sp>
        <p:sp>
          <p:nvSpPr>
            <p:cNvPr id="17484" name="Text Box 155"/>
            <p:cNvSpPr txBox="1">
              <a:spLocks noChangeArrowheads="1"/>
            </p:cNvSpPr>
            <p:nvPr/>
          </p:nvSpPr>
          <p:spPr bwMode="auto">
            <a:xfrm>
              <a:off x="4547753" y="4539600"/>
              <a:ext cx="342900" cy="228600"/>
            </a:xfrm>
            <a:prstGeom prst="rect">
              <a:avLst/>
            </a:prstGeom>
            <a:noFill/>
            <a:ln w="9525">
              <a:noFill/>
              <a:miter lim="800000"/>
              <a:headEnd/>
              <a:tailEnd/>
            </a:ln>
          </p:spPr>
          <p:txBody>
            <a:bodyPr/>
            <a:lstStyle/>
            <a:p>
              <a:r>
                <a:rPr lang="fr-FR" sz="1200" dirty="0"/>
                <a:t>i</a:t>
              </a:r>
              <a:endParaRPr lang="fr-FR" dirty="0"/>
            </a:p>
          </p:txBody>
        </p:sp>
        <p:sp>
          <p:nvSpPr>
            <p:cNvPr id="17485" name="Line 200"/>
            <p:cNvSpPr>
              <a:spLocks noChangeShapeType="1"/>
            </p:cNvSpPr>
            <p:nvPr/>
          </p:nvSpPr>
          <p:spPr bwMode="auto">
            <a:xfrm flipH="1">
              <a:off x="4090982" y="4824427"/>
              <a:ext cx="114300" cy="228600"/>
            </a:xfrm>
            <a:prstGeom prst="line">
              <a:avLst/>
            </a:prstGeom>
            <a:noFill/>
            <a:ln w="9525">
              <a:solidFill>
                <a:srgbClr val="000000"/>
              </a:solidFill>
              <a:round/>
              <a:headEnd/>
              <a:tailEnd/>
            </a:ln>
          </p:spPr>
          <p:txBody>
            <a:bodyPr/>
            <a:lstStyle/>
            <a:p>
              <a:endParaRPr lang="fr-FR"/>
            </a:p>
          </p:txBody>
        </p:sp>
        <p:sp>
          <p:nvSpPr>
            <p:cNvPr id="17486" name="Line 201"/>
            <p:cNvSpPr>
              <a:spLocks noChangeShapeType="1"/>
            </p:cNvSpPr>
            <p:nvPr/>
          </p:nvSpPr>
          <p:spPr bwMode="auto">
            <a:xfrm>
              <a:off x="4433882" y="4824427"/>
              <a:ext cx="114300" cy="228600"/>
            </a:xfrm>
            <a:prstGeom prst="line">
              <a:avLst/>
            </a:prstGeom>
            <a:noFill/>
            <a:ln w="9525">
              <a:solidFill>
                <a:srgbClr val="000000"/>
              </a:solidFill>
              <a:round/>
              <a:headEnd/>
              <a:tailEnd/>
            </a:ln>
          </p:spPr>
          <p:txBody>
            <a:bodyPr/>
            <a:lstStyle/>
            <a:p>
              <a:endParaRPr lang="fr-FR"/>
            </a:p>
          </p:txBody>
        </p:sp>
        <p:sp>
          <p:nvSpPr>
            <p:cNvPr id="17487" name="Line 202"/>
            <p:cNvSpPr>
              <a:spLocks noChangeShapeType="1"/>
            </p:cNvSpPr>
            <p:nvPr/>
          </p:nvSpPr>
          <p:spPr bwMode="auto">
            <a:xfrm flipH="1">
              <a:off x="4129082" y="5053027"/>
              <a:ext cx="342900" cy="0"/>
            </a:xfrm>
            <a:prstGeom prst="line">
              <a:avLst/>
            </a:prstGeom>
            <a:noFill/>
            <a:ln w="9525">
              <a:solidFill>
                <a:srgbClr val="000000"/>
              </a:solidFill>
              <a:round/>
              <a:headEnd/>
              <a:tailEnd type="stealth" w="med" len="med"/>
            </a:ln>
          </p:spPr>
          <p:txBody>
            <a:bodyPr/>
            <a:lstStyle/>
            <a:p>
              <a:endParaRPr lang="fr-FR"/>
            </a:p>
          </p:txBody>
        </p:sp>
        <p:sp>
          <p:nvSpPr>
            <p:cNvPr id="17488" name="Text Box 203"/>
            <p:cNvSpPr txBox="1">
              <a:spLocks noChangeArrowheads="1"/>
            </p:cNvSpPr>
            <p:nvPr/>
          </p:nvSpPr>
          <p:spPr bwMode="auto">
            <a:xfrm>
              <a:off x="4167182" y="5018102"/>
              <a:ext cx="381000" cy="258763"/>
            </a:xfrm>
            <a:prstGeom prst="rect">
              <a:avLst/>
            </a:prstGeom>
            <a:noFill/>
            <a:ln w="9525">
              <a:noFill/>
              <a:miter lim="800000"/>
              <a:headEnd/>
              <a:tailEnd/>
            </a:ln>
          </p:spPr>
          <p:txBody>
            <a:bodyPr/>
            <a:lstStyle/>
            <a:p>
              <a:r>
                <a:rPr lang="fr-FR" sz="1400"/>
                <a:t>u</a:t>
              </a:r>
              <a:endParaRPr lang="fr-FR"/>
            </a:p>
          </p:txBody>
        </p:sp>
        <p:sp>
          <p:nvSpPr>
            <p:cNvPr id="17489" name="Text Box 155"/>
            <p:cNvSpPr txBox="1">
              <a:spLocks noChangeArrowheads="1"/>
            </p:cNvSpPr>
            <p:nvPr/>
          </p:nvSpPr>
          <p:spPr bwMode="auto">
            <a:xfrm>
              <a:off x="4232542" y="4611702"/>
              <a:ext cx="342900" cy="228600"/>
            </a:xfrm>
            <a:prstGeom prst="rect">
              <a:avLst/>
            </a:prstGeom>
            <a:noFill/>
            <a:ln w="9525">
              <a:noFill/>
              <a:miter lim="800000"/>
              <a:headEnd/>
              <a:tailEnd/>
            </a:ln>
          </p:spPr>
          <p:txBody>
            <a:bodyPr/>
            <a:lstStyle/>
            <a:p>
              <a:r>
                <a:rPr lang="fr-FR" sz="1200" dirty="0"/>
                <a:t>W</a:t>
              </a:r>
              <a:endParaRPr lang="fr-FR" dirty="0"/>
            </a:p>
          </p:txBody>
        </p:sp>
      </p:grpSp>
      <p:grpSp>
        <p:nvGrpSpPr>
          <p:cNvPr id="17413" name="Groupe 219"/>
          <p:cNvGrpSpPr>
            <a:grpSpLocks noChangeAspect="1"/>
          </p:cNvGrpSpPr>
          <p:nvPr/>
        </p:nvGrpSpPr>
        <p:grpSpPr bwMode="auto">
          <a:xfrm>
            <a:off x="5276665" y="4419480"/>
            <a:ext cx="3536201" cy="1654233"/>
            <a:chOff x="6486329" y="4429132"/>
            <a:chExt cx="2443389" cy="1143007"/>
          </a:xfrm>
        </p:grpSpPr>
        <p:sp>
          <p:nvSpPr>
            <p:cNvPr id="17434" name="Line 156"/>
            <p:cNvSpPr>
              <a:spLocks noChangeShapeType="1"/>
            </p:cNvSpPr>
            <p:nvPr/>
          </p:nvSpPr>
          <p:spPr bwMode="auto">
            <a:xfrm>
              <a:off x="6518247" y="4626211"/>
              <a:ext cx="349250" cy="0"/>
            </a:xfrm>
            <a:prstGeom prst="line">
              <a:avLst/>
            </a:prstGeom>
            <a:noFill/>
            <a:ln w="9525">
              <a:solidFill>
                <a:srgbClr val="000000"/>
              </a:solidFill>
              <a:round/>
              <a:headEnd type="oval" w="med" len="med"/>
              <a:tailEnd/>
            </a:ln>
          </p:spPr>
          <p:txBody>
            <a:bodyPr/>
            <a:lstStyle/>
            <a:p>
              <a:endParaRPr lang="fr-FR"/>
            </a:p>
          </p:txBody>
        </p:sp>
        <p:grpSp>
          <p:nvGrpSpPr>
            <p:cNvPr id="17435" name="Group 157"/>
            <p:cNvGrpSpPr>
              <a:grpSpLocks/>
            </p:cNvGrpSpPr>
            <p:nvPr/>
          </p:nvGrpSpPr>
          <p:grpSpPr bwMode="auto">
            <a:xfrm rot="-5054626">
              <a:off x="6991344" y="4425965"/>
              <a:ext cx="228600" cy="558800"/>
              <a:chOff x="4657" y="10417"/>
              <a:chExt cx="360" cy="1440"/>
            </a:xfrm>
          </p:grpSpPr>
          <p:grpSp>
            <p:nvGrpSpPr>
              <p:cNvPr id="17462" name="Group 158"/>
              <p:cNvGrpSpPr>
                <a:grpSpLocks/>
              </p:cNvGrpSpPr>
              <p:nvPr/>
            </p:nvGrpSpPr>
            <p:grpSpPr bwMode="auto">
              <a:xfrm rot="5321579">
                <a:off x="4272" y="10953"/>
                <a:ext cx="1078" cy="362"/>
                <a:chOff x="4301" y="10157"/>
                <a:chExt cx="2501" cy="820"/>
              </a:xfrm>
            </p:grpSpPr>
            <p:grpSp>
              <p:nvGrpSpPr>
                <p:cNvPr id="17465" name="Group 159"/>
                <p:cNvGrpSpPr>
                  <a:grpSpLocks/>
                </p:cNvGrpSpPr>
                <p:nvPr/>
              </p:nvGrpSpPr>
              <p:grpSpPr bwMode="auto">
                <a:xfrm>
                  <a:off x="4301" y="10296"/>
                  <a:ext cx="541" cy="681"/>
                  <a:chOff x="4297" y="9376"/>
                  <a:chExt cx="1220" cy="2462"/>
                </a:xfrm>
              </p:grpSpPr>
              <p:sp>
                <p:nvSpPr>
                  <p:cNvPr id="17478" name="Arc 160"/>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7479" name="Arc 161"/>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7466" name="Group 162"/>
                <p:cNvGrpSpPr>
                  <a:grpSpLocks/>
                </p:cNvGrpSpPr>
                <p:nvPr/>
              </p:nvGrpSpPr>
              <p:grpSpPr bwMode="auto">
                <a:xfrm>
                  <a:off x="4761" y="10256"/>
                  <a:ext cx="541" cy="681"/>
                  <a:chOff x="4297" y="9376"/>
                  <a:chExt cx="1220" cy="2462"/>
                </a:xfrm>
              </p:grpSpPr>
              <p:sp>
                <p:nvSpPr>
                  <p:cNvPr id="17476" name="Arc 163"/>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7477" name="Arc 164"/>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7467" name="Group 165"/>
                <p:cNvGrpSpPr>
                  <a:grpSpLocks/>
                </p:cNvGrpSpPr>
                <p:nvPr/>
              </p:nvGrpSpPr>
              <p:grpSpPr bwMode="auto">
                <a:xfrm>
                  <a:off x="5281" y="10237"/>
                  <a:ext cx="541" cy="681"/>
                  <a:chOff x="4297" y="9376"/>
                  <a:chExt cx="1220" cy="2462"/>
                </a:xfrm>
              </p:grpSpPr>
              <p:sp>
                <p:nvSpPr>
                  <p:cNvPr id="17474" name="Arc 166"/>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7475" name="Arc 167"/>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7468" name="Group 168"/>
                <p:cNvGrpSpPr>
                  <a:grpSpLocks/>
                </p:cNvGrpSpPr>
                <p:nvPr/>
              </p:nvGrpSpPr>
              <p:grpSpPr bwMode="auto">
                <a:xfrm>
                  <a:off x="5781" y="10197"/>
                  <a:ext cx="541" cy="681"/>
                  <a:chOff x="4297" y="9376"/>
                  <a:chExt cx="1220" cy="2462"/>
                </a:xfrm>
              </p:grpSpPr>
              <p:sp>
                <p:nvSpPr>
                  <p:cNvPr id="17472" name="Arc 169"/>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7473" name="Arc 170"/>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7469" name="Group 171"/>
                <p:cNvGrpSpPr>
                  <a:grpSpLocks/>
                </p:cNvGrpSpPr>
                <p:nvPr/>
              </p:nvGrpSpPr>
              <p:grpSpPr bwMode="auto">
                <a:xfrm>
                  <a:off x="6261" y="10157"/>
                  <a:ext cx="541" cy="681"/>
                  <a:chOff x="4297" y="9376"/>
                  <a:chExt cx="1220" cy="2462"/>
                </a:xfrm>
              </p:grpSpPr>
              <p:sp>
                <p:nvSpPr>
                  <p:cNvPr id="17470" name="Arc 172"/>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7471" name="Arc 173"/>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sp>
            <p:nvSpPr>
              <p:cNvPr id="17463" name="Line 174"/>
              <p:cNvSpPr>
                <a:spLocks noChangeShapeType="1"/>
              </p:cNvSpPr>
              <p:nvPr/>
            </p:nvSpPr>
            <p:spPr bwMode="auto">
              <a:xfrm>
                <a:off x="4917" y="10417"/>
                <a:ext cx="0" cy="180"/>
              </a:xfrm>
              <a:prstGeom prst="line">
                <a:avLst/>
              </a:prstGeom>
              <a:noFill/>
              <a:ln w="9525">
                <a:solidFill>
                  <a:srgbClr val="000000"/>
                </a:solidFill>
                <a:round/>
                <a:headEnd/>
                <a:tailEnd/>
              </a:ln>
            </p:spPr>
            <p:txBody>
              <a:bodyPr/>
              <a:lstStyle/>
              <a:p>
                <a:endParaRPr lang="fr-FR"/>
              </a:p>
            </p:txBody>
          </p:sp>
          <p:sp>
            <p:nvSpPr>
              <p:cNvPr id="17464" name="Line 175"/>
              <p:cNvSpPr>
                <a:spLocks noChangeShapeType="1"/>
              </p:cNvSpPr>
              <p:nvPr/>
            </p:nvSpPr>
            <p:spPr bwMode="auto">
              <a:xfrm>
                <a:off x="5017" y="11677"/>
                <a:ext cx="0" cy="180"/>
              </a:xfrm>
              <a:prstGeom prst="line">
                <a:avLst/>
              </a:prstGeom>
              <a:noFill/>
              <a:ln w="9525">
                <a:solidFill>
                  <a:srgbClr val="000000"/>
                </a:solidFill>
                <a:round/>
                <a:headEnd/>
                <a:tailEnd/>
              </a:ln>
            </p:spPr>
            <p:txBody>
              <a:bodyPr/>
              <a:lstStyle/>
              <a:p>
                <a:endParaRPr lang="fr-FR"/>
              </a:p>
            </p:txBody>
          </p:sp>
        </p:grpSp>
        <p:sp>
          <p:nvSpPr>
            <p:cNvPr id="17436" name="Line 176"/>
            <p:cNvSpPr>
              <a:spLocks noChangeShapeType="1"/>
            </p:cNvSpPr>
            <p:nvPr/>
          </p:nvSpPr>
          <p:spPr bwMode="auto">
            <a:xfrm>
              <a:off x="7325601" y="4612658"/>
              <a:ext cx="419100" cy="0"/>
            </a:xfrm>
            <a:prstGeom prst="line">
              <a:avLst/>
            </a:prstGeom>
            <a:noFill/>
            <a:ln w="9525">
              <a:solidFill>
                <a:srgbClr val="000000"/>
              </a:solidFill>
              <a:round/>
              <a:headEnd/>
              <a:tailEnd type="oval" w="med" len="med"/>
            </a:ln>
          </p:spPr>
          <p:txBody>
            <a:bodyPr/>
            <a:lstStyle/>
            <a:p>
              <a:endParaRPr lang="fr-FR"/>
            </a:p>
          </p:txBody>
        </p:sp>
        <p:grpSp>
          <p:nvGrpSpPr>
            <p:cNvPr id="17437" name="Group 177"/>
            <p:cNvGrpSpPr>
              <a:grpSpLocks/>
            </p:cNvGrpSpPr>
            <p:nvPr/>
          </p:nvGrpSpPr>
          <p:grpSpPr bwMode="auto">
            <a:xfrm>
              <a:off x="6486329" y="4882948"/>
              <a:ext cx="690753" cy="689191"/>
              <a:chOff x="5725" y="2701"/>
              <a:chExt cx="1813" cy="1829"/>
            </a:xfrm>
          </p:grpSpPr>
          <p:grpSp>
            <p:nvGrpSpPr>
              <p:cNvPr id="17440" name="Group 178"/>
              <p:cNvGrpSpPr>
                <a:grpSpLocks/>
              </p:cNvGrpSpPr>
              <p:nvPr/>
            </p:nvGrpSpPr>
            <p:grpSpPr bwMode="auto">
              <a:xfrm>
                <a:off x="7151" y="2910"/>
                <a:ext cx="387" cy="1440"/>
                <a:chOff x="4630" y="10417"/>
                <a:chExt cx="387" cy="1440"/>
              </a:xfrm>
            </p:grpSpPr>
            <p:grpSp>
              <p:nvGrpSpPr>
                <p:cNvPr id="17444" name="Group 179"/>
                <p:cNvGrpSpPr>
                  <a:grpSpLocks/>
                </p:cNvGrpSpPr>
                <p:nvPr/>
              </p:nvGrpSpPr>
              <p:grpSpPr bwMode="auto">
                <a:xfrm rot="5321579">
                  <a:off x="4272" y="10953"/>
                  <a:ext cx="1078" cy="362"/>
                  <a:chOff x="4301" y="10157"/>
                  <a:chExt cx="2501" cy="820"/>
                </a:xfrm>
              </p:grpSpPr>
              <p:grpSp>
                <p:nvGrpSpPr>
                  <p:cNvPr id="17447" name="Group 180"/>
                  <p:cNvGrpSpPr>
                    <a:grpSpLocks/>
                  </p:cNvGrpSpPr>
                  <p:nvPr/>
                </p:nvGrpSpPr>
                <p:grpSpPr bwMode="auto">
                  <a:xfrm>
                    <a:off x="4301" y="10296"/>
                    <a:ext cx="541" cy="681"/>
                    <a:chOff x="4297" y="9376"/>
                    <a:chExt cx="1220" cy="2462"/>
                  </a:xfrm>
                </p:grpSpPr>
                <p:sp>
                  <p:nvSpPr>
                    <p:cNvPr id="17460" name="Arc 181"/>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7461" name="Arc 182"/>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7448" name="Group 183"/>
                  <p:cNvGrpSpPr>
                    <a:grpSpLocks/>
                  </p:cNvGrpSpPr>
                  <p:nvPr/>
                </p:nvGrpSpPr>
                <p:grpSpPr bwMode="auto">
                  <a:xfrm>
                    <a:off x="4761" y="10256"/>
                    <a:ext cx="541" cy="681"/>
                    <a:chOff x="4297" y="9376"/>
                    <a:chExt cx="1220" cy="2462"/>
                  </a:xfrm>
                </p:grpSpPr>
                <p:sp>
                  <p:nvSpPr>
                    <p:cNvPr id="17458" name="Arc 184"/>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7459" name="Arc 185"/>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7449" name="Group 186"/>
                  <p:cNvGrpSpPr>
                    <a:grpSpLocks/>
                  </p:cNvGrpSpPr>
                  <p:nvPr/>
                </p:nvGrpSpPr>
                <p:grpSpPr bwMode="auto">
                  <a:xfrm>
                    <a:off x="5281" y="10237"/>
                    <a:ext cx="541" cy="681"/>
                    <a:chOff x="4297" y="9376"/>
                    <a:chExt cx="1220" cy="2462"/>
                  </a:xfrm>
                </p:grpSpPr>
                <p:sp>
                  <p:nvSpPr>
                    <p:cNvPr id="17456" name="Arc 187"/>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7457" name="Arc 188"/>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7450" name="Group 189"/>
                  <p:cNvGrpSpPr>
                    <a:grpSpLocks/>
                  </p:cNvGrpSpPr>
                  <p:nvPr/>
                </p:nvGrpSpPr>
                <p:grpSpPr bwMode="auto">
                  <a:xfrm>
                    <a:off x="5781" y="10197"/>
                    <a:ext cx="541" cy="681"/>
                    <a:chOff x="4297" y="9376"/>
                    <a:chExt cx="1220" cy="2462"/>
                  </a:xfrm>
                </p:grpSpPr>
                <p:sp>
                  <p:nvSpPr>
                    <p:cNvPr id="17454" name="Arc 190"/>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7455" name="Arc 191"/>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7451" name="Group 192"/>
                  <p:cNvGrpSpPr>
                    <a:grpSpLocks/>
                  </p:cNvGrpSpPr>
                  <p:nvPr/>
                </p:nvGrpSpPr>
                <p:grpSpPr bwMode="auto">
                  <a:xfrm>
                    <a:off x="6261" y="10157"/>
                    <a:ext cx="541" cy="681"/>
                    <a:chOff x="4297" y="9376"/>
                    <a:chExt cx="1220" cy="2462"/>
                  </a:xfrm>
                </p:grpSpPr>
                <p:sp>
                  <p:nvSpPr>
                    <p:cNvPr id="17452" name="Arc 193"/>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7453" name="Arc 194"/>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sp>
              <p:nvSpPr>
                <p:cNvPr id="17445" name="Line 195"/>
                <p:cNvSpPr>
                  <a:spLocks noChangeShapeType="1"/>
                </p:cNvSpPr>
                <p:nvPr/>
              </p:nvSpPr>
              <p:spPr bwMode="auto">
                <a:xfrm>
                  <a:off x="4917" y="10417"/>
                  <a:ext cx="0" cy="180"/>
                </a:xfrm>
                <a:prstGeom prst="line">
                  <a:avLst/>
                </a:prstGeom>
                <a:noFill/>
                <a:ln w="9525">
                  <a:solidFill>
                    <a:srgbClr val="000000"/>
                  </a:solidFill>
                  <a:round/>
                  <a:headEnd/>
                  <a:tailEnd/>
                </a:ln>
              </p:spPr>
              <p:txBody>
                <a:bodyPr/>
                <a:lstStyle/>
                <a:p>
                  <a:endParaRPr lang="fr-FR"/>
                </a:p>
              </p:txBody>
            </p:sp>
            <p:sp>
              <p:nvSpPr>
                <p:cNvPr id="17446" name="Line 196"/>
                <p:cNvSpPr>
                  <a:spLocks noChangeShapeType="1"/>
                </p:cNvSpPr>
                <p:nvPr/>
              </p:nvSpPr>
              <p:spPr bwMode="auto">
                <a:xfrm>
                  <a:off x="5017" y="11677"/>
                  <a:ext cx="0" cy="180"/>
                </a:xfrm>
                <a:prstGeom prst="line">
                  <a:avLst/>
                </a:prstGeom>
                <a:noFill/>
                <a:ln w="9525">
                  <a:solidFill>
                    <a:srgbClr val="000000"/>
                  </a:solidFill>
                  <a:round/>
                  <a:headEnd/>
                  <a:tailEnd/>
                </a:ln>
              </p:spPr>
              <p:txBody>
                <a:bodyPr/>
                <a:lstStyle/>
                <a:p>
                  <a:endParaRPr lang="fr-FR"/>
                </a:p>
              </p:txBody>
            </p:sp>
          </p:grpSp>
          <p:sp>
            <p:nvSpPr>
              <p:cNvPr id="17441" name="Arc 197"/>
              <p:cNvSpPr>
                <a:spLocks/>
              </p:cNvSpPr>
              <p:nvPr/>
            </p:nvSpPr>
            <p:spPr bwMode="auto">
              <a:xfrm>
                <a:off x="7098" y="2710"/>
                <a:ext cx="360" cy="36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17442" name="Line 198"/>
              <p:cNvSpPr>
                <a:spLocks noChangeShapeType="1"/>
              </p:cNvSpPr>
              <p:nvPr/>
            </p:nvSpPr>
            <p:spPr bwMode="auto">
              <a:xfrm flipH="1">
                <a:off x="5725" y="2701"/>
                <a:ext cx="1440" cy="0"/>
              </a:xfrm>
              <a:prstGeom prst="line">
                <a:avLst/>
              </a:prstGeom>
              <a:noFill/>
              <a:ln w="9525">
                <a:solidFill>
                  <a:srgbClr val="000000"/>
                </a:solidFill>
                <a:round/>
                <a:headEnd/>
                <a:tailEnd type="oval" w="med" len="med"/>
              </a:ln>
            </p:spPr>
            <p:txBody>
              <a:bodyPr/>
              <a:lstStyle/>
              <a:p>
                <a:endParaRPr lang="fr-FR" dirty="0"/>
              </a:p>
            </p:txBody>
          </p:sp>
          <p:sp>
            <p:nvSpPr>
              <p:cNvPr id="17443" name="Line 199"/>
              <p:cNvSpPr>
                <a:spLocks noChangeShapeType="1"/>
              </p:cNvSpPr>
              <p:nvPr/>
            </p:nvSpPr>
            <p:spPr bwMode="auto">
              <a:xfrm flipH="1">
                <a:off x="7538" y="4169"/>
                <a:ext cx="0" cy="361"/>
              </a:xfrm>
              <a:prstGeom prst="line">
                <a:avLst/>
              </a:prstGeom>
              <a:noFill/>
              <a:ln w="9525">
                <a:solidFill>
                  <a:srgbClr val="000000"/>
                </a:solidFill>
                <a:round/>
                <a:headEnd/>
                <a:tailEnd type="oval" w="med" len="med"/>
              </a:ln>
            </p:spPr>
            <p:txBody>
              <a:bodyPr/>
              <a:lstStyle/>
              <a:p>
                <a:endParaRPr lang="fr-FR"/>
              </a:p>
            </p:txBody>
          </p:sp>
        </p:grpSp>
        <p:sp>
          <p:nvSpPr>
            <p:cNvPr id="17438" name="Text Box 155"/>
            <p:cNvSpPr txBox="1">
              <a:spLocks noChangeArrowheads="1"/>
            </p:cNvSpPr>
            <p:nvPr/>
          </p:nvSpPr>
          <p:spPr bwMode="auto">
            <a:xfrm>
              <a:off x="7801000" y="4429132"/>
              <a:ext cx="1128718" cy="285752"/>
            </a:xfrm>
            <a:prstGeom prst="rect">
              <a:avLst/>
            </a:prstGeom>
            <a:noFill/>
            <a:ln w="9525">
              <a:noFill/>
              <a:miter lim="800000"/>
              <a:headEnd/>
              <a:tailEnd/>
            </a:ln>
          </p:spPr>
          <p:txBody>
            <a:bodyPr/>
            <a:lstStyle/>
            <a:p>
              <a:r>
                <a:rPr lang="fr-FR" sz="1200"/>
                <a:t>Gros fil</a:t>
              </a:r>
              <a:endParaRPr lang="fr-FR"/>
            </a:p>
          </p:txBody>
        </p:sp>
        <p:sp>
          <p:nvSpPr>
            <p:cNvPr id="17439" name="Text Box 155"/>
            <p:cNvSpPr txBox="1">
              <a:spLocks noChangeArrowheads="1"/>
            </p:cNvSpPr>
            <p:nvPr/>
          </p:nvSpPr>
          <p:spPr bwMode="auto">
            <a:xfrm>
              <a:off x="7086620" y="5072074"/>
              <a:ext cx="1128718" cy="285752"/>
            </a:xfrm>
            <a:prstGeom prst="rect">
              <a:avLst/>
            </a:prstGeom>
            <a:noFill/>
            <a:ln w="9525">
              <a:noFill/>
              <a:miter lim="800000"/>
              <a:headEnd/>
              <a:tailEnd/>
            </a:ln>
          </p:spPr>
          <p:txBody>
            <a:bodyPr/>
            <a:lstStyle/>
            <a:p>
              <a:r>
                <a:rPr lang="fr-FR" sz="1200"/>
                <a:t> fil fin</a:t>
              </a:r>
              <a:endParaRPr lang="fr-FR"/>
            </a:p>
          </p:txBody>
        </p:sp>
      </p:grpSp>
      <p:sp>
        <p:nvSpPr>
          <p:cNvPr id="2" name="Espace réservé du numéro de diapositive 1"/>
          <p:cNvSpPr>
            <a:spLocks noGrp="1"/>
          </p:cNvSpPr>
          <p:nvPr>
            <p:ph type="sldNum" sz="quarter" idx="12"/>
          </p:nvPr>
        </p:nvSpPr>
        <p:spPr/>
        <p:txBody>
          <a:bodyPr/>
          <a:lstStyle/>
          <a:p>
            <a:pPr>
              <a:defRPr/>
            </a:pPr>
            <a:fld id="{8D6E587B-5070-4C33-B8A0-3049C854F3BE}" type="slidenum">
              <a:rPr lang="fr-FR" smtClean="0">
                <a:solidFill>
                  <a:schemeClr val="tx1"/>
                </a:solidFill>
              </a:rPr>
              <a:pPr>
                <a:defRPr/>
              </a:pPr>
              <a:t>28</a:t>
            </a:fld>
            <a:endParaRPr lang="fr-FR">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7">
                                            <p:txEl>
                                              <p:pRg st="11" end="1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4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638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rmAutofit/>
          </a:bodyPr>
          <a:lstStyle/>
          <a:p>
            <a:pPr eaLnBrk="1" fontAlgn="auto" hangingPunct="1">
              <a:spcAft>
                <a:spcPts val="0"/>
              </a:spcAft>
              <a:defRPr/>
            </a:pPr>
            <a:r>
              <a:rPr lang="it-IT" sz="3400" b="1" dirty="0"/>
              <a:t>Puissances dans les systèmes triphasé équilibrés</a:t>
            </a:r>
            <a:endParaRPr lang="fr-FR" sz="3400" b="1" dirty="0"/>
          </a:p>
        </p:txBody>
      </p:sp>
      <p:sp>
        <p:nvSpPr>
          <p:cNvPr id="2" name="Espace réservé du numéro de diapositive 1"/>
          <p:cNvSpPr>
            <a:spLocks noGrp="1"/>
          </p:cNvSpPr>
          <p:nvPr>
            <p:ph type="sldNum" sz="quarter" idx="12"/>
          </p:nvPr>
        </p:nvSpPr>
        <p:spPr/>
        <p:txBody>
          <a:bodyPr/>
          <a:lstStyle/>
          <a:p>
            <a:pPr>
              <a:defRPr/>
            </a:pPr>
            <a:fld id="{8D6E587B-5070-4C33-B8A0-3049C854F3BE}" type="slidenum">
              <a:rPr lang="fr-FR" smtClean="0">
                <a:solidFill>
                  <a:schemeClr val="tx1"/>
                </a:solidFill>
              </a:rPr>
              <a:pPr>
                <a:defRPr/>
              </a:pPr>
              <a:t>29</a:t>
            </a:fld>
            <a:endParaRPr lang="fr-FR">
              <a:solidFill>
                <a:schemeClr val="tx1"/>
              </a:solidFill>
            </a:endParaRPr>
          </a:p>
        </p:txBody>
      </p:sp>
      <p:pic>
        <p:nvPicPr>
          <p:cNvPr id="3" name="Imag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43808" y="1301399"/>
            <a:ext cx="3929231" cy="5260803"/>
          </a:xfrm>
          <a:prstGeom prst="rect">
            <a:avLst/>
          </a:prstGeom>
        </p:spPr>
      </p:pic>
    </p:spTree>
    <p:extLst>
      <p:ext uri="{BB962C8B-B14F-4D97-AF65-F5344CB8AC3E}">
        <p14:creationId xmlns:p14="http://schemas.microsoft.com/office/powerpoint/2010/main" val="264656081"/>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ZoneTexte 6"/>
          <p:cNvSpPr txBox="1">
            <a:spLocks noChangeArrowheads="1"/>
          </p:cNvSpPr>
          <p:nvPr/>
        </p:nvSpPr>
        <p:spPr bwMode="auto">
          <a:xfrm>
            <a:off x="971600" y="1441132"/>
            <a:ext cx="7416824" cy="3447098"/>
          </a:xfrm>
          <a:prstGeom prst="rect">
            <a:avLst/>
          </a:prstGeom>
          <a:noFill/>
          <a:ln w="9525">
            <a:noFill/>
            <a:miter lim="800000"/>
            <a:headEnd/>
            <a:tailEnd/>
          </a:ln>
        </p:spPr>
        <p:txBody>
          <a:bodyPr wrap="square">
            <a:spAutoFit/>
          </a:bodyPr>
          <a:lstStyle/>
          <a:p>
            <a:endParaRPr lang="fr-FR" dirty="0"/>
          </a:p>
          <a:p>
            <a:r>
              <a:rPr lang="fr-FR" b="1" dirty="0"/>
              <a:t>III – Puissances dans les systèmes triphasés équilibrés </a:t>
            </a:r>
          </a:p>
          <a:p>
            <a:endParaRPr lang="fr-FR" b="1" dirty="0"/>
          </a:p>
          <a:p>
            <a:r>
              <a:rPr lang="fr-FR" dirty="0"/>
              <a:t>	1 - Couplage Y 	</a:t>
            </a:r>
          </a:p>
          <a:p>
            <a:r>
              <a:rPr lang="fr-FR" dirty="0"/>
              <a:t>	2 - Couplage Δ  </a:t>
            </a:r>
          </a:p>
          <a:p>
            <a:endParaRPr lang="fr-FR" dirty="0"/>
          </a:p>
          <a:p>
            <a:r>
              <a:rPr lang="fr-FR" b="1" i="1" dirty="0"/>
              <a:t> 	</a:t>
            </a:r>
            <a:r>
              <a:rPr lang="fr-FR" dirty="0"/>
              <a:t>3 - Mesure des puissances </a:t>
            </a:r>
          </a:p>
          <a:p>
            <a:endParaRPr lang="fr-FR" dirty="0"/>
          </a:p>
          <a:p>
            <a:r>
              <a:rPr lang="fr-FR" dirty="0"/>
              <a:t>		- Principe du Wattmètre </a:t>
            </a:r>
          </a:p>
          <a:p>
            <a:r>
              <a:rPr lang="fr-FR" dirty="0"/>
              <a:t>		- Application à la mesure de puissances en triphasé </a:t>
            </a:r>
          </a:p>
          <a:p>
            <a:endParaRPr lang="fr-FR" dirty="0"/>
          </a:p>
          <a:p>
            <a:r>
              <a:rPr lang="fr-FR" b="1" dirty="0"/>
              <a:t>IV – Intérêt des systèmes triphasés </a:t>
            </a:r>
            <a:r>
              <a:rPr lang="fr-FR" sz="2000" b="1" i="1" dirty="0"/>
              <a:t>	</a:t>
            </a:r>
            <a:endParaRPr lang="fr-FR" dirty="0"/>
          </a:p>
        </p:txBody>
      </p:sp>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rmAutofit/>
          </a:bodyPr>
          <a:lstStyle/>
          <a:p>
            <a:pPr eaLnBrk="1" fontAlgn="auto" hangingPunct="1">
              <a:spcAft>
                <a:spcPts val="0"/>
              </a:spcAft>
              <a:defRPr/>
            </a:pPr>
            <a:r>
              <a:rPr lang="fr-FR" sz="4000" b="1" dirty="0"/>
              <a:t>Réseau triphasé équilibré</a:t>
            </a:r>
          </a:p>
        </p:txBody>
      </p:sp>
      <p:sp>
        <p:nvSpPr>
          <p:cNvPr id="2" name="Espace réservé du numéro de diapositive 1"/>
          <p:cNvSpPr>
            <a:spLocks noGrp="1"/>
          </p:cNvSpPr>
          <p:nvPr>
            <p:ph type="sldNum" sz="quarter" idx="12"/>
          </p:nvPr>
        </p:nvSpPr>
        <p:spPr/>
        <p:txBody>
          <a:bodyPr/>
          <a:lstStyle/>
          <a:p>
            <a:pPr>
              <a:defRPr/>
            </a:pPr>
            <a:fld id="{8D6E587B-5070-4C33-B8A0-3049C854F3BE}" type="slidenum">
              <a:rPr lang="fr-FR" smtClean="0"/>
              <a:pPr>
                <a:defRPr/>
              </a:pPr>
              <a:t>3</a:t>
            </a:fld>
            <a:endParaRPr lang="fr-FR"/>
          </a:p>
        </p:txBody>
      </p:sp>
    </p:spTree>
    <p:extLst>
      <p:ext uri="{BB962C8B-B14F-4D97-AF65-F5344CB8AC3E}">
        <p14:creationId xmlns:p14="http://schemas.microsoft.com/office/powerpoint/2010/main" val="23854039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checkerboard(across)">
                                      <p:cBhvr>
                                        <p:cTn id="7" dur="500"/>
                                        <p:tgtEl>
                                          <p:spTgt spid="7">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7">
                                            <p:txEl>
                                              <p:pRg st="3" end="3"/>
                                            </p:txEl>
                                          </p:spTgt>
                                        </p:tgtEl>
                                        <p:attrNameLst>
                                          <p:attrName>style.visibility</p:attrName>
                                        </p:attrNameLst>
                                      </p:cBhvr>
                                      <p:to>
                                        <p:strVal val="visible"/>
                                      </p:to>
                                    </p:set>
                                    <p:animEffect transition="in" filter="checkerboard(across)">
                                      <p:cBhvr>
                                        <p:cTn id="10" dur="500"/>
                                        <p:tgtEl>
                                          <p:spTgt spid="7">
                                            <p:txEl>
                                              <p:pRg st="3" end="3"/>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animEffect transition="in" filter="checkerboard(across)">
                                      <p:cBhvr>
                                        <p:cTn id="13" dur="500"/>
                                        <p:tgtEl>
                                          <p:spTgt spid="7">
                                            <p:txEl>
                                              <p:pRg st="4" end="4"/>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7">
                                            <p:txEl>
                                              <p:pRg st="6" end="6"/>
                                            </p:txEl>
                                          </p:spTgt>
                                        </p:tgtEl>
                                        <p:attrNameLst>
                                          <p:attrName>style.visibility</p:attrName>
                                        </p:attrNameLst>
                                      </p:cBhvr>
                                      <p:to>
                                        <p:strVal val="visible"/>
                                      </p:to>
                                    </p:set>
                                    <p:animEffect transition="in" filter="checkerboard(across)">
                                      <p:cBhvr>
                                        <p:cTn id="16" dur="500"/>
                                        <p:tgtEl>
                                          <p:spTgt spid="7">
                                            <p:txEl>
                                              <p:pRg st="6" end="6"/>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7">
                                            <p:txEl>
                                              <p:pRg st="8" end="8"/>
                                            </p:txEl>
                                          </p:spTgt>
                                        </p:tgtEl>
                                        <p:attrNameLst>
                                          <p:attrName>style.visibility</p:attrName>
                                        </p:attrNameLst>
                                      </p:cBhvr>
                                      <p:to>
                                        <p:strVal val="visible"/>
                                      </p:to>
                                    </p:set>
                                    <p:animEffect transition="in" filter="checkerboard(across)">
                                      <p:cBhvr>
                                        <p:cTn id="19" dur="500"/>
                                        <p:tgtEl>
                                          <p:spTgt spid="7">
                                            <p:txEl>
                                              <p:pRg st="8" end="8"/>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7">
                                            <p:txEl>
                                              <p:pRg st="9" end="9"/>
                                            </p:txEl>
                                          </p:spTgt>
                                        </p:tgtEl>
                                        <p:attrNameLst>
                                          <p:attrName>style.visibility</p:attrName>
                                        </p:attrNameLst>
                                      </p:cBhvr>
                                      <p:to>
                                        <p:strVal val="visible"/>
                                      </p:to>
                                    </p:set>
                                    <p:animEffect transition="in" filter="checkerboard(across)">
                                      <p:cBhvr>
                                        <p:cTn id="22" dur="500"/>
                                        <p:tgtEl>
                                          <p:spTgt spid="7">
                                            <p:txEl>
                                              <p:pRg st="9" end="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7">
                                            <p:txEl>
                                              <p:pRg st="11" end="11"/>
                                            </p:txEl>
                                          </p:spTgt>
                                        </p:tgtEl>
                                        <p:attrNameLst>
                                          <p:attrName>style.visibility</p:attrName>
                                        </p:attrNameLst>
                                      </p:cBhvr>
                                      <p:to>
                                        <p:strVal val="visible"/>
                                      </p:to>
                                    </p:set>
                                    <p:animEffect transition="in" filter="checkerboard(across)">
                                      <p:cBhvr>
                                        <p:cTn id="27" dur="500"/>
                                        <p:tgtEl>
                                          <p:spTgt spid="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rmAutofit/>
          </a:bodyPr>
          <a:lstStyle/>
          <a:p>
            <a:pPr eaLnBrk="1" fontAlgn="auto" hangingPunct="1">
              <a:spcAft>
                <a:spcPts val="0"/>
              </a:spcAft>
              <a:defRPr/>
            </a:pPr>
            <a:r>
              <a:rPr lang="it-IT" sz="3400" b="1" dirty="0"/>
              <a:t>Puissances dans les systèmes triphasé équilibrés</a:t>
            </a:r>
            <a:endParaRPr lang="fr-FR" sz="3400" b="1" dirty="0"/>
          </a:p>
        </p:txBody>
      </p:sp>
      <p:sp>
        <p:nvSpPr>
          <p:cNvPr id="16387" name="Rectangle 170"/>
          <p:cNvSpPr>
            <a:spLocks noChangeArrowheads="1"/>
          </p:cNvSpPr>
          <p:nvPr/>
        </p:nvSpPr>
        <p:spPr bwMode="auto">
          <a:xfrm>
            <a:off x="825401" y="2588542"/>
            <a:ext cx="7128792" cy="2631490"/>
          </a:xfrm>
          <a:prstGeom prst="rect">
            <a:avLst/>
          </a:prstGeom>
          <a:noFill/>
          <a:ln w="9525">
            <a:noFill/>
            <a:miter lim="800000"/>
            <a:headEnd/>
            <a:tailEnd/>
          </a:ln>
        </p:spPr>
        <p:txBody>
          <a:bodyPr wrap="square">
            <a:spAutoFit/>
          </a:bodyPr>
          <a:lstStyle/>
          <a:p>
            <a:endParaRPr lang="fr-FR" sz="1600" dirty="0"/>
          </a:p>
          <a:p>
            <a:endParaRPr lang="en-US" sz="1600" dirty="0"/>
          </a:p>
          <a:p>
            <a:endParaRPr lang="fr-FR" sz="1600" dirty="0"/>
          </a:p>
          <a:p>
            <a:r>
              <a:rPr lang="fr-FR" sz="1600" dirty="0"/>
              <a:t>La mesure de la puissance active absorbée par un récepteur monophasé se fait ainsi :</a:t>
            </a:r>
          </a:p>
          <a:p>
            <a:pPr algn="just"/>
            <a:endParaRPr lang="fr-FR" sz="1700" b="1" dirty="0"/>
          </a:p>
          <a:p>
            <a:pPr algn="just"/>
            <a:endParaRPr lang="fr-FR" sz="1700" b="1" dirty="0"/>
          </a:p>
          <a:p>
            <a:pPr algn="just"/>
            <a:endParaRPr lang="fr-FR" sz="1700" b="1" dirty="0"/>
          </a:p>
          <a:p>
            <a:pPr algn="just"/>
            <a:endParaRPr lang="fr-FR" sz="1700" b="1" dirty="0"/>
          </a:p>
          <a:p>
            <a:pPr algn="just"/>
            <a:endParaRPr lang="fr-FR" sz="1700" b="1" dirty="0"/>
          </a:p>
        </p:txBody>
      </p:sp>
      <p:grpSp>
        <p:nvGrpSpPr>
          <p:cNvPr id="20" name="Groupe 239"/>
          <p:cNvGrpSpPr>
            <a:grpSpLocks/>
          </p:cNvGrpSpPr>
          <p:nvPr/>
        </p:nvGrpSpPr>
        <p:grpSpPr bwMode="auto">
          <a:xfrm>
            <a:off x="2952530" y="4249832"/>
            <a:ext cx="2776809" cy="1538359"/>
            <a:chOff x="3046044" y="5214950"/>
            <a:chExt cx="2106980" cy="1000132"/>
          </a:xfrm>
        </p:grpSpPr>
        <p:sp>
          <p:nvSpPr>
            <p:cNvPr id="17415" name="Line 204"/>
            <p:cNvSpPr>
              <a:spLocks noChangeShapeType="1"/>
            </p:cNvSpPr>
            <p:nvPr/>
          </p:nvSpPr>
          <p:spPr bwMode="auto">
            <a:xfrm>
              <a:off x="3273425" y="5570557"/>
              <a:ext cx="571500" cy="0"/>
            </a:xfrm>
            <a:prstGeom prst="line">
              <a:avLst/>
            </a:prstGeom>
            <a:noFill/>
            <a:ln w="9525">
              <a:solidFill>
                <a:srgbClr val="000000"/>
              </a:solidFill>
              <a:round/>
              <a:headEnd/>
              <a:tailEnd/>
            </a:ln>
          </p:spPr>
          <p:txBody>
            <a:bodyPr/>
            <a:lstStyle/>
            <a:p>
              <a:endParaRPr lang="fr-FR"/>
            </a:p>
          </p:txBody>
        </p:sp>
        <p:sp>
          <p:nvSpPr>
            <p:cNvPr id="17416" name="Oval 205"/>
            <p:cNvSpPr>
              <a:spLocks noChangeArrowheads="1"/>
            </p:cNvSpPr>
            <p:nvPr/>
          </p:nvSpPr>
          <p:spPr bwMode="auto">
            <a:xfrm>
              <a:off x="3870325" y="5389582"/>
              <a:ext cx="342900" cy="342900"/>
            </a:xfrm>
            <a:prstGeom prst="ellipse">
              <a:avLst/>
            </a:prstGeom>
            <a:solidFill>
              <a:srgbClr val="FFFFFF"/>
            </a:solidFill>
            <a:ln w="9525">
              <a:solidFill>
                <a:srgbClr val="000000"/>
              </a:solidFill>
              <a:round/>
              <a:headEnd/>
              <a:tailEnd/>
            </a:ln>
          </p:spPr>
          <p:txBody>
            <a:bodyPr/>
            <a:lstStyle/>
            <a:p>
              <a:endParaRPr lang="fr-FR"/>
            </a:p>
          </p:txBody>
        </p:sp>
        <p:sp>
          <p:nvSpPr>
            <p:cNvPr id="17417" name="Line 206"/>
            <p:cNvSpPr>
              <a:spLocks noChangeShapeType="1"/>
            </p:cNvSpPr>
            <p:nvPr/>
          </p:nvSpPr>
          <p:spPr bwMode="auto">
            <a:xfrm>
              <a:off x="4238625" y="5554682"/>
              <a:ext cx="571500" cy="0"/>
            </a:xfrm>
            <a:prstGeom prst="line">
              <a:avLst/>
            </a:prstGeom>
            <a:noFill/>
            <a:ln w="9525">
              <a:solidFill>
                <a:srgbClr val="000000"/>
              </a:solidFill>
              <a:round/>
              <a:headEnd/>
              <a:tailEnd/>
            </a:ln>
          </p:spPr>
          <p:txBody>
            <a:bodyPr/>
            <a:lstStyle/>
            <a:p>
              <a:endParaRPr lang="fr-FR"/>
            </a:p>
          </p:txBody>
        </p:sp>
        <p:sp>
          <p:nvSpPr>
            <p:cNvPr id="17418" name="Line 207"/>
            <p:cNvSpPr>
              <a:spLocks noChangeShapeType="1"/>
            </p:cNvSpPr>
            <p:nvPr/>
          </p:nvSpPr>
          <p:spPr bwMode="auto">
            <a:xfrm flipV="1">
              <a:off x="4207563" y="5554681"/>
              <a:ext cx="296175" cy="0"/>
            </a:xfrm>
            <a:prstGeom prst="line">
              <a:avLst/>
            </a:prstGeom>
            <a:noFill/>
            <a:ln w="9525">
              <a:solidFill>
                <a:srgbClr val="000000"/>
              </a:solidFill>
              <a:round/>
              <a:headEnd/>
              <a:tailEnd type="stealth" w="med" len="med"/>
            </a:ln>
          </p:spPr>
          <p:txBody>
            <a:bodyPr/>
            <a:lstStyle/>
            <a:p>
              <a:endParaRPr lang="fr-FR" dirty="0"/>
            </a:p>
          </p:txBody>
        </p:sp>
        <p:sp>
          <p:nvSpPr>
            <p:cNvPr id="17419" name="Line 208"/>
            <p:cNvSpPr>
              <a:spLocks noChangeShapeType="1"/>
            </p:cNvSpPr>
            <p:nvPr/>
          </p:nvSpPr>
          <p:spPr bwMode="auto">
            <a:xfrm>
              <a:off x="4822825" y="5414982"/>
              <a:ext cx="0" cy="800100"/>
            </a:xfrm>
            <a:prstGeom prst="line">
              <a:avLst/>
            </a:prstGeom>
            <a:noFill/>
            <a:ln w="9525">
              <a:solidFill>
                <a:srgbClr val="000000"/>
              </a:solidFill>
              <a:round/>
              <a:headEnd/>
              <a:tailEnd/>
            </a:ln>
          </p:spPr>
          <p:txBody>
            <a:bodyPr/>
            <a:lstStyle/>
            <a:p>
              <a:endParaRPr lang="fr-FR"/>
            </a:p>
          </p:txBody>
        </p:sp>
        <p:sp>
          <p:nvSpPr>
            <p:cNvPr id="17420" name="Line 209"/>
            <p:cNvSpPr>
              <a:spLocks noChangeShapeType="1"/>
            </p:cNvSpPr>
            <p:nvPr/>
          </p:nvSpPr>
          <p:spPr bwMode="auto">
            <a:xfrm>
              <a:off x="5076825" y="5414982"/>
              <a:ext cx="0" cy="800100"/>
            </a:xfrm>
            <a:prstGeom prst="line">
              <a:avLst/>
            </a:prstGeom>
            <a:noFill/>
            <a:ln w="9525">
              <a:solidFill>
                <a:srgbClr val="000000"/>
              </a:solidFill>
              <a:round/>
              <a:headEnd/>
              <a:tailEnd/>
            </a:ln>
          </p:spPr>
          <p:txBody>
            <a:bodyPr/>
            <a:lstStyle/>
            <a:p>
              <a:endParaRPr lang="fr-FR"/>
            </a:p>
          </p:txBody>
        </p:sp>
        <p:sp>
          <p:nvSpPr>
            <p:cNvPr id="17421" name="Line 210"/>
            <p:cNvSpPr>
              <a:spLocks noChangeShapeType="1"/>
            </p:cNvSpPr>
            <p:nvPr/>
          </p:nvSpPr>
          <p:spPr bwMode="auto">
            <a:xfrm flipH="1">
              <a:off x="4835525" y="5414982"/>
              <a:ext cx="228600" cy="0"/>
            </a:xfrm>
            <a:prstGeom prst="line">
              <a:avLst/>
            </a:prstGeom>
            <a:noFill/>
            <a:ln w="9525">
              <a:solidFill>
                <a:srgbClr val="000000"/>
              </a:solidFill>
              <a:round/>
              <a:headEnd/>
              <a:tailEnd/>
            </a:ln>
          </p:spPr>
          <p:txBody>
            <a:bodyPr/>
            <a:lstStyle/>
            <a:p>
              <a:endParaRPr lang="fr-FR"/>
            </a:p>
          </p:txBody>
        </p:sp>
        <p:sp>
          <p:nvSpPr>
            <p:cNvPr id="17422" name="Line 211"/>
            <p:cNvSpPr>
              <a:spLocks noChangeShapeType="1"/>
            </p:cNvSpPr>
            <p:nvPr/>
          </p:nvSpPr>
          <p:spPr bwMode="auto">
            <a:xfrm flipH="1">
              <a:off x="4835525" y="6215082"/>
              <a:ext cx="228600" cy="0"/>
            </a:xfrm>
            <a:prstGeom prst="line">
              <a:avLst/>
            </a:prstGeom>
            <a:noFill/>
            <a:ln w="9525">
              <a:solidFill>
                <a:srgbClr val="000000"/>
              </a:solidFill>
              <a:round/>
              <a:headEnd/>
              <a:tailEnd/>
            </a:ln>
          </p:spPr>
          <p:txBody>
            <a:bodyPr/>
            <a:lstStyle/>
            <a:p>
              <a:endParaRPr lang="fr-FR"/>
            </a:p>
          </p:txBody>
        </p:sp>
        <p:sp>
          <p:nvSpPr>
            <p:cNvPr id="17423" name="Line 212"/>
            <p:cNvSpPr>
              <a:spLocks noChangeShapeType="1"/>
            </p:cNvSpPr>
            <p:nvPr/>
          </p:nvSpPr>
          <p:spPr bwMode="auto">
            <a:xfrm>
              <a:off x="3705225" y="5824557"/>
              <a:ext cx="114300" cy="3175"/>
            </a:xfrm>
            <a:prstGeom prst="line">
              <a:avLst/>
            </a:prstGeom>
            <a:noFill/>
            <a:ln w="9525">
              <a:solidFill>
                <a:srgbClr val="000000"/>
              </a:solidFill>
              <a:round/>
              <a:headEnd/>
              <a:tailEnd/>
            </a:ln>
          </p:spPr>
          <p:txBody>
            <a:bodyPr/>
            <a:lstStyle/>
            <a:p>
              <a:endParaRPr lang="fr-FR"/>
            </a:p>
          </p:txBody>
        </p:sp>
        <p:sp>
          <p:nvSpPr>
            <p:cNvPr id="17424" name="Line 213"/>
            <p:cNvSpPr>
              <a:spLocks noChangeShapeType="1"/>
            </p:cNvSpPr>
            <p:nvPr/>
          </p:nvSpPr>
          <p:spPr bwMode="auto">
            <a:xfrm>
              <a:off x="3705225" y="5570779"/>
              <a:ext cx="0" cy="255590"/>
            </a:xfrm>
            <a:prstGeom prst="line">
              <a:avLst/>
            </a:prstGeom>
            <a:noFill/>
            <a:ln w="9525">
              <a:solidFill>
                <a:srgbClr val="000000"/>
              </a:solidFill>
              <a:round/>
              <a:headEnd/>
              <a:tailEnd/>
            </a:ln>
          </p:spPr>
          <p:txBody>
            <a:bodyPr/>
            <a:lstStyle/>
            <a:p>
              <a:endParaRPr lang="fr-FR"/>
            </a:p>
          </p:txBody>
        </p:sp>
        <p:sp>
          <p:nvSpPr>
            <p:cNvPr id="17425" name="Line 214"/>
            <p:cNvSpPr>
              <a:spLocks noChangeShapeType="1"/>
            </p:cNvSpPr>
            <p:nvPr/>
          </p:nvSpPr>
          <p:spPr bwMode="auto">
            <a:xfrm flipV="1">
              <a:off x="3819525" y="5710257"/>
              <a:ext cx="114300" cy="114300"/>
            </a:xfrm>
            <a:prstGeom prst="line">
              <a:avLst/>
            </a:prstGeom>
            <a:noFill/>
            <a:ln w="9525">
              <a:solidFill>
                <a:srgbClr val="000000"/>
              </a:solidFill>
              <a:round/>
              <a:headEnd/>
              <a:tailEnd/>
            </a:ln>
          </p:spPr>
          <p:txBody>
            <a:bodyPr/>
            <a:lstStyle/>
            <a:p>
              <a:endParaRPr lang="fr-FR"/>
            </a:p>
          </p:txBody>
        </p:sp>
        <p:sp>
          <p:nvSpPr>
            <p:cNvPr id="17426" name="Line 215"/>
            <p:cNvSpPr>
              <a:spLocks noChangeShapeType="1"/>
            </p:cNvSpPr>
            <p:nvPr/>
          </p:nvSpPr>
          <p:spPr bwMode="auto">
            <a:xfrm rot="3806097">
              <a:off x="4152900" y="5729307"/>
              <a:ext cx="114300" cy="0"/>
            </a:xfrm>
            <a:prstGeom prst="line">
              <a:avLst/>
            </a:prstGeom>
            <a:noFill/>
            <a:ln w="9525">
              <a:solidFill>
                <a:srgbClr val="000000"/>
              </a:solidFill>
              <a:round/>
              <a:headEnd/>
              <a:tailEnd/>
            </a:ln>
          </p:spPr>
          <p:txBody>
            <a:bodyPr/>
            <a:lstStyle/>
            <a:p>
              <a:endParaRPr lang="fr-FR"/>
            </a:p>
          </p:txBody>
        </p:sp>
        <p:sp>
          <p:nvSpPr>
            <p:cNvPr id="17427" name="Line 216"/>
            <p:cNvSpPr>
              <a:spLocks noChangeShapeType="1"/>
            </p:cNvSpPr>
            <p:nvPr/>
          </p:nvSpPr>
          <p:spPr bwMode="auto">
            <a:xfrm>
              <a:off x="4238625" y="5783282"/>
              <a:ext cx="0" cy="342900"/>
            </a:xfrm>
            <a:prstGeom prst="line">
              <a:avLst/>
            </a:prstGeom>
            <a:noFill/>
            <a:ln w="9525">
              <a:solidFill>
                <a:srgbClr val="000000"/>
              </a:solidFill>
              <a:round/>
              <a:headEnd/>
              <a:tailEnd/>
            </a:ln>
          </p:spPr>
          <p:txBody>
            <a:bodyPr/>
            <a:lstStyle/>
            <a:p>
              <a:endParaRPr lang="fr-FR"/>
            </a:p>
          </p:txBody>
        </p:sp>
        <p:sp>
          <p:nvSpPr>
            <p:cNvPr id="17428" name="Line 217"/>
            <p:cNvSpPr>
              <a:spLocks noChangeShapeType="1"/>
            </p:cNvSpPr>
            <p:nvPr/>
          </p:nvSpPr>
          <p:spPr bwMode="auto">
            <a:xfrm flipH="1">
              <a:off x="3222625" y="6126182"/>
              <a:ext cx="1600200" cy="0"/>
            </a:xfrm>
            <a:prstGeom prst="line">
              <a:avLst/>
            </a:prstGeom>
            <a:noFill/>
            <a:ln w="9525">
              <a:solidFill>
                <a:srgbClr val="000000"/>
              </a:solidFill>
              <a:round/>
              <a:headEnd/>
              <a:tailEnd/>
            </a:ln>
          </p:spPr>
          <p:txBody>
            <a:bodyPr/>
            <a:lstStyle/>
            <a:p>
              <a:endParaRPr lang="fr-FR"/>
            </a:p>
          </p:txBody>
        </p:sp>
        <p:sp>
          <p:nvSpPr>
            <p:cNvPr id="17429" name="Line 218"/>
            <p:cNvSpPr>
              <a:spLocks noChangeShapeType="1"/>
            </p:cNvSpPr>
            <p:nvPr/>
          </p:nvSpPr>
          <p:spPr bwMode="auto">
            <a:xfrm flipV="1">
              <a:off x="3362325" y="5605482"/>
              <a:ext cx="0" cy="457200"/>
            </a:xfrm>
            <a:prstGeom prst="line">
              <a:avLst/>
            </a:prstGeom>
            <a:noFill/>
            <a:ln w="9525">
              <a:solidFill>
                <a:srgbClr val="000000"/>
              </a:solidFill>
              <a:round/>
              <a:headEnd/>
              <a:tailEnd type="triangle" w="med" len="med"/>
            </a:ln>
          </p:spPr>
          <p:txBody>
            <a:bodyPr/>
            <a:lstStyle/>
            <a:p>
              <a:endParaRPr lang="fr-FR"/>
            </a:p>
          </p:txBody>
        </p:sp>
        <p:sp>
          <p:nvSpPr>
            <p:cNvPr id="17430" name="Text Box 155"/>
            <p:cNvSpPr txBox="1">
              <a:spLocks noChangeArrowheads="1"/>
            </p:cNvSpPr>
            <p:nvPr/>
          </p:nvSpPr>
          <p:spPr bwMode="auto">
            <a:xfrm>
              <a:off x="4346218" y="5214950"/>
              <a:ext cx="342900" cy="228600"/>
            </a:xfrm>
            <a:prstGeom prst="rect">
              <a:avLst/>
            </a:prstGeom>
            <a:noFill/>
            <a:ln w="9525">
              <a:noFill/>
              <a:miter lim="800000"/>
              <a:headEnd/>
              <a:tailEnd/>
            </a:ln>
          </p:spPr>
          <p:txBody>
            <a:bodyPr/>
            <a:lstStyle/>
            <a:p>
              <a:r>
                <a:rPr lang="fr-FR" sz="1600"/>
                <a:t>i</a:t>
              </a:r>
            </a:p>
          </p:txBody>
        </p:sp>
        <p:sp>
          <p:nvSpPr>
            <p:cNvPr id="17431" name="Text Box 155"/>
            <p:cNvSpPr txBox="1">
              <a:spLocks noChangeArrowheads="1"/>
            </p:cNvSpPr>
            <p:nvPr/>
          </p:nvSpPr>
          <p:spPr bwMode="auto">
            <a:xfrm>
              <a:off x="3864663" y="5414978"/>
              <a:ext cx="342900" cy="228600"/>
            </a:xfrm>
            <a:prstGeom prst="rect">
              <a:avLst/>
            </a:prstGeom>
            <a:noFill/>
            <a:ln w="9525">
              <a:noFill/>
              <a:miter lim="800000"/>
              <a:headEnd/>
              <a:tailEnd/>
            </a:ln>
          </p:spPr>
          <p:txBody>
            <a:bodyPr/>
            <a:lstStyle/>
            <a:p>
              <a:r>
                <a:rPr lang="fr-FR" sz="1600"/>
                <a:t>W</a:t>
              </a:r>
            </a:p>
          </p:txBody>
        </p:sp>
        <p:sp>
          <p:nvSpPr>
            <p:cNvPr id="17432" name="Text Box 155"/>
            <p:cNvSpPr txBox="1">
              <a:spLocks noChangeArrowheads="1"/>
            </p:cNvSpPr>
            <p:nvPr/>
          </p:nvSpPr>
          <p:spPr bwMode="auto">
            <a:xfrm>
              <a:off x="3046044" y="5557854"/>
              <a:ext cx="342900" cy="228600"/>
            </a:xfrm>
            <a:prstGeom prst="rect">
              <a:avLst/>
            </a:prstGeom>
            <a:noFill/>
            <a:ln w="9525">
              <a:noFill/>
              <a:miter lim="800000"/>
              <a:headEnd/>
              <a:tailEnd/>
            </a:ln>
          </p:spPr>
          <p:txBody>
            <a:bodyPr/>
            <a:lstStyle/>
            <a:p>
              <a:r>
                <a:rPr lang="fr-FR" sz="1600"/>
                <a:t>u</a:t>
              </a:r>
            </a:p>
          </p:txBody>
        </p:sp>
        <p:sp>
          <p:nvSpPr>
            <p:cNvPr id="17433" name="Text Box 155"/>
            <p:cNvSpPr txBox="1">
              <a:spLocks noChangeArrowheads="1"/>
            </p:cNvSpPr>
            <p:nvPr/>
          </p:nvSpPr>
          <p:spPr bwMode="auto">
            <a:xfrm>
              <a:off x="4810124" y="5710257"/>
              <a:ext cx="342900" cy="228600"/>
            </a:xfrm>
            <a:prstGeom prst="rect">
              <a:avLst/>
            </a:prstGeom>
            <a:noFill/>
            <a:ln w="9525">
              <a:noFill/>
              <a:miter lim="800000"/>
              <a:headEnd/>
              <a:tailEnd/>
            </a:ln>
          </p:spPr>
          <p:txBody>
            <a:bodyPr/>
            <a:lstStyle/>
            <a:p>
              <a:r>
                <a:rPr lang="fr-FR" sz="1600" dirty="0"/>
                <a:t>Z</a:t>
              </a:r>
            </a:p>
          </p:txBody>
        </p:sp>
      </p:grpSp>
      <p:sp>
        <p:nvSpPr>
          <p:cNvPr id="2" name="Espace réservé du numéro de diapositive 1"/>
          <p:cNvSpPr>
            <a:spLocks noGrp="1"/>
          </p:cNvSpPr>
          <p:nvPr>
            <p:ph type="sldNum" sz="quarter" idx="12"/>
          </p:nvPr>
        </p:nvSpPr>
        <p:spPr/>
        <p:txBody>
          <a:bodyPr/>
          <a:lstStyle/>
          <a:p>
            <a:pPr>
              <a:defRPr/>
            </a:pPr>
            <a:fld id="{8D6E587B-5070-4C33-B8A0-3049C854F3BE}" type="slidenum">
              <a:rPr lang="fr-FR" smtClean="0">
                <a:solidFill>
                  <a:schemeClr val="tx1"/>
                </a:solidFill>
              </a:rPr>
              <a:pPr>
                <a:defRPr/>
              </a:pPr>
              <a:t>30</a:t>
            </a:fld>
            <a:endParaRPr lang="fr-FR">
              <a:solidFill>
                <a:schemeClr val="tx1"/>
              </a:solidFill>
            </a:endParaRPr>
          </a:p>
        </p:txBody>
      </p:sp>
      <p:grpSp>
        <p:nvGrpSpPr>
          <p:cNvPr id="83" name="Groupe 218"/>
          <p:cNvGrpSpPr>
            <a:grpSpLocks noChangeAspect="1"/>
          </p:cNvGrpSpPr>
          <p:nvPr/>
        </p:nvGrpSpPr>
        <p:grpSpPr bwMode="auto">
          <a:xfrm>
            <a:off x="3362692" y="1798467"/>
            <a:ext cx="2145792" cy="1405966"/>
            <a:chOff x="3786182" y="4519627"/>
            <a:chExt cx="1155700" cy="757238"/>
          </a:xfrm>
        </p:grpSpPr>
        <p:sp>
          <p:nvSpPr>
            <p:cNvPr id="84" name="Line 151"/>
            <p:cNvSpPr>
              <a:spLocks noChangeShapeType="1"/>
            </p:cNvSpPr>
            <p:nvPr/>
          </p:nvSpPr>
          <p:spPr bwMode="auto">
            <a:xfrm>
              <a:off x="3786182" y="4684727"/>
              <a:ext cx="342900" cy="0"/>
            </a:xfrm>
            <a:prstGeom prst="line">
              <a:avLst/>
            </a:prstGeom>
            <a:noFill/>
            <a:ln w="9525">
              <a:solidFill>
                <a:srgbClr val="000000"/>
              </a:solidFill>
              <a:round/>
              <a:headEnd/>
              <a:tailEnd/>
            </a:ln>
          </p:spPr>
          <p:txBody>
            <a:bodyPr/>
            <a:lstStyle/>
            <a:p>
              <a:endParaRPr lang="fr-FR"/>
            </a:p>
          </p:txBody>
        </p:sp>
        <p:sp>
          <p:nvSpPr>
            <p:cNvPr id="85" name="Oval 152"/>
            <p:cNvSpPr>
              <a:spLocks noChangeArrowheads="1"/>
            </p:cNvSpPr>
            <p:nvPr/>
          </p:nvSpPr>
          <p:spPr bwMode="auto">
            <a:xfrm>
              <a:off x="4141782" y="4519627"/>
              <a:ext cx="342900" cy="342900"/>
            </a:xfrm>
            <a:prstGeom prst="ellipse">
              <a:avLst/>
            </a:prstGeom>
            <a:noFill/>
            <a:ln w="9525">
              <a:solidFill>
                <a:srgbClr val="000000"/>
              </a:solidFill>
              <a:round/>
              <a:headEnd/>
              <a:tailEnd/>
            </a:ln>
          </p:spPr>
          <p:txBody>
            <a:bodyPr/>
            <a:lstStyle/>
            <a:p>
              <a:endParaRPr lang="fr-FR"/>
            </a:p>
          </p:txBody>
        </p:sp>
        <p:sp>
          <p:nvSpPr>
            <p:cNvPr id="86" name="Line 153"/>
            <p:cNvSpPr>
              <a:spLocks noChangeShapeType="1"/>
            </p:cNvSpPr>
            <p:nvPr/>
          </p:nvSpPr>
          <p:spPr bwMode="auto">
            <a:xfrm>
              <a:off x="4484682" y="4672027"/>
              <a:ext cx="457200" cy="0"/>
            </a:xfrm>
            <a:prstGeom prst="line">
              <a:avLst/>
            </a:prstGeom>
            <a:noFill/>
            <a:ln w="9525">
              <a:solidFill>
                <a:srgbClr val="000000"/>
              </a:solidFill>
              <a:round/>
              <a:headEnd/>
              <a:tailEnd/>
            </a:ln>
          </p:spPr>
          <p:txBody>
            <a:bodyPr/>
            <a:lstStyle/>
            <a:p>
              <a:endParaRPr lang="fr-FR"/>
            </a:p>
          </p:txBody>
        </p:sp>
        <p:sp>
          <p:nvSpPr>
            <p:cNvPr id="87" name="Line 154"/>
            <p:cNvSpPr>
              <a:spLocks noChangeShapeType="1"/>
            </p:cNvSpPr>
            <p:nvPr/>
          </p:nvSpPr>
          <p:spPr bwMode="auto">
            <a:xfrm>
              <a:off x="4494207" y="4672027"/>
              <a:ext cx="228600" cy="0"/>
            </a:xfrm>
            <a:prstGeom prst="line">
              <a:avLst/>
            </a:prstGeom>
            <a:noFill/>
            <a:ln w="9525">
              <a:solidFill>
                <a:srgbClr val="000000"/>
              </a:solidFill>
              <a:round/>
              <a:headEnd/>
              <a:tailEnd type="stealth" w="med" len="med"/>
            </a:ln>
          </p:spPr>
          <p:txBody>
            <a:bodyPr/>
            <a:lstStyle/>
            <a:p>
              <a:endParaRPr lang="fr-FR"/>
            </a:p>
          </p:txBody>
        </p:sp>
        <p:sp>
          <p:nvSpPr>
            <p:cNvPr id="88" name="Text Box 155"/>
            <p:cNvSpPr txBox="1">
              <a:spLocks noChangeArrowheads="1"/>
            </p:cNvSpPr>
            <p:nvPr/>
          </p:nvSpPr>
          <p:spPr bwMode="auto">
            <a:xfrm>
              <a:off x="4547753" y="4539600"/>
              <a:ext cx="342900" cy="228600"/>
            </a:xfrm>
            <a:prstGeom prst="rect">
              <a:avLst/>
            </a:prstGeom>
            <a:noFill/>
            <a:ln w="9525">
              <a:noFill/>
              <a:miter lim="800000"/>
              <a:headEnd/>
              <a:tailEnd/>
            </a:ln>
          </p:spPr>
          <p:txBody>
            <a:bodyPr/>
            <a:lstStyle/>
            <a:p>
              <a:r>
                <a:rPr lang="fr-FR" sz="1200" dirty="0"/>
                <a:t>i</a:t>
              </a:r>
              <a:endParaRPr lang="fr-FR" dirty="0"/>
            </a:p>
          </p:txBody>
        </p:sp>
        <p:sp>
          <p:nvSpPr>
            <p:cNvPr id="89" name="Line 200"/>
            <p:cNvSpPr>
              <a:spLocks noChangeShapeType="1"/>
            </p:cNvSpPr>
            <p:nvPr/>
          </p:nvSpPr>
          <p:spPr bwMode="auto">
            <a:xfrm flipH="1">
              <a:off x="4090982" y="4824427"/>
              <a:ext cx="114300" cy="228600"/>
            </a:xfrm>
            <a:prstGeom prst="line">
              <a:avLst/>
            </a:prstGeom>
            <a:noFill/>
            <a:ln w="9525">
              <a:solidFill>
                <a:srgbClr val="000000"/>
              </a:solidFill>
              <a:round/>
              <a:headEnd/>
              <a:tailEnd/>
            </a:ln>
          </p:spPr>
          <p:txBody>
            <a:bodyPr/>
            <a:lstStyle/>
            <a:p>
              <a:endParaRPr lang="fr-FR"/>
            </a:p>
          </p:txBody>
        </p:sp>
        <p:sp>
          <p:nvSpPr>
            <p:cNvPr id="90" name="Line 201"/>
            <p:cNvSpPr>
              <a:spLocks noChangeShapeType="1"/>
            </p:cNvSpPr>
            <p:nvPr/>
          </p:nvSpPr>
          <p:spPr bwMode="auto">
            <a:xfrm>
              <a:off x="4433882" y="4824427"/>
              <a:ext cx="114300" cy="228600"/>
            </a:xfrm>
            <a:prstGeom prst="line">
              <a:avLst/>
            </a:prstGeom>
            <a:noFill/>
            <a:ln w="9525">
              <a:solidFill>
                <a:srgbClr val="000000"/>
              </a:solidFill>
              <a:round/>
              <a:headEnd/>
              <a:tailEnd/>
            </a:ln>
          </p:spPr>
          <p:txBody>
            <a:bodyPr/>
            <a:lstStyle/>
            <a:p>
              <a:endParaRPr lang="fr-FR"/>
            </a:p>
          </p:txBody>
        </p:sp>
        <p:sp>
          <p:nvSpPr>
            <p:cNvPr id="91" name="Line 202"/>
            <p:cNvSpPr>
              <a:spLocks noChangeShapeType="1"/>
            </p:cNvSpPr>
            <p:nvPr/>
          </p:nvSpPr>
          <p:spPr bwMode="auto">
            <a:xfrm flipH="1">
              <a:off x="4129082" y="5053027"/>
              <a:ext cx="342900" cy="0"/>
            </a:xfrm>
            <a:prstGeom prst="line">
              <a:avLst/>
            </a:prstGeom>
            <a:noFill/>
            <a:ln w="9525">
              <a:solidFill>
                <a:srgbClr val="000000"/>
              </a:solidFill>
              <a:round/>
              <a:headEnd/>
              <a:tailEnd type="stealth" w="med" len="med"/>
            </a:ln>
          </p:spPr>
          <p:txBody>
            <a:bodyPr/>
            <a:lstStyle/>
            <a:p>
              <a:endParaRPr lang="fr-FR"/>
            </a:p>
          </p:txBody>
        </p:sp>
        <p:sp>
          <p:nvSpPr>
            <p:cNvPr id="92" name="Text Box 203"/>
            <p:cNvSpPr txBox="1">
              <a:spLocks noChangeArrowheads="1"/>
            </p:cNvSpPr>
            <p:nvPr/>
          </p:nvSpPr>
          <p:spPr bwMode="auto">
            <a:xfrm>
              <a:off x="4167182" y="5018102"/>
              <a:ext cx="381000" cy="258763"/>
            </a:xfrm>
            <a:prstGeom prst="rect">
              <a:avLst/>
            </a:prstGeom>
            <a:noFill/>
            <a:ln w="9525">
              <a:noFill/>
              <a:miter lim="800000"/>
              <a:headEnd/>
              <a:tailEnd/>
            </a:ln>
          </p:spPr>
          <p:txBody>
            <a:bodyPr/>
            <a:lstStyle/>
            <a:p>
              <a:r>
                <a:rPr lang="fr-FR" sz="1400"/>
                <a:t>u</a:t>
              </a:r>
              <a:endParaRPr lang="fr-FR"/>
            </a:p>
          </p:txBody>
        </p:sp>
        <p:sp>
          <p:nvSpPr>
            <p:cNvPr id="93" name="Text Box 155"/>
            <p:cNvSpPr txBox="1">
              <a:spLocks noChangeArrowheads="1"/>
            </p:cNvSpPr>
            <p:nvPr/>
          </p:nvSpPr>
          <p:spPr bwMode="auto">
            <a:xfrm>
              <a:off x="4232542" y="4611702"/>
              <a:ext cx="342900" cy="228600"/>
            </a:xfrm>
            <a:prstGeom prst="rect">
              <a:avLst/>
            </a:prstGeom>
            <a:noFill/>
            <a:ln w="9525">
              <a:noFill/>
              <a:miter lim="800000"/>
              <a:headEnd/>
              <a:tailEnd/>
            </a:ln>
          </p:spPr>
          <p:txBody>
            <a:bodyPr/>
            <a:lstStyle/>
            <a:p>
              <a:r>
                <a:rPr lang="fr-FR" sz="1200" dirty="0"/>
                <a:t>W</a:t>
              </a:r>
              <a:endParaRPr lang="fr-FR" dirty="0"/>
            </a:p>
          </p:txBody>
        </p:sp>
      </p:grpSp>
    </p:spTree>
    <p:extLst>
      <p:ext uri="{BB962C8B-B14F-4D97-AF65-F5344CB8AC3E}">
        <p14:creationId xmlns:p14="http://schemas.microsoft.com/office/powerpoint/2010/main" val="33642257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6387">
                                            <p:txEl>
                                              <p:pRg st="3" end="3"/>
                                            </p:txEl>
                                          </p:spTgt>
                                        </p:tgtEl>
                                        <p:attrNameLst>
                                          <p:attrName>style.visibility</p:attrName>
                                        </p:attrNameLst>
                                      </p:cBhvr>
                                      <p:to>
                                        <p:strVal val="visible"/>
                                      </p:to>
                                    </p:set>
                                    <p:animEffect transition="in" filter="checkerboard(across)">
                                      <p:cBhvr>
                                        <p:cTn id="7" dur="500"/>
                                        <p:tgtEl>
                                          <p:spTgt spid="16387">
                                            <p:txEl>
                                              <p:pRg st="3" end="3"/>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box(in)">
                                      <p:cBhvr>
                                        <p:cTn id="1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rmAutofit/>
          </a:bodyPr>
          <a:lstStyle/>
          <a:p>
            <a:pPr eaLnBrk="1" fontAlgn="auto" hangingPunct="1">
              <a:spcAft>
                <a:spcPts val="0"/>
              </a:spcAft>
              <a:defRPr/>
            </a:pPr>
            <a:r>
              <a:rPr lang="it-IT" sz="3400" b="1" dirty="0"/>
              <a:t>Puissances dans les systèmes triphasé équilibrés</a:t>
            </a:r>
            <a:endParaRPr lang="fr-FR" sz="3400" b="1" dirty="0"/>
          </a:p>
        </p:txBody>
      </p:sp>
      <p:sp>
        <p:nvSpPr>
          <p:cNvPr id="17411" name="Rectangle 170"/>
          <p:cNvSpPr>
            <a:spLocks noChangeArrowheads="1"/>
          </p:cNvSpPr>
          <p:nvPr/>
        </p:nvSpPr>
        <p:spPr bwMode="auto">
          <a:xfrm>
            <a:off x="791580" y="1371236"/>
            <a:ext cx="7560840" cy="5047536"/>
          </a:xfrm>
          <a:prstGeom prst="rect">
            <a:avLst/>
          </a:prstGeom>
          <a:noFill/>
          <a:ln w="9525">
            <a:noFill/>
            <a:miter lim="800000"/>
            <a:headEnd/>
            <a:tailEnd/>
          </a:ln>
        </p:spPr>
        <p:txBody>
          <a:bodyPr wrap="square">
            <a:spAutoFit/>
          </a:bodyPr>
          <a:lstStyle/>
          <a:p>
            <a:pPr algn="just"/>
            <a:r>
              <a:rPr lang="fr-FR" sz="1700" b="1" dirty="0"/>
              <a:t>	b- Application à la mesure de puissance en triphasé:</a:t>
            </a:r>
          </a:p>
          <a:p>
            <a:pPr algn="just"/>
            <a:endParaRPr lang="fr-FR" sz="1700" b="1" dirty="0"/>
          </a:p>
          <a:p>
            <a:pPr marL="230188"/>
            <a:r>
              <a:rPr lang="fr-FR" sz="1600" dirty="0"/>
              <a:t>Il existe plusieurs méthodes pour mesurer P et Q. Les plus couramment utilisées sont la méthode des « 3 wattmètres », celle des « 2 wattmètres » et celle de « Boucherot ».</a:t>
            </a:r>
          </a:p>
          <a:p>
            <a:endParaRPr lang="fr-FR" sz="1600" dirty="0"/>
          </a:p>
          <a:p>
            <a:endParaRPr lang="fr-FR" sz="1600" b="1" dirty="0"/>
          </a:p>
          <a:p>
            <a:pPr marL="341313">
              <a:buFont typeface="Arial" panose="020B0604020202020204" pitchFamily="34" charset="0"/>
              <a:buChar char="•"/>
            </a:pPr>
            <a:r>
              <a:rPr lang="fr-FR" sz="1600" b="1" dirty="0"/>
              <a:t>    Méthode des « 3 wattmètres »:</a:t>
            </a:r>
          </a:p>
          <a:p>
            <a:endParaRPr lang="fr-FR" sz="1600" b="1" dirty="0"/>
          </a:p>
          <a:p>
            <a:endParaRPr lang="fr-FR" sz="1600" b="1" dirty="0"/>
          </a:p>
          <a:p>
            <a:endParaRPr lang="fr-FR" sz="1600" b="1" dirty="0"/>
          </a:p>
          <a:p>
            <a:endParaRPr lang="fr-FR" sz="1600" b="1" dirty="0"/>
          </a:p>
          <a:p>
            <a:endParaRPr lang="fr-FR" sz="1600" b="1" dirty="0"/>
          </a:p>
          <a:p>
            <a:endParaRPr lang="fr-FR" sz="1600" b="1" dirty="0"/>
          </a:p>
          <a:p>
            <a:endParaRPr lang="fr-FR" sz="1600" b="1" dirty="0"/>
          </a:p>
          <a:p>
            <a:endParaRPr lang="fr-FR" sz="1600" b="1" dirty="0"/>
          </a:p>
          <a:p>
            <a:endParaRPr lang="fr-FR" sz="1600" b="1" dirty="0"/>
          </a:p>
          <a:p>
            <a:endParaRPr lang="fr-FR" sz="1600" b="1" dirty="0"/>
          </a:p>
          <a:p>
            <a:pPr algn="just"/>
            <a:endParaRPr lang="fr-FR" sz="1600" b="1" i="1" dirty="0"/>
          </a:p>
          <a:p>
            <a:pPr algn="ctr"/>
            <a:r>
              <a:rPr lang="fr-FR" sz="1600" dirty="0"/>
              <a:t>			</a:t>
            </a:r>
            <a:endParaRPr lang="fr-FR" sz="1700" b="1" dirty="0"/>
          </a:p>
        </p:txBody>
      </p:sp>
      <p:grpSp>
        <p:nvGrpSpPr>
          <p:cNvPr id="2" name="Groupe 81"/>
          <p:cNvGrpSpPr>
            <a:grpSpLocks/>
          </p:cNvGrpSpPr>
          <p:nvPr/>
        </p:nvGrpSpPr>
        <p:grpSpPr bwMode="auto">
          <a:xfrm>
            <a:off x="1252008" y="3858127"/>
            <a:ext cx="2487612" cy="2073275"/>
            <a:chOff x="1513045" y="2928938"/>
            <a:chExt cx="2487455" cy="2072984"/>
          </a:xfrm>
        </p:grpSpPr>
        <p:sp>
          <p:nvSpPr>
            <p:cNvPr id="18475" name="Line 219"/>
            <p:cNvSpPr>
              <a:spLocks noChangeShapeType="1"/>
            </p:cNvSpPr>
            <p:nvPr/>
          </p:nvSpPr>
          <p:spPr bwMode="auto">
            <a:xfrm>
              <a:off x="1784350" y="3321050"/>
              <a:ext cx="457200" cy="0"/>
            </a:xfrm>
            <a:prstGeom prst="line">
              <a:avLst/>
            </a:prstGeom>
            <a:noFill/>
            <a:ln w="9525">
              <a:solidFill>
                <a:srgbClr val="000000"/>
              </a:solidFill>
              <a:round/>
              <a:headEnd type="oval" w="med" len="med"/>
              <a:tailEnd/>
            </a:ln>
          </p:spPr>
          <p:txBody>
            <a:bodyPr/>
            <a:lstStyle/>
            <a:p>
              <a:endParaRPr lang="fr-FR"/>
            </a:p>
          </p:txBody>
        </p:sp>
        <p:sp>
          <p:nvSpPr>
            <p:cNvPr id="18476" name="Oval 220"/>
            <p:cNvSpPr>
              <a:spLocks noChangeArrowheads="1"/>
            </p:cNvSpPr>
            <p:nvPr/>
          </p:nvSpPr>
          <p:spPr bwMode="auto">
            <a:xfrm>
              <a:off x="2254250" y="3206750"/>
              <a:ext cx="228600" cy="228600"/>
            </a:xfrm>
            <a:prstGeom prst="ellipse">
              <a:avLst/>
            </a:prstGeom>
            <a:solidFill>
              <a:srgbClr val="FFFFFF"/>
            </a:solidFill>
            <a:ln w="9525">
              <a:solidFill>
                <a:srgbClr val="000000"/>
              </a:solidFill>
              <a:round/>
              <a:headEnd/>
              <a:tailEnd/>
            </a:ln>
          </p:spPr>
          <p:txBody>
            <a:bodyPr/>
            <a:lstStyle/>
            <a:p>
              <a:endParaRPr lang="fr-FR"/>
            </a:p>
          </p:txBody>
        </p:sp>
        <p:sp>
          <p:nvSpPr>
            <p:cNvPr id="18477" name="Oval 221"/>
            <p:cNvSpPr>
              <a:spLocks noChangeArrowheads="1"/>
            </p:cNvSpPr>
            <p:nvPr/>
          </p:nvSpPr>
          <p:spPr bwMode="auto">
            <a:xfrm>
              <a:off x="2660650" y="3546475"/>
              <a:ext cx="228600" cy="228600"/>
            </a:xfrm>
            <a:prstGeom prst="ellipse">
              <a:avLst/>
            </a:prstGeom>
            <a:solidFill>
              <a:srgbClr val="FFFFFF"/>
            </a:solidFill>
            <a:ln w="9525">
              <a:solidFill>
                <a:srgbClr val="000000"/>
              </a:solidFill>
              <a:round/>
              <a:headEnd/>
              <a:tailEnd/>
            </a:ln>
          </p:spPr>
          <p:txBody>
            <a:bodyPr/>
            <a:lstStyle/>
            <a:p>
              <a:endParaRPr lang="fr-FR"/>
            </a:p>
          </p:txBody>
        </p:sp>
        <p:sp>
          <p:nvSpPr>
            <p:cNvPr id="18478" name="Oval 222"/>
            <p:cNvSpPr>
              <a:spLocks noChangeArrowheads="1"/>
            </p:cNvSpPr>
            <p:nvPr/>
          </p:nvSpPr>
          <p:spPr bwMode="auto">
            <a:xfrm>
              <a:off x="3105150" y="3873500"/>
              <a:ext cx="228600" cy="228600"/>
            </a:xfrm>
            <a:prstGeom prst="ellipse">
              <a:avLst/>
            </a:prstGeom>
            <a:solidFill>
              <a:srgbClr val="FFFFFF"/>
            </a:solidFill>
            <a:ln w="9525">
              <a:solidFill>
                <a:srgbClr val="000000"/>
              </a:solidFill>
              <a:round/>
              <a:headEnd/>
              <a:tailEnd/>
            </a:ln>
          </p:spPr>
          <p:txBody>
            <a:bodyPr/>
            <a:lstStyle/>
            <a:p>
              <a:endParaRPr lang="fr-FR"/>
            </a:p>
          </p:txBody>
        </p:sp>
        <p:sp>
          <p:nvSpPr>
            <p:cNvPr id="18479" name="Line 223"/>
            <p:cNvSpPr>
              <a:spLocks noChangeShapeType="1"/>
            </p:cNvSpPr>
            <p:nvPr/>
          </p:nvSpPr>
          <p:spPr bwMode="auto">
            <a:xfrm>
              <a:off x="2114550" y="3321050"/>
              <a:ext cx="0" cy="114300"/>
            </a:xfrm>
            <a:prstGeom prst="line">
              <a:avLst/>
            </a:prstGeom>
            <a:noFill/>
            <a:ln w="9525">
              <a:solidFill>
                <a:srgbClr val="000000"/>
              </a:solidFill>
              <a:round/>
              <a:headEnd/>
              <a:tailEnd/>
            </a:ln>
          </p:spPr>
          <p:txBody>
            <a:bodyPr/>
            <a:lstStyle/>
            <a:p>
              <a:endParaRPr lang="fr-FR"/>
            </a:p>
          </p:txBody>
        </p:sp>
        <p:sp>
          <p:nvSpPr>
            <p:cNvPr id="18480" name="Line 224"/>
            <p:cNvSpPr>
              <a:spLocks noChangeShapeType="1"/>
            </p:cNvSpPr>
            <p:nvPr/>
          </p:nvSpPr>
          <p:spPr bwMode="auto">
            <a:xfrm>
              <a:off x="2114550" y="3448050"/>
              <a:ext cx="114300" cy="0"/>
            </a:xfrm>
            <a:prstGeom prst="line">
              <a:avLst/>
            </a:prstGeom>
            <a:noFill/>
            <a:ln w="9525">
              <a:solidFill>
                <a:srgbClr val="000000"/>
              </a:solidFill>
              <a:round/>
              <a:headEnd/>
              <a:tailEnd/>
            </a:ln>
          </p:spPr>
          <p:txBody>
            <a:bodyPr/>
            <a:lstStyle/>
            <a:p>
              <a:endParaRPr lang="fr-FR"/>
            </a:p>
          </p:txBody>
        </p:sp>
        <p:sp>
          <p:nvSpPr>
            <p:cNvPr id="18481" name="Line 225"/>
            <p:cNvSpPr>
              <a:spLocks noChangeShapeType="1"/>
            </p:cNvSpPr>
            <p:nvPr/>
          </p:nvSpPr>
          <p:spPr bwMode="auto">
            <a:xfrm rot="17451268" flipH="1">
              <a:off x="2190750" y="3386138"/>
              <a:ext cx="114300" cy="0"/>
            </a:xfrm>
            <a:prstGeom prst="line">
              <a:avLst/>
            </a:prstGeom>
            <a:noFill/>
            <a:ln w="9525">
              <a:solidFill>
                <a:srgbClr val="000000"/>
              </a:solidFill>
              <a:round/>
              <a:headEnd/>
              <a:tailEnd/>
            </a:ln>
          </p:spPr>
          <p:txBody>
            <a:bodyPr/>
            <a:lstStyle/>
            <a:p>
              <a:endParaRPr lang="fr-FR"/>
            </a:p>
          </p:txBody>
        </p:sp>
        <p:sp>
          <p:nvSpPr>
            <p:cNvPr id="18482" name="Line 226"/>
            <p:cNvSpPr>
              <a:spLocks noChangeShapeType="1"/>
            </p:cNvSpPr>
            <p:nvPr/>
          </p:nvSpPr>
          <p:spPr bwMode="auto">
            <a:xfrm>
              <a:off x="2355850" y="3448050"/>
              <a:ext cx="0" cy="114300"/>
            </a:xfrm>
            <a:prstGeom prst="line">
              <a:avLst/>
            </a:prstGeom>
            <a:noFill/>
            <a:ln w="9525">
              <a:solidFill>
                <a:srgbClr val="000000"/>
              </a:solidFill>
              <a:round/>
              <a:headEnd/>
              <a:tailEnd/>
            </a:ln>
          </p:spPr>
          <p:txBody>
            <a:bodyPr/>
            <a:lstStyle/>
            <a:p>
              <a:endParaRPr lang="fr-FR"/>
            </a:p>
          </p:txBody>
        </p:sp>
        <p:sp>
          <p:nvSpPr>
            <p:cNvPr id="18483" name="Freeform 227"/>
            <p:cNvSpPr>
              <a:spLocks/>
            </p:cNvSpPr>
            <p:nvPr/>
          </p:nvSpPr>
          <p:spPr bwMode="auto">
            <a:xfrm>
              <a:off x="2357438" y="3581400"/>
              <a:ext cx="87312" cy="88900"/>
            </a:xfrm>
            <a:custGeom>
              <a:avLst/>
              <a:gdLst>
                <a:gd name="T0" fmla="*/ 0 w 137"/>
                <a:gd name="T1" fmla="*/ 2147483647 h 138"/>
                <a:gd name="T2" fmla="*/ 2147483647 w 137"/>
                <a:gd name="T3" fmla="*/ 2147483647 h 138"/>
                <a:gd name="T4" fmla="*/ 2147483647 w 137"/>
                <a:gd name="T5" fmla="*/ 2147483647 h 138"/>
                <a:gd name="T6" fmla="*/ 0 60000 65536"/>
                <a:gd name="T7" fmla="*/ 0 60000 65536"/>
                <a:gd name="T8" fmla="*/ 0 60000 65536"/>
                <a:gd name="T9" fmla="*/ 0 w 137"/>
                <a:gd name="T10" fmla="*/ 0 h 138"/>
                <a:gd name="T11" fmla="*/ 137 w 137"/>
                <a:gd name="T12" fmla="*/ 138 h 138"/>
              </a:gdLst>
              <a:ahLst/>
              <a:cxnLst>
                <a:cxn ang="T6">
                  <a:pos x="T0" y="T1"/>
                </a:cxn>
                <a:cxn ang="T7">
                  <a:pos x="T2" y="T3"/>
                </a:cxn>
                <a:cxn ang="T8">
                  <a:pos x="T4" y="T5"/>
                </a:cxn>
              </a:cxnLst>
              <a:rect l="T9" t="T10" r="T11" b="T12"/>
              <a:pathLst>
                <a:path w="137" h="138">
                  <a:moveTo>
                    <a:pt x="0" y="5"/>
                  </a:moveTo>
                  <a:cubicBezTo>
                    <a:pt x="27" y="12"/>
                    <a:pt x="68" y="0"/>
                    <a:pt x="80" y="25"/>
                  </a:cubicBezTo>
                  <a:cubicBezTo>
                    <a:pt x="137" y="138"/>
                    <a:pt x="63" y="125"/>
                    <a:pt x="20" y="125"/>
                  </a:cubicBezTo>
                </a:path>
              </a:pathLst>
            </a:custGeom>
            <a:noFill/>
            <a:ln w="9525">
              <a:solidFill>
                <a:srgbClr val="000000"/>
              </a:solidFill>
              <a:round/>
              <a:headEnd/>
              <a:tailEnd/>
            </a:ln>
          </p:spPr>
          <p:txBody>
            <a:bodyPr/>
            <a:lstStyle/>
            <a:p>
              <a:endParaRPr lang="fr-FR"/>
            </a:p>
          </p:txBody>
        </p:sp>
        <p:sp>
          <p:nvSpPr>
            <p:cNvPr id="18484" name="Line 228"/>
            <p:cNvSpPr>
              <a:spLocks noChangeShapeType="1"/>
            </p:cNvSpPr>
            <p:nvPr/>
          </p:nvSpPr>
          <p:spPr bwMode="auto">
            <a:xfrm>
              <a:off x="2368550" y="3660775"/>
              <a:ext cx="0" cy="228600"/>
            </a:xfrm>
            <a:prstGeom prst="line">
              <a:avLst/>
            </a:prstGeom>
            <a:noFill/>
            <a:ln w="9525">
              <a:solidFill>
                <a:srgbClr val="000000"/>
              </a:solidFill>
              <a:round/>
              <a:headEnd/>
              <a:tailEnd/>
            </a:ln>
          </p:spPr>
          <p:txBody>
            <a:bodyPr/>
            <a:lstStyle/>
            <a:p>
              <a:endParaRPr lang="fr-FR"/>
            </a:p>
          </p:txBody>
        </p:sp>
        <p:sp>
          <p:nvSpPr>
            <p:cNvPr id="18485" name="Line 229"/>
            <p:cNvSpPr>
              <a:spLocks noChangeShapeType="1"/>
            </p:cNvSpPr>
            <p:nvPr/>
          </p:nvSpPr>
          <p:spPr bwMode="auto">
            <a:xfrm>
              <a:off x="1847850" y="3635375"/>
              <a:ext cx="800100" cy="0"/>
            </a:xfrm>
            <a:prstGeom prst="line">
              <a:avLst/>
            </a:prstGeom>
            <a:noFill/>
            <a:ln w="9525">
              <a:solidFill>
                <a:srgbClr val="000000"/>
              </a:solidFill>
              <a:round/>
              <a:headEnd type="oval" w="med" len="med"/>
              <a:tailEnd/>
            </a:ln>
          </p:spPr>
          <p:txBody>
            <a:bodyPr/>
            <a:lstStyle/>
            <a:p>
              <a:endParaRPr lang="fr-FR"/>
            </a:p>
          </p:txBody>
        </p:sp>
        <p:sp>
          <p:nvSpPr>
            <p:cNvPr id="18486" name="Line 230"/>
            <p:cNvSpPr>
              <a:spLocks noChangeShapeType="1"/>
            </p:cNvSpPr>
            <p:nvPr/>
          </p:nvSpPr>
          <p:spPr bwMode="auto">
            <a:xfrm>
              <a:off x="2559050" y="3648075"/>
              <a:ext cx="0" cy="203200"/>
            </a:xfrm>
            <a:prstGeom prst="line">
              <a:avLst/>
            </a:prstGeom>
            <a:noFill/>
            <a:ln w="9525">
              <a:solidFill>
                <a:srgbClr val="000000"/>
              </a:solidFill>
              <a:round/>
              <a:headEnd/>
              <a:tailEnd/>
            </a:ln>
          </p:spPr>
          <p:txBody>
            <a:bodyPr/>
            <a:lstStyle/>
            <a:p>
              <a:endParaRPr lang="fr-FR"/>
            </a:p>
          </p:txBody>
        </p:sp>
        <p:sp>
          <p:nvSpPr>
            <p:cNvPr id="18487" name="Line 231"/>
            <p:cNvSpPr>
              <a:spLocks noChangeShapeType="1"/>
            </p:cNvSpPr>
            <p:nvPr/>
          </p:nvSpPr>
          <p:spPr bwMode="auto">
            <a:xfrm>
              <a:off x="2559050" y="3848100"/>
              <a:ext cx="114300" cy="0"/>
            </a:xfrm>
            <a:prstGeom prst="line">
              <a:avLst/>
            </a:prstGeom>
            <a:noFill/>
            <a:ln w="9525">
              <a:solidFill>
                <a:srgbClr val="000000"/>
              </a:solidFill>
              <a:round/>
              <a:headEnd/>
              <a:tailEnd/>
            </a:ln>
          </p:spPr>
          <p:txBody>
            <a:bodyPr/>
            <a:lstStyle/>
            <a:p>
              <a:endParaRPr lang="fr-FR"/>
            </a:p>
          </p:txBody>
        </p:sp>
        <p:sp>
          <p:nvSpPr>
            <p:cNvPr id="18488" name="Line 232"/>
            <p:cNvSpPr>
              <a:spLocks noChangeShapeType="1"/>
            </p:cNvSpPr>
            <p:nvPr/>
          </p:nvSpPr>
          <p:spPr bwMode="auto">
            <a:xfrm rot="3241159" flipV="1">
              <a:off x="2717800" y="3762375"/>
              <a:ext cx="0" cy="114300"/>
            </a:xfrm>
            <a:prstGeom prst="line">
              <a:avLst/>
            </a:prstGeom>
            <a:noFill/>
            <a:ln w="9525">
              <a:solidFill>
                <a:srgbClr val="000000"/>
              </a:solidFill>
              <a:round/>
              <a:headEnd/>
              <a:tailEnd/>
            </a:ln>
          </p:spPr>
          <p:txBody>
            <a:bodyPr/>
            <a:lstStyle/>
            <a:p>
              <a:endParaRPr lang="fr-FR"/>
            </a:p>
          </p:txBody>
        </p:sp>
        <p:sp>
          <p:nvSpPr>
            <p:cNvPr id="18489" name="Line 233"/>
            <p:cNvSpPr>
              <a:spLocks noChangeShapeType="1"/>
            </p:cNvSpPr>
            <p:nvPr/>
          </p:nvSpPr>
          <p:spPr bwMode="auto">
            <a:xfrm>
              <a:off x="1835150" y="3962400"/>
              <a:ext cx="1257300" cy="0"/>
            </a:xfrm>
            <a:prstGeom prst="line">
              <a:avLst/>
            </a:prstGeom>
            <a:noFill/>
            <a:ln w="9525">
              <a:solidFill>
                <a:srgbClr val="000000"/>
              </a:solidFill>
              <a:round/>
              <a:headEnd type="oval" w="med" len="med"/>
              <a:tailEnd/>
            </a:ln>
          </p:spPr>
          <p:txBody>
            <a:bodyPr/>
            <a:lstStyle/>
            <a:p>
              <a:endParaRPr lang="fr-FR"/>
            </a:p>
          </p:txBody>
        </p:sp>
        <p:sp>
          <p:nvSpPr>
            <p:cNvPr id="18490" name="Freeform 234"/>
            <p:cNvSpPr>
              <a:spLocks/>
            </p:cNvSpPr>
            <p:nvPr/>
          </p:nvSpPr>
          <p:spPr bwMode="auto">
            <a:xfrm>
              <a:off x="2382838" y="3894138"/>
              <a:ext cx="50800" cy="119062"/>
            </a:xfrm>
            <a:custGeom>
              <a:avLst/>
              <a:gdLst>
                <a:gd name="T0" fmla="*/ 0 w 80"/>
                <a:gd name="T1" fmla="*/ 2147483647 h 189"/>
                <a:gd name="T2" fmla="*/ 2147483647 w 80"/>
                <a:gd name="T3" fmla="*/ 2147483647 h 189"/>
                <a:gd name="T4" fmla="*/ 2147483647 w 80"/>
                <a:gd name="T5" fmla="*/ 2147483647 h 189"/>
                <a:gd name="T6" fmla="*/ 0 w 80"/>
                <a:gd name="T7" fmla="*/ 2147483647 h 189"/>
                <a:gd name="T8" fmla="*/ 0 60000 65536"/>
                <a:gd name="T9" fmla="*/ 0 60000 65536"/>
                <a:gd name="T10" fmla="*/ 0 60000 65536"/>
                <a:gd name="T11" fmla="*/ 0 60000 65536"/>
                <a:gd name="T12" fmla="*/ 0 w 80"/>
                <a:gd name="T13" fmla="*/ 0 h 189"/>
                <a:gd name="T14" fmla="*/ 80 w 80"/>
                <a:gd name="T15" fmla="*/ 189 h 189"/>
              </a:gdLst>
              <a:ahLst/>
              <a:cxnLst>
                <a:cxn ang="T8">
                  <a:pos x="T0" y="T1"/>
                </a:cxn>
                <a:cxn ang="T9">
                  <a:pos x="T2" y="T3"/>
                </a:cxn>
                <a:cxn ang="T10">
                  <a:pos x="T4" y="T5"/>
                </a:cxn>
                <a:cxn ang="T11">
                  <a:pos x="T6" y="T7"/>
                </a:cxn>
              </a:cxnLst>
              <a:rect l="T12" t="T13" r="T14" b="T15"/>
              <a:pathLst>
                <a:path w="80" h="189">
                  <a:moveTo>
                    <a:pt x="0" y="49"/>
                  </a:moveTo>
                  <a:cubicBezTo>
                    <a:pt x="53" y="31"/>
                    <a:pt x="80" y="0"/>
                    <a:pt x="80" y="89"/>
                  </a:cubicBezTo>
                  <a:cubicBezTo>
                    <a:pt x="80" y="116"/>
                    <a:pt x="77" y="148"/>
                    <a:pt x="60" y="169"/>
                  </a:cubicBezTo>
                  <a:cubicBezTo>
                    <a:pt x="47" y="185"/>
                    <a:pt x="0" y="189"/>
                    <a:pt x="0" y="189"/>
                  </a:cubicBezTo>
                </a:path>
              </a:pathLst>
            </a:custGeom>
            <a:noFill/>
            <a:ln w="9525">
              <a:solidFill>
                <a:srgbClr val="000000"/>
              </a:solidFill>
              <a:round/>
              <a:headEnd/>
              <a:tailEnd/>
            </a:ln>
          </p:spPr>
          <p:txBody>
            <a:bodyPr/>
            <a:lstStyle/>
            <a:p>
              <a:endParaRPr lang="fr-FR"/>
            </a:p>
          </p:txBody>
        </p:sp>
        <p:sp>
          <p:nvSpPr>
            <p:cNvPr id="18491" name="Line 235"/>
            <p:cNvSpPr>
              <a:spLocks noChangeShapeType="1"/>
            </p:cNvSpPr>
            <p:nvPr/>
          </p:nvSpPr>
          <p:spPr bwMode="auto">
            <a:xfrm>
              <a:off x="2851150" y="3775075"/>
              <a:ext cx="0" cy="114300"/>
            </a:xfrm>
            <a:prstGeom prst="line">
              <a:avLst/>
            </a:prstGeom>
            <a:noFill/>
            <a:ln w="9525">
              <a:solidFill>
                <a:srgbClr val="000000"/>
              </a:solidFill>
              <a:round/>
              <a:headEnd/>
              <a:tailEnd/>
            </a:ln>
          </p:spPr>
          <p:txBody>
            <a:bodyPr/>
            <a:lstStyle/>
            <a:p>
              <a:endParaRPr lang="fr-FR"/>
            </a:p>
          </p:txBody>
        </p:sp>
        <p:sp>
          <p:nvSpPr>
            <p:cNvPr id="18492" name="Freeform 236"/>
            <p:cNvSpPr>
              <a:spLocks/>
            </p:cNvSpPr>
            <p:nvPr/>
          </p:nvSpPr>
          <p:spPr bwMode="auto">
            <a:xfrm>
              <a:off x="2852738" y="3897313"/>
              <a:ext cx="60325" cy="90487"/>
            </a:xfrm>
            <a:custGeom>
              <a:avLst/>
              <a:gdLst>
                <a:gd name="T0" fmla="*/ 0 w 94"/>
                <a:gd name="T1" fmla="*/ 2147483647 h 144"/>
                <a:gd name="T2" fmla="*/ 2147483647 w 94"/>
                <a:gd name="T3" fmla="*/ 2147483647 h 144"/>
                <a:gd name="T4" fmla="*/ 2147483647 w 94"/>
                <a:gd name="T5" fmla="*/ 2147483647 h 144"/>
                <a:gd name="T6" fmla="*/ 0 w 94"/>
                <a:gd name="T7" fmla="*/ 2147483647 h 144"/>
                <a:gd name="T8" fmla="*/ 0 60000 65536"/>
                <a:gd name="T9" fmla="*/ 0 60000 65536"/>
                <a:gd name="T10" fmla="*/ 0 60000 65536"/>
                <a:gd name="T11" fmla="*/ 0 60000 65536"/>
                <a:gd name="T12" fmla="*/ 0 w 94"/>
                <a:gd name="T13" fmla="*/ 0 h 144"/>
                <a:gd name="T14" fmla="*/ 94 w 94"/>
                <a:gd name="T15" fmla="*/ 144 h 144"/>
              </a:gdLst>
              <a:ahLst/>
              <a:cxnLst>
                <a:cxn ang="T8">
                  <a:pos x="T0" y="T1"/>
                </a:cxn>
                <a:cxn ang="T9">
                  <a:pos x="T2" y="T3"/>
                </a:cxn>
                <a:cxn ang="T10">
                  <a:pos x="T4" y="T5"/>
                </a:cxn>
                <a:cxn ang="T11">
                  <a:pos x="T6" y="T7"/>
                </a:cxn>
              </a:cxnLst>
              <a:rect l="T12" t="T13" r="T14" b="T15"/>
              <a:pathLst>
                <a:path w="94" h="144">
                  <a:moveTo>
                    <a:pt x="0" y="4"/>
                  </a:moveTo>
                  <a:cubicBezTo>
                    <a:pt x="27" y="11"/>
                    <a:pt x="66" y="0"/>
                    <a:pt x="80" y="24"/>
                  </a:cubicBezTo>
                  <a:cubicBezTo>
                    <a:pt x="94" y="48"/>
                    <a:pt x="75" y="81"/>
                    <a:pt x="60" y="104"/>
                  </a:cubicBezTo>
                  <a:cubicBezTo>
                    <a:pt x="47" y="124"/>
                    <a:pt x="0" y="144"/>
                    <a:pt x="0" y="144"/>
                  </a:cubicBezTo>
                </a:path>
              </a:pathLst>
            </a:custGeom>
            <a:noFill/>
            <a:ln w="9525">
              <a:solidFill>
                <a:srgbClr val="000000"/>
              </a:solidFill>
              <a:round/>
              <a:headEnd/>
              <a:tailEnd/>
            </a:ln>
          </p:spPr>
          <p:txBody>
            <a:bodyPr/>
            <a:lstStyle/>
            <a:p>
              <a:endParaRPr lang="fr-FR"/>
            </a:p>
          </p:txBody>
        </p:sp>
        <p:sp>
          <p:nvSpPr>
            <p:cNvPr id="18493" name="Line 237"/>
            <p:cNvSpPr>
              <a:spLocks noChangeShapeType="1"/>
            </p:cNvSpPr>
            <p:nvPr/>
          </p:nvSpPr>
          <p:spPr bwMode="auto">
            <a:xfrm>
              <a:off x="2851150" y="4000500"/>
              <a:ext cx="0" cy="228600"/>
            </a:xfrm>
            <a:prstGeom prst="line">
              <a:avLst/>
            </a:prstGeom>
            <a:noFill/>
            <a:ln w="9525">
              <a:solidFill>
                <a:srgbClr val="000000"/>
              </a:solidFill>
              <a:round/>
              <a:headEnd/>
              <a:tailEnd/>
            </a:ln>
          </p:spPr>
          <p:txBody>
            <a:bodyPr/>
            <a:lstStyle/>
            <a:p>
              <a:endParaRPr lang="fr-FR"/>
            </a:p>
          </p:txBody>
        </p:sp>
        <p:sp>
          <p:nvSpPr>
            <p:cNvPr id="18494" name="Line 238"/>
            <p:cNvSpPr>
              <a:spLocks noChangeShapeType="1"/>
            </p:cNvSpPr>
            <p:nvPr/>
          </p:nvSpPr>
          <p:spPr bwMode="auto">
            <a:xfrm>
              <a:off x="2381250" y="4000500"/>
              <a:ext cx="0" cy="228600"/>
            </a:xfrm>
            <a:prstGeom prst="line">
              <a:avLst/>
            </a:prstGeom>
            <a:noFill/>
            <a:ln w="9525">
              <a:solidFill>
                <a:srgbClr val="000000"/>
              </a:solidFill>
              <a:round/>
              <a:headEnd/>
              <a:tailEnd/>
            </a:ln>
          </p:spPr>
          <p:txBody>
            <a:bodyPr/>
            <a:lstStyle/>
            <a:p>
              <a:endParaRPr lang="fr-FR"/>
            </a:p>
          </p:txBody>
        </p:sp>
        <p:sp>
          <p:nvSpPr>
            <p:cNvPr id="18495" name="Line 239"/>
            <p:cNvSpPr>
              <a:spLocks noChangeShapeType="1"/>
            </p:cNvSpPr>
            <p:nvPr/>
          </p:nvSpPr>
          <p:spPr bwMode="auto">
            <a:xfrm>
              <a:off x="2901950" y="3622675"/>
              <a:ext cx="571500" cy="0"/>
            </a:xfrm>
            <a:prstGeom prst="line">
              <a:avLst/>
            </a:prstGeom>
            <a:noFill/>
            <a:ln w="9525">
              <a:solidFill>
                <a:srgbClr val="000000"/>
              </a:solidFill>
              <a:round/>
              <a:headEnd/>
              <a:tailEnd/>
            </a:ln>
          </p:spPr>
          <p:txBody>
            <a:bodyPr/>
            <a:lstStyle/>
            <a:p>
              <a:endParaRPr lang="fr-FR"/>
            </a:p>
          </p:txBody>
        </p:sp>
        <p:sp>
          <p:nvSpPr>
            <p:cNvPr id="18496" name="Line 240"/>
            <p:cNvSpPr>
              <a:spLocks noChangeShapeType="1"/>
            </p:cNvSpPr>
            <p:nvPr/>
          </p:nvSpPr>
          <p:spPr bwMode="auto">
            <a:xfrm>
              <a:off x="3359150" y="3987800"/>
              <a:ext cx="114300" cy="0"/>
            </a:xfrm>
            <a:prstGeom prst="line">
              <a:avLst/>
            </a:prstGeom>
            <a:noFill/>
            <a:ln w="9525">
              <a:solidFill>
                <a:srgbClr val="000000"/>
              </a:solidFill>
              <a:round/>
              <a:headEnd/>
              <a:tailEnd/>
            </a:ln>
          </p:spPr>
          <p:txBody>
            <a:bodyPr/>
            <a:lstStyle/>
            <a:p>
              <a:endParaRPr lang="fr-FR"/>
            </a:p>
          </p:txBody>
        </p:sp>
        <p:sp>
          <p:nvSpPr>
            <p:cNvPr id="18497" name="Line 241"/>
            <p:cNvSpPr>
              <a:spLocks noChangeShapeType="1"/>
            </p:cNvSpPr>
            <p:nvPr/>
          </p:nvSpPr>
          <p:spPr bwMode="auto">
            <a:xfrm>
              <a:off x="2470150" y="3308350"/>
              <a:ext cx="1028700" cy="0"/>
            </a:xfrm>
            <a:prstGeom prst="line">
              <a:avLst/>
            </a:prstGeom>
            <a:noFill/>
            <a:ln w="9525">
              <a:solidFill>
                <a:srgbClr val="000000"/>
              </a:solidFill>
              <a:round/>
              <a:headEnd/>
              <a:tailEnd/>
            </a:ln>
          </p:spPr>
          <p:txBody>
            <a:bodyPr/>
            <a:lstStyle/>
            <a:p>
              <a:endParaRPr lang="fr-FR"/>
            </a:p>
          </p:txBody>
        </p:sp>
        <p:sp>
          <p:nvSpPr>
            <p:cNvPr id="18498" name="Text Box 242"/>
            <p:cNvSpPr txBox="1">
              <a:spLocks noChangeArrowheads="1"/>
            </p:cNvSpPr>
            <p:nvPr/>
          </p:nvSpPr>
          <p:spPr bwMode="auto">
            <a:xfrm>
              <a:off x="3473450" y="2928938"/>
              <a:ext cx="527050" cy="1714500"/>
            </a:xfrm>
            <a:prstGeom prst="rect">
              <a:avLst/>
            </a:prstGeom>
            <a:solidFill>
              <a:srgbClr val="FFFFFF"/>
            </a:solidFill>
            <a:ln w="9525">
              <a:solidFill>
                <a:srgbClr val="000000"/>
              </a:solidFill>
              <a:miter lim="800000"/>
              <a:headEnd/>
              <a:tailEnd/>
            </a:ln>
          </p:spPr>
          <p:txBody>
            <a:bodyPr lIns="54000" tIns="10800" rIns="54000" bIns="10800"/>
            <a:lstStyle/>
            <a:p>
              <a:pPr algn="ctr"/>
              <a:r>
                <a:rPr lang="fr-FR" sz="1200"/>
                <a:t>R</a:t>
              </a:r>
            </a:p>
            <a:p>
              <a:pPr algn="ctr"/>
              <a:r>
                <a:rPr lang="fr-FR" sz="1200"/>
                <a:t>É</a:t>
              </a:r>
            </a:p>
            <a:p>
              <a:pPr algn="ctr"/>
              <a:r>
                <a:rPr lang="fr-FR" sz="1200"/>
                <a:t>C</a:t>
              </a:r>
            </a:p>
            <a:p>
              <a:pPr algn="ctr"/>
              <a:r>
                <a:rPr lang="fr-FR" sz="1200"/>
                <a:t>E</a:t>
              </a:r>
            </a:p>
            <a:p>
              <a:pPr algn="ctr"/>
              <a:r>
                <a:rPr lang="fr-FR" sz="1200"/>
                <a:t>P</a:t>
              </a:r>
            </a:p>
            <a:p>
              <a:pPr algn="ctr"/>
              <a:r>
                <a:rPr lang="fr-FR" sz="1200"/>
                <a:t>T</a:t>
              </a:r>
            </a:p>
            <a:p>
              <a:pPr algn="ctr"/>
              <a:r>
                <a:rPr lang="fr-FR" sz="1200"/>
                <a:t>E</a:t>
              </a:r>
            </a:p>
            <a:p>
              <a:pPr algn="ctr"/>
              <a:r>
                <a:rPr lang="fr-FR" sz="1200"/>
                <a:t>U</a:t>
              </a:r>
            </a:p>
            <a:p>
              <a:pPr algn="ctr"/>
              <a:r>
                <a:rPr lang="fr-FR" sz="1200"/>
                <a:t>r</a:t>
              </a:r>
            </a:p>
          </p:txBody>
        </p:sp>
        <p:sp>
          <p:nvSpPr>
            <p:cNvPr id="18499" name="Text Box 243"/>
            <p:cNvSpPr txBox="1">
              <a:spLocks noChangeArrowheads="1"/>
            </p:cNvSpPr>
            <p:nvPr/>
          </p:nvSpPr>
          <p:spPr bwMode="auto">
            <a:xfrm>
              <a:off x="1531961" y="3169008"/>
              <a:ext cx="342900" cy="305672"/>
            </a:xfrm>
            <a:prstGeom prst="rect">
              <a:avLst/>
            </a:prstGeom>
            <a:noFill/>
            <a:ln w="9525">
              <a:noFill/>
              <a:miter lim="800000"/>
              <a:headEnd/>
              <a:tailEnd/>
            </a:ln>
          </p:spPr>
          <p:txBody>
            <a:bodyPr/>
            <a:lstStyle/>
            <a:p>
              <a:pPr>
                <a:spcBef>
                  <a:spcPts val="600"/>
                </a:spcBef>
              </a:pPr>
              <a:r>
                <a:rPr lang="fr-FR" sz="1200"/>
                <a:t>1</a:t>
              </a:r>
            </a:p>
          </p:txBody>
        </p:sp>
        <p:sp>
          <p:nvSpPr>
            <p:cNvPr id="18500" name="Line 244"/>
            <p:cNvSpPr>
              <a:spLocks noChangeShapeType="1"/>
            </p:cNvSpPr>
            <p:nvPr/>
          </p:nvSpPr>
          <p:spPr bwMode="auto">
            <a:xfrm>
              <a:off x="3003550" y="3975100"/>
              <a:ext cx="0" cy="127000"/>
            </a:xfrm>
            <a:prstGeom prst="line">
              <a:avLst/>
            </a:prstGeom>
            <a:noFill/>
            <a:ln w="9525">
              <a:solidFill>
                <a:srgbClr val="000000"/>
              </a:solidFill>
              <a:round/>
              <a:headEnd/>
              <a:tailEnd/>
            </a:ln>
          </p:spPr>
          <p:txBody>
            <a:bodyPr/>
            <a:lstStyle/>
            <a:p>
              <a:endParaRPr lang="fr-FR"/>
            </a:p>
          </p:txBody>
        </p:sp>
        <p:sp>
          <p:nvSpPr>
            <p:cNvPr id="18501" name="Freeform 245"/>
            <p:cNvSpPr>
              <a:spLocks/>
            </p:cNvSpPr>
            <p:nvPr/>
          </p:nvSpPr>
          <p:spPr bwMode="auto">
            <a:xfrm>
              <a:off x="3005138" y="4025900"/>
              <a:ext cx="114300" cy="76200"/>
            </a:xfrm>
            <a:custGeom>
              <a:avLst/>
              <a:gdLst>
                <a:gd name="T0" fmla="*/ 0 w 180"/>
                <a:gd name="T1" fmla="*/ 2147483647 h 120"/>
                <a:gd name="T2" fmla="*/ 2147483647 w 180"/>
                <a:gd name="T3" fmla="*/ 2147483647 h 120"/>
                <a:gd name="T4" fmla="*/ 2147483647 w 180"/>
                <a:gd name="T5" fmla="*/ 2147483647 h 120"/>
                <a:gd name="T6" fmla="*/ 2147483647 w 180"/>
                <a:gd name="T7" fmla="*/ 0 h 120"/>
                <a:gd name="T8" fmla="*/ 0 60000 65536"/>
                <a:gd name="T9" fmla="*/ 0 60000 65536"/>
                <a:gd name="T10" fmla="*/ 0 60000 65536"/>
                <a:gd name="T11" fmla="*/ 0 60000 65536"/>
                <a:gd name="T12" fmla="*/ 0 w 180"/>
                <a:gd name="T13" fmla="*/ 0 h 120"/>
                <a:gd name="T14" fmla="*/ 180 w 180"/>
                <a:gd name="T15" fmla="*/ 120 h 120"/>
              </a:gdLst>
              <a:ahLst/>
              <a:cxnLst>
                <a:cxn ang="T8">
                  <a:pos x="T0" y="T1"/>
                </a:cxn>
                <a:cxn ang="T9">
                  <a:pos x="T2" y="T3"/>
                </a:cxn>
                <a:cxn ang="T10">
                  <a:pos x="T4" y="T5"/>
                </a:cxn>
                <a:cxn ang="T11">
                  <a:pos x="T6" y="T7"/>
                </a:cxn>
              </a:cxnLst>
              <a:rect l="T12" t="T13" r="T14" b="T15"/>
              <a:pathLst>
                <a:path w="180" h="120">
                  <a:moveTo>
                    <a:pt x="0" y="120"/>
                  </a:moveTo>
                  <a:cubicBezTo>
                    <a:pt x="33" y="113"/>
                    <a:pt x="70" y="117"/>
                    <a:pt x="100" y="100"/>
                  </a:cubicBezTo>
                  <a:cubicBezTo>
                    <a:pt x="121" y="88"/>
                    <a:pt x="125" y="59"/>
                    <a:pt x="140" y="40"/>
                  </a:cubicBezTo>
                  <a:cubicBezTo>
                    <a:pt x="152" y="25"/>
                    <a:pt x="167" y="13"/>
                    <a:pt x="180" y="0"/>
                  </a:cubicBezTo>
                </a:path>
              </a:pathLst>
            </a:custGeom>
            <a:noFill/>
            <a:ln w="9525">
              <a:solidFill>
                <a:srgbClr val="000000"/>
              </a:solidFill>
              <a:round/>
              <a:headEnd/>
              <a:tailEnd/>
            </a:ln>
          </p:spPr>
          <p:txBody>
            <a:bodyPr/>
            <a:lstStyle/>
            <a:p>
              <a:endParaRPr lang="fr-FR"/>
            </a:p>
          </p:txBody>
        </p:sp>
        <p:sp>
          <p:nvSpPr>
            <p:cNvPr id="18502" name="Line 246"/>
            <p:cNvSpPr>
              <a:spLocks noChangeShapeType="1"/>
            </p:cNvSpPr>
            <p:nvPr/>
          </p:nvSpPr>
          <p:spPr bwMode="auto">
            <a:xfrm>
              <a:off x="1873250" y="4229100"/>
              <a:ext cx="1600200" cy="0"/>
            </a:xfrm>
            <a:prstGeom prst="line">
              <a:avLst/>
            </a:prstGeom>
            <a:noFill/>
            <a:ln w="9525">
              <a:solidFill>
                <a:srgbClr val="000000"/>
              </a:solidFill>
              <a:round/>
              <a:headEnd type="oval" w="med" len="med"/>
              <a:tailEnd/>
            </a:ln>
          </p:spPr>
          <p:txBody>
            <a:bodyPr/>
            <a:lstStyle/>
            <a:p>
              <a:endParaRPr lang="fr-FR"/>
            </a:p>
          </p:txBody>
        </p:sp>
        <p:sp>
          <p:nvSpPr>
            <p:cNvPr id="18503" name="Line 277"/>
            <p:cNvSpPr>
              <a:spLocks noChangeShapeType="1"/>
            </p:cNvSpPr>
            <p:nvPr/>
          </p:nvSpPr>
          <p:spPr bwMode="auto">
            <a:xfrm>
              <a:off x="3282950" y="4105275"/>
              <a:ext cx="0" cy="114300"/>
            </a:xfrm>
            <a:prstGeom prst="line">
              <a:avLst/>
            </a:prstGeom>
            <a:noFill/>
            <a:ln w="9525">
              <a:solidFill>
                <a:srgbClr val="000000"/>
              </a:solidFill>
              <a:round/>
              <a:headEnd/>
              <a:tailEnd/>
            </a:ln>
          </p:spPr>
          <p:txBody>
            <a:bodyPr/>
            <a:lstStyle/>
            <a:p>
              <a:endParaRPr lang="fr-FR"/>
            </a:p>
          </p:txBody>
        </p:sp>
        <p:sp>
          <p:nvSpPr>
            <p:cNvPr id="18504" name="Text Box 243"/>
            <p:cNvSpPr txBox="1">
              <a:spLocks noChangeArrowheads="1"/>
            </p:cNvSpPr>
            <p:nvPr/>
          </p:nvSpPr>
          <p:spPr bwMode="auto">
            <a:xfrm>
              <a:off x="1527335" y="3480518"/>
              <a:ext cx="342900" cy="305672"/>
            </a:xfrm>
            <a:prstGeom prst="rect">
              <a:avLst/>
            </a:prstGeom>
            <a:noFill/>
            <a:ln w="9525">
              <a:noFill/>
              <a:miter lim="800000"/>
              <a:headEnd/>
              <a:tailEnd/>
            </a:ln>
          </p:spPr>
          <p:txBody>
            <a:bodyPr/>
            <a:lstStyle/>
            <a:p>
              <a:pPr>
                <a:spcBef>
                  <a:spcPts val="600"/>
                </a:spcBef>
              </a:pPr>
              <a:r>
                <a:rPr lang="fr-FR" sz="1200"/>
                <a:t>2</a:t>
              </a:r>
            </a:p>
          </p:txBody>
        </p:sp>
        <p:sp>
          <p:nvSpPr>
            <p:cNvPr id="18505" name="Text Box 243"/>
            <p:cNvSpPr txBox="1">
              <a:spLocks noChangeArrowheads="1"/>
            </p:cNvSpPr>
            <p:nvPr/>
          </p:nvSpPr>
          <p:spPr bwMode="auto">
            <a:xfrm>
              <a:off x="1525924" y="3799071"/>
              <a:ext cx="342900" cy="305672"/>
            </a:xfrm>
            <a:prstGeom prst="rect">
              <a:avLst/>
            </a:prstGeom>
            <a:noFill/>
            <a:ln w="9525">
              <a:noFill/>
              <a:miter lim="800000"/>
              <a:headEnd/>
              <a:tailEnd/>
            </a:ln>
          </p:spPr>
          <p:txBody>
            <a:bodyPr/>
            <a:lstStyle/>
            <a:p>
              <a:pPr>
                <a:spcBef>
                  <a:spcPts val="600"/>
                </a:spcBef>
              </a:pPr>
              <a:r>
                <a:rPr lang="fr-FR" sz="1200"/>
                <a:t>3</a:t>
              </a:r>
            </a:p>
          </p:txBody>
        </p:sp>
        <p:sp>
          <p:nvSpPr>
            <p:cNvPr id="18506" name="Text Box 243"/>
            <p:cNvSpPr txBox="1">
              <a:spLocks noChangeArrowheads="1"/>
            </p:cNvSpPr>
            <p:nvPr/>
          </p:nvSpPr>
          <p:spPr bwMode="auto">
            <a:xfrm>
              <a:off x="1513045" y="4083616"/>
              <a:ext cx="342900" cy="305672"/>
            </a:xfrm>
            <a:prstGeom prst="rect">
              <a:avLst/>
            </a:prstGeom>
            <a:noFill/>
            <a:ln w="9525">
              <a:noFill/>
              <a:miter lim="800000"/>
              <a:headEnd/>
              <a:tailEnd/>
            </a:ln>
          </p:spPr>
          <p:txBody>
            <a:bodyPr/>
            <a:lstStyle/>
            <a:p>
              <a:pPr>
                <a:spcBef>
                  <a:spcPts val="600"/>
                </a:spcBef>
              </a:pPr>
              <a:r>
                <a:rPr lang="fr-FR" sz="1200"/>
                <a:t>N</a:t>
              </a:r>
            </a:p>
          </p:txBody>
        </p:sp>
        <p:sp>
          <p:nvSpPr>
            <p:cNvPr id="18507" name="Text Box 243"/>
            <p:cNvSpPr txBox="1">
              <a:spLocks noChangeArrowheads="1"/>
            </p:cNvSpPr>
            <p:nvPr/>
          </p:nvSpPr>
          <p:spPr bwMode="auto">
            <a:xfrm>
              <a:off x="2203078" y="3194764"/>
              <a:ext cx="485776" cy="364231"/>
            </a:xfrm>
            <a:prstGeom prst="rect">
              <a:avLst/>
            </a:prstGeom>
            <a:noFill/>
            <a:ln w="9525">
              <a:noFill/>
              <a:miter lim="800000"/>
              <a:headEnd/>
              <a:tailEnd/>
            </a:ln>
          </p:spPr>
          <p:txBody>
            <a:bodyPr/>
            <a:lstStyle/>
            <a:p>
              <a:pPr>
                <a:spcBef>
                  <a:spcPts val="600"/>
                </a:spcBef>
              </a:pPr>
              <a:r>
                <a:rPr lang="fr-FR" sz="1000"/>
                <a:t>W</a:t>
              </a:r>
              <a:r>
                <a:rPr lang="fr-FR" sz="1000" baseline="-25000"/>
                <a:t>1</a:t>
              </a:r>
            </a:p>
          </p:txBody>
        </p:sp>
        <p:sp>
          <p:nvSpPr>
            <p:cNvPr id="18508" name="Text Box 243"/>
            <p:cNvSpPr txBox="1">
              <a:spLocks noChangeArrowheads="1"/>
            </p:cNvSpPr>
            <p:nvPr/>
          </p:nvSpPr>
          <p:spPr bwMode="auto">
            <a:xfrm>
              <a:off x="2598905" y="3519155"/>
              <a:ext cx="485776" cy="364231"/>
            </a:xfrm>
            <a:prstGeom prst="rect">
              <a:avLst/>
            </a:prstGeom>
            <a:noFill/>
            <a:ln w="9525">
              <a:noFill/>
              <a:miter lim="800000"/>
              <a:headEnd/>
              <a:tailEnd/>
            </a:ln>
          </p:spPr>
          <p:txBody>
            <a:bodyPr/>
            <a:lstStyle/>
            <a:p>
              <a:pPr>
                <a:spcBef>
                  <a:spcPts val="600"/>
                </a:spcBef>
              </a:pPr>
              <a:r>
                <a:rPr lang="fr-FR" sz="1000"/>
                <a:t>W</a:t>
              </a:r>
              <a:r>
                <a:rPr lang="fr-FR" sz="1000" baseline="-25000"/>
                <a:t>2</a:t>
              </a:r>
            </a:p>
          </p:txBody>
        </p:sp>
        <p:sp>
          <p:nvSpPr>
            <p:cNvPr id="18509" name="Text Box 243"/>
            <p:cNvSpPr txBox="1">
              <a:spLocks noChangeArrowheads="1"/>
            </p:cNvSpPr>
            <p:nvPr/>
          </p:nvSpPr>
          <p:spPr bwMode="auto">
            <a:xfrm>
              <a:off x="3046248" y="3875138"/>
              <a:ext cx="485776" cy="364231"/>
            </a:xfrm>
            <a:prstGeom prst="rect">
              <a:avLst/>
            </a:prstGeom>
            <a:noFill/>
            <a:ln w="9525">
              <a:noFill/>
              <a:miter lim="800000"/>
              <a:headEnd/>
              <a:tailEnd/>
            </a:ln>
          </p:spPr>
          <p:txBody>
            <a:bodyPr/>
            <a:lstStyle/>
            <a:p>
              <a:pPr>
                <a:spcBef>
                  <a:spcPts val="600"/>
                </a:spcBef>
              </a:pPr>
              <a:r>
                <a:rPr lang="fr-FR" sz="1000"/>
                <a:t>W</a:t>
              </a:r>
              <a:r>
                <a:rPr lang="fr-FR" sz="1000" baseline="-25000"/>
                <a:t>3</a:t>
              </a:r>
            </a:p>
          </p:txBody>
        </p:sp>
        <p:sp>
          <p:nvSpPr>
            <p:cNvPr id="18510" name="ZoneTexte 78"/>
            <p:cNvSpPr txBox="1">
              <a:spLocks noChangeArrowheads="1"/>
            </p:cNvSpPr>
            <p:nvPr/>
          </p:nvSpPr>
          <p:spPr bwMode="auto">
            <a:xfrm>
              <a:off x="1785918" y="4663368"/>
              <a:ext cx="1813317" cy="338554"/>
            </a:xfrm>
            <a:prstGeom prst="rect">
              <a:avLst/>
            </a:prstGeom>
            <a:noFill/>
            <a:ln w="9525">
              <a:noFill/>
              <a:miter lim="800000"/>
              <a:headEnd/>
              <a:tailEnd/>
            </a:ln>
          </p:spPr>
          <p:txBody>
            <a:bodyPr wrap="none">
              <a:spAutoFit/>
            </a:bodyPr>
            <a:lstStyle/>
            <a:p>
              <a:r>
                <a:rPr lang="fr-FR" sz="1600" u="sng"/>
                <a:t>Neutre accessible</a:t>
              </a:r>
            </a:p>
          </p:txBody>
        </p:sp>
      </p:grpSp>
      <p:grpSp>
        <p:nvGrpSpPr>
          <p:cNvPr id="3" name="Groupe 80"/>
          <p:cNvGrpSpPr>
            <a:grpSpLocks/>
          </p:cNvGrpSpPr>
          <p:nvPr/>
        </p:nvGrpSpPr>
        <p:grpSpPr bwMode="auto">
          <a:xfrm>
            <a:off x="5244701" y="3737477"/>
            <a:ext cx="2349500" cy="2193925"/>
            <a:chOff x="5437509" y="2813023"/>
            <a:chExt cx="2349201" cy="2194735"/>
          </a:xfrm>
        </p:grpSpPr>
        <p:sp>
          <p:nvSpPr>
            <p:cNvPr id="18438" name="Oval 247"/>
            <p:cNvSpPr>
              <a:spLocks noChangeArrowheads="1"/>
            </p:cNvSpPr>
            <p:nvPr/>
          </p:nvSpPr>
          <p:spPr bwMode="auto">
            <a:xfrm>
              <a:off x="6445258" y="3194050"/>
              <a:ext cx="228600" cy="228600"/>
            </a:xfrm>
            <a:prstGeom prst="ellipse">
              <a:avLst/>
            </a:prstGeom>
            <a:solidFill>
              <a:srgbClr val="FFFFFF"/>
            </a:solidFill>
            <a:ln w="9525">
              <a:solidFill>
                <a:srgbClr val="000000"/>
              </a:solidFill>
              <a:round/>
              <a:headEnd/>
              <a:tailEnd/>
            </a:ln>
          </p:spPr>
          <p:txBody>
            <a:bodyPr/>
            <a:lstStyle/>
            <a:p>
              <a:endParaRPr lang="fr-FR"/>
            </a:p>
          </p:txBody>
        </p:sp>
        <p:sp>
          <p:nvSpPr>
            <p:cNvPr id="18439" name="Line 248"/>
            <p:cNvSpPr>
              <a:spLocks noChangeShapeType="1"/>
            </p:cNvSpPr>
            <p:nvPr/>
          </p:nvSpPr>
          <p:spPr bwMode="auto">
            <a:xfrm>
              <a:off x="5759458" y="3308350"/>
              <a:ext cx="685800" cy="0"/>
            </a:xfrm>
            <a:prstGeom prst="line">
              <a:avLst/>
            </a:prstGeom>
            <a:noFill/>
            <a:ln w="9525">
              <a:solidFill>
                <a:srgbClr val="000000"/>
              </a:solidFill>
              <a:round/>
              <a:headEnd type="oval" w="med" len="med"/>
              <a:tailEnd/>
            </a:ln>
          </p:spPr>
          <p:txBody>
            <a:bodyPr/>
            <a:lstStyle/>
            <a:p>
              <a:endParaRPr lang="fr-FR"/>
            </a:p>
          </p:txBody>
        </p:sp>
        <p:sp>
          <p:nvSpPr>
            <p:cNvPr id="18440" name="Line 249"/>
            <p:cNvSpPr>
              <a:spLocks noChangeShapeType="1"/>
            </p:cNvSpPr>
            <p:nvPr/>
          </p:nvSpPr>
          <p:spPr bwMode="auto">
            <a:xfrm>
              <a:off x="6686558" y="3295650"/>
              <a:ext cx="685800" cy="0"/>
            </a:xfrm>
            <a:prstGeom prst="line">
              <a:avLst/>
            </a:prstGeom>
            <a:noFill/>
            <a:ln w="9525">
              <a:solidFill>
                <a:srgbClr val="000000"/>
              </a:solidFill>
              <a:round/>
              <a:headEnd/>
              <a:tailEnd/>
            </a:ln>
          </p:spPr>
          <p:txBody>
            <a:bodyPr/>
            <a:lstStyle/>
            <a:p>
              <a:endParaRPr lang="fr-FR"/>
            </a:p>
          </p:txBody>
        </p:sp>
        <p:sp>
          <p:nvSpPr>
            <p:cNvPr id="18441" name="Oval 250"/>
            <p:cNvSpPr>
              <a:spLocks noChangeArrowheads="1"/>
            </p:cNvSpPr>
            <p:nvPr/>
          </p:nvSpPr>
          <p:spPr bwMode="auto">
            <a:xfrm>
              <a:off x="6445258" y="3559175"/>
              <a:ext cx="228600" cy="228600"/>
            </a:xfrm>
            <a:prstGeom prst="ellipse">
              <a:avLst/>
            </a:prstGeom>
            <a:solidFill>
              <a:srgbClr val="FFFFFF"/>
            </a:solidFill>
            <a:ln w="9525">
              <a:solidFill>
                <a:srgbClr val="000000"/>
              </a:solidFill>
              <a:round/>
              <a:headEnd/>
              <a:tailEnd/>
            </a:ln>
          </p:spPr>
          <p:txBody>
            <a:bodyPr/>
            <a:lstStyle/>
            <a:p>
              <a:endParaRPr lang="fr-FR"/>
            </a:p>
          </p:txBody>
        </p:sp>
        <p:sp>
          <p:nvSpPr>
            <p:cNvPr id="18442" name="Line 251"/>
            <p:cNvSpPr>
              <a:spLocks noChangeShapeType="1"/>
            </p:cNvSpPr>
            <p:nvPr/>
          </p:nvSpPr>
          <p:spPr bwMode="auto">
            <a:xfrm>
              <a:off x="5759458" y="3673475"/>
              <a:ext cx="685800" cy="0"/>
            </a:xfrm>
            <a:prstGeom prst="line">
              <a:avLst/>
            </a:prstGeom>
            <a:noFill/>
            <a:ln w="9525">
              <a:solidFill>
                <a:srgbClr val="000000"/>
              </a:solidFill>
              <a:round/>
              <a:headEnd type="oval" w="med" len="med"/>
              <a:tailEnd/>
            </a:ln>
          </p:spPr>
          <p:txBody>
            <a:bodyPr/>
            <a:lstStyle/>
            <a:p>
              <a:endParaRPr lang="fr-FR"/>
            </a:p>
          </p:txBody>
        </p:sp>
        <p:sp>
          <p:nvSpPr>
            <p:cNvPr id="18443" name="Line 252"/>
            <p:cNvSpPr>
              <a:spLocks noChangeShapeType="1"/>
            </p:cNvSpPr>
            <p:nvPr/>
          </p:nvSpPr>
          <p:spPr bwMode="auto">
            <a:xfrm>
              <a:off x="6686558" y="3660775"/>
              <a:ext cx="685800" cy="0"/>
            </a:xfrm>
            <a:prstGeom prst="line">
              <a:avLst/>
            </a:prstGeom>
            <a:noFill/>
            <a:ln w="9525">
              <a:solidFill>
                <a:srgbClr val="000000"/>
              </a:solidFill>
              <a:round/>
              <a:headEnd/>
              <a:tailEnd/>
            </a:ln>
          </p:spPr>
          <p:txBody>
            <a:bodyPr/>
            <a:lstStyle/>
            <a:p>
              <a:endParaRPr lang="fr-FR"/>
            </a:p>
          </p:txBody>
        </p:sp>
        <p:sp>
          <p:nvSpPr>
            <p:cNvPr id="18444" name="Oval 253"/>
            <p:cNvSpPr>
              <a:spLocks noChangeArrowheads="1"/>
            </p:cNvSpPr>
            <p:nvPr/>
          </p:nvSpPr>
          <p:spPr bwMode="auto">
            <a:xfrm>
              <a:off x="6483358" y="3898900"/>
              <a:ext cx="228600" cy="228600"/>
            </a:xfrm>
            <a:prstGeom prst="ellipse">
              <a:avLst/>
            </a:prstGeom>
            <a:solidFill>
              <a:srgbClr val="FFFFFF"/>
            </a:solidFill>
            <a:ln w="9525">
              <a:solidFill>
                <a:srgbClr val="000000"/>
              </a:solidFill>
              <a:round/>
              <a:headEnd/>
              <a:tailEnd/>
            </a:ln>
          </p:spPr>
          <p:txBody>
            <a:bodyPr/>
            <a:lstStyle/>
            <a:p>
              <a:endParaRPr lang="fr-FR"/>
            </a:p>
          </p:txBody>
        </p:sp>
        <p:sp>
          <p:nvSpPr>
            <p:cNvPr id="18445" name="Line 254"/>
            <p:cNvSpPr>
              <a:spLocks noChangeShapeType="1"/>
            </p:cNvSpPr>
            <p:nvPr/>
          </p:nvSpPr>
          <p:spPr bwMode="auto">
            <a:xfrm>
              <a:off x="5797558" y="4013200"/>
              <a:ext cx="685800" cy="0"/>
            </a:xfrm>
            <a:prstGeom prst="line">
              <a:avLst/>
            </a:prstGeom>
            <a:noFill/>
            <a:ln w="9525">
              <a:solidFill>
                <a:srgbClr val="000000"/>
              </a:solidFill>
              <a:round/>
              <a:headEnd type="oval" w="med" len="med"/>
              <a:tailEnd/>
            </a:ln>
          </p:spPr>
          <p:txBody>
            <a:bodyPr/>
            <a:lstStyle/>
            <a:p>
              <a:endParaRPr lang="fr-FR"/>
            </a:p>
          </p:txBody>
        </p:sp>
        <p:sp>
          <p:nvSpPr>
            <p:cNvPr id="18446" name="Line 255"/>
            <p:cNvSpPr>
              <a:spLocks noChangeShapeType="1"/>
            </p:cNvSpPr>
            <p:nvPr/>
          </p:nvSpPr>
          <p:spPr bwMode="auto">
            <a:xfrm>
              <a:off x="6724658" y="4000500"/>
              <a:ext cx="685800" cy="0"/>
            </a:xfrm>
            <a:prstGeom prst="line">
              <a:avLst/>
            </a:prstGeom>
            <a:noFill/>
            <a:ln w="9525">
              <a:solidFill>
                <a:srgbClr val="000000"/>
              </a:solidFill>
              <a:round/>
              <a:headEnd/>
              <a:tailEnd/>
            </a:ln>
          </p:spPr>
          <p:txBody>
            <a:bodyPr/>
            <a:lstStyle/>
            <a:p>
              <a:endParaRPr lang="fr-FR"/>
            </a:p>
          </p:txBody>
        </p:sp>
        <p:sp>
          <p:nvSpPr>
            <p:cNvPr id="18447" name="Line 257"/>
            <p:cNvSpPr>
              <a:spLocks noChangeShapeType="1"/>
            </p:cNvSpPr>
            <p:nvPr/>
          </p:nvSpPr>
          <p:spPr bwMode="auto">
            <a:xfrm>
              <a:off x="6330958" y="3321050"/>
              <a:ext cx="0" cy="114300"/>
            </a:xfrm>
            <a:prstGeom prst="line">
              <a:avLst/>
            </a:prstGeom>
            <a:noFill/>
            <a:ln w="9525">
              <a:solidFill>
                <a:srgbClr val="000000"/>
              </a:solidFill>
              <a:round/>
              <a:headEnd/>
              <a:tailEnd/>
            </a:ln>
          </p:spPr>
          <p:txBody>
            <a:bodyPr/>
            <a:lstStyle/>
            <a:p>
              <a:endParaRPr lang="fr-FR"/>
            </a:p>
          </p:txBody>
        </p:sp>
        <p:sp>
          <p:nvSpPr>
            <p:cNvPr id="18448" name="Line 258"/>
            <p:cNvSpPr>
              <a:spLocks noChangeShapeType="1"/>
            </p:cNvSpPr>
            <p:nvPr/>
          </p:nvSpPr>
          <p:spPr bwMode="auto">
            <a:xfrm>
              <a:off x="6330958" y="3448050"/>
              <a:ext cx="114300" cy="0"/>
            </a:xfrm>
            <a:prstGeom prst="line">
              <a:avLst/>
            </a:prstGeom>
            <a:noFill/>
            <a:ln w="9525">
              <a:solidFill>
                <a:srgbClr val="000000"/>
              </a:solidFill>
              <a:round/>
              <a:headEnd/>
              <a:tailEnd/>
            </a:ln>
          </p:spPr>
          <p:txBody>
            <a:bodyPr/>
            <a:lstStyle/>
            <a:p>
              <a:endParaRPr lang="fr-FR"/>
            </a:p>
          </p:txBody>
        </p:sp>
        <p:sp>
          <p:nvSpPr>
            <p:cNvPr id="18449" name="Freeform 259"/>
            <p:cNvSpPr>
              <a:spLocks/>
            </p:cNvSpPr>
            <p:nvPr/>
          </p:nvSpPr>
          <p:spPr bwMode="auto">
            <a:xfrm>
              <a:off x="6445258" y="3382963"/>
              <a:ext cx="14288" cy="76200"/>
            </a:xfrm>
            <a:custGeom>
              <a:avLst/>
              <a:gdLst>
                <a:gd name="T0" fmla="*/ 0 w 23"/>
                <a:gd name="T1" fmla="*/ 2147483647 h 120"/>
                <a:gd name="T2" fmla="*/ 2147483647 w 23"/>
                <a:gd name="T3" fmla="*/ 0 h 120"/>
                <a:gd name="T4" fmla="*/ 0 60000 65536"/>
                <a:gd name="T5" fmla="*/ 0 60000 65536"/>
                <a:gd name="T6" fmla="*/ 0 w 23"/>
                <a:gd name="T7" fmla="*/ 0 h 120"/>
                <a:gd name="T8" fmla="*/ 23 w 23"/>
                <a:gd name="T9" fmla="*/ 120 h 120"/>
              </a:gdLst>
              <a:ahLst/>
              <a:cxnLst>
                <a:cxn ang="T4">
                  <a:pos x="T0" y="T1"/>
                </a:cxn>
                <a:cxn ang="T5">
                  <a:pos x="T2" y="T3"/>
                </a:cxn>
              </a:cxnLst>
              <a:rect l="T6" t="T7" r="T8" b="T9"/>
              <a:pathLst>
                <a:path w="23" h="120">
                  <a:moveTo>
                    <a:pt x="0" y="120"/>
                  </a:moveTo>
                  <a:cubicBezTo>
                    <a:pt x="23" y="27"/>
                    <a:pt x="20" y="67"/>
                    <a:pt x="20" y="0"/>
                  </a:cubicBezTo>
                </a:path>
              </a:pathLst>
            </a:custGeom>
            <a:noFill/>
            <a:ln w="9525">
              <a:solidFill>
                <a:srgbClr val="000000"/>
              </a:solidFill>
              <a:round/>
              <a:headEnd/>
              <a:tailEnd/>
            </a:ln>
          </p:spPr>
          <p:txBody>
            <a:bodyPr/>
            <a:lstStyle/>
            <a:p>
              <a:endParaRPr lang="fr-FR"/>
            </a:p>
          </p:txBody>
        </p:sp>
        <p:sp>
          <p:nvSpPr>
            <p:cNvPr id="18450" name="Line 260"/>
            <p:cNvSpPr>
              <a:spLocks noChangeShapeType="1"/>
            </p:cNvSpPr>
            <p:nvPr/>
          </p:nvSpPr>
          <p:spPr bwMode="auto">
            <a:xfrm>
              <a:off x="6635758" y="3384550"/>
              <a:ext cx="0" cy="114300"/>
            </a:xfrm>
            <a:prstGeom prst="line">
              <a:avLst/>
            </a:prstGeom>
            <a:noFill/>
            <a:ln w="9525">
              <a:solidFill>
                <a:srgbClr val="000000"/>
              </a:solidFill>
              <a:round/>
              <a:headEnd/>
              <a:tailEnd/>
            </a:ln>
          </p:spPr>
          <p:txBody>
            <a:bodyPr/>
            <a:lstStyle/>
            <a:p>
              <a:endParaRPr lang="fr-FR"/>
            </a:p>
          </p:txBody>
        </p:sp>
        <p:sp>
          <p:nvSpPr>
            <p:cNvPr id="18451" name="Line 261"/>
            <p:cNvSpPr>
              <a:spLocks noChangeShapeType="1"/>
            </p:cNvSpPr>
            <p:nvPr/>
          </p:nvSpPr>
          <p:spPr bwMode="auto">
            <a:xfrm>
              <a:off x="6648458" y="3498850"/>
              <a:ext cx="228600" cy="0"/>
            </a:xfrm>
            <a:prstGeom prst="line">
              <a:avLst/>
            </a:prstGeom>
            <a:noFill/>
            <a:ln w="9525">
              <a:solidFill>
                <a:srgbClr val="000000"/>
              </a:solidFill>
              <a:round/>
              <a:headEnd/>
              <a:tailEnd/>
            </a:ln>
          </p:spPr>
          <p:txBody>
            <a:bodyPr/>
            <a:lstStyle/>
            <a:p>
              <a:endParaRPr lang="fr-FR"/>
            </a:p>
          </p:txBody>
        </p:sp>
        <p:sp>
          <p:nvSpPr>
            <p:cNvPr id="18452" name="Line 262"/>
            <p:cNvSpPr>
              <a:spLocks noChangeShapeType="1"/>
            </p:cNvSpPr>
            <p:nvPr/>
          </p:nvSpPr>
          <p:spPr bwMode="auto">
            <a:xfrm>
              <a:off x="6889758" y="3498850"/>
              <a:ext cx="0" cy="114300"/>
            </a:xfrm>
            <a:prstGeom prst="line">
              <a:avLst/>
            </a:prstGeom>
            <a:noFill/>
            <a:ln w="9525">
              <a:solidFill>
                <a:srgbClr val="000000"/>
              </a:solidFill>
              <a:round/>
              <a:headEnd/>
              <a:tailEnd/>
            </a:ln>
          </p:spPr>
          <p:txBody>
            <a:bodyPr/>
            <a:lstStyle/>
            <a:p>
              <a:endParaRPr lang="fr-FR"/>
            </a:p>
          </p:txBody>
        </p:sp>
        <p:sp>
          <p:nvSpPr>
            <p:cNvPr id="18453" name="Line 263"/>
            <p:cNvSpPr>
              <a:spLocks noChangeShapeType="1"/>
            </p:cNvSpPr>
            <p:nvPr/>
          </p:nvSpPr>
          <p:spPr bwMode="auto">
            <a:xfrm flipH="1">
              <a:off x="6292858" y="3816350"/>
              <a:ext cx="114300" cy="0"/>
            </a:xfrm>
            <a:prstGeom prst="line">
              <a:avLst/>
            </a:prstGeom>
            <a:noFill/>
            <a:ln w="9525">
              <a:solidFill>
                <a:srgbClr val="000000"/>
              </a:solidFill>
              <a:round/>
              <a:headEnd/>
              <a:tailEnd/>
            </a:ln>
          </p:spPr>
          <p:txBody>
            <a:bodyPr/>
            <a:lstStyle/>
            <a:p>
              <a:endParaRPr lang="fr-FR"/>
            </a:p>
          </p:txBody>
        </p:sp>
        <p:sp>
          <p:nvSpPr>
            <p:cNvPr id="18454" name="Line 264"/>
            <p:cNvSpPr>
              <a:spLocks noChangeShapeType="1"/>
            </p:cNvSpPr>
            <p:nvPr/>
          </p:nvSpPr>
          <p:spPr bwMode="auto">
            <a:xfrm>
              <a:off x="6292858" y="3689350"/>
              <a:ext cx="0" cy="114300"/>
            </a:xfrm>
            <a:prstGeom prst="line">
              <a:avLst/>
            </a:prstGeom>
            <a:noFill/>
            <a:ln w="9525">
              <a:solidFill>
                <a:srgbClr val="000000"/>
              </a:solidFill>
              <a:round/>
              <a:headEnd/>
              <a:tailEnd/>
            </a:ln>
          </p:spPr>
          <p:txBody>
            <a:bodyPr/>
            <a:lstStyle/>
            <a:p>
              <a:endParaRPr lang="fr-FR"/>
            </a:p>
          </p:txBody>
        </p:sp>
        <p:sp>
          <p:nvSpPr>
            <p:cNvPr id="18455" name="Line 265"/>
            <p:cNvSpPr>
              <a:spLocks noChangeShapeType="1"/>
            </p:cNvSpPr>
            <p:nvPr/>
          </p:nvSpPr>
          <p:spPr bwMode="auto">
            <a:xfrm rot="2657004">
              <a:off x="6457958" y="3714750"/>
              <a:ext cx="0" cy="114300"/>
            </a:xfrm>
            <a:prstGeom prst="line">
              <a:avLst/>
            </a:prstGeom>
            <a:noFill/>
            <a:ln w="9525">
              <a:solidFill>
                <a:srgbClr val="000000"/>
              </a:solidFill>
              <a:round/>
              <a:headEnd/>
              <a:tailEnd/>
            </a:ln>
          </p:spPr>
          <p:txBody>
            <a:bodyPr/>
            <a:lstStyle/>
            <a:p>
              <a:endParaRPr lang="fr-FR"/>
            </a:p>
          </p:txBody>
        </p:sp>
        <p:sp>
          <p:nvSpPr>
            <p:cNvPr id="18456" name="Line 266"/>
            <p:cNvSpPr>
              <a:spLocks noChangeShapeType="1"/>
            </p:cNvSpPr>
            <p:nvPr/>
          </p:nvSpPr>
          <p:spPr bwMode="auto">
            <a:xfrm flipH="1">
              <a:off x="6318258" y="4146550"/>
              <a:ext cx="114300" cy="0"/>
            </a:xfrm>
            <a:prstGeom prst="line">
              <a:avLst/>
            </a:prstGeom>
            <a:noFill/>
            <a:ln w="9525">
              <a:solidFill>
                <a:srgbClr val="000000"/>
              </a:solidFill>
              <a:round/>
              <a:headEnd/>
              <a:tailEnd/>
            </a:ln>
          </p:spPr>
          <p:txBody>
            <a:bodyPr/>
            <a:lstStyle/>
            <a:p>
              <a:endParaRPr lang="fr-FR"/>
            </a:p>
          </p:txBody>
        </p:sp>
        <p:sp>
          <p:nvSpPr>
            <p:cNvPr id="18457" name="Line 267"/>
            <p:cNvSpPr>
              <a:spLocks noChangeShapeType="1"/>
            </p:cNvSpPr>
            <p:nvPr/>
          </p:nvSpPr>
          <p:spPr bwMode="auto">
            <a:xfrm>
              <a:off x="6318258" y="4019550"/>
              <a:ext cx="0" cy="114300"/>
            </a:xfrm>
            <a:prstGeom prst="line">
              <a:avLst/>
            </a:prstGeom>
            <a:noFill/>
            <a:ln w="9525">
              <a:solidFill>
                <a:srgbClr val="000000"/>
              </a:solidFill>
              <a:round/>
              <a:headEnd/>
              <a:tailEnd/>
            </a:ln>
          </p:spPr>
          <p:txBody>
            <a:bodyPr/>
            <a:lstStyle/>
            <a:p>
              <a:endParaRPr lang="fr-FR"/>
            </a:p>
          </p:txBody>
        </p:sp>
        <p:sp>
          <p:nvSpPr>
            <p:cNvPr id="18458" name="Line 268"/>
            <p:cNvSpPr>
              <a:spLocks noChangeShapeType="1"/>
            </p:cNvSpPr>
            <p:nvPr/>
          </p:nvSpPr>
          <p:spPr bwMode="auto">
            <a:xfrm rot="2657004">
              <a:off x="6483358" y="4044950"/>
              <a:ext cx="0" cy="114300"/>
            </a:xfrm>
            <a:prstGeom prst="line">
              <a:avLst/>
            </a:prstGeom>
            <a:noFill/>
            <a:ln w="9525">
              <a:solidFill>
                <a:srgbClr val="000000"/>
              </a:solidFill>
              <a:round/>
              <a:headEnd/>
              <a:tailEnd/>
            </a:ln>
          </p:spPr>
          <p:txBody>
            <a:bodyPr/>
            <a:lstStyle/>
            <a:p>
              <a:endParaRPr lang="fr-FR"/>
            </a:p>
          </p:txBody>
        </p:sp>
        <p:sp>
          <p:nvSpPr>
            <p:cNvPr id="18459" name="Line 269"/>
            <p:cNvSpPr>
              <a:spLocks noChangeShapeType="1"/>
            </p:cNvSpPr>
            <p:nvPr/>
          </p:nvSpPr>
          <p:spPr bwMode="auto">
            <a:xfrm>
              <a:off x="6661158" y="3727450"/>
              <a:ext cx="0" cy="114300"/>
            </a:xfrm>
            <a:prstGeom prst="line">
              <a:avLst/>
            </a:prstGeom>
            <a:noFill/>
            <a:ln w="9525">
              <a:solidFill>
                <a:srgbClr val="000000"/>
              </a:solidFill>
              <a:round/>
              <a:headEnd/>
              <a:tailEnd/>
            </a:ln>
          </p:spPr>
          <p:txBody>
            <a:bodyPr/>
            <a:lstStyle/>
            <a:p>
              <a:endParaRPr lang="fr-FR"/>
            </a:p>
          </p:txBody>
        </p:sp>
        <p:sp>
          <p:nvSpPr>
            <p:cNvPr id="18460" name="Line 270"/>
            <p:cNvSpPr>
              <a:spLocks noChangeShapeType="1"/>
            </p:cNvSpPr>
            <p:nvPr/>
          </p:nvSpPr>
          <p:spPr bwMode="auto">
            <a:xfrm>
              <a:off x="6673858" y="3841750"/>
              <a:ext cx="228600" cy="0"/>
            </a:xfrm>
            <a:prstGeom prst="line">
              <a:avLst/>
            </a:prstGeom>
            <a:noFill/>
            <a:ln w="9525">
              <a:solidFill>
                <a:srgbClr val="000000"/>
              </a:solidFill>
              <a:round/>
              <a:headEnd/>
              <a:tailEnd/>
            </a:ln>
          </p:spPr>
          <p:txBody>
            <a:bodyPr/>
            <a:lstStyle/>
            <a:p>
              <a:endParaRPr lang="fr-FR"/>
            </a:p>
          </p:txBody>
        </p:sp>
        <p:sp>
          <p:nvSpPr>
            <p:cNvPr id="18461" name="Freeform 271"/>
            <p:cNvSpPr>
              <a:spLocks/>
            </p:cNvSpPr>
            <p:nvPr/>
          </p:nvSpPr>
          <p:spPr bwMode="auto">
            <a:xfrm>
              <a:off x="6891346" y="3611563"/>
              <a:ext cx="79375" cy="104775"/>
            </a:xfrm>
            <a:custGeom>
              <a:avLst/>
              <a:gdLst>
                <a:gd name="T0" fmla="*/ 0 w 124"/>
                <a:gd name="T1" fmla="*/ 2147483647 h 165"/>
                <a:gd name="T2" fmla="*/ 2147483647 w 124"/>
                <a:gd name="T3" fmla="*/ 2147483647 h 165"/>
                <a:gd name="T4" fmla="*/ 2147483647 w 124"/>
                <a:gd name="T5" fmla="*/ 2147483647 h 165"/>
                <a:gd name="T6" fmla="*/ 0 60000 65536"/>
                <a:gd name="T7" fmla="*/ 0 60000 65536"/>
                <a:gd name="T8" fmla="*/ 0 60000 65536"/>
                <a:gd name="T9" fmla="*/ 0 w 124"/>
                <a:gd name="T10" fmla="*/ 0 h 165"/>
                <a:gd name="T11" fmla="*/ 124 w 124"/>
                <a:gd name="T12" fmla="*/ 165 h 165"/>
              </a:gdLst>
              <a:ahLst/>
              <a:cxnLst>
                <a:cxn ang="T6">
                  <a:pos x="T0" y="T1"/>
                </a:cxn>
                <a:cxn ang="T7">
                  <a:pos x="T2" y="T3"/>
                </a:cxn>
                <a:cxn ang="T8">
                  <a:pos x="T4" y="T5"/>
                </a:cxn>
              </a:cxnLst>
              <a:rect l="T9" t="T10" r="T11" b="T12"/>
              <a:pathLst>
                <a:path w="124" h="165">
                  <a:moveTo>
                    <a:pt x="0" y="5"/>
                  </a:moveTo>
                  <a:cubicBezTo>
                    <a:pt x="27" y="12"/>
                    <a:pt x="69" y="0"/>
                    <a:pt x="80" y="25"/>
                  </a:cubicBezTo>
                  <a:cubicBezTo>
                    <a:pt x="124" y="127"/>
                    <a:pt x="72" y="139"/>
                    <a:pt x="20" y="165"/>
                  </a:cubicBezTo>
                </a:path>
              </a:pathLst>
            </a:custGeom>
            <a:noFill/>
            <a:ln w="9525">
              <a:solidFill>
                <a:srgbClr val="000000"/>
              </a:solidFill>
              <a:round/>
              <a:headEnd/>
              <a:tailEnd/>
            </a:ln>
          </p:spPr>
          <p:txBody>
            <a:bodyPr/>
            <a:lstStyle/>
            <a:p>
              <a:endParaRPr lang="fr-FR"/>
            </a:p>
          </p:txBody>
        </p:sp>
        <p:sp>
          <p:nvSpPr>
            <p:cNvPr id="18462" name="Line 272"/>
            <p:cNvSpPr>
              <a:spLocks noChangeShapeType="1"/>
            </p:cNvSpPr>
            <p:nvPr/>
          </p:nvSpPr>
          <p:spPr bwMode="auto">
            <a:xfrm>
              <a:off x="6902458" y="3714750"/>
              <a:ext cx="0" cy="228600"/>
            </a:xfrm>
            <a:prstGeom prst="line">
              <a:avLst/>
            </a:prstGeom>
            <a:noFill/>
            <a:ln w="9525">
              <a:solidFill>
                <a:srgbClr val="000000"/>
              </a:solidFill>
              <a:round/>
              <a:headEnd/>
              <a:tailEnd/>
            </a:ln>
          </p:spPr>
          <p:txBody>
            <a:bodyPr/>
            <a:lstStyle/>
            <a:p>
              <a:endParaRPr lang="fr-FR"/>
            </a:p>
          </p:txBody>
        </p:sp>
        <p:sp>
          <p:nvSpPr>
            <p:cNvPr id="18463" name="Freeform 273"/>
            <p:cNvSpPr>
              <a:spLocks/>
            </p:cNvSpPr>
            <p:nvPr/>
          </p:nvSpPr>
          <p:spPr bwMode="auto">
            <a:xfrm>
              <a:off x="6916746" y="3932238"/>
              <a:ext cx="87312" cy="101600"/>
            </a:xfrm>
            <a:custGeom>
              <a:avLst/>
              <a:gdLst>
                <a:gd name="T0" fmla="*/ 0 w 137"/>
                <a:gd name="T1" fmla="*/ 0 h 160"/>
                <a:gd name="T2" fmla="*/ 2147483647 w 137"/>
                <a:gd name="T3" fmla="*/ 2147483647 h 160"/>
                <a:gd name="T4" fmla="*/ 2147483647 w 137"/>
                <a:gd name="T5" fmla="*/ 2147483647 h 160"/>
                <a:gd name="T6" fmla="*/ 0 60000 65536"/>
                <a:gd name="T7" fmla="*/ 0 60000 65536"/>
                <a:gd name="T8" fmla="*/ 0 60000 65536"/>
                <a:gd name="T9" fmla="*/ 0 w 137"/>
                <a:gd name="T10" fmla="*/ 0 h 160"/>
                <a:gd name="T11" fmla="*/ 137 w 137"/>
                <a:gd name="T12" fmla="*/ 160 h 160"/>
              </a:gdLst>
              <a:ahLst/>
              <a:cxnLst>
                <a:cxn ang="T6">
                  <a:pos x="T0" y="T1"/>
                </a:cxn>
                <a:cxn ang="T7">
                  <a:pos x="T2" y="T3"/>
                </a:cxn>
                <a:cxn ang="T8">
                  <a:pos x="T4" y="T5"/>
                </a:cxn>
              </a:cxnLst>
              <a:rect l="T9" t="T10" r="T11" b="T12"/>
              <a:pathLst>
                <a:path w="137" h="160">
                  <a:moveTo>
                    <a:pt x="0" y="0"/>
                  </a:moveTo>
                  <a:cubicBezTo>
                    <a:pt x="20" y="7"/>
                    <a:pt x="44" y="7"/>
                    <a:pt x="60" y="20"/>
                  </a:cubicBezTo>
                  <a:cubicBezTo>
                    <a:pt x="137" y="82"/>
                    <a:pt x="81" y="129"/>
                    <a:pt x="20" y="160"/>
                  </a:cubicBezTo>
                </a:path>
              </a:pathLst>
            </a:custGeom>
            <a:noFill/>
            <a:ln w="9525">
              <a:solidFill>
                <a:srgbClr val="000000"/>
              </a:solidFill>
              <a:round/>
              <a:headEnd/>
              <a:tailEnd/>
            </a:ln>
          </p:spPr>
          <p:txBody>
            <a:bodyPr/>
            <a:lstStyle/>
            <a:p>
              <a:endParaRPr lang="fr-FR"/>
            </a:p>
          </p:txBody>
        </p:sp>
        <p:sp>
          <p:nvSpPr>
            <p:cNvPr id="18464" name="Line 274"/>
            <p:cNvSpPr>
              <a:spLocks noChangeShapeType="1"/>
            </p:cNvSpPr>
            <p:nvPr/>
          </p:nvSpPr>
          <p:spPr bwMode="auto">
            <a:xfrm>
              <a:off x="6927858" y="4044950"/>
              <a:ext cx="0" cy="114300"/>
            </a:xfrm>
            <a:prstGeom prst="line">
              <a:avLst/>
            </a:prstGeom>
            <a:noFill/>
            <a:ln w="9525">
              <a:solidFill>
                <a:srgbClr val="000000"/>
              </a:solidFill>
              <a:round/>
              <a:headEnd/>
              <a:tailEnd/>
            </a:ln>
          </p:spPr>
          <p:txBody>
            <a:bodyPr/>
            <a:lstStyle/>
            <a:p>
              <a:endParaRPr lang="fr-FR"/>
            </a:p>
          </p:txBody>
        </p:sp>
        <p:sp>
          <p:nvSpPr>
            <p:cNvPr id="18465" name="Line 275"/>
            <p:cNvSpPr>
              <a:spLocks noChangeShapeType="1"/>
            </p:cNvSpPr>
            <p:nvPr/>
          </p:nvSpPr>
          <p:spPr bwMode="auto">
            <a:xfrm>
              <a:off x="6699258" y="4171950"/>
              <a:ext cx="228600" cy="0"/>
            </a:xfrm>
            <a:prstGeom prst="line">
              <a:avLst/>
            </a:prstGeom>
            <a:noFill/>
            <a:ln w="9525">
              <a:solidFill>
                <a:srgbClr val="000000"/>
              </a:solidFill>
              <a:round/>
              <a:headEnd/>
              <a:tailEnd/>
            </a:ln>
          </p:spPr>
          <p:txBody>
            <a:bodyPr/>
            <a:lstStyle/>
            <a:p>
              <a:endParaRPr lang="fr-FR"/>
            </a:p>
          </p:txBody>
        </p:sp>
        <p:sp>
          <p:nvSpPr>
            <p:cNvPr id="18466" name="Freeform 276"/>
            <p:cNvSpPr>
              <a:spLocks/>
            </p:cNvSpPr>
            <p:nvPr/>
          </p:nvSpPr>
          <p:spPr bwMode="auto">
            <a:xfrm>
              <a:off x="6624646" y="4135438"/>
              <a:ext cx="76200" cy="38100"/>
            </a:xfrm>
            <a:custGeom>
              <a:avLst/>
              <a:gdLst>
                <a:gd name="T0" fmla="*/ 2147483647 w 120"/>
                <a:gd name="T1" fmla="*/ 2147483647 h 60"/>
                <a:gd name="T2" fmla="*/ 2147483647 w 120"/>
                <a:gd name="T3" fmla="*/ 2147483647 h 60"/>
                <a:gd name="T4" fmla="*/ 0 w 120"/>
                <a:gd name="T5" fmla="*/ 0 h 60"/>
                <a:gd name="T6" fmla="*/ 0 60000 65536"/>
                <a:gd name="T7" fmla="*/ 0 60000 65536"/>
                <a:gd name="T8" fmla="*/ 0 60000 65536"/>
                <a:gd name="T9" fmla="*/ 0 w 120"/>
                <a:gd name="T10" fmla="*/ 0 h 60"/>
                <a:gd name="T11" fmla="*/ 120 w 120"/>
                <a:gd name="T12" fmla="*/ 60 h 60"/>
              </a:gdLst>
              <a:ahLst/>
              <a:cxnLst>
                <a:cxn ang="T6">
                  <a:pos x="T0" y="T1"/>
                </a:cxn>
                <a:cxn ang="T7">
                  <a:pos x="T2" y="T3"/>
                </a:cxn>
                <a:cxn ang="T8">
                  <a:pos x="T4" y="T5"/>
                </a:cxn>
              </a:cxnLst>
              <a:rect l="T9" t="T10" r="T11" b="T12"/>
              <a:pathLst>
                <a:path w="120" h="60">
                  <a:moveTo>
                    <a:pt x="120" y="60"/>
                  </a:moveTo>
                  <a:cubicBezTo>
                    <a:pt x="100" y="53"/>
                    <a:pt x="79" y="49"/>
                    <a:pt x="60" y="40"/>
                  </a:cubicBezTo>
                  <a:cubicBezTo>
                    <a:pt x="39" y="29"/>
                    <a:pt x="0" y="0"/>
                    <a:pt x="0" y="0"/>
                  </a:cubicBezTo>
                </a:path>
              </a:pathLst>
            </a:custGeom>
            <a:noFill/>
            <a:ln w="9525">
              <a:solidFill>
                <a:srgbClr val="000000"/>
              </a:solidFill>
              <a:round/>
              <a:headEnd/>
              <a:tailEnd/>
            </a:ln>
          </p:spPr>
          <p:txBody>
            <a:bodyPr/>
            <a:lstStyle/>
            <a:p>
              <a:endParaRPr lang="fr-FR"/>
            </a:p>
          </p:txBody>
        </p:sp>
        <p:sp>
          <p:nvSpPr>
            <p:cNvPr id="18467" name="Text Box 242"/>
            <p:cNvSpPr txBox="1">
              <a:spLocks noChangeArrowheads="1"/>
            </p:cNvSpPr>
            <p:nvPr/>
          </p:nvSpPr>
          <p:spPr bwMode="auto">
            <a:xfrm>
              <a:off x="7259660" y="2813023"/>
              <a:ext cx="527050" cy="1714500"/>
            </a:xfrm>
            <a:prstGeom prst="rect">
              <a:avLst/>
            </a:prstGeom>
            <a:solidFill>
              <a:srgbClr val="FFFFFF"/>
            </a:solidFill>
            <a:ln w="9525">
              <a:solidFill>
                <a:srgbClr val="000000"/>
              </a:solidFill>
              <a:miter lim="800000"/>
              <a:headEnd/>
              <a:tailEnd/>
            </a:ln>
          </p:spPr>
          <p:txBody>
            <a:bodyPr lIns="54000" tIns="10800" rIns="54000" bIns="10800"/>
            <a:lstStyle/>
            <a:p>
              <a:pPr algn="ctr"/>
              <a:r>
                <a:rPr lang="fr-FR" sz="1200"/>
                <a:t>R</a:t>
              </a:r>
            </a:p>
            <a:p>
              <a:pPr algn="ctr"/>
              <a:r>
                <a:rPr lang="fr-FR" sz="1200"/>
                <a:t>É</a:t>
              </a:r>
            </a:p>
            <a:p>
              <a:pPr algn="ctr"/>
              <a:r>
                <a:rPr lang="fr-FR" sz="1200"/>
                <a:t>C</a:t>
              </a:r>
            </a:p>
            <a:p>
              <a:pPr algn="ctr"/>
              <a:r>
                <a:rPr lang="fr-FR" sz="1200"/>
                <a:t>E</a:t>
              </a:r>
            </a:p>
            <a:p>
              <a:pPr algn="ctr"/>
              <a:r>
                <a:rPr lang="fr-FR" sz="1200"/>
                <a:t>P</a:t>
              </a:r>
            </a:p>
            <a:p>
              <a:pPr algn="ctr"/>
              <a:r>
                <a:rPr lang="fr-FR" sz="1200"/>
                <a:t>T</a:t>
              </a:r>
            </a:p>
            <a:p>
              <a:pPr algn="ctr"/>
              <a:r>
                <a:rPr lang="fr-FR" sz="1200"/>
                <a:t>E</a:t>
              </a:r>
            </a:p>
            <a:p>
              <a:pPr algn="ctr"/>
              <a:r>
                <a:rPr lang="fr-FR" sz="1200"/>
                <a:t>U</a:t>
              </a:r>
            </a:p>
            <a:p>
              <a:pPr algn="ctr"/>
              <a:r>
                <a:rPr lang="fr-FR" sz="1200"/>
                <a:t>r</a:t>
              </a:r>
            </a:p>
          </p:txBody>
        </p:sp>
        <p:sp>
          <p:nvSpPr>
            <p:cNvPr id="18468" name="Text Box 243"/>
            <p:cNvSpPr txBox="1">
              <a:spLocks noChangeArrowheads="1"/>
            </p:cNvSpPr>
            <p:nvPr/>
          </p:nvSpPr>
          <p:spPr bwMode="auto">
            <a:xfrm>
              <a:off x="5443546" y="3188928"/>
              <a:ext cx="342900" cy="305672"/>
            </a:xfrm>
            <a:prstGeom prst="rect">
              <a:avLst/>
            </a:prstGeom>
            <a:noFill/>
            <a:ln w="9525">
              <a:noFill/>
              <a:miter lim="800000"/>
              <a:headEnd/>
              <a:tailEnd/>
            </a:ln>
          </p:spPr>
          <p:txBody>
            <a:bodyPr/>
            <a:lstStyle/>
            <a:p>
              <a:pPr>
                <a:spcBef>
                  <a:spcPts val="600"/>
                </a:spcBef>
              </a:pPr>
              <a:r>
                <a:rPr lang="fr-FR" sz="1200"/>
                <a:t>1</a:t>
              </a:r>
            </a:p>
          </p:txBody>
        </p:sp>
        <p:sp>
          <p:nvSpPr>
            <p:cNvPr id="18469" name="Text Box 243"/>
            <p:cNvSpPr txBox="1">
              <a:spLocks noChangeArrowheads="1"/>
            </p:cNvSpPr>
            <p:nvPr/>
          </p:nvSpPr>
          <p:spPr bwMode="auto">
            <a:xfrm>
              <a:off x="5438920" y="3513317"/>
              <a:ext cx="342900" cy="305672"/>
            </a:xfrm>
            <a:prstGeom prst="rect">
              <a:avLst/>
            </a:prstGeom>
            <a:noFill/>
            <a:ln w="9525">
              <a:noFill/>
              <a:miter lim="800000"/>
              <a:headEnd/>
              <a:tailEnd/>
            </a:ln>
          </p:spPr>
          <p:txBody>
            <a:bodyPr/>
            <a:lstStyle/>
            <a:p>
              <a:pPr>
                <a:spcBef>
                  <a:spcPts val="600"/>
                </a:spcBef>
              </a:pPr>
              <a:r>
                <a:rPr lang="fr-FR" sz="1200"/>
                <a:t>2</a:t>
              </a:r>
            </a:p>
          </p:txBody>
        </p:sp>
        <p:sp>
          <p:nvSpPr>
            <p:cNvPr id="18470" name="Text Box 243"/>
            <p:cNvSpPr txBox="1">
              <a:spLocks noChangeArrowheads="1"/>
            </p:cNvSpPr>
            <p:nvPr/>
          </p:nvSpPr>
          <p:spPr bwMode="auto">
            <a:xfrm>
              <a:off x="5437509" y="3883386"/>
              <a:ext cx="342900" cy="305672"/>
            </a:xfrm>
            <a:prstGeom prst="rect">
              <a:avLst/>
            </a:prstGeom>
            <a:noFill/>
            <a:ln w="9525">
              <a:noFill/>
              <a:miter lim="800000"/>
              <a:headEnd/>
              <a:tailEnd/>
            </a:ln>
          </p:spPr>
          <p:txBody>
            <a:bodyPr/>
            <a:lstStyle/>
            <a:p>
              <a:pPr>
                <a:spcBef>
                  <a:spcPts val="600"/>
                </a:spcBef>
              </a:pPr>
              <a:r>
                <a:rPr lang="fr-FR" sz="1200"/>
                <a:t>3</a:t>
              </a:r>
            </a:p>
          </p:txBody>
        </p:sp>
        <p:sp>
          <p:nvSpPr>
            <p:cNvPr id="18471" name="Text Box 243"/>
            <p:cNvSpPr txBox="1">
              <a:spLocks noChangeArrowheads="1"/>
            </p:cNvSpPr>
            <p:nvPr/>
          </p:nvSpPr>
          <p:spPr bwMode="auto">
            <a:xfrm>
              <a:off x="6386326" y="3188928"/>
              <a:ext cx="485776" cy="364231"/>
            </a:xfrm>
            <a:prstGeom prst="rect">
              <a:avLst/>
            </a:prstGeom>
            <a:noFill/>
            <a:ln w="9525">
              <a:noFill/>
              <a:miter lim="800000"/>
              <a:headEnd/>
              <a:tailEnd/>
            </a:ln>
          </p:spPr>
          <p:txBody>
            <a:bodyPr/>
            <a:lstStyle/>
            <a:p>
              <a:pPr>
                <a:spcBef>
                  <a:spcPts val="600"/>
                </a:spcBef>
              </a:pPr>
              <a:r>
                <a:rPr lang="fr-FR" sz="1000"/>
                <a:t>W</a:t>
              </a:r>
              <a:r>
                <a:rPr lang="fr-FR" sz="1000" baseline="-25000"/>
                <a:t>1</a:t>
              </a:r>
            </a:p>
          </p:txBody>
        </p:sp>
        <p:sp>
          <p:nvSpPr>
            <p:cNvPr id="18472" name="Text Box 243"/>
            <p:cNvSpPr txBox="1">
              <a:spLocks noChangeArrowheads="1"/>
            </p:cNvSpPr>
            <p:nvPr/>
          </p:nvSpPr>
          <p:spPr bwMode="auto">
            <a:xfrm>
              <a:off x="6389544" y="3551956"/>
              <a:ext cx="485776" cy="364231"/>
            </a:xfrm>
            <a:prstGeom prst="rect">
              <a:avLst/>
            </a:prstGeom>
            <a:noFill/>
            <a:ln w="9525">
              <a:noFill/>
              <a:miter lim="800000"/>
              <a:headEnd/>
              <a:tailEnd/>
            </a:ln>
          </p:spPr>
          <p:txBody>
            <a:bodyPr/>
            <a:lstStyle/>
            <a:p>
              <a:pPr>
                <a:spcBef>
                  <a:spcPts val="600"/>
                </a:spcBef>
              </a:pPr>
              <a:r>
                <a:rPr lang="fr-FR" sz="1000"/>
                <a:t>W</a:t>
              </a:r>
              <a:r>
                <a:rPr lang="fr-FR" sz="1000" baseline="-25000"/>
                <a:t>2</a:t>
              </a:r>
            </a:p>
          </p:txBody>
        </p:sp>
        <p:sp>
          <p:nvSpPr>
            <p:cNvPr id="18473" name="Text Box 243"/>
            <p:cNvSpPr txBox="1">
              <a:spLocks noChangeArrowheads="1"/>
            </p:cNvSpPr>
            <p:nvPr/>
          </p:nvSpPr>
          <p:spPr bwMode="auto">
            <a:xfrm>
              <a:off x="6429388" y="3882181"/>
              <a:ext cx="485776" cy="364231"/>
            </a:xfrm>
            <a:prstGeom prst="rect">
              <a:avLst/>
            </a:prstGeom>
            <a:noFill/>
            <a:ln w="9525">
              <a:noFill/>
              <a:miter lim="800000"/>
              <a:headEnd/>
              <a:tailEnd/>
            </a:ln>
          </p:spPr>
          <p:txBody>
            <a:bodyPr/>
            <a:lstStyle/>
            <a:p>
              <a:pPr>
                <a:spcBef>
                  <a:spcPts val="600"/>
                </a:spcBef>
              </a:pPr>
              <a:r>
                <a:rPr lang="fr-FR" sz="1000"/>
                <a:t>W</a:t>
              </a:r>
              <a:r>
                <a:rPr lang="fr-FR" sz="1000" baseline="-25000"/>
                <a:t>3</a:t>
              </a:r>
            </a:p>
          </p:txBody>
        </p:sp>
        <p:sp>
          <p:nvSpPr>
            <p:cNvPr id="18474" name="ZoneTexte 79"/>
            <p:cNvSpPr txBox="1">
              <a:spLocks noChangeArrowheads="1"/>
            </p:cNvSpPr>
            <p:nvPr/>
          </p:nvSpPr>
          <p:spPr bwMode="auto">
            <a:xfrm>
              <a:off x="6091806" y="4669204"/>
              <a:ext cx="1552028" cy="338554"/>
            </a:xfrm>
            <a:prstGeom prst="rect">
              <a:avLst/>
            </a:prstGeom>
            <a:noFill/>
            <a:ln w="9525">
              <a:noFill/>
              <a:miter lim="800000"/>
              <a:headEnd/>
              <a:tailEnd/>
            </a:ln>
          </p:spPr>
          <p:txBody>
            <a:bodyPr wrap="none">
              <a:spAutoFit/>
            </a:bodyPr>
            <a:lstStyle/>
            <a:p>
              <a:r>
                <a:rPr lang="fr-FR" sz="1600" u="sng"/>
                <a:t>Neutre </a:t>
              </a:r>
              <a:r>
                <a:rPr lang="fr-FR" sz="1600" i="1" u="sng"/>
                <a:t>artificiel</a:t>
              </a:r>
              <a:endParaRPr lang="fr-FR" sz="1600" u="sng"/>
            </a:p>
          </p:txBody>
        </p:sp>
      </p:grpSp>
      <p:sp>
        <p:nvSpPr>
          <p:cNvPr id="4" name="Espace réservé du numéro de diapositive 3"/>
          <p:cNvSpPr>
            <a:spLocks noGrp="1"/>
          </p:cNvSpPr>
          <p:nvPr>
            <p:ph type="sldNum" sz="quarter" idx="12"/>
          </p:nvPr>
        </p:nvSpPr>
        <p:spPr/>
        <p:txBody>
          <a:bodyPr/>
          <a:lstStyle/>
          <a:p>
            <a:pPr>
              <a:defRPr/>
            </a:pPr>
            <a:fld id="{8D6E587B-5070-4C33-B8A0-3049C854F3BE}" type="slidenum">
              <a:rPr lang="fr-FR" smtClean="0">
                <a:solidFill>
                  <a:schemeClr val="tx1"/>
                </a:solidFill>
              </a:rPr>
              <a:pPr>
                <a:defRPr/>
              </a:pPr>
              <a:t>31</a:t>
            </a:fld>
            <a:endParaRPr lang="fr-FR">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7411">
                                            <p:txEl>
                                              <p:pRg st="5" end="5"/>
                                            </p:txEl>
                                          </p:spTgt>
                                        </p:tgtEl>
                                        <p:attrNameLst>
                                          <p:attrName>style.visibility</p:attrName>
                                        </p:attrNameLst>
                                      </p:cBhvr>
                                      <p:to>
                                        <p:strVal val="visible"/>
                                      </p:to>
                                    </p:set>
                                    <p:animEffect transition="in" filter="checkerboard(across)">
                                      <p:cBhvr>
                                        <p:cTn id="7" dur="500"/>
                                        <p:tgtEl>
                                          <p:spTgt spid="17411">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heckerboard(across)">
                                      <p:cBhvr>
                                        <p:cTn id="12" dur="500"/>
                                        <p:tgtEl>
                                          <p:spTgt spid="2"/>
                                        </p:tgtEl>
                                      </p:cBhvr>
                                    </p:animEffect>
                                  </p:childTnLst>
                                </p:cTn>
                              </p:par>
                              <p:par>
                                <p:cTn id="13" presetID="5" presetClass="entr" presetSubtype="1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checkerboard(across)">
                                      <p:cBhvr>
                                        <p:cTn id="15" dur="500"/>
                                        <p:tgtEl>
                                          <p:spTgt spid="3"/>
                                        </p:tgtEl>
                                      </p:cBhvr>
                                    </p:animEffect>
                                  </p:childTnLst>
                                </p:cTn>
                              </p:par>
                              <p:par>
                                <p:cTn id="16" presetID="5" presetClass="entr" presetSubtype="10" fill="hold" nodeType="withEffect">
                                  <p:stCondLst>
                                    <p:cond delay="0"/>
                                  </p:stCondLst>
                                  <p:childTnLst>
                                    <p:set>
                                      <p:cBhvr>
                                        <p:cTn id="17" dur="1" fill="hold">
                                          <p:stCondLst>
                                            <p:cond delay="0"/>
                                          </p:stCondLst>
                                        </p:cTn>
                                        <p:tgtEl>
                                          <p:spTgt spid="17411">
                                            <p:txEl>
                                              <p:pRg st="17" end="17"/>
                                            </p:txEl>
                                          </p:spTgt>
                                        </p:tgtEl>
                                        <p:attrNameLst>
                                          <p:attrName>style.visibility</p:attrName>
                                        </p:attrNameLst>
                                      </p:cBhvr>
                                      <p:to>
                                        <p:strVal val="visible"/>
                                      </p:to>
                                    </p:set>
                                    <p:animEffect transition="in" filter="checkerboard(across)">
                                      <p:cBhvr>
                                        <p:cTn id="18" dur="500"/>
                                        <p:tgtEl>
                                          <p:spTgt spid="17411">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rmAutofit/>
          </a:bodyPr>
          <a:lstStyle/>
          <a:p>
            <a:pPr eaLnBrk="1" fontAlgn="auto" hangingPunct="1">
              <a:spcAft>
                <a:spcPts val="0"/>
              </a:spcAft>
              <a:defRPr/>
            </a:pPr>
            <a:r>
              <a:rPr lang="it-IT" sz="3400" b="1" dirty="0"/>
              <a:t>Puissances dans les systèmes triphasé équilibrés</a:t>
            </a:r>
            <a:endParaRPr lang="fr-FR" sz="3400" b="1" dirty="0"/>
          </a:p>
        </p:txBody>
      </p:sp>
      <p:sp>
        <p:nvSpPr>
          <p:cNvPr id="17411" name="Rectangle 170"/>
          <p:cNvSpPr>
            <a:spLocks noChangeArrowheads="1"/>
          </p:cNvSpPr>
          <p:nvPr/>
        </p:nvSpPr>
        <p:spPr bwMode="auto">
          <a:xfrm>
            <a:off x="971600" y="1143000"/>
            <a:ext cx="7416824" cy="5032147"/>
          </a:xfrm>
          <a:prstGeom prst="rect">
            <a:avLst/>
          </a:prstGeom>
          <a:noFill/>
          <a:ln w="9525">
            <a:noFill/>
            <a:miter lim="800000"/>
            <a:headEnd/>
            <a:tailEnd/>
          </a:ln>
        </p:spPr>
        <p:txBody>
          <a:bodyPr wrap="square">
            <a:spAutoFit/>
          </a:bodyPr>
          <a:lstStyle/>
          <a:p>
            <a:pPr algn="just"/>
            <a:r>
              <a:rPr lang="fr-FR" sz="1700" b="1" dirty="0"/>
              <a:t>	</a:t>
            </a:r>
            <a:endParaRPr lang="fr-FR" sz="1600" b="1" dirty="0"/>
          </a:p>
          <a:p>
            <a:endParaRPr lang="fr-FR" sz="1600" b="1" dirty="0"/>
          </a:p>
          <a:p>
            <a:endParaRPr lang="fr-FR" sz="1600" b="1" dirty="0"/>
          </a:p>
          <a:p>
            <a:endParaRPr lang="fr-FR" sz="1600" b="1" dirty="0"/>
          </a:p>
          <a:p>
            <a:endParaRPr lang="fr-FR" sz="1600" b="1" dirty="0"/>
          </a:p>
          <a:p>
            <a:endParaRPr lang="fr-FR" sz="1600" b="1" dirty="0"/>
          </a:p>
          <a:p>
            <a:endParaRPr lang="fr-FR" sz="1600" b="1" dirty="0"/>
          </a:p>
          <a:p>
            <a:endParaRPr lang="fr-FR" sz="1600" b="1" dirty="0"/>
          </a:p>
          <a:p>
            <a:endParaRPr lang="fr-FR" sz="1600" b="1" dirty="0"/>
          </a:p>
          <a:p>
            <a:endParaRPr lang="fr-FR" sz="1600" b="1" dirty="0"/>
          </a:p>
          <a:p>
            <a:pPr algn="just"/>
            <a:endParaRPr lang="en-US" sz="1600" b="1" i="1" dirty="0"/>
          </a:p>
          <a:p>
            <a:pPr algn="just"/>
            <a:endParaRPr lang="en-US" sz="1600" b="1" i="1" dirty="0"/>
          </a:p>
          <a:p>
            <a:pPr algn="ctr"/>
            <a:r>
              <a:rPr lang="fr-FR" sz="1600" i="1" dirty="0"/>
              <a:t>P = W</a:t>
            </a:r>
            <a:r>
              <a:rPr lang="fr-FR" sz="1600" i="1" baseline="-25000" dirty="0"/>
              <a:t>1</a:t>
            </a:r>
            <a:r>
              <a:rPr lang="fr-FR" sz="1600" i="1" dirty="0"/>
              <a:t> + W</a:t>
            </a:r>
            <a:r>
              <a:rPr lang="fr-FR" sz="1600" i="1" baseline="-25000" dirty="0"/>
              <a:t>2</a:t>
            </a:r>
            <a:r>
              <a:rPr lang="fr-FR" sz="1600" i="1" dirty="0"/>
              <a:t> + W</a:t>
            </a:r>
            <a:r>
              <a:rPr lang="fr-FR" sz="1600" i="1" baseline="-25000" dirty="0"/>
              <a:t>3</a:t>
            </a:r>
            <a:endParaRPr lang="fr-FR" sz="1600" i="1" dirty="0"/>
          </a:p>
          <a:p>
            <a:pPr algn="just"/>
            <a:endParaRPr lang="fr-FR" sz="1600" i="1" dirty="0"/>
          </a:p>
          <a:p>
            <a:pPr algn="just"/>
            <a:r>
              <a:rPr lang="fr-FR" sz="1600" i="1" dirty="0"/>
              <a:t>Si le système est équilibré, les trois wattmètres donnent la même indication</a:t>
            </a:r>
          </a:p>
          <a:p>
            <a:pPr algn="just"/>
            <a:r>
              <a:rPr lang="fr-FR" sz="1600" i="1" dirty="0"/>
              <a:t>  </a:t>
            </a:r>
          </a:p>
          <a:p>
            <a:pPr algn="ctr"/>
            <a:r>
              <a:rPr lang="fr-FR" sz="1600" i="1" dirty="0"/>
              <a:t>(W</a:t>
            </a:r>
            <a:r>
              <a:rPr lang="fr-FR" sz="1600" i="1" baseline="-25000" dirty="0"/>
              <a:t>1</a:t>
            </a:r>
            <a:r>
              <a:rPr lang="fr-FR" sz="1600" i="1" dirty="0"/>
              <a:t> = W</a:t>
            </a:r>
            <a:r>
              <a:rPr lang="fr-FR" sz="1600" i="1" baseline="-25000" dirty="0"/>
              <a:t>2</a:t>
            </a:r>
            <a:r>
              <a:rPr lang="fr-FR" sz="1600" i="1" dirty="0"/>
              <a:t> = W</a:t>
            </a:r>
            <a:r>
              <a:rPr lang="fr-FR" sz="1600" i="1" baseline="-25000" dirty="0"/>
              <a:t>3 </a:t>
            </a:r>
            <a:r>
              <a:rPr lang="fr-FR" sz="1600" i="1" dirty="0"/>
              <a:t>= W) </a:t>
            </a:r>
          </a:p>
          <a:p>
            <a:pPr algn="ctr"/>
            <a:endParaRPr lang="fr-FR" sz="1600" i="1" dirty="0"/>
          </a:p>
          <a:p>
            <a:pPr algn="just"/>
            <a:r>
              <a:rPr lang="fr-FR" sz="1600" i="1" dirty="0"/>
              <a:t>et il suffit d’un seul pour mesurer la puissance active   P = 3 W.</a:t>
            </a:r>
            <a:r>
              <a:rPr lang="fr-FR" sz="1600" dirty="0"/>
              <a:t>				</a:t>
            </a:r>
            <a:endParaRPr lang="fr-FR" sz="1700" b="1" dirty="0"/>
          </a:p>
        </p:txBody>
      </p:sp>
      <p:grpSp>
        <p:nvGrpSpPr>
          <p:cNvPr id="2" name="Groupe 81"/>
          <p:cNvGrpSpPr>
            <a:grpSpLocks/>
          </p:cNvGrpSpPr>
          <p:nvPr/>
        </p:nvGrpSpPr>
        <p:grpSpPr bwMode="auto">
          <a:xfrm>
            <a:off x="1430407" y="1564958"/>
            <a:ext cx="2487612" cy="2073275"/>
            <a:chOff x="1513045" y="2928938"/>
            <a:chExt cx="2487455" cy="2072984"/>
          </a:xfrm>
        </p:grpSpPr>
        <p:sp>
          <p:nvSpPr>
            <p:cNvPr id="18475" name="Line 219"/>
            <p:cNvSpPr>
              <a:spLocks noChangeShapeType="1"/>
            </p:cNvSpPr>
            <p:nvPr/>
          </p:nvSpPr>
          <p:spPr bwMode="auto">
            <a:xfrm>
              <a:off x="1784350" y="3321050"/>
              <a:ext cx="457200" cy="0"/>
            </a:xfrm>
            <a:prstGeom prst="line">
              <a:avLst/>
            </a:prstGeom>
            <a:noFill/>
            <a:ln w="9525">
              <a:solidFill>
                <a:srgbClr val="000000"/>
              </a:solidFill>
              <a:round/>
              <a:headEnd type="oval" w="med" len="med"/>
              <a:tailEnd/>
            </a:ln>
          </p:spPr>
          <p:txBody>
            <a:bodyPr/>
            <a:lstStyle/>
            <a:p>
              <a:endParaRPr lang="fr-FR"/>
            </a:p>
          </p:txBody>
        </p:sp>
        <p:sp>
          <p:nvSpPr>
            <p:cNvPr id="18476" name="Oval 220"/>
            <p:cNvSpPr>
              <a:spLocks noChangeArrowheads="1"/>
            </p:cNvSpPr>
            <p:nvPr/>
          </p:nvSpPr>
          <p:spPr bwMode="auto">
            <a:xfrm>
              <a:off x="2254250" y="3206750"/>
              <a:ext cx="228600" cy="228600"/>
            </a:xfrm>
            <a:prstGeom prst="ellipse">
              <a:avLst/>
            </a:prstGeom>
            <a:solidFill>
              <a:srgbClr val="FFFFFF"/>
            </a:solidFill>
            <a:ln w="9525">
              <a:solidFill>
                <a:srgbClr val="000000"/>
              </a:solidFill>
              <a:round/>
              <a:headEnd/>
              <a:tailEnd/>
            </a:ln>
          </p:spPr>
          <p:txBody>
            <a:bodyPr/>
            <a:lstStyle/>
            <a:p>
              <a:endParaRPr lang="fr-FR"/>
            </a:p>
          </p:txBody>
        </p:sp>
        <p:sp>
          <p:nvSpPr>
            <p:cNvPr id="18477" name="Oval 221"/>
            <p:cNvSpPr>
              <a:spLocks noChangeArrowheads="1"/>
            </p:cNvSpPr>
            <p:nvPr/>
          </p:nvSpPr>
          <p:spPr bwMode="auto">
            <a:xfrm>
              <a:off x="2660650" y="3546475"/>
              <a:ext cx="228600" cy="228600"/>
            </a:xfrm>
            <a:prstGeom prst="ellipse">
              <a:avLst/>
            </a:prstGeom>
            <a:solidFill>
              <a:srgbClr val="FFFFFF"/>
            </a:solidFill>
            <a:ln w="9525">
              <a:solidFill>
                <a:srgbClr val="000000"/>
              </a:solidFill>
              <a:round/>
              <a:headEnd/>
              <a:tailEnd/>
            </a:ln>
          </p:spPr>
          <p:txBody>
            <a:bodyPr/>
            <a:lstStyle/>
            <a:p>
              <a:endParaRPr lang="fr-FR"/>
            </a:p>
          </p:txBody>
        </p:sp>
        <p:sp>
          <p:nvSpPr>
            <p:cNvPr id="18478" name="Oval 222"/>
            <p:cNvSpPr>
              <a:spLocks noChangeArrowheads="1"/>
            </p:cNvSpPr>
            <p:nvPr/>
          </p:nvSpPr>
          <p:spPr bwMode="auto">
            <a:xfrm>
              <a:off x="3105150" y="3873500"/>
              <a:ext cx="228600" cy="228600"/>
            </a:xfrm>
            <a:prstGeom prst="ellipse">
              <a:avLst/>
            </a:prstGeom>
            <a:solidFill>
              <a:srgbClr val="FFFFFF"/>
            </a:solidFill>
            <a:ln w="9525">
              <a:solidFill>
                <a:srgbClr val="000000"/>
              </a:solidFill>
              <a:round/>
              <a:headEnd/>
              <a:tailEnd/>
            </a:ln>
          </p:spPr>
          <p:txBody>
            <a:bodyPr/>
            <a:lstStyle/>
            <a:p>
              <a:endParaRPr lang="fr-FR"/>
            </a:p>
          </p:txBody>
        </p:sp>
        <p:sp>
          <p:nvSpPr>
            <p:cNvPr id="18479" name="Line 223"/>
            <p:cNvSpPr>
              <a:spLocks noChangeShapeType="1"/>
            </p:cNvSpPr>
            <p:nvPr/>
          </p:nvSpPr>
          <p:spPr bwMode="auto">
            <a:xfrm>
              <a:off x="2114550" y="3321050"/>
              <a:ext cx="0" cy="114300"/>
            </a:xfrm>
            <a:prstGeom prst="line">
              <a:avLst/>
            </a:prstGeom>
            <a:noFill/>
            <a:ln w="9525">
              <a:solidFill>
                <a:srgbClr val="000000"/>
              </a:solidFill>
              <a:round/>
              <a:headEnd/>
              <a:tailEnd/>
            </a:ln>
          </p:spPr>
          <p:txBody>
            <a:bodyPr/>
            <a:lstStyle/>
            <a:p>
              <a:endParaRPr lang="fr-FR"/>
            </a:p>
          </p:txBody>
        </p:sp>
        <p:sp>
          <p:nvSpPr>
            <p:cNvPr id="18480" name="Line 224"/>
            <p:cNvSpPr>
              <a:spLocks noChangeShapeType="1"/>
            </p:cNvSpPr>
            <p:nvPr/>
          </p:nvSpPr>
          <p:spPr bwMode="auto">
            <a:xfrm>
              <a:off x="2114550" y="3448050"/>
              <a:ext cx="114300" cy="0"/>
            </a:xfrm>
            <a:prstGeom prst="line">
              <a:avLst/>
            </a:prstGeom>
            <a:noFill/>
            <a:ln w="9525">
              <a:solidFill>
                <a:srgbClr val="000000"/>
              </a:solidFill>
              <a:round/>
              <a:headEnd/>
              <a:tailEnd/>
            </a:ln>
          </p:spPr>
          <p:txBody>
            <a:bodyPr/>
            <a:lstStyle/>
            <a:p>
              <a:endParaRPr lang="fr-FR"/>
            </a:p>
          </p:txBody>
        </p:sp>
        <p:sp>
          <p:nvSpPr>
            <p:cNvPr id="18481" name="Line 225"/>
            <p:cNvSpPr>
              <a:spLocks noChangeShapeType="1"/>
            </p:cNvSpPr>
            <p:nvPr/>
          </p:nvSpPr>
          <p:spPr bwMode="auto">
            <a:xfrm rot="17451268" flipH="1">
              <a:off x="2190750" y="3386138"/>
              <a:ext cx="114300" cy="0"/>
            </a:xfrm>
            <a:prstGeom prst="line">
              <a:avLst/>
            </a:prstGeom>
            <a:noFill/>
            <a:ln w="9525">
              <a:solidFill>
                <a:srgbClr val="000000"/>
              </a:solidFill>
              <a:round/>
              <a:headEnd/>
              <a:tailEnd/>
            </a:ln>
          </p:spPr>
          <p:txBody>
            <a:bodyPr/>
            <a:lstStyle/>
            <a:p>
              <a:endParaRPr lang="fr-FR"/>
            </a:p>
          </p:txBody>
        </p:sp>
        <p:sp>
          <p:nvSpPr>
            <p:cNvPr id="18482" name="Line 226"/>
            <p:cNvSpPr>
              <a:spLocks noChangeShapeType="1"/>
            </p:cNvSpPr>
            <p:nvPr/>
          </p:nvSpPr>
          <p:spPr bwMode="auto">
            <a:xfrm>
              <a:off x="2355850" y="3448050"/>
              <a:ext cx="0" cy="114300"/>
            </a:xfrm>
            <a:prstGeom prst="line">
              <a:avLst/>
            </a:prstGeom>
            <a:noFill/>
            <a:ln w="9525">
              <a:solidFill>
                <a:srgbClr val="000000"/>
              </a:solidFill>
              <a:round/>
              <a:headEnd/>
              <a:tailEnd/>
            </a:ln>
          </p:spPr>
          <p:txBody>
            <a:bodyPr/>
            <a:lstStyle/>
            <a:p>
              <a:endParaRPr lang="fr-FR"/>
            </a:p>
          </p:txBody>
        </p:sp>
        <p:sp>
          <p:nvSpPr>
            <p:cNvPr id="18483" name="Freeform 227"/>
            <p:cNvSpPr>
              <a:spLocks/>
            </p:cNvSpPr>
            <p:nvPr/>
          </p:nvSpPr>
          <p:spPr bwMode="auto">
            <a:xfrm>
              <a:off x="2357438" y="3581400"/>
              <a:ext cx="87312" cy="88900"/>
            </a:xfrm>
            <a:custGeom>
              <a:avLst/>
              <a:gdLst>
                <a:gd name="T0" fmla="*/ 0 w 137"/>
                <a:gd name="T1" fmla="*/ 2147483647 h 138"/>
                <a:gd name="T2" fmla="*/ 2147483647 w 137"/>
                <a:gd name="T3" fmla="*/ 2147483647 h 138"/>
                <a:gd name="T4" fmla="*/ 2147483647 w 137"/>
                <a:gd name="T5" fmla="*/ 2147483647 h 138"/>
                <a:gd name="T6" fmla="*/ 0 60000 65536"/>
                <a:gd name="T7" fmla="*/ 0 60000 65536"/>
                <a:gd name="T8" fmla="*/ 0 60000 65536"/>
                <a:gd name="T9" fmla="*/ 0 w 137"/>
                <a:gd name="T10" fmla="*/ 0 h 138"/>
                <a:gd name="T11" fmla="*/ 137 w 137"/>
                <a:gd name="T12" fmla="*/ 138 h 138"/>
              </a:gdLst>
              <a:ahLst/>
              <a:cxnLst>
                <a:cxn ang="T6">
                  <a:pos x="T0" y="T1"/>
                </a:cxn>
                <a:cxn ang="T7">
                  <a:pos x="T2" y="T3"/>
                </a:cxn>
                <a:cxn ang="T8">
                  <a:pos x="T4" y="T5"/>
                </a:cxn>
              </a:cxnLst>
              <a:rect l="T9" t="T10" r="T11" b="T12"/>
              <a:pathLst>
                <a:path w="137" h="138">
                  <a:moveTo>
                    <a:pt x="0" y="5"/>
                  </a:moveTo>
                  <a:cubicBezTo>
                    <a:pt x="27" y="12"/>
                    <a:pt x="68" y="0"/>
                    <a:pt x="80" y="25"/>
                  </a:cubicBezTo>
                  <a:cubicBezTo>
                    <a:pt x="137" y="138"/>
                    <a:pt x="63" y="125"/>
                    <a:pt x="20" y="125"/>
                  </a:cubicBezTo>
                </a:path>
              </a:pathLst>
            </a:custGeom>
            <a:noFill/>
            <a:ln w="9525">
              <a:solidFill>
                <a:srgbClr val="000000"/>
              </a:solidFill>
              <a:round/>
              <a:headEnd/>
              <a:tailEnd/>
            </a:ln>
          </p:spPr>
          <p:txBody>
            <a:bodyPr/>
            <a:lstStyle/>
            <a:p>
              <a:endParaRPr lang="fr-FR"/>
            </a:p>
          </p:txBody>
        </p:sp>
        <p:sp>
          <p:nvSpPr>
            <p:cNvPr id="18484" name="Line 228"/>
            <p:cNvSpPr>
              <a:spLocks noChangeShapeType="1"/>
            </p:cNvSpPr>
            <p:nvPr/>
          </p:nvSpPr>
          <p:spPr bwMode="auto">
            <a:xfrm>
              <a:off x="2368550" y="3660775"/>
              <a:ext cx="0" cy="228600"/>
            </a:xfrm>
            <a:prstGeom prst="line">
              <a:avLst/>
            </a:prstGeom>
            <a:noFill/>
            <a:ln w="9525">
              <a:solidFill>
                <a:srgbClr val="000000"/>
              </a:solidFill>
              <a:round/>
              <a:headEnd/>
              <a:tailEnd/>
            </a:ln>
          </p:spPr>
          <p:txBody>
            <a:bodyPr/>
            <a:lstStyle/>
            <a:p>
              <a:endParaRPr lang="fr-FR"/>
            </a:p>
          </p:txBody>
        </p:sp>
        <p:sp>
          <p:nvSpPr>
            <p:cNvPr id="18485" name="Line 229"/>
            <p:cNvSpPr>
              <a:spLocks noChangeShapeType="1"/>
            </p:cNvSpPr>
            <p:nvPr/>
          </p:nvSpPr>
          <p:spPr bwMode="auto">
            <a:xfrm>
              <a:off x="1847850" y="3635375"/>
              <a:ext cx="800100" cy="0"/>
            </a:xfrm>
            <a:prstGeom prst="line">
              <a:avLst/>
            </a:prstGeom>
            <a:noFill/>
            <a:ln w="9525">
              <a:solidFill>
                <a:srgbClr val="000000"/>
              </a:solidFill>
              <a:round/>
              <a:headEnd type="oval" w="med" len="med"/>
              <a:tailEnd/>
            </a:ln>
          </p:spPr>
          <p:txBody>
            <a:bodyPr/>
            <a:lstStyle/>
            <a:p>
              <a:endParaRPr lang="fr-FR"/>
            </a:p>
          </p:txBody>
        </p:sp>
        <p:sp>
          <p:nvSpPr>
            <p:cNvPr id="18486" name="Line 230"/>
            <p:cNvSpPr>
              <a:spLocks noChangeShapeType="1"/>
            </p:cNvSpPr>
            <p:nvPr/>
          </p:nvSpPr>
          <p:spPr bwMode="auto">
            <a:xfrm>
              <a:off x="2559050" y="3648075"/>
              <a:ext cx="0" cy="203200"/>
            </a:xfrm>
            <a:prstGeom prst="line">
              <a:avLst/>
            </a:prstGeom>
            <a:noFill/>
            <a:ln w="9525">
              <a:solidFill>
                <a:srgbClr val="000000"/>
              </a:solidFill>
              <a:round/>
              <a:headEnd/>
              <a:tailEnd/>
            </a:ln>
          </p:spPr>
          <p:txBody>
            <a:bodyPr/>
            <a:lstStyle/>
            <a:p>
              <a:endParaRPr lang="fr-FR"/>
            </a:p>
          </p:txBody>
        </p:sp>
        <p:sp>
          <p:nvSpPr>
            <p:cNvPr id="18487" name="Line 231"/>
            <p:cNvSpPr>
              <a:spLocks noChangeShapeType="1"/>
            </p:cNvSpPr>
            <p:nvPr/>
          </p:nvSpPr>
          <p:spPr bwMode="auto">
            <a:xfrm>
              <a:off x="2559050" y="3848100"/>
              <a:ext cx="114300" cy="0"/>
            </a:xfrm>
            <a:prstGeom prst="line">
              <a:avLst/>
            </a:prstGeom>
            <a:noFill/>
            <a:ln w="9525">
              <a:solidFill>
                <a:srgbClr val="000000"/>
              </a:solidFill>
              <a:round/>
              <a:headEnd/>
              <a:tailEnd/>
            </a:ln>
          </p:spPr>
          <p:txBody>
            <a:bodyPr/>
            <a:lstStyle/>
            <a:p>
              <a:endParaRPr lang="fr-FR"/>
            </a:p>
          </p:txBody>
        </p:sp>
        <p:sp>
          <p:nvSpPr>
            <p:cNvPr id="18488" name="Line 232"/>
            <p:cNvSpPr>
              <a:spLocks noChangeShapeType="1"/>
            </p:cNvSpPr>
            <p:nvPr/>
          </p:nvSpPr>
          <p:spPr bwMode="auto">
            <a:xfrm rot="3241159" flipV="1">
              <a:off x="2717800" y="3762375"/>
              <a:ext cx="0" cy="114300"/>
            </a:xfrm>
            <a:prstGeom prst="line">
              <a:avLst/>
            </a:prstGeom>
            <a:noFill/>
            <a:ln w="9525">
              <a:solidFill>
                <a:srgbClr val="000000"/>
              </a:solidFill>
              <a:round/>
              <a:headEnd/>
              <a:tailEnd/>
            </a:ln>
          </p:spPr>
          <p:txBody>
            <a:bodyPr/>
            <a:lstStyle/>
            <a:p>
              <a:endParaRPr lang="fr-FR"/>
            </a:p>
          </p:txBody>
        </p:sp>
        <p:sp>
          <p:nvSpPr>
            <p:cNvPr id="18489" name="Line 233"/>
            <p:cNvSpPr>
              <a:spLocks noChangeShapeType="1"/>
            </p:cNvSpPr>
            <p:nvPr/>
          </p:nvSpPr>
          <p:spPr bwMode="auto">
            <a:xfrm>
              <a:off x="1835150" y="3962400"/>
              <a:ext cx="1257300" cy="0"/>
            </a:xfrm>
            <a:prstGeom prst="line">
              <a:avLst/>
            </a:prstGeom>
            <a:noFill/>
            <a:ln w="9525">
              <a:solidFill>
                <a:srgbClr val="000000"/>
              </a:solidFill>
              <a:round/>
              <a:headEnd type="oval" w="med" len="med"/>
              <a:tailEnd/>
            </a:ln>
          </p:spPr>
          <p:txBody>
            <a:bodyPr/>
            <a:lstStyle/>
            <a:p>
              <a:endParaRPr lang="fr-FR"/>
            </a:p>
          </p:txBody>
        </p:sp>
        <p:sp>
          <p:nvSpPr>
            <p:cNvPr id="18490" name="Freeform 234"/>
            <p:cNvSpPr>
              <a:spLocks/>
            </p:cNvSpPr>
            <p:nvPr/>
          </p:nvSpPr>
          <p:spPr bwMode="auto">
            <a:xfrm>
              <a:off x="2382838" y="3894138"/>
              <a:ext cx="50800" cy="119062"/>
            </a:xfrm>
            <a:custGeom>
              <a:avLst/>
              <a:gdLst>
                <a:gd name="T0" fmla="*/ 0 w 80"/>
                <a:gd name="T1" fmla="*/ 2147483647 h 189"/>
                <a:gd name="T2" fmla="*/ 2147483647 w 80"/>
                <a:gd name="T3" fmla="*/ 2147483647 h 189"/>
                <a:gd name="T4" fmla="*/ 2147483647 w 80"/>
                <a:gd name="T5" fmla="*/ 2147483647 h 189"/>
                <a:gd name="T6" fmla="*/ 0 w 80"/>
                <a:gd name="T7" fmla="*/ 2147483647 h 189"/>
                <a:gd name="T8" fmla="*/ 0 60000 65536"/>
                <a:gd name="T9" fmla="*/ 0 60000 65536"/>
                <a:gd name="T10" fmla="*/ 0 60000 65536"/>
                <a:gd name="T11" fmla="*/ 0 60000 65536"/>
                <a:gd name="T12" fmla="*/ 0 w 80"/>
                <a:gd name="T13" fmla="*/ 0 h 189"/>
                <a:gd name="T14" fmla="*/ 80 w 80"/>
                <a:gd name="T15" fmla="*/ 189 h 189"/>
              </a:gdLst>
              <a:ahLst/>
              <a:cxnLst>
                <a:cxn ang="T8">
                  <a:pos x="T0" y="T1"/>
                </a:cxn>
                <a:cxn ang="T9">
                  <a:pos x="T2" y="T3"/>
                </a:cxn>
                <a:cxn ang="T10">
                  <a:pos x="T4" y="T5"/>
                </a:cxn>
                <a:cxn ang="T11">
                  <a:pos x="T6" y="T7"/>
                </a:cxn>
              </a:cxnLst>
              <a:rect l="T12" t="T13" r="T14" b="T15"/>
              <a:pathLst>
                <a:path w="80" h="189">
                  <a:moveTo>
                    <a:pt x="0" y="49"/>
                  </a:moveTo>
                  <a:cubicBezTo>
                    <a:pt x="53" y="31"/>
                    <a:pt x="80" y="0"/>
                    <a:pt x="80" y="89"/>
                  </a:cubicBezTo>
                  <a:cubicBezTo>
                    <a:pt x="80" y="116"/>
                    <a:pt x="77" y="148"/>
                    <a:pt x="60" y="169"/>
                  </a:cubicBezTo>
                  <a:cubicBezTo>
                    <a:pt x="47" y="185"/>
                    <a:pt x="0" y="189"/>
                    <a:pt x="0" y="189"/>
                  </a:cubicBezTo>
                </a:path>
              </a:pathLst>
            </a:custGeom>
            <a:noFill/>
            <a:ln w="9525">
              <a:solidFill>
                <a:srgbClr val="000000"/>
              </a:solidFill>
              <a:round/>
              <a:headEnd/>
              <a:tailEnd/>
            </a:ln>
          </p:spPr>
          <p:txBody>
            <a:bodyPr/>
            <a:lstStyle/>
            <a:p>
              <a:endParaRPr lang="fr-FR"/>
            </a:p>
          </p:txBody>
        </p:sp>
        <p:sp>
          <p:nvSpPr>
            <p:cNvPr id="18491" name="Line 235"/>
            <p:cNvSpPr>
              <a:spLocks noChangeShapeType="1"/>
            </p:cNvSpPr>
            <p:nvPr/>
          </p:nvSpPr>
          <p:spPr bwMode="auto">
            <a:xfrm>
              <a:off x="2851150" y="3775075"/>
              <a:ext cx="0" cy="114300"/>
            </a:xfrm>
            <a:prstGeom prst="line">
              <a:avLst/>
            </a:prstGeom>
            <a:noFill/>
            <a:ln w="9525">
              <a:solidFill>
                <a:srgbClr val="000000"/>
              </a:solidFill>
              <a:round/>
              <a:headEnd/>
              <a:tailEnd/>
            </a:ln>
          </p:spPr>
          <p:txBody>
            <a:bodyPr/>
            <a:lstStyle/>
            <a:p>
              <a:endParaRPr lang="fr-FR"/>
            </a:p>
          </p:txBody>
        </p:sp>
        <p:sp>
          <p:nvSpPr>
            <p:cNvPr id="18492" name="Freeform 236"/>
            <p:cNvSpPr>
              <a:spLocks/>
            </p:cNvSpPr>
            <p:nvPr/>
          </p:nvSpPr>
          <p:spPr bwMode="auto">
            <a:xfrm>
              <a:off x="2852738" y="3897313"/>
              <a:ext cx="60325" cy="90487"/>
            </a:xfrm>
            <a:custGeom>
              <a:avLst/>
              <a:gdLst>
                <a:gd name="T0" fmla="*/ 0 w 94"/>
                <a:gd name="T1" fmla="*/ 2147483647 h 144"/>
                <a:gd name="T2" fmla="*/ 2147483647 w 94"/>
                <a:gd name="T3" fmla="*/ 2147483647 h 144"/>
                <a:gd name="T4" fmla="*/ 2147483647 w 94"/>
                <a:gd name="T5" fmla="*/ 2147483647 h 144"/>
                <a:gd name="T6" fmla="*/ 0 w 94"/>
                <a:gd name="T7" fmla="*/ 2147483647 h 144"/>
                <a:gd name="T8" fmla="*/ 0 60000 65536"/>
                <a:gd name="T9" fmla="*/ 0 60000 65536"/>
                <a:gd name="T10" fmla="*/ 0 60000 65536"/>
                <a:gd name="T11" fmla="*/ 0 60000 65536"/>
                <a:gd name="T12" fmla="*/ 0 w 94"/>
                <a:gd name="T13" fmla="*/ 0 h 144"/>
                <a:gd name="T14" fmla="*/ 94 w 94"/>
                <a:gd name="T15" fmla="*/ 144 h 144"/>
              </a:gdLst>
              <a:ahLst/>
              <a:cxnLst>
                <a:cxn ang="T8">
                  <a:pos x="T0" y="T1"/>
                </a:cxn>
                <a:cxn ang="T9">
                  <a:pos x="T2" y="T3"/>
                </a:cxn>
                <a:cxn ang="T10">
                  <a:pos x="T4" y="T5"/>
                </a:cxn>
                <a:cxn ang="T11">
                  <a:pos x="T6" y="T7"/>
                </a:cxn>
              </a:cxnLst>
              <a:rect l="T12" t="T13" r="T14" b="T15"/>
              <a:pathLst>
                <a:path w="94" h="144">
                  <a:moveTo>
                    <a:pt x="0" y="4"/>
                  </a:moveTo>
                  <a:cubicBezTo>
                    <a:pt x="27" y="11"/>
                    <a:pt x="66" y="0"/>
                    <a:pt x="80" y="24"/>
                  </a:cubicBezTo>
                  <a:cubicBezTo>
                    <a:pt x="94" y="48"/>
                    <a:pt x="75" y="81"/>
                    <a:pt x="60" y="104"/>
                  </a:cubicBezTo>
                  <a:cubicBezTo>
                    <a:pt x="47" y="124"/>
                    <a:pt x="0" y="144"/>
                    <a:pt x="0" y="144"/>
                  </a:cubicBezTo>
                </a:path>
              </a:pathLst>
            </a:custGeom>
            <a:noFill/>
            <a:ln w="9525">
              <a:solidFill>
                <a:srgbClr val="000000"/>
              </a:solidFill>
              <a:round/>
              <a:headEnd/>
              <a:tailEnd/>
            </a:ln>
          </p:spPr>
          <p:txBody>
            <a:bodyPr/>
            <a:lstStyle/>
            <a:p>
              <a:endParaRPr lang="fr-FR"/>
            </a:p>
          </p:txBody>
        </p:sp>
        <p:sp>
          <p:nvSpPr>
            <p:cNvPr id="18493" name="Line 237"/>
            <p:cNvSpPr>
              <a:spLocks noChangeShapeType="1"/>
            </p:cNvSpPr>
            <p:nvPr/>
          </p:nvSpPr>
          <p:spPr bwMode="auto">
            <a:xfrm>
              <a:off x="2851150" y="4000500"/>
              <a:ext cx="0" cy="228600"/>
            </a:xfrm>
            <a:prstGeom prst="line">
              <a:avLst/>
            </a:prstGeom>
            <a:noFill/>
            <a:ln w="9525">
              <a:solidFill>
                <a:srgbClr val="000000"/>
              </a:solidFill>
              <a:round/>
              <a:headEnd/>
              <a:tailEnd/>
            </a:ln>
          </p:spPr>
          <p:txBody>
            <a:bodyPr/>
            <a:lstStyle/>
            <a:p>
              <a:endParaRPr lang="fr-FR"/>
            </a:p>
          </p:txBody>
        </p:sp>
        <p:sp>
          <p:nvSpPr>
            <p:cNvPr id="18494" name="Line 238"/>
            <p:cNvSpPr>
              <a:spLocks noChangeShapeType="1"/>
            </p:cNvSpPr>
            <p:nvPr/>
          </p:nvSpPr>
          <p:spPr bwMode="auto">
            <a:xfrm>
              <a:off x="2381250" y="4000500"/>
              <a:ext cx="0" cy="228600"/>
            </a:xfrm>
            <a:prstGeom prst="line">
              <a:avLst/>
            </a:prstGeom>
            <a:noFill/>
            <a:ln w="9525">
              <a:solidFill>
                <a:srgbClr val="000000"/>
              </a:solidFill>
              <a:round/>
              <a:headEnd/>
              <a:tailEnd/>
            </a:ln>
          </p:spPr>
          <p:txBody>
            <a:bodyPr/>
            <a:lstStyle/>
            <a:p>
              <a:endParaRPr lang="fr-FR"/>
            </a:p>
          </p:txBody>
        </p:sp>
        <p:sp>
          <p:nvSpPr>
            <p:cNvPr id="18495" name="Line 239"/>
            <p:cNvSpPr>
              <a:spLocks noChangeShapeType="1"/>
            </p:cNvSpPr>
            <p:nvPr/>
          </p:nvSpPr>
          <p:spPr bwMode="auto">
            <a:xfrm>
              <a:off x="2901950" y="3622675"/>
              <a:ext cx="571500" cy="0"/>
            </a:xfrm>
            <a:prstGeom prst="line">
              <a:avLst/>
            </a:prstGeom>
            <a:noFill/>
            <a:ln w="9525">
              <a:solidFill>
                <a:srgbClr val="000000"/>
              </a:solidFill>
              <a:round/>
              <a:headEnd/>
              <a:tailEnd/>
            </a:ln>
          </p:spPr>
          <p:txBody>
            <a:bodyPr/>
            <a:lstStyle/>
            <a:p>
              <a:endParaRPr lang="fr-FR"/>
            </a:p>
          </p:txBody>
        </p:sp>
        <p:sp>
          <p:nvSpPr>
            <p:cNvPr id="18496" name="Line 240"/>
            <p:cNvSpPr>
              <a:spLocks noChangeShapeType="1"/>
            </p:cNvSpPr>
            <p:nvPr/>
          </p:nvSpPr>
          <p:spPr bwMode="auto">
            <a:xfrm>
              <a:off x="3359150" y="3987800"/>
              <a:ext cx="114300" cy="0"/>
            </a:xfrm>
            <a:prstGeom prst="line">
              <a:avLst/>
            </a:prstGeom>
            <a:noFill/>
            <a:ln w="9525">
              <a:solidFill>
                <a:srgbClr val="000000"/>
              </a:solidFill>
              <a:round/>
              <a:headEnd/>
              <a:tailEnd/>
            </a:ln>
          </p:spPr>
          <p:txBody>
            <a:bodyPr/>
            <a:lstStyle/>
            <a:p>
              <a:endParaRPr lang="fr-FR"/>
            </a:p>
          </p:txBody>
        </p:sp>
        <p:sp>
          <p:nvSpPr>
            <p:cNvPr id="18497" name="Line 241"/>
            <p:cNvSpPr>
              <a:spLocks noChangeShapeType="1"/>
            </p:cNvSpPr>
            <p:nvPr/>
          </p:nvSpPr>
          <p:spPr bwMode="auto">
            <a:xfrm>
              <a:off x="2470150" y="3308350"/>
              <a:ext cx="1028700" cy="0"/>
            </a:xfrm>
            <a:prstGeom prst="line">
              <a:avLst/>
            </a:prstGeom>
            <a:noFill/>
            <a:ln w="9525">
              <a:solidFill>
                <a:srgbClr val="000000"/>
              </a:solidFill>
              <a:round/>
              <a:headEnd/>
              <a:tailEnd/>
            </a:ln>
          </p:spPr>
          <p:txBody>
            <a:bodyPr/>
            <a:lstStyle/>
            <a:p>
              <a:endParaRPr lang="fr-FR"/>
            </a:p>
          </p:txBody>
        </p:sp>
        <p:sp>
          <p:nvSpPr>
            <p:cNvPr id="18498" name="Text Box 242"/>
            <p:cNvSpPr txBox="1">
              <a:spLocks noChangeArrowheads="1"/>
            </p:cNvSpPr>
            <p:nvPr/>
          </p:nvSpPr>
          <p:spPr bwMode="auto">
            <a:xfrm>
              <a:off x="3473450" y="2928938"/>
              <a:ext cx="527050" cy="1714500"/>
            </a:xfrm>
            <a:prstGeom prst="rect">
              <a:avLst/>
            </a:prstGeom>
            <a:solidFill>
              <a:srgbClr val="FFFFFF"/>
            </a:solidFill>
            <a:ln w="9525">
              <a:solidFill>
                <a:srgbClr val="000000"/>
              </a:solidFill>
              <a:miter lim="800000"/>
              <a:headEnd/>
              <a:tailEnd/>
            </a:ln>
          </p:spPr>
          <p:txBody>
            <a:bodyPr lIns="54000" tIns="10800" rIns="54000" bIns="10800"/>
            <a:lstStyle/>
            <a:p>
              <a:pPr algn="ctr"/>
              <a:r>
                <a:rPr lang="fr-FR" sz="1200"/>
                <a:t>R</a:t>
              </a:r>
            </a:p>
            <a:p>
              <a:pPr algn="ctr"/>
              <a:r>
                <a:rPr lang="fr-FR" sz="1200"/>
                <a:t>É</a:t>
              </a:r>
            </a:p>
            <a:p>
              <a:pPr algn="ctr"/>
              <a:r>
                <a:rPr lang="fr-FR" sz="1200"/>
                <a:t>C</a:t>
              </a:r>
            </a:p>
            <a:p>
              <a:pPr algn="ctr"/>
              <a:r>
                <a:rPr lang="fr-FR" sz="1200"/>
                <a:t>E</a:t>
              </a:r>
            </a:p>
            <a:p>
              <a:pPr algn="ctr"/>
              <a:r>
                <a:rPr lang="fr-FR" sz="1200"/>
                <a:t>P</a:t>
              </a:r>
            </a:p>
            <a:p>
              <a:pPr algn="ctr"/>
              <a:r>
                <a:rPr lang="fr-FR" sz="1200"/>
                <a:t>T</a:t>
              </a:r>
            </a:p>
            <a:p>
              <a:pPr algn="ctr"/>
              <a:r>
                <a:rPr lang="fr-FR" sz="1200"/>
                <a:t>E</a:t>
              </a:r>
            </a:p>
            <a:p>
              <a:pPr algn="ctr"/>
              <a:r>
                <a:rPr lang="fr-FR" sz="1200"/>
                <a:t>U</a:t>
              </a:r>
            </a:p>
            <a:p>
              <a:pPr algn="ctr"/>
              <a:r>
                <a:rPr lang="fr-FR" sz="1200"/>
                <a:t>r</a:t>
              </a:r>
            </a:p>
          </p:txBody>
        </p:sp>
        <p:sp>
          <p:nvSpPr>
            <p:cNvPr id="18499" name="Text Box 243"/>
            <p:cNvSpPr txBox="1">
              <a:spLocks noChangeArrowheads="1"/>
            </p:cNvSpPr>
            <p:nvPr/>
          </p:nvSpPr>
          <p:spPr bwMode="auto">
            <a:xfrm>
              <a:off x="1531961" y="3169008"/>
              <a:ext cx="342900" cy="305672"/>
            </a:xfrm>
            <a:prstGeom prst="rect">
              <a:avLst/>
            </a:prstGeom>
            <a:noFill/>
            <a:ln w="9525">
              <a:noFill/>
              <a:miter lim="800000"/>
              <a:headEnd/>
              <a:tailEnd/>
            </a:ln>
          </p:spPr>
          <p:txBody>
            <a:bodyPr/>
            <a:lstStyle/>
            <a:p>
              <a:pPr>
                <a:spcBef>
                  <a:spcPts val="600"/>
                </a:spcBef>
              </a:pPr>
              <a:r>
                <a:rPr lang="fr-FR" sz="1200"/>
                <a:t>1</a:t>
              </a:r>
            </a:p>
          </p:txBody>
        </p:sp>
        <p:sp>
          <p:nvSpPr>
            <p:cNvPr id="18500" name="Line 244"/>
            <p:cNvSpPr>
              <a:spLocks noChangeShapeType="1"/>
            </p:cNvSpPr>
            <p:nvPr/>
          </p:nvSpPr>
          <p:spPr bwMode="auto">
            <a:xfrm>
              <a:off x="3003550" y="3975100"/>
              <a:ext cx="0" cy="127000"/>
            </a:xfrm>
            <a:prstGeom prst="line">
              <a:avLst/>
            </a:prstGeom>
            <a:noFill/>
            <a:ln w="9525">
              <a:solidFill>
                <a:srgbClr val="000000"/>
              </a:solidFill>
              <a:round/>
              <a:headEnd/>
              <a:tailEnd/>
            </a:ln>
          </p:spPr>
          <p:txBody>
            <a:bodyPr/>
            <a:lstStyle/>
            <a:p>
              <a:endParaRPr lang="fr-FR"/>
            </a:p>
          </p:txBody>
        </p:sp>
        <p:sp>
          <p:nvSpPr>
            <p:cNvPr id="18501" name="Freeform 245"/>
            <p:cNvSpPr>
              <a:spLocks/>
            </p:cNvSpPr>
            <p:nvPr/>
          </p:nvSpPr>
          <p:spPr bwMode="auto">
            <a:xfrm>
              <a:off x="3005138" y="4025900"/>
              <a:ext cx="114300" cy="76200"/>
            </a:xfrm>
            <a:custGeom>
              <a:avLst/>
              <a:gdLst>
                <a:gd name="T0" fmla="*/ 0 w 180"/>
                <a:gd name="T1" fmla="*/ 2147483647 h 120"/>
                <a:gd name="T2" fmla="*/ 2147483647 w 180"/>
                <a:gd name="T3" fmla="*/ 2147483647 h 120"/>
                <a:gd name="T4" fmla="*/ 2147483647 w 180"/>
                <a:gd name="T5" fmla="*/ 2147483647 h 120"/>
                <a:gd name="T6" fmla="*/ 2147483647 w 180"/>
                <a:gd name="T7" fmla="*/ 0 h 120"/>
                <a:gd name="T8" fmla="*/ 0 60000 65536"/>
                <a:gd name="T9" fmla="*/ 0 60000 65536"/>
                <a:gd name="T10" fmla="*/ 0 60000 65536"/>
                <a:gd name="T11" fmla="*/ 0 60000 65536"/>
                <a:gd name="T12" fmla="*/ 0 w 180"/>
                <a:gd name="T13" fmla="*/ 0 h 120"/>
                <a:gd name="T14" fmla="*/ 180 w 180"/>
                <a:gd name="T15" fmla="*/ 120 h 120"/>
              </a:gdLst>
              <a:ahLst/>
              <a:cxnLst>
                <a:cxn ang="T8">
                  <a:pos x="T0" y="T1"/>
                </a:cxn>
                <a:cxn ang="T9">
                  <a:pos x="T2" y="T3"/>
                </a:cxn>
                <a:cxn ang="T10">
                  <a:pos x="T4" y="T5"/>
                </a:cxn>
                <a:cxn ang="T11">
                  <a:pos x="T6" y="T7"/>
                </a:cxn>
              </a:cxnLst>
              <a:rect l="T12" t="T13" r="T14" b="T15"/>
              <a:pathLst>
                <a:path w="180" h="120">
                  <a:moveTo>
                    <a:pt x="0" y="120"/>
                  </a:moveTo>
                  <a:cubicBezTo>
                    <a:pt x="33" y="113"/>
                    <a:pt x="70" y="117"/>
                    <a:pt x="100" y="100"/>
                  </a:cubicBezTo>
                  <a:cubicBezTo>
                    <a:pt x="121" y="88"/>
                    <a:pt x="125" y="59"/>
                    <a:pt x="140" y="40"/>
                  </a:cubicBezTo>
                  <a:cubicBezTo>
                    <a:pt x="152" y="25"/>
                    <a:pt x="167" y="13"/>
                    <a:pt x="180" y="0"/>
                  </a:cubicBezTo>
                </a:path>
              </a:pathLst>
            </a:custGeom>
            <a:noFill/>
            <a:ln w="9525">
              <a:solidFill>
                <a:srgbClr val="000000"/>
              </a:solidFill>
              <a:round/>
              <a:headEnd/>
              <a:tailEnd/>
            </a:ln>
          </p:spPr>
          <p:txBody>
            <a:bodyPr/>
            <a:lstStyle/>
            <a:p>
              <a:endParaRPr lang="fr-FR"/>
            </a:p>
          </p:txBody>
        </p:sp>
        <p:sp>
          <p:nvSpPr>
            <p:cNvPr id="18502" name="Line 246"/>
            <p:cNvSpPr>
              <a:spLocks noChangeShapeType="1"/>
            </p:cNvSpPr>
            <p:nvPr/>
          </p:nvSpPr>
          <p:spPr bwMode="auto">
            <a:xfrm>
              <a:off x="1873250" y="4229100"/>
              <a:ext cx="1600200" cy="0"/>
            </a:xfrm>
            <a:prstGeom prst="line">
              <a:avLst/>
            </a:prstGeom>
            <a:noFill/>
            <a:ln w="9525">
              <a:solidFill>
                <a:srgbClr val="000000"/>
              </a:solidFill>
              <a:round/>
              <a:headEnd type="oval" w="med" len="med"/>
              <a:tailEnd/>
            </a:ln>
          </p:spPr>
          <p:txBody>
            <a:bodyPr/>
            <a:lstStyle/>
            <a:p>
              <a:endParaRPr lang="fr-FR"/>
            </a:p>
          </p:txBody>
        </p:sp>
        <p:sp>
          <p:nvSpPr>
            <p:cNvPr id="18503" name="Line 277"/>
            <p:cNvSpPr>
              <a:spLocks noChangeShapeType="1"/>
            </p:cNvSpPr>
            <p:nvPr/>
          </p:nvSpPr>
          <p:spPr bwMode="auto">
            <a:xfrm>
              <a:off x="3282950" y="4105275"/>
              <a:ext cx="0" cy="114300"/>
            </a:xfrm>
            <a:prstGeom prst="line">
              <a:avLst/>
            </a:prstGeom>
            <a:noFill/>
            <a:ln w="9525">
              <a:solidFill>
                <a:srgbClr val="000000"/>
              </a:solidFill>
              <a:round/>
              <a:headEnd/>
              <a:tailEnd/>
            </a:ln>
          </p:spPr>
          <p:txBody>
            <a:bodyPr/>
            <a:lstStyle/>
            <a:p>
              <a:endParaRPr lang="fr-FR"/>
            </a:p>
          </p:txBody>
        </p:sp>
        <p:sp>
          <p:nvSpPr>
            <p:cNvPr id="18504" name="Text Box 243"/>
            <p:cNvSpPr txBox="1">
              <a:spLocks noChangeArrowheads="1"/>
            </p:cNvSpPr>
            <p:nvPr/>
          </p:nvSpPr>
          <p:spPr bwMode="auto">
            <a:xfrm>
              <a:off x="1527335" y="3480518"/>
              <a:ext cx="342900" cy="305672"/>
            </a:xfrm>
            <a:prstGeom prst="rect">
              <a:avLst/>
            </a:prstGeom>
            <a:noFill/>
            <a:ln w="9525">
              <a:noFill/>
              <a:miter lim="800000"/>
              <a:headEnd/>
              <a:tailEnd/>
            </a:ln>
          </p:spPr>
          <p:txBody>
            <a:bodyPr/>
            <a:lstStyle/>
            <a:p>
              <a:pPr>
                <a:spcBef>
                  <a:spcPts val="600"/>
                </a:spcBef>
              </a:pPr>
              <a:r>
                <a:rPr lang="fr-FR" sz="1200"/>
                <a:t>2</a:t>
              </a:r>
            </a:p>
          </p:txBody>
        </p:sp>
        <p:sp>
          <p:nvSpPr>
            <p:cNvPr id="18505" name="Text Box 243"/>
            <p:cNvSpPr txBox="1">
              <a:spLocks noChangeArrowheads="1"/>
            </p:cNvSpPr>
            <p:nvPr/>
          </p:nvSpPr>
          <p:spPr bwMode="auto">
            <a:xfrm>
              <a:off x="1525924" y="3799071"/>
              <a:ext cx="342900" cy="305672"/>
            </a:xfrm>
            <a:prstGeom prst="rect">
              <a:avLst/>
            </a:prstGeom>
            <a:noFill/>
            <a:ln w="9525">
              <a:noFill/>
              <a:miter lim="800000"/>
              <a:headEnd/>
              <a:tailEnd/>
            </a:ln>
          </p:spPr>
          <p:txBody>
            <a:bodyPr/>
            <a:lstStyle/>
            <a:p>
              <a:pPr>
                <a:spcBef>
                  <a:spcPts val="600"/>
                </a:spcBef>
              </a:pPr>
              <a:r>
                <a:rPr lang="fr-FR" sz="1200"/>
                <a:t>3</a:t>
              </a:r>
            </a:p>
          </p:txBody>
        </p:sp>
        <p:sp>
          <p:nvSpPr>
            <p:cNvPr id="18506" name="Text Box 243"/>
            <p:cNvSpPr txBox="1">
              <a:spLocks noChangeArrowheads="1"/>
            </p:cNvSpPr>
            <p:nvPr/>
          </p:nvSpPr>
          <p:spPr bwMode="auto">
            <a:xfrm>
              <a:off x="1513045" y="4083616"/>
              <a:ext cx="342900" cy="305672"/>
            </a:xfrm>
            <a:prstGeom prst="rect">
              <a:avLst/>
            </a:prstGeom>
            <a:noFill/>
            <a:ln w="9525">
              <a:noFill/>
              <a:miter lim="800000"/>
              <a:headEnd/>
              <a:tailEnd/>
            </a:ln>
          </p:spPr>
          <p:txBody>
            <a:bodyPr/>
            <a:lstStyle/>
            <a:p>
              <a:pPr>
                <a:spcBef>
                  <a:spcPts val="600"/>
                </a:spcBef>
              </a:pPr>
              <a:r>
                <a:rPr lang="fr-FR" sz="1200"/>
                <a:t>N</a:t>
              </a:r>
            </a:p>
          </p:txBody>
        </p:sp>
        <p:sp>
          <p:nvSpPr>
            <p:cNvPr id="18507" name="Text Box 243"/>
            <p:cNvSpPr txBox="1">
              <a:spLocks noChangeArrowheads="1"/>
            </p:cNvSpPr>
            <p:nvPr/>
          </p:nvSpPr>
          <p:spPr bwMode="auto">
            <a:xfrm>
              <a:off x="2203078" y="3194764"/>
              <a:ext cx="485776" cy="364231"/>
            </a:xfrm>
            <a:prstGeom prst="rect">
              <a:avLst/>
            </a:prstGeom>
            <a:noFill/>
            <a:ln w="9525">
              <a:noFill/>
              <a:miter lim="800000"/>
              <a:headEnd/>
              <a:tailEnd/>
            </a:ln>
          </p:spPr>
          <p:txBody>
            <a:bodyPr/>
            <a:lstStyle/>
            <a:p>
              <a:pPr>
                <a:spcBef>
                  <a:spcPts val="600"/>
                </a:spcBef>
              </a:pPr>
              <a:r>
                <a:rPr lang="fr-FR" sz="1000"/>
                <a:t>W</a:t>
              </a:r>
              <a:r>
                <a:rPr lang="fr-FR" sz="1000" baseline="-25000"/>
                <a:t>1</a:t>
              </a:r>
            </a:p>
          </p:txBody>
        </p:sp>
        <p:sp>
          <p:nvSpPr>
            <p:cNvPr id="18508" name="Text Box 243"/>
            <p:cNvSpPr txBox="1">
              <a:spLocks noChangeArrowheads="1"/>
            </p:cNvSpPr>
            <p:nvPr/>
          </p:nvSpPr>
          <p:spPr bwMode="auto">
            <a:xfrm>
              <a:off x="2598905" y="3519155"/>
              <a:ext cx="485776" cy="364231"/>
            </a:xfrm>
            <a:prstGeom prst="rect">
              <a:avLst/>
            </a:prstGeom>
            <a:noFill/>
            <a:ln w="9525">
              <a:noFill/>
              <a:miter lim="800000"/>
              <a:headEnd/>
              <a:tailEnd/>
            </a:ln>
          </p:spPr>
          <p:txBody>
            <a:bodyPr/>
            <a:lstStyle/>
            <a:p>
              <a:pPr>
                <a:spcBef>
                  <a:spcPts val="600"/>
                </a:spcBef>
              </a:pPr>
              <a:r>
                <a:rPr lang="fr-FR" sz="1000"/>
                <a:t>W</a:t>
              </a:r>
              <a:r>
                <a:rPr lang="fr-FR" sz="1000" baseline="-25000"/>
                <a:t>2</a:t>
              </a:r>
            </a:p>
          </p:txBody>
        </p:sp>
        <p:sp>
          <p:nvSpPr>
            <p:cNvPr id="18509" name="Text Box 243"/>
            <p:cNvSpPr txBox="1">
              <a:spLocks noChangeArrowheads="1"/>
            </p:cNvSpPr>
            <p:nvPr/>
          </p:nvSpPr>
          <p:spPr bwMode="auto">
            <a:xfrm>
              <a:off x="3046248" y="3875138"/>
              <a:ext cx="485776" cy="364231"/>
            </a:xfrm>
            <a:prstGeom prst="rect">
              <a:avLst/>
            </a:prstGeom>
            <a:noFill/>
            <a:ln w="9525">
              <a:noFill/>
              <a:miter lim="800000"/>
              <a:headEnd/>
              <a:tailEnd/>
            </a:ln>
          </p:spPr>
          <p:txBody>
            <a:bodyPr/>
            <a:lstStyle/>
            <a:p>
              <a:pPr>
                <a:spcBef>
                  <a:spcPts val="600"/>
                </a:spcBef>
              </a:pPr>
              <a:r>
                <a:rPr lang="fr-FR" sz="1000"/>
                <a:t>W</a:t>
              </a:r>
              <a:r>
                <a:rPr lang="fr-FR" sz="1000" baseline="-25000"/>
                <a:t>3</a:t>
              </a:r>
            </a:p>
          </p:txBody>
        </p:sp>
        <p:sp>
          <p:nvSpPr>
            <p:cNvPr id="18510" name="ZoneTexte 78"/>
            <p:cNvSpPr txBox="1">
              <a:spLocks noChangeArrowheads="1"/>
            </p:cNvSpPr>
            <p:nvPr/>
          </p:nvSpPr>
          <p:spPr bwMode="auto">
            <a:xfrm>
              <a:off x="1785918" y="4663368"/>
              <a:ext cx="1813317" cy="338554"/>
            </a:xfrm>
            <a:prstGeom prst="rect">
              <a:avLst/>
            </a:prstGeom>
            <a:noFill/>
            <a:ln w="9525">
              <a:noFill/>
              <a:miter lim="800000"/>
              <a:headEnd/>
              <a:tailEnd/>
            </a:ln>
          </p:spPr>
          <p:txBody>
            <a:bodyPr wrap="none">
              <a:spAutoFit/>
            </a:bodyPr>
            <a:lstStyle/>
            <a:p>
              <a:r>
                <a:rPr lang="fr-FR" sz="1600" u="sng"/>
                <a:t>Neutre accessible</a:t>
              </a:r>
            </a:p>
          </p:txBody>
        </p:sp>
      </p:grpSp>
      <p:grpSp>
        <p:nvGrpSpPr>
          <p:cNvPr id="3" name="Groupe 80"/>
          <p:cNvGrpSpPr>
            <a:grpSpLocks/>
          </p:cNvGrpSpPr>
          <p:nvPr/>
        </p:nvGrpSpPr>
        <p:grpSpPr bwMode="auto">
          <a:xfrm>
            <a:off x="5295877" y="1444308"/>
            <a:ext cx="2349500" cy="2193925"/>
            <a:chOff x="5437509" y="2813023"/>
            <a:chExt cx="2349201" cy="2194735"/>
          </a:xfrm>
        </p:grpSpPr>
        <p:sp>
          <p:nvSpPr>
            <p:cNvPr id="18438" name="Oval 247"/>
            <p:cNvSpPr>
              <a:spLocks noChangeArrowheads="1"/>
            </p:cNvSpPr>
            <p:nvPr/>
          </p:nvSpPr>
          <p:spPr bwMode="auto">
            <a:xfrm>
              <a:off x="6445258" y="3194050"/>
              <a:ext cx="228600" cy="228600"/>
            </a:xfrm>
            <a:prstGeom prst="ellipse">
              <a:avLst/>
            </a:prstGeom>
            <a:solidFill>
              <a:srgbClr val="FFFFFF"/>
            </a:solidFill>
            <a:ln w="9525">
              <a:solidFill>
                <a:srgbClr val="000000"/>
              </a:solidFill>
              <a:round/>
              <a:headEnd/>
              <a:tailEnd/>
            </a:ln>
          </p:spPr>
          <p:txBody>
            <a:bodyPr/>
            <a:lstStyle/>
            <a:p>
              <a:endParaRPr lang="fr-FR"/>
            </a:p>
          </p:txBody>
        </p:sp>
        <p:sp>
          <p:nvSpPr>
            <p:cNvPr id="18439" name="Line 248"/>
            <p:cNvSpPr>
              <a:spLocks noChangeShapeType="1"/>
            </p:cNvSpPr>
            <p:nvPr/>
          </p:nvSpPr>
          <p:spPr bwMode="auto">
            <a:xfrm>
              <a:off x="5759458" y="3308350"/>
              <a:ext cx="685800" cy="0"/>
            </a:xfrm>
            <a:prstGeom prst="line">
              <a:avLst/>
            </a:prstGeom>
            <a:noFill/>
            <a:ln w="9525">
              <a:solidFill>
                <a:srgbClr val="000000"/>
              </a:solidFill>
              <a:round/>
              <a:headEnd type="oval" w="med" len="med"/>
              <a:tailEnd/>
            </a:ln>
          </p:spPr>
          <p:txBody>
            <a:bodyPr/>
            <a:lstStyle/>
            <a:p>
              <a:endParaRPr lang="fr-FR"/>
            </a:p>
          </p:txBody>
        </p:sp>
        <p:sp>
          <p:nvSpPr>
            <p:cNvPr id="18440" name="Line 249"/>
            <p:cNvSpPr>
              <a:spLocks noChangeShapeType="1"/>
            </p:cNvSpPr>
            <p:nvPr/>
          </p:nvSpPr>
          <p:spPr bwMode="auto">
            <a:xfrm>
              <a:off x="6686558" y="3295650"/>
              <a:ext cx="685800" cy="0"/>
            </a:xfrm>
            <a:prstGeom prst="line">
              <a:avLst/>
            </a:prstGeom>
            <a:noFill/>
            <a:ln w="9525">
              <a:solidFill>
                <a:srgbClr val="000000"/>
              </a:solidFill>
              <a:round/>
              <a:headEnd/>
              <a:tailEnd/>
            </a:ln>
          </p:spPr>
          <p:txBody>
            <a:bodyPr/>
            <a:lstStyle/>
            <a:p>
              <a:endParaRPr lang="fr-FR"/>
            </a:p>
          </p:txBody>
        </p:sp>
        <p:sp>
          <p:nvSpPr>
            <p:cNvPr id="18441" name="Oval 250"/>
            <p:cNvSpPr>
              <a:spLocks noChangeArrowheads="1"/>
            </p:cNvSpPr>
            <p:nvPr/>
          </p:nvSpPr>
          <p:spPr bwMode="auto">
            <a:xfrm>
              <a:off x="6445258" y="3559175"/>
              <a:ext cx="228600" cy="228600"/>
            </a:xfrm>
            <a:prstGeom prst="ellipse">
              <a:avLst/>
            </a:prstGeom>
            <a:solidFill>
              <a:srgbClr val="FFFFFF"/>
            </a:solidFill>
            <a:ln w="9525">
              <a:solidFill>
                <a:srgbClr val="000000"/>
              </a:solidFill>
              <a:round/>
              <a:headEnd/>
              <a:tailEnd/>
            </a:ln>
          </p:spPr>
          <p:txBody>
            <a:bodyPr/>
            <a:lstStyle/>
            <a:p>
              <a:endParaRPr lang="fr-FR"/>
            </a:p>
          </p:txBody>
        </p:sp>
        <p:sp>
          <p:nvSpPr>
            <p:cNvPr id="18442" name="Line 251"/>
            <p:cNvSpPr>
              <a:spLocks noChangeShapeType="1"/>
            </p:cNvSpPr>
            <p:nvPr/>
          </p:nvSpPr>
          <p:spPr bwMode="auto">
            <a:xfrm>
              <a:off x="5759458" y="3673475"/>
              <a:ext cx="685800" cy="0"/>
            </a:xfrm>
            <a:prstGeom prst="line">
              <a:avLst/>
            </a:prstGeom>
            <a:noFill/>
            <a:ln w="9525">
              <a:solidFill>
                <a:srgbClr val="000000"/>
              </a:solidFill>
              <a:round/>
              <a:headEnd type="oval" w="med" len="med"/>
              <a:tailEnd/>
            </a:ln>
          </p:spPr>
          <p:txBody>
            <a:bodyPr/>
            <a:lstStyle/>
            <a:p>
              <a:endParaRPr lang="fr-FR"/>
            </a:p>
          </p:txBody>
        </p:sp>
        <p:sp>
          <p:nvSpPr>
            <p:cNvPr id="18443" name="Line 252"/>
            <p:cNvSpPr>
              <a:spLocks noChangeShapeType="1"/>
            </p:cNvSpPr>
            <p:nvPr/>
          </p:nvSpPr>
          <p:spPr bwMode="auto">
            <a:xfrm>
              <a:off x="6686558" y="3660775"/>
              <a:ext cx="685800" cy="0"/>
            </a:xfrm>
            <a:prstGeom prst="line">
              <a:avLst/>
            </a:prstGeom>
            <a:noFill/>
            <a:ln w="9525">
              <a:solidFill>
                <a:srgbClr val="000000"/>
              </a:solidFill>
              <a:round/>
              <a:headEnd/>
              <a:tailEnd/>
            </a:ln>
          </p:spPr>
          <p:txBody>
            <a:bodyPr/>
            <a:lstStyle/>
            <a:p>
              <a:endParaRPr lang="fr-FR"/>
            </a:p>
          </p:txBody>
        </p:sp>
        <p:sp>
          <p:nvSpPr>
            <p:cNvPr id="18444" name="Oval 253"/>
            <p:cNvSpPr>
              <a:spLocks noChangeArrowheads="1"/>
            </p:cNvSpPr>
            <p:nvPr/>
          </p:nvSpPr>
          <p:spPr bwMode="auto">
            <a:xfrm>
              <a:off x="6483358" y="3898900"/>
              <a:ext cx="228600" cy="228600"/>
            </a:xfrm>
            <a:prstGeom prst="ellipse">
              <a:avLst/>
            </a:prstGeom>
            <a:solidFill>
              <a:srgbClr val="FFFFFF"/>
            </a:solidFill>
            <a:ln w="9525">
              <a:solidFill>
                <a:srgbClr val="000000"/>
              </a:solidFill>
              <a:round/>
              <a:headEnd/>
              <a:tailEnd/>
            </a:ln>
          </p:spPr>
          <p:txBody>
            <a:bodyPr/>
            <a:lstStyle/>
            <a:p>
              <a:endParaRPr lang="fr-FR"/>
            </a:p>
          </p:txBody>
        </p:sp>
        <p:sp>
          <p:nvSpPr>
            <p:cNvPr id="18445" name="Line 254"/>
            <p:cNvSpPr>
              <a:spLocks noChangeShapeType="1"/>
            </p:cNvSpPr>
            <p:nvPr/>
          </p:nvSpPr>
          <p:spPr bwMode="auto">
            <a:xfrm>
              <a:off x="5797558" y="4013200"/>
              <a:ext cx="685800" cy="0"/>
            </a:xfrm>
            <a:prstGeom prst="line">
              <a:avLst/>
            </a:prstGeom>
            <a:noFill/>
            <a:ln w="9525">
              <a:solidFill>
                <a:srgbClr val="000000"/>
              </a:solidFill>
              <a:round/>
              <a:headEnd type="oval" w="med" len="med"/>
              <a:tailEnd/>
            </a:ln>
          </p:spPr>
          <p:txBody>
            <a:bodyPr/>
            <a:lstStyle/>
            <a:p>
              <a:endParaRPr lang="fr-FR"/>
            </a:p>
          </p:txBody>
        </p:sp>
        <p:sp>
          <p:nvSpPr>
            <p:cNvPr id="18446" name="Line 255"/>
            <p:cNvSpPr>
              <a:spLocks noChangeShapeType="1"/>
            </p:cNvSpPr>
            <p:nvPr/>
          </p:nvSpPr>
          <p:spPr bwMode="auto">
            <a:xfrm>
              <a:off x="6724658" y="4000500"/>
              <a:ext cx="685800" cy="0"/>
            </a:xfrm>
            <a:prstGeom prst="line">
              <a:avLst/>
            </a:prstGeom>
            <a:noFill/>
            <a:ln w="9525">
              <a:solidFill>
                <a:srgbClr val="000000"/>
              </a:solidFill>
              <a:round/>
              <a:headEnd/>
              <a:tailEnd/>
            </a:ln>
          </p:spPr>
          <p:txBody>
            <a:bodyPr/>
            <a:lstStyle/>
            <a:p>
              <a:endParaRPr lang="fr-FR"/>
            </a:p>
          </p:txBody>
        </p:sp>
        <p:sp>
          <p:nvSpPr>
            <p:cNvPr id="18447" name="Line 257"/>
            <p:cNvSpPr>
              <a:spLocks noChangeShapeType="1"/>
            </p:cNvSpPr>
            <p:nvPr/>
          </p:nvSpPr>
          <p:spPr bwMode="auto">
            <a:xfrm>
              <a:off x="6330958" y="3321050"/>
              <a:ext cx="0" cy="114300"/>
            </a:xfrm>
            <a:prstGeom prst="line">
              <a:avLst/>
            </a:prstGeom>
            <a:noFill/>
            <a:ln w="9525">
              <a:solidFill>
                <a:srgbClr val="000000"/>
              </a:solidFill>
              <a:round/>
              <a:headEnd/>
              <a:tailEnd/>
            </a:ln>
          </p:spPr>
          <p:txBody>
            <a:bodyPr/>
            <a:lstStyle/>
            <a:p>
              <a:endParaRPr lang="fr-FR"/>
            </a:p>
          </p:txBody>
        </p:sp>
        <p:sp>
          <p:nvSpPr>
            <p:cNvPr id="18448" name="Line 258"/>
            <p:cNvSpPr>
              <a:spLocks noChangeShapeType="1"/>
            </p:cNvSpPr>
            <p:nvPr/>
          </p:nvSpPr>
          <p:spPr bwMode="auto">
            <a:xfrm>
              <a:off x="6330958" y="3448050"/>
              <a:ext cx="114300" cy="0"/>
            </a:xfrm>
            <a:prstGeom prst="line">
              <a:avLst/>
            </a:prstGeom>
            <a:noFill/>
            <a:ln w="9525">
              <a:solidFill>
                <a:srgbClr val="000000"/>
              </a:solidFill>
              <a:round/>
              <a:headEnd/>
              <a:tailEnd/>
            </a:ln>
          </p:spPr>
          <p:txBody>
            <a:bodyPr/>
            <a:lstStyle/>
            <a:p>
              <a:endParaRPr lang="fr-FR"/>
            </a:p>
          </p:txBody>
        </p:sp>
        <p:sp>
          <p:nvSpPr>
            <p:cNvPr id="18449" name="Freeform 259"/>
            <p:cNvSpPr>
              <a:spLocks/>
            </p:cNvSpPr>
            <p:nvPr/>
          </p:nvSpPr>
          <p:spPr bwMode="auto">
            <a:xfrm>
              <a:off x="6445258" y="3382963"/>
              <a:ext cx="14288" cy="76200"/>
            </a:xfrm>
            <a:custGeom>
              <a:avLst/>
              <a:gdLst>
                <a:gd name="T0" fmla="*/ 0 w 23"/>
                <a:gd name="T1" fmla="*/ 2147483647 h 120"/>
                <a:gd name="T2" fmla="*/ 2147483647 w 23"/>
                <a:gd name="T3" fmla="*/ 0 h 120"/>
                <a:gd name="T4" fmla="*/ 0 60000 65536"/>
                <a:gd name="T5" fmla="*/ 0 60000 65536"/>
                <a:gd name="T6" fmla="*/ 0 w 23"/>
                <a:gd name="T7" fmla="*/ 0 h 120"/>
                <a:gd name="T8" fmla="*/ 23 w 23"/>
                <a:gd name="T9" fmla="*/ 120 h 120"/>
              </a:gdLst>
              <a:ahLst/>
              <a:cxnLst>
                <a:cxn ang="T4">
                  <a:pos x="T0" y="T1"/>
                </a:cxn>
                <a:cxn ang="T5">
                  <a:pos x="T2" y="T3"/>
                </a:cxn>
              </a:cxnLst>
              <a:rect l="T6" t="T7" r="T8" b="T9"/>
              <a:pathLst>
                <a:path w="23" h="120">
                  <a:moveTo>
                    <a:pt x="0" y="120"/>
                  </a:moveTo>
                  <a:cubicBezTo>
                    <a:pt x="23" y="27"/>
                    <a:pt x="20" y="67"/>
                    <a:pt x="20" y="0"/>
                  </a:cubicBezTo>
                </a:path>
              </a:pathLst>
            </a:custGeom>
            <a:noFill/>
            <a:ln w="9525">
              <a:solidFill>
                <a:srgbClr val="000000"/>
              </a:solidFill>
              <a:round/>
              <a:headEnd/>
              <a:tailEnd/>
            </a:ln>
          </p:spPr>
          <p:txBody>
            <a:bodyPr/>
            <a:lstStyle/>
            <a:p>
              <a:endParaRPr lang="fr-FR"/>
            </a:p>
          </p:txBody>
        </p:sp>
        <p:sp>
          <p:nvSpPr>
            <p:cNvPr id="18450" name="Line 260"/>
            <p:cNvSpPr>
              <a:spLocks noChangeShapeType="1"/>
            </p:cNvSpPr>
            <p:nvPr/>
          </p:nvSpPr>
          <p:spPr bwMode="auto">
            <a:xfrm>
              <a:off x="6635758" y="3384550"/>
              <a:ext cx="0" cy="114300"/>
            </a:xfrm>
            <a:prstGeom prst="line">
              <a:avLst/>
            </a:prstGeom>
            <a:noFill/>
            <a:ln w="9525">
              <a:solidFill>
                <a:srgbClr val="000000"/>
              </a:solidFill>
              <a:round/>
              <a:headEnd/>
              <a:tailEnd/>
            </a:ln>
          </p:spPr>
          <p:txBody>
            <a:bodyPr/>
            <a:lstStyle/>
            <a:p>
              <a:endParaRPr lang="fr-FR"/>
            </a:p>
          </p:txBody>
        </p:sp>
        <p:sp>
          <p:nvSpPr>
            <p:cNvPr id="18451" name="Line 261"/>
            <p:cNvSpPr>
              <a:spLocks noChangeShapeType="1"/>
            </p:cNvSpPr>
            <p:nvPr/>
          </p:nvSpPr>
          <p:spPr bwMode="auto">
            <a:xfrm>
              <a:off x="6648458" y="3498850"/>
              <a:ext cx="228600" cy="0"/>
            </a:xfrm>
            <a:prstGeom prst="line">
              <a:avLst/>
            </a:prstGeom>
            <a:noFill/>
            <a:ln w="9525">
              <a:solidFill>
                <a:srgbClr val="000000"/>
              </a:solidFill>
              <a:round/>
              <a:headEnd/>
              <a:tailEnd/>
            </a:ln>
          </p:spPr>
          <p:txBody>
            <a:bodyPr/>
            <a:lstStyle/>
            <a:p>
              <a:endParaRPr lang="fr-FR"/>
            </a:p>
          </p:txBody>
        </p:sp>
        <p:sp>
          <p:nvSpPr>
            <p:cNvPr id="18452" name="Line 262"/>
            <p:cNvSpPr>
              <a:spLocks noChangeShapeType="1"/>
            </p:cNvSpPr>
            <p:nvPr/>
          </p:nvSpPr>
          <p:spPr bwMode="auto">
            <a:xfrm>
              <a:off x="6889758" y="3498850"/>
              <a:ext cx="0" cy="114300"/>
            </a:xfrm>
            <a:prstGeom prst="line">
              <a:avLst/>
            </a:prstGeom>
            <a:noFill/>
            <a:ln w="9525">
              <a:solidFill>
                <a:srgbClr val="000000"/>
              </a:solidFill>
              <a:round/>
              <a:headEnd/>
              <a:tailEnd/>
            </a:ln>
          </p:spPr>
          <p:txBody>
            <a:bodyPr/>
            <a:lstStyle/>
            <a:p>
              <a:endParaRPr lang="fr-FR"/>
            </a:p>
          </p:txBody>
        </p:sp>
        <p:sp>
          <p:nvSpPr>
            <p:cNvPr id="18453" name="Line 263"/>
            <p:cNvSpPr>
              <a:spLocks noChangeShapeType="1"/>
            </p:cNvSpPr>
            <p:nvPr/>
          </p:nvSpPr>
          <p:spPr bwMode="auto">
            <a:xfrm flipH="1">
              <a:off x="6292858" y="3816350"/>
              <a:ext cx="114300" cy="0"/>
            </a:xfrm>
            <a:prstGeom prst="line">
              <a:avLst/>
            </a:prstGeom>
            <a:noFill/>
            <a:ln w="9525">
              <a:solidFill>
                <a:srgbClr val="000000"/>
              </a:solidFill>
              <a:round/>
              <a:headEnd/>
              <a:tailEnd/>
            </a:ln>
          </p:spPr>
          <p:txBody>
            <a:bodyPr/>
            <a:lstStyle/>
            <a:p>
              <a:endParaRPr lang="fr-FR"/>
            </a:p>
          </p:txBody>
        </p:sp>
        <p:sp>
          <p:nvSpPr>
            <p:cNvPr id="18454" name="Line 264"/>
            <p:cNvSpPr>
              <a:spLocks noChangeShapeType="1"/>
            </p:cNvSpPr>
            <p:nvPr/>
          </p:nvSpPr>
          <p:spPr bwMode="auto">
            <a:xfrm>
              <a:off x="6292858" y="3689350"/>
              <a:ext cx="0" cy="114300"/>
            </a:xfrm>
            <a:prstGeom prst="line">
              <a:avLst/>
            </a:prstGeom>
            <a:noFill/>
            <a:ln w="9525">
              <a:solidFill>
                <a:srgbClr val="000000"/>
              </a:solidFill>
              <a:round/>
              <a:headEnd/>
              <a:tailEnd/>
            </a:ln>
          </p:spPr>
          <p:txBody>
            <a:bodyPr/>
            <a:lstStyle/>
            <a:p>
              <a:endParaRPr lang="fr-FR"/>
            </a:p>
          </p:txBody>
        </p:sp>
        <p:sp>
          <p:nvSpPr>
            <p:cNvPr id="18455" name="Line 265"/>
            <p:cNvSpPr>
              <a:spLocks noChangeShapeType="1"/>
            </p:cNvSpPr>
            <p:nvPr/>
          </p:nvSpPr>
          <p:spPr bwMode="auto">
            <a:xfrm rot="2657004">
              <a:off x="6457958" y="3714750"/>
              <a:ext cx="0" cy="114300"/>
            </a:xfrm>
            <a:prstGeom prst="line">
              <a:avLst/>
            </a:prstGeom>
            <a:noFill/>
            <a:ln w="9525">
              <a:solidFill>
                <a:srgbClr val="000000"/>
              </a:solidFill>
              <a:round/>
              <a:headEnd/>
              <a:tailEnd/>
            </a:ln>
          </p:spPr>
          <p:txBody>
            <a:bodyPr/>
            <a:lstStyle/>
            <a:p>
              <a:endParaRPr lang="fr-FR"/>
            </a:p>
          </p:txBody>
        </p:sp>
        <p:sp>
          <p:nvSpPr>
            <p:cNvPr id="18456" name="Line 266"/>
            <p:cNvSpPr>
              <a:spLocks noChangeShapeType="1"/>
            </p:cNvSpPr>
            <p:nvPr/>
          </p:nvSpPr>
          <p:spPr bwMode="auto">
            <a:xfrm flipH="1">
              <a:off x="6318258" y="4146550"/>
              <a:ext cx="114300" cy="0"/>
            </a:xfrm>
            <a:prstGeom prst="line">
              <a:avLst/>
            </a:prstGeom>
            <a:noFill/>
            <a:ln w="9525">
              <a:solidFill>
                <a:srgbClr val="000000"/>
              </a:solidFill>
              <a:round/>
              <a:headEnd/>
              <a:tailEnd/>
            </a:ln>
          </p:spPr>
          <p:txBody>
            <a:bodyPr/>
            <a:lstStyle/>
            <a:p>
              <a:endParaRPr lang="fr-FR"/>
            </a:p>
          </p:txBody>
        </p:sp>
        <p:sp>
          <p:nvSpPr>
            <p:cNvPr id="18457" name="Line 267"/>
            <p:cNvSpPr>
              <a:spLocks noChangeShapeType="1"/>
            </p:cNvSpPr>
            <p:nvPr/>
          </p:nvSpPr>
          <p:spPr bwMode="auto">
            <a:xfrm>
              <a:off x="6318258" y="4019550"/>
              <a:ext cx="0" cy="114300"/>
            </a:xfrm>
            <a:prstGeom prst="line">
              <a:avLst/>
            </a:prstGeom>
            <a:noFill/>
            <a:ln w="9525">
              <a:solidFill>
                <a:srgbClr val="000000"/>
              </a:solidFill>
              <a:round/>
              <a:headEnd/>
              <a:tailEnd/>
            </a:ln>
          </p:spPr>
          <p:txBody>
            <a:bodyPr/>
            <a:lstStyle/>
            <a:p>
              <a:endParaRPr lang="fr-FR"/>
            </a:p>
          </p:txBody>
        </p:sp>
        <p:sp>
          <p:nvSpPr>
            <p:cNvPr id="18458" name="Line 268"/>
            <p:cNvSpPr>
              <a:spLocks noChangeShapeType="1"/>
            </p:cNvSpPr>
            <p:nvPr/>
          </p:nvSpPr>
          <p:spPr bwMode="auto">
            <a:xfrm rot="2657004">
              <a:off x="6483358" y="4044950"/>
              <a:ext cx="0" cy="114300"/>
            </a:xfrm>
            <a:prstGeom prst="line">
              <a:avLst/>
            </a:prstGeom>
            <a:noFill/>
            <a:ln w="9525">
              <a:solidFill>
                <a:srgbClr val="000000"/>
              </a:solidFill>
              <a:round/>
              <a:headEnd/>
              <a:tailEnd/>
            </a:ln>
          </p:spPr>
          <p:txBody>
            <a:bodyPr/>
            <a:lstStyle/>
            <a:p>
              <a:endParaRPr lang="fr-FR"/>
            </a:p>
          </p:txBody>
        </p:sp>
        <p:sp>
          <p:nvSpPr>
            <p:cNvPr id="18459" name="Line 269"/>
            <p:cNvSpPr>
              <a:spLocks noChangeShapeType="1"/>
            </p:cNvSpPr>
            <p:nvPr/>
          </p:nvSpPr>
          <p:spPr bwMode="auto">
            <a:xfrm>
              <a:off x="6661158" y="3727450"/>
              <a:ext cx="0" cy="114300"/>
            </a:xfrm>
            <a:prstGeom prst="line">
              <a:avLst/>
            </a:prstGeom>
            <a:noFill/>
            <a:ln w="9525">
              <a:solidFill>
                <a:srgbClr val="000000"/>
              </a:solidFill>
              <a:round/>
              <a:headEnd/>
              <a:tailEnd/>
            </a:ln>
          </p:spPr>
          <p:txBody>
            <a:bodyPr/>
            <a:lstStyle/>
            <a:p>
              <a:endParaRPr lang="fr-FR"/>
            </a:p>
          </p:txBody>
        </p:sp>
        <p:sp>
          <p:nvSpPr>
            <p:cNvPr id="18460" name="Line 270"/>
            <p:cNvSpPr>
              <a:spLocks noChangeShapeType="1"/>
            </p:cNvSpPr>
            <p:nvPr/>
          </p:nvSpPr>
          <p:spPr bwMode="auto">
            <a:xfrm>
              <a:off x="6673858" y="3841750"/>
              <a:ext cx="228600" cy="0"/>
            </a:xfrm>
            <a:prstGeom prst="line">
              <a:avLst/>
            </a:prstGeom>
            <a:noFill/>
            <a:ln w="9525">
              <a:solidFill>
                <a:srgbClr val="000000"/>
              </a:solidFill>
              <a:round/>
              <a:headEnd/>
              <a:tailEnd/>
            </a:ln>
          </p:spPr>
          <p:txBody>
            <a:bodyPr/>
            <a:lstStyle/>
            <a:p>
              <a:endParaRPr lang="fr-FR"/>
            </a:p>
          </p:txBody>
        </p:sp>
        <p:sp>
          <p:nvSpPr>
            <p:cNvPr id="18461" name="Freeform 271"/>
            <p:cNvSpPr>
              <a:spLocks/>
            </p:cNvSpPr>
            <p:nvPr/>
          </p:nvSpPr>
          <p:spPr bwMode="auto">
            <a:xfrm>
              <a:off x="6891346" y="3611563"/>
              <a:ext cx="79375" cy="104775"/>
            </a:xfrm>
            <a:custGeom>
              <a:avLst/>
              <a:gdLst>
                <a:gd name="T0" fmla="*/ 0 w 124"/>
                <a:gd name="T1" fmla="*/ 2147483647 h 165"/>
                <a:gd name="T2" fmla="*/ 2147483647 w 124"/>
                <a:gd name="T3" fmla="*/ 2147483647 h 165"/>
                <a:gd name="T4" fmla="*/ 2147483647 w 124"/>
                <a:gd name="T5" fmla="*/ 2147483647 h 165"/>
                <a:gd name="T6" fmla="*/ 0 60000 65536"/>
                <a:gd name="T7" fmla="*/ 0 60000 65536"/>
                <a:gd name="T8" fmla="*/ 0 60000 65536"/>
                <a:gd name="T9" fmla="*/ 0 w 124"/>
                <a:gd name="T10" fmla="*/ 0 h 165"/>
                <a:gd name="T11" fmla="*/ 124 w 124"/>
                <a:gd name="T12" fmla="*/ 165 h 165"/>
              </a:gdLst>
              <a:ahLst/>
              <a:cxnLst>
                <a:cxn ang="T6">
                  <a:pos x="T0" y="T1"/>
                </a:cxn>
                <a:cxn ang="T7">
                  <a:pos x="T2" y="T3"/>
                </a:cxn>
                <a:cxn ang="T8">
                  <a:pos x="T4" y="T5"/>
                </a:cxn>
              </a:cxnLst>
              <a:rect l="T9" t="T10" r="T11" b="T12"/>
              <a:pathLst>
                <a:path w="124" h="165">
                  <a:moveTo>
                    <a:pt x="0" y="5"/>
                  </a:moveTo>
                  <a:cubicBezTo>
                    <a:pt x="27" y="12"/>
                    <a:pt x="69" y="0"/>
                    <a:pt x="80" y="25"/>
                  </a:cubicBezTo>
                  <a:cubicBezTo>
                    <a:pt x="124" y="127"/>
                    <a:pt x="72" y="139"/>
                    <a:pt x="20" y="165"/>
                  </a:cubicBezTo>
                </a:path>
              </a:pathLst>
            </a:custGeom>
            <a:noFill/>
            <a:ln w="9525">
              <a:solidFill>
                <a:srgbClr val="000000"/>
              </a:solidFill>
              <a:round/>
              <a:headEnd/>
              <a:tailEnd/>
            </a:ln>
          </p:spPr>
          <p:txBody>
            <a:bodyPr/>
            <a:lstStyle/>
            <a:p>
              <a:endParaRPr lang="fr-FR"/>
            </a:p>
          </p:txBody>
        </p:sp>
        <p:sp>
          <p:nvSpPr>
            <p:cNvPr id="18462" name="Line 272"/>
            <p:cNvSpPr>
              <a:spLocks noChangeShapeType="1"/>
            </p:cNvSpPr>
            <p:nvPr/>
          </p:nvSpPr>
          <p:spPr bwMode="auto">
            <a:xfrm>
              <a:off x="6902458" y="3714750"/>
              <a:ext cx="0" cy="228600"/>
            </a:xfrm>
            <a:prstGeom prst="line">
              <a:avLst/>
            </a:prstGeom>
            <a:noFill/>
            <a:ln w="9525">
              <a:solidFill>
                <a:srgbClr val="000000"/>
              </a:solidFill>
              <a:round/>
              <a:headEnd/>
              <a:tailEnd/>
            </a:ln>
          </p:spPr>
          <p:txBody>
            <a:bodyPr/>
            <a:lstStyle/>
            <a:p>
              <a:endParaRPr lang="fr-FR"/>
            </a:p>
          </p:txBody>
        </p:sp>
        <p:sp>
          <p:nvSpPr>
            <p:cNvPr id="18463" name="Freeform 273"/>
            <p:cNvSpPr>
              <a:spLocks/>
            </p:cNvSpPr>
            <p:nvPr/>
          </p:nvSpPr>
          <p:spPr bwMode="auto">
            <a:xfrm>
              <a:off x="6916746" y="3932238"/>
              <a:ext cx="87312" cy="101600"/>
            </a:xfrm>
            <a:custGeom>
              <a:avLst/>
              <a:gdLst>
                <a:gd name="T0" fmla="*/ 0 w 137"/>
                <a:gd name="T1" fmla="*/ 0 h 160"/>
                <a:gd name="T2" fmla="*/ 2147483647 w 137"/>
                <a:gd name="T3" fmla="*/ 2147483647 h 160"/>
                <a:gd name="T4" fmla="*/ 2147483647 w 137"/>
                <a:gd name="T5" fmla="*/ 2147483647 h 160"/>
                <a:gd name="T6" fmla="*/ 0 60000 65536"/>
                <a:gd name="T7" fmla="*/ 0 60000 65536"/>
                <a:gd name="T8" fmla="*/ 0 60000 65536"/>
                <a:gd name="T9" fmla="*/ 0 w 137"/>
                <a:gd name="T10" fmla="*/ 0 h 160"/>
                <a:gd name="T11" fmla="*/ 137 w 137"/>
                <a:gd name="T12" fmla="*/ 160 h 160"/>
              </a:gdLst>
              <a:ahLst/>
              <a:cxnLst>
                <a:cxn ang="T6">
                  <a:pos x="T0" y="T1"/>
                </a:cxn>
                <a:cxn ang="T7">
                  <a:pos x="T2" y="T3"/>
                </a:cxn>
                <a:cxn ang="T8">
                  <a:pos x="T4" y="T5"/>
                </a:cxn>
              </a:cxnLst>
              <a:rect l="T9" t="T10" r="T11" b="T12"/>
              <a:pathLst>
                <a:path w="137" h="160">
                  <a:moveTo>
                    <a:pt x="0" y="0"/>
                  </a:moveTo>
                  <a:cubicBezTo>
                    <a:pt x="20" y="7"/>
                    <a:pt x="44" y="7"/>
                    <a:pt x="60" y="20"/>
                  </a:cubicBezTo>
                  <a:cubicBezTo>
                    <a:pt x="137" y="82"/>
                    <a:pt x="81" y="129"/>
                    <a:pt x="20" y="160"/>
                  </a:cubicBezTo>
                </a:path>
              </a:pathLst>
            </a:custGeom>
            <a:noFill/>
            <a:ln w="9525">
              <a:solidFill>
                <a:srgbClr val="000000"/>
              </a:solidFill>
              <a:round/>
              <a:headEnd/>
              <a:tailEnd/>
            </a:ln>
          </p:spPr>
          <p:txBody>
            <a:bodyPr/>
            <a:lstStyle/>
            <a:p>
              <a:endParaRPr lang="fr-FR"/>
            </a:p>
          </p:txBody>
        </p:sp>
        <p:sp>
          <p:nvSpPr>
            <p:cNvPr id="18464" name="Line 274"/>
            <p:cNvSpPr>
              <a:spLocks noChangeShapeType="1"/>
            </p:cNvSpPr>
            <p:nvPr/>
          </p:nvSpPr>
          <p:spPr bwMode="auto">
            <a:xfrm>
              <a:off x="6927858" y="4044950"/>
              <a:ext cx="0" cy="114300"/>
            </a:xfrm>
            <a:prstGeom prst="line">
              <a:avLst/>
            </a:prstGeom>
            <a:noFill/>
            <a:ln w="9525">
              <a:solidFill>
                <a:srgbClr val="000000"/>
              </a:solidFill>
              <a:round/>
              <a:headEnd/>
              <a:tailEnd/>
            </a:ln>
          </p:spPr>
          <p:txBody>
            <a:bodyPr/>
            <a:lstStyle/>
            <a:p>
              <a:endParaRPr lang="fr-FR"/>
            </a:p>
          </p:txBody>
        </p:sp>
        <p:sp>
          <p:nvSpPr>
            <p:cNvPr id="18465" name="Line 275"/>
            <p:cNvSpPr>
              <a:spLocks noChangeShapeType="1"/>
            </p:cNvSpPr>
            <p:nvPr/>
          </p:nvSpPr>
          <p:spPr bwMode="auto">
            <a:xfrm>
              <a:off x="6699258" y="4171950"/>
              <a:ext cx="228600" cy="0"/>
            </a:xfrm>
            <a:prstGeom prst="line">
              <a:avLst/>
            </a:prstGeom>
            <a:noFill/>
            <a:ln w="9525">
              <a:solidFill>
                <a:srgbClr val="000000"/>
              </a:solidFill>
              <a:round/>
              <a:headEnd/>
              <a:tailEnd/>
            </a:ln>
          </p:spPr>
          <p:txBody>
            <a:bodyPr/>
            <a:lstStyle/>
            <a:p>
              <a:endParaRPr lang="fr-FR"/>
            </a:p>
          </p:txBody>
        </p:sp>
        <p:sp>
          <p:nvSpPr>
            <p:cNvPr id="18466" name="Freeform 276"/>
            <p:cNvSpPr>
              <a:spLocks/>
            </p:cNvSpPr>
            <p:nvPr/>
          </p:nvSpPr>
          <p:spPr bwMode="auto">
            <a:xfrm>
              <a:off x="6624646" y="4135438"/>
              <a:ext cx="76200" cy="38100"/>
            </a:xfrm>
            <a:custGeom>
              <a:avLst/>
              <a:gdLst>
                <a:gd name="T0" fmla="*/ 2147483647 w 120"/>
                <a:gd name="T1" fmla="*/ 2147483647 h 60"/>
                <a:gd name="T2" fmla="*/ 2147483647 w 120"/>
                <a:gd name="T3" fmla="*/ 2147483647 h 60"/>
                <a:gd name="T4" fmla="*/ 0 w 120"/>
                <a:gd name="T5" fmla="*/ 0 h 60"/>
                <a:gd name="T6" fmla="*/ 0 60000 65536"/>
                <a:gd name="T7" fmla="*/ 0 60000 65536"/>
                <a:gd name="T8" fmla="*/ 0 60000 65536"/>
                <a:gd name="T9" fmla="*/ 0 w 120"/>
                <a:gd name="T10" fmla="*/ 0 h 60"/>
                <a:gd name="T11" fmla="*/ 120 w 120"/>
                <a:gd name="T12" fmla="*/ 60 h 60"/>
              </a:gdLst>
              <a:ahLst/>
              <a:cxnLst>
                <a:cxn ang="T6">
                  <a:pos x="T0" y="T1"/>
                </a:cxn>
                <a:cxn ang="T7">
                  <a:pos x="T2" y="T3"/>
                </a:cxn>
                <a:cxn ang="T8">
                  <a:pos x="T4" y="T5"/>
                </a:cxn>
              </a:cxnLst>
              <a:rect l="T9" t="T10" r="T11" b="T12"/>
              <a:pathLst>
                <a:path w="120" h="60">
                  <a:moveTo>
                    <a:pt x="120" y="60"/>
                  </a:moveTo>
                  <a:cubicBezTo>
                    <a:pt x="100" y="53"/>
                    <a:pt x="79" y="49"/>
                    <a:pt x="60" y="40"/>
                  </a:cubicBezTo>
                  <a:cubicBezTo>
                    <a:pt x="39" y="29"/>
                    <a:pt x="0" y="0"/>
                    <a:pt x="0" y="0"/>
                  </a:cubicBezTo>
                </a:path>
              </a:pathLst>
            </a:custGeom>
            <a:noFill/>
            <a:ln w="9525">
              <a:solidFill>
                <a:srgbClr val="000000"/>
              </a:solidFill>
              <a:round/>
              <a:headEnd/>
              <a:tailEnd/>
            </a:ln>
          </p:spPr>
          <p:txBody>
            <a:bodyPr/>
            <a:lstStyle/>
            <a:p>
              <a:endParaRPr lang="fr-FR"/>
            </a:p>
          </p:txBody>
        </p:sp>
        <p:sp>
          <p:nvSpPr>
            <p:cNvPr id="18467" name="Text Box 242"/>
            <p:cNvSpPr txBox="1">
              <a:spLocks noChangeArrowheads="1"/>
            </p:cNvSpPr>
            <p:nvPr/>
          </p:nvSpPr>
          <p:spPr bwMode="auto">
            <a:xfrm>
              <a:off x="7259660" y="2813023"/>
              <a:ext cx="527050" cy="1714500"/>
            </a:xfrm>
            <a:prstGeom prst="rect">
              <a:avLst/>
            </a:prstGeom>
            <a:solidFill>
              <a:srgbClr val="FFFFFF"/>
            </a:solidFill>
            <a:ln w="9525">
              <a:solidFill>
                <a:srgbClr val="000000"/>
              </a:solidFill>
              <a:miter lim="800000"/>
              <a:headEnd/>
              <a:tailEnd/>
            </a:ln>
          </p:spPr>
          <p:txBody>
            <a:bodyPr lIns="54000" tIns="10800" rIns="54000" bIns="10800"/>
            <a:lstStyle/>
            <a:p>
              <a:pPr algn="ctr"/>
              <a:r>
                <a:rPr lang="fr-FR" sz="1200"/>
                <a:t>R</a:t>
              </a:r>
            </a:p>
            <a:p>
              <a:pPr algn="ctr"/>
              <a:r>
                <a:rPr lang="fr-FR" sz="1200"/>
                <a:t>É</a:t>
              </a:r>
            </a:p>
            <a:p>
              <a:pPr algn="ctr"/>
              <a:r>
                <a:rPr lang="fr-FR" sz="1200"/>
                <a:t>C</a:t>
              </a:r>
            </a:p>
            <a:p>
              <a:pPr algn="ctr"/>
              <a:r>
                <a:rPr lang="fr-FR" sz="1200"/>
                <a:t>E</a:t>
              </a:r>
            </a:p>
            <a:p>
              <a:pPr algn="ctr"/>
              <a:r>
                <a:rPr lang="fr-FR" sz="1200"/>
                <a:t>P</a:t>
              </a:r>
            </a:p>
            <a:p>
              <a:pPr algn="ctr"/>
              <a:r>
                <a:rPr lang="fr-FR" sz="1200"/>
                <a:t>T</a:t>
              </a:r>
            </a:p>
            <a:p>
              <a:pPr algn="ctr"/>
              <a:r>
                <a:rPr lang="fr-FR" sz="1200"/>
                <a:t>E</a:t>
              </a:r>
            </a:p>
            <a:p>
              <a:pPr algn="ctr"/>
              <a:r>
                <a:rPr lang="fr-FR" sz="1200"/>
                <a:t>U</a:t>
              </a:r>
            </a:p>
            <a:p>
              <a:pPr algn="ctr"/>
              <a:r>
                <a:rPr lang="fr-FR" sz="1200"/>
                <a:t>r</a:t>
              </a:r>
            </a:p>
          </p:txBody>
        </p:sp>
        <p:sp>
          <p:nvSpPr>
            <p:cNvPr id="18468" name="Text Box 243"/>
            <p:cNvSpPr txBox="1">
              <a:spLocks noChangeArrowheads="1"/>
            </p:cNvSpPr>
            <p:nvPr/>
          </p:nvSpPr>
          <p:spPr bwMode="auto">
            <a:xfrm>
              <a:off x="5443546" y="3188928"/>
              <a:ext cx="342900" cy="305672"/>
            </a:xfrm>
            <a:prstGeom prst="rect">
              <a:avLst/>
            </a:prstGeom>
            <a:noFill/>
            <a:ln w="9525">
              <a:noFill/>
              <a:miter lim="800000"/>
              <a:headEnd/>
              <a:tailEnd/>
            </a:ln>
          </p:spPr>
          <p:txBody>
            <a:bodyPr/>
            <a:lstStyle/>
            <a:p>
              <a:pPr>
                <a:spcBef>
                  <a:spcPts val="600"/>
                </a:spcBef>
              </a:pPr>
              <a:r>
                <a:rPr lang="fr-FR" sz="1200"/>
                <a:t>1</a:t>
              </a:r>
            </a:p>
          </p:txBody>
        </p:sp>
        <p:sp>
          <p:nvSpPr>
            <p:cNvPr id="18469" name="Text Box 243"/>
            <p:cNvSpPr txBox="1">
              <a:spLocks noChangeArrowheads="1"/>
            </p:cNvSpPr>
            <p:nvPr/>
          </p:nvSpPr>
          <p:spPr bwMode="auto">
            <a:xfrm>
              <a:off x="5438920" y="3513317"/>
              <a:ext cx="342900" cy="305672"/>
            </a:xfrm>
            <a:prstGeom prst="rect">
              <a:avLst/>
            </a:prstGeom>
            <a:noFill/>
            <a:ln w="9525">
              <a:noFill/>
              <a:miter lim="800000"/>
              <a:headEnd/>
              <a:tailEnd/>
            </a:ln>
          </p:spPr>
          <p:txBody>
            <a:bodyPr/>
            <a:lstStyle/>
            <a:p>
              <a:pPr>
                <a:spcBef>
                  <a:spcPts val="600"/>
                </a:spcBef>
              </a:pPr>
              <a:r>
                <a:rPr lang="fr-FR" sz="1200"/>
                <a:t>2</a:t>
              </a:r>
            </a:p>
          </p:txBody>
        </p:sp>
        <p:sp>
          <p:nvSpPr>
            <p:cNvPr id="18470" name="Text Box 243"/>
            <p:cNvSpPr txBox="1">
              <a:spLocks noChangeArrowheads="1"/>
            </p:cNvSpPr>
            <p:nvPr/>
          </p:nvSpPr>
          <p:spPr bwMode="auto">
            <a:xfrm>
              <a:off x="5437509" y="3883386"/>
              <a:ext cx="342900" cy="305672"/>
            </a:xfrm>
            <a:prstGeom prst="rect">
              <a:avLst/>
            </a:prstGeom>
            <a:noFill/>
            <a:ln w="9525">
              <a:noFill/>
              <a:miter lim="800000"/>
              <a:headEnd/>
              <a:tailEnd/>
            </a:ln>
          </p:spPr>
          <p:txBody>
            <a:bodyPr/>
            <a:lstStyle/>
            <a:p>
              <a:pPr>
                <a:spcBef>
                  <a:spcPts val="600"/>
                </a:spcBef>
              </a:pPr>
              <a:r>
                <a:rPr lang="fr-FR" sz="1200"/>
                <a:t>3</a:t>
              </a:r>
            </a:p>
          </p:txBody>
        </p:sp>
        <p:sp>
          <p:nvSpPr>
            <p:cNvPr id="18471" name="Text Box 243"/>
            <p:cNvSpPr txBox="1">
              <a:spLocks noChangeArrowheads="1"/>
            </p:cNvSpPr>
            <p:nvPr/>
          </p:nvSpPr>
          <p:spPr bwMode="auto">
            <a:xfrm>
              <a:off x="6386326" y="3188928"/>
              <a:ext cx="485776" cy="364231"/>
            </a:xfrm>
            <a:prstGeom prst="rect">
              <a:avLst/>
            </a:prstGeom>
            <a:noFill/>
            <a:ln w="9525">
              <a:noFill/>
              <a:miter lim="800000"/>
              <a:headEnd/>
              <a:tailEnd/>
            </a:ln>
          </p:spPr>
          <p:txBody>
            <a:bodyPr/>
            <a:lstStyle/>
            <a:p>
              <a:pPr>
                <a:spcBef>
                  <a:spcPts val="600"/>
                </a:spcBef>
              </a:pPr>
              <a:r>
                <a:rPr lang="fr-FR" sz="1000"/>
                <a:t>W</a:t>
              </a:r>
              <a:r>
                <a:rPr lang="fr-FR" sz="1000" baseline="-25000"/>
                <a:t>1</a:t>
              </a:r>
            </a:p>
          </p:txBody>
        </p:sp>
        <p:sp>
          <p:nvSpPr>
            <p:cNvPr id="18472" name="Text Box 243"/>
            <p:cNvSpPr txBox="1">
              <a:spLocks noChangeArrowheads="1"/>
            </p:cNvSpPr>
            <p:nvPr/>
          </p:nvSpPr>
          <p:spPr bwMode="auto">
            <a:xfrm>
              <a:off x="6389544" y="3551956"/>
              <a:ext cx="485776" cy="364231"/>
            </a:xfrm>
            <a:prstGeom prst="rect">
              <a:avLst/>
            </a:prstGeom>
            <a:noFill/>
            <a:ln w="9525">
              <a:noFill/>
              <a:miter lim="800000"/>
              <a:headEnd/>
              <a:tailEnd/>
            </a:ln>
          </p:spPr>
          <p:txBody>
            <a:bodyPr/>
            <a:lstStyle/>
            <a:p>
              <a:pPr>
                <a:spcBef>
                  <a:spcPts val="600"/>
                </a:spcBef>
              </a:pPr>
              <a:r>
                <a:rPr lang="fr-FR" sz="1000"/>
                <a:t>W</a:t>
              </a:r>
              <a:r>
                <a:rPr lang="fr-FR" sz="1000" baseline="-25000"/>
                <a:t>2</a:t>
              </a:r>
            </a:p>
          </p:txBody>
        </p:sp>
        <p:sp>
          <p:nvSpPr>
            <p:cNvPr id="18473" name="Text Box 243"/>
            <p:cNvSpPr txBox="1">
              <a:spLocks noChangeArrowheads="1"/>
            </p:cNvSpPr>
            <p:nvPr/>
          </p:nvSpPr>
          <p:spPr bwMode="auto">
            <a:xfrm>
              <a:off x="6429388" y="3882181"/>
              <a:ext cx="485776" cy="364231"/>
            </a:xfrm>
            <a:prstGeom prst="rect">
              <a:avLst/>
            </a:prstGeom>
            <a:noFill/>
            <a:ln w="9525">
              <a:noFill/>
              <a:miter lim="800000"/>
              <a:headEnd/>
              <a:tailEnd/>
            </a:ln>
          </p:spPr>
          <p:txBody>
            <a:bodyPr/>
            <a:lstStyle/>
            <a:p>
              <a:pPr>
                <a:spcBef>
                  <a:spcPts val="600"/>
                </a:spcBef>
              </a:pPr>
              <a:r>
                <a:rPr lang="fr-FR" sz="1000"/>
                <a:t>W</a:t>
              </a:r>
              <a:r>
                <a:rPr lang="fr-FR" sz="1000" baseline="-25000"/>
                <a:t>3</a:t>
              </a:r>
            </a:p>
          </p:txBody>
        </p:sp>
        <p:sp>
          <p:nvSpPr>
            <p:cNvPr id="18474" name="ZoneTexte 79"/>
            <p:cNvSpPr txBox="1">
              <a:spLocks noChangeArrowheads="1"/>
            </p:cNvSpPr>
            <p:nvPr/>
          </p:nvSpPr>
          <p:spPr bwMode="auto">
            <a:xfrm>
              <a:off x="6091806" y="4669204"/>
              <a:ext cx="1552028" cy="338554"/>
            </a:xfrm>
            <a:prstGeom prst="rect">
              <a:avLst/>
            </a:prstGeom>
            <a:noFill/>
            <a:ln w="9525">
              <a:noFill/>
              <a:miter lim="800000"/>
              <a:headEnd/>
              <a:tailEnd/>
            </a:ln>
          </p:spPr>
          <p:txBody>
            <a:bodyPr wrap="none">
              <a:spAutoFit/>
            </a:bodyPr>
            <a:lstStyle/>
            <a:p>
              <a:r>
                <a:rPr lang="fr-FR" sz="1600" u="sng"/>
                <a:t>Neutre </a:t>
              </a:r>
              <a:r>
                <a:rPr lang="fr-FR" sz="1600" i="1" u="sng"/>
                <a:t>artificiel</a:t>
              </a:r>
              <a:endParaRPr lang="fr-FR" sz="1600" u="sng"/>
            </a:p>
          </p:txBody>
        </p:sp>
      </p:grpSp>
      <p:sp>
        <p:nvSpPr>
          <p:cNvPr id="4" name="Espace réservé du numéro de diapositive 3"/>
          <p:cNvSpPr>
            <a:spLocks noGrp="1"/>
          </p:cNvSpPr>
          <p:nvPr>
            <p:ph type="sldNum" sz="quarter" idx="12"/>
          </p:nvPr>
        </p:nvSpPr>
        <p:spPr/>
        <p:txBody>
          <a:bodyPr/>
          <a:lstStyle/>
          <a:p>
            <a:pPr>
              <a:defRPr/>
            </a:pPr>
            <a:fld id="{8D6E587B-5070-4C33-B8A0-3049C854F3BE}" type="slidenum">
              <a:rPr lang="fr-FR" smtClean="0">
                <a:solidFill>
                  <a:schemeClr val="tx1"/>
                </a:solidFill>
              </a:rPr>
              <a:pPr>
                <a:defRPr/>
              </a:pPr>
              <a:t>32</a:t>
            </a:fld>
            <a:endParaRPr lang="fr-FR">
              <a:solidFill>
                <a:schemeClr val="tx1"/>
              </a:solidFill>
            </a:endParaRPr>
          </a:p>
        </p:txBody>
      </p:sp>
    </p:spTree>
    <p:extLst>
      <p:ext uri="{BB962C8B-B14F-4D97-AF65-F5344CB8AC3E}">
        <p14:creationId xmlns:p14="http://schemas.microsoft.com/office/powerpoint/2010/main" val="38020543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par>
                                <p:cTn id="8" presetID="5" presetClass="entr" presetSubtype="1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checkerboard(across)">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17411">
                                            <p:txEl>
                                              <p:pRg st="12" end="12"/>
                                            </p:txEl>
                                          </p:spTgt>
                                        </p:tgtEl>
                                        <p:attrNameLst>
                                          <p:attrName>style.visibility</p:attrName>
                                        </p:attrNameLst>
                                      </p:cBhvr>
                                      <p:to>
                                        <p:strVal val="visible"/>
                                      </p:to>
                                    </p:set>
                                    <p:animEffect transition="in" filter="checkerboard(across)">
                                      <p:cBhvr>
                                        <p:cTn id="15" dur="500"/>
                                        <p:tgtEl>
                                          <p:spTgt spid="17411">
                                            <p:txEl>
                                              <p:pRg st="12" end="1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17411">
                                            <p:txEl>
                                              <p:pRg st="14" end="14"/>
                                            </p:txEl>
                                          </p:spTgt>
                                        </p:tgtEl>
                                        <p:attrNameLst>
                                          <p:attrName>style.visibility</p:attrName>
                                        </p:attrNameLst>
                                      </p:cBhvr>
                                      <p:to>
                                        <p:strVal val="visible"/>
                                      </p:to>
                                    </p:set>
                                    <p:animEffect transition="in" filter="checkerboard(across)">
                                      <p:cBhvr>
                                        <p:cTn id="20" dur="500"/>
                                        <p:tgtEl>
                                          <p:spTgt spid="17411">
                                            <p:txEl>
                                              <p:pRg st="14" end="14"/>
                                            </p:txEl>
                                          </p:spTgt>
                                        </p:tgtEl>
                                      </p:cBhvr>
                                    </p:animEffect>
                                  </p:childTnLst>
                                </p:cTn>
                              </p:par>
                              <p:par>
                                <p:cTn id="21" presetID="5" presetClass="entr" presetSubtype="10" fill="hold" nodeType="withEffect">
                                  <p:stCondLst>
                                    <p:cond delay="0"/>
                                  </p:stCondLst>
                                  <p:childTnLst>
                                    <p:set>
                                      <p:cBhvr>
                                        <p:cTn id="22" dur="1" fill="hold">
                                          <p:stCondLst>
                                            <p:cond delay="0"/>
                                          </p:stCondLst>
                                        </p:cTn>
                                        <p:tgtEl>
                                          <p:spTgt spid="17411">
                                            <p:txEl>
                                              <p:pRg st="15" end="15"/>
                                            </p:txEl>
                                          </p:spTgt>
                                        </p:tgtEl>
                                        <p:attrNameLst>
                                          <p:attrName>style.visibility</p:attrName>
                                        </p:attrNameLst>
                                      </p:cBhvr>
                                      <p:to>
                                        <p:strVal val="visible"/>
                                      </p:to>
                                    </p:set>
                                    <p:animEffect transition="in" filter="checkerboard(across)">
                                      <p:cBhvr>
                                        <p:cTn id="23" dur="500"/>
                                        <p:tgtEl>
                                          <p:spTgt spid="17411">
                                            <p:txEl>
                                              <p:pRg st="15" end="15"/>
                                            </p:txEl>
                                          </p:spTgt>
                                        </p:tgtEl>
                                      </p:cBhvr>
                                    </p:animEffect>
                                  </p:childTnLst>
                                </p:cTn>
                              </p:par>
                              <p:par>
                                <p:cTn id="24" presetID="5" presetClass="entr" presetSubtype="10" fill="hold" nodeType="withEffect">
                                  <p:stCondLst>
                                    <p:cond delay="0"/>
                                  </p:stCondLst>
                                  <p:childTnLst>
                                    <p:set>
                                      <p:cBhvr>
                                        <p:cTn id="25" dur="1" fill="hold">
                                          <p:stCondLst>
                                            <p:cond delay="0"/>
                                          </p:stCondLst>
                                        </p:cTn>
                                        <p:tgtEl>
                                          <p:spTgt spid="17411">
                                            <p:txEl>
                                              <p:pRg st="16" end="16"/>
                                            </p:txEl>
                                          </p:spTgt>
                                        </p:tgtEl>
                                        <p:attrNameLst>
                                          <p:attrName>style.visibility</p:attrName>
                                        </p:attrNameLst>
                                      </p:cBhvr>
                                      <p:to>
                                        <p:strVal val="visible"/>
                                      </p:to>
                                    </p:set>
                                    <p:animEffect transition="in" filter="checkerboard(across)">
                                      <p:cBhvr>
                                        <p:cTn id="26" dur="500"/>
                                        <p:tgtEl>
                                          <p:spTgt spid="17411">
                                            <p:txEl>
                                              <p:pRg st="16" end="1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nodeType="clickEffect">
                                  <p:stCondLst>
                                    <p:cond delay="0"/>
                                  </p:stCondLst>
                                  <p:childTnLst>
                                    <p:set>
                                      <p:cBhvr>
                                        <p:cTn id="30" dur="1" fill="hold">
                                          <p:stCondLst>
                                            <p:cond delay="0"/>
                                          </p:stCondLst>
                                        </p:cTn>
                                        <p:tgtEl>
                                          <p:spTgt spid="17411">
                                            <p:txEl>
                                              <p:pRg st="18" end="18"/>
                                            </p:txEl>
                                          </p:spTgt>
                                        </p:tgtEl>
                                        <p:attrNameLst>
                                          <p:attrName>style.visibility</p:attrName>
                                        </p:attrNameLst>
                                      </p:cBhvr>
                                      <p:to>
                                        <p:strVal val="visible"/>
                                      </p:to>
                                    </p:set>
                                    <p:animEffect transition="in" filter="checkerboard(across)">
                                      <p:cBhvr>
                                        <p:cTn id="31" dur="500"/>
                                        <p:tgtEl>
                                          <p:spTgt spid="17411">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rmAutofit/>
          </a:bodyPr>
          <a:lstStyle/>
          <a:p>
            <a:pPr eaLnBrk="1" fontAlgn="auto" hangingPunct="1">
              <a:spcAft>
                <a:spcPts val="0"/>
              </a:spcAft>
              <a:defRPr/>
            </a:pPr>
            <a:r>
              <a:rPr lang="it-IT" sz="3400" b="1" dirty="0"/>
              <a:t>Puissances dans les systèmes triphasé équilibrés</a:t>
            </a:r>
            <a:endParaRPr lang="fr-FR" sz="3400" b="1" dirty="0"/>
          </a:p>
        </p:txBody>
      </p:sp>
      <p:sp>
        <p:nvSpPr>
          <p:cNvPr id="18435" name="Rectangle 170"/>
          <p:cNvSpPr>
            <a:spLocks noChangeArrowheads="1"/>
          </p:cNvSpPr>
          <p:nvPr/>
        </p:nvSpPr>
        <p:spPr bwMode="auto">
          <a:xfrm>
            <a:off x="899592" y="1143000"/>
            <a:ext cx="7272808" cy="5324535"/>
          </a:xfrm>
          <a:prstGeom prst="rect">
            <a:avLst/>
          </a:prstGeom>
          <a:noFill/>
          <a:ln w="9525">
            <a:noFill/>
            <a:miter lim="800000"/>
            <a:headEnd/>
            <a:tailEnd/>
          </a:ln>
        </p:spPr>
        <p:txBody>
          <a:bodyPr wrap="square">
            <a:spAutoFit/>
          </a:bodyPr>
          <a:lstStyle/>
          <a:p>
            <a:pPr>
              <a:defRPr/>
            </a:pPr>
            <a:endParaRPr lang="fr-FR" sz="1700" b="1" dirty="0"/>
          </a:p>
          <a:p>
            <a:pPr marL="285750" indent="-285750">
              <a:buFont typeface="Arial" panose="020B0604020202020204" pitchFamily="34" charset="0"/>
              <a:buChar char="•"/>
              <a:defRPr/>
            </a:pPr>
            <a:r>
              <a:rPr lang="fr-FR" sz="1700" b="1" dirty="0"/>
              <a:t>Méthode des « 2 Wattmètres » ou « double wattmètre »: 	</a:t>
            </a:r>
            <a:r>
              <a:rPr lang="fr-FR" sz="1700" dirty="0"/>
              <a:t> </a:t>
            </a:r>
          </a:p>
          <a:p>
            <a:pPr>
              <a:defRPr/>
            </a:pPr>
            <a:endParaRPr lang="en-US" sz="1700" dirty="0"/>
          </a:p>
          <a:p>
            <a:pPr>
              <a:defRPr/>
            </a:pPr>
            <a:endParaRPr lang="fr-FR" sz="1700" dirty="0"/>
          </a:p>
          <a:p>
            <a:pPr marL="230188">
              <a:defRPr/>
            </a:pPr>
            <a:r>
              <a:rPr lang="fr-FR" sz="1700" dirty="0"/>
              <a:t>Pour toute liaisons triphasée équilibrée ou non, la puissance instantanée s’écrit  </a:t>
            </a:r>
          </a:p>
          <a:p>
            <a:pPr marL="230188" algn="ctr">
              <a:defRPr/>
            </a:pPr>
            <a:endParaRPr lang="fr-FR" sz="1700" dirty="0"/>
          </a:p>
          <a:p>
            <a:pPr marL="230188" algn="ctr">
              <a:defRPr/>
            </a:pPr>
            <a:r>
              <a:rPr lang="fr-FR" sz="1700" dirty="0"/>
              <a:t>p=v</a:t>
            </a:r>
            <a:r>
              <a:rPr lang="fr-FR" sz="1700" baseline="-25000" dirty="0"/>
              <a:t>1 </a:t>
            </a:r>
            <a:r>
              <a:rPr lang="fr-FR" sz="1700" dirty="0"/>
              <a:t>i</a:t>
            </a:r>
            <a:r>
              <a:rPr lang="fr-FR" sz="1700" baseline="-25000" dirty="0"/>
              <a:t>1</a:t>
            </a:r>
            <a:r>
              <a:rPr lang="fr-FR" sz="1700" dirty="0"/>
              <a:t>+v</a:t>
            </a:r>
            <a:r>
              <a:rPr lang="fr-FR" sz="1700" baseline="-25000" dirty="0"/>
              <a:t>2 </a:t>
            </a:r>
            <a:r>
              <a:rPr lang="fr-FR" sz="1700" dirty="0"/>
              <a:t>i</a:t>
            </a:r>
            <a:r>
              <a:rPr lang="fr-FR" sz="1700" baseline="-25000" dirty="0"/>
              <a:t>2</a:t>
            </a:r>
            <a:r>
              <a:rPr lang="fr-FR" sz="1700" dirty="0"/>
              <a:t>+ v</a:t>
            </a:r>
            <a:r>
              <a:rPr lang="fr-FR" sz="1700" baseline="-25000" dirty="0"/>
              <a:t>3 </a:t>
            </a:r>
            <a:r>
              <a:rPr lang="fr-FR" sz="1700" dirty="0"/>
              <a:t>i</a:t>
            </a:r>
            <a:r>
              <a:rPr lang="fr-FR" sz="1700" baseline="-25000" dirty="0"/>
              <a:t>3</a:t>
            </a:r>
          </a:p>
          <a:p>
            <a:pPr marL="230188" algn="ctr">
              <a:defRPr/>
            </a:pPr>
            <a:endParaRPr lang="fr-FR" sz="1700" dirty="0"/>
          </a:p>
          <a:p>
            <a:pPr marL="230188">
              <a:defRPr/>
            </a:pPr>
            <a:endParaRPr lang="fr-FR" sz="1700" u="sng" dirty="0">
              <a:effectLst>
                <a:outerShdw blurRad="38100" dist="38100" dir="2700000" algn="tl">
                  <a:srgbClr val="C0C0C0"/>
                </a:outerShdw>
              </a:effectLst>
            </a:endParaRPr>
          </a:p>
          <a:p>
            <a:pPr marL="230188">
              <a:defRPr/>
            </a:pPr>
            <a:r>
              <a:rPr lang="fr-FR" sz="1700" u="sng" dirty="0">
                <a:effectLst>
                  <a:outerShdw blurRad="38100" dist="38100" dir="2700000" algn="tl">
                    <a:srgbClr val="C0C0C0"/>
                  </a:outerShdw>
                </a:effectLst>
              </a:rPr>
              <a:t>Si </a:t>
            </a:r>
            <a:r>
              <a:rPr lang="fr-FR" sz="1700" u="sng" dirty="0" err="1">
                <a:effectLst>
                  <a:outerShdw blurRad="38100" dist="38100" dir="2700000" algn="tl">
                    <a:srgbClr val="C0C0C0"/>
                  </a:outerShdw>
                </a:effectLst>
              </a:rPr>
              <a:t>i</a:t>
            </a:r>
            <a:r>
              <a:rPr lang="fr-FR" sz="1700" u="sng" baseline="-25000" dirty="0" err="1">
                <a:effectLst>
                  <a:outerShdw blurRad="38100" dist="38100" dir="2700000" algn="tl">
                    <a:srgbClr val="C0C0C0"/>
                  </a:outerShdw>
                </a:effectLst>
              </a:rPr>
              <a:t>N</a:t>
            </a:r>
            <a:r>
              <a:rPr lang="fr-FR" sz="1700" u="sng" dirty="0">
                <a:effectLst>
                  <a:outerShdw blurRad="38100" dist="38100" dir="2700000" algn="tl">
                    <a:srgbClr val="C0C0C0"/>
                  </a:outerShdw>
                </a:effectLst>
              </a:rPr>
              <a:t> = 0 (système équilibré ou déséquilibré 3 fils)</a:t>
            </a:r>
          </a:p>
          <a:p>
            <a:pPr marL="230188">
              <a:defRPr/>
            </a:pPr>
            <a:endParaRPr lang="fr-FR" sz="1700" u="sng" dirty="0">
              <a:effectLst>
                <a:outerShdw blurRad="38100" dist="38100" dir="2700000" algn="tl">
                  <a:srgbClr val="C0C0C0"/>
                </a:outerShdw>
              </a:effectLst>
            </a:endParaRPr>
          </a:p>
          <a:p>
            <a:pPr marL="230188" algn="ctr">
              <a:defRPr/>
            </a:pPr>
            <a:endParaRPr lang="it-IT" sz="1700" dirty="0"/>
          </a:p>
          <a:p>
            <a:pPr marL="230188" algn="ctr">
              <a:defRPr/>
            </a:pPr>
            <a:r>
              <a:rPr lang="it-IT" sz="1700" dirty="0"/>
              <a:t>p = v</a:t>
            </a:r>
            <a:r>
              <a:rPr lang="it-IT" sz="1700" baseline="-25000" dirty="0"/>
              <a:t>1 </a:t>
            </a:r>
            <a:r>
              <a:rPr lang="it-IT" sz="1700" dirty="0"/>
              <a:t>i</a:t>
            </a:r>
            <a:r>
              <a:rPr lang="it-IT" sz="1700" baseline="-25000" dirty="0"/>
              <a:t>1</a:t>
            </a:r>
            <a:r>
              <a:rPr lang="it-IT" sz="1700" dirty="0"/>
              <a:t> + v</a:t>
            </a:r>
            <a:r>
              <a:rPr lang="it-IT" sz="1700" baseline="-25000" dirty="0"/>
              <a:t>2 </a:t>
            </a:r>
            <a:r>
              <a:rPr lang="it-IT" sz="1700" dirty="0"/>
              <a:t>i</a:t>
            </a:r>
            <a:r>
              <a:rPr lang="it-IT" sz="1700" baseline="-25000" dirty="0"/>
              <a:t>2</a:t>
            </a:r>
            <a:r>
              <a:rPr lang="it-IT" sz="1700" dirty="0"/>
              <a:t> + v</a:t>
            </a:r>
            <a:r>
              <a:rPr lang="it-IT" sz="1700" baseline="-25000" dirty="0"/>
              <a:t>3  </a:t>
            </a:r>
            <a:r>
              <a:rPr lang="it-IT" sz="1700" dirty="0"/>
              <a:t>( -i</a:t>
            </a:r>
            <a:r>
              <a:rPr lang="it-IT" sz="1700" baseline="-25000" dirty="0"/>
              <a:t>1 </a:t>
            </a:r>
            <a:r>
              <a:rPr lang="it-IT" sz="1700" dirty="0"/>
              <a:t> -i</a:t>
            </a:r>
            <a:r>
              <a:rPr lang="it-IT" sz="1700" baseline="-25000" dirty="0"/>
              <a:t>2</a:t>
            </a:r>
            <a:r>
              <a:rPr lang="it-IT" sz="1700" dirty="0"/>
              <a:t>) = (v</a:t>
            </a:r>
            <a:r>
              <a:rPr lang="it-IT" sz="1700" baseline="-25000" dirty="0"/>
              <a:t>1</a:t>
            </a:r>
            <a:r>
              <a:rPr lang="it-IT" sz="1700" dirty="0"/>
              <a:t> – v</a:t>
            </a:r>
            <a:r>
              <a:rPr lang="it-IT" sz="1700" baseline="-25000" dirty="0"/>
              <a:t>3</a:t>
            </a:r>
            <a:r>
              <a:rPr lang="it-IT" sz="1700" dirty="0"/>
              <a:t>)i</a:t>
            </a:r>
            <a:r>
              <a:rPr lang="it-IT" sz="1700" baseline="-25000" dirty="0"/>
              <a:t>1</a:t>
            </a:r>
            <a:r>
              <a:rPr lang="it-IT" sz="1700" dirty="0"/>
              <a:t> + (v</a:t>
            </a:r>
            <a:r>
              <a:rPr lang="it-IT" sz="1700" baseline="-25000" dirty="0"/>
              <a:t>2</a:t>
            </a:r>
            <a:r>
              <a:rPr lang="it-IT" sz="1700" dirty="0"/>
              <a:t> –v</a:t>
            </a:r>
            <a:r>
              <a:rPr lang="it-IT" sz="1700" baseline="-25000" dirty="0"/>
              <a:t>3</a:t>
            </a:r>
            <a:r>
              <a:rPr lang="it-IT" sz="1700" dirty="0"/>
              <a:t>)i</a:t>
            </a:r>
            <a:r>
              <a:rPr lang="it-IT" sz="1700" baseline="-25000" dirty="0"/>
              <a:t>2</a:t>
            </a:r>
          </a:p>
          <a:p>
            <a:pPr marL="230188" algn="ctr">
              <a:defRPr/>
            </a:pPr>
            <a:endParaRPr lang="fr-FR" sz="1700" dirty="0"/>
          </a:p>
          <a:p>
            <a:pPr marL="230188">
              <a:defRPr/>
            </a:pPr>
            <a:endParaRPr lang="it-IT" sz="1700" dirty="0"/>
          </a:p>
          <a:p>
            <a:pPr marL="230188">
              <a:defRPr/>
            </a:pPr>
            <a:r>
              <a:rPr lang="it-IT" sz="1700" dirty="0"/>
              <a:t>donc 		P = &lt;p&gt; = &lt; u</a:t>
            </a:r>
            <a:r>
              <a:rPr lang="it-IT" sz="1700" baseline="-25000" dirty="0"/>
              <a:t>13</a:t>
            </a:r>
            <a:r>
              <a:rPr lang="it-IT" sz="1700" dirty="0"/>
              <a:t> . i</a:t>
            </a:r>
            <a:r>
              <a:rPr lang="it-IT" sz="1700" baseline="-25000" dirty="0"/>
              <a:t>1</a:t>
            </a:r>
            <a:r>
              <a:rPr lang="it-IT" sz="1700" dirty="0"/>
              <a:t>&gt; + &lt;u</a:t>
            </a:r>
            <a:r>
              <a:rPr lang="it-IT" sz="1700" baseline="-25000" dirty="0"/>
              <a:t>23</a:t>
            </a:r>
            <a:r>
              <a:rPr lang="it-IT" sz="1700" dirty="0"/>
              <a:t> . i</a:t>
            </a:r>
            <a:r>
              <a:rPr lang="it-IT" sz="1700" baseline="-25000" dirty="0"/>
              <a:t>2</a:t>
            </a:r>
            <a:r>
              <a:rPr lang="it-IT" sz="1700" dirty="0"/>
              <a:t>&gt;</a:t>
            </a:r>
          </a:p>
          <a:p>
            <a:pPr marL="230188">
              <a:defRPr/>
            </a:pPr>
            <a:endParaRPr lang="fr-FR" sz="1700" dirty="0"/>
          </a:p>
          <a:p>
            <a:pPr algn="just">
              <a:defRPr/>
            </a:pPr>
            <a:endParaRPr lang="fr-FR" sz="1700" dirty="0"/>
          </a:p>
          <a:p>
            <a:pPr>
              <a:defRPr/>
            </a:pPr>
            <a:endParaRPr lang="fr-FR" sz="1700" b="1" dirty="0"/>
          </a:p>
        </p:txBody>
      </p:sp>
      <p:sp>
        <p:nvSpPr>
          <p:cNvPr id="3" name="Espace réservé du numéro de diapositive 2"/>
          <p:cNvSpPr>
            <a:spLocks noGrp="1"/>
          </p:cNvSpPr>
          <p:nvPr>
            <p:ph type="sldNum" sz="quarter" idx="12"/>
          </p:nvPr>
        </p:nvSpPr>
        <p:spPr/>
        <p:txBody>
          <a:bodyPr/>
          <a:lstStyle/>
          <a:p>
            <a:pPr>
              <a:defRPr/>
            </a:pPr>
            <a:fld id="{8D6E587B-5070-4C33-B8A0-3049C854F3BE}" type="slidenum">
              <a:rPr lang="fr-FR" smtClean="0">
                <a:solidFill>
                  <a:schemeClr val="tx1"/>
                </a:solidFill>
              </a:rPr>
              <a:pPr>
                <a:defRPr/>
              </a:pPr>
              <a:t>33</a:t>
            </a:fld>
            <a:endParaRPr lang="fr-FR">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8435">
                                            <p:txEl>
                                              <p:pRg st="1" end="1"/>
                                            </p:txEl>
                                          </p:spTgt>
                                        </p:tgtEl>
                                        <p:attrNameLst>
                                          <p:attrName>style.visibility</p:attrName>
                                        </p:attrNameLst>
                                      </p:cBhvr>
                                      <p:to>
                                        <p:strVal val="visible"/>
                                      </p:to>
                                    </p:set>
                                    <p:animEffect transition="in" filter="checkerboard(across)">
                                      <p:cBhvr>
                                        <p:cTn id="7" dur="500"/>
                                        <p:tgtEl>
                                          <p:spTgt spid="1843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8435">
                                            <p:txEl>
                                              <p:pRg st="4" end="4"/>
                                            </p:txEl>
                                          </p:spTgt>
                                        </p:tgtEl>
                                        <p:attrNameLst>
                                          <p:attrName>style.visibility</p:attrName>
                                        </p:attrNameLst>
                                      </p:cBhvr>
                                      <p:to>
                                        <p:strVal val="visible"/>
                                      </p:to>
                                    </p:set>
                                    <p:animEffect transition="in" filter="checkerboard(across)">
                                      <p:cBhvr>
                                        <p:cTn id="12" dur="500"/>
                                        <p:tgtEl>
                                          <p:spTgt spid="18435">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8435">
                                            <p:txEl>
                                              <p:pRg st="6" end="6"/>
                                            </p:txEl>
                                          </p:spTgt>
                                        </p:tgtEl>
                                        <p:attrNameLst>
                                          <p:attrName>style.visibility</p:attrName>
                                        </p:attrNameLst>
                                      </p:cBhvr>
                                      <p:to>
                                        <p:strVal val="visible"/>
                                      </p:to>
                                    </p:set>
                                    <p:animEffect transition="in" filter="checkerboard(across)">
                                      <p:cBhvr>
                                        <p:cTn id="17" dur="500"/>
                                        <p:tgtEl>
                                          <p:spTgt spid="18435">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8435">
                                            <p:txEl>
                                              <p:pRg st="9" end="9"/>
                                            </p:txEl>
                                          </p:spTgt>
                                        </p:tgtEl>
                                        <p:attrNameLst>
                                          <p:attrName>style.visibility</p:attrName>
                                        </p:attrNameLst>
                                      </p:cBhvr>
                                      <p:to>
                                        <p:strVal val="visible"/>
                                      </p:to>
                                    </p:set>
                                    <p:animEffect transition="in" filter="checkerboard(across)">
                                      <p:cBhvr>
                                        <p:cTn id="22" dur="500"/>
                                        <p:tgtEl>
                                          <p:spTgt spid="18435">
                                            <p:txEl>
                                              <p:pRg st="9" end="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18435">
                                            <p:txEl>
                                              <p:pRg st="12" end="12"/>
                                            </p:txEl>
                                          </p:spTgt>
                                        </p:tgtEl>
                                        <p:attrNameLst>
                                          <p:attrName>style.visibility</p:attrName>
                                        </p:attrNameLst>
                                      </p:cBhvr>
                                      <p:to>
                                        <p:strVal val="visible"/>
                                      </p:to>
                                    </p:set>
                                    <p:animEffect transition="in" filter="checkerboard(across)">
                                      <p:cBhvr>
                                        <p:cTn id="27" dur="500"/>
                                        <p:tgtEl>
                                          <p:spTgt spid="18435">
                                            <p:txEl>
                                              <p:pRg st="12" end="1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18435">
                                            <p:txEl>
                                              <p:pRg st="15" end="15"/>
                                            </p:txEl>
                                          </p:spTgt>
                                        </p:tgtEl>
                                        <p:attrNameLst>
                                          <p:attrName>style.visibility</p:attrName>
                                        </p:attrNameLst>
                                      </p:cBhvr>
                                      <p:to>
                                        <p:strVal val="visible"/>
                                      </p:to>
                                    </p:set>
                                    <p:animEffect transition="in" filter="checkerboard(across)">
                                      <p:cBhvr>
                                        <p:cTn id="32" dur="500"/>
                                        <p:tgtEl>
                                          <p:spTgt spid="18435">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rmAutofit/>
          </a:bodyPr>
          <a:lstStyle/>
          <a:p>
            <a:pPr eaLnBrk="1" fontAlgn="auto" hangingPunct="1">
              <a:spcAft>
                <a:spcPts val="0"/>
              </a:spcAft>
              <a:defRPr/>
            </a:pPr>
            <a:r>
              <a:rPr lang="it-IT" sz="3400" b="1" dirty="0"/>
              <a:t>Puissances dans les systèmes triphasé équilibrés</a:t>
            </a:r>
            <a:endParaRPr lang="fr-FR" sz="3400" b="1" dirty="0"/>
          </a:p>
        </p:txBody>
      </p:sp>
      <p:sp>
        <p:nvSpPr>
          <p:cNvPr id="18435" name="Rectangle 170"/>
          <p:cNvSpPr>
            <a:spLocks noChangeArrowheads="1"/>
          </p:cNvSpPr>
          <p:nvPr/>
        </p:nvSpPr>
        <p:spPr bwMode="auto">
          <a:xfrm>
            <a:off x="887855" y="1459329"/>
            <a:ext cx="7056784" cy="2185214"/>
          </a:xfrm>
          <a:prstGeom prst="rect">
            <a:avLst/>
          </a:prstGeom>
          <a:noFill/>
          <a:ln w="9525">
            <a:noFill/>
            <a:miter lim="800000"/>
            <a:headEnd/>
            <a:tailEnd/>
          </a:ln>
        </p:spPr>
        <p:txBody>
          <a:bodyPr wrap="square">
            <a:spAutoFit/>
          </a:bodyPr>
          <a:lstStyle/>
          <a:p>
            <a:pPr algn="just">
              <a:defRPr/>
            </a:pPr>
            <a:endParaRPr lang="fr-FR" sz="1700" dirty="0"/>
          </a:p>
          <a:p>
            <a:pPr algn="just">
              <a:defRPr/>
            </a:pPr>
            <a:r>
              <a:rPr lang="fr-FR" sz="1700" dirty="0"/>
              <a:t>Si on fait passer i</a:t>
            </a:r>
            <a:r>
              <a:rPr lang="fr-FR" sz="1700" baseline="-25000" dirty="0"/>
              <a:t>1</a:t>
            </a:r>
            <a:r>
              <a:rPr lang="fr-FR" sz="1700" dirty="0"/>
              <a:t> dans le circuit courant d’un wattmètre et si on applique u</a:t>
            </a:r>
            <a:r>
              <a:rPr lang="fr-FR" sz="1700" baseline="-25000" dirty="0"/>
              <a:t>13</a:t>
            </a:r>
            <a:r>
              <a:rPr lang="fr-FR" sz="1700" dirty="0"/>
              <a:t> à ses bornes, il indique P</a:t>
            </a:r>
            <a:r>
              <a:rPr lang="fr-FR" sz="1700" baseline="-25000" dirty="0"/>
              <a:t>1</a:t>
            </a:r>
            <a:r>
              <a:rPr lang="fr-FR" sz="1700" dirty="0"/>
              <a:t> = &lt;u</a:t>
            </a:r>
            <a:r>
              <a:rPr lang="fr-FR" sz="1700" baseline="-25000" dirty="0"/>
              <a:t>13</a:t>
            </a:r>
            <a:r>
              <a:rPr lang="fr-FR" sz="1700" dirty="0"/>
              <a:t> . i</a:t>
            </a:r>
            <a:r>
              <a:rPr lang="fr-FR" sz="1700" baseline="-25000" dirty="0"/>
              <a:t>1</a:t>
            </a:r>
            <a:r>
              <a:rPr lang="fr-FR" sz="1700" dirty="0"/>
              <a:t>&gt;</a:t>
            </a:r>
          </a:p>
          <a:p>
            <a:pPr algn="just">
              <a:defRPr/>
            </a:pPr>
            <a:endParaRPr lang="fr-FR" sz="1700" dirty="0"/>
          </a:p>
          <a:p>
            <a:pPr algn="just">
              <a:defRPr/>
            </a:pPr>
            <a:r>
              <a:rPr lang="fr-FR" sz="1700" dirty="0"/>
              <a:t>De même un second wattmètre parcouru par i</a:t>
            </a:r>
            <a:r>
              <a:rPr lang="fr-FR" sz="1700" baseline="-25000" dirty="0"/>
              <a:t>2</a:t>
            </a:r>
            <a:r>
              <a:rPr lang="fr-FR" sz="1700" dirty="0"/>
              <a:t> est alimenté sous u</a:t>
            </a:r>
            <a:r>
              <a:rPr lang="fr-FR" sz="1700" baseline="-25000" dirty="0"/>
              <a:t>23</a:t>
            </a:r>
            <a:r>
              <a:rPr lang="fr-FR" sz="1700" dirty="0"/>
              <a:t> indique: P</a:t>
            </a:r>
            <a:r>
              <a:rPr lang="fr-FR" sz="1700" baseline="-25000" dirty="0"/>
              <a:t>2</a:t>
            </a:r>
            <a:r>
              <a:rPr lang="fr-FR" sz="1700" dirty="0"/>
              <a:t> = &lt; u</a:t>
            </a:r>
            <a:r>
              <a:rPr lang="fr-FR" sz="1700" baseline="-25000" dirty="0"/>
              <a:t>23</a:t>
            </a:r>
            <a:r>
              <a:rPr lang="fr-FR" sz="1700" dirty="0"/>
              <a:t> . i</a:t>
            </a:r>
            <a:r>
              <a:rPr lang="fr-FR" sz="1700" baseline="-25000" dirty="0"/>
              <a:t>3 </a:t>
            </a:r>
            <a:r>
              <a:rPr lang="fr-FR" sz="1700" dirty="0"/>
              <a:t>&gt;</a:t>
            </a:r>
          </a:p>
          <a:p>
            <a:pPr algn="just">
              <a:defRPr/>
            </a:pPr>
            <a:endParaRPr lang="fr-FR" sz="1700" dirty="0"/>
          </a:p>
          <a:p>
            <a:pPr algn="just">
              <a:defRPr/>
            </a:pPr>
            <a:endParaRPr lang="fr-FR" sz="1700" b="1" dirty="0"/>
          </a:p>
        </p:txBody>
      </p:sp>
      <p:grpSp>
        <p:nvGrpSpPr>
          <p:cNvPr id="2" name="Groupe 105"/>
          <p:cNvGrpSpPr>
            <a:grpSpLocks noChangeAspect="1"/>
          </p:cNvGrpSpPr>
          <p:nvPr/>
        </p:nvGrpSpPr>
        <p:grpSpPr bwMode="auto">
          <a:xfrm>
            <a:off x="1996148" y="3903478"/>
            <a:ext cx="5507148" cy="2110014"/>
            <a:chOff x="921577" y="5474944"/>
            <a:chExt cx="3892953" cy="1254388"/>
          </a:xfrm>
        </p:grpSpPr>
        <p:sp>
          <p:nvSpPr>
            <p:cNvPr id="19461" name="Line 278"/>
            <p:cNvSpPr>
              <a:spLocks noChangeShapeType="1"/>
            </p:cNvSpPr>
            <p:nvPr/>
          </p:nvSpPr>
          <p:spPr bwMode="auto">
            <a:xfrm>
              <a:off x="1142975" y="5757885"/>
              <a:ext cx="571500" cy="0"/>
            </a:xfrm>
            <a:prstGeom prst="line">
              <a:avLst/>
            </a:prstGeom>
            <a:noFill/>
            <a:ln w="9525">
              <a:solidFill>
                <a:srgbClr val="000000"/>
              </a:solidFill>
              <a:round/>
              <a:headEnd type="oval" w="med" len="med"/>
              <a:tailEnd/>
            </a:ln>
          </p:spPr>
          <p:txBody>
            <a:bodyPr/>
            <a:lstStyle/>
            <a:p>
              <a:endParaRPr lang="fr-FR"/>
            </a:p>
          </p:txBody>
        </p:sp>
        <p:sp>
          <p:nvSpPr>
            <p:cNvPr id="19462" name="Oval 279"/>
            <p:cNvSpPr>
              <a:spLocks noChangeArrowheads="1"/>
            </p:cNvSpPr>
            <p:nvPr/>
          </p:nvSpPr>
          <p:spPr bwMode="auto">
            <a:xfrm>
              <a:off x="1728762" y="5640410"/>
              <a:ext cx="228600" cy="228600"/>
            </a:xfrm>
            <a:prstGeom prst="ellipse">
              <a:avLst/>
            </a:prstGeom>
            <a:solidFill>
              <a:srgbClr val="FFFFFF"/>
            </a:solidFill>
            <a:ln w="9525">
              <a:solidFill>
                <a:srgbClr val="000000"/>
              </a:solidFill>
              <a:round/>
              <a:headEnd/>
              <a:tailEnd/>
            </a:ln>
          </p:spPr>
          <p:txBody>
            <a:bodyPr/>
            <a:lstStyle/>
            <a:p>
              <a:endParaRPr lang="fr-FR"/>
            </a:p>
          </p:txBody>
        </p:sp>
        <p:sp>
          <p:nvSpPr>
            <p:cNvPr id="19463" name="Line 280"/>
            <p:cNvSpPr>
              <a:spLocks noChangeShapeType="1"/>
            </p:cNvSpPr>
            <p:nvPr/>
          </p:nvSpPr>
          <p:spPr bwMode="auto">
            <a:xfrm>
              <a:off x="1963712" y="5757885"/>
              <a:ext cx="774700" cy="0"/>
            </a:xfrm>
            <a:prstGeom prst="line">
              <a:avLst/>
            </a:prstGeom>
            <a:noFill/>
            <a:ln w="9525">
              <a:solidFill>
                <a:srgbClr val="000000"/>
              </a:solidFill>
              <a:round/>
              <a:headEnd/>
              <a:tailEnd/>
            </a:ln>
          </p:spPr>
          <p:txBody>
            <a:bodyPr/>
            <a:lstStyle/>
            <a:p>
              <a:endParaRPr lang="fr-FR"/>
            </a:p>
          </p:txBody>
        </p:sp>
        <p:sp>
          <p:nvSpPr>
            <p:cNvPr id="19464" name="Oval 281"/>
            <p:cNvSpPr>
              <a:spLocks noChangeArrowheads="1"/>
            </p:cNvSpPr>
            <p:nvPr/>
          </p:nvSpPr>
          <p:spPr bwMode="auto">
            <a:xfrm>
              <a:off x="2198662" y="5986485"/>
              <a:ext cx="228600" cy="228600"/>
            </a:xfrm>
            <a:prstGeom prst="ellipse">
              <a:avLst/>
            </a:prstGeom>
            <a:solidFill>
              <a:srgbClr val="FFFFFF"/>
            </a:solidFill>
            <a:ln w="9525">
              <a:solidFill>
                <a:srgbClr val="000000"/>
              </a:solidFill>
              <a:round/>
              <a:headEnd/>
              <a:tailEnd/>
            </a:ln>
          </p:spPr>
          <p:txBody>
            <a:bodyPr/>
            <a:lstStyle/>
            <a:p>
              <a:endParaRPr lang="fr-FR"/>
            </a:p>
          </p:txBody>
        </p:sp>
        <p:sp>
          <p:nvSpPr>
            <p:cNvPr id="19465" name="Line 282"/>
            <p:cNvSpPr>
              <a:spLocks noChangeShapeType="1"/>
            </p:cNvSpPr>
            <p:nvPr/>
          </p:nvSpPr>
          <p:spPr bwMode="auto">
            <a:xfrm>
              <a:off x="1142975" y="6100785"/>
              <a:ext cx="1028700" cy="0"/>
            </a:xfrm>
            <a:prstGeom prst="line">
              <a:avLst/>
            </a:prstGeom>
            <a:noFill/>
            <a:ln w="9525">
              <a:solidFill>
                <a:srgbClr val="000000"/>
              </a:solidFill>
              <a:round/>
              <a:headEnd type="oval" w="med" len="med"/>
              <a:tailEnd/>
            </a:ln>
          </p:spPr>
          <p:txBody>
            <a:bodyPr/>
            <a:lstStyle/>
            <a:p>
              <a:endParaRPr lang="fr-FR"/>
            </a:p>
          </p:txBody>
        </p:sp>
        <p:sp>
          <p:nvSpPr>
            <p:cNvPr id="19466" name="Line 283"/>
            <p:cNvSpPr>
              <a:spLocks noChangeShapeType="1"/>
            </p:cNvSpPr>
            <p:nvPr/>
          </p:nvSpPr>
          <p:spPr bwMode="auto">
            <a:xfrm>
              <a:off x="2427262" y="6100785"/>
              <a:ext cx="342900" cy="0"/>
            </a:xfrm>
            <a:prstGeom prst="line">
              <a:avLst/>
            </a:prstGeom>
            <a:noFill/>
            <a:ln w="9525">
              <a:solidFill>
                <a:srgbClr val="000000"/>
              </a:solidFill>
              <a:round/>
              <a:headEnd/>
              <a:tailEnd/>
            </a:ln>
          </p:spPr>
          <p:txBody>
            <a:bodyPr/>
            <a:lstStyle/>
            <a:p>
              <a:endParaRPr lang="fr-FR"/>
            </a:p>
          </p:txBody>
        </p:sp>
        <p:sp>
          <p:nvSpPr>
            <p:cNvPr id="19467" name="Line 285"/>
            <p:cNvSpPr>
              <a:spLocks noChangeShapeType="1"/>
            </p:cNvSpPr>
            <p:nvPr/>
          </p:nvSpPr>
          <p:spPr bwMode="auto">
            <a:xfrm>
              <a:off x="1658912" y="5976959"/>
              <a:ext cx="129276" cy="0"/>
            </a:xfrm>
            <a:prstGeom prst="line">
              <a:avLst/>
            </a:prstGeom>
            <a:noFill/>
            <a:ln w="9525">
              <a:solidFill>
                <a:srgbClr val="000000"/>
              </a:solidFill>
              <a:round/>
              <a:headEnd/>
              <a:tailEnd/>
            </a:ln>
          </p:spPr>
          <p:txBody>
            <a:bodyPr/>
            <a:lstStyle/>
            <a:p>
              <a:endParaRPr lang="fr-FR"/>
            </a:p>
          </p:txBody>
        </p:sp>
        <p:sp>
          <p:nvSpPr>
            <p:cNvPr id="19468" name="Line 286"/>
            <p:cNvSpPr>
              <a:spLocks noChangeShapeType="1"/>
            </p:cNvSpPr>
            <p:nvPr/>
          </p:nvSpPr>
          <p:spPr bwMode="auto">
            <a:xfrm>
              <a:off x="1655737" y="5754710"/>
              <a:ext cx="0" cy="228600"/>
            </a:xfrm>
            <a:prstGeom prst="line">
              <a:avLst/>
            </a:prstGeom>
            <a:noFill/>
            <a:ln w="9525">
              <a:solidFill>
                <a:srgbClr val="000000"/>
              </a:solidFill>
              <a:round/>
              <a:headEnd/>
              <a:tailEnd/>
            </a:ln>
          </p:spPr>
          <p:txBody>
            <a:bodyPr/>
            <a:lstStyle/>
            <a:p>
              <a:endParaRPr lang="fr-FR"/>
            </a:p>
          </p:txBody>
        </p:sp>
        <p:sp>
          <p:nvSpPr>
            <p:cNvPr id="19469" name="Line 287"/>
            <p:cNvSpPr>
              <a:spLocks noChangeShapeType="1"/>
            </p:cNvSpPr>
            <p:nvPr/>
          </p:nvSpPr>
          <p:spPr bwMode="auto">
            <a:xfrm flipV="1">
              <a:off x="1785912" y="5864247"/>
              <a:ext cx="0" cy="114300"/>
            </a:xfrm>
            <a:prstGeom prst="line">
              <a:avLst/>
            </a:prstGeom>
            <a:noFill/>
            <a:ln w="9525">
              <a:solidFill>
                <a:srgbClr val="000000"/>
              </a:solidFill>
              <a:round/>
              <a:headEnd/>
              <a:tailEnd/>
            </a:ln>
          </p:spPr>
          <p:txBody>
            <a:bodyPr/>
            <a:lstStyle/>
            <a:p>
              <a:endParaRPr lang="fr-FR"/>
            </a:p>
          </p:txBody>
        </p:sp>
        <p:sp>
          <p:nvSpPr>
            <p:cNvPr id="19470" name="Line 288"/>
            <p:cNvSpPr>
              <a:spLocks noChangeShapeType="1"/>
            </p:cNvSpPr>
            <p:nvPr/>
          </p:nvSpPr>
          <p:spPr bwMode="auto">
            <a:xfrm>
              <a:off x="1893862" y="5869010"/>
              <a:ext cx="0" cy="228600"/>
            </a:xfrm>
            <a:prstGeom prst="line">
              <a:avLst/>
            </a:prstGeom>
            <a:noFill/>
            <a:ln w="9525">
              <a:solidFill>
                <a:srgbClr val="000000"/>
              </a:solidFill>
              <a:round/>
              <a:headEnd/>
              <a:tailEnd/>
            </a:ln>
          </p:spPr>
          <p:txBody>
            <a:bodyPr/>
            <a:lstStyle/>
            <a:p>
              <a:endParaRPr lang="fr-FR"/>
            </a:p>
          </p:txBody>
        </p:sp>
        <p:sp>
          <p:nvSpPr>
            <p:cNvPr id="19471" name="Freeform 289"/>
            <p:cNvSpPr>
              <a:spLocks/>
            </p:cNvSpPr>
            <p:nvPr/>
          </p:nvSpPr>
          <p:spPr bwMode="auto">
            <a:xfrm>
              <a:off x="1898625" y="6099197"/>
              <a:ext cx="50800" cy="127000"/>
            </a:xfrm>
            <a:custGeom>
              <a:avLst/>
              <a:gdLst>
                <a:gd name="T0" fmla="*/ 0 w 80"/>
                <a:gd name="T1" fmla="*/ 0 h 200"/>
                <a:gd name="T2" fmla="*/ 2147483647 w 80"/>
                <a:gd name="T3" fmla="*/ 2147483647 h 200"/>
                <a:gd name="T4" fmla="*/ 2147483647 w 80"/>
                <a:gd name="T5" fmla="*/ 2147483647 h 200"/>
                <a:gd name="T6" fmla="*/ 0 w 80"/>
                <a:gd name="T7" fmla="*/ 2147483647 h 200"/>
                <a:gd name="T8" fmla="*/ 0 60000 65536"/>
                <a:gd name="T9" fmla="*/ 0 60000 65536"/>
                <a:gd name="T10" fmla="*/ 0 60000 65536"/>
                <a:gd name="T11" fmla="*/ 0 60000 65536"/>
                <a:gd name="T12" fmla="*/ 0 w 80"/>
                <a:gd name="T13" fmla="*/ 0 h 200"/>
                <a:gd name="T14" fmla="*/ 80 w 80"/>
                <a:gd name="T15" fmla="*/ 200 h 200"/>
              </a:gdLst>
              <a:ahLst/>
              <a:cxnLst>
                <a:cxn ang="T8">
                  <a:pos x="T0" y="T1"/>
                </a:cxn>
                <a:cxn ang="T9">
                  <a:pos x="T2" y="T3"/>
                </a:cxn>
                <a:cxn ang="T10">
                  <a:pos x="T4" y="T5"/>
                </a:cxn>
                <a:cxn ang="T11">
                  <a:pos x="T6" y="T7"/>
                </a:cxn>
              </a:cxnLst>
              <a:rect l="T12" t="T13" r="T14" b="T15"/>
              <a:pathLst>
                <a:path w="80" h="200">
                  <a:moveTo>
                    <a:pt x="0" y="0"/>
                  </a:moveTo>
                  <a:cubicBezTo>
                    <a:pt x="53" y="18"/>
                    <a:pt x="80" y="9"/>
                    <a:pt x="80" y="80"/>
                  </a:cubicBezTo>
                  <a:cubicBezTo>
                    <a:pt x="80" y="107"/>
                    <a:pt x="75" y="137"/>
                    <a:pt x="60" y="160"/>
                  </a:cubicBezTo>
                  <a:cubicBezTo>
                    <a:pt x="47" y="180"/>
                    <a:pt x="0" y="200"/>
                    <a:pt x="0" y="200"/>
                  </a:cubicBezTo>
                </a:path>
              </a:pathLst>
            </a:custGeom>
            <a:noFill/>
            <a:ln w="9525">
              <a:solidFill>
                <a:srgbClr val="000000"/>
              </a:solidFill>
              <a:round/>
              <a:headEnd/>
              <a:tailEnd/>
            </a:ln>
          </p:spPr>
          <p:txBody>
            <a:bodyPr/>
            <a:lstStyle/>
            <a:p>
              <a:endParaRPr lang="fr-FR"/>
            </a:p>
          </p:txBody>
        </p:sp>
        <p:sp>
          <p:nvSpPr>
            <p:cNvPr id="19472" name="Line 290"/>
            <p:cNvSpPr>
              <a:spLocks noChangeShapeType="1"/>
            </p:cNvSpPr>
            <p:nvPr/>
          </p:nvSpPr>
          <p:spPr bwMode="auto">
            <a:xfrm flipH="1">
              <a:off x="1897037" y="6227225"/>
              <a:ext cx="1588" cy="245036"/>
            </a:xfrm>
            <a:prstGeom prst="line">
              <a:avLst/>
            </a:prstGeom>
            <a:noFill/>
            <a:ln w="9525">
              <a:solidFill>
                <a:srgbClr val="000000"/>
              </a:solidFill>
              <a:round/>
              <a:headEnd/>
              <a:tailEnd/>
            </a:ln>
          </p:spPr>
          <p:txBody>
            <a:bodyPr/>
            <a:lstStyle/>
            <a:p>
              <a:endParaRPr lang="fr-FR"/>
            </a:p>
          </p:txBody>
        </p:sp>
        <p:sp>
          <p:nvSpPr>
            <p:cNvPr id="19473" name="Line 291"/>
            <p:cNvSpPr>
              <a:spLocks noChangeShapeType="1"/>
            </p:cNvSpPr>
            <p:nvPr/>
          </p:nvSpPr>
          <p:spPr bwMode="auto">
            <a:xfrm>
              <a:off x="2087537" y="6097610"/>
              <a:ext cx="0" cy="165100"/>
            </a:xfrm>
            <a:prstGeom prst="line">
              <a:avLst/>
            </a:prstGeom>
            <a:noFill/>
            <a:ln w="9525">
              <a:solidFill>
                <a:srgbClr val="000000"/>
              </a:solidFill>
              <a:round/>
              <a:headEnd/>
              <a:tailEnd/>
            </a:ln>
          </p:spPr>
          <p:txBody>
            <a:bodyPr/>
            <a:lstStyle/>
            <a:p>
              <a:endParaRPr lang="fr-FR"/>
            </a:p>
          </p:txBody>
        </p:sp>
        <p:sp>
          <p:nvSpPr>
            <p:cNvPr id="19474" name="Line 292"/>
            <p:cNvSpPr>
              <a:spLocks noChangeShapeType="1"/>
            </p:cNvSpPr>
            <p:nvPr/>
          </p:nvSpPr>
          <p:spPr bwMode="auto">
            <a:xfrm>
              <a:off x="2087537" y="6269060"/>
              <a:ext cx="114300" cy="0"/>
            </a:xfrm>
            <a:prstGeom prst="line">
              <a:avLst/>
            </a:prstGeom>
            <a:noFill/>
            <a:ln w="9525">
              <a:solidFill>
                <a:srgbClr val="000000"/>
              </a:solidFill>
              <a:round/>
              <a:headEnd/>
              <a:tailEnd/>
            </a:ln>
          </p:spPr>
          <p:txBody>
            <a:bodyPr/>
            <a:lstStyle/>
            <a:p>
              <a:endParaRPr lang="fr-FR"/>
            </a:p>
          </p:txBody>
        </p:sp>
        <p:sp>
          <p:nvSpPr>
            <p:cNvPr id="19475" name="Line 293"/>
            <p:cNvSpPr>
              <a:spLocks noChangeShapeType="1"/>
            </p:cNvSpPr>
            <p:nvPr/>
          </p:nvSpPr>
          <p:spPr bwMode="auto">
            <a:xfrm>
              <a:off x="1142975" y="6472260"/>
              <a:ext cx="1600200" cy="0"/>
            </a:xfrm>
            <a:prstGeom prst="line">
              <a:avLst/>
            </a:prstGeom>
            <a:noFill/>
            <a:ln w="9525">
              <a:solidFill>
                <a:srgbClr val="000000"/>
              </a:solidFill>
              <a:round/>
              <a:headEnd type="oval" w="med" len="med"/>
              <a:tailEnd/>
            </a:ln>
          </p:spPr>
          <p:txBody>
            <a:bodyPr/>
            <a:lstStyle/>
            <a:p>
              <a:endParaRPr lang="fr-FR"/>
            </a:p>
          </p:txBody>
        </p:sp>
        <p:sp>
          <p:nvSpPr>
            <p:cNvPr id="19476" name="Line 294"/>
            <p:cNvSpPr>
              <a:spLocks noChangeShapeType="1"/>
            </p:cNvSpPr>
            <p:nvPr/>
          </p:nvSpPr>
          <p:spPr bwMode="auto">
            <a:xfrm rot="18897458">
              <a:off x="2199947" y="6235289"/>
              <a:ext cx="81179" cy="5121"/>
            </a:xfrm>
            <a:prstGeom prst="line">
              <a:avLst/>
            </a:prstGeom>
            <a:noFill/>
            <a:ln w="9525">
              <a:solidFill>
                <a:srgbClr val="000000"/>
              </a:solidFill>
              <a:round/>
              <a:headEnd/>
              <a:tailEnd/>
            </a:ln>
          </p:spPr>
          <p:txBody>
            <a:bodyPr/>
            <a:lstStyle/>
            <a:p>
              <a:endParaRPr lang="fr-FR"/>
            </a:p>
          </p:txBody>
        </p:sp>
        <p:sp>
          <p:nvSpPr>
            <p:cNvPr id="19477" name="Text Box 295"/>
            <p:cNvSpPr txBox="1">
              <a:spLocks noChangeArrowheads="1"/>
            </p:cNvSpPr>
            <p:nvPr/>
          </p:nvSpPr>
          <p:spPr bwMode="auto">
            <a:xfrm>
              <a:off x="921577" y="5700632"/>
              <a:ext cx="114300" cy="1028700"/>
            </a:xfrm>
            <a:prstGeom prst="rect">
              <a:avLst/>
            </a:prstGeom>
            <a:solidFill>
              <a:srgbClr val="FFFFFF"/>
            </a:solidFill>
            <a:ln w="9525">
              <a:noFill/>
              <a:miter lim="800000"/>
              <a:headEnd/>
              <a:tailEnd/>
            </a:ln>
          </p:spPr>
          <p:txBody>
            <a:bodyPr lIns="0" rIns="0"/>
            <a:lstStyle/>
            <a:p>
              <a:pPr>
                <a:spcBef>
                  <a:spcPts val="600"/>
                </a:spcBef>
              </a:pPr>
              <a:r>
                <a:rPr lang="fr-FR" sz="1200" dirty="0"/>
                <a:t>1</a:t>
              </a:r>
            </a:p>
            <a:p>
              <a:endParaRPr lang="en-US" sz="1200" dirty="0"/>
            </a:p>
            <a:p>
              <a:endParaRPr lang="fr-FR" sz="1200" dirty="0"/>
            </a:p>
            <a:p>
              <a:r>
                <a:rPr lang="fr-FR" sz="1200" dirty="0"/>
                <a:t>2</a:t>
              </a:r>
            </a:p>
            <a:p>
              <a:endParaRPr lang="en-US" sz="1200" dirty="0"/>
            </a:p>
            <a:p>
              <a:endParaRPr lang="fr-FR" sz="1200" dirty="0"/>
            </a:p>
            <a:p>
              <a:r>
                <a:rPr lang="fr-FR" sz="1200" dirty="0"/>
                <a:t>3</a:t>
              </a:r>
            </a:p>
            <a:p>
              <a:endParaRPr lang="fr-FR" dirty="0"/>
            </a:p>
          </p:txBody>
        </p:sp>
        <p:sp>
          <p:nvSpPr>
            <p:cNvPr id="19478" name="Line 296"/>
            <p:cNvSpPr>
              <a:spLocks noChangeShapeType="1"/>
            </p:cNvSpPr>
            <p:nvPr/>
          </p:nvSpPr>
          <p:spPr bwMode="auto">
            <a:xfrm>
              <a:off x="2414562" y="6140472"/>
              <a:ext cx="114300" cy="114300"/>
            </a:xfrm>
            <a:prstGeom prst="line">
              <a:avLst/>
            </a:prstGeom>
            <a:noFill/>
            <a:ln w="9525">
              <a:solidFill>
                <a:srgbClr val="000000"/>
              </a:solidFill>
              <a:round/>
              <a:headEnd/>
              <a:tailEnd/>
            </a:ln>
          </p:spPr>
          <p:txBody>
            <a:bodyPr/>
            <a:lstStyle/>
            <a:p>
              <a:endParaRPr lang="fr-FR"/>
            </a:p>
          </p:txBody>
        </p:sp>
        <p:sp>
          <p:nvSpPr>
            <p:cNvPr id="19479" name="Line 297"/>
            <p:cNvSpPr>
              <a:spLocks noChangeShapeType="1"/>
            </p:cNvSpPr>
            <p:nvPr/>
          </p:nvSpPr>
          <p:spPr bwMode="auto">
            <a:xfrm>
              <a:off x="2528862" y="6254773"/>
              <a:ext cx="0" cy="217488"/>
            </a:xfrm>
            <a:prstGeom prst="line">
              <a:avLst/>
            </a:prstGeom>
            <a:noFill/>
            <a:ln w="9525">
              <a:solidFill>
                <a:srgbClr val="000000"/>
              </a:solidFill>
              <a:round/>
              <a:headEnd/>
              <a:tailEnd type="oval" w="med" len="med"/>
            </a:ln>
          </p:spPr>
          <p:txBody>
            <a:bodyPr/>
            <a:lstStyle/>
            <a:p>
              <a:endParaRPr lang="fr-FR"/>
            </a:p>
          </p:txBody>
        </p:sp>
        <p:sp>
          <p:nvSpPr>
            <p:cNvPr id="19480" name="Text Box 242"/>
            <p:cNvSpPr txBox="1">
              <a:spLocks noChangeAspect="1" noChangeArrowheads="1"/>
            </p:cNvSpPr>
            <p:nvPr/>
          </p:nvSpPr>
          <p:spPr bwMode="auto">
            <a:xfrm>
              <a:off x="2760292" y="5513593"/>
              <a:ext cx="811576" cy="1214434"/>
            </a:xfrm>
            <a:prstGeom prst="rect">
              <a:avLst/>
            </a:prstGeom>
            <a:solidFill>
              <a:srgbClr val="FFFFFF"/>
            </a:solidFill>
            <a:ln w="9525">
              <a:solidFill>
                <a:srgbClr val="000000"/>
              </a:solidFill>
              <a:miter lim="800000"/>
              <a:headEnd/>
              <a:tailEnd/>
            </a:ln>
          </p:spPr>
          <p:txBody>
            <a:bodyPr lIns="54000" tIns="10800" rIns="54000" bIns="10800"/>
            <a:lstStyle/>
            <a:p>
              <a:pPr algn="ctr"/>
              <a:endParaRPr lang="fr-FR" sz="1200" dirty="0"/>
            </a:p>
            <a:p>
              <a:pPr algn="ctr"/>
              <a:endParaRPr lang="fr-FR" sz="1200" dirty="0"/>
            </a:p>
            <a:p>
              <a:pPr algn="ctr"/>
              <a:r>
                <a:rPr lang="fr-FR" sz="1200" dirty="0"/>
                <a:t>RÉCEP</a:t>
              </a:r>
            </a:p>
            <a:p>
              <a:pPr algn="ctr"/>
              <a:r>
                <a:rPr lang="fr-FR" sz="1200" dirty="0"/>
                <a:t>TEUR</a:t>
              </a:r>
            </a:p>
          </p:txBody>
        </p:sp>
        <p:sp>
          <p:nvSpPr>
            <p:cNvPr id="19481" name="Text Box 243"/>
            <p:cNvSpPr txBox="1">
              <a:spLocks noChangeArrowheads="1"/>
            </p:cNvSpPr>
            <p:nvPr/>
          </p:nvSpPr>
          <p:spPr bwMode="auto">
            <a:xfrm>
              <a:off x="1736355" y="5677704"/>
              <a:ext cx="485776" cy="364231"/>
            </a:xfrm>
            <a:prstGeom prst="rect">
              <a:avLst/>
            </a:prstGeom>
            <a:noFill/>
            <a:ln w="9525">
              <a:noFill/>
              <a:miter lim="800000"/>
              <a:headEnd/>
              <a:tailEnd/>
            </a:ln>
          </p:spPr>
          <p:txBody>
            <a:bodyPr/>
            <a:lstStyle/>
            <a:p>
              <a:pPr>
                <a:spcBef>
                  <a:spcPts val="600"/>
                </a:spcBef>
              </a:pPr>
              <a:r>
                <a:rPr lang="fr-FR" sz="1000" dirty="0"/>
                <a:t>W</a:t>
              </a:r>
              <a:r>
                <a:rPr lang="fr-FR" sz="1000" baseline="-25000" dirty="0"/>
                <a:t>1</a:t>
              </a:r>
            </a:p>
          </p:txBody>
        </p:sp>
        <p:sp>
          <p:nvSpPr>
            <p:cNvPr id="19482" name="Text Box 243"/>
            <p:cNvSpPr txBox="1">
              <a:spLocks noChangeArrowheads="1"/>
            </p:cNvSpPr>
            <p:nvPr/>
          </p:nvSpPr>
          <p:spPr bwMode="auto">
            <a:xfrm>
              <a:off x="2201491" y="6038060"/>
              <a:ext cx="485776" cy="364231"/>
            </a:xfrm>
            <a:prstGeom prst="rect">
              <a:avLst/>
            </a:prstGeom>
            <a:noFill/>
            <a:ln w="9525">
              <a:noFill/>
              <a:miter lim="800000"/>
              <a:headEnd/>
              <a:tailEnd/>
            </a:ln>
          </p:spPr>
          <p:txBody>
            <a:bodyPr/>
            <a:lstStyle/>
            <a:p>
              <a:pPr>
                <a:spcBef>
                  <a:spcPts val="600"/>
                </a:spcBef>
              </a:pPr>
              <a:r>
                <a:rPr lang="fr-FR" sz="1000" dirty="0"/>
                <a:t>W</a:t>
              </a:r>
              <a:r>
                <a:rPr lang="fr-FR" sz="1000" baseline="-25000" dirty="0"/>
                <a:t>2</a:t>
              </a:r>
            </a:p>
          </p:txBody>
        </p:sp>
        <p:sp>
          <p:nvSpPr>
            <p:cNvPr id="19483" name="Text Box 243"/>
            <p:cNvSpPr txBox="1">
              <a:spLocks noChangeArrowheads="1"/>
            </p:cNvSpPr>
            <p:nvPr/>
          </p:nvSpPr>
          <p:spPr bwMode="auto">
            <a:xfrm>
              <a:off x="1883114" y="5474944"/>
              <a:ext cx="485776" cy="364231"/>
            </a:xfrm>
            <a:prstGeom prst="rect">
              <a:avLst/>
            </a:prstGeom>
            <a:noFill/>
            <a:ln w="9525">
              <a:noFill/>
              <a:miter lim="800000"/>
              <a:headEnd/>
              <a:tailEnd/>
            </a:ln>
          </p:spPr>
          <p:txBody>
            <a:bodyPr/>
            <a:lstStyle/>
            <a:p>
              <a:pPr>
                <a:spcBef>
                  <a:spcPts val="600"/>
                </a:spcBef>
              </a:pPr>
              <a:r>
                <a:rPr lang="fr-FR" sz="1400"/>
                <a:t>P</a:t>
              </a:r>
              <a:r>
                <a:rPr lang="fr-FR" sz="1400" baseline="-25000"/>
                <a:t>1</a:t>
              </a:r>
            </a:p>
          </p:txBody>
        </p:sp>
        <p:sp>
          <p:nvSpPr>
            <p:cNvPr id="19484" name="Text Box 243"/>
            <p:cNvSpPr txBox="1">
              <a:spLocks noChangeArrowheads="1"/>
            </p:cNvSpPr>
            <p:nvPr/>
          </p:nvSpPr>
          <p:spPr bwMode="auto">
            <a:xfrm>
              <a:off x="2358833" y="5850851"/>
              <a:ext cx="485776" cy="364231"/>
            </a:xfrm>
            <a:prstGeom prst="rect">
              <a:avLst/>
            </a:prstGeom>
            <a:noFill/>
            <a:ln w="9525">
              <a:noFill/>
              <a:miter lim="800000"/>
              <a:headEnd/>
              <a:tailEnd/>
            </a:ln>
          </p:spPr>
          <p:txBody>
            <a:bodyPr/>
            <a:lstStyle/>
            <a:p>
              <a:pPr>
                <a:spcBef>
                  <a:spcPts val="600"/>
                </a:spcBef>
              </a:pPr>
              <a:r>
                <a:rPr lang="fr-FR" sz="1400"/>
                <a:t>P</a:t>
              </a:r>
              <a:r>
                <a:rPr lang="fr-FR" sz="1400" baseline="-25000"/>
                <a:t>2</a:t>
              </a:r>
            </a:p>
          </p:txBody>
        </p:sp>
        <p:sp>
          <p:nvSpPr>
            <p:cNvPr id="19485" name="ZoneTexte 104"/>
            <p:cNvSpPr txBox="1">
              <a:spLocks noChangeArrowheads="1"/>
            </p:cNvSpPr>
            <p:nvPr/>
          </p:nvSpPr>
          <p:spPr bwMode="auto">
            <a:xfrm>
              <a:off x="3728976" y="5974665"/>
              <a:ext cx="1085554" cy="369332"/>
            </a:xfrm>
            <a:prstGeom prst="rect">
              <a:avLst/>
            </a:prstGeom>
            <a:noFill/>
            <a:ln w="9525">
              <a:noFill/>
              <a:miter lim="800000"/>
              <a:headEnd/>
              <a:tailEnd/>
            </a:ln>
          </p:spPr>
          <p:txBody>
            <a:bodyPr wrap="none">
              <a:spAutoFit/>
            </a:bodyPr>
            <a:lstStyle/>
            <a:p>
              <a:r>
                <a:rPr lang="fr-FR" dirty="0"/>
                <a:t>P=P</a:t>
              </a:r>
              <a:r>
                <a:rPr lang="fr-FR" baseline="-25000" dirty="0"/>
                <a:t>1</a:t>
              </a:r>
              <a:r>
                <a:rPr lang="fr-FR" dirty="0"/>
                <a:t>+P</a:t>
              </a:r>
              <a:r>
                <a:rPr lang="fr-FR" baseline="-25000" dirty="0"/>
                <a:t>2</a:t>
              </a:r>
            </a:p>
          </p:txBody>
        </p:sp>
      </p:grpSp>
      <p:sp>
        <p:nvSpPr>
          <p:cNvPr id="3" name="Espace réservé du numéro de diapositive 2"/>
          <p:cNvSpPr>
            <a:spLocks noGrp="1"/>
          </p:cNvSpPr>
          <p:nvPr>
            <p:ph type="sldNum" sz="quarter" idx="12"/>
          </p:nvPr>
        </p:nvSpPr>
        <p:spPr/>
        <p:txBody>
          <a:bodyPr/>
          <a:lstStyle/>
          <a:p>
            <a:pPr>
              <a:defRPr/>
            </a:pPr>
            <a:fld id="{8D6E587B-5070-4C33-B8A0-3049C854F3BE}" type="slidenum">
              <a:rPr lang="fr-FR" smtClean="0">
                <a:solidFill>
                  <a:schemeClr val="tx1"/>
                </a:solidFill>
              </a:rPr>
              <a:pPr>
                <a:defRPr/>
              </a:pPr>
              <a:t>34</a:t>
            </a:fld>
            <a:endParaRPr lang="fr-FR">
              <a:solidFill>
                <a:schemeClr val="tx1"/>
              </a:solidFill>
            </a:endParaRPr>
          </a:p>
        </p:txBody>
      </p:sp>
    </p:spTree>
    <p:extLst>
      <p:ext uri="{BB962C8B-B14F-4D97-AF65-F5344CB8AC3E}">
        <p14:creationId xmlns:p14="http://schemas.microsoft.com/office/powerpoint/2010/main" val="42717314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8435">
                                            <p:txEl>
                                              <p:pRg st="1" end="1"/>
                                            </p:txEl>
                                          </p:spTgt>
                                        </p:tgtEl>
                                        <p:attrNameLst>
                                          <p:attrName>style.visibility</p:attrName>
                                        </p:attrNameLst>
                                      </p:cBhvr>
                                      <p:to>
                                        <p:strVal val="visible"/>
                                      </p:to>
                                    </p:set>
                                    <p:animEffect transition="in" filter="checkerboard(across)">
                                      <p:cBhvr>
                                        <p:cTn id="7" dur="500"/>
                                        <p:tgtEl>
                                          <p:spTgt spid="1843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8435">
                                            <p:txEl>
                                              <p:pRg st="3" end="3"/>
                                            </p:txEl>
                                          </p:spTgt>
                                        </p:tgtEl>
                                        <p:attrNameLst>
                                          <p:attrName>style.visibility</p:attrName>
                                        </p:attrNameLst>
                                      </p:cBhvr>
                                      <p:to>
                                        <p:strVal val="visible"/>
                                      </p:to>
                                    </p:set>
                                    <p:animEffect transition="in" filter="checkerboard(across)">
                                      <p:cBhvr>
                                        <p:cTn id="12" dur="500"/>
                                        <p:tgtEl>
                                          <p:spTgt spid="1843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checkerboard(across)">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rmAutofit/>
          </a:bodyPr>
          <a:lstStyle/>
          <a:p>
            <a:pPr eaLnBrk="1" fontAlgn="auto" hangingPunct="1">
              <a:spcAft>
                <a:spcPts val="0"/>
              </a:spcAft>
              <a:defRPr/>
            </a:pPr>
            <a:r>
              <a:rPr lang="it-IT" sz="3400" b="1" dirty="0"/>
              <a:t>Puissances dans les systèmes triphasé équilibrés</a:t>
            </a:r>
            <a:endParaRPr lang="fr-FR" sz="3400" b="1" dirty="0"/>
          </a:p>
        </p:txBody>
      </p:sp>
      <mc:AlternateContent xmlns:mc="http://schemas.openxmlformats.org/markup-compatibility/2006" xmlns:a14="http://schemas.microsoft.com/office/drawing/2010/main">
        <mc:Choice Requires="a14">
          <p:sp>
            <p:nvSpPr>
              <p:cNvPr id="19459" name="Rectangle 170"/>
              <p:cNvSpPr>
                <a:spLocks noChangeArrowheads="1"/>
              </p:cNvSpPr>
              <p:nvPr/>
            </p:nvSpPr>
            <p:spPr bwMode="auto">
              <a:xfrm>
                <a:off x="891790" y="1453430"/>
                <a:ext cx="6341387" cy="5268045"/>
              </a:xfrm>
              <a:prstGeom prst="rect">
                <a:avLst/>
              </a:prstGeom>
              <a:noFill/>
              <a:ln w="9525">
                <a:noFill/>
                <a:miter lim="800000"/>
                <a:headEnd/>
                <a:tailEnd/>
              </a:ln>
            </p:spPr>
            <p:txBody>
              <a:bodyPr wrap="square">
                <a:spAutoFit/>
              </a:bodyPr>
              <a:lstStyle/>
              <a:p>
                <a:r>
                  <a:rPr lang="fr-FR" sz="1600" u="sng" dirty="0"/>
                  <a:t>Si les courants et les tensions sont équilibrés et sinusoïdaux</a:t>
                </a:r>
              </a:p>
              <a:p>
                <a:pPr>
                  <a:buFontTx/>
                  <a:buChar char="-"/>
                </a:pPr>
                <a:endParaRPr lang="fr-FR" sz="1600" b="1" u="sng" dirty="0"/>
              </a:p>
              <a:p>
                <a:pPr>
                  <a:tabLst>
                    <a:tab pos="914400" algn="l"/>
                  </a:tabLst>
                </a:pPr>
                <a:r>
                  <a:rPr lang="fr-FR" sz="1600" dirty="0"/>
                  <a:t>	</a:t>
                </a:r>
                <a14:m>
                  <m:oMath xmlns:m="http://schemas.openxmlformats.org/officeDocument/2006/math">
                    <m:sSub>
                      <m:sSubPr>
                        <m:ctrlPr>
                          <a:rPr lang="fr-FR" sz="1600" i="1" smtClean="0">
                            <a:latin typeface="Cambria Math" panose="02040503050406030204" pitchFamily="18" charset="0"/>
                          </a:rPr>
                        </m:ctrlPr>
                      </m:sSubPr>
                      <m:e>
                        <m:d>
                          <m:dPr>
                            <m:begChr m:val="{"/>
                            <m:endChr m:val=""/>
                            <m:ctrlPr>
                              <a:rPr lang="fr-FR" sz="1600" i="1" smtClean="0">
                                <a:latin typeface="Cambria Math" panose="02040503050406030204" pitchFamily="18" charset="0"/>
                              </a:rPr>
                            </m:ctrlPr>
                          </m:dPr>
                          <m:e>
                            <m:eqArr>
                              <m:eqArrPr>
                                <m:ctrlPr>
                                  <a:rPr lang="fr-FR" sz="1600" i="1" smtClean="0">
                                    <a:latin typeface="Cambria Math" panose="02040503050406030204" pitchFamily="18" charset="0"/>
                                  </a:rPr>
                                </m:ctrlPr>
                              </m:eqArrPr>
                              <m:e>
                                <m:sSub>
                                  <m:sSubPr>
                                    <m:ctrlPr>
                                      <a:rPr lang="fr-FR" sz="1600" i="1" smtClean="0">
                                        <a:latin typeface="Cambria Math" panose="02040503050406030204" pitchFamily="18" charset="0"/>
                                      </a:rPr>
                                    </m:ctrlPr>
                                  </m:sSubPr>
                                  <m:e>
                                    <m:r>
                                      <a:rPr lang="en-US" sz="1600" b="0" i="1" smtClean="0">
                                        <a:latin typeface="Cambria Math" panose="02040503050406030204" pitchFamily="18" charset="0"/>
                                      </a:rPr>
                                      <m:t>𝑃</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𝑈</m:t>
                                    </m:r>
                                  </m:e>
                                  <m:sub>
                                    <m:r>
                                      <a:rPr lang="en-US" sz="1600" b="0" i="1" smtClean="0">
                                        <a:latin typeface="Cambria Math" panose="02040503050406030204" pitchFamily="18" charset="0"/>
                                      </a:rPr>
                                      <m:t>13</m:t>
                                    </m:r>
                                  </m:sub>
                                </m:sSub>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𝐼</m:t>
                                    </m:r>
                                  </m:e>
                                  <m:sub>
                                    <m:r>
                                      <a:rPr lang="en-US" sz="1600" b="0" i="1" smtClean="0">
                                        <a:latin typeface="Cambria Math" panose="02040503050406030204" pitchFamily="18" charset="0"/>
                                      </a:rPr>
                                      <m:t>1</m:t>
                                    </m:r>
                                  </m:sub>
                                </m:sSub>
                                <m:func>
                                  <m:funcPr>
                                    <m:ctrlPr>
                                      <a:rPr lang="en-US" sz="1600" b="0" i="1" smtClean="0">
                                        <a:latin typeface="Cambria Math" panose="02040503050406030204" pitchFamily="18" charset="0"/>
                                      </a:rPr>
                                    </m:ctrlPr>
                                  </m:funcPr>
                                  <m:fName>
                                    <m:r>
                                      <m:rPr>
                                        <m:sty m:val="p"/>
                                      </m:rPr>
                                      <a:rPr lang="en-US" sz="1600" b="0" i="0" smtClean="0">
                                        <a:latin typeface="Cambria Math" panose="02040503050406030204" pitchFamily="18" charset="0"/>
                                      </a:rPr>
                                      <m:t>cos</m:t>
                                    </m:r>
                                  </m:fName>
                                  <m:e>
                                    <m:d>
                                      <m:dPr>
                                        <m:ctrlPr>
                                          <a:rPr lang="en-US" sz="1600" b="0" i="1" smtClean="0">
                                            <a:latin typeface="Cambria Math" panose="02040503050406030204" pitchFamily="18" charset="0"/>
                                          </a:rPr>
                                        </m:ctrlPr>
                                      </m:dPr>
                                      <m:e>
                                        <m:acc>
                                          <m:accPr>
                                            <m:chr m:val="̂"/>
                                            <m:ctrlPr>
                                              <a:rPr lang="en-US" sz="1600" b="0" i="1" smtClean="0">
                                                <a:latin typeface="Cambria Math" panose="02040503050406030204" pitchFamily="18" charset="0"/>
                                              </a:rPr>
                                            </m:ctrlPr>
                                          </m:accPr>
                                          <m:e>
                                            <m:acc>
                                              <m:accPr>
                                                <m:chr m:val="̅"/>
                                                <m:ctrlPr>
                                                  <a:rPr lang="en-US" sz="1600" i="1">
                                                    <a:latin typeface="Cambria Math" panose="02040503050406030204" pitchFamily="18" charset="0"/>
                                                  </a:rPr>
                                                </m:ctrlPr>
                                              </m:accPr>
                                              <m:e>
                                                <m:r>
                                                  <a:rPr lang="en-US" sz="1600" i="1">
                                                    <a:latin typeface="Cambria Math" panose="02040503050406030204" pitchFamily="18" charset="0"/>
                                                  </a:rPr>
                                                  <m:t>𝑈</m:t>
                                                </m:r>
                                              </m:e>
                                            </m:acc>
                                            <m:r>
                                              <a:rPr lang="en-US" sz="1600" i="1" baseline="-25000">
                                                <a:latin typeface="Cambria Math" panose="02040503050406030204" pitchFamily="18" charset="0"/>
                                              </a:rPr>
                                              <m:t>13</m:t>
                                            </m:r>
                                            <m:r>
                                              <a:rPr lang="en-US" sz="1600" i="1">
                                                <a:latin typeface="Cambria Math" panose="02040503050406030204" pitchFamily="18" charset="0"/>
                                              </a:rPr>
                                              <m:t>,</m:t>
                                            </m:r>
                                            <m:acc>
                                              <m:accPr>
                                                <m:chr m:val="̅"/>
                                                <m:ctrlPr>
                                                  <a:rPr lang="en-US" sz="1600" i="1">
                                                    <a:latin typeface="Cambria Math" panose="02040503050406030204" pitchFamily="18" charset="0"/>
                                                  </a:rPr>
                                                </m:ctrlPr>
                                              </m:accPr>
                                              <m:e>
                                                <m:r>
                                                  <a:rPr lang="en-US" sz="1600" i="1">
                                                    <a:latin typeface="Cambria Math" panose="02040503050406030204" pitchFamily="18" charset="0"/>
                                                  </a:rPr>
                                                  <m:t>𝐼</m:t>
                                                </m:r>
                                              </m:e>
                                            </m:acc>
                                            <m:r>
                                              <a:rPr lang="en-US" sz="1600" i="1" baseline="-25000">
                                                <a:latin typeface="Cambria Math" panose="02040503050406030204" pitchFamily="18" charset="0"/>
                                              </a:rPr>
                                              <m:t>1</m:t>
                                            </m:r>
                                          </m:e>
                                        </m:acc>
                                      </m:e>
                                    </m:d>
                                    <m:r>
                                      <a:rPr lang="en-US" sz="1600" b="0" i="1" smtClean="0">
                                        <a:latin typeface="Cambria Math" panose="02040503050406030204" pitchFamily="18" charset="0"/>
                                      </a:rPr>
                                      <m:t>=</m:t>
                                    </m:r>
                                    <m:r>
                                      <a:rPr lang="en-US" sz="1600" b="0" i="1" smtClean="0">
                                        <a:latin typeface="Cambria Math" panose="02040503050406030204" pitchFamily="18" charset="0"/>
                                      </a:rPr>
                                      <m:t>𝑈𝐼</m:t>
                                    </m:r>
                                    <m:func>
                                      <m:funcPr>
                                        <m:ctrlPr>
                                          <a:rPr lang="en-US" sz="1600" b="0" i="1" smtClean="0">
                                            <a:latin typeface="Cambria Math" panose="02040503050406030204" pitchFamily="18" charset="0"/>
                                          </a:rPr>
                                        </m:ctrlPr>
                                      </m:funcPr>
                                      <m:fName>
                                        <m:r>
                                          <m:rPr>
                                            <m:sty m:val="p"/>
                                          </m:rPr>
                                          <a:rPr lang="en-US" sz="1600" b="0" i="0" smtClean="0">
                                            <a:latin typeface="Cambria Math" panose="02040503050406030204" pitchFamily="18" charset="0"/>
                                          </a:rPr>
                                          <m:t>cos</m:t>
                                        </m:r>
                                      </m:fName>
                                      <m:e>
                                        <m:r>
                                          <a:rPr lang="en-US" sz="1600" b="0" i="1" smtClean="0">
                                            <a:latin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𝜑</m:t>
                                        </m:r>
                                        <m:r>
                                          <a:rPr lang="en-US" sz="1600" b="0" i="1" smtClean="0">
                                            <a:latin typeface="Cambria Math" panose="02040503050406030204" pitchFamily="18" charset="0"/>
                                            <a:ea typeface="Cambria Math" panose="02040503050406030204" pitchFamily="18" charset="0"/>
                                          </a:rPr>
                                          <m:t>−</m:t>
                                        </m:r>
                                        <m:f>
                                          <m:fPr>
                                            <m:ctrlPr>
                                              <a:rPr lang="en-US" sz="1600" b="0" i="1" smtClean="0">
                                                <a:latin typeface="Cambria Math" panose="02040503050406030204" pitchFamily="18" charset="0"/>
                                                <a:ea typeface="Cambria Math" panose="02040503050406030204" pitchFamily="18" charset="0"/>
                                              </a:rPr>
                                            </m:ctrlPr>
                                          </m:fPr>
                                          <m:num>
                                            <m:r>
                                              <a:rPr lang="en-US" sz="1600" b="0" i="1" smtClean="0">
                                                <a:latin typeface="Cambria Math" panose="02040503050406030204" pitchFamily="18" charset="0"/>
                                                <a:ea typeface="Cambria Math" panose="02040503050406030204" pitchFamily="18" charset="0"/>
                                              </a:rPr>
                                              <m:t>𝜋</m:t>
                                            </m:r>
                                          </m:num>
                                          <m:den>
                                            <m:r>
                                              <a:rPr lang="en-US" sz="1600" b="0" i="1" smtClean="0">
                                                <a:latin typeface="Cambria Math" panose="02040503050406030204" pitchFamily="18" charset="0"/>
                                                <a:ea typeface="Cambria Math" panose="02040503050406030204" pitchFamily="18" charset="0"/>
                                              </a:rPr>
                                              <m:t>6</m:t>
                                            </m:r>
                                          </m:den>
                                        </m:f>
                                        <m:r>
                                          <a:rPr lang="en-US" sz="1600" b="0" i="1" smtClean="0">
                                            <a:latin typeface="Cambria Math" panose="02040503050406030204" pitchFamily="18" charset="0"/>
                                          </a:rPr>
                                          <m:t>)</m:t>
                                        </m:r>
                                      </m:e>
                                    </m:func>
                                  </m:e>
                                </m:func>
                              </m:e>
                              <m:e>
                                <m:sSub>
                                  <m:sSubPr>
                                    <m:ctrlPr>
                                      <a:rPr lang="fr-FR" sz="1600" i="1">
                                        <a:latin typeface="Cambria Math" panose="02040503050406030204" pitchFamily="18" charset="0"/>
                                      </a:rPr>
                                    </m:ctrlPr>
                                  </m:sSubPr>
                                  <m:e>
                                    <m:r>
                                      <a:rPr lang="en-US" sz="1600" i="1">
                                        <a:latin typeface="Cambria Math" panose="02040503050406030204" pitchFamily="18" charset="0"/>
                                      </a:rPr>
                                      <m:t>𝑃</m:t>
                                    </m:r>
                                  </m:e>
                                  <m:sub>
                                    <m:r>
                                      <a:rPr lang="en-US" sz="1600" b="0" i="1" smtClean="0">
                                        <a:latin typeface="Cambria Math" panose="02040503050406030204" pitchFamily="18" charset="0"/>
                                      </a:rPr>
                                      <m:t>2</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𝑈</m:t>
                                    </m:r>
                                  </m:e>
                                  <m:sub>
                                    <m:r>
                                      <a:rPr lang="en-US" sz="1600" b="0" i="1" smtClean="0">
                                        <a:latin typeface="Cambria Math" panose="02040503050406030204" pitchFamily="18" charset="0"/>
                                      </a:rPr>
                                      <m:t>23</m:t>
                                    </m:r>
                                  </m:sub>
                                </m:sSub>
                                <m:sSub>
                                  <m:sSubPr>
                                    <m:ctrlPr>
                                      <a:rPr lang="en-US" sz="1600" i="1">
                                        <a:latin typeface="Cambria Math" panose="02040503050406030204" pitchFamily="18" charset="0"/>
                                      </a:rPr>
                                    </m:ctrlPr>
                                  </m:sSubPr>
                                  <m:e>
                                    <m:r>
                                      <a:rPr lang="en-US" sz="1600" i="1">
                                        <a:latin typeface="Cambria Math" panose="02040503050406030204" pitchFamily="18" charset="0"/>
                                      </a:rPr>
                                      <m:t>𝐼</m:t>
                                    </m:r>
                                  </m:e>
                                  <m:sub>
                                    <m:r>
                                      <a:rPr lang="en-US" sz="1600" b="0" i="1" smtClean="0">
                                        <a:latin typeface="Cambria Math" panose="02040503050406030204" pitchFamily="18" charset="0"/>
                                      </a:rPr>
                                      <m:t>2</m:t>
                                    </m:r>
                                  </m:sub>
                                </m:sSub>
                                <m:func>
                                  <m:funcPr>
                                    <m:ctrlPr>
                                      <a:rPr lang="en-US" sz="1600" i="1">
                                        <a:latin typeface="Cambria Math" panose="02040503050406030204" pitchFamily="18" charset="0"/>
                                      </a:rPr>
                                    </m:ctrlPr>
                                  </m:funcPr>
                                  <m:fName>
                                    <m:r>
                                      <m:rPr>
                                        <m:sty m:val="p"/>
                                      </m:rPr>
                                      <a:rPr lang="en-US" sz="1600">
                                        <a:latin typeface="Cambria Math" panose="02040503050406030204" pitchFamily="18" charset="0"/>
                                      </a:rPr>
                                      <m:t>cos</m:t>
                                    </m:r>
                                  </m:fName>
                                  <m:e>
                                    <m:d>
                                      <m:dPr>
                                        <m:ctrlPr>
                                          <a:rPr lang="en-US" sz="1600" i="1">
                                            <a:latin typeface="Cambria Math" panose="02040503050406030204" pitchFamily="18" charset="0"/>
                                          </a:rPr>
                                        </m:ctrlPr>
                                      </m:dPr>
                                      <m:e>
                                        <m:acc>
                                          <m:accPr>
                                            <m:chr m:val="̂"/>
                                            <m:ctrlPr>
                                              <a:rPr lang="en-US" sz="1600" i="1">
                                                <a:latin typeface="Cambria Math" panose="02040503050406030204" pitchFamily="18" charset="0"/>
                                              </a:rPr>
                                            </m:ctrlPr>
                                          </m:accPr>
                                          <m:e>
                                            <m:acc>
                                              <m:accPr>
                                                <m:chr m:val="̅"/>
                                                <m:ctrlPr>
                                                  <a:rPr lang="en-US" sz="1600" i="1">
                                                    <a:latin typeface="Cambria Math" panose="02040503050406030204" pitchFamily="18" charset="0"/>
                                                  </a:rPr>
                                                </m:ctrlPr>
                                              </m:accPr>
                                              <m:e>
                                                <m:r>
                                                  <a:rPr lang="en-US" sz="1600" i="1">
                                                    <a:latin typeface="Cambria Math" panose="02040503050406030204" pitchFamily="18" charset="0"/>
                                                  </a:rPr>
                                                  <m:t>𝑈</m:t>
                                                </m:r>
                                              </m:e>
                                            </m:acc>
                                            <m:r>
                                              <a:rPr lang="en-US" sz="1600" b="0" i="1" baseline="-25000" smtClean="0">
                                                <a:latin typeface="Cambria Math" panose="02040503050406030204" pitchFamily="18" charset="0"/>
                                              </a:rPr>
                                              <m:t>23</m:t>
                                            </m:r>
                                            <m:r>
                                              <a:rPr lang="en-US" sz="1600" i="1">
                                                <a:latin typeface="Cambria Math" panose="02040503050406030204" pitchFamily="18" charset="0"/>
                                              </a:rPr>
                                              <m:t>,</m:t>
                                            </m:r>
                                            <m:acc>
                                              <m:accPr>
                                                <m:chr m:val="̅"/>
                                                <m:ctrlPr>
                                                  <a:rPr lang="en-US" sz="1600" i="1">
                                                    <a:latin typeface="Cambria Math" panose="02040503050406030204" pitchFamily="18" charset="0"/>
                                                  </a:rPr>
                                                </m:ctrlPr>
                                              </m:accPr>
                                              <m:e>
                                                <m:r>
                                                  <a:rPr lang="en-US" sz="1600" i="1">
                                                    <a:latin typeface="Cambria Math" panose="02040503050406030204" pitchFamily="18" charset="0"/>
                                                  </a:rPr>
                                                  <m:t>𝐼</m:t>
                                                </m:r>
                                              </m:e>
                                            </m:acc>
                                            <m:r>
                                              <a:rPr lang="en-US" sz="1600" b="0" i="1" baseline="-25000" smtClean="0">
                                                <a:latin typeface="Cambria Math" panose="02040503050406030204" pitchFamily="18" charset="0"/>
                                              </a:rPr>
                                              <m:t>2</m:t>
                                            </m:r>
                                          </m:e>
                                        </m:acc>
                                      </m:e>
                                    </m:d>
                                    <m:r>
                                      <a:rPr lang="en-US" sz="1600" i="1">
                                        <a:latin typeface="Cambria Math" panose="02040503050406030204" pitchFamily="18" charset="0"/>
                                      </a:rPr>
                                      <m:t>=</m:t>
                                    </m:r>
                                    <m:r>
                                      <a:rPr lang="en-US" sz="1600" i="1">
                                        <a:latin typeface="Cambria Math" panose="02040503050406030204" pitchFamily="18" charset="0"/>
                                      </a:rPr>
                                      <m:t>𝑈𝐼</m:t>
                                    </m:r>
                                    <m:func>
                                      <m:funcPr>
                                        <m:ctrlPr>
                                          <a:rPr lang="en-US" sz="1600" i="1">
                                            <a:latin typeface="Cambria Math" panose="02040503050406030204" pitchFamily="18" charset="0"/>
                                          </a:rPr>
                                        </m:ctrlPr>
                                      </m:funcPr>
                                      <m:fName>
                                        <m:r>
                                          <m:rPr>
                                            <m:sty m:val="p"/>
                                          </m:rPr>
                                          <a:rPr lang="en-US" sz="1600">
                                            <a:latin typeface="Cambria Math" panose="02040503050406030204" pitchFamily="18" charset="0"/>
                                          </a:rPr>
                                          <m:t>cos</m:t>
                                        </m:r>
                                      </m:fName>
                                      <m:e>
                                        <m:r>
                                          <a:rPr lang="en-US" sz="1600" i="1">
                                            <a:latin typeface="Cambria Math" panose="02040503050406030204" pitchFamily="18" charset="0"/>
                                          </a:rPr>
                                          <m:t>(</m:t>
                                        </m:r>
                                        <m:r>
                                          <a:rPr lang="en-US" sz="1600" i="1">
                                            <a:latin typeface="Cambria Math" panose="02040503050406030204" pitchFamily="18" charset="0"/>
                                            <a:ea typeface="Cambria Math" panose="02040503050406030204" pitchFamily="18" charset="0"/>
                                          </a:rPr>
                                          <m:t>𝜑</m:t>
                                        </m:r>
                                        <m:r>
                                          <a:rPr lang="en-US" sz="1600" b="0" i="1" smtClean="0">
                                            <a:latin typeface="Cambria Math" panose="02040503050406030204" pitchFamily="18" charset="0"/>
                                            <a:ea typeface="Cambria Math" panose="02040503050406030204" pitchFamily="18" charset="0"/>
                                          </a:rPr>
                                          <m:t>+</m:t>
                                        </m:r>
                                        <m:f>
                                          <m:fPr>
                                            <m:ctrlPr>
                                              <a:rPr lang="en-US" sz="1600" i="1">
                                                <a:latin typeface="Cambria Math" panose="02040503050406030204" pitchFamily="18" charset="0"/>
                                                <a:ea typeface="Cambria Math" panose="02040503050406030204" pitchFamily="18" charset="0"/>
                                              </a:rPr>
                                            </m:ctrlPr>
                                          </m:fPr>
                                          <m:num>
                                            <m:r>
                                              <a:rPr lang="en-US" sz="1600" i="1">
                                                <a:latin typeface="Cambria Math" panose="02040503050406030204" pitchFamily="18" charset="0"/>
                                                <a:ea typeface="Cambria Math" panose="02040503050406030204" pitchFamily="18" charset="0"/>
                                              </a:rPr>
                                              <m:t>𝜋</m:t>
                                            </m:r>
                                          </m:num>
                                          <m:den>
                                            <m:r>
                                              <a:rPr lang="en-US" sz="1600" b="0" i="1" smtClean="0">
                                                <a:latin typeface="Cambria Math" panose="02040503050406030204" pitchFamily="18" charset="0"/>
                                                <a:ea typeface="Cambria Math" panose="02040503050406030204" pitchFamily="18" charset="0"/>
                                              </a:rPr>
                                              <m:t>6</m:t>
                                            </m:r>
                                          </m:den>
                                        </m:f>
                                        <m:r>
                                          <a:rPr lang="en-US" sz="1600" i="1">
                                            <a:latin typeface="Cambria Math" panose="02040503050406030204" pitchFamily="18" charset="0"/>
                                          </a:rPr>
                                          <m:t>)</m:t>
                                        </m:r>
                                      </m:e>
                                    </m:func>
                                  </m:e>
                                </m:func>
                              </m:e>
                            </m:eqArr>
                          </m:e>
                        </m:d>
                      </m:e>
                      <m:sub>
                        <m:r>
                          <a:rPr lang="en-US" sz="1600" b="0" i="1" smtClean="0">
                            <a:latin typeface="Cambria Math" panose="02040503050406030204" pitchFamily="18" charset="0"/>
                          </a:rPr>
                          <m:t>2</m:t>
                        </m:r>
                      </m:sub>
                    </m:sSub>
                  </m:oMath>
                </a14:m>
                <a:r>
                  <a:rPr lang="fr-FR" sz="1600" dirty="0"/>
                  <a:t>		</a:t>
                </a:r>
                <a:endParaRPr lang="en-US" sz="1600" dirty="0"/>
              </a:p>
              <a:p>
                <a:endParaRPr lang="fr-FR" sz="1600" dirty="0"/>
              </a:p>
              <a:p>
                <a:endParaRPr lang="fr-FR" sz="1600" dirty="0"/>
              </a:p>
              <a:p>
                <a:endParaRPr lang="fr-FR" sz="1600" dirty="0"/>
              </a:p>
              <a:p>
                <a:endParaRPr lang="fr-FR" sz="1600" dirty="0"/>
              </a:p>
              <a:p>
                <a:endParaRPr lang="fr-FR" sz="1600" dirty="0"/>
              </a:p>
              <a:p>
                <a:pPr/>
                <a14:m>
                  <m:oMathPara xmlns:m="http://schemas.openxmlformats.org/officeDocument/2006/math">
                    <m:oMathParaPr>
                      <m:jc m:val="centerGroup"/>
                    </m:oMathParaPr>
                    <m:oMath xmlns:m="http://schemas.openxmlformats.org/officeDocument/2006/math">
                      <m:sSub>
                        <m:sSubPr>
                          <m:ctrlPr>
                            <a:rPr lang="fr-FR"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1</m:t>
                          </m:r>
                        </m:sub>
                      </m:sSub>
                      <m:r>
                        <a:rPr lang="en-US" i="1">
                          <a:latin typeface="Cambria Math" panose="02040503050406030204" pitchFamily="18" charset="0"/>
                        </a:rPr>
                        <m:t>+</m:t>
                      </m:r>
                      <m:sSub>
                        <m:sSubPr>
                          <m:ctrlPr>
                            <a:rPr lang="fr-FR"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2</m:t>
                          </m:r>
                        </m:sub>
                      </m:sSub>
                      <m:r>
                        <a:rPr lang="en-US" i="1">
                          <a:latin typeface="Cambria Math" panose="02040503050406030204" pitchFamily="18" charset="0"/>
                        </a:rPr>
                        <m:t>=</m:t>
                      </m:r>
                      <m:r>
                        <a:rPr lang="en-US" b="0" i="1" smtClean="0">
                          <a:latin typeface="Cambria Math" panose="02040503050406030204" pitchFamily="18" charset="0"/>
                        </a:rPr>
                        <m:t>𝑃</m:t>
                      </m:r>
                    </m:oMath>
                  </m:oMathPara>
                </a14:m>
                <a:endParaRPr lang="en-US" dirty="0"/>
              </a:p>
              <a:p>
                <a:endParaRPr lang="fr-FR" sz="1600" dirty="0"/>
              </a:p>
              <a:p>
                <a:endParaRPr lang="fr-FR" sz="1600" dirty="0"/>
              </a:p>
              <a:p>
                <a:r>
                  <a:rPr lang="fr-FR" sz="1600" dirty="0"/>
                  <a:t>Donc  :                                            </a:t>
                </a:r>
              </a:p>
              <a:p>
                <a:endParaRPr lang="fr-FR" sz="1600" dirty="0"/>
              </a:p>
              <a:p>
                <a:endParaRPr lang="fr-FR" sz="1600" dirty="0"/>
              </a:p>
              <a:p>
                <a:endParaRPr lang="fr-FR" sz="1600" dirty="0"/>
              </a:p>
              <a:p>
                <a:endParaRPr lang="fr-FR" sz="1600" dirty="0"/>
              </a:p>
              <a:p>
                <a:endParaRPr lang="fr-FR" sz="1700" b="1" dirty="0"/>
              </a:p>
            </p:txBody>
          </p:sp>
        </mc:Choice>
        <mc:Fallback xmlns="">
          <p:sp>
            <p:nvSpPr>
              <p:cNvPr id="19459" name="Rectangle 170"/>
              <p:cNvSpPr>
                <a:spLocks noRot="1" noChangeAspect="1" noMove="1" noResize="1" noEditPoints="1" noAdjustHandles="1" noChangeArrowheads="1" noChangeShapeType="1" noTextEdit="1"/>
              </p:cNvSpPr>
              <p:nvPr/>
            </p:nvSpPr>
            <p:spPr bwMode="auto">
              <a:xfrm>
                <a:off x="891790" y="1453430"/>
                <a:ext cx="6341387" cy="5268045"/>
              </a:xfrm>
              <a:prstGeom prst="rect">
                <a:avLst/>
              </a:prstGeom>
              <a:blipFill>
                <a:blip r:embed="rId2"/>
                <a:stretch>
                  <a:fillRect l="-480" t="-347"/>
                </a:stretch>
              </a:blipFill>
              <a:ln w="9525">
                <a:noFill/>
                <a:miter lim="800000"/>
                <a:headEnd/>
                <a:tailEnd/>
              </a:ln>
            </p:spPr>
            <p:txBody>
              <a:bodyPr/>
              <a:lstStyle/>
              <a:p>
                <a:r>
                  <a:rPr lang="fr-FR">
                    <a:noFill/>
                  </a:rPr>
                  <a:t> </a:t>
                </a:r>
              </a:p>
            </p:txBody>
          </p:sp>
        </mc:Fallback>
      </mc:AlternateContent>
      <p:sp>
        <p:nvSpPr>
          <p:cNvPr id="4" name="Espace réservé du numéro de diapositive 3"/>
          <p:cNvSpPr>
            <a:spLocks noGrp="1"/>
          </p:cNvSpPr>
          <p:nvPr>
            <p:ph type="sldNum" sz="quarter" idx="12"/>
          </p:nvPr>
        </p:nvSpPr>
        <p:spPr/>
        <p:txBody>
          <a:bodyPr/>
          <a:lstStyle/>
          <a:p>
            <a:pPr>
              <a:defRPr/>
            </a:pPr>
            <a:fld id="{8D6E587B-5070-4C33-B8A0-3049C854F3BE}" type="slidenum">
              <a:rPr lang="fr-FR" smtClean="0">
                <a:solidFill>
                  <a:schemeClr val="tx1"/>
                </a:solidFill>
              </a:rPr>
              <a:pPr>
                <a:defRPr/>
              </a:pPr>
              <a:t>35</a:t>
            </a:fld>
            <a:endParaRPr lang="fr-FR">
              <a:solidFill>
                <a:schemeClr val="tx1"/>
              </a:solidFill>
            </a:endParaRPr>
          </a:p>
        </p:txBody>
      </p:sp>
      <mc:AlternateContent xmlns:mc="http://schemas.openxmlformats.org/markup-compatibility/2006" xmlns:a14="http://schemas.microsoft.com/office/drawing/2010/main">
        <mc:Choice Requires="a14">
          <p:sp>
            <p:nvSpPr>
              <p:cNvPr id="7" name="ZoneTexte 6"/>
              <p:cNvSpPr txBox="1"/>
              <p:nvPr/>
            </p:nvSpPr>
            <p:spPr>
              <a:xfrm>
                <a:off x="1907704" y="3383280"/>
                <a:ext cx="2435539" cy="7194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sSub>
                                <m:sSubPr>
                                  <m:ctrlPr>
                                    <a:rPr lang="fr-FR"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1</m:t>
                                  </m:r>
                                </m:sub>
                              </m:sSub>
                              <m:r>
                                <a:rPr lang="en-US" i="1">
                                  <a:latin typeface="Cambria Math" panose="02040503050406030204" pitchFamily="18" charset="0"/>
                                </a:rPr>
                                <m:t>+</m:t>
                              </m:r>
                              <m:sSub>
                                <m:sSubPr>
                                  <m:ctrlPr>
                                    <a:rPr lang="fr-FR"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2</m:t>
                                  </m:r>
                                </m:sub>
                              </m:sSub>
                              <m:r>
                                <a:rPr lang="en-US" i="1">
                                  <a:latin typeface="Cambria Math" panose="02040503050406030204" pitchFamily="18" charset="0"/>
                                </a:rPr>
                                <m:t>=</m:t>
                              </m:r>
                              <m:rad>
                                <m:radPr>
                                  <m:degHide m:val="on"/>
                                  <m:ctrlPr>
                                    <a:rPr lang="en-US" i="1">
                                      <a:latin typeface="Cambria Math" panose="02040503050406030204" pitchFamily="18" charset="0"/>
                                    </a:rPr>
                                  </m:ctrlPr>
                                </m:radPr>
                                <m:deg/>
                                <m:e>
                                  <m:r>
                                    <a:rPr lang="en-US" i="1">
                                      <a:latin typeface="Cambria Math" panose="02040503050406030204" pitchFamily="18" charset="0"/>
                                    </a:rPr>
                                    <m:t>3</m:t>
                                  </m:r>
                                </m:e>
                              </m:rad>
                              <m:func>
                                <m:funcPr>
                                  <m:ctrlPr>
                                    <a:rPr lang="en-US" i="1">
                                      <a:latin typeface="Cambria Math" panose="02040503050406030204" pitchFamily="18" charset="0"/>
                                    </a:rPr>
                                  </m:ctrlPr>
                                </m:funcPr>
                                <m:fName>
                                  <m:r>
                                    <m:rPr>
                                      <m:sty m:val="p"/>
                                    </m:rPr>
                                    <a:rPr lang="en-US">
                                      <a:latin typeface="Cambria Math" panose="02040503050406030204" pitchFamily="18" charset="0"/>
                                    </a:rPr>
                                    <m:t>UI</m:t>
                                  </m:r>
                                </m:fName>
                                <m:e>
                                  <m:func>
                                    <m:funcPr>
                                      <m:ctrlPr>
                                        <a:rPr lang="en-US" i="1">
                                          <a:latin typeface="Cambria Math" panose="02040503050406030204" pitchFamily="18" charset="0"/>
                                        </a:rPr>
                                      </m:ctrlPr>
                                    </m:funcPr>
                                    <m:fName>
                                      <m:r>
                                        <m:rPr>
                                          <m:sty m:val="p"/>
                                        </m:rPr>
                                        <a:rPr lang="en-US">
                                          <a:latin typeface="Cambria Math" panose="02040503050406030204" pitchFamily="18" charset="0"/>
                                        </a:rPr>
                                        <m:t>cos</m:t>
                                      </m:r>
                                    </m:fName>
                                    <m:e>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𝜑</m:t>
                                      </m:r>
                                      <m:r>
                                        <a:rPr lang="en-US" i="1">
                                          <a:latin typeface="Cambria Math" panose="02040503050406030204" pitchFamily="18" charset="0"/>
                                        </a:rPr>
                                        <m:t>)</m:t>
                                      </m:r>
                                    </m:e>
                                  </m:func>
                                </m:e>
                              </m:func>
                            </m:e>
                            <m:e>
                              <m:sSub>
                                <m:sSubPr>
                                  <m:ctrlPr>
                                    <a:rPr lang="fr-FR"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1</m:t>
                                  </m:r>
                                </m:sub>
                              </m:sSub>
                              <m:r>
                                <a:rPr lang="en-US" b="0" i="1" smtClean="0">
                                  <a:latin typeface="Cambria Math" panose="02040503050406030204" pitchFamily="18" charset="0"/>
                                </a:rPr>
                                <m:t>−</m:t>
                              </m:r>
                              <m:sSub>
                                <m:sSubPr>
                                  <m:ctrlPr>
                                    <a:rPr lang="fr-FR"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2</m:t>
                                  </m:r>
                                </m:sub>
                              </m:sSub>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UI</m:t>
                                  </m:r>
                                </m:fName>
                                <m:e>
                                  <m:func>
                                    <m:funcPr>
                                      <m:ctrlPr>
                                        <a:rPr lang="en-US" i="1">
                                          <a:latin typeface="Cambria Math" panose="02040503050406030204" pitchFamily="18" charset="0"/>
                                        </a:rPr>
                                      </m:ctrlPr>
                                    </m:funcPr>
                                    <m:fName>
                                      <m:r>
                                        <m:rPr>
                                          <m:sty m:val="p"/>
                                        </m:rPr>
                                        <a:rPr lang="en-US" b="0" i="0" smtClean="0">
                                          <a:latin typeface="Cambria Math" panose="02040503050406030204" pitchFamily="18" charset="0"/>
                                        </a:rPr>
                                        <m:t>sin</m:t>
                                      </m:r>
                                    </m:fName>
                                    <m:e>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𝜑</m:t>
                                          </m:r>
                                        </m:e>
                                      </m:d>
                                    </m:e>
                                  </m:func>
                                </m:e>
                              </m:func>
                              <m:r>
                                <a:rPr lang="en-US" b="0" i="1" smtClean="0">
                                  <a:latin typeface="Cambria Math" panose="02040503050406030204" pitchFamily="18" charset="0"/>
                                </a:rPr>
                                <m:t>       </m:t>
                              </m:r>
                            </m:e>
                          </m:eqArr>
                        </m:e>
                      </m:d>
                    </m:oMath>
                  </m:oMathPara>
                </a14:m>
                <a:endParaRPr lang="fr-FR" dirty="0"/>
              </a:p>
            </p:txBody>
          </p:sp>
        </mc:Choice>
        <mc:Fallback xmlns="">
          <p:sp>
            <p:nvSpPr>
              <p:cNvPr id="7" name="ZoneTexte 6"/>
              <p:cNvSpPr txBox="1">
                <a:spLocks noRot="1" noChangeAspect="1" noMove="1" noResize="1" noEditPoints="1" noAdjustHandles="1" noChangeArrowheads="1" noChangeShapeType="1" noTextEdit="1"/>
              </p:cNvSpPr>
              <p:nvPr/>
            </p:nvSpPr>
            <p:spPr>
              <a:xfrm>
                <a:off x="1907704" y="3383280"/>
                <a:ext cx="2435539" cy="719428"/>
              </a:xfrm>
              <a:prstGeom prst="rect">
                <a:avLst/>
              </a:prstGeom>
              <a:blipFill>
                <a:blip r:embed="rId3"/>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3335687" y="4555842"/>
                <a:ext cx="1550746" cy="66460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fr-FR" i="1" smtClean="0">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1</m:t>
                          </m:r>
                        </m:sub>
                      </m:sSub>
                      <m:r>
                        <a:rPr lang="en-US" b="0" i="1" smtClean="0">
                          <a:latin typeface="Cambria Math" panose="02040503050406030204" pitchFamily="18" charset="0"/>
                        </a:rPr>
                        <m:t>−</m:t>
                      </m:r>
                      <m:sSub>
                        <m:sSubPr>
                          <m:ctrlPr>
                            <a:rPr lang="fr-FR"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2</m:t>
                          </m:r>
                        </m:sub>
                      </m:sSub>
                      <m:r>
                        <a:rPr lang="en-US" i="1">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𝑄</m:t>
                          </m:r>
                        </m:num>
                        <m:den>
                          <m:rad>
                            <m:radPr>
                              <m:degHide m:val="on"/>
                              <m:ctrlPr>
                                <a:rPr lang="en-US" i="1" smtClean="0">
                                  <a:latin typeface="Cambria Math" panose="02040503050406030204" pitchFamily="18" charset="0"/>
                                </a:rPr>
                              </m:ctrlPr>
                            </m:radPr>
                            <m:deg/>
                            <m:e>
                              <m:r>
                                <a:rPr lang="en-US" b="0" i="1" smtClean="0">
                                  <a:latin typeface="Cambria Math" panose="02040503050406030204" pitchFamily="18" charset="0"/>
                                </a:rPr>
                                <m:t>3</m:t>
                              </m:r>
                            </m:e>
                          </m:rad>
                        </m:den>
                      </m:f>
                    </m:oMath>
                  </m:oMathPara>
                </a14:m>
                <a:endParaRPr lang="fr-FR" dirty="0"/>
              </a:p>
            </p:txBody>
          </p:sp>
        </mc:Choice>
        <mc:Fallback xmlns="">
          <p:sp>
            <p:nvSpPr>
              <p:cNvPr id="9" name="Rectangle 8"/>
              <p:cNvSpPr>
                <a:spLocks noRot="1" noChangeAspect="1" noMove="1" noResize="1" noEditPoints="1" noAdjustHandles="1" noChangeArrowheads="1" noChangeShapeType="1" noTextEdit="1"/>
              </p:cNvSpPr>
              <p:nvPr/>
            </p:nvSpPr>
            <p:spPr>
              <a:xfrm>
                <a:off x="3335687" y="4555842"/>
                <a:ext cx="1550746" cy="664606"/>
              </a:xfrm>
              <a:prstGeom prst="rect">
                <a:avLst/>
              </a:prstGeom>
              <a:blipFill>
                <a:blip r:embed="rId4"/>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63" name="ZoneTexte 62"/>
              <p:cNvSpPr txBox="1"/>
              <p:nvPr/>
            </p:nvSpPr>
            <p:spPr>
              <a:xfrm>
                <a:off x="3368287" y="5530878"/>
                <a:ext cx="3680816" cy="88428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sSub>
                                <m:sSubPr>
                                  <m:ctrlPr>
                                    <a:rPr lang="fr-FR" i="1">
                                      <a:latin typeface="Cambria Math" panose="02040503050406030204" pitchFamily="18" charset="0"/>
                                    </a:rPr>
                                  </m:ctrlPr>
                                </m:sSubPr>
                                <m:e>
                                  <m:r>
                                    <a:rPr lang="en-US" b="0" i="1" smtClean="0">
                                      <a:latin typeface="Cambria Math" panose="02040503050406030204" pitchFamily="18" charset="0"/>
                                    </a:rPr>
                                    <m:t>𝑃</m:t>
                                  </m:r>
                                  <m:r>
                                    <a:rPr lang="en-US" b="0" i="1" smtClean="0">
                                      <a:latin typeface="Cambria Math" panose="02040503050406030204" pitchFamily="18" charset="0"/>
                                    </a:rPr>
                                    <m:t>=</m:t>
                                  </m:r>
                                  <m:r>
                                    <a:rPr lang="en-US" i="1">
                                      <a:latin typeface="Cambria Math" panose="02040503050406030204" pitchFamily="18" charset="0"/>
                                    </a:rPr>
                                    <m:t>𝑃</m:t>
                                  </m:r>
                                </m:e>
                                <m:sub>
                                  <m:r>
                                    <a:rPr lang="en-US" i="1">
                                      <a:latin typeface="Cambria Math" panose="02040503050406030204" pitchFamily="18" charset="0"/>
                                    </a:rPr>
                                    <m:t>1</m:t>
                                  </m:r>
                                </m:sub>
                              </m:sSub>
                              <m:r>
                                <a:rPr lang="en-US" i="1">
                                  <a:latin typeface="Cambria Math" panose="02040503050406030204" pitchFamily="18" charset="0"/>
                                </a:rPr>
                                <m:t>+</m:t>
                              </m:r>
                              <m:sSub>
                                <m:sSubPr>
                                  <m:ctrlPr>
                                    <a:rPr lang="fr-FR"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2</m:t>
                                  </m:r>
                                </m:sub>
                              </m:sSub>
                              <m:r>
                                <a:rPr lang="en-US" i="1">
                                  <a:latin typeface="Cambria Math" panose="02040503050406030204" pitchFamily="18" charset="0"/>
                                </a:rPr>
                                <m:t>=</m:t>
                              </m:r>
                              <m:rad>
                                <m:radPr>
                                  <m:degHide m:val="on"/>
                                  <m:ctrlPr>
                                    <a:rPr lang="en-US" i="1">
                                      <a:latin typeface="Cambria Math" panose="02040503050406030204" pitchFamily="18" charset="0"/>
                                    </a:rPr>
                                  </m:ctrlPr>
                                </m:radPr>
                                <m:deg/>
                                <m:e>
                                  <m:r>
                                    <a:rPr lang="en-US" i="1">
                                      <a:latin typeface="Cambria Math" panose="02040503050406030204" pitchFamily="18" charset="0"/>
                                    </a:rPr>
                                    <m:t>3</m:t>
                                  </m:r>
                                </m:e>
                              </m:rad>
                              <m:func>
                                <m:funcPr>
                                  <m:ctrlPr>
                                    <a:rPr lang="en-US" i="1">
                                      <a:latin typeface="Cambria Math" panose="02040503050406030204" pitchFamily="18" charset="0"/>
                                    </a:rPr>
                                  </m:ctrlPr>
                                </m:funcPr>
                                <m:fName>
                                  <m:r>
                                    <m:rPr>
                                      <m:sty m:val="p"/>
                                    </m:rPr>
                                    <a:rPr lang="en-US">
                                      <a:latin typeface="Cambria Math" panose="02040503050406030204" pitchFamily="18" charset="0"/>
                                    </a:rPr>
                                    <m:t>UI</m:t>
                                  </m:r>
                                </m:fName>
                                <m:e>
                                  <m:func>
                                    <m:funcPr>
                                      <m:ctrlPr>
                                        <a:rPr lang="en-US" i="1">
                                          <a:latin typeface="Cambria Math" panose="02040503050406030204" pitchFamily="18" charset="0"/>
                                        </a:rPr>
                                      </m:ctrlPr>
                                    </m:funcPr>
                                    <m:fName>
                                      <m:r>
                                        <m:rPr>
                                          <m:sty m:val="p"/>
                                        </m:rPr>
                                        <a:rPr lang="en-US">
                                          <a:latin typeface="Cambria Math" panose="02040503050406030204" pitchFamily="18" charset="0"/>
                                        </a:rPr>
                                        <m:t>cos</m:t>
                                      </m:r>
                                    </m:fName>
                                    <m:e>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𝜑</m:t>
                                      </m:r>
                                      <m:r>
                                        <a:rPr lang="en-US" i="1">
                                          <a:latin typeface="Cambria Math" panose="02040503050406030204" pitchFamily="18" charset="0"/>
                                        </a:rPr>
                                        <m:t>)</m:t>
                                      </m:r>
                                    </m:e>
                                  </m:func>
                                </m:e>
                              </m:func>
                              <m:r>
                                <a:rPr lang="en-US" b="0" i="1" smtClean="0">
                                  <a:latin typeface="Cambria Math" panose="02040503050406030204" pitchFamily="18" charset="0"/>
                                </a:rPr>
                                <m:t>               </m:t>
                              </m:r>
                            </m:e>
                            <m:e>
                              <m:r>
                                <a:rPr lang="en-US" b="0" i="1" smtClean="0">
                                  <a:latin typeface="Cambria Math" panose="02040503050406030204" pitchFamily="18" charset="0"/>
                                </a:rPr>
                                <m:t>𝑄</m:t>
                              </m:r>
                              <m:r>
                                <a:rPr lang="en-US" b="0" i="1" smtClean="0">
                                  <a:latin typeface="Cambria Math" panose="02040503050406030204" pitchFamily="18" charset="0"/>
                                </a:rPr>
                                <m:t>=</m:t>
                              </m:r>
                              <m:sSub>
                                <m:sSubPr>
                                  <m:ctrlPr>
                                    <a:rPr lang="fr-FR" i="1">
                                      <a:latin typeface="Cambria Math" panose="02040503050406030204" pitchFamily="18" charset="0"/>
                                    </a:rPr>
                                  </m:ctrlPr>
                                </m:sSubPr>
                                <m:e>
                                  <m:rad>
                                    <m:radPr>
                                      <m:degHide m:val="on"/>
                                      <m:ctrlPr>
                                        <a:rPr lang="fr-FR" i="1" smtClean="0">
                                          <a:latin typeface="Cambria Math" panose="02040503050406030204" pitchFamily="18" charset="0"/>
                                        </a:rPr>
                                      </m:ctrlPr>
                                    </m:radPr>
                                    <m:deg/>
                                    <m:e>
                                      <m:r>
                                        <a:rPr lang="en-US" b="0" i="1" smtClean="0">
                                          <a:latin typeface="Cambria Math" panose="02040503050406030204" pitchFamily="18" charset="0"/>
                                        </a:rPr>
                                        <m:t>3</m:t>
                                      </m:r>
                                    </m:e>
                                  </m:rad>
                                  <m:r>
                                    <a:rPr lang="en-US" b="0" i="1" smtClean="0">
                                      <a:latin typeface="Cambria Math" panose="02040503050406030204" pitchFamily="18" charset="0"/>
                                    </a:rPr>
                                    <m:t>(</m:t>
                                  </m:r>
                                  <m:r>
                                    <a:rPr lang="en-US" i="1">
                                      <a:latin typeface="Cambria Math" panose="02040503050406030204" pitchFamily="18" charset="0"/>
                                    </a:rPr>
                                    <m:t>𝑃</m:t>
                                  </m:r>
                                </m:e>
                                <m:sub>
                                  <m:r>
                                    <a:rPr lang="en-US" i="1">
                                      <a:latin typeface="Cambria Math" panose="02040503050406030204" pitchFamily="18" charset="0"/>
                                    </a:rPr>
                                    <m:t>1</m:t>
                                  </m:r>
                                </m:sub>
                              </m:sSub>
                              <m:r>
                                <a:rPr lang="en-US" b="0" i="1" smtClean="0">
                                  <a:latin typeface="Cambria Math" panose="02040503050406030204" pitchFamily="18" charset="0"/>
                                </a:rPr>
                                <m:t>−</m:t>
                              </m:r>
                              <m:sSub>
                                <m:sSubPr>
                                  <m:ctrlPr>
                                    <a:rPr lang="fr-FR"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2</m:t>
                                  </m:r>
                                </m:sub>
                              </m:sSub>
                              <m:r>
                                <a:rPr lang="en-US" b="0" i="1" smtClean="0">
                                  <a:latin typeface="Cambria Math" panose="02040503050406030204" pitchFamily="18" charset="0"/>
                                </a:rPr>
                                <m:t>)</m:t>
                              </m:r>
                              <m:func>
                                <m:funcPr>
                                  <m:ctrlPr>
                                    <a:rPr lang="en-US" i="1" smtClean="0">
                                      <a:latin typeface="Cambria Math" panose="02040503050406030204" pitchFamily="18" charset="0"/>
                                    </a:rPr>
                                  </m:ctrlPr>
                                </m:funcPr>
                                <m:fName>
                                  <m:r>
                                    <a:rPr lang="en-US" b="0" i="0" smtClean="0">
                                      <a:latin typeface="Cambria Math" panose="02040503050406030204" pitchFamily="18" charset="0"/>
                                    </a:rPr>
                                    <m:t>=</m:t>
                                  </m:r>
                                  <m:rad>
                                    <m:radPr>
                                      <m:degHide m:val="on"/>
                                      <m:ctrlPr>
                                        <a:rPr lang="en-US" i="1">
                                          <a:latin typeface="Cambria Math" panose="02040503050406030204" pitchFamily="18" charset="0"/>
                                        </a:rPr>
                                      </m:ctrlPr>
                                    </m:radPr>
                                    <m:deg/>
                                    <m:e>
                                      <m:r>
                                        <a:rPr lang="en-US" i="1">
                                          <a:latin typeface="Cambria Math" panose="02040503050406030204" pitchFamily="18" charset="0"/>
                                        </a:rPr>
                                        <m:t>3</m:t>
                                      </m:r>
                                    </m:e>
                                  </m:rad>
                                  <m:r>
                                    <m:rPr>
                                      <m:sty m:val="p"/>
                                    </m:rPr>
                                    <a:rPr lang="en-US">
                                      <a:latin typeface="Cambria Math" panose="02040503050406030204" pitchFamily="18" charset="0"/>
                                    </a:rPr>
                                    <m:t>UI</m:t>
                                  </m:r>
                                </m:fName>
                                <m:e>
                                  <m:func>
                                    <m:funcPr>
                                      <m:ctrlPr>
                                        <a:rPr lang="en-US" i="1">
                                          <a:latin typeface="Cambria Math" panose="02040503050406030204" pitchFamily="18" charset="0"/>
                                        </a:rPr>
                                      </m:ctrlPr>
                                    </m:funcPr>
                                    <m:fName>
                                      <m:r>
                                        <m:rPr>
                                          <m:sty m:val="p"/>
                                        </m:rPr>
                                        <a:rPr lang="en-US" b="0" i="0" smtClean="0">
                                          <a:latin typeface="Cambria Math" panose="02040503050406030204" pitchFamily="18" charset="0"/>
                                        </a:rPr>
                                        <m:t>sin</m:t>
                                      </m:r>
                                    </m:fName>
                                    <m:e>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𝜑</m:t>
                                          </m:r>
                                        </m:e>
                                      </m:d>
                                    </m:e>
                                  </m:func>
                                </m:e>
                              </m:func>
                              <m:r>
                                <a:rPr lang="en-US" b="0" i="1" smtClean="0">
                                  <a:latin typeface="Cambria Math" panose="02040503050406030204" pitchFamily="18" charset="0"/>
                                </a:rPr>
                                <m:t>       </m:t>
                              </m:r>
                            </m:e>
                          </m:eqArr>
                        </m:e>
                      </m:d>
                    </m:oMath>
                  </m:oMathPara>
                </a14:m>
                <a:endParaRPr lang="fr-FR" dirty="0"/>
              </a:p>
            </p:txBody>
          </p:sp>
        </mc:Choice>
        <mc:Fallback xmlns="">
          <p:sp>
            <p:nvSpPr>
              <p:cNvPr id="63" name="ZoneTexte 62"/>
              <p:cNvSpPr txBox="1">
                <a:spLocks noRot="1" noChangeAspect="1" noMove="1" noResize="1" noEditPoints="1" noAdjustHandles="1" noChangeArrowheads="1" noChangeShapeType="1" noTextEdit="1"/>
              </p:cNvSpPr>
              <p:nvPr/>
            </p:nvSpPr>
            <p:spPr>
              <a:xfrm>
                <a:off x="3368287" y="5530878"/>
                <a:ext cx="3680816" cy="884281"/>
              </a:xfrm>
              <a:prstGeom prst="rect">
                <a:avLst/>
              </a:prstGeom>
              <a:blipFill>
                <a:blip r:embed="rId5"/>
                <a:stretch>
                  <a:fillRect/>
                </a:stretch>
              </a:blipFill>
            </p:spPr>
            <p:txBody>
              <a:bodyPr/>
              <a:lstStyle/>
              <a:p>
                <a:r>
                  <a:rPr lang="fr-FR">
                    <a:noFill/>
                  </a:rPr>
                  <a:t> </a:t>
                </a:r>
              </a:p>
            </p:txBody>
          </p:sp>
        </mc:Fallback>
      </mc:AlternateContent>
      <p:sp>
        <p:nvSpPr>
          <p:cNvPr id="10" name="Flèche droite 9"/>
          <p:cNvSpPr/>
          <p:nvPr/>
        </p:nvSpPr>
        <p:spPr>
          <a:xfrm>
            <a:off x="2642664" y="4653136"/>
            <a:ext cx="504056" cy="97294"/>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1" name="Groupe 10"/>
          <p:cNvGrpSpPr/>
          <p:nvPr/>
        </p:nvGrpSpPr>
        <p:grpSpPr>
          <a:xfrm>
            <a:off x="5365936" y="2251782"/>
            <a:ext cx="3366333" cy="2943197"/>
            <a:chOff x="5365936" y="2251782"/>
            <a:chExt cx="3366333" cy="2943197"/>
          </a:xfrm>
        </p:grpSpPr>
        <p:grpSp>
          <p:nvGrpSpPr>
            <p:cNvPr id="2" name="Groupe 110"/>
            <p:cNvGrpSpPr>
              <a:grpSpLocks noChangeAspect="1"/>
            </p:cNvGrpSpPr>
            <p:nvPr/>
          </p:nvGrpSpPr>
          <p:grpSpPr bwMode="auto">
            <a:xfrm>
              <a:off x="5365936" y="2251782"/>
              <a:ext cx="3366333" cy="2943197"/>
              <a:chOff x="6473852" y="1500174"/>
              <a:chExt cx="2553062" cy="2231847"/>
            </a:xfrm>
          </p:grpSpPr>
          <p:sp>
            <p:nvSpPr>
              <p:cNvPr id="20498" name="Line 4"/>
              <p:cNvSpPr>
                <a:spLocks noChangeShapeType="1"/>
              </p:cNvSpPr>
              <p:nvPr/>
            </p:nvSpPr>
            <p:spPr bwMode="auto">
              <a:xfrm>
                <a:off x="7516840" y="2664136"/>
                <a:ext cx="571500" cy="571500"/>
              </a:xfrm>
              <a:prstGeom prst="line">
                <a:avLst/>
              </a:prstGeom>
              <a:noFill/>
              <a:ln w="9525">
                <a:solidFill>
                  <a:srgbClr val="0000FF"/>
                </a:solidFill>
                <a:round/>
                <a:headEnd/>
                <a:tailEnd type="triangle" w="med" len="med"/>
              </a:ln>
            </p:spPr>
            <p:txBody>
              <a:bodyPr/>
              <a:lstStyle/>
              <a:p>
                <a:endParaRPr lang="fr-FR"/>
              </a:p>
            </p:txBody>
          </p:sp>
          <p:sp>
            <p:nvSpPr>
              <p:cNvPr id="20499" name="Line 5"/>
              <p:cNvSpPr>
                <a:spLocks noChangeShapeType="1"/>
              </p:cNvSpPr>
              <p:nvPr/>
            </p:nvSpPr>
            <p:spPr bwMode="auto">
              <a:xfrm flipH="1">
                <a:off x="6945340" y="2664136"/>
                <a:ext cx="571500" cy="571500"/>
              </a:xfrm>
              <a:prstGeom prst="line">
                <a:avLst/>
              </a:prstGeom>
              <a:noFill/>
              <a:ln w="9525">
                <a:solidFill>
                  <a:srgbClr val="0000FF"/>
                </a:solidFill>
                <a:round/>
                <a:headEnd/>
                <a:tailEnd type="triangle" w="med" len="med"/>
              </a:ln>
            </p:spPr>
            <p:txBody>
              <a:bodyPr/>
              <a:lstStyle/>
              <a:p>
                <a:endParaRPr lang="fr-FR"/>
              </a:p>
            </p:txBody>
          </p:sp>
          <p:sp>
            <p:nvSpPr>
              <p:cNvPr id="20500" name="Line 6"/>
              <p:cNvSpPr>
                <a:spLocks noChangeShapeType="1"/>
              </p:cNvSpPr>
              <p:nvPr/>
            </p:nvSpPr>
            <p:spPr bwMode="auto">
              <a:xfrm flipH="1" flipV="1">
                <a:off x="6831040" y="2435536"/>
                <a:ext cx="685800" cy="228600"/>
              </a:xfrm>
              <a:prstGeom prst="line">
                <a:avLst/>
              </a:prstGeom>
              <a:noFill/>
              <a:ln w="9525">
                <a:solidFill>
                  <a:srgbClr val="339966"/>
                </a:solidFill>
                <a:round/>
                <a:headEnd/>
                <a:tailEnd type="triangle" w="med" len="med"/>
              </a:ln>
            </p:spPr>
            <p:txBody>
              <a:bodyPr/>
              <a:lstStyle/>
              <a:p>
                <a:endParaRPr lang="fr-FR"/>
              </a:p>
            </p:txBody>
          </p:sp>
          <p:sp>
            <p:nvSpPr>
              <p:cNvPr id="20501" name="Line 7"/>
              <p:cNvSpPr>
                <a:spLocks noChangeShapeType="1"/>
              </p:cNvSpPr>
              <p:nvPr/>
            </p:nvSpPr>
            <p:spPr bwMode="auto">
              <a:xfrm>
                <a:off x="8101038" y="1643050"/>
                <a:ext cx="114300" cy="0"/>
              </a:xfrm>
              <a:prstGeom prst="line">
                <a:avLst/>
              </a:prstGeom>
              <a:noFill/>
              <a:ln w="9525">
                <a:solidFill>
                  <a:srgbClr val="000000"/>
                </a:solidFill>
                <a:round/>
                <a:headEnd/>
                <a:tailEnd type="stealth" w="sm" len="med"/>
              </a:ln>
            </p:spPr>
            <p:txBody>
              <a:bodyPr/>
              <a:lstStyle/>
              <a:p>
                <a:endParaRPr lang="fr-FR"/>
              </a:p>
            </p:txBody>
          </p:sp>
          <p:sp>
            <p:nvSpPr>
              <p:cNvPr id="20502" name="Line 8"/>
              <p:cNvSpPr>
                <a:spLocks noChangeShapeType="1"/>
              </p:cNvSpPr>
              <p:nvPr/>
            </p:nvSpPr>
            <p:spPr bwMode="auto">
              <a:xfrm>
                <a:off x="7339040" y="2003736"/>
                <a:ext cx="114300" cy="0"/>
              </a:xfrm>
              <a:prstGeom prst="line">
                <a:avLst/>
              </a:prstGeom>
              <a:noFill/>
              <a:ln w="9525">
                <a:solidFill>
                  <a:srgbClr val="000000"/>
                </a:solidFill>
                <a:round/>
                <a:headEnd/>
                <a:tailEnd type="stealth" w="sm" len="sm"/>
              </a:ln>
            </p:spPr>
            <p:txBody>
              <a:bodyPr/>
              <a:lstStyle/>
              <a:p>
                <a:endParaRPr lang="fr-FR"/>
              </a:p>
            </p:txBody>
          </p:sp>
          <p:sp>
            <p:nvSpPr>
              <p:cNvPr id="20505" name="Line 11"/>
              <p:cNvSpPr>
                <a:spLocks noChangeShapeType="1"/>
              </p:cNvSpPr>
              <p:nvPr/>
            </p:nvSpPr>
            <p:spPr bwMode="auto">
              <a:xfrm flipV="1">
                <a:off x="6792940" y="3121336"/>
                <a:ext cx="152400" cy="0"/>
              </a:xfrm>
              <a:prstGeom prst="line">
                <a:avLst/>
              </a:prstGeom>
              <a:noFill/>
              <a:ln w="9525">
                <a:solidFill>
                  <a:srgbClr val="000000"/>
                </a:solidFill>
                <a:round/>
                <a:headEnd/>
                <a:tailEnd type="stealth" w="sm" len="med"/>
              </a:ln>
            </p:spPr>
            <p:txBody>
              <a:bodyPr/>
              <a:lstStyle/>
              <a:p>
                <a:endParaRPr lang="fr-FR"/>
              </a:p>
            </p:txBody>
          </p:sp>
          <p:sp>
            <p:nvSpPr>
              <p:cNvPr id="20506" name="Line 12"/>
              <p:cNvSpPr>
                <a:spLocks noChangeShapeType="1"/>
              </p:cNvSpPr>
              <p:nvPr/>
            </p:nvSpPr>
            <p:spPr bwMode="auto">
              <a:xfrm flipV="1">
                <a:off x="8126440" y="3146736"/>
                <a:ext cx="152400" cy="0"/>
              </a:xfrm>
              <a:prstGeom prst="line">
                <a:avLst/>
              </a:prstGeom>
              <a:noFill/>
              <a:ln w="9525">
                <a:solidFill>
                  <a:srgbClr val="000000"/>
                </a:solidFill>
                <a:round/>
                <a:headEnd/>
                <a:tailEnd type="stealth" w="sm" len="med"/>
              </a:ln>
            </p:spPr>
            <p:txBody>
              <a:bodyPr/>
              <a:lstStyle/>
              <a:p>
                <a:endParaRPr lang="fr-FR"/>
              </a:p>
            </p:txBody>
          </p:sp>
          <p:sp>
            <p:nvSpPr>
              <p:cNvPr id="20508" name="Line 14"/>
              <p:cNvSpPr>
                <a:spLocks noChangeShapeType="1"/>
              </p:cNvSpPr>
              <p:nvPr/>
            </p:nvSpPr>
            <p:spPr bwMode="auto">
              <a:xfrm rot="8288993" flipH="1">
                <a:off x="7250140" y="1986273"/>
                <a:ext cx="571500" cy="571500"/>
              </a:xfrm>
              <a:prstGeom prst="line">
                <a:avLst/>
              </a:prstGeom>
              <a:noFill/>
              <a:ln w="9525">
                <a:solidFill>
                  <a:srgbClr val="0000FF"/>
                </a:solidFill>
                <a:round/>
                <a:headEnd/>
                <a:tailEnd type="triangle" w="med" len="med"/>
              </a:ln>
            </p:spPr>
            <p:txBody>
              <a:bodyPr/>
              <a:lstStyle/>
              <a:p>
                <a:endParaRPr lang="fr-FR"/>
              </a:p>
            </p:txBody>
          </p:sp>
          <p:sp>
            <p:nvSpPr>
              <p:cNvPr id="20509" name="Line 15"/>
              <p:cNvSpPr>
                <a:spLocks noChangeShapeType="1"/>
              </p:cNvSpPr>
              <p:nvPr/>
            </p:nvSpPr>
            <p:spPr bwMode="auto">
              <a:xfrm rot="7049414" flipH="1" flipV="1">
                <a:off x="7412065" y="2300598"/>
                <a:ext cx="685800" cy="228600"/>
              </a:xfrm>
              <a:prstGeom prst="line">
                <a:avLst/>
              </a:prstGeom>
              <a:noFill/>
              <a:ln w="9525">
                <a:solidFill>
                  <a:srgbClr val="FF0000"/>
                </a:solidFill>
                <a:round/>
                <a:headEnd/>
                <a:tailEnd/>
              </a:ln>
            </p:spPr>
            <p:txBody>
              <a:bodyPr/>
              <a:lstStyle/>
              <a:p>
                <a:endParaRPr lang="fr-FR"/>
              </a:p>
            </p:txBody>
          </p:sp>
          <p:sp>
            <p:nvSpPr>
              <p:cNvPr id="20510" name="Line 16"/>
              <p:cNvSpPr>
                <a:spLocks noChangeShapeType="1"/>
              </p:cNvSpPr>
              <p:nvPr/>
            </p:nvSpPr>
            <p:spPr bwMode="auto">
              <a:xfrm rot="-6040807" flipH="1" flipV="1">
                <a:off x="7116790" y="2910198"/>
                <a:ext cx="685800" cy="228600"/>
              </a:xfrm>
              <a:prstGeom prst="line">
                <a:avLst/>
              </a:prstGeom>
              <a:noFill/>
              <a:ln w="9525">
                <a:solidFill>
                  <a:srgbClr val="339966"/>
                </a:solidFill>
                <a:round/>
                <a:headEnd/>
                <a:tailEnd type="triangle" w="med" len="med"/>
              </a:ln>
            </p:spPr>
            <p:txBody>
              <a:bodyPr/>
              <a:lstStyle/>
              <a:p>
                <a:endParaRPr lang="fr-FR"/>
              </a:p>
            </p:txBody>
          </p:sp>
          <p:sp>
            <p:nvSpPr>
              <p:cNvPr id="20511" name="Line 17"/>
              <p:cNvSpPr>
                <a:spLocks noChangeShapeType="1"/>
              </p:cNvSpPr>
              <p:nvPr/>
            </p:nvSpPr>
            <p:spPr bwMode="auto">
              <a:xfrm rot="8600051" flipH="1" flipV="1">
                <a:off x="7516840" y="2426011"/>
                <a:ext cx="685800" cy="228600"/>
              </a:xfrm>
              <a:prstGeom prst="line">
                <a:avLst/>
              </a:prstGeom>
              <a:noFill/>
              <a:ln w="9525">
                <a:solidFill>
                  <a:srgbClr val="339966"/>
                </a:solidFill>
                <a:round/>
                <a:headEnd/>
                <a:tailEnd type="triangle" w="med" len="med"/>
              </a:ln>
            </p:spPr>
            <p:txBody>
              <a:bodyPr/>
              <a:lstStyle/>
              <a:p>
                <a:endParaRPr lang="fr-FR"/>
              </a:p>
            </p:txBody>
          </p:sp>
          <p:sp>
            <p:nvSpPr>
              <p:cNvPr id="20512" name="Line 18"/>
              <p:cNvSpPr>
                <a:spLocks noChangeShapeType="1"/>
              </p:cNvSpPr>
              <p:nvPr/>
            </p:nvSpPr>
            <p:spPr bwMode="auto">
              <a:xfrm rot="19354733" flipV="1">
                <a:off x="7487097" y="1698429"/>
                <a:ext cx="662156" cy="28477"/>
              </a:xfrm>
              <a:prstGeom prst="line">
                <a:avLst/>
              </a:prstGeom>
              <a:noFill/>
              <a:ln w="9525">
                <a:solidFill>
                  <a:srgbClr val="FF0000"/>
                </a:solidFill>
                <a:prstDash val="dash"/>
                <a:round/>
                <a:headEnd/>
                <a:tailEnd/>
              </a:ln>
            </p:spPr>
            <p:txBody>
              <a:bodyPr/>
              <a:lstStyle/>
              <a:p>
                <a:endParaRPr lang="fr-FR"/>
              </a:p>
            </p:txBody>
          </p:sp>
          <p:sp>
            <p:nvSpPr>
              <p:cNvPr id="20513" name="Line 19"/>
              <p:cNvSpPr>
                <a:spLocks noChangeShapeType="1"/>
              </p:cNvSpPr>
              <p:nvPr/>
            </p:nvSpPr>
            <p:spPr bwMode="auto">
              <a:xfrm rot="21358818" flipH="1">
                <a:off x="8004274" y="1645443"/>
                <a:ext cx="87443" cy="546306"/>
              </a:xfrm>
              <a:prstGeom prst="line">
                <a:avLst/>
              </a:prstGeom>
              <a:noFill/>
              <a:ln w="9525">
                <a:solidFill>
                  <a:srgbClr val="FF0000"/>
                </a:solidFill>
                <a:prstDash val="dash"/>
                <a:round/>
                <a:headEnd/>
                <a:tailEnd/>
              </a:ln>
            </p:spPr>
            <p:txBody>
              <a:bodyPr/>
              <a:lstStyle/>
              <a:p>
                <a:endParaRPr lang="fr-FR"/>
              </a:p>
            </p:txBody>
          </p:sp>
          <p:sp>
            <p:nvSpPr>
              <p:cNvPr id="20514" name="Line 20"/>
              <p:cNvSpPr>
                <a:spLocks noChangeShapeType="1"/>
              </p:cNvSpPr>
              <p:nvPr/>
            </p:nvSpPr>
            <p:spPr bwMode="auto">
              <a:xfrm rot="-1777757">
                <a:off x="8189958" y="2038238"/>
                <a:ext cx="203677" cy="777566"/>
              </a:xfrm>
              <a:prstGeom prst="line">
                <a:avLst/>
              </a:prstGeom>
              <a:noFill/>
              <a:ln w="9525">
                <a:solidFill>
                  <a:srgbClr val="FF0000"/>
                </a:solidFill>
                <a:prstDash val="dash"/>
                <a:round/>
                <a:headEnd/>
                <a:tailEnd/>
              </a:ln>
            </p:spPr>
            <p:txBody>
              <a:bodyPr/>
              <a:lstStyle/>
              <a:p>
                <a:endParaRPr lang="fr-FR"/>
              </a:p>
            </p:txBody>
          </p:sp>
          <p:sp>
            <p:nvSpPr>
              <p:cNvPr id="20515" name="Line 22"/>
              <p:cNvSpPr>
                <a:spLocks noChangeShapeType="1"/>
              </p:cNvSpPr>
              <p:nvPr/>
            </p:nvSpPr>
            <p:spPr bwMode="auto">
              <a:xfrm flipH="1">
                <a:off x="8058174" y="2714619"/>
                <a:ext cx="514353" cy="509903"/>
              </a:xfrm>
              <a:prstGeom prst="line">
                <a:avLst/>
              </a:prstGeom>
              <a:noFill/>
              <a:ln w="9525">
                <a:solidFill>
                  <a:srgbClr val="FF0000"/>
                </a:solidFill>
                <a:prstDash val="dash"/>
                <a:round/>
                <a:headEnd/>
                <a:tailEnd/>
              </a:ln>
            </p:spPr>
            <p:txBody>
              <a:bodyPr/>
              <a:lstStyle/>
              <a:p>
                <a:endParaRPr lang="fr-FR"/>
              </a:p>
            </p:txBody>
          </p:sp>
          <p:sp>
            <p:nvSpPr>
              <p:cNvPr id="20516" name="Text Box 23"/>
              <p:cNvSpPr txBox="1">
                <a:spLocks noChangeArrowheads="1"/>
              </p:cNvSpPr>
              <p:nvPr/>
            </p:nvSpPr>
            <p:spPr bwMode="auto">
              <a:xfrm>
                <a:off x="8362433" y="2321236"/>
                <a:ext cx="342900" cy="342900"/>
              </a:xfrm>
              <a:prstGeom prst="rect">
                <a:avLst/>
              </a:prstGeom>
              <a:noFill/>
              <a:ln w="9525">
                <a:noFill/>
                <a:miter lim="800000"/>
                <a:headEnd/>
                <a:tailEnd/>
              </a:ln>
            </p:spPr>
            <p:txBody>
              <a:bodyPr/>
              <a:lstStyle/>
              <a:p>
                <a:r>
                  <a:rPr lang="fr-FR" sz="1200" dirty="0"/>
                  <a:t>I</a:t>
                </a:r>
                <a:r>
                  <a:rPr lang="fr-FR" sz="1400" baseline="-25000" dirty="0"/>
                  <a:t>I</a:t>
                </a:r>
                <a:endParaRPr lang="fr-FR" dirty="0"/>
              </a:p>
            </p:txBody>
          </p:sp>
          <p:sp>
            <p:nvSpPr>
              <p:cNvPr id="20517" name="Arc 24"/>
              <p:cNvSpPr>
                <a:spLocks/>
              </p:cNvSpPr>
              <p:nvPr/>
            </p:nvSpPr>
            <p:spPr bwMode="auto">
              <a:xfrm rot="-402644">
                <a:off x="7650190" y="2348223"/>
                <a:ext cx="114300" cy="228600"/>
              </a:xfrm>
              <a:custGeom>
                <a:avLst/>
                <a:gdLst>
                  <a:gd name="T0" fmla="*/ 0 w 21600"/>
                  <a:gd name="T1" fmla="*/ 0 h 21600"/>
                  <a:gd name="T2" fmla="*/ 8962221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20518" name="Text Box 25"/>
              <p:cNvSpPr txBox="1">
                <a:spLocks noChangeArrowheads="1"/>
              </p:cNvSpPr>
              <p:nvPr/>
            </p:nvSpPr>
            <p:spPr bwMode="auto">
              <a:xfrm>
                <a:off x="7722907" y="2332142"/>
                <a:ext cx="571500" cy="342900"/>
              </a:xfrm>
              <a:prstGeom prst="rect">
                <a:avLst/>
              </a:prstGeom>
              <a:noFill/>
              <a:ln w="9525">
                <a:noFill/>
                <a:miter lim="800000"/>
                <a:headEnd/>
                <a:tailEnd/>
              </a:ln>
            </p:spPr>
            <p:txBody>
              <a:bodyPr/>
              <a:lstStyle/>
              <a:p>
                <a:r>
                  <a:rPr lang="fr-FR" sz="900" i="1" dirty="0">
                    <a:latin typeface="Times New Roman" pitchFamily="18" charset="0"/>
                  </a:rPr>
                  <a:t>φ</a:t>
                </a:r>
                <a:r>
                  <a:rPr lang="en-GB" sz="900" i="1" dirty="0"/>
                  <a:t> -</a:t>
                </a:r>
                <a:r>
                  <a:rPr lang="fr-FR" sz="900" i="1" dirty="0">
                    <a:latin typeface="Courier New" pitchFamily="49" charset="0"/>
                  </a:rPr>
                  <a:t>П</a:t>
                </a:r>
                <a:r>
                  <a:rPr lang="en-GB" sz="900" i="1" dirty="0"/>
                  <a:t>/6</a:t>
                </a:r>
                <a:endParaRPr lang="fr-FR" dirty="0"/>
              </a:p>
            </p:txBody>
          </p:sp>
          <p:sp>
            <p:nvSpPr>
              <p:cNvPr id="20519" name="Arc 26"/>
              <p:cNvSpPr>
                <a:spLocks/>
              </p:cNvSpPr>
              <p:nvPr/>
            </p:nvSpPr>
            <p:spPr bwMode="auto">
              <a:xfrm rot="11328571" flipH="1">
                <a:off x="7488156" y="2841060"/>
                <a:ext cx="211840" cy="215801"/>
              </a:xfrm>
              <a:custGeom>
                <a:avLst/>
                <a:gdLst>
                  <a:gd name="T0" fmla="*/ 0 w 21600"/>
                  <a:gd name="T1" fmla="*/ 0 h 21600"/>
                  <a:gd name="T2" fmla="*/ 1959856980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20520" name="Text Box 27"/>
              <p:cNvSpPr txBox="1">
                <a:spLocks noChangeArrowheads="1"/>
              </p:cNvSpPr>
              <p:nvPr/>
            </p:nvSpPr>
            <p:spPr bwMode="auto">
              <a:xfrm>
                <a:off x="7403766" y="3014662"/>
                <a:ext cx="571500" cy="342900"/>
              </a:xfrm>
              <a:prstGeom prst="rect">
                <a:avLst/>
              </a:prstGeom>
              <a:noFill/>
              <a:ln w="9525">
                <a:noFill/>
                <a:miter lim="800000"/>
                <a:headEnd/>
                <a:tailEnd/>
              </a:ln>
            </p:spPr>
            <p:txBody>
              <a:bodyPr/>
              <a:lstStyle/>
              <a:p>
                <a:r>
                  <a:rPr lang="fr-FR" sz="900" i="1">
                    <a:latin typeface="Times New Roman" pitchFamily="18" charset="0"/>
                  </a:rPr>
                  <a:t>φ + </a:t>
                </a:r>
                <a:r>
                  <a:rPr lang="fr-FR" sz="900" i="1">
                    <a:latin typeface="Courier New" pitchFamily="49" charset="0"/>
                  </a:rPr>
                  <a:t>П</a:t>
                </a:r>
                <a:r>
                  <a:rPr lang="en-GB" sz="900" i="1"/>
                  <a:t>/6</a:t>
                </a:r>
                <a:endParaRPr lang="fr-FR"/>
              </a:p>
            </p:txBody>
          </p:sp>
          <p:sp>
            <p:nvSpPr>
              <p:cNvPr id="20521" name="Rectangle 237"/>
              <p:cNvSpPr>
                <a:spLocks noChangeArrowheads="1"/>
              </p:cNvSpPr>
              <p:nvPr/>
            </p:nvSpPr>
            <p:spPr bwMode="auto">
              <a:xfrm>
                <a:off x="6473852" y="3173723"/>
                <a:ext cx="184757" cy="369334"/>
              </a:xfrm>
              <a:prstGeom prst="rect">
                <a:avLst/>
              </a:prstGeom>
              <a:noFill/>
              <a:ln w="9525">
                <a:noFill/>
                <a:miter lim="800000"/>
                <a:headEnd/>
                <a:tailEnd/>
              </a:ln>
            </p:spPr>
            <p:txBody>
              <a:bodyPr wrap="none">
                <a:spAutoFit/>
              </a:bodyPr>
              <a:lstStyle/>
              <a:p>
                <a:endParaRPr lang="fr-FR"/>
              </a:p>
            </p:txBody>
          </p:sp>
          <p:sp>
            <p:nvSpPr>
              <p:cNvPr id="20522" name="Rectangle 239"/>
              <p:cNvSpPr>
                <a:spLocks noChangeArrowheads="1"/>
              </p:cNvSpPr>
              <p:nvPr/>
            </p:nvSpPr>
            <p:spPr bwMode="auto">
              <a:xfrm>
                <a:off x="6473852" y="3173723"/>
                <a:ext cx="184757" cy="369334"/>
              </a:xfrm>
              <a:prstGeom prst="rect">
                <a:avLst/>
              </a:prstGeom>
              <a:noFill/>
              <a:ln w="9525">
                <a:noFill/>
                <a:miter lim="800000"/>
                <a:headEnd/>
                <a:tailEnd/>
              </a:ln>
            </p:spPr>
            <p:txBody>
              <a:bodyPr wrap="none">
                <a:spAutoFit/>
              </a:bodyPr>
              <a:lstStyle/>
              <a:p>
                <a:endParaRPr lang="fr-FR"/>
              </a:p>
            </p:txBody>
          </p:sp>
          <p:sp>
            <p:nvSpPr>
              <p:cNvPr id="20523" name="Rectangle 241"/>
              <p:cNvSpPr>
                <a:spLocks noChangeArrowheads="1"/>
              </p:cNvSpPr>
              <p:nvPr/>
            </p:nvSpPr>
            <p:spPr bwMode="auto">
              <a:xfrm>
                <a:off x="6473852" y="3173723"/>
                <a:ext cx="184757" cy="369334"/>
              </a:xfrm>
              <a:prstGeom prst="rect">
                <a:avLst/>
              </a:prstGeom>
              <a:noFill/>
              <a:ln w="9525">
                <a:noFill/>
                <a:miter lim="800000"/>
                <a:headEnd/>
                <a:tailEnd/>
              </a:ln>
            </p:spPr>
            <p:txBody>
              <a:bodyPr wrap="none">
                <a:spAutoFit/>
              </a:bodyPr>
              <a:lstStyle/>
              <a:p>
                <a:endParaRPr lang="fr-FR"/>
              </a:p>
            </p:txBody>
          </p:sp>
          <p:sp>
            <p:nvSpPr>
              <p:cNvPr id="20524" name="Rectangle 243"/>
              <p:cNvSpPr>
                <a:spLocks noChangeArrowheads="1"/>
              </p:cNvSpPr>
              <p:nvPr/>
            </p:nvSpPr>
            <p:spPr bwMode="auto">
              <a:xfrm>
                <a:off x="6473852" y="3173723"/>
                <a:ext cx="184757" cy="369334"/>
              </a:xfrm>
              <a:prstGeom prst="rect">
                <a:avLst/>
              </a:prstGeom>
              <a:noFill/>
              <a:ln w="9525">
                <a:noFill/>
                <a:miter lim="800000"/>
                <a:headEnd/>
                <a:tailEnd/>
              </a:ln>
            </p:spPr>
            <p:txBody>
              <a:bodyPr wrap="none">
                <a:spAutoFit/>
              </a:bodyPr>
              <a:lstStyle/>
              <a:p>
                <a:endParaRPr lang="fr-FR"/>
              </a:p>
            </p:txBody>
          </p:sp>
          <p:sp>
            <p:nvSpPr>
              <p:cNvPr id="20525" name="Rectangle 246"/>
              <p:cNvSpPr>
                <a:spLocks noChangeArrowheads="1"/>
              </p:cNvSpPr>
              <p:nvPr/>
            </p:nvSpPr>
            <p:spPr bwMode="auto">
              <a:xfrm>
                <a:off x="6473852" y="3173723"/>
                <a:ext cx="184757" cy="369334"/>
              </a:xfrm>
              <a:prstGeom prst="rect">
                <a:avLst/>
              </a:prstGeom>
              <a:noFill/>
              <a:ln w="9525">
                <a:noFill/>
                <a:miter lim="800000"/>
                <a:headEnd/>
                <a:tailEnd/>
              </a:ln>
            </p:spPr>
            <p:txBody>
              <a:bodyPr wrap="none">
                <a:spAutoFit/>
              </a:bodyPr>
              <a:lstStyle/>
              <a:p>
                <a:endParaRPr lang="fr-FR"/>
              </a:p>
            </p:txBody>
          </p:sp>
          <p:sp>
            <p:nvSpPr>
              <p:cNvPr id="20526" name="Rectangle 254"/>
              <p:cNvSpPr>
                <a:spLocks noChangeArrowheads="1"/>
              </p:cNvSpPr>
              <p:nvPr/>
            </p:nvSpPr>
            <p:spPr bwMode="auto">
              <a:xfrm>
                <a:off x="6473852" y="3173723"/>
                <a:ext cx="184757" cy="369334"/>
              </a:xfrm>
              <a:prstGeom prst="rect">
                <a:avLst/>
              </a:prstGeom>
              <a:noFill/>
              <a:ln w="9525">
                <a:noFill/>
                <a:miter lim="800000"/>
                <a:headEnd/>
                <a:tailEnd/>
              </a:ln>
            </p:spPr>
            <p:txBody>
              <a:bodyPr wrap="none">
                <a:spAutoFit/>
              </a:bodyPr>
              <a:lstStyle/>
              <a:p>
                <a:endParaRPr lang="fr-FR"/>
              </a:p>
            </p:txBody>
          </p:sp>
          <p:sp>
            <p:nvSpPr>
              <p:cNvPr id="20527" name="ZoneTexte 59"/>
              <p:cNvSpPr txBox="1">
                <a:spLocks noChangeArrowheads="1"/>
              </p:cNvSpPr>
              <p:nvPr/>
            </p:nvSpPr>
            <p:spPr bwMode="auto">
              <a:xfrm>
                <a:off x="7285561" y="1948233"/>
                <a:ext cx="341760" cy="307777"/>
              </a:xfrm>
              <a:prstGeom prst="rect">
                <a:avLst/>
              </a:prstGeom>
              <a:noFill/>
              <a:ln w="9525">
                <a:noFill/>
                <a:miter lim="800000"/>
                <a:headEnd/>
                <a:tailEnd/>
              </a:ln>
            </p:spPr>
            <p:txBody>
              <a:bodyPr wrap="none">
                <a:spAutoFit/>
              </a:bodyPr>
              <a:lstStyle/>
              <a:p>
                <a:r>
                  <a:rPr lang="fr-FR" sz="1400" dirty="0"/>
                  <a:t>v</a:t>
                </a:r>
                <a:r>
                  <a:rPr lang="fr-FR" sz="1400" baseline="-25000" dirty="0"/>
                  <a:t>1</a:t>
                </a:r>
              </a:p>
            </p:txBody>
          </p:sp>
          <p:sp>
            <p:nvSpPr>
              <p:cNvPr id="20528" name="ZoneTexte 60"/>
              <p:cNvSpPr txBox="1">
                <a:spLocks noChangeArrowheads="1"/>
              </p:cNvSpPr>
              <p:nvPr/>
            </p:nvSpPr>
            <p:spPr bwMode="auto">
              <a:xfrm>
                <a:off x="8101038" y="3087140"/>
                <a:ext cx="341760" cy="307777"/>
              </a:xfrm>
              <a:prstGeom prst="rect">
                <a:avLst/>
              </a:prstGeom>
              <a:noFill/>
              <a:ln w="9525">
                <a:noFill/>
                <a:miter lim="800000"/>
                <a:headEnd/>
                <a:tailEnd/>
              </a:ln>
            </p:spPr>
            <p:txBody>
              <a:bodyPr wrap="none">
                <a:spAutoFit/>
              </a:bodyPr>
              <a:lstStyle/>
              <a:p>
                <a:r>
                  <a:rPr lang="fr-FR" sz="1400" dirty="0"/>
                  <a:t>v</a:t>
                </a:r>
                <a:r>
                  <a:rPr lang="fr-FR" sz="1400" baseline="-25000" dirty="0"/>
                  <a:t>2</a:t>
                </a:r>
              </a:p>
            </p:txBody>
          </p:sp>
          <p:sp>
            <p:nvSpPr>
              <p:cNvPr id="20529" name="ZoneTexte 61"/>
              <p:cNvSpPr txBox="1">
                <a:spLocks noChangeArrowheads="1"/>
              </p:cNvSpPr>
              <p:nvPr/>
            </p:nvSpPr>
            <p:spPr bwMode="auto">
              <a:xfrm>
                <a:off x="6764824" y="3070633"/>
                <a:ext cx="341760" cy="307777"/>
              </a:xfrm>
              <a:prstGeom prst="rect">
                <a:avLst/>
              </a:prstGeom>
              <a:noFill/>
              <a:ln w="9525">
                <a:noFill/>
                <a:miter lim="800000"/>
                <a:headEnd/>
                <a:tailEnd/>
              </a:ln>
            </p:spPr>
            <p:txBody>
              <a:bodyPr wrap="none">
                <a:spAutoFit/>
              </a:bodyPr>
              <a:lstStyle/>
              <a:p>
                <a:r>
                  <a:rPr lang="fr-FR" sz="1400" dirty="0"/>
                  <a:t>v</a:t>
                </a:r>
                <a:r>
                  <a:rPr lang="fr-FR" sz="1400" baseline="-25000" dirty="0"/>
                  <a:t>3</a:t>
                </a:r>
              </a:p>
            </p:txBody>
          </p:sp>
          <p:cxnSp>
            <p:nvCxnSpPr>
              <p:cNvPr id="64" name="Connecteur droit avec flèche 63"/>
              <p:cNvCxnSpPr>
                <a:stCxn id="20509" idx="0"/>
                <a:endCxn id="20512" idx="1"/>
              </p:cNvCxnSpPr>
              <p:nvPr/>
            </p:nvCxnSpPr>
            <p:spPr>
              <a:xfrm flipV="1">
                <a:off x="7494760" y="1500174"/>
                <a:ext cx="577932" cy="1166820"/>
              </a:xfrm>
              <a:prstGeom prst="straightConnector1">
                <a:avLst/>
              </a:prstGeom>
              <a:ln w="25400" cmpd="sng">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531" name="ZoneTexte 65"/>
              <p:cNvSpPr txBox="1">
                <a:spLocks noChangeArrowheads="1"/>
              </p:cNvSpPr>
              <p:nvPr/>
            </p:nvSpPr>
            <p:spPr bwMode="auto">
              <a:xfrm>
                <a:off x="8021884" y="1582151"/>
                <a:ext cx="500066" cy="307777"/>
              </a:xfrm>
              <a:prstGeom prst="rect">
                <a:avLst/>
              </a:prstGeom>
              <a:noFill/>
              <a:ln w="9525">
                <a:noFill/>
                <a:miter lim="800000"/>
                <a:headEnd/>
                <a:tailEnd/>
              </a:ln>
            </p:spPr>
            <p:txBody>
              <a:bodyPr>
                <a:spAutoFit/>
              </a:bodyPr>
              <a:lstStyle/>
              <a:p>
                <a:r>
                  <a:rPr lang="fr-FR" sz="1400" dirty="0"/>
                  <a:t>u</a:t>
                </a:r>
                <a:r>
                  <a:rPr lang="fr-FR" sz="1400" baseline="-25000" dirty="0"/>
                  <a:t>13</a:t>
                </a:r>
              </a:p>
            </p:txBody>
          </p:sp>
          <p:cxnSp>
            <p:nvCxnSpPr>
              <p:cNvPr id="67" name="Connecteur droit avec flèche 66"/>
              <p:cNvCxnSpPr/>
              <p:nvPr/>
            </p:nvCxnSpPr>
            <p:spPr>
              <a:xfrm>
                <a:off x="7501111" y="2652706"/>
                <a:ext cx="1143162" cy="61913"/>
              </a:xfrm>
              <a:prstGeom prst="straightConnector1">
                <a:avLst/>
              </a:prstGeom>
              <a:ln w="25400" cmpd="sng">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533" name="ZoneTexte 79"/>
              <p:cNvSpPr txBox="1">
                <a:spLocks noChangeArrowheads="1"/>
              </p:cNvSpPr>
              <p:nvPr/>
            </p:nvSpPr>
            <p:spPr bwMode="auto">
              <a:xfrm>
                <a:off x="8526848" y="2653958"/>
                <a:ext cx="500066" cy="307777"/>
              </a:xfrm>
              <a:prstGeom prst="rect">
                <a:avLst/>
              </a:prstGeom>
              <a:noFill/>
              <a:ln w="9525">
                <a:noFill/>
                <a:miter lim="800000"/>
                <a:headEnd/>
                <a:tailEnd/>
              </a:ln>
            </p:spPr>
            <p:txBody>
              <a:bodyPr>
                <a:spAutoFit/>
              </a:bodyPr>
              <a:lstStyle/>
              <a:p>
                <a:r>
                  <a:rPr lang="fr-FR" sz="1400"/>
                  <a:t>u</a:t>
                </a:r>
                <a:r>
                  <a:rPr lang="fr-FR" sz="1400" baseline="-25000"/>
                  <a:t>23</a:t>
                </a:r>
              </a:p>
            </p:txBody>
          </p:sp>
          <p:sp>
            <p:nvSpPr>
              <p:cNvPr id="20534" name="Text Box 23"/>
              <p:cNvSpPr txBox="1">
                <a:spLocks noChangeArrowheads="1"/>
              </p:cNvSpPr>
              <p:nvPr/>
            </p:nvSpPr>
            <p:spPr bwMode="auto">
              <a:xfrm>
                <a:off x="7350976" y="3389121"/>
                <a:ext cx="342900" cy="342900"/>
              </a:xfrm>
              <a:prstGeom prst="rect">
                <a:avLst/>
              </a:prstGeom>
              <a:noFill/>
              <a:ln w="9525">
                <a:noFill/>
                <a:miter lim="800000"/>
                <a:headEnd/>
                <a:tailEnd/>
              </a:ln>
            </p:spPr>
            <p:txBody>
              <a:bodyPr/>
              <a:lstStyle/>
              <a:p>
                <a:r>
                  <a:rPr lang="fr-FR" sz="1200" dirty="0"/>
                  <a:t>I</a:t>
                </a:r>
                <a:r>
                  <a:rPr lang="fr-FR" sz="1400" baseline="-25000" dirty="0"/>
                  <a:t>2</a:t>
                </a:r>
                <a:endParaRPr lang="fr-FR" dirty="0"/>
              </a:p>
            </p:txBody>
          </p:sp>
          <p:sp>
            <p:nvSpPr>
              <p:cNvPr id="20535" name="Text Box 23"/>
              <p:cNvSpPr txBox="1">
                <a:spLocks noChangeArrowheads="1"/>
              </p:cNvSpPr>
              <p:nvPr/>
            </p:nvSpPr>
            <p:spPr bwMode="auto">
              <a:xfrm>
                <a:off x="6674025" y="2418746"/>
                <a:ext cx="342900" cy="342900"/>
              </a:xfrm>
              <a:prstGeom prst="rect">
                <a:avLst/>
              </a:prstGeom>
              <a:noFill/>
              <a:ln w="9525">
                <a:noFill/>
                <a:miter lim="800000"/>
                <a:headEnd/>
                <a:tailEnd/>
              </a:ln>
            </p:spPr>
            <p:txBody>
              <a:bodyPr/>
              <a:lstStyle/>
              <a:p>
                <a:r>
                  <a:rPr lang="fr-FR" sz="1200" dirty="0"/>
                  <a:t>I</a:t>
                </a:r>
                <a:r>
                  <a:rPr lang="fr-FR" sz="1400" baseline="-25000" dirty="0"/>
                  <a:t>3</a:t>
                </a:r>
                <a:endParaRPr lang="fr-FR" dirty="0"/>
              </a:p>
            </p:txBody>
          </p:sp>
          <p:sp>
            <p:nvSpPr>
              <p:cNvPr id="20536" name="Text Box 25"/>
              <p:cNvSpPr txBox="1">
                <a:spLocks noChangeArrowheads="1"/>
              </p:cNvSpPr>
              <p:nvPr/>
            </p:nvSpPr>
            <p:spPr bwMode="auto">
              <a:xfrm>
                <a:off x="7503465" y="2236947"/>
                <a:ext cx="285752" cy="342900"/>
              </a:xfrm>
              <a:prstGeom prst="rect">
                <a:avLst/>
              </a:prstGeom>
              <a:noFill/>
              <a:ln w="9525">
                <a:noFill/>
                <a:miter lim="800000"/>
                <a:headEnd/>
                <a:tailEnd/>
              </a:ln>
            </p:spPr>
            <p:txBody>
              <a:bodyPr/>
              <a:lstStyle/>
              <a:p>
                <a:r>
                  <a:rPr lang="fr-FR" sz="900" i="1" dirty="0">
                    <a:latin typeface="Times New Roman" pitchFamily="18" charset="0"/>
                  </a:rPr>
                  <a:t>φ</a:t>
                </a:r>
                <a:endParaRPr lang="fr-FR" dirty="0"/>
              </a:p>
            </p:txBody>
          </p:sp>
          <p:sp>
            <p:nvSpPr>
              <p:cNvPr id="20537" name="Arc 24"/>
              <p:cNvSpPr>
                <a:spLocks/>
              </p:cNvSpPr>
              <p:nvPr/>
            </p:nvSpPr>
            <p:spPr bwMode="auto">
              <a:xfrm rot="-402644">
                <a:off x="7526803" y="2376205"/>
                <a:ext cx="114300" cy="228600"/>
              </a:xfrm>
              <a:custGeom>
                <a:avLst/>
                <a:gdLst>
                  <a:gd name="T0" fmla="*/ 0 w 21600"/>
                  <a:gd name="T1" fmla="*/ 0 h 21600"/>
                  <a:gd name="T2" fmla="*/ 8962221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grpSp>
        <p:sp>
          <p:nvSpPr>
            <p:cNvPr id="65" name="Line 7"/>
            <p:cNvSpPr>
              <a:spLocks noChangeShapeType="1"/>
            </p:cNvSpPr>
            <p:nvPr/>
          </p:nvSpPr>
          <p:spPr bwMode="auto">
            <a:xfrm>
              <a:off x="7901439" y="3377844"/>
              <a:ext cx="150710" cy="0"/>
            </a:xfrm>
            <a:prstGeom prst="line">
              <a:avLst/>
            </a:prstGeom>
            <a:noFill/>
            <a:ln w="9525">
              <a:solidFill>
                <a:srgbClr val="000000"/>
              </a:solidFill>
              <a:round/>
              <a:headEnd/>
              <a:tailEnd type="stealth" w="sm" len="med"/>
            </a:ln>
          </p:spPr>
          <p:txBody>
            <a:bodyPr/>
            <a:lstStyle/>
            <a:p>
              <a:endParaRPr lang="fr-FR"/>
            </a:p>
          </p:txBody>
        </p:sp>
        <p:sp>
          <p:nvSpPr>
            <p:cNvPr id="66" name="Line 7"/>
            <p:cNvSpPr>
              <a:spLocks noChangeShapeType="1"/>
            </p:cNvSpPr>
            <p:nvPr/>
          </p:nvSpPr>
          <p:spPr bwMode="auto">
            <a:xfrm>
              <a:off x="6561341" y="4797152"/>
              <a:ext cx="150710" cy="0"/>
            </a:xfrm>
            <a:prstGeom prst="line">
              <a:avLst/>
            </a:prstGeom>
            <a:noFill/>
            <a:ln w="9525">
              <a:solidFill>
                <a:srgbClr val="000000"/>
              </a:solidFill>
              <a:round/>
              <a:headEnd/>
              <a:tailEnd type="stealth" w="sm" len="med"/>
            </a:ln>
          </p:spPr>
          <p:txBody>
            <a:bodyPr/>
            <a:lstStyle/>
            <a:p>
              <a:endParaRPr lang="fr-FR"/>
            </a:p>
          </p:txBody>
        </p:sp>
        <p:sp>
          <p:nvSpPr>
            <p:cNvPr id="68" name="Line 7"/>
            <p:cNvSpPr>
              <a:spLocks noChangeShapeType="1"/>
            </p:cNvSpPr>
            <p:nvPr/>
          </p:nvSpPr>
          <p:spPr bwMode="auto">
            <a:xfrm>
              <a:off x="5664145" y="3520857"/>
              <a:ext cx="150710" cy="0"/>
            </a:xfrm>
            <a:prstGeom prst="line">
              <a:avLst/>
            </a:prstGeom>
            <a:noFill/>
            <a:ln w="9525">
              <a:solidFill>
                <a:srgbClr val="000000"/>
              </a:solidFill>
              <a:round/>
              <a:headEnd/>
              <a:tailEnd type="stealth" w="sm" len="med"/>
            </a:ln>
          </p:spPr>
          <p:txBody>
            <a:bodyPr/>
            <a:lstStyle/>
            <a:p>
              <a:endParaRPr lang="fr-F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checkerboard(across)">
                                      <p:cBhvr>
                                        <p:cTn id="7" dur="500"/>
                                        <p:tgtEl>
                                          <p:spTgt spid="194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9459">
                                            <p:txEl>
                                              <p:pRg st="2" end="2"/>
                                            </p:txEl>
                                          </p:spTgt>
                                        </p:tgtEl>
                                        <p:attrNameLst>
                                          <p:attrName>style.visibility</p:attrName>
                                        </p:attrNameLst>
                                      </p:cBhvr>
                                      <p:to>
                                        <p:strVal val="visible"/>
                                      </p:to>
                                    </p:set>
                                    <p:animEffect transition="in" filter="checkerboard(across)">
                                      <p:cBhvr>
                                        <p:cTn id="12" dur="500"/>
                                        <p:tgtEl>
                                          <p:spTgt spid="1945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459">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nodeType="clickEffect">
                                  <p:stCondLst>
                                    <p:cond delay="0"/>
                                  </p:stCondLst>
                                  <p:childTnLst>
                                    <p:set>
                                      <p:cBhvr>
                                        <p:cTn id="28" dur="1" fill="hold">
                                          <p:stCondLst>
                                            <p:cond delay="0"/>
                                          </p:stCondLst>
                                        </p:cTn>
                                        <p:tgtEl>
                                          <p:spTgt spid="19459">
                                            <p:txEl>
                                              <p:pRg st="11" end="11"/>
                                            </p:txEl>
                                          </p:spTgt>
                                        </p:tgtEl>
                                        <p:attrNameLst>
                                          <p:attrName>style.visibility</p:attrName>
                                        </p:attrNameLst>
                                      </p:cBhvr>
                                      <p:to>
                                        <p:strVal val="visible"/>
                                      </p:to>
                                    </p:set>
                                    <p:animEffect transition="in" filter="checkerboard(across)">
                                      <p:cBhvr>
                                        <p:cTn id="29" dur="500"/>
                                        <p:tgtEl>
                                          <p:spTgt spid="19459">
                                            <p:txEl>
                                              <p:pRg st="11" end="11"/>
                                            </p:txEl>
                                          </p:spTgt>
                                        </p:tgtEl>
                                      </p:cBhvr>
                                    </p:animEffect>
                                  </p:childTnLst>
                                </p:cTn>
                              </p:par>
                              <p:par>
                                <p:cTn id="30" presetID="1" presetClass="entr" presetSubtype="0" fill="hold" grpId="0" nodeType="withEffect">
                                  <p:stCondLst>
                                    <p:cond delay="0"/>
                                  </p:stCondLst>
                                  <p:childTnLst>
                                    <p:set>
                                      <p:cBhvr>
                                        <p:cTn id="31"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63" grpId="0"/>
      <p:bldP spid="10" grpId="0" animBg="1"/>
    </p:bld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rmAutofit/>
          </a:bodyPr>
          <a:lstStyle/>
          <a:p>
            <a:pPr eaLnBrk="1" fontAlgn="auto" hangingPunct="1">
              <a:spcAft>
                <a:spcPts val="0"/>
              </a:spcAft>
              <a:defRPr/>
            </a:pPr>
            <a:r>
              <a:rPr lang="it-IT" sz="3400" b="1" dirty="0"/>
              <a:t>Puissances dans les systèmes triphasé équilibrés</a:t>
            </a:r>
            <a:endParaRPr lang="fr-FR" sz="3400" b="1" dirty="0"/>
          </a:p>
        </p:txBody>
      </p:sp>
      <p:sp>
        <p:nvSpPr>
          <p:cNvPr id="20489" name="ZoneTexte 64"/>
          <p:cNvSpPr txBox="1">
            <a:spLocks noChangeArrowheads="1"/>
          </p:cNvSpPr>
          <p:nvPr/>
        </p:nvSpPr>
        <p:spPr bwMode="auto">
          <a:xfrm>
            <a:off x="899592" y="1143000"/>
            <a:ext cx="7560840" cy="5755422"/>
          </a:xfrm>
          <a:prstGeom prst="rect">
            <a:avLst/>
          </a:prstGeom>
          <a:noFill/>
          <a:ln w="9525">
            <a:noFill/>
            <a:miter lim="800000"/>
            <a:headEnd/>
            <a:tailEnd/>
          </a:ln>
        </p:spPr>
        <p:txBody>
          <a:bodyPr wrap="square">
            <a:spAutoFit/>
          </a:bodyPr>
          <a:lstStyle/>
          <a:p>
            <a:pPr algn="just"/>
            <a:endParaRPr lang="fr-FR" sz="1700" dirty="0"/>
          </a:p>
          <a:p>
            <a:pPr algn="just"/>
            <a:r>
              <a:rPr lang="fr-FR" sz="1700" dirty="0"/>
              <a:t>Expérimentalement, on réalise deux mesures successives avec un seul wattmètre et un commutateur, ce dernier est un interrupteur qui permet d’aiguiller i</a:t>
            </a:r>
            <a:r>
              <a:rPr lang="fr-FR" sz="1700" baseline="-25000" dirty="0"/>
              <a:t>1</a:t>
            </a:r>
            <a:r>
              <a:rPr lang="fr-FR" sz="1700" dirty="0"/>
              <a:t> ou i</a:t>
            </a:r>
            <a:r>
              <a:rPr lang="fr-FR" sz="1700" baseline="-25000" dirty="0"/>
              <a:t>2</a:t>
            </a:r>
            <a:r>
              <a:rPr lang="fr-FR" sz="1700" dirty="0"/>
              <a:t> dans le circuit gros fil du wattmètre.</a:t>
            </a:r>
          </a:p>
          <a:p>
            <a:pPr algn="just"/>
            <a:endParaRPr lang="fr-FR" sz="1700" dirty="0"/>
          </a:p>
          <a:p>
            <a:pPr algn="just"/>
            <a:r>
              <a:rPr lang="fr-FR" sz="1700" dirty="0"/>
              <a:t>Le commutateur utilisé est le suivant :</a:t>
            </a:r>
          </a:p>
          <a:p>
            <a:pPr algn="just"/>
            <a:endParaRPr lang="en-US" sz="1700" dirty="0"/>
          </a:p>
          <a:p>
            <a:pPr algn="just"/>
            <a:endParaRPr lang="fr-FR" sz="1700" dirty="0"/>
          </a:p>
          <a:p>
            <a:pPr algn="just"/>
            <a:endParaRPr lang="fr-FR" sz="1700" dirty="0"/>
          </a:p>
          <a:p>
            <a:pPr algn="just"/>
            <a:endParaRPr lang="fr-FR" sz="1700" dirty="0"/>
          </a:p>
          <a:p>
            <a:pPr algn="just"/>
            <a:endParaRPr lang="fr-FR" sz="1700" dirty="0"/>
          </a:p>
          <a:p>
            <a:pPr algn="just"/>
            <a:endParaRPr lang="fr-FR" sz="1700" dirty="0"/>
          </a:p>
          <a:p>
            <a:pPr algn="just"/>
            <a:endParaRPr lang="fr-FR" sz="1700" dirty="0"/>
          </a:p>
          <a:p>
            <a:pPr algn="just"/>
            <a:endParaRPr lang="fr-FR" sz="1700" dirty="0"/>
          </a:p>
          <a:p>
            <a:pPr algn="just"/>
            <a:endParaRPr lang="fr-FR" sz="1700" dirty="0"/>
          </a:p>
          <a:p>
            <a:pPr algn="just"/>
            <a:r>
              <a:rPr lang="fr-FR" sz="1600" dirty="0"/>
              <a:t>Le passage du circuit courant du wattmètre (W W’) de la phase (I) (position 1 du commutateur) à la phase II (position 2) s’effectué instantanément et sans coupure de circuit.</a:t>
            </a:r>
          </a:p>
          <a:p>
            <a:pPr algn="just"/>
            <a:endParaRPr lang="fr-FR" sz="1600" dirty="0"/>
          </a:p>
          <a:p>
            <a:pPr algn="just"/>
            <a:r>
              <a:rPr lang="fr-FR" sz="1600" dirty="0"/>
              <a:t>En position O du commutateur, le wattmètre est hors circuit, les bornes I, I’, II et II’ sont directement reliées entre elles.</a:t>
            </a:r>
          </a:p>
          <a:p>
            <a:pPr algn="just"/>
            <a:endParaRPr lang="fr-FR" sz="1700" dirty="0"/>
          </a:p>
        </p:txBody>
      </p:sp>
      <p:grpSp>
        <p:nvGrpSpPr>
          <p:cNvPr id="2" name="Groupe 63"/>
          <p:cNvGrpSpPr>
            <a:grpSpLocks/>
          </p:cNvGrpSpPr>
          <p:nvPr/>
        </p:nvGrpSpPr>
        <p:grpSpPr bwMode="auto">
          <a:xfrm>
            <a:off x="1714500" y="2996952"/>
            <a:ext cx="5715000" cy="1701800"/>
            <a:chOff x="1571604" y="2370682"/>
            <a:chExt cx="5715040" cy="1701260"/>
          </a:xfrm>
        </p:grpSpPr>
        <p:sp>
          <p:nvSpPr>
            <p:cNvPr id="21515" name="Text Box 58"/>
            <p:cNvSpPr txBox="1">
              <a:spLocks noChangeArrowheads="1"/>
            </p:cNvSpPr>
            <p:nvPr/>
          </p:nvSpPr>
          <p:spPr bwMode="auto">
            <a:xfrm>
              <a:off x="1571604" y="3305729"/>
              <a:ext cx="1160485" cy="422275"/>
            </a:xfrm>
            <a:prstGeom prst="rect">
              <a:avLst/>
            </a:prstGeom>
            <a:noFill/>
            <a:ln w="9525">
              <a:noFill/>
              <a:miter lim="800000"/>
              <a:headEnd/>
              <a:tailEnd/>
            </a:ln>
          </p:spPr>
          <p:txBody>
            <a:bodyPr/>
            <a:lstStyle/>
            <a:p>
              <a:pPr algn="ctr"/>
              <a:r>
                <a:rPr lang="fr-FR" sz="1400"/>
                <a:t>Arrivée </a:t>
              </a:r>
            </a:p>
            <a:p>
              <a:pPr algn="ctr"/>
              <a:r>
                <a:rPr lang="fr-FR" sz="1400"/>
                <a:t>secteur</a:t>
              </a:r>
            </a:p>
          </p:txBody>
        </p:sp>
        <p:grpSp>
          <p:nvGrpSpPr>
            <p:cNvPr id="21516" name="Groupe 62"/>
            <p:cNvGrpSpPr>
              <a:grpSpLocks/>
            </p:cNvGrpSpPr>
            <p:nvPr/>
          </p:nvGrpSpPr>
          <p:grpSpPr bwMode="auto">
            <a:xfrm>
              <a:off x="2476690" y="2370682"/>
              <a:ext cx="4809954" cy="1701260"/>
              <a:chOff x="3262508" y="2071678"/>
              <a:chExt cx="4809954" cy="1701260"/>
            </a:xfrm>
          </p:grpSpPr>
          <p:sp>
            <p:nvSpPr>
              <p:cNvPr id="21517" name="Line 28"/>
              <p:cNvSpPr>
                <a:spLocks noChangeShapeType="1"/>
              </p:cNvSpPr>
              <p:nvPr/>
            </p:nvSpPr>
            <p:spPr bwMode="auto">
              <a:xfrm>
                <a:off x="3513138" y="2725738"/>
                <a:ext cx="3200400" cy="0"/>
              </a:xfrm>
              <a:prstGeom prst="line">
                <a:avLst/>
              </a:prstGeom>
              <a:noFill/>
              <a:ln w="9525">
                <a:solidFill>
                  <a:srgbClr val="000000"/>
                </a:solidFill>
                <a:round/>
                <a:headEnd/>
                <a:tailEnd/>
              </a:ln>
            </p:spPr>
            <p:txBody>
              <a:bodyPr/>
              <a:lstStyle/>
              <a:p>
                <a:endParaRPr lang="fr-FR"/>
              </a:p>
            </p:txBody>
          </p:sp>
          <p:sp>
            <p:nvSpPr>
              <p:cNvPr id="21518" name="Line 29"/>
              <p:cNvSpPr>
                <a:spLocks noChangeShapeType="1"/>
              </p:cNvSpPr>
              <p:nvPr/>
            </p:nvSpPr>
            <p:spPr bwMode="auto">
              <a:xfrm>
                <a:off x="3513138" y="2713038"/>
                <a:ext cx="0" cy="1028700"/>
              </a:xfrm>
              <a:prstGeom prst="line">
                <a:avLst/>
              </a:prstGeom>
              <a:noFill/>
              <a:ln w="9525">
                <a:solidFill>
                  <a:srgbClr val="000000"/>
                </a:solidFill>
                <a:round/>
                <a:headEnd/>
                <a:tailEnd/>
              </a:ln>
            </p:spPr>
            <p:txBody>
              <a:bodyPr/>
              <a:lstStyle/>
              <a:p>
                <a:endParaRPr lang="fr-FR"/>
              </a:p>
            </p:txBody>
          </p:sp>
          <p:sp>
            <p:nvSpPr>
              <p:cNvPr id="21519" name="Line 30"/>
              <p:cNvSpPr>
                <a:spLocks noChangeShapeType="1"/>
              </p:cNvSpPr>
              <p:nvPr/>
            </p:nvSpPr>
            <p:spPr bwMode="auto">
              <a:xfrm>
                <a:off x="3513138" y="3741738"/>
                <a:ext cx="3200400" cy="0"/>
              </a:xfrm>
              <a:prstGeom prst="line">
                <a:avLst/>
              </a:prstGeom>
              <a:noFill/>
              <a:ln w="9525">
                <a:solidFill>
                  <a:srgbClr val="000000"/>
                </a:solidFill>
                <a:round/>
                <a:headEnd/>
                <a:tailEnd/>
              </a:ln>
            </p:spPr>
            <p:txBody>
              <a:bodyPr/>
              <a:lstStyle/>
              <a:p>
                <a:endParaRPr lang="fr-FR"/>
              </a:p>
            </p:txBody>
          </p:sp>
          <p:sp>
            <p:nvSpPr>
              <p:cNvPr id="21520" name="Line 31"/>
              <p:cNvSpPr>
                <a:spLocks noChangeShapeType="1"/>
              </p:cNvSpPr>
              <p:nvPr/>
            </p:nvSpPr>
            <p:spPr bwMode="auto">
              <a:xfrm>
                <a:off x="6713538" y="2713038"/>
                <a:ext cx="0" cy="1028700"/>
              </a:xfrm>
              <a:prstGeom prst="line">
                <a:avLst/>
              </a:prstGeom>
              <a:noFill/>
              <a:ln w="9525">
                <a:solidFill>
                  <a:srgbClr val="000000"/>
                </a:solidFill>
                <a:round/>
                <a:headEnd/>
                <a:tailEnd/>
              </a:ln>
            </p:spPr>
            <p:txBody>
              <a:bodyPr/>
              <a:lstStyle/>
              <a:p>
                <a:endParaRPr lang="fr-FR"/>
              </a:p>
            </p:txBody>
          </p:sp>
          <p:sp>
            <p:nvSpPr>
              <p:cNvPr id="21521" name="Line 32"/>
              <p:cNvSpPr>
                <a:spLocks noChangeShapeType="1"/>
              </p:cNvSpPr>
              <p:nvPr/>
            </p:nvSpPr>
            <p:spPr bwMode="auto">
              <a:xfrm flipV="1">
                <a:off x="4554538" y="2482850"/>
                <a:ext cx="0" cy="457200"/>
              </a:xfrm>
              <a:prstGeom prst="line">
                <a:avLst/>
              </a:prstGeom>
              <a:noFill/>
              <a:ln w="9525">
                <a:solidFill>
                  <a:srgbClr val="000000"/>
                </a:solidFill>
                <a:round/>
                <a:headEnd/>
                <a:tailEnd type="triangle" w="med" len="med"/>
              </a:ln>
            </p:spPr>
            <p:txBody>
              <a:bodyPr/>
              <a:lstStyle/>
              <a:p>
                <a:endParaRPr lang="fr-FR"/>
              </a:p>
            </p:txBody>
          </p:sp>
          <p:sp>
            <p:nvSpPr>
              <p:cNvPr id="21522" name="Line 33"/>
              <p:cNvSpPr>
                <a:spLocks noChangeShapeType="1"/>
              </p:cNvSpPr>
              <p:nvPr/>
            </p:nvSpPr>
            <p:spPr bwMode="auto">
              <a:xfrm flipV="1">
                <a:off x="5684838" y="2528888"/>
                <a:ext cx="0" cy="457200"/>
              </a:xfrm>
              <a:prstGeom prst="line">
                <a:avLst/>
              </a:prstGeom>
              <a:noFill/>
              <a:ln w="9525">
                <a:solidFill>
                  <a:srgbClr val="000000"/>
                </a:solidFill>
                <a:round/>
                <a:headEnd/>
                <a:tailEnd type="triangle" w="med" len="med"/>
              </a:ln>
            </p:spPr>
            <p:txBody>
              <a:bodyPr/>
              <a:lstStyle/>
              <a:p>
                <a:endParaRPr lang="fr-FR"/>
              </a:p>
            </p:txBody>
          </p:sp>
          <p:sp>
            <p:nvSpPr>
              <p:cNvPr id="21523" name="Line 34"/>
              <p:cNvSpPr>
                <a:spLocks noChangeShapeType="1"/>
              </p:cNvSpPr>
              <p:nvPr/>
            </p:nvSpPr>
            <p:spPr bwMode="auto">
              <a:xfrm>
                <a:off x="4554538" y="2370138"/>
                <a:ext cx="0" cy="114300"/>
              </a:xfrm>
              <a:prstGeom prst="line">
                <a:avLst/>
              </a:prstGeom>
              <a:noFill/>
              <a:ln w="9525">
                <a:solidFill>
                  <a:srgbClr val="000000"/>
                </a:solidFill>
                <a:round/>
                <a:headEnd/>
                <a:tailEnd type="stealth" w="med" len="med"/>
              </a:ln>
            </p:spPr>
            <p:txBody>
              <a:bodyPr/>
              <a:lstStyle/>
              <a:p>
                <a:endParaRPr lang="fr-FR"/>
              </a:p>
            </p:txBody>
          </p:sp>
          <p:sp>
            <p:nvSpPr>
              <p:cNvPr id="21524" name="Line 35"/>
              <p:cNvSpPr>
                <a:spLocks noChangeShapeType="1"/>
              </p:cNvSpPr>
              <p:nvPr/>
            </p:nvSpPr>
            <p:spPr bwMode="auto">
              <a:xfrm>
                <a:off x="5684838" y="2414588"/>
                <a:ext cx="0" cy="114300"/>
              </a:xfrm>
              <a:prstGeom prst="line">
                <a:avLst/>
              </a:prstGeom>
              <a:noFill/>
              <a:ln w="9525">
                <a:solidFill>
                  <a:srgbClr val="000000"/>
                </a:solidFill>
                <a:round/>
                <a:headEnd/>
                <a:tailEnd type="stealth" w="med" len="med"/>
              </a:ln>
            </p:spPr>
            <p:txBody>
              <a:bodyPr/>
              <a:lstStyle/>
              <a:p>
                <a:endParaRPr lang="fr-FR"/>
              </a:p>
            </p:txBody>
          </p:sp>
          <p:sp>
            <p:nvSpPr>
              <p:cNvPr id="21525" name="Oval 36"/>
              <p:cNvSpPr>
                <a:spLocks noChangeArrowheads="1"/>
              </p:cNvSpPr>
              <p:nvPr/>
            </p:nvSpPr>
            <p:spPr bwMode="auto">
              <a:xfrm>
                <a:off x="4503738" y="2928938"/>
                <a:ext cx="114300" cy="114300"/>
              </a:xfrm>
              <a:prstGeom prst="ellipse">
                <a:avLst/>
              </a:prstGeom>
              <a:solidFill>
                <a:srgbClr val="FFFFFF"/>
              </a:solidFill>
              <a:ln w="9525">
                <a:solidFill>
                  <a:srgbClr val="000000"/>
                </a:solidFill>
                <a:round/>
                <a:headEnd/>
                <a:tailEnd/>
              </a:ln>
            </p:spPr>
            <p:txBody>
              <a:bodyPr/>
              <a:lstStyle/>
              <a:p>
                <a:endParaRPr lang="fr-FR"/>
              </a:p>
            </p:txBody>
          </p:sp>
          <p:sp>
            <p:nvSpPr>
              <p:cNvPr id="21526" name="Oval 37"/>
              <p:cNvSpPr>
                <a:spLocks noChangeArrowheads="1"/>
              </p:cNvSpPr>
              <p:nvPr/>
            </p:nvSpPr>
            <p:spPr bwMode="auto">
              <a:xfrm>
                <a:off x="3716338" y="2860675"/>
                <a:ext cx="79375" cy="79375"/>
              </a:xfrm>
              <a:prstGeom prst="ellipse">
                <a:avLst/>
              </a:prstGeom>
              <a:solidFill>
                <a:srgbClr val="FFFFFF"/>
              </a:solidFill>
              <a:ln w="9525">
                <a:solidFill>
                  <a:srgbClr val="000000"/>
                </a:solidFill>
                <a:round/>
                <a:headEnd/>
                <a:tailEnd/>
              </a:ln>
            </p:spPr>
            <p:txBody>
              <a:bodyPr/>
              <a:lstStyle/>
              <a:p>
                <a:endParaRPr lang="fr-FR"/>
              </a:p>
            </p:txBody>
          </p:sp>
          <p:sp>
            <p:nvSpPr>
              <p:cNvPr id="21527" name="Oval 38"/>
              <p:cNvSpPr>
                <a:spLocks noChangeArrowheads="1"/>
              </p:cNvSpPr>
              <p:nvPr/>
            </p:nvSpPr>
            <p:spPr bwMode="auto">
              <a:xfrm>
                <a:off x="3716338" y="3629025"/>
                <a:ext cx="79375" cy="79375"/>
              </a:xfrm>
              <a:prstGeom prst="ellipse">
                <a:avLst/>
              </a:prstGeom>
              <a:solidFill>
                <a:srgbClr val="FFFFFF"/>
              </a:solidFill>
              <a:ln w="9525">
                <a:solidFill>
                  <a:srgbClr val="000000"/>
                </a:solidFill>
                <a:round/>
                <a:headEnd/>
                <a:tailEnd/>
              </a:ln>
            </p:spPr>
            <p:txBody>
              <a:bodyPr/>
              <a:lstStyle/>
              <a:p>
                <a:endParaRPr lang="fr-FR"/>
              </a:p>
            </p:txBody>
          </p:sp>
          <p:sp>
            <p:nvSpPr>
              <p:cNvPr id="21528" name="Oval 39"/>
              <p:cNvSpPr>
                <a:spLocks noChangeArrowheads="1"/>
              </p:cNvSpPr>
              <p:nvPr/>
            </p:nvSpPr>
            <p:spPr bwMode="auto">
              <a:xfrm>
                <a:off x="5621338" y="2986088"/>
                <a:ext cx="114300" cy="114300"/>
              </a:xfrm>
              <a:prstGeom prst="ellipse">
                <a:avLst/>
              </a:prstGeom>
              <a:solidFill>
                <a:srgbClr val="FFFFFF"/>
              </a:solidFill>
              <a:ln w="9525">
                <a:solidFill>
                  <a:srgbClr val="000000"/>
                </a:solidFill>
                <a:round/>
                <a:headEnd/>
                <a:tailEnd/>
              </a:ln>
            </p:spPr>
            <p:txBody>
              <a:bodyPr/>
              <a:lstStyle/>
              <a:p>
                <a:endParaRPr lang="fr-FR"/>
              </a:p>
            </p:txBody>
          </p:sp>
          <p:sp>
            <p:nvSpPr>
              <p:cNvPr id="21529" name="Line 40"/>
              <p:cNvSpPr>
                <a:spLocks noChangeShapeType="1"/>
              </p:cNvSpPr>
              <p:nvPr/>
            </p:nvSpPr>
            <p:spPr bwMode="auto">
              <a:xfrm>
                <a:off x="4554538" y="3055938"/>
                <a:ext cx="0" cy="228600"/>
              </a:xfrm>
              <a:prstGeom prst="line">
                <a:avLst/>
              </a:prstGeom>
              <a:noFill/>
              <a:ln w="9525">
                <a:solidFill>
                  <a:srgbClr val="000000"/>
                </a:solidFill>
                <a:round/>
                <a:headEnd/>
                <a:tailEnd/>
              </a:ln>
            </p:spPr>
            <p:txBody>
              <a:bodyPr/>
              <a:lstStyle/>
              <a:p>
                <a:endParaRPr lang="fr-FR"/>
              </a:p>
            </p:txBody>
          </p:sp>
          <p:sp>
            <p:nvSpPr>
              <p:cNvPr id="21530" name="Line 41"/>
              <p:cNvSpPr>
                <a:spLocks noChangeShapeType="1"/>
              </p:cNvSpPr>
              <p:nvPr/>
            </p:nvSpPr>
            <p:spPr bwMode="auto">
              <a:xfrm flipH="1">
                <a:off x="3970338" y="3284538"/>
                <a:ext cx="571500" cy="0"/>
              </a:xfrm>
              <a:prstGeom prst="line">
                <a:avLst/>
              </a:prstGeom>
              <a:noFill/>
              <a:ln w="9525">
                <a:solidFill>
                  <a:srgbClr val="000000"/>
                </a:solidFill>
                <a:round/>
                <a:headEnd/>
                <a:tailEnd/>
              </a:ln>
            </p:spPr>
            <p:txBody>
              <a:bodyPr/>
              <a:lstStyle/>
              <a:p>
                <a:endParaRPr lang="fr-FR"/>
              </a:p>
            </p:txBody>
          </p:sp>
          <p:sp>
            <p:nvSpPr>
              <p:cNvPr id="21531" name="Line 42"/>
              <p:cNvSpPr>
                <a:spLocks noChangeShapeType="1"/>
              </p:cNvSpPr>
              <p:nvPr/>
            </p:nvSpPr>
            <p:spPr bwMode="auto">
              <a:xfrm flipH="1">
                <a:off x="3741738" y="3297238"/>
                <a:ext cx="228600" cy="0"/>
              </a:xfrm>
              <a:prstGeom prst="line">
                <a:avLst/>
              </a:prstGeom>
              <a:noFill/>
              <a:ln w="57150">
                <a:solidFill>
                  <a:srgbClr val="000000"/>
                </a:solidFill>
                <a:round/>
                <a:headEnd/>
                <a:tailEnd/>
              </a:ln>
            </p:spPr>
            <p:txBody>
              <a:bodyPr/>
              <a:lstStyle/>
              <a:p>
                <a:endParaRPr lang="fr-FR"/>
              </a:p>
            </p:txBody>
          </p:sp>
          <p:sp>
            <p:nvSpPr>
              <p:cNvPr id="21532" name="Line 43"/>
              <p:cNvSpPr>
                <a:spLocks noChangeShapeType="1"/>
              </p:cNvSpPr>
              <p:nvPr/>
            </p:nvSpPr>
            <p:spPr bwMode="auto">
              <a:xfrm flipH="1">
                <a:off x="3500438" y="3284538"/>
                <a:ext cx="114300" cy="0"/>
              </a:xfrm>
              <a:prstGeom prst="line">
                <a:avLst/>
              </a:prstGeom>
              <a:noFill/>
              <a:ln w="9525">
                <a:solidFill>
                  <a:srgbClr val="000000"/>
                </a:solidFill>
                <a:round/>
                <a:headEnd/>
                <a:tailEnd type="triangle" w="lg" len="med"/>
              </a:ln>
            </p:spPr>
            <p:txBody>
              <a:bodyPr/>
              <a:lstStyle/>
              <a:p>
                <a:endParaRPr lang="fr-FR"/>
              </a:p>
            </p:txBody>
          </p:sp>
          <p:sp>
            <p:nvSpPr>
              <p:cNvPr id="21533" name="Line 44"/>
              <p:cNvSpPr>
                <a:spLocks noChangeShapeType="1"/>
              </p:cNvSpPr>
              <p:nvPr/>
            </p:nvSpPr>
            <p:spPr bwMode="auto">
              <a:xfrm flipV="1">
                <a:off x="3741738" y="2941638"/>
                <a:ext cx="0" cy="228600"/>
              </a:xfrm>
              <a:prstGeom prst="line">
                <a:avLst/>
              </a:prstGeom>
              <a:noFill/>
              <a:ln w="9525">
                <a:solidFill>
                  <a:srgbClr val="000000"/>
                </a:solidFill>
                <a:round/>
                <a:headEnd/>
                <a:tailEnd/>
              </a:ln>
            </p:spPr>
            <p:txBody>
              <a:bodyPr/>
              <a:lstStyle/>
              <a:p>
                <a:endParaRPr lang="fr-FR"/>
              </a:p>
            </p:txBody>
          </p:sp>
          <p:sp>
            <p:nvSpPr>
              <p:cNvPr id="21534" name="Line 45"/>
              <p:cNvSpPr>
                <a:spLocks noChangeShapeType="1"/>
              </p:cNvSpPr>
              <p:nvPr/>
            </p:nvSpPr>
            <p:spPr bwMode="auto">
              <a:xfrm flipV="1">
                <a:off x="3741738" y="3386138"/>
                <a:ext cx="0" cy="228600"/>
              </a:xfrm>
              <a:prstGeom prst="line">
                <a:avLst/>
              </a:prstGeom>
              <a:noFill/>
              <a:ln w="9525">
                <a:solidFill>
                  <a:srgbClr val="000000"/>
                </a:solidFill>
                <a:round/>
                <a:headEnd/>
                <a:tailEnd/>
              </a:ln>
            </p:spPr>
            <p:txBody>
              <a:bodyPr/>
              <a:lstStyle/>
              <a:p>
                <a:endParaRPr lang="fr-FR"/>
              </a:p>
            </p:txBody>
          </p:sp>
          <p:sp>
            <p:nvSpPr>
              <p:cNvPr id="21535" name="Oval 46"/>
              <p:cNvSpPr>
                <a:spLocks noChangeArrowheads="1"/>
              </p:cNvSpPr>
              <p:nvPr/>
            </p:nvSpPr>
            <p:spPr bwMode="auto">
              <a:xfrm>
                <a:off x="6421438" y="2801938"/>
                <a:ext cx="79375" cy="79375"/>
              </a:xfrm>
              <a:prstGeom prst="ellipse">
                <a:avLst/>
              </a:prstGeom>
              <a:solidFill>
                <a:srgbClr val="FFFFFF"/>
              </a:solidFill>
              <a:ln w="9525">
                <a:solidFill>
                  <a:srgbClr val="000000"/>
                </a:solidFill>
                <a:round/>
                <a:headEnd/>
                <a:tailEnd/>
              </a:ln>
            </p:spPr>
            <p:txBody>
              <a:bodyPr/>
              <a:lstStyle/>
              <a:p>
                <a:endParaRPr lang="fr-FR"/>
              </a:p>
            </p:txBody>
          </p:sp>
          <p:sp>
            <p:nvSpPr>
              <p:cNvPr id="21536" name="Oval 47"/>
              <p:cNvSpPr>
                <a:spLocks noChangeArrowheads="1"/>
              </p:cNvSpPr>
              <p:nvPr/>
            </p:nvSpPr>
            <p:spPr bwMode="auto">
              <a:xfrm>
                <a:off x="6434138" y="3603625"/>
                <a:ext cx="79375" cy="79375"/>
              </a:xfrm>
              <a:prstGeom prst="ellipse">
                <a:avLst/>
              </a:prstGeom>
              <a:solidFill>
                <a:srgbClr val="FFFFFF"/>
              </a:solidFill>
              <a:ln w="9525">
                <a:solidFill>
                  <a:srgbClr val="000000"/>
                </a:solidFill>
                <a:round/>
                <a:headEnd/>
                <a:tailEnd/>
              </a:ln>
            </p:spPr>
            <p:txBody>
              <a:bodyPr/>
              <a:lstStyle/>
              <a:p>
                <a:endParaRPr lang="fr-FR"/>
              </a:p>
            </p:txBody>
          </p:sp>
          <p:sp>
            <p:nvSpPr>
              <p:cNvPr id="21537" name="Line 48"/>
              <p:cNvSpPr>
                <a:spLocks noChangeShapeType="1"/>
              </p:cNvSpPr>
              <p:nvPr/>
            </p:nvSpPr>
            <p:spPr bwMode="auto">
              <a:xfrm flipH="1">
                <a:off x="6256338" y="3322638"/>
                <a:ext cx="228600" cy="0"/>
              </a:xfrm>
              <a:prstGeom prst="line">
                <a:avLst/>
              </a:prstGeom>
              <a:noFill/>
              <a:ln w="57150">
                <a:solidFill>
                  <a:srgbClr val="000000"/>
                </a:solidFill>
                <a:round/>
                <a:headEnd/>
                <a:tailEnd/>
              </a:ln>
            </p:spPr>
            <p:txBody>
              <a:bodyPr/>
              <a:lstStyle/>
              <a:p>
                <a:endParaRPr lang="fr-FR"/>
              </a:p>
            </p:txBody>
          </p:sp>
          <p:sp>
            <p:nvSpPr>
              <p:cNvPr id="21538" name="Line 49"/>
              <p:cNvSpPr>
                <a:spLocks noChangeShapeType="1"/>
              </p:cNvSpPr>
              <p:nvPr/>
            </p:nvSpPr>
            <p:spPr bwMode="auto">
              <a:xfrm rot="21426301" flipH="1">
                <a:off x="6611938" y="3309938"/>
                <a:ext cx="114300" cy="0"/>
              </a:xfrm>
              <a:prstGeom prst="line">
                <a:avLst/>
              </a:prstGeom>
              <a:noFill/>
              <a:ln w="9525">
                <a:solidFill>
                  <a:srgbClr val="000000"/>
                </a:solidFill>
                <a:round/>
                <a:headEnd/>
                <a:tailEnd type="triangle" w="lg" len="med"/>
              </a:ln>
            </p:spPr>
            <p:txBody>
              <a:bodyPr/>
              <a:lstStyle/>
              <a:p>
                <a:endParaRPr lang="fr-FR"/>
              </a:p>
            </p:txBody>
          </p:sp>
          <p:sp>
            <p:nvSpPr>
              <p:cNvPr id="21539" name="Line 50"/>
              <p:cNvSpPr>
                <a:spLocks noChangeShapeType="1"/>
              </p:cNvSpPr>
              <p:nvPr/>
            </p:nvSpPr>
            <p:spPr bwMode="auto">
              <a:xfrm flipV="1">
                <a:off x="6472238" y="2903538"/>
                <a:ext cx="0" cy="317500"/>
              </a:xfrm>
              <a:prstGeom prst="line">
                <a:avLst/>
              </a:prstGeom>
              <a:noFill/>
              <a:ln w="9525">
                <a:solidFill>
                  <a:srgbClr val="000000"/>
                </a:solidFill>
                <a:round/>
                <a:headEnd/>
                <a:tailEnd/>
              </a:ln>
            </p:spPr>
            <p:txBody>
              <a:bodyPr/>
              <a:lstStyle/>
              <a:p>
                <a:endParaRPr lang="fr-FR"/>
              </a:p>
            </p:txBody>
          </p:sp>
          <p:sp>
            <p:nvSpPr>
              <p:cNvPr id="21540" name="Line 51"/>
              <p:cNvSpPr>
                <a:spLocks noChangeShapeType="1"/>
              </p:cNvSpPr>
              <p:nvPr/>
            </p:nvSpPr>
            <p:spPr bwMode="auto">
              <a:xfrm flipV="1">
                <a:off x="6484938" y="3386138"/>
                <a:ext cx="0" cy="228600"/>
              </a:xfrm>
              <a:prstGeom prst="line">
                <a:avLst/>
              </a:prstGeom>
              <a:noFill/>
              <a:ln w="9525">
                <a:solidFill>
                  <a:srgbClr val="000000"/>
                </a:solidFill>
                <a:round/>
                <a:headEnd/>
                <a:tailEnd/>
              </a:ln>
            </p:spPr>
            <p:txBody>
              <a:bodyPr/>
              <a:lstStyle/>
              <a:p>
                <a:endParaRPr lang="fr-FR"/>
              </a:p>
            </p:txBody>
          </p:sp>
          <p:sp>
            <p:nvSpPr>
              <p:cNvPr id="21541" name="Line 52"/>
              <p:cNvSpPr>
                <a:spLocks noChangeShapeType="1"/>
              </p:cNvSpPr>
              <p:nvPr/>
            </p:nvSpPr>
            <p:spPr bwMode="auto">
              <a:xfrm>
                <a:off x="5684838" y="3100388"/>
                <a:ext cx="0" cy="228600"/>
              </a:xfrm>
              <a:prstGeom prst="line">
                <a:avLst/>
              </a:prstGeom>
              <a:noFill/>
              <a:ln w="9525">
                <a:solidFill>
                  <a:srgbClr val="000000"/>
                </a:solidFill>
                <a:round/>
                <a:headEnd/>
                <a:tailEnd/>
              </a:ln>
            </p:spPr>
            <p:txBody>
              <a:bodyPr/>
              <a:lstStyle/>
              <a:p>
                <a:endParaRPr lang="fr-FR"/>
              </a:p>
            </p:txBody>
          </p:sp>
          <p:sp>
            <p:nvSpPr>
              <p:cNvPr id="21542" name="Line 53"/>
              <p:cNvSpPr>
                <a:spLocks noChangeShapeType="1"/>
              </p:cNvSpPr>
              <p:nvPr/>
            </p:nvSpPr>
            <p:spPr bwMode="auto">
              <a:xfrm>
                <a:off x="4897438" y="3055938"/>
                <a:ext cx="342900" cy="0"/>
              </a:xfrm>
              <a:prstGeom prst="line">
                <a:avLst/>
              </a:prstGeom>
              <a:noFill/>
              <a:ln w="9525">
                <a:solidFill>
                  <a:srgbClr val="000000"/>
                </a:solidFill>
                <a:prstDash val="dash"/>
                <a:round/>
                <a:headEnd/>
                <a:tailEnd/>
              </a:ln>
            </p:spPr>
            <p:txBody>
              <a:bodyPr/>
              <a:lstStyle/>
              <a:p>
                <a:endParaRPr lang="fr-FR"/>
              </a:p>
            </p:txBody>
          </p:sp>
          <p:sp>
            <p:nvSpPr>
              <p:cNvPr id="21543" name="Line 54"/>
              <p:cNvSpPr>
                <a:spLocks noChangeShapeType="1"/>
              </p:cNvSpPr>
              <p:nvPr/>
            </p:nvSpPr>
            <p:spPr bwMode="auto">
              <a:xfrm>
                <a:off x="4897438" y="3297238"/>
                <a:ext cx="342900" cy="0"/>
              </a:xfrm>
              <a:prstGeom prst="line">
                <a:avLst/>
              </a:prstGeom>
              <a:noFill/>
              <a:ln w="9525">
                <a:solidFill>
                  <a:srgbClr val="000000"/>
                </a:solidFill>
                <a:prstDash val="dash"/>
                <a:round/>
                <a:headEnd/>
                <a:tailEnd/>
              </a:ln>
            </p:spPr>
            <p:txBody>
              <a:bodyPr/>
              <a:lstStyle/>
              <a:p>
                <a:endParaRPr lang="fr-FR"/>
              </a:p>
            </p:txBody>
          </p:sp>
          <p:sp>
            <p:nvSpPr>
              <p:cNvPr id="21544" name="Line 55"/>
              <p:cNvSpPr>
                <a:spLocks noChangeShapeType="1"/>
              </p:cNvSpPr>
              <p:nvPr/>
            </p:nvSpPr>
            <p:spPr bwMode="auto">
              <a:xfrm>
                <a:off x="4884738" y="3055938"/>
                <a:ext cx="0" cy="228600"/>
              </a:xfrm>
              <a:prstGeom prst="line">
                <a:avLst/>
              </a:prstGeom>
              <a:noFill/>
              <a:ln w="9525">
                <a:solidFill>
                  <a:srgbClr val="000000"/>
                </a:solidFill>
                <a:prstDash val="dash"/>
                <a:round/>
                <a:headEnd/>
                <a:tailEnd/>
              </a:ln>
            </p:spPr>
            <p:txBody>
              <a:bodyPr/>
              <a:lstStyle/>
              <a:p>
                <a:endParaRPr lang="fr-FR"/>
              </a:p>
            </p:txBody>
          </p:sp>
          <p:sp>
            <p:nvSpPr>
              <p:cNvPr id="21545" name="Line 56"/>
              <p:cNvSpPr>
                <a:spLocks noChangeShapeType="1"/>
              </p:cNvSpPr>
              <p:nvPr/>
            </p:nvSpPr>
            <p:spPr bwMode="auto">
              <a:xfrm>
                <a:off x="5240338" y="3055938"/>
                <a:ext cx="0" cy="228600"/>
              </a:xfrm>
              <a:prstGeom prst="line">
                <a:avLst/>
              </a:prstGeom>
              <a:noFill/>
              <a:ln w="9525">
                <a:solidFill>
                  <a:srgbClr val="000000"/>
                </a:solidFill>
                <a:prstDash val="dash"/>
                <a:round/>
                <a:headEnd/>
                <a:tailEnd/>
              </a:ln>
            </p:spPr>
            <p:txBody>
              <a:bodyPr/>
              <a:lstStyle/>
              <a:p>
                <a:endParaRPr lang="fr-FR"/>
              </a:p>
            </p:txBody>
          </p:sp>
          <p:sp>
            <p:nvSpPr>
              <p:cNvPr id="21546" name="Line 57"/>
              <p:cNvSpPr>
                <a:spLocks noChangeShapeType="1"/>
              </p:cNvSpPr>
              <p:nvPr/>
            </p:nvSpPr>
            <p:spPr bwMode="auto">
              <a:xfrm flipV="1">
                <a:off x="5062538" y="3081338"/>
                <a:ext cx="0" cy="114300"/>
              </a:xfrm>
              <a:prstGeom prst="line">
                <a:avLst/>
              </a:prstGeom>
              <a:noFill/>
              <a:ln w="38100">
                <a:solidFill>
                  <a:srgbClr val="000000"/>
                </a:solidFill>
                <a:round/>
                <a:headEnd/>
                <a:tailEnd type="triangle" w="med" len="med"/>
              </a:ln>
            </p:spPr>
            <p:txBody>
              <a:bodyPr/>
              <a:lstStyle/>
              <a:p>
                <a:endParaRPr lang="fr-FR"/>
              </a:p>
            </p:txBody>
          </p:sp>
          <p:sp>
            <p:nvSpPr>
              <p:cNvPr id="21547" name="Text Box 58"/>
              <p:cNvSpPr txBox="1">
                <a:spLocks noChangeArrowheads="1"/>
              </p:cNvSpPr>
              <p:nvPr/>
            </p:nvSpPr>
            <p:spPr bwMode="auto">
              <a:xfrm>
                <a:off x="4518039" y="2071678"/>
                <a:ext cx="1160485" cy="422275"/>
              </a:xfrm>
              <a:prstGeom prst="rect">
                <a:avLst/>
              </a:prstGeom>
              <a:noFill/>
              <a:ln w="9525">
                <a:noFill/>
                <a:miter lim="800000"/>
                <a:headEnd/>
                <a:tailEnd/>
              </a:ln>
            </p:spPr>
            <p:txBody>
              <a:bodyPr/>
              <a:lstStyle/>
              <a:p>
                <a:pPr algn="ctr"/>
                <a:r>
                  <a:rPr lang="fr-FR" sz="1200" dirty="0"/>
                  <a:t>Vers les bornes I du wattmètre </a:t>
                </a:r>
              </a:p>
            </p:txBody>
          </p:sp>
          <p:sp>
            <p:nvSpPr>
              <p:cNvPr id="21548" name="Freeform 59"/>
              <p:cNvSpPr>
                <a:spLocks/>
              </p:cNvSpPr>
              <p:nvPr/>
            </p:nvSpPr>
            <p:spPr bwMode="auto">
              <a:xfrm>
                <a:off x="5010150" y="2992438"/>
                <a:ext cx="95250" cy="76200"/>
              </a:xfrm>
              <a:custGeom>
                <a:avLst/>
                <a:gdLst>
                  <a:gd name="T0" fmla="*/ 2147483647 w 150"/>
                  <a:gd name="T1" fmla="*/ 0 h 120"/>
                  <a:gd name="T2" fmla="*/ 2147483647 w 150"/>
                  <a:gd name="T3" fmla="*/ 2147483647 h 120"/>
                  <a:gd name="T4" fmla="*/ 2147483647 w 150"/>
                  <a:gd name="T5" fmla="*/ 2147483647 h 120"/>
                  <a:gd name="T6" fmla="*/ 2147483647 w 150"/>
                  <a:gd name="T7" fmla="*/ 2147483647 h 120"/>
                  <a:gd name="T8" fmla="*/ 2147483647 w 150"/>
                  <a:gd name="T9" fmla="*/ 2147483647 h 120"/>
                  <a:gd name="T10" fmla="*/ 2147483647 w 150"/>
                  <a:gd name="T11" fmla="*/ 0 h 120"/>
                  <a:gd name="T12" fmla="*/ 0 60000 65536"/>
                  <a:gd name="T13" fmla="*/ 0 60000 65536"/>
                  <a:gd name="T14" fmla="*/ 0 60000 65536"/>
                  <a:gd name="T15" fmla="*/ 0 60000 65536"/>
                  <a:gd name="T16" fmla="*/ 0 60000 65536"/>
                  <a:gd name="T17" fmla="*/ 0 60000 65536"/>
                  <a:gd name="T18" fmla="*/ 0 w 150"/>
                  <a:gd name="T19" fmla="*/ 0 h 120"/>
                  <a:gd name="T20" fmla="*/ 150 w 150"/>
                  <a:gd name="T21" fmla="*/ 120 h 120"/>
                </a:gdLst>
                <a:ahLst/>
                <a:cxnLst>
                  <a:cxn ang="T12">
                    <a:pos x="T0" y="T1"/>
                  </a:cxn>
                  <a:cxn ang="T13">
                    <a:pos x="T2" y="T3"/>
                  </a:cxn>
                  <a:cxn ang="T14">
                    <a:pos x="T4" y="T5"/>
                  </a:cxn>
                  <a:cxn ang="T15">
                    <a:pos x="T6" y="T7"/>
                  </a:cxn>
                  <a:cxn ang="T16">
                    <a:pos x="T8" y="T9"/>
                  </a:cxn>
                  <a:cxn ang="T17">
                    <a:pos x="T10" y="T11"/>
                  </a:cxn>
                </a:cxnLst>
                <a:rect l="T18" t="T19" r="T20" b="T21"/>
                <a:pathLst>
                  <a:path w="150" h="120">
                    <a:moveTo>
                      <a:pt x="85" y="0"/>
                    </a:moveTo>
                    <a:cubicBezTo>
                      <a:pt x="65" y="13"/>
                      <a:pt x="34" y="18"/>
                      <a:pt x="25" y="40"/>
                    </a:cubicBezTo>
                    <a:cubicBezTo>
                      <a:pt x="0" y="103"/>
                      <a:pt x="77" y="111"/>
                      <a:pt x="105" y="120"/>
                    </a:cubicBezTo>
                    <a:cubicBezTo>
                      <a:pt x="118" y="100"/>
                      <a:pt x="150" y="84"/>
                      <a:pt x="145" y="60"/>
                    </a:cubicBezTo>
                    <a:cubicBezTo>
                      <a:pt x="140" y="36"/>
                      <a:pt x="102" y="37"/>
                      <a:pt x="85" y="20"/>
                    </a:cubicBezTo>
                    <a:cubicBezTo>
                      <a:pt x="80" y="15"/>
                      <a:pt x="85" y="7"/>
                      <a:pt x="85" y="0"/>
                    </a:cubicBezTo>
                    <a:close/>
                  </a:path>
                </a:pathLst>
              </a:custGeom>
              <a:solidFill>
                <a:srgbClr val="FFFFFF"/>
              </a:solidFill>
              <a:ln w="9525">
                <a:solidFill>
                  <a:srgbClr val="000000"/>
                </a:solidFill>
                <a:round/>
                <a:headEnd/>
                <a:tailEnd/>
              </a:ln>
            </p:spPr>
            <p:txBody>
              <a:bodyPr/>
              <a:lstStyle/>
              <a:p>
                <a:endParaRPr lang="fr-FR"/>
              </a:p>
            </p:txBody>
          </p:sp>
          <p:sp>
            <p:nvSpPr>
              <p:cNvPr id="21549" name="Line 60"/>
              <p:cNvSpPr>
                <a:spLocks noChangeShapeType="1"/>
              </p:cNvSpPr>
              <p:nvPr/>
            </p:nvSpPr>
            <p:spPr bwMode="auto">
              <a:xfrm flipH="1">
                <a:off x="5684838" y="3325813"/>
                <a:ext cx="571500" cy="0"/>
              </a:xfrm>
              <a:prstGeom prst="line">
                <a:avLst/>
              </a:prstGeom>
              <a:noFill/>
              <a:ln w="9525">
                <a:solidFill>
                  <a:srgbClr val="000000"/>
                </a:solidFill>
                <a:round/>
                <a:headEnd/>
                <a:tailEnd/>
              </a:ln>
            </p:spPr>
            <p:txBody>
              <a:bodyPr/>
              <a:lstStyle/>
              <a:p>
                <a:endParaRPr lang="fr-FR"/>
              </a:p>
            </p:txBody>
          </p:sp>
          <p:sp>
            <p:nvSpPr>
              <p:cNvPr id="21550" name="Text Box 61"/>
              <p:cNvSpPr txBox="1">
                <a:spLocks noChangeArrowheads="1"/>
              </p:cNvSpPr>
              <p:nvPr/>
            </p:nvSpPr>
            <p:spPr bwMode="auto">
              <a:xfrm>
                <a:off x="5964238" y="2752725"/>
                <a:ext cx="457200" cy="228600"/>
              </a:xfrm>
              <a:prstGeom prst="rect">
                <a:avLst/>
              </a:prstGeom>
              <a:noFill/>
              <a:ln w="9525">
                <a:noFill/>
                <a:miter lim="800000"/>
                <a:headEnd/>
                <a:tailEnd/>
              </a:ln>
            </p:spPr>
            <p:txBody>
              <a:bodyPr/>
              <a:lstStyle/>
              <a:p>
                <a:r>
                  <a:rPr lang="fr-FR" sz="1200"/>
                  <a:t>PhI’</a:t>
                </a:r>
                <a:endParaRPr lang="fr-FR"/>
              </a:p>
            </p:txBody>
          </p:sp>
          <p:sp>
            <p:nvSpPr>
              <p:cNvPr id="21551" name="Text Box 62"/>
              <p:cNvSpPr txBox="1">
                <a:spLocks noChangeArrowheads="1"/>
              </p:cNvSpPr>
              <p:nvPr/>
            </p:nvSpPr>
            <p:spPr bwMode="auto">
              <a:xfrm>
                <a:off x="3830638" y="2763838"/>
                <a:ext cx="457200" cy="228600"/>
              </a:xfrm>
              <a:prstGeom prst="rect">
                <a:avLst/>
              </a:prstGeom>
              <a:noFill/>
              <a:ln w="9525">
                <a:noFill/>
                <a:miter lim="800000"/>
                <a:headEnd/>
                <a:tailEnd/>
              </a:ln>
            </p:spPr>
            <p:txBody>
              <a:bodyPr lIns="0" rIns="0"/>
              <a:lstStyle/>
              <a:p>
                <a:r>
                  <a:rPr lang="fr-FR" sz="1200"/>
                  <a:t>PhI</a:t>
                </a:r>
                <a:endParaRPr lang="fr-FR"/>
              </a:p>
            </p:txBody>
          </p:sp>
          <p:sp>
            <p:nvSpPr>
              <p:cNvPr id="21552" name="Text Box 63"/>
              <p:cNvSpPr txBox="1">
                <a:spLocks noChangeArrowheads="1"/>
              </p:cNvSpPr>
              <p:nvPr/>
            </p:nvSpPr>
            <p:spPr bwMode="auto">
              <a:xfrm>
                <a:off x="6027738" y="3493538"/>
                <a:ext cx="417512" cy="279400"/>
              </a:xfrm>
              <a:prstGeom prst="rect">
                <a:avLst/>
              </a:prstGeom>
              <a:noFill/>
              <a:ln w="9525">
                <a:noFill/>
                <a:miter lim="800000"/>
                <a:headEnd/>
                <a:tailEnd/>
              </a:ln>
            </p:spPr>
            <p:txBody>
              <a:bodyPr rIns="0"/>
              <a:lstStyle/>
              <a:p>
                <a:r>
                  <a:rPr lang="fr-FR" sz="1200"/>
                  <a:t>PhII’</a:t>
                </a:r>
                <a:endParaRPr lang="fr-FR"/>
              </a:p>
            </p:txBody>
          </p:sp>
          <p:sp>
            <p:nvSpPr>
              <p:cNvPr id="21553" name="Text Box 64"/>
              <p:cNvSpPr txBox="1">
                <a:spLocks noChangeArrowheads="1"/>
              </p:cNvSpPr>
              <p:nvPr/>
            </p:nvSpPr>
            <p:spPr bwMode="auto">
              <a:xfrm>
                <a:off x="3829534" y="3478350"/>
                <a:ext cx="417512" cy="279400"/>
              </a:xfrm>
              <a:prstGeom prst="rect">
                <a:avLst/>
              </a:prstGeom>
              <a:noFill/>
              <a:ln w="9525">
                <a:noFill/>
                <a:miter lim="800000"/>
                <a:headEnd/>
                <a:tailEnd/>
              </a:ln>
            </p:spPr>
            <p:txBody>
              <a:bodyPr lIns="0" rIns="0"/>
              <a:lstStyle/>
              <a:p>
                <a:r>
                  <a:rPr lang="fr-FR" sz="1200"/>
                  <a:t>PhII</a:t>
                </a:r>
                <a:endParaRPr lang="fr-FR"/>
              </a:p>
            </p:txBody>
          </p:sp>
          <p:sp>
            <p:nvSpPr>
              <p:cNvPr id="21554" name="Line 65"/>
              <p:cNvSpPr>
                <a:spLocks noChangeShapeType="1"/>
              </p:cNvSpPr>
              <p:nvPr/>
            </p:nvSpPr>
            <p:spPr bwMode="auto">
              <a:xfrm>
                <a:off x="3360738" y="2905125"/>
                <a:ext cx="342900" cy="0"/>
              </a:xfrm>
              <a:prstGeom prst="line">
                <a:avLst/>
              </a:prstGeom>
              <a:noFill/>
              <a:ln w="9525">
                <a:solidFill>
                  <a:srgbClr val="000000"/>
                </a:solidFill>
                <a:round/>
                <a:headEnd/>
                <a:tailEnd type="stealth" w="med" len="med"/>
              </a:ln>
            </p:spPr>
            <p:txBody>
              <a:bodyPr/>
              <a:lstStyle/>
              <a:p>
                <a:endParaRPr lang="fr-FR"/>
              </a:p>
            </p:txBody>
          </p:sp>
          <p:sp>
            <p:nvSpPr>
              <p:cNvPr id="21555" name="Line 66"/>
              <p:cNvSpPr>
                <a:spLocks noChangeShapeType="1"/>
              </p:cNvSpPr>
              <p:nvPr/>
            </p:nvSpPr>
            <p:spPr bwMode="auto">
              <a:xfrm>
                <a:off x="3360738" y="3673475"/>
                <a:ext cx="342900" cy="0"/>
              </a:xfrm>
              <a:prstGeom prst="line">
                <a:avLst/>
              </a:prstGeom>
              <a:noFill/>
              <a:ln w="9525">
                <a:solidFill>
                  <a:srgbClr val="000000"/>
                </a:solidFill>
                <a:round/>
                <a:headEnd/>
                <a:tailEnd type="stealth" w="med" len="med"/>
              </a:ln>
            </p:spPr>
            <p:txBody>
              <a:bodyPr/>
              <a:lstStyle/>
              <a:p>
                <a:endParaRPr lang="fr-FR"/>
              </a:p>
            </p:txBody>
          </p:sp>
          <p:sp>
            <p:nvSpPr>
              <p:cNvPr id="21556" name="Line 67"/>
              <p:cNvSpPr>
                <a:spLocks noChangeShapeType="1"/>
              </p:cNvSpPr>
              <p:nvPr/>
            </p:nvSpPr>
            <p:spPr bwMode="auto">
              <a:xfrm>
                <a:off x="6503988" y="2825750"/>
                <a:ext cx="342900" cy="0"/>
              </a:xfrm>
              <a:prstGeom prst="line">
                <a:avLst/>
              </a:prstGeom>
              <a:noFill/>
              <a:ln w="9525">
                <a:solidFill>
                  <a:srgbClr val="000000"/>
                </a:solidFill>
                <a:round/>
                <a:headEnd/>
                <a:tailEnd type="stealth" w="med" len="med"/>
              </a:ln>
            </p:spPr>
            <p:txBody>
              <a:bodyPr/>
              <a:lstStyle/>
              <a:p>
                <a:endParaRPr lang="fr-FR"/>
              </a:p>
            </p:txBody>
          </p:sp>
          <p:sp>
            <p:nvSpPr>
              <p:cNvPr id="21557" name="Line 68"/>
              <p:cNvSpPr>
                <a:spLocks noChangeShapeType="1"/>
              </p:cNvSpPr>
              <p:nvPr/>
            </p:nvSpPr>
            <p:spPr bwMode="auto">
              <a:xfrm>
                <a:off x="6532563" y="3644900"/>
                <a:ext cx="342900" cy="0"/>
              </a:xfrm>
              <a:prstGeom prst="line">
                <a:avLst/>
              </a:prstGeom>
              <a:noFill/>
              <a:ln w="9525">
                <a:solidFill>
                  <a:srgbClr val="000000"/>
                </a:solidFill>
                <a:round/>
                <a:headEnd/>
                <a:tailEnd type="stealth" w="med" len="med"/>
              </a:ln>
            </p:spPr>
            <p:txBody>
              <a:bodyPr/>
              <a:lstStyle/>
              <a:p>
                <a:endParaRPr lang="fr-FR"/>
              </a:p>
            </p:txBody>
          </p:sp>
          <p:sp>
            <p:nvSpPr>
              <p:cNvPr id="21558" name="Text Box 58"/>
              <p:cNvSpPr txBox="1">
                <a:spLocks noChangeArrowheads="1"/>
              </p:cNvSpPr>
              <p:nvPr/>
            </p:nvSpPr>
            <p:spPr bwMode="auto">
              <a:xfrm>
                <a:off x="6911977" y="2928934"/>
                <a:ext cx="1160485" cy="571504"/>
              </a:xfrm>
              <a:prstGeom prst="rect">
                <a:avLst/>
              </a:prstGeom>
              <a:noFill/>
              <a:ln w="9525">
                <a:noFill/>
                <a:miter lim="800000"/>
                <a:headEnd/>
                <a:tailEnd/>
              </a:ln>
            </p:spPr>
            <p:txBody>
              <a:bodyPr/>
              <a:lstStyle/>
              <a:p>
                <a:pPr algn="ctr"/>
                <a:r>
                  <a:rPr lang="fr-FR" sz="1400"/>
                  <a:t>Départ initialisation</a:t>
                </a:r>
              </a:p>
            </p:txBody>
          </p:sp>
          <p:sp>
            <p:nvSpPr>
              <p:cNvPr id="21559" name="Text Box 61"/>
              <p:cNvSpPr txBox="1">
                <a:spLocks noChangeArrowheads="1"/>
              </p:cNvSpPr>
              <p:nvPr/>
            </p:nvSpPr>
            <p:spPr bwMode="auto">
              <a:xfrm>
                <a:off x="6257940" y="3057524"/>
                <a:ext cx="457200" cy="228600"/>
              </a:xfrm>
              <a:prstGeom prst="rect">
                <a:avLst/>
              </a:prstGeom>
              <a:noFill/>
              <a:ln w="9525">
                <a:noFill/>
                <a:miter lim="800000"/>
                <a:headEnd/>
                <a:tailEnd/>
              </a:ln>
            </p:spPr>
            <p:txBody>
              <a:bodyPr/>
              <a:lstStyle/>
              <a:p>
                <a:r>
                  <a:rPr lang="fr-FR" sz="1200"/>
                  <a:t>1</a:t>
                </a:r>
                <a:endParaRPr lang="fr-FR"/>
              </a:p>
            </p:txBody>
          </p:sp>
          <p:sp>
            <p:nvSpPr>
              <p:cNvPr id="21560" name="Text Box 61"/>
              <p:cNvSpPr txBox="1">
                <a:spLocks noChangeArrowheads="1"/>
              </p:cNvSpPr>
              <p:nvPr/>
            </p:nvSpPr>
            <p:spPr bwMode="auto">
              <a:xfrm>
                <a:off x="6260008" y="3298342"/>
                <a:ext cx="457200" cy="228600"/>
              </a:xfrm>
              <a:prstGeom prst="rect">
                <a:avLst/>
              </a:prstGeom>
              <a:noFill/>
              <a:ln w="9525">
                <a:noFill/>
                <a:miter lim="800000"/>
                <a:headEnd/>
                <a:tailEnd/>
              </a:ln>
            </p:spPr>
            <p:txBody>
              <a:bodyPr/>
              <a:lstStyle/>
              <a:p>
                <a:r>
                  <a:rPr lang="fr-FR" sz="1400"/>
                  <a:t>2</a:t>
                </a:r>
              </a:p>
            </p:txBody>
          </p:sp>
          <p:sp>
            <p:nvSpPr>
              <p:cNvPr id="21561" name="Text Box 61"/>
              <p:cNvSpPr txBox="1">
                <a:spLocks noChangeArrowheads="1"/>
              </p:cNvSpPr>
              <p:nvPr/>
            </p:nvSpPr>
            <p:spPr bwMode="auto">
              <a:xfrm>
                <a:off x="6654886" y="3115710"/>
                <a:ext cx="457200" cy="228600"/>
              </a:xfrm>
              <a:prstGeom prst="rect">
                <a:avLst/>
              </a:prstGeom>
              <a:noFill/>
              <a:ln w="9525">
                <a:noFill/>
                <a:miter lim="800000"/>
                <a:headEnd/>
                <a:tailEnd/>
              </a:ln>
            </p:spPr>
            <p:txBody>
              <a:bodyPr/>
              <a:lstStyle/>
              <a:p>
                <a:r>
                  <a:rPr lang="fr-FR" sz="1400"/>
                  <a:t>0</a:t>
                </a:r>
              </a:p>
            </p:txBody>
          </p:sp>
          <p:sp>
            <p:nvSpPr>
              <p:cNvPr id="21562" name="Text Box 61"/>
              <p:cNvSpPr txBox="1">
                <a:spLocks noChangeArrowheads="1"/>
              </p:cNvSpPr>
              <p:nvPr/>
            </p:nvSpPr>
            <p:spPr bwMode="auto">
              <a:xfrm flipH="1">
                <a:off x="3688240" y="2990016"/>
                <a:ext cx="357190" cy="357190"/>
              </a:xfrm>
              <a:prstGeom prst="rect">
                <a:avLst/>
              </a:prstGeom>
              <a:noFill/>
              <a:ln w="9525">
                <a:noFill/>
                <a:miter lim="800000"/>
                <a:headEnd/>
                <a:tailEnd/>
              </a:ln>
            </p:spPr>
            <p:txBody>
              <a:bodyPr/>
              <a:lstStyle/>
              <a:p>
                <a:r>
                  <a:rPr lang="fr-FR" sz="1200"/>
                  <a:t>1</a:t>
                </a:r>
                <a:endParaRPr lang="fr-FR"/>
              </a:p>
            </p:txBody>
          </p:sp>
          <p:sp>
            <p:nvSpPr>
              <p:cNvPr id="21563" name="Text Box 61"/>
              <p:cNvSpPr txBox="1">
                <a:spLocks noChangeArrowheads="1"/>
              </p:cNvSpPr>
              <p:nvPr/>
            </p:nvSpPr>
            <p:spPr bwMode="auto">
              <a:xfrm>
                <a:off x="3669810" y="3272872"/>
                <a:ext cx="457200" cy="228600"/>
              </a:xfrm>
              <a:prstGeom prst="rect">
                <a:avLst/>
              </a:prstGeom>
              <a:noFill/>
              <a:ln w="9525">
                <a:noFill/>
                <a:miter lim="800000"/>
                <a:headEnd/>
                <a:tailEnd/>
              </a:ln>
            </p:spPr>
            <p:txBody>
              <a:bodyPr/>
              <a:lstStyle/>
              <a:p>
                <a:r>
                  <a:rPr lang="fr-FR" sz="1400"/>
                  <a:t>2</a:t>
                </a:r>
              </a:p>
            </p:txBody>
          </p:sp>
          <p:sp>
            <p:nvSpPr>
              <p:cNvPr id="21564" name="Text Box 61"/>
              <p:cNvSpPr txBox="1">
                <a:spLocks noChangeArrowheads="1"/>
              </p:cNvSpPr>
              <p:nvPr/>
            </p:nvSpPr>
            <p:spPr bwMode="auto">
              <a:xfrm>
                <a:off x="3262508" y="3148426"/>
                <a:ext cx="457200" cy="228600"/>
              </a:xfrm>
              <a:prstGeom prst="rect">
                <a:avLst/>
              </a:prstGeom>
              <a:noFill/>
              <a:ln w="9525">
                <a:noFill/>
                <a:miter lim="800000"/>
                <a:headEnd/>
                <a:tailEnd/>
              </a:ln>
            </p:spPr>
            <p:txBody>
              <a:bodyPr/>
              <a:lstStyle/>
              <a:p>
                <a:r>
                  <a:rPr lang="fr-FR" sz="1400"/>
                  <a:t>0</a:t>
                </a:r>
              </a:p>
            </p:txBody>
          </p:sp>
          <p:sp>
            <p:nvSpPr>
              <p:cNvPr id="21565" name="Text Box 61"/>
              <p:cNvSpPr txBox="1">
                <a:spLocks noChangeArrowheads="1"/>
              </p:cNvSpPr>
              <p:nvPr/>
            </p:nvSpPr>
            <p:spPr bwMode="auto">
              <a:xfrm flipH="1">
                <a:off x="4688372" y="3000372"/>
                <a:ext cx="357190" cy="357190"/>
              </a:xfrm>
              <a:prstGeom prst="rect">
                <a:avLst/>
              </a:prstGeom>
              <a:noFill/>
              <a:ln w="9525">
                <a:noFill/>
                <a:miter lim="800000"/>
                <a:headEnd/>
                <a:tailEnd/>
              </a:ln>
            </p:spPr>
            <p:txBody>
              <a:bodyPr/>
              <a:lstStyle/>
              <a:p>
                <a:r>
                  <a:rPr lang="fr-FR" sz="1200"/>
                  <a:t>1</a:t>
                </a:r>
                <a:endParaRPr lang="fr-FR"/>
              </a:p>
            </p:txBody>
          </p:sp>
          <p:sp>
            <p:nvSpPr>
              <p:cNvPr id="21566" name="Text Box 61"/>
              <p:cNvSpPr txBox="1">
                <a:spLocks noChangeArrowheads="1"/>
              </p:cNvSpPr>
              <p:nvPr/>
            </p:nvSpPr>
            <p:spPr bwMode="auto">
              <a:xfrm flipH="1">
                <a:off x="5214942" y="3000372"/>
                <a:ext cx="357190" cy="357190"/>
              </a:xfrm>
              <a:prstGeom prst="rect">
                <a:avLst/>
              </a:prstGeom>
              <a:noFill/>
              <a:ln w="9525">
                <a:noFill/>
                <a:miter lim="800000"/>
                <a:headEnd/>
                <a:tailEnd/>
              </a:ln>
            </p:spPr>
            <p:txBody>
              <a:bodyPr/>
              <a:lstStyle/>
              <a:p>
                <a:r>
                  <a:rPr lang="fr-FR" sz="1200"/>
                  <a:t>2</a:t>
                </a:r>
                <a:endParaRPr lang="fr-FR"/>
              </a:p>
            </p:txBody>
          </p:sp>
          <p:sp>
            <p:nvSpPr>
              <p:cNvPr id="21567" name="Text Box 61"/>
              <p:cNvSpPr txBox="1">
                <a:spLocks noChangeArrowheads="1"/>
              </p:cNvSpPr>
              <p:nvPr/>
            </p:nvSpPr>
            <p:spPr bwMode="auto">
              <a:xfrm flipH="1">
                <a:off x="4572000" y="2786058"/>
                <a:ext cx="357190" cy="357190"/>
              </a:xfrm>
              <a:prstGeom prst="rect">
                <a:avLst/>
              </a:prstGeom>
              <a:noFill/>
              <a:ln w="9525">
                <a:noFill/>
                <a:miter lim="800000"/>
                <a:headEnd/>
                <a:tailEnd/>
              </a:ln>
            </p:spPr>
            <p:txBody>
              <a:bodyPr/>
              <a:lstStyle/>
              <a:p>
                <a:r>
                  <a:rPr lang="fr-FR" sz="1400"/>
                  <a:t>w</a:t>
                </a:r>
              </a:p>
            </p:txBody>
          </p:sp>
          <p:sp>
            <p:nvSpPr>
              <p:cNvPr id="21568" name="Text Box 61"/>
              <p:cNvSpPr txBox="1">
                <a:spLocks noChangeArrowheads="1"/>
              </p:cNvSpPr>
              <p:nvPr/>
            </p:nvSpPr>
            <p:spPr bwMode="auto">
              <a:xfrm flipH="1">
                <a:off x="5357818" y="2786058"/>
                <a:ext cx="357190" cy="357190"/>
              </a:xfrm>
              <a:prstGeom prst="rect">
                <a:avLst/>
              </a:prstGeom>
              <a:noFill/>
              <a:ln w="9525">
                <a:noFill/>
                <a:miter lim="800000"/>
                <a:headEnd/>
                <a:tailEnd/>
              </a:ln>
            </p:spPr>
            <p:txBody>
              <a:bodyPr/>
              <a:lstStyle/>
              <a:p>
                <a:r>
                  <a:rPr lang="fr-FR" sz="1400" dirty="0"/>
                  <a:t>w’</a:t>
                </a:r>
              </a:p>
            </p:txBody>
          </p:sp>
        </p:grpSp>
      </p:grpSp>
      <p:sp>
        <p:nvSpPr>
          <p:cNvPr id="3" name="Espace réservé du numéro de diapositive 2"/>
          <p:cNvSpPr>
            <a:spLocks noGrp="1"/>
          </p:cNvSpPr>
          <p:nvPr>
            <p:ph type="sldNum" sz="quarter" idx="12"/>
          </p:nvPr>
        </p:nvSpPr>
        <p:spPr/>
        <p:txBody>
          <a:bodyPr/>
          <a:lstStyle/>
          <a:p>
            <a:pPr>
              <a:defRPr/>
            </a:pPr>
            <a:fld id="{8D6E587B-5070-4C33-B8A0-3049C854F3BE}" type="slidenum">
              <a:rPr lang="fr-FR" smtClean="0">
                <a:solidFill>
                  <a:schemeClr val="tx1"/>
                </a:solidFill>
              </a:rPr>
              <a:pPr>
                <a:defRPr/>
              </a:pPr>
              <a:t>36</a:t>
            </a:fld>
            <a:endParaRPr lang="fr-FR">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0489">
                                            <p:txEl>
                                              <p:pRg st="1" end="1"/>
                                            </p:txEl>
                                          </p:spTgt>
                                        </p:tgtEl>
                                        <p:attrNameLst>
                                          <p:attrName>style.visibility</p:attrName>
                                        </p:attrNameLst>
                                      </p:cBhvr>
                                      <p:to>
                                        <p:strVal val="visible"/>
                                      </p:to>
                                    </p:set>
                                    <p:animEffect transition="in" filter="box(in)">
                                      <p:cBhvr>
                                        <p:cTn id="7" dur="500"/>
                                        <p:tgtEl>
                                          <p:spTgt spid="2048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0489">
                                            <p:txEl>
                                              <p:pRg st="3" end="3"/>
                                            </p:txEl>
                                          </p:spTgt>
                                        </p:tgtEl>
                                        <p:attrNameLst>
                                          <p:attrName>style.visibility</p:attrName>
                                        </p:attrNameLst>
                                      </p:cBhvr>
                                      <p:to>
                                        <p:strVal val="visible"/>
                                      </p:to>
                                    </p:set>
                                    <p:animEffect transition="in" filter="box(in)">
                                      <p:cBhvr>
                                        <p:cTn id="12" dur="500"/>
                                        <p:tgtEl>
                                          <p:spTgt spid="20489">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ox(in)">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20489">
                                            <p:txEl>
                                              <p:pRg st="13" end="13"/>
                                            </p:txEl>
                                          </p:spTgt>
                                        </p:tgtEl>
                                        <p:attrNameLst>
                                          <p:attrName>style.visibility</p:attrName>
                                        </p:attrNameLst>
                                      </p:cBhvr>
                                      <p:to>
                                        <p:strVal val="visible"/>
                                      </p:to>
                                    </p:set>
                                    <p:animEffect transition="in" filter="box(in)">
                                      <p:cBhvr>
                                        <p:cTn id="22" dur="500"/>
                                        <p:tgtEl>
                                          <p:spTgt spid="20489">
                                            <p:txEl>
                                              <p:pRg st="13" end="13"/>
                                            </p:txEl>
                                          </p:spTgt>
                                        </p:tgtEl>
                                      </p:cBhvr>
                                    </p:animEffect>
                                  </p:childTnLst>
                                </p:cTn>
                              </p:par>
                              <p:par>
                                <p:cTn id="23" presetID="4" presetClass="entr" presetSubtype="16" fill="hold" nodeType="withEffect">
                                  <p:stCondLst>
                                    <p:cond delay="0"/>
                                  </p:stCondLst>
                                  <p:childTnLst>
                                    <p:set>
                                      <p:cBhvr>
                                        <p:cTn id="24" dur="1" fill="hold">
                                          <p:stCondLst>
                                            <p:cond delay="0"/>
                                          </p:stCondLst>
                                        </p:cTn>
                                        <p:tgtEl>
                                          <p:spTgt spid="20489">
                                            <p:txEl>
                                              <p:pRg st="15" end="15"/>
                                            </p:txEl>
                                          </p:spTgt>
                                        </p:tgtEl>
                                        <p:attrNameLst>
                                          <p:attrName>style.visibility</p:attrName>
                                        </p:attrNameLst>
                                      </p:cBhvr>
                                      <p:to>
                                        <p:strVal val="visible"/>
                                      </p:to>
                                    </p:set>
                                    <p:animEffect transition="in" filter="box(in)">
                                      <p:cBhvr>
                                        <p:cTn id="25" dur="500"/>
                                        <p:tgtEl>
                                          <p:spTgt spid="20489">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rmAutofit/>
          </a:bodyPr>
          <a:lstStyle/>
          <a:p>
            <a:pPr eaLnBrk="1" fontAlgn="auto" hangingPunct="1">
              <a:spcAft>
                <a:spcPts val="0"/>
              </a:spcAft>
              <a:defRPr/>
            </a:pPr>
            <a:r>
              <a:rPr lang="it-IT" sz="3400" b="1" dirty="0"/>
              <a:t>Puissances dans les systèmes triphasé équilibrés</a:t>
            </a:r>
            <a:endParaRPr lang="fr-FR" sz="3400" b="1" dirty="0"/>
          </a:p>
        </p:txBody>
      </p:sp>
      <p:sp>
        <p:nvSpPr>
          <p:cNvPr id="21513" name="ZoneTexte 64"/>
          <p:cNvSpPr txBox="1">
            <a:spLocks noChangeArrowheads="1"/>
          </p:cNvSpPr>
          <p:nvPr/>
        </p:nvSpPr>
        <p:spPr bwMode="auto">
          <a:xfrm>
            <a:off x="756323" y="1328709"/>
            <a:ext cx="8460432" cy="354013"/>
          </a:xfrm>
          <a:prstGeom prst="rect">
            <a:avLst/>
          </a:prstGeom>
          <a:noFill/>
          <a:ln w="9525">
            <a:noFill/>
            <a:miter lim="800000"/>
            <a:headEnd/>
            <a:tailEnd/>
          </a:ln>
        </p:spPr>
        <p:txBody>
          <a:bodyPr wrap="square">
            <a:spAutoFit/>
          </a:bodyPr>
          <a:lstStyle/>
          <a:p>
            <a:pPr algn="just"/>
            <a:r>
              <a:rPr lang="fr-FR" sz="1700" b="1" dirty="0"/>
              <a:t>Signe de P</a:t>
            </a:r>
            <a:r>
              <a:rPr lang="fr-FR" sz="1700" b="1" baseline="-25000" dirty="0"/>
              <a:t>1</a:t>
            </a:r>
            <a:r>
              <a:rPr lang="fr-FR" sz="1700" b="1" dirty="0"/>
              <a:t> et P</a:t>
            </a:r>
            <a:r>
              <a:rPr lang="fr-FR" sz="1700" b="1" baseline="-25000" dirty="0"/>
              <a:t>2</a:t>
            </a:r>
            <a:r>
              <a:rPr lang="fr-FR" sz="1700" b="1" dirty="0"/>
              <a:t> en fonction de </a:t>
            </a:r>
            <a:r>
              <a:rPr lang="el-GR" sz="1700" b="1" dirty="0"/>
              <a:t>φ</a:t>
            </a:r>
            <a:endParaRPr lang="fr-FR" sz="1700" b="1" dirty="0"/>
          </a:p>
        </p:txBody>
      </p:sp>
      <p:grpSp>
        <p:nvGrpSpPr>
          <p:cNvPr id="2" name="Groupe 75"/>
          <p:cNvGrpSpPr>
            <a:grpSpLocks/>
          </p:cNvGrpSpPr>
          <p:nvPr/>
        </p:nvGrpSpPr>
        <p:grpSpPr bwMode="auto">
          <a:xfrm>
            <a:off x="1563908" y="2135280"/>
            <a:ext cx="7172975" cy="2894758"/>
            <a:chOff x="1547461" y="1849652"/>
            <a:chExt cx="7382257" cy="2894911"/>
          </a:xfrm>
        </p:grpSpPr>
        <p:grpSp>
          <p:nvGrpSpPr>
            <p:cNvPr id="22540" name="Groupe 71"/>
            <p:cNvGrpSpPr>
              <a:grpSpLocks/>
            </p:cNvGrpSpPr>
            <p:nvPr/>
          </p:nvGrpSpPr>
          <p:grpSpPr bwMode="auto">
            <a:xfrm>
              <a:off x="1547461" y="1849652"/>
              <a:ext cx="7382257" cy="2154049"/>
              <a:chOff x="2204489" y="4278544"/>
              <a:chExt cx="7382257" cy="2154049"/>
            </a:xfrm>
          </p:grpSpPr>
          <mc:AlternateContent xmlns:mc="http://schemas.openxmlformats.org/markup-compatibility/2006" xmlns:a14="http://schemas.microsoft.com/office/drawing/2010/main">
            <mc:Choice Requires="a14">
              <p:sp>
                <p:nvSpPr>
                  <p:cNvPr id="22543" name="Text Box 225"/>
                  <p:cNvSpPr txBox="1">
                    <a:spLocks noChangeArrowheads="1"/>
                  </p:cNvSpPr>
                  <p:nvPr/>
                </p:nvSpPr>
                <p:spPr bwMode="auto">
                  <a:xfrm>
                    <a:off x="6858016" y="5000636"/>
                    <a:ext cx="2728730" cy="800100"/>
                  </a:xfrm>
                  <a:prstGeom prst="rect">
                    <a:avLst/>
                  </a:prstGeom>
                  <a:solidFill>
                    <a:srgbClr val="FFFFFF"/>
                  </a:solidFill>
                  <a:ln w="9525">
                    <a:noFill/>
                    <a:miter lim="800000"/>
                    <a:headEnd/>
                    <a:tailEnd/>
                  </a:ln>
                </p:spPr>
                <p:txBody>
                  <a:bodyPr/>
                  <a:lstStyle/>
                  <a:p>
                    <a:pPr/>
                    <a14:m>
                      <m:oMathPara xmlns:m="http://schemas.openxmlformats.org/officeDocument/2006/math">
                        <m:oMathParaPr>
                          <m:jc m:val="centerGroup"/>
                        </m:oMathParaPr>
                        <m:oMath xmlns:m="http://schemas.openxmlformats.org/officeDocument/2006/math">
                          <m:r>
                            <a:rPr lang="en-GB" i="1" dirty="0" smtClean="0">
                              <a:latin typeface="Cambria Math" panose="02040503050406030204" pitchFamily="18" charset="0"/>
                              <a:cs typeface="Times New Roman" pitchFamily="18" charset="0"/>
                            </a:rPr>
                            <m:t>𝑃</m:t>
                          </m:r>
                          <m:r>
                            <a:rPr lang="en-GB" i="1" baseline="-30000" dirty="0">
                              <a:latin typeface="Cambria Math" panose="02040503050406030204" pitchFamily="18" charset="0"/>
                              <a:cs typeface="Times New Roman" pitchFamily="18" charset="0"/>
                            </a:rPr>
                            <m:t>1 </m:t>
                          </m:r>
                          <m:r>
                            <a:rPr lang="en-GB" i="1" dirty="0">
                              <a:latin typeface="Cambria Math" panose="02040503050406030204" pitchFamily="18" charset="0"/>
                              <a:cs typeface="Times New Roman" pitchFamily="18" charset="0"/>
                            </a:rPr>
                            <m:t>=</m:t>
                          </m:r>
                          <m:r>
                            <a:rPr lang="en-GB" i="1" dirty="0">
                              <a:latin typeface="Cambria Math" panose="02040503050406030204" pitchFamily="18" charset="0"/>
                              <a:cs typeface="Times New Roman" pitchFamily="18" charset="0"/>
                            </a:rPr>
                            <m:t>𝑈𝐼</m:t>
                          </m:r>
                          <m:r>
                            <m:rPr>
                              <m:sty m:val="p"/>
                            </m:rPr>
                            <a:rPr lang="en-GB" i="1" dirty="0">
                              <a:latin typeface="Cambria Math" panose="02040503050406030204" pitchFamily="18" charset="0"/>
                              <a:cs typeface="Times New Roman" pitchFamily="18" charset="0"/>
                            </a:rPr>
                            <m:t>cos</m:t>
                          </m:r>
                          <m:r>
                            <a:rPr lang="en-GB" i="1" dirty="0">
                              <a:latin typeface="Cambria Math" panose="02040503050406030204" pitchFamily="18" charset="0"/>
                              <a:cs typeface="Times New Roman" pitchFamily="18" charset="0"/>
                            </a:rPr>
                            <m:t>⁡(</m:t>
                          </m:r>
                          <m:r>
                            <a:rPr lang="fr-FR" i="1" dirty="0">
                              <a:latin typeface="Cambria Math" panose="02040503050406030204" pitchFamily="18" charset="0"/>
                              <a:cs typeface="Times New Roman" pitchFamily="18" charset="0"/>
                            </a:rPr>
                            <m:t>𝜑</m:t>
                          </m:r>
                          <m:r>
                            <a:rPr lang="en-GB" i="1" dirty="0">
                              <a:latin typeface="Cambria Math" panose="02040503050406030204" pitchFamily="18" charset="0"/>
                              <a:cs typeface="Times New Roman" pitchFamily="18" charset="0"/>
                            </a:rPr>
                            <m:t>−</m:t>
                          </m:r>
                          <m:r>
                            <a:rPr lang="fr-FR" i="1" dirty="0" smtClean="0">
                              <a:latin typeface="Cambria Math" panose="02040503050406030204" pitchFamily="18" charset="0"/>
                              <a:ea typeface="Cambria Math" panose="02040503050406030204" pitchFamily="18" charset="0"/>
                              <a:cs typeface="Courier New" pitchFamily="49" charset="0"/>
                            </a:rPr>
                            <m:t>𝜋</m:t>
                          </m:r>
                          <m:r>
                            <a:rPr lang="en-GB" i="1" dirty="0">
                              <a:latin typeface="Cambria Math" panose="02040503050406030204" pitchFamily="18" charset="0"/>
                              <a:cs typeface="Times New Roman" pitchFamily="18" charset="0"/>
                            </a:rPr>
                            <m:t>/6)</m:t>
                          </m:r>
                        </m:oMath>
                      </m:oMathPara>
                    </a14:m>
                    <a:endParaRPr lang="fr-FR" dirty="0">
                      <a:latin typeface="Times New Roman" pitchFamily="18" charset="0"/>
                      <a:cs typeface="Times New Roman" pitchFamily="18" charset="0"/>
                    </a:endParaRPr>
                  </a:p>
                  <a:p>
                    <a:pPr eaLnBrk="0" hangingPunct="0"/>
                    <a14:m>
                      <m:oMathPara xmlns:m="http://schemas.openxmlformats.org/officeDocument/2006/math">
                        <m:oMathParaPr>
                          <m:jc m:val="centerGroup"/>
                        </m:oMathParaPr>
                        <m:oMath xmlns:m="http://schemas.openxmlformats.org/officeDocument/2006/math">
                          <m:r>
                            <a:rPr lang="en-GB" i="1" dirty="0" smtClean="0">
                              <a:latin typeface="Cambria Math" panose="02040503050406030204" pitchFamily="18" charset="0"/>
                              <a:cs typeface="Times New Roman" pitchFamily="18" charset="0"/>
                            </a:rPr>
                            <m:t>𝑃</m:t>
                          </m:r>
                          <m:r>
                            <a:rPr lang="en-GB" i="1" baseline="-30000" dirty="0">
                              <a:latin typeface="Cambria Math" panose="02040503050406030204" pitchFamily="18" charset="0"/>
                              <a:cs typeface="Times New Roman" pitchFamily="18" charset="0"/>
                            </a:rPr>
                            <m:t>2 </m:t>
                          </m:r>
                          <m:r>
                            <a:rPr lang="en-GB" i="1" dirty="0">
                              <a:latin typeface="Cambria Math" panose="02040503050406030204" pitchFamily="18" charset="0"/>
                              <a:cs typeface="Times New Roman" pitchFamily="18" charset="0"/>
                            </a:rPr>
                            <m:t>=</m:t>
                          </m:r>
                          <m:r>
                            <a:rPr lang="en-GB" i="1" dirty="0">
                              <a:latin typeface="Cambria Math" panose="02040503050406030204" pitchFamily="18" charset="0"/>
                              <a:cs typeface="Times New Roman" pitchFamily="18" charset="0"/>
                            </a:rPr>
                            <m:t>𝑈𝐼</m:t>
                          </m:r>
                          <m:r>
                            <m:rPr>
                              <m:sty m:val="p"/>
                            </m:rPr>
                            <a:rPr lang="en-GB" i="1" dirty="0">
                              <a:latin typeface="Cambria Math" panose="02040503050406030204" pitchFamily="18" charset="0"/>
                              <a:cs typeface="Times New Roman" pitchFamily="18" charset="0"/>
                            </a:rPr>
                            <m:t>cos</m:t>
                          </m:r>
                          <m:r>
                            <a:rPr lang="en-GB" i="1" dirty="0">
                              <a:latin typeface="Cambria Math" panose="02040503050406030204" pitchFamily="18" charset="0"/>
                              <a:cs typeface="Times New Roman" pitchFamily="18" charset="0"/>
                            </a:rPr>
                            <m:t>⁡(</m:t>
                          </m:r>
                          <m:r>
                            <a:rPr lang="fr-FR" i="1" dirty="0">
                              <a:latin typeface="Cambria Math" panose="02040503050406030204" pitchFamily="18" charset="0"/>
                              <a:cs typeface="Times New Roman" pitchFamily="18" charset="0"/>
                            </a:rPr>
                            <m:t>𝜑</m:t>
                          </m:r>
                          <m:r>
                            <a:rPr lang="en-GB" i="1" dirty="0">
                              <a:latin typeface="Cambria Math" panose="02040503050406030204" pitchFamily="18" charset="0"/>
                              <a:cs typeface="Times New Roman" pitchFamily="18" charset="0"/>
                            </a:rPr>
                            <m:t>+</m:t>
                          </m:r>
                          <m:r>
                            <a:rPr lang="fr-FR" i="1" dirty="0" smtClean="0">
                              <a:latin typeface="Cambria Math" panose="02040503050406030204" pitchFamily="18" charset="0"/>
                              <a:ea typeface="Cambria Math" panose="02040503050406030204" pitchFamily="18" charset="0"/>
                              <a:cs typeface="Times New Roman" pitchFamily="18" charset="0"/>
                            </a:rPr>
                            <m:t>𝜋</m:t>
                          </m:r>
                          <m:r>
                            <a:rPr lang="en-GB" i="1" dirty="0">
                              <a:latin typeface="Cambria Math" panose="02040503050406030204" pitchFamily="18" charset="0"/>
                              <a:cs typeface="Times New Roman" pitchFamily="18" charset="0"/>
                            </a:rPr>
                            <m:t>/6)</m:t>
                          </m:r>
                        </m:oMath>
                      </m:oMathPara>
                    </a14:m>
                    <a:endParaRPr lang="fr-FR" dirty="0">
                      <a:latin typeface="Times New Roman" pitchFamily="18" charset="0"/>
                      <a:cs typeface="Times New Roman" pitchFamily="18" charset="0"/>
                    </a:endParaRPr>
                  </a:p>
                  <a:p>
                    <a:pPr eaLnBrk="0" hangingPunct="0"/>
                    <a:endParaRPr lang="fr-FR" dirty="0"/>
                  </a:p>
                </p:txBody>
              </p:sp>
            </mc:Choice>
            <mc:Fallback xmlns="">
              <p:sp>
                <p:nvSpPr>
                  <p:cNvPr id="22543" name="Text Box 225"/>
                  <p:cNvSpPr txBox="1">
                    <a:spLocks noRot="1" noChangeAspect="1" noMove="1" noResize="1" noEditPoints="1" noAdjustHandles="1" noChangeArrowheads="1" noChangeShapeType="1" noTextEdit="1"/>
                  </p:cNvSpPr>
                  <p:nvPr/>
                </p:nvSpPr>
                <p:spPr bwMode="auto">
                  <a:xfrm>
                    <a:off x="6858016" y="5000636"/>
                    <a:ext cx="2728730" cy="800100"/>
                  </a:xfrm>
                  <a:prstGeom prst="rect">
                    <a:avLst/>
                  </a:prstGeom>
                  <a:blipFill>
                    <a:blip r:embed="rId2"/>
                    <a:stretch>
                      <a:fillRect/>
                    </a:stretch>
                  </a:blipFill>
                  <a:ln w="9525">
                    <a:noFill/>
                    <a:miter lim="800000"/>
                    <a:headEnd/>
                    <a:tailEnd/>
                  </a:ln>
                </p:spPr>
                <p:txBody>
                  <a:bodyPr/>
                  <a:lstStyle/>
                  <a:p>
                    <a:r>
                      <a:rPr lang="fr-FR">
                        <a:noFill/>
                      </a:rPr>
                      <a:t> </a:t>
                    </a:r>
                  </a:p>
                </p:txBody>
              </p:sp>
            </mc:Fallback>
          </mc:AlternateContent>
          <p:sp>
            <p:nvSpPr>
              <p:cNvPr id="22544" name="Rectangle 235"/>
              <p:cNvSpPr>
                <a:spLocks noChangeArrowheads="1"/>
              </p:cNvSpPr>
              <p:nvPr/>
            </p:nvSpPr>
            <p:spPr bwMode="auto">
              <a:xfrm>
                <a:off x="2204489" y="4278544"/>
                <a:ext cx="4646091" cy="307793"/>
              </a:xfrm>
              <a:prstGeom prst="rect">
                <a:avLst/>
              </a:prstGeom>
              <a:noFill/>
              <a:ln w="9525">
                <a:noFill/>
                <a:miter lim="800000"/>
                <a:headEnd/>
                <a:tailEnd/>
              </a:ln>
            </p:spPr>
            <p:txBody>
              <a:bodyPr wrap="none" anchor="ctr">
                <a:spAutoFit/>
              </a:bodyPr>
              <a:lstStyle/>
              <a:p>
                <a:pPr>
                  <a:tabLst>
                    <a:tab pos="1028700" algn="l"/>
                  </a:tabLst>
                </a:pPr>
                <a:r>
                  <a:rPr lang="fr-FR" sz="1400" b="1" i="1" dirty="0">
                    <a:cs typeface="Times New Roman" pitchFamily="18" charset="0"/>
                  </a:rPr>
                  <a:t>             -</a:t>
                </a:r>
                <a:r>
                  <a:rPr lang="fr-FR" sz="1400" i="1" dirty="0">
                    <a:latin typeface="Courier New" pitchFamily="49" charset="0"/>
                    <a:ea typeface="Times New Roman" pitchFamily="18" charset="0"/>
                    <a:cs typeface="Courier New" pitchFamily="49" charset="0"/>
                  </a:rPr>
                  <a:t>П</a:t>
                </a:r>
                <a:r>
                  <a:rPr lang="fr-FR" sz="1400" i="1" dirty="0">
                    <a:cs typeface="Times New Roman" pitchFamily="18" charset="0"/>
                  </a:rPr>
                  <a:t>/2 </a:t>
                </a:r>
                <a:r>
                  <a:rPr lang="fr-FR" sz="1400" i="1" dirty="0" smtClean="0">
                    <a:cs typeface="Times New Roman" pitchFamily="18" charset="0"/>
                  </a:rPr>
                  <a:t>      </a:t>
                </a:r>
                <a:r>
                  <a:rPr lang="fr-FR" sz="1400" i="1" dirty="0">
                    <a:cs typeface="Times New Roman" pitchFamily="18" charset="0"/>
                  </a:rPr>
                  <a:t>-</a:t>
                </a:r>
                <a:r>
                  <a:rPr lang="fr-FR" sz="1400" i="1" dirty="0">
                    <a:latin typeface="Courier New" pitchFamily="49" charset="0"/>
                    <a:cs typeface="Times New Roman" pitchFamily="18" charset="0"/>
                  </a:rPr>
                  <a:t>П</a:t>
                </a:r>
                <a:r>
                  <a:rPr lang="fr-FR" sz="1400" i="1" dirty="0">
                    <a:cs typeface="Times New Roman" pitchFamily="18" charset="0"/>
                  </a:rPr>
                  <a:t>/3         </a:t>
                </a:r>
                <a:r>
                  <a:rPr lang="fr-FR" sz="1400" i="1" dirty="0" smtClean="0">
                    <a:cs typeface="Times New Roman" pitchFamily="18" charset="0"/>
                  </a:rPr>
                  <a:t>  </a:t>
                </a:r>
                <a:r>
                  <a:rPr lang="fr-FR" sz="1400" i="1" dirty="0">
                    <a:cs typeface="Times New Roman" pitchFamily="18" charset="0"/>
                  </a:rPr>
                  <a:t>0           </a:t>
                </a:r>
                <a:r>
                  <a:rPr lang="fr-FR" sz="1400" i="1" dirty="0" smtClean="0">
                    <a:cs typeface="Times New Roman" pitchFamily="18" charset="0"/>
                  </a:rPr>
                  <a:t>      </a:t>
                </a:r>
                <a:r>
                  <a:rPr lang="fr-FR" sz="1400" i="1" dirty="0">
                    <a:cs typeface="Times New Roman" pitchFamily="18" charset="0"/>
                  </a:rPr>
                  <a:t>+</a:t>
                </a:r>
                <a:r>
                  <a:rPr lang="fr-FR" sz="1400" i="1" dirty="0">
                    <a:latin typeface="Courier New" pitchFamily="49" charset="0"/>
                    <a:cs typeface="Times New Roman" pitchFamily="18" charset="0"/>
                  </a:rPr>
                  <a:t>П</a:t>
                </a:r>
                <a:r>
                  <a:rPr lang="fr-FR" sz="1400" i="1" dirty="0">
                    <a:cs typeface="Times New Roman" pitchFamily="18" charset="0"/>
                  </a:rPr>
                  <a:t>/3        </a:t>
                </a:r>
                <a:r>
                  <a:rPr lang="fr-FR" sz="1400" i="1" dirty="0" smtClean="0">
                    <a:cs typeface="Times New Roman" pitchFamily="18" charset="0"/>
                  </a:rPr>
                  <a:t> </a:t>
                </a:r>
                <a:r>
                  <a:rPr lang="fr-FR" sz="1400" i="1" dirty="0">
                    <a:latin typeface="Courier New" pitchFamily="49" charset="0"/>
                    <a:cs typeface="Times New Roman" pitchFamily="18" charset="0"/>
                  </a:rPr>
                  <a:t>П</a:t>
                </a:r>
                <a:r>
                  <a:rPr lang="fr-FR" sz="1400" i="1" dirty="0">
                    <a:cs typeface="Times New Roman" pitchFamily="18" charset="0"/>
                  </a:rPr>
                  <a:t>/2</a:t>
                </a:r>
                <a:endParaRPr lang="fr-FR" dirty="0"/>
              </a:p>
            </p:txBody>
          </p:sp>
          <p:grpSp>
            <p:nvGrpSpPr>
              <p:cNvPr id="22545" name="Groupe 47"/>
              <p:cNvGrpSpPr>
                <a:grpSpLocks/>
              </p:cNvGrpSpPr>
              <p:nvPr/>
            </p:nvGrpSpPr>
            <p:grpSpPr bwMode="auto">
              <a:xfrm>
                <a:off x="2214345" y="4555347"/>
                <a:ext cx="4482805" cy="1547723"/>
                <a:chOff x="1571403" y="4269595"/>
                <a:chExt cx="4482805" cy="1547723"/>
              </a:xfrm>
            </p:grpSpPr>
            <p:cxnSp>
              <p:nvCxnSpPr>
                <p:cNvPr id="34" name="Connecteur droit 33"/>
                <p:cNvCxnSpPr/>
                <p:nvPr/>
              </p:nvCxnSpPr>
              <p:spPr>
                <a:xfrm>
                  <a:off x="1571403" y="4499976"/>
                  <a:ext cx="4482805"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Connecteur droit 35"/>
                <p:cNvCxnSpPr/>
                <p:nvPr/>
              </p:nvCxnSpPr>
              <p:spPr>
                <a:xfrm>
                  <a:off x="1571403" y="4928624"/>
                  <a:ext cx="414340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Connecteur droit 36"/>
                <p:cNvCxnSpPr/>
                <p:nvPr/>
              </p:nvCxnSpPr>
              <p:spPr>
                <a:xfrm>
                  <a:off x="1571403" y="5357272"/>
                  <a:ext cx="414340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Connecteur droit 37"/>
                <p:cNvCxnSpPr/>
                <p:nvPr/>
              </p:nvCxnSpPr>
              <p:spPr>
                <a:xfrm>
                  <a:off x="1571403" y="5785920"/>
                  <a:ext cx="448280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Connecteur droit 39"/>
                <p:cNvCxnSpPr/>
                <p:nvPr/>
              </p:nvCxnSpPr>
              <p:spPr>
                <a:xfrm rot="5400000">
                  <a:off x="1392773" y="5035786"/>
                  <a:ext cx="150026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Connecteur droit 40"/>
                <p:cNvCxnSpPr/>
                <p:nvPr/>
              </p:nvCxnSpPr>
              <p:spPr>
                <a:xfrm rot="5400000">
                  <a:off x="2494692" y="5019729"/>
                  <a:ext cx="150026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Connecteur droit 41"/>
                <p:cNvCxnSpPr/>
                <p:nvPr/>
              </p:nvCxnSpPr>
              <p:spPr>
                <a:xfrm rot="5400000">
                  <a:off x="3178722" y="5035786"/>
                  <a:ext cx="150026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Connecteur droit 42"/>
                <p:cNvCxnSpPr/>
                <p:nvPr/>
              </p:nvCxnSpPr>
              <p:spPr>
                <a:xfrm rot="5400000">
                  <a:off x="4964427" y="5067184"/>
                  <a:ext cx="150026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Connecteur droit 43"/>
                <p:cNvCxnSpPr/>
                <p:nvPr/>
              </p:nvCxnSpPr>
              <p:spPr>
                <a:xfrm>
                  <a:off x="5039210" y="4359839"/>
                  <a:ext cx="2957" cy="141027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Connecteur droit 44"/>
                <p:cNvCxnSpPr/>
                <p:nvPr/>
              </p:nvCxnSpPr>
              <p:spPr>
                <a:xfrm rot="5400000">
                  <a:off x="928431" y="5142949"/>
                  <a:ext cx="128594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2546" name="Text Box 228"/>
              <p:cNvSpPr txBox="1">
                <a:spLocks noChangeArrowheads="1"/>
              </p:cNvSpPr>
              <p:nvPr/>
            </p:nvSpPr>
            <p:spPr bwMode="auto">
              <a:xfrm>
                <a:off x="2204489" y="4819123"/>
                <a:ext cx="685800" cy="228600"/>
              </a:xfrm>
              <a:prstGeom prst="rect">
                <a:avLst/>
              </a:prstGeom>
              <a:noFill/>
              <a:ln w="9525">
                <a:noFill/>
                <a:miter lim="800000"/>
                <a:headEnd/>
                <a:tailEnd/>
              </a:ln>
            </p:spPr>
            <p:txBody>
              <a:bodyPr/>
              <a:lstStyle/>
              <a:p>
                <a:r>
                  <a:rPr lang="fr-FR" sz="1400"/>
                  <a:t>cos</a:t>
                </a:r>
                <a:r>
                  <a:rPr lang="el-GR" sz="1400"/>
                  <a:t>φ</a:t>
                </a:r>
                <a:endParaRPr lang="fr-FR" sz="1400"/>
              </a:p>
            </p:txBody>
          </p:sp>
          <p:sp>
            <p:nvSpPr>
              <p:cNvPr id="22547" name="Text Box 228"/>
              <p:cNvSpPr txBox="1">
                <a:spLocks noChangeArrowheads="1"/>
              </p:cNvSpPr>
              <p:nvPr/>
            </p:nvSpPr>
            <p:spPr bwMode="auto">
              <a:xfrm>
                <a:off x="3519052" y="4876772"/>
                <a:ext cx="782996" cy="247115"/>
              </a:xfrm>
              <a:prstGeom prst="rect">
                <a:avLst/>
              </a:prstGeom>
              <a:solidFill>
                <a:srgbClr val="FFFFFF"/>
              </a:solidFill>
              <a:ln w="9525">
                <a:noFill/>
                <a:miter lim="800000"/>
                <a:headEnd/>
                <a:tailEnd/>
              </a:ln>
            </p:spPr>
            <p:txBody>
              <a:bodyPr/>
              <a:lstStyle/>
              <a:p>
                <a:r>
                  <a:rPr lang="fr-FR" sz="1200" dirty="0"/>
                  <a:t>0.5 AR</a:t>
                </a:r>
              </a:p>
            </p:txBody>
          </p:sp>
          <p:sp>
            <p:nvSpPr>
              <p:cNvPr id="22548" name="Text Box 228"/>
              <p:cNvSpPr txBox="1">
                <a:spLocks noChangeArrowheads="1"/>
              </p:cNvSpPr>
              <p:nvPr/>
            </p:nvSpPr>
            <p:spPr bwMode="auto">
              <a:xfrm>
                <a:off x="5214942" y="4890561"/>
                <a:ext cx="782996" cy="247115"/>
              </a:xfrm>
              <a:prstGeom prst="rect">
                <a:avLst/>
              </a:prstGeom>
              <a:solidFill>
                <a:srgbClr val="FFFFFF"/>
              </a:solidFill>
              <a:ln w="9525">
                <a:noFill/>
                <a:miter lim="800000"/>
                <a:headEnd/>
                <a:tailEnd/>
              </a:ln>
            </p:spPr>
            <p:txBody>
              <a:bodyPr/>
              <a:lstStyle/>
              <a:p>
                <a:r>
                  <a:rPr lang="fr-FR" sz="1200"/>
                  <a:t>0.5 AV</a:t>
                </a:r>
              </a:p>
            </p:txBody>
          </p:sp>
          <p:sp>
            <p:nvSpPr>
              <p:cNvPr id="22549" name="Text Box 228"/>
              <p:cNvSpPr txBox="1">
                <a:spLocks noChangeArrowheads="1"/>
              </p:cNvSpPr>
              <p:nvPr/>
            </p:nvSpPr>
            <p:spPr bwMode="auto">
              <a:xfrm>
                <a:off x="2214546" y="5272102"/>
                <a:ext cx="685800" cy="228600"/>
              </a:xfrm>
              <a:prstGeom prst="rect">
                <a:avLst/>
              </a:prstGeom>
              <a:noFill/>
              <a:ln w="9525">
                <a:noFill/>
                <a:miter lim="800000"/>
                <a:headEnd/>
                <a:tailEnd/>
              </a:ln>
            </p:spPr>
            <p:txBody>
              <a:bodyPr/>
              <a:lstStyle/>
              <a:p>
                <a:r>
                  <a:rPr lang="fr-FR" sz="1400" dirty="0"/>
                  <a:t>P</a:t>
                </a:r>
                <a:r>
                  <a:rPr lang="fr-FR" sz="1400" baseline="-25000" dirty="0"/>
                  <a:t>1</a:t>
                </a:r>
              </a:p>
            </p:txBody>
          </p:sp>
          <p:sp>
            <p:nvSpPr>
              <p:cNvPr id="22550" name="Text Box 228"/>
              <p:cNvSpPr txBox="1">
                <a:spLocks noChangeArrowheads="1"/>
              </p:cNvSpPr>
              <p:nvPr/>
            </p:nvSpPr>
            <p:spPr bwMode="auto">
              <a:xfrm>
                <a:off x="2214546" y="5715016"/>
                <a:ext cx="685800" cy="228600"/>
              </a:xfrm>
              <a:prstGeom prst="rect">
                <a:avLst/>
              </a:prstGeom>
              <a:noFill/>
              <a:ln w="9525">
                <a:noFill/>
                <a:miter lim="800000"/>
                <a:headEnd/>
                <a:tailEnd/>
              </a:ln>
            </p:spPr>
            <p:txBody>
              <a:bodyPr/>
              <a:lstStyle/>
              <a:p>
                <a:r>
                  <a:rPr lang="fr-FR" sz="1400"/>
                  <a:t>P</a:t>
                </a:r>
                <a:r>
                  <a:rPr lang="fr-FR" sz="1400" baseline="-25000"/>
                  <a:t>2</a:t>
                </a:r>
              </a:p>
            </p:txBody>
          </p:sp>
          <p:sp>
            <p:nvSpPr>
              <p:cNvPr id="22551" name="Text Box 228"/>
              <p:cNvSpPr txBox="1">
                <a:spLocks noChangeArrowheads="1"/>
              </p:cNvSpPr>
              <p:nvPr/>
            </p:nvSpPr>
            <p:spPr bwMode="auto">
              <a:xfrm>
                <a:off x="4444824" y="4844882"/>
                <a:ext cx="270051" cy="331431"/>
              </a:xfrm>
              <a:prstGeom prst="rect">
                <a:avLst/>
              </a:prstGeom>
              <a:solidFill>
                <a:srgbClr val="FFFFFF"/>
              </a:solidFill>
              <a:ln w="9525">
                <a:noFill/>
                <a:miter lim="800000"/>
                <a:headEnd/>
                <a:tailEnd/>
              </a:ln>
            </p:spPr>
            <p:txBody>
              <a:bodyPr/>
              <a:lstStyle/>
              <a:p>
                <a:r>
                  <a:rPr lang="fr-FR" sz="1200"/>
                  <a:t>1 </a:t>
                </a:r>
              </a:p>
              <a:p>
                <a:endParaRPr lang="fr-FR" sz="1200"/>
              </a:p>
            </p:txBody>
          </p:sp>
          <p:sp>
            <p:nvSpPr>
              <p:cNvPr id="22552" name="Text Box 228"/>
              <p:cNvSpPr txBox="1">
                <a:spLocks noChangeArrowheads="1"/>
              </p:cNvSpPr>
              <p:nvPr/>
            </p:nvSpPr>
            <p:spPr bwMode="auto">
              <a:xfrm>
                <a:off x="6185375" y="5262279"/>
                <a:ext cx="285752" cy="247115"/>
              </a:xfrm>
              <a:prstGeom prst="rect">
                <a:avLst/>
              </a:prstGeom>
              <a:solidFill>
                <a:srgbClr val="FFFFFF"/>
              </a:solidFill>
              <a:ln w="9525">
                <a:noFill/>
                <a:miter lim="800000"/>
                <a:headEnd/>
                <a:tailEnd/>
              </a:ln>
            </p:spPr>
            <p:txBody>
              <a:bodyPr/>
              <a:lstStyle/>
              <a:p>
                <a:r>
                  <a:rPr lang="fr-FR" sz="1600" dirty="0"/>
                  <a:t>+</a:t>
                </a:r>
              </a:p>
            </p:txBody>
          </p:sp>
          <p:sp>
            <p:nvSpPr>
              <p:cNvPr id="22554" name="Text Box 228"/>
              <p:cNvSpPr txBox="1">
                <a:spLocks noChangeArrowheads="1"/>
              </p:cNvSpPr>
              <p:nvPr/>
            </p:nvSpPr>
            <p:spPr bwMode="auto">
              <a:xfrm>
                <a:off x="5530597" y="5212272"/>
                <a:ext cx="267889" cy="283126"/>
              </a:xfrm>
              <a:prstGeom prst="rect">
                <a:avLst/>
              </a:prstGeom>
              <a:solidFill>
                <a:srgbClr val="FFFFFF"/>
              </a:solidFill>
              <a:ln w="9525">
                <a:noFill/>
                <a:miter lim="800000"/>
                <a:headEnd/>
                <a:tailEnd/>
              </a:ln>
            </p:spPr>
            <p:txBody>
              <a:bodyPr/>
              <a:lstStyle/>
              <a:p>
                <a:r>
                  <a:rPr lang="fr-FR" sz="1600" dirty="0"/>
                  <a:t>+</a:t>
                </a:r>
              </a:p>
            </p:txBody>
          </p:sp>
          <p:sp>
            <p:nvSpPr>
              <p:cNvPr id="22555" name="Text Box 228"/>
              <p:cNvSpPr txBox="1">
                <a:spLocks noChangeArrowheads="1"/>
              </p:cNvSpPr>
              <p:nvPr/>
            </p:nvSpPr>
            <p:spPr bwMode="auto">
              <a:xfrm>
                <a:off x="4408899" y="5674085"/>
                <a:ext cx="285752" cy="247115"/>
              </a:xfrm>
              <a:prstGeom prst="rect">
                <a:avLst/>
              </a:prstGeom>
              <a:solidFill>
                <a:srgbClr val="FFFFFF"/>
              </a:solidFill>
              <a:ln w="9525">
                <a:noFill/>
                <a:miter lim="800000"/>
                <a:headEnd/>
                <a:tailEnd/>
              </a:ln>
            </p:spPr>
            <p:txBody>
              <a:bodyPr/>
              <a:lstStyle/>
              <a:p>
                <a:r>
                  <a:rPr lang="fr-FR" sz="1600" dirty="0"/>
                  <a:t>+</a:t>
                </a:r>
              </a:p>
            </p:txBody>
          </p:sp>
          <p:sp>
            <p:nvSpPr>
              <p:cNvPr id="22556" name="Text Box 228"/>
              <p:cNvSpPr txBox="1">
                <a:spLocks noChangeArrowheads="1"/>
              </p:cNvSpPr>
              <p:nvPr/>
            </p:nvSpPr>
            <p:spPr bwMode="auto">
              <a:xfrm>
                <a:off x="4421880" y="5256836"/>
                <a:ext cx="285752" cy="247115"/>
              </a:xfrm>
              <a:prstGeom prst="rect">
                <a:avLst/>
              </a:prstGeom>
              <a:solidFill>
                <a:srgbClr val="FFFFFF"/>
              </a:solidFill>
              <a:ln w="9525">
                <a:noFill/>
                <a:miter lim="800000"/>
                <a:headEnd/>
                <a:tailEnd/>
              </a:ln>
            </p:spPr>
            <p:txBody>
              <a:bodyPr/>
              <a:lstStyle/>
              <a:p>
                <a:r>
                  <a:rPr lang="fr-FR" sz="1600" dirty="0"/>
                  <a:t>+</a:t>
                </a:r>
              </a:p>
            </p:txBody>
          </p:sp>
          <p:sp>
            <p:nvSpPr>
              <p:cNvPr id="22557" name="Text Box 228"/>
              <p:cNvSpPr txBox="1">
                <a:spLocks noChangeArrowheads="1"/>
              </p:cNvSpPr>
              <p:nvPr/>
            </p:nvSpPr>
            <p:spPr bwMode="auto">
              <a:xfrm>
                <a:off x="3044837" y="5689258"/>
                <a:ext cx="285752" cy="247115"/>
              </a:xfrm>
              <a:prstGeom prst="rect">
                <a:avLst/>
              </a:prstGeom>
              <a:solidFill>
                <a:srgbClr val="FFFFFF"/>
              </a:solidFill>
              <a:ln w="9525">
                <a:noFill/>
                <a:miter lim="800000"/>
                <a:headEnd/>
                <a:tailEnd/>
              </a:ln>
            </p:spPr>
            <p:txBody>
              <a:bodyPr/>
              <a:lstStyle/>
              <a:p>
                <a:r>
                  <a:rPr lang="fr-FR" sz="1600"/>
                  <a:t>+</a:t>
                </a:r>
              </a:p>
            </p:txBody>
          </p:sp>
          <p:sp>
            <p:nvSpPr>
              <p:cNvPr id="22558" name="Text Box 228"/>
              <p:cNvSpPr txBox="1">
                <a:spLocks noChangeArrowheads="1"/>
              </p:cNvSpPr>
              <p:nvPr/>
            </p:nvSpPr>
            <p:spPr bwMode="auto">
              <a:xfrm>
                <a:off x="3071802" y="5286388"/>
                <a:ext cx="285752" cy="247115"/>
              </a:xfrm>
              <a:prstGeom prst="rect">
                <a:avLst/>
              </a:prstGeom>
              <a:solidFill>
                <a:srgbClr val="FFFFFF"/>
              </a:solidFill>
              <a:ln w="9525">
                <a:noFill/>
                <a:miter lim="800000"/>
                <a:headEnd/>
                <a:tailEnd/>
              </a:ln>
            </p:spPr>
            <p:txBody>
              <a:bodyPr/>
              <a:lstStyle/>
              <a:p>
                <a:r>
                  <a:rPr lang="fr-FR" sz="1600"/>
                  <a:t>-</a:t>
                </a:r>
              </a:p>
            </p:txBody>
          </p:sp>
          <p:sp>
            <p:nvSpPr>
              <p:cNvPr id="22559" name="Text Box 228"/>
              <p:cNvSpPr txBox="1">
                <a:spLocks noChangeArrowheads="1"/>
              </p:cNvSpPr>
              <p:nvPr/>
            </p:nvSpPr>
            <p:spPr bwMode="auto">
              <a:xfrm>
                <a:off x="6243576" y="5657977"/>
                <a:ext cx="285752" cy="247115"/>
              </a:xfrm>
              <a:prstGeom prst="rect">
                <a:avLst/>
              </a:prstGeom>
              <a:noFill/>
              <a:ln w="9525">
                <a:noFill/>
                <a:miter lim="800000"/>
                <a:headEnd/>
                <a:tailEnd/>
              </a:ln>
            </p:spPr>
            <p:txBody>
              <a:bodyPr/>
              <a:lstStyle/>
              <a:p>
                <a:r>
                  <a:rPr lang="fr-FR" sz="1600" dirty="0"/>
                  <a:t>-</a:t>
                </a:r>
              </a:p>
            </p:txBody>
          </p:sp>
          <p:sp>
            <p:nvSpPr>
              <p:cNvPr id="22560" name="Text Box 228"/>
              <p:cNvSpPr txBox="1">
                <a:spLocks noChangeArrowheads="1"/>
              </p:cNvSpPr>
              <p:nvPr/>
            </p:nvSpPr>
            <p:spPr bwMode="auto">
              <a:xfrm>
                <a:off x="5540864" y="5707952"/>
                <a:ext cx="289107" cy="292795"/>
              </a:xfrm>
              <a:prstGeom prst="rect">
                <a:avLst/>
              </a:prstGeom>
              <a:solidFill>
                <a:srgbClr val="FFFFFF"/>
              </a:solidFill>
              <a:ln w="9525">
                <a:noFill/>
                <a:miter lim="800000"/>
                <a:headEnd/>
                <a:tailEnd/>
              </a:ln>
            </p:spPr>
            <p:txBody>
              <a:bodyPr/>
              <a:lstStyle/>
              <a:p>
                <a:r>
                  <a:rPr lang="fr-FR" sz="1200" dirty="0"/>
                  <a:t>0</a:t>
                </a:r>
              </a:p>
            </p:txBody>
          </p:sp>
          <p:sp>
            <p:nvSpPr>
              <p:cNvPr id="22561" name="Text Box 228"/>
              <p:cNvSpPr txBox="1">
                <a:spLocks noChangeArrowheads="1"/>
              </p:cNvSpPr>
              <p:nvPr/>
            </p:nvSpPr>
            <p:spPr bwMode="auto">
              <a:xfrm>
                <a:off x="3747110" y="5311889"/>
                <a:ext cx="289107" cy="292795"/>
              </a:xfrm>
              <a:prstGeom prst="rect">
                <a:avLst/>
              </a:prstGeom>
              <a:solidFill>
                <a:srgbClr val="FFFFFF"/>
              </a:solidFill>
              <a:ln w="9525">
                <a:noFill/>
                <a:miter lim="800000"/>
                <a:headEnd/>
                <a:tailEnd/>
              </a:ln>
            </p:spPr>
            <p:txBody>
              <a:bodyPr/>
              <a:lstStyle/>
              <a:p>
                <a:r>
                  <a:rPr lang="fr-FR" sz="1200" dirty="0"/>
                  <a:t>0</a:t>
                </a:r>
              </a:p>
            </p:txBody>
          </p:sp>
          <p:sp>
            <p:nvSpPr>
              <p:cNvPr id="22562" name="ZoneTexte 64"/>
              <p:cNvSpPr txBox="1">
                <a:spLocks noChangeArrowheads="1"/>
              </p:cNvSpPr>
              <p:nvPr/>
            </p:nvSpPr>
            <p:spPr bwMode="auto">
              <a:xfrm>
                <a:off x="2790859" y="6040917"/>
                <a:ext cx="723275" cy="307777"/>
              </a:xfrm>
              <a:prstGeom prst="rect">
                <a:avLst/>
              </a:prstGeom>
              <a:noFill/>
              <a:ln w="9525">
                <a:noFill/>
                <a:miter lim="800000"/>
                <a:headEnd/>
                <a:tailEnd/>
              </a:ln>
            </p:spPr>
            <p:txBody>
              <a:bodyPr wrap="none">
                <a:spAutoFit/>
              </a:bodyPr>
              <a:lstStyle/>
              <a:p>
                <a:r>
                  <a:rPr lang="fr-FR" sz="1400" dirty="0"/>
                  <a:t>P</a:t>
                </a:r>
                <a:r>
                  <a:rPr lang="fr-FR" sz="1400" baseline="-25000" dirty="0"/>
                  <a:t>1</a:t>
                </a:r>
                <a:r>
                  <a:rPr lang="fr-FR" sz="1400" dirty="0"/>
                  <a:t>=-P</a:t>
                </a:r>
                <a:r>
                  <a:rPr lang="fr-FR" sz="1400" baseline="-25000" dirty="0"/>
                  <a:t>2</a:t>
                </a:r>
              </a:p>
            </p:txBody>
          </p:sp>
          <p:sp>
            <p:nvSpPr>
              <p:cNvPr id="22563" name="ZoneTexte 65"/>
              <p:cNvSpPr txBox="1">
                <a:spLocks noChangeArrowheads="1"/>
              </p:cNvSpPr>
              <p:nvPr/>
            </p:nvSpPr>
            <p:spPr bwMode="auto">
              <a:xfrm>
                <a:off x="3462811" y="6064629"/>
                <a:ext cx="849913" cy="307777"/>
              </a:xfrm>
              <a:prstGeom prst="rect">
                <a:avLst/>
              </a:prstGeom>
              <a:noFill/>
              <a:ln w="9525">
                <a:noFill/>
                <a:miter lim="800000"/>
                <a:headEnd/>
                <a:tailEnd/>
              </a:ln>
            </p:spPr>
            <p:txBody>
              <a:bodyPr wrap="none">
                <a:spAutoFit/>
              </a:bodyPr>
              <a:lstStyle/>
              <a:p>
                <a:r>
                  <a:rPr lang="fr-FR" sz="1400" dirty="0"/>
                  <a:t>|P</a:t>
                </a:r>
                <a:r>
                  <a:rPr lang="fr-FR" sz="1400" baseline="-25000" dirty="0"/>
                  <a:t>1</a:t>
                </a:r>
                <a:r>
                  <a:rPr lang="fr-FR" sz="1400" dirty="0"/>
                  <a:t>|&lt;|P</a:t>
                </a:r>
                <a:r>
                  <a:rPr lang="fr-FR" sz="1400" baseline="-25000" dirty="0"/>
                  <a:t>2</a:t>
                </a:r>
                <a:r>
                  <a:rPr lang="fr-FR" sz="1400" dirty="0"/>
                  <a:t>|</a:t>
                </a:r>
              </a:p>
            </p:txBody>
          </p:sp>
          <p:sp>
            <p:nvSpPr>
              <p:cNvPr id="22564" name="ZoneTexte 66"/>
              <p:cNvSpPr txBox="1">
                <a:spLocks noChangeArrowheads="1"/>
              </p:cNvSpPr>
              <p:nvPr/>
            </p:nvSpPr>
            <p:spPr bwMode="auto">
              <a:xfrm>
                <a:off x="4302048" y="6116730"/>
                <a:ext cx="663964" cy="307777"/>
              </a:xfrm>
              <a:prstGeom prst="rect">
                <a:avLst/>
              </a:prstGeom>
              <a:noFill/>
              <a:ln w="9525">
                <a:noFill/>
                <a:miter lim="800000"/>
                <a:headEnd/>
                <a:tailEnd/>
              </a:ln>
            </p:spPr>
            <p:txBody>
              <a:bodyPr wrap="none">
                <a:spAutoFit/>
              </a:bodyPr>
              <a:lstStyle/>
              <a:p>
                <a:r>
                  <a:rPr lang="fr-FR" sz="1400" dirty="0"/>
                  <a:t>P</a:t>
                </a:r>
                <a:r>
                  <a:rPr lang="fr-FR" sz="1400" baseline="-25000" dirty="0"/>
                  <a:t>1</a:t>
                </a:r>
                <a:r>
                  <a:rPr lang="fr-FR" sz="1400" dirty="0"/>
                  <a:t>=P</a:t>
                </a:r>
                <a:r>
                  <a:rPr lang="fr-FR" sz="1400" baseline="-25000" dirty="0"/>
                  <a:t>2</a:t>
                </a:r>
              </a:p>
            </p:txBody>
          </p:sp>
          <p:sp>
            <p:nvSpPr>
              <p:cNvPr id="22565" name="ZoneTexte 67"/>
              <p:cNvSpPr txBox="1">
                <a:spLocks noChangeArrowheads="1"/>
              </p:cNvSpPr>
              <p:nvPr/>
            </p:nvSpPr>
            <p:spPr bwMode="auto">
              <a:xfrm>
                <a:off x="5073573" y="6033569"/>
                <a:ext cx="849913" cy="307777"/>
              </a:xfrm>
              <a:prstGeom prst="rect">
                <a:avLst/>
              </a:prstGeom>
              <a:noFill/>
              <a:ln w="9525">
                <a:noFill/>
                <a:miter lim="800000"/>
                <a:headEnd/>
                <a:tailEnd/>
              </a:ln>
            </p:spPr>
            <p:txBody>
              <a:bodyPr wrap="none">
                <a:spAutoFit/>
              </a:bodyPr>
              <a:lstStyle/>
              <a:p>
                <a:r>
                  <a:rPr lang="fr-FR" sz="1400" dirty="0"/>
                  <a:t>|P</a:t>
                </a:r>
                <a:r>
                  <a:rPr lang="fr-FR" sz="1400" baseline="-25000" dirty="0"/>
                  <a:t>1</a:t>
                </a:r>
                <a:r>
                  <a:rPr lang="fr-FR" sz="1400" dirty="0"/>
                  <a:t>|&gt;|P</a:t>
                </a:r>
                <a:r>
                  <a:rPr lang="fr-FR" sz="1400" baseline="-25000" dirty="0"/>
                  <a:t>2</a:t>
                </a:r>
                <a:r>
                  <a:rPr lang="fr-FR" sz="1400" dirty="0"/>
                  <a:t>|</a:t>
                </a:r>
              </a:p>
            </p:txBody>
          </p:sp>
          <p:sp>
            <p:nvSpPr>
              <p:cNvPr id="22566" name="ZoneTexte 68"/>
              <p:cNvSpPr txBox="1">
                <a:spLocks noChangeArrowheads="1"/>
              </p:cNvSpPr>
              <p:nvPr/>
            </p:nvSpPr>
            <p:spPr bwMode="auto">
              <a:xfrm>
                <a:off x="6120852" y="6124816"/>
                <a:ext cx="723275" cy="307777"/>
              </a:xfrm>
              <a:prstGeom prst="rect">
                <a:avLst/>
              </a:prstGeom>
              <a:noFill/>
              <a:ln w="9525">
                <a:noFill/>
                <a:miter lim="800000"/>
                <a:headEnd/>
                <a:tailEnd/>
              </a:ln>
            </p:spPr>
            <p:txBody>
              <a:bodyPr wrap="none">
                <a:spAutoFit/>
              </a:bodyPr>
              <a:lstStyle/>
              <a:p>
                <a:r>
                  <a:rPr lang="fr-FR" sz="1400" dirty="0"/>
                  <a:t>P</a:t>
                </a:r>
                <a:r>
                  <a:rPr lang="fr-FR" sz="1400" baseline="-25000" dirty="0"/>
                  <a:t>1</a:t>
                </a:r>
                <a:r>
                  <a:rPr lang="fr-FR" sz="1400" dirty="0"/>
                  <a:t>=-P</a:t>
                </a:r>
                <a:r>
                  <a:rPr lang="fr-FR" sz="1400" baseline="-25000" dirty="0"/>
                  <a:t>2</a:t>
                </a:r>
              </a:p>
            </p:txBody>
          </p:sp>
          <p:sp>
            <p:nvSpPr>
              <p:cNvPr id="22567" name="Text Box 228"/>
              <p:cNvSpPr txBox="1">
                <a:spLocks noChangeArrowheads="1"/>
              </p:cNvSpPr>
              <p:nvPr/>
            </p:nvSpPr>
            <p:spPr bwMode="auto">
              <a:xfrm>
                <a:off x="6211719" y="4857760"/>
                <a:ext cx="289107" cy="292795"/>
              </a:xfrm>
              <a:prstGeom prst="rect">
                <a:avLst/>
              </a:prstGeom>
              <a:solidFill>
                <a:srgbClr val="FFFFFF"/>
              </a:solidFill>
              <a:ln w="9525">
                <a:noFill/>
                <a:miter lim="800000"/>
                <a:headEnd/>
                <a:tailEnd/>
              </a:ln>
            </p:spPr>
            <p:txBody>
              <a:bodyPr/>
              <a:lstStyle/>
              <a:p>
                <a:r>
                  <a:rPr lang="fr-FR" sz="1200"/>
                  <a:t>0</a:t>
                </a:r>
              </a:p>
            </p:txBody>
          </p:sp>
        </p:grpSp>
        <p:sp>
          <p:nvSpPr>
            <p:cNvPr id="22541" name="ZoneTexte 73"/>
            <p:cNvSpPr txBox="1">
              <a:spLocks noChangeArrowheads="1"/>
            </p:cNvSpPr>
            <p:nvPr/>
          </p:nvSpPr>
          <p:spPr bwMode="auto">
            <a:xfrm>
              <a:off x="2013602" y="4005868"/>
              <a:ext cx="998999" cy="738695"/>
            </a:xfrm>
            <a:prstGeom prst="rect">
              <a:avLst/>
            </a:prstGeom>
            <a:noFill/>
            <a:ln w="9525">
              <a:noFill/>
              <a:miter lim="800000"/>
              <a:headEnd/>
              <a:tailEnd/>
            </a:ln>
          </p:spPr>
          <p:txBody>
            <a:bodyPr wrap="none">
              <a:spAutoFit/>
            </a:bodyPr>
            <a:lstStyle/>
            <a:p>
              <a:pPr algn="ctr"/>
              <a:r>
                <a:rPr lang="fr-FR" sz="1400" dirty="0"/>
                <a:t>Circuit </a:t>
              </a:r>
            </a:p>
            <a:p>
              <a:pPr algn="ctr"/>
              <a:r>
                <a:rPr lang="fr-FR" sz="1400" dirty="0"/>
                <a:t>Fortement</a:t>
              </a:r>
            </a:p>
            <a:p>
              <a:pPr algn="ctr"/>
              <a:r>
                <a:rPr lang="fr-FR" sz="1400" dirty="0"/>
                <a:t> inductif</a:t>
              </a:r>
            </a:p>
          </p:txBody>
        </p:sp>
        <p:sp>
          <p:nvSpPr>
            <p:cNvPr id="22542" name="ZoneTexte 74"/>
            <p:cNvSpPr txBox="1">
              <a:spLocks noChangeArrowheads="1"/>
            </p:cNvSpPr>
            <p:nvPr/>
          </p:nvSpPr>
          <p:spPr bwMode="auto">
            <a:xfrm>
              <a:off x="4797821" y="4000504"/>
              <a:ext cx="998999" cy="738695"/>
            </a:xfrm>
            <a:prstGeom prst="rect">
              <a:avLst/>
            </a:prstGeom>
            <a:noFill/>
            <a:ln w="9525">
              <a:noFill/>
              <a:miter lim="800000"/>
              <a:headEnd/>
              <a:tailEnd/>
            </a:ln>
          </p:spPr>
          <p:txBody>
            <a:bodyPr wrap="none">
              <a:spAutoFit/>
            </a:bodyPr>
            <a:lstStyle/>
            <a:p>
              <a:pPr algn="ctr"/>
              <a:r>
                <a:rPr lang="fr-FR" sz="1400" dirty="0"/>
                <a:t>Circuit </a:t>
              </a:r>
            </a:p>
            <a:p>
              <a:pPr algn="ctr"/>
              <a:r>
                <a:rPr lang="fr-FR" sz="1400" dirty="0"/>
                <a:t>Fortement</a:t>
              </a:r>
            </a:p>
            <a:p>
              <a:pPr algn="ctr"/>
              <a:r>
                <a:rPr lang="fr-FR" sz="1400" dirty="0"/>
                <a:t> capacitif</a:t>
              </a:r>
            </a:p>
          </p:txBody>
        </p:sp>
      </p:grpSp>
      <p:sp>
        <p:nvSpPr>
          <p:cNvPr id="21515" name="Rectangle 10"/>
          <p:cNvSpPr>
            <a:spLocks noChangeArrowheads="1"/>
          </p:cNvSpPr>
          <p:nvPr/>
        </p:nvSpPr>
        <p:spPr bwMode="auto">
          <a:xfrm>
            <a:off x="816921" y="5416125"/>
            <a:ext cx="7427487" cy="615950"/>
          </a:xfrm>
          <a:prstGeom prst="rect">
            <a:avLst/>
          </a:prstGeom>
          <a:noFill/>
          <a:ln w="9525">
            <a:noFill/>
            <a:miter lim="800000"/>
            <a:headEnd/>
            <a:tailEnd/>
          </a:ln>
        </p:spPr>
        <p:txBody>
          <a:bodyPr wrap="square" anchor="ctr">
            <a:spAutoFit/>
          </a:bodyPr>
          <a:lstStyle/>
          <a:p>
            <a:pPr algn="justLow" eaLnBrk="0" hangingPunct="0">
              <a:tabLst>
                <a:tab pos="1028700" algn="l"/>
              </a:tabLst>
            </a:pPr>
            <a:r>
              <a:rPr lang="fr-FR" sz="1700" b="1" i="1" u="sng" dirty="0" err="1">
                <a:cs typeface="Times New Roman" pitchFamily="18" charset="0"/>
              </a:rPr>
              <a:t>Rq</a:t>
            </a:r>
            <a:r>
              <a:rPr lang="fr-FR" sz="1700" i="1" dirty="0">
                <a:cs typeface="Times New Roman" pitchFamily="18" charset="0"/>
              </a:rPr>
              <a:t> : On remarque que p</a:t>
            </a:r>
            <a:r>
              <a:rPr lang="fr-FR" sz="1700" i="1" baseline="-30000" dirty="0">
                <a:cs typeface="Times New Roman" pitchFamily="18" charset="0"/>
              </a:rPr>
              <a:t>1</a:t>
            </a:r>
            <a:r>
              <a:rPr lang="fr-FR" sz="1700" i="1" dirty="0">
                <a:cs typeface="Times New Roman" pitchFamily="18" charset="0"/>
              </a:rPr>
              <a:t> et p</a:t>
            </a:r>
            <a:r>
              <a:rPr lang="fr-FR" sz="1700" i="1" baseline="-30000" dirty="0">
                <a:cs typeface="Times New Roman" pitchFamily="18" charset="0"/>
              </a:rPr>
              <a:t>2</a:t>
            </a:r>
            <a:r>
              <a:rPr lang="fr-FR" sz="1700" i="1" dirty="0">
                <a:cs typeface="Times New Roman" pitchFamily="18" charset="0"/>
              </a:rPr>
              <a:t> sont de signes contraire pour des récepteurs fortement inductif ou fortement capacitifs</a:t>
            </a:r>
            <a:endParaRPr lang="fr-FR" sz="1700" dirty="0"/>
          </a:p>
        </p:txBody>
      </p:sp>
      <p:sp>
        <p:nvSpPr>
          <p:cNvPr id="3" name="Espace réservé du numéro de diapositive 2"/>
          <p:cNvSpPr>
            <a:spLocks noGrp="1"/>
          </p:cNvSpPr>
          <p:nvPr>
            <p:ph type="sldNum" sz="quarter" idx="12"/>
          </p:nvPr>
        </p:nvSpPr>
        <p:spPr/>
        <p:txBody>
          <a:bodyPr/>
          <a:lstStyle/>
          <a:p>
            <a:pPr>
              <a:defRPr/>
            </a:pPr>
            <a:fld id="{8D6E587B-5070-4C33-B8A0-3049C854F3BE}" type="slidenum">
              <a:rPr lang="fr-FR" smtClean="0">
                <a:solidFill>
                  <a:schemeClr val="tx1"/>
                </a:solidFill>
              </a:rPr>
              <a:pPr>
                <a:defRPr/>
              </a:pPr>
              <a:t>37</a:t>
            </a:fld>
            <a:endParaRPr lang="fr-FR">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1513">
                                            <p:txEl>
                                              <p:pRg st="0" end="0"/>
                                            </p:txEl>
                                          </p:spTgt>
                                        </p:tgtEl>
                                        <p:attrNameLst>
                                          <p:attrName>style.visibility</p:attrName>
                                        </p:attrNameLst>
                                      </p:cBhvr>
                                      <p:to>
                                        <p:strVal val="visible"/>
                                      </p:to>
                                    </p:set>
                                    <p:animEffect transition="in" filter="checkerboard(across)">
                                      <p:cBhvr>
                                        <p:cTn id="7" dur="500"/>
                                        <p:tgtEl>
                                          <p:spTgt spid="215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1515">
                                            <p:txEl>
                                              <p:pRg st="0" end="0"/>
                                            </p:txEl>
                                          </p:spTgt>
                                        </p:tgtEl>
                                        <p:attrNameLst>
                                          <p:attrName>style.visibility</p:attrName>
                                        </p:attrNameLst>
                                      </p:cBhvr>
                                      <p:to>
                                        <p:strVal val="visible"/>
                                      </p:to>
                                    </p:set>
                                    <p:animEffect transition="in" filter="box(in)">
                                      <p:cBhvr>
                                        <p:cTn id="17" dur="500"/>
                                        <p:tgtEl>
                                          <p:spTgt spid="215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rmAutofit/>
          </a:bodyPr>
          <a:lstStyle/>
          <a:p>
            <a:pPr eaLnBrk="1" fontAlgn="auto" hangingPunct="1">
              <a:spcAft>
                <a:spcPts val="0"/>
              </a:spcAft>
              <a:defRPr/>
            </a:pPr>
            <a:r>
              <a:rPr lang="it-IT" sz="3400" b="1" dirty="0"/>
              <a:t>Puissances dans les systèmes triphasé équilibrés</a:t>
            </a:r>
            <a:endParaRPr lang="fr-FR" sz="3400" b="1" dirty="0"/>
          </a:p>
        </p:txBody>
      </p:sp>
      <p:sp>
        <p:nvSpPr>
          <p:cNvPr id="22537" name="ZoneTexte 64"/>
          <p:cNvSpPr txBox="1">
            <a:spLocks noChangeArrowheads="1"/>
          </p:cNvSpPr>
          <p:nvPr/>
        </p:nvSpPr>
        <p:spPr bwMode="auto">
          <a:xfrm>
            <a:off x="743332" y="1346427"/>
            <a:ext cx="7492064" cy="877163"/>
          </a:xfrm>
          <a:prstGeom prst="rect">
            <a:avLst/>
          </a:prstGeom>
          <a:noFill/>
          <a:ln w="9525">
            <a:noFill/>
            <a:miter lim="800000"/>
            <a:headEnd/>
            <a:tailEnd/>
          </a:ln>
        </p:spPr>
        <p:txBody>
          <a:bodyPr wrap="square">
            <a:spAutoFit/>
          </a:bodyPr>
          <a:lstStyle/>
          <a:p>
            <a:pPr marL="285750" indent="-285750" algn="just">
              <a:buFont typeface="Arial" panose="020B0604020202020204" pitchFamily="34" charset="0"/>
              <a:buChar char="•"/>
            </a:pPr>
            <a:r>
              <a:rPr lang="fr-FR" sz="1700" b="1" dirty="0" smtClean="0"/>
              <a:t>Mesure de la puissance réactive par la Méthode </a:t>
            </a:r>
            <a:r>
              <a:rPr lang="fr-FR" sz="1700" b="1" dirty="0"/>
              <a:t>de Boucherot</a:t>
            </a:r>
          </a:p>
          <a:p>
            <a:pPr algn="just">
              <a:buFontTx/>
              <a:buChar char="-"/>
            </a:pPr>
            <a:endParaRPr lang="fr-FR" sz="1700" b="1" dirty="0"/>
          </a:p>
          <a:p>
            <a:pPr algn="just">
              <a:buFontTx/>
              <a:buChar char="-"/>
            </a:pPr>
            <a:endParaRPr lang="fr-FR" sz="1700" b="1" dirty="0"/>
          </a:p>
        </p:txBody>
      </p:sp>
      <p:grpSp>
        <p:nvGrpSpPr>
          <p:cNvPr id="2" name="Groupe 33"/>
          <p:cNvGrpSpPr>
            <a:grpSpLocks/>
          </p:cNvGrpSpPr>
          <p:nvPr/>
        </p:nvGrpSpPr>
        <p:grpSpPr bwMode="auto">
          <a:xfrm>
            <a:off x="1259632" y="1899740"/>
            <a:ext cx="2286000" cy="1785938"/>
            <a:chOff x="3500430" y="2285992"/>
            <a:chExt cx="2286016" cy="1785950"/>
          </a:xfrm>
        </p:grpSpPr>
        <p:sp>
          <p:nvSpPr>
            <p:cNvPr id="23595" name="Line 4"/>
            <p:cNvSpPr>
              <a:spLocks noChangeShapeType="1"/>
            </p:cNvSpPr>
            <p:nvPr/>
          </p:nvSpPr>
          <p:spPr bwMode="auto">
            <a:xfrm>
              <a:off x="3771908" y="2771776"/>
              <a:ext cx="800100" cy="0"/>
            </a:xfrm>
            <a:prstGeom prst="line">
              <a:avLst/>
            </a:prstGeom>
            <a:noFill/>
            <a:ln w="9525">
              <a:solidFill>
                <a:srgbClr val="000000"/>
              </a:solidFill>
              <a:round/>
              <a:headEnd type="oval" w="med" len="med"/>
              <a:tailEnd/>
            </a:ln>
          </p:spPr>
          <p:txBody>
            <a:bodyPr/>
            <a:lstStyle/>
            <a:p>
              <a:endParaRPr lang="fr-FR"/>
            </a:p>
          </p:txBody>
        </p:sp>
        <p:sp>
          <p:nvSpPr>
            <p:cNvPr id="23596" name="Oval 5"/>
            <p:cNvSpPr>
              <a:spLocks noChangeArrowheads="1"/>
            </p:cNvSpPr>
            <p:nvPr/>
          </p:nvSpPr>
          <p:spPr bwMode="auto">
            <a:xfrm>
              <a:off x="4584708" y="2657476"/>
              <a:ext cx="342900" cy="215900"/>
            </a:xfrm>
            <a:prstGeom prst="ellipse">
              <a:avLst/>
            </a:prstGeom>
            <a:solidFill>
              <a:srgbClr val="FFFFFF"/>
            </a:solidFill>
            <a:ln w="9525">
              <a:solidFill>
                <a:srgbClr val="000000"/>
              </a:solidFill>
              <a:round/>
              <a:headEnd/>
              <a:tailEnd/>
            </a:ln>
          </p:spPr>
          <p:txBody>
            <a:bodyPr/>
            <a:lstStyle/>
            <a:p>
              <a:endParaRPr lang="fr-FR"/>
            </a:p>
          </p:txBody>
        </p:sp>
        <p:sp>
          <p:nvSpPr>
            <p:cNvPr id="23597" name="Line 6"/>
            <p:cNvSpPr>
              <a:spLocks noChangeShapeType="1"/>
            </p:cNvSpPr>
            <p:nvPr/>
          </p:nvSpPr>
          <p:spPr bwMode="auto">
            <a:xfrm>
              <a:off x="4914908" y="2771776"/>
              <a:ext cx="457200" cy="0"/>
            </a:xfrm>
            <a:prstGeom prst="line">
              <a:avLst/>
            </a:prstGeom>
            <a:noFill/>
            <a:ln w="9525">
              <a:solidFill>
                <a:srgbClr val="000000"/>
              </a:solidFill>
              <a:round/>
              <a:headEnd/>
              <a:tailEnd/>
            </a:ln>
          </p:spPr>
          <p:txBody>
            <a:bodyPr/>
            <a:lstStyle/>
            <a:p>
              <a:endParaRPr lang="fr-FR"/>
            </a:p>
          </p:txBody>
        </p:sp>
        <p:sp>
          <p:nvSpPr>
            <p:cNvPr id="23598" name="Line 7"/>
            <p:cNvSpPr>
              <a:spLocks noChangeShapeType="1"/>
            </p:cNvSpPr>
            <p:nvPr/>
          </p:nvSpPr>
          <p:spPr bwMode="auto">
            <a:xfrm>
              <a:off x="3771908" y="3165476"/>
              <a:ext cx="1600200" cy="0"/>
            </a:xfrm>
            <a:prstGeom prst="line">
              <a:avLst/>
            </a:prstGeom>
            <a:noFill/>
            <a:ln w="9525">
              <a:solidFill>
                <a:srgbClr val="000000"/>
              </a:solidFill>
              <a:round/>
              <a:headEnd type="oval" w="med" len="med"/>
              <a:tailEnd/>
            </a:ln>
          </p:spPr>
          <p:txBody>
            <a:bodyPr/>
            <a:lstStyle/>
            <a:p>
              <a:endParaRPr lang="fr-FR"/>
            </a:p>
          </p:txBody>
        </p:sp>
        <p:sp>
          <p:nvSpPr>
            <p:cNvPr id="23599" name="Line 8"/>
            <p:cNvSpPr>
              <a:spLocks noChangeShapeType="1"/>
            </p:cNvSpPr>
            <p:nvPr/>
          </p:nvSpPr>
          <p:spPr bwMode="auto">
            <a:xfrm>
              <a:off x="3771908" y="3546476"/>
              <a:ext cx="1714500" cy="0"/>
            </a:xfrm>
            <a:prstGeom prst="line">
              <a:avLst/>
            </a:prstGeom>
            <a:noFill/>
            <a:ln w="9525">
              <a:solidFill>
                <a:srgbClr val="000000"/>
              </a:solidFill>
              <a:round/>
              <a:headEnd type="oval" w="med" len="med"/>
              <a:tailEnd/>
            </a:ln>
          </p:spPr>
          <p:txBody>
            <a:bodyPr/>
            <a:lstStyle/>
            <a:p>
              <a:endParaRPr lang="fr-FR"/>
            </a:p>
          </p:txBody>
        </p:sp>
        <p:sp>
          <p:nvSpPr>
            <p:cNvPr id="23600" name="Freeform 9"/>
            <p:cNvSpPr>
              <a:spLocks/>
            </p:cNvSpPr>
            <p:nvPr/>
          </p:nvSpPr>
          <p:spPr bwMode="auto">
            <a:xfrm>
              <a:off x="4533908" y="2862263"/>
              <a:ext cx="142875" cy="292100"/>
            </a:xfrm>
            <a:custGeom>
              <a:avLst/>
              <a:gdLst>
                <a:gd name="T0" fmla="*/ 2147483647 w 224"/>
                <a:gd name="T1" fmla="*/ 0 h 460"/>
                <a:gd name="T2" fmla="*/ 2147483647 w 224"/>
                <a:gd name="T3" fmla="*/ 2147483647 h 460"/>
                <a:gd name="T4" fmla="*/ 2147483647 w 224"/>
                <a:gd name="T5" fmla="*/ 2147483647 h 460"/>
                <a:gd name="T6" fmla="*/ 2147483647 w 224"/>
                <a:gd name="T7" fmla="*/ 2147483647 h 460"/>
                <a:gd name="T8" fmla="*/ 0 60000 65536"/>
                <a:gd name="T9" fmla="*/ 0 60000 65536"/>
                <a:gd name="T10" fmla="*/ 0 60000 65536"/>
                <a:gd name="T11" fmla="*/ 0 60000 65536"/>
                <a:gd name="T12" fmla="*/ 0 w 224"/>
                <a:gd name="T13" fmla="*/ 0 h 460"/>
                <a:gd name="T14" fmla="*/ 224 w 224"/>
                <a:gd name="T15" fmla="*/ 460 h 460"/>
              </a:gdLst>
              <a:ahLst/>
              <a:cxnLst>
                <a:cxn ang="T8">
                  <a:pos x="T0" y="T1"/>
                </a:cxn>
                <a:cxn ang="T9">
                  <a:pos x="T2" y="T3"/>
                </a:cxn>
                <a:cxn ang="T10">
                  <a:pos x="T4" y="T5"/>
                </a:cxn>
                <a:cxn ang="T11">
                  <a:pos x="T6" y="T7"/>
                </a:cxn>
              </a:cxnLst>
              <a:rect l="T12" t="T13" r="T14" b="T15"/>
              <a:pathLst>
                <a:path w="224" h="460">
                  <a:moveTo>
                    <a:pt x="223" y="0"/>
                  </a:moveTo>
                  <a:cubicBezTo>
                    <a:pt x="216" y="27"/>
                    <a:pt x="224" y="62"/>
                    <a:pt x="203" y="80"/>
                  </a:cubicBezTo>
                  <a:cubicBezTo>
                    <a:pt x="171" y="107"/>
                    <a:pt x="83" y="120"/>
                    <a:pt x="83" y="120"/>
                  </a:cubicBezTo>
                  <a:cubicBezTo>
                    <a:pt x="0" y="244"/>
                    <a:pt x="23" y="284"/>
                    <a:pt x="23" y="460"/>
                  </a:cubicBezTo>
                </a:path>
              </a:pathLst>
            </a:custGeom>
            <a:noFill/>
            <a:ln w="9525">
              <a:solidFill>
                <a:srgbClr val="000000"/>
              </a:solidFill>
              <a:round/>
              <a:headEnd/>
              <a:tailEnd type="oval" w="med" len="med"/>
            </a:ln>
          </p:spPr>
          <p:txBody>
            <a:bodyPr/>
            <a:lstStyle/>
            <a:p>
              <a:endParaRPr lang="fr-FR"/>
            </a:p>
          </p:txBody>
        </p:sp>
        <p:sp>
          <p:nvSpPr>
            <p:cNvPr id="23601" name="Freeform 10"/>
            <p:cNvSpPr>
              <a:spLocks/>
            </p:cNvSpPr>
            <p:nvPr/>
          </p:nvSpPr>
          <p:spPr bwMode="auto">
            <a:xfrm>
              <a:off x="4808546" y="2874963"/>
              <a:ext cx="200025" cy="215900"/>
            </a:xfrm>
            <a:custGeom>
              <a:avLst/>
              <a:gdLst>
                <a:gd name="T0" fmla="*/ 2147483647 w 316"/>
                <a:gd name="T1" fmla="*/ 0 h 340"/>
                <a:gd name="T2" fmla="*/ 2147483647 w 316"/>
                <a:gd name="T3" fmla="*/ 2147483647 h 340"/>
                <a:gd name="T4" fmla="*/ 2147483647 w 316"/>
                <a:gd name="T5" fmla="*/ 2147483647 h 340"/>
                <a:gd name="T6" fmla="*/ 2147483647 w 316"/>
                <a:gd name="T7" fmla="*/ 2147483647 h 340"/>
                <a:gd name="T8" fmla="*/ 0 60000 65536"/>
                <a:gd name="T9" fmla="*/ 0 60000 65536"/>
                <a:gd name="T10" fmla="*/ 0 60000 65536"/>
                <a:gd name="T11" fmla="*/ 0 60000 65536"/>
                <a:gd name="T12" fmla="*/ 0 w 316"/>
                <a:gd name="T13" fmla="*/ 0 h 340"/>
                <a:gd name="T14" fmla="*/ 316 w 316"/>
                <a:gd name="T15" fmla="*/ 340 h 340"/>
              </a:gdLst>
              <a:ahLst/>
              <a:cxnLst>
                <a:cxn ang="T8">
                  <a:pos x="T0" y="T1"/>
                </a:cxn>
                <a:cxn ang="T9">
                  <a:pos x="T2" y="T3"/>
                </a:cxn>
                <a:cxn ang="T10">
                  <a:pos x="T4" y="T5"/>
                </a:cxn>
                <a:cxn ang="T11">
                  <a:pos x="T6" y="T7"/>
                </a:cxn>
              </a:cxnLst>
              <a:rect l="T12" t="T13" r="T14" b="T15"/>
              <a:pathLst>
                <a:path w="316" h="340">
                  <a:moveTo>
                    <a:pt x="31" y="0"/>
                  </a:moveTo>
                  <a:cubicBezTo>
                    <a:pt x="70" y="233"/>
                    <a:pt x="0" y="50"/>
                    <a:pt x="291" y="140"/>
                  </a:cubicBezTo>
                  <a:cubicBezTo>
                    <a:pt x="311" y="146"/>
                    <a:pt x="309" y="179"/>
                    <a:pt x="311" y="200"/>
                  </a:cubicBezTo>
                  <a:cubicBezTo>
                    <a:pt x="316" y="246"/>
                    <a:pt x="311" y="293"/>
                    <a:pt x="311" y="340"/>
                  </a:cubicBezTo>
                </a:path>
              </a:pathLst>
            </a:custGeom>
            <a:noFill/>
            <a:ln w="9525">
              <a:solidFill>
                <a:srgbClr val="000000"/>
              </a:solidFill>
              <a:round/>
              <a:headEnd/>
              <a:tailEnd/>
            </a:ln>
          </p:spPr>
          <p:txBody>
            <a:bodyPr/>
            <a:lstStyle/>
            <a:p>
              <a:endParaRPr lang="fr-FR"/>
            </a:p>
          </p:txBody>
        </p:sp>
        <p:sp>
          <p:nvSpPr>
            <p:cNvPr id="23602" name="Freeform 11"/>
            <p:cNvSpPr>
              <a:spLocks/>
            </p:cNvSpPr>
            <p:nvPr/>
          </p:nvSpPr>
          <p:spPr bwMode="auto">
            <a:xfrm>
              <a:off x="4992696" y="3090863"/>
              <a:ext cx="76200" cy="114300"/>
            </a:xfrm>
            <a:custGeom>
              <a:avLst/>
              <a:gdLst>
                <a:gd name="T0" fmla="*/ 2147483647 w 120"/>
                <a:gd name="T1" fmla="*/ 0 h 180"/>
                <a:gd name="T2" fmla="*/ 2147483647 w 120"/>
                <a:gd name="T3" fmla="*/ 2147483647 h 180"/>
                <a:gd name="T4" fmla="*/ 0 w 120"/>
                <a:gd name="T5" fmla="*/ 2147483647 h 180"/>
                <a:gd name="T6" fmla="*/ 0 60000 65536"/>
                <a:gd name="T7" fmla="*/ 0 60000 65536"/>
                <a:gd name="T8" fmla="*/ 0 60000 65536"/>
                <a:gd name="T9" fmla="*/ 0 w 120"/>
                <a:gd name="T10" fmla="*/ 0 h 180"/>
                <a:gd name="T11" fmla="*/ 120 w 120"/>
                <a:gd name="T12" fmla="*/ 180 h 180"/>
              </a:gdLst>
              <a:ahLst/>
              <a:cxnLst>
                <a:cxn ang="T6">
                  <a:pos x="T0" y="T1"/>
                </a:cxn>
                <a:cxn ang="T7">
                  <a:pos x="T2" y="T3"/>
                </a:cxn>
                <a:cxn ang="T8">
                  <a:pos x="T4" y="T5"/>
                </a:cxn>
              </a:cxnLst>
              <a:rect l="T9" t="T10" r="T11" b="T12"/>
              <a:pathLst>
                <a:path w="120" h="180">
                  <a:moveTo>
                    <a:pt x="20" y="0"/>
                  </a:moveTo>
                  <a:cubicBezTo>
                    <a:pt x="40" y="7"/>
                    <a:pt x="75" y="0"/>
                    <a:pt x="80" y="20"/>
                  </a:cubicBezTo>
                  <a:cubicBezTo>
                    <a:pt x="120" y="180"/>
                    <a:pt x="81" y="160"/>
                    <a:pt x="0" y="160"/>
                  </a:cubicBezTo>
                </a:path>
              </a:pathLst>
            </a:custGeom>
            <a:noFill/>
            <a:ln w="9525">
              <a:solidFill>
                <a:srgbClr val="000000"/>
              </a:solidFill>
              <a:round/>
              <a:headEnd/>
              <a:tailEnd/>
            </a:ln>
          </p:spPr>
          <p:txBody>
            <a:bodyPr/>
            <a:lstStyle/>
            <a:p>
              <a:endParaRPr lang="fr-FR"/>
            </a:p>
          </p:txBody>
        </p:sp>
        <p:sp>
          <p:nvSpPr>
            <p:cNvPr id="23603" name="Text Box 12"/>
            <p:cNvSpPr txBox="1">
              <a:spLocks noChangeArrowheads="1"/>
            </p:cNvSpPr>
            <p:nvPr/>
          </p:nvSpPr>
          <p:spPr bwMode="auto">
            <a:xfrm>
              <a:off x="5257808" y="2285992"/>
              <a:ext cx="528638" cy="1785950"/>
            </a:xfrm>
            <a:prstGeom prst="rect">
              <a:avLst/>
            </a:prstGeom>
            <a:solidFill>
              <a:srgbClr val="FFFFFF"/>
            </a:solidFill>
            <a:ln w="9525">
              <a:solidFill>
                <a:srgbClr val="000000"/>
              </a:solidFill>
              <a:miter lim="800000"/>
              <a:headEnd/>
              <a:tailEnd/>
            </a:ln>
          </p:spPr>
          <p:txBody>
            <a:bodyPr/>
            <a:lstStyle/>
            <a:p>
              <a:r>
                <a:rPr lang="fr-FR" sz="1200" dirty="0"/>
                <a:t>R</a:t>
              </a:r>
            </a:p>
            <a:p>
              <a:r>
                <a:rPr lang="fr-FR" sz="1200" dirty="0"/>
                <a:t>É</a:t>
              </a:r>
            </a:p>
            <a:p>
              <a:r>
                <a:rPr lang="fr-FR" sz="1200" dirty="0"/>
                <a:t>C</a:t>
              </a:r>
            </a:p>
            <a:p>
              <a:r>
                <a:rPr lang="fr-FR" sz="1200" dirty="0"/>
                <a:t>E</a:t>
              </a:r>
            </a:p>
            <a:p>
              <a:r>
                <a:rPr lang="fr-FR" sz="1200" dirty="0"/>
                <a:t>P</a:t>
              </a:r>
            </a:p>
            <a:p>
              <a:r>
                <a:rPr lang="fr-FR" sz="1200" dirty="0"/>
                <a:t>T</a:t>
              </a:r>
            </a:p>
            <a:p>
              <a:r>
                <a:rPr lang="fr-FR" sz="1200" dirty="0"/>
                <a:t>E</a:t>
              </a:r>
            </a:p>
            <a:p>
              <a:r>
                <a:rPr lang="fr-FR" sz="1200" dirty="0"/>
                <a:t>U</a:t>
              </a:r>
            </a:p>
            <a:p>
              <a:r>
                <a:rPr lang="fr-FR" sz="1200" dirty="0"/>
                <a:t>R</a:t>
              </a:r>
            </a:p>
          </p:txBody>
        </p:sp>
        <p:sp>
          <p:nvSpPr>
            <p:cNvPr id="23604" name="Line 30"/>
            <p:cNvSpPr>
              <a:spLocks noChangeShapeType="1"/>
            </p:cNvSpPr>
            <p:nvPr/>
          </p:nvSpPr>
          <p:spPr bwMode="auto">
            <a:xfrm>
              <a:off x="4991108" y="3192463"/>
              <a:ext cx="0" cy="342900"/>
            </a:xfrm>
            <a:prstGeom prst="line">
              <a:avLst/>
            </a:prstGeom>
            <a:noFill/>
            <a:ln w="9525">
              <a:solidFill>
                <a:srgbClr val="000000"/>
              </a:solidFill>
              <a:round/>
              <a:headEnd/>
              <a:tailEnd type="oval" w="med" len="med"/>
            </a:ln>
          </p:spPr>
          <p:txBody>
            <a:bodyPr/>
            <a:lstStyle/>
            <a:p>
              <a:endParaRPr lang="fr-FR"/>
            </a:p>
          </p:txBody>
        </p:sp>
        <p:sp>
          <p:nvSpPr>
            <p:cNvPr id="23605" name="ZoneTexte 29"/>
            <p:cNvSpPr txBox="1">
              <a:spLocks noChangeArrowheads="1"/>
            </p:cNvSpPr>
            <p:nvPr/>
          </p:nvSpPr>
          <p:spPr bwMode="auto">
            <a:xfrm>
              <a:off x="4584879" y="2630303"/>
              <a:ext cx="354584" cy="307777"/>
            </a:xfrm>
            <a:prstGeom prst="rect">
              <a:avLst/>
            </a:prstGeom>
            <a:noFill/>
            <a:ln w="9525">
              <a:noFill/>
              <a:miter lim="800000"/>
              <a:headEnd/>
              <a:tailEnd/>
            </a:ln>
          </p:spPr>
          <p:txBody>
            <a:bodyPr wrap="none">
              <a:spAutoFit/>
            </a:bodyPr>
            <a:lstStyle/>
            <a:p>
              <a:r>
                <a:rPr lang="fr-FR" sz="1400"/>
                <a:t>W</a:t>
              </a:r>
            </a:p>
          </p:txBody>
        </p:sp>
        <p:sp>
          <p:nvSpPr>
            <p:cNvPr id="23606" name="ZoneTexte 30"/>
            <p:cNvSpPr txBox="1">
              <a:spLocks noChangeArrowheads="1"/>
            </p:cNvSpPr>
            <p:nvPr/>
          </p:nvSpPr>
          <p:spPr bwMode="auto">
            <a:xfrm>
              <a:off x="3506266" y="2604545"/>
              <a:ext cx="284052" cy="307777"/>
            </a:xfrm>
            <a:prstGeom prst="rect">
              <a:avLst/>
            </a:prstGeom>
            <a:noFill/>
            <a:ln w="9525">
              <a:noFill/>
              <a:miter lim="800000"/>
              <a:headEnd/>
              <a:tailEnd/>
            </a:ln>
          </p:spPr>
          <p:txBody>
            <a:bodyPr wrap="none">
              <a:spAutoFit/>
            </a:bodyPr>
            <a:lstStyle/>
            <a:p>
              <a:r>
                <a:rPr lang="fr-FR" sz="1400"/>
                <a:t>1</a:t>
              </a:r>
            </a:p>
          </p:txBody>
        </p:sp>
        <p:sp>
          <p:nvSpPr>
            <p:cNvPr id="23607" name="ZoneTexte 31"/>
            <p:cNvSpPr txBox="1">
              <a:spLocks noChangeArrowheads="1"/>
            </p:cNvSpPr>
            <p:nvPr/>
          </p:nvSpPr>
          <p:spPr bwMode="auto">
            <a:xfrm>
              <a:off x="3500430" y="3024027"/>
              <a:ext cx="284052" cy="307777"/>
            </a:xfrm>
            <a:prstGeom prst="rect">
              <a:avLst/>
            </a:prstGeom>
            <a:noFill/>
            <a:ln w="9525">
              <a:noFill/>
              <a:miter lim="800000"/>
              <a:headEnd/>
              <a:tailEnd/>
            </a:ln>
          </p:spPr>
          <p:txBody>
            <a:bodyPr wrap="none">
              <a:spAutoFit/>
            </a:bodyPr>
            <a:lstStyle/>
            <a:p>
              <a:r>
                <a:rPr lang="fr-FR" sz="1400"/>
                <a:t>2</a:t>
              </a:r>
            </a:p>
          </p:txBody>
        </p:sp>
        <p:sp>
          <p:nvSpPr>
            <p:cNvPr id="23608" name="ZoneTexte 32"/>
            <p:cNvSpPr txBox="1">
              <a:spLocks noChangeArrowheads="1"/>
            </p:cNvSpPr>
            <p:nvPr/>
          </p:nvSpPr>
          <p:spPr bwMode="auto">
            <a:xfrm>
              <a:off x="3500430" y="3387053"/>
              <a:ext cx="284052" cy="307777"/>
            </a:xfrm>
            <a:prstGeom prst="rect">
              <a:avLst/>
            </a:prstGeom>
            <a:noFill/>
            <a:ln w="9525">
              <a:noFill/>
              <a:miter lim="800000"/>
              <a:headEnd/>
              <a:tailEnd/>
            </a:ln>
          </p:spPr>
          <p:txBody>
            <a:bodyPr wrap="none">
              <a:spAutoFit/>
            </a:bodyPr>
            <a:lstStyle/>
            <a:p>
              <a:r>
                <a:rPr lang="fr-FR" sz="1400"/>
                <a:t>3</a:t>
              </a:r>
            </a:p>
          </p:txBody>
        </p:sp>
      </p:grpSp>
      <p:grpSp>
        <p:nvGrpSpPr>
          <p:cNvPr id="3" name="Groupe 59"/>
          <p:cNvGrpSpPr>
            <a:grpSpLocks/>
          </p:cNvGrpSpPr>
          <p:nvPr/>
        </p:nvGrpSpPr>
        <p:grpSpPr bwMode="auto">
          <a:xfrm>
            <a:off x="5458859" y="2279947"/>
            <a:ext cx="2776537" cy="2589213"/>
            <a:chOff x="5653098" y="1754190"/>
            <a:chExt cx="2776554" cy="2589214"/>
          </a:xfrm>
        </p:grpSpPr>
        <p:sp>
          <p:nvSpPr>
            <p:cNvPr id="23573" name="Line 13"/>
            <p:cNvSpPr>
              <a:spLocks noChangeShapeType="1"/>
            </p:cNvSpPr>
            <p:nvPr/>
          </p:nvSpPr>
          <p:spPr bwMode="auto">
            <a:xfrm flipH="1" flipV="1">
              <a:off x="5886475" y="1957390"/>
              <a:ext cx="685800" cy="685800"/>
            </a:xfrm>
            <a:prstGeom prst="line">
              <a:avLst/>
            </a:prstGeom>
            <a:noFill/>
            <a:ln w="9525">
              <a:solidFill>
                <a:srgbClr val="000000"/>
              </a:solidFill>
              <a:round/>
              <a:headEnd/>
              <a:tailEnd type="triangle" w="med" len="med"/>
            </a:ln>
          </p:spPr>
          <p:txBody>
            <a:bodyPr/>
            <a:lstStyle/>
            <a:p>
              <a:endParaRPr lang="fr-FR"/>
            </a:p>
          </p:txBody>
        </p:sp>
        <p:sp>
          <p:nvSpPr>
            <p:cNvPr id="23574" name="Line 14"/>
            <p:cNvSpPr>
              <a:spLocks noChangeShapeType="1"/>
            </p:cNvSpPr>
            <p:nvPr/>
          </p:nvSpPr>
          <p:spPr bwMode="auto">
            <a:xfrm>
              <a:off x="6600850" y="2681290"/>
              <a:ext cx="1447800" cy="620712"/>
            </a:xfrm>
            <a:prstGeom prst="line">
              <a:avLst/>
            </a:prstGeom>
            <a:noFill/>
            <a:ln w="9525">
              <a:solidFill>
                <a:srgbClr val="000000"/>
              </a:solidFill>
              <a:round/>
              <a:headEnd/>
              <a:tailEnd type="triangle" w="med" len="med"/>
            </a:ln>
          </p:spPr>
          <p:txBody>
            <a:bodyPr/>
            <a:lstStyle/>
            <a:p>
              <a:endParaRPr lang="fr-FR"/>
            </a:p>
          </p:txBody>
        </p:sp>
        <p:sp>
          <p:nvSpPr>
            <p:cNvPr id="23575" name="Text Box 15"/>
            <p:cNvSpPr txBox="1">
              <a:spLocks noChangeArrowheads="1"/>
            </p:cNvSpPr>
            <p:nvPr/>
          </p:nvSpPr>
          <p:spPr bwMode="auto">
            <a:xfrm>
              <a:off x="5924575" y="1754190"/>
              <a:ext cx="419100" cy="342900"/>
            </a:xfrm>
            <a:prstGeom prst="rect">
              <a:avLst/>
            </a:prstGeom>
            <a:noFill/>
            <a:ln w="9525">
              <a:noFill/>
              <a:miter lim="800000"/>
              <a:headEnd/>
              <a:tailEnd/>
            </a:ln>
          </p:spPr>
          <p:txBody>
            <a:bodyPr rIns="0"/>
            <a:lstStyle/>
            <a:p>
              <a:r>
                <a:rPr lang="fr-FR" sz="1400" i="1"/>
                <a:t>V</a:t>
              </a:r>
              <a:r>
                <a:rPr lang="fr-FR" sz="1400" i="1" baseline="-25000"/>
                <a:t>3</a:t>
              </a:r>
              <a:endParaRPr lang="fr-FR"/>
            </a:p>
          </p:txBody>
        </p:sp>
        <p:sp>
          <p:nvSpPr>
            <p:cNvPr id="23576" name="Line 18"/>
            <p:cNvSpPr>
              <a:spLocks noChangeShapeType="1"/>
            </p:cNvSpPr>
            <p:nvPr/>
          </p:nvSpPr>
          <p:spPr bwMode="auto">
            <a:xfrm>
              <a:off x="7673617" y="2557107"/>
              <a:ext cx="114300" cy="0"/>
            </a:xfrm>
            <a:prstGeom prst="line">
              <a:avLst/>
            </a:prstGeom>
            <a:noFill/>
            <a:ln w="9525">
              <a:solidFill>
                <a:srgbClr val="000000"/>
              </a:solidFill>
              <a:round/>
              <a:headEnd/>
              <a:tailEnd type="stealth" w="sm" len="sm"/>
            </a:ln>
          </p:spPr>
          <p:txBody>
            <a:bodyPr/>
            <a:lstStyle/>
            <a:p>
              <a:endParaRPr lang="fr-FR"/>
            </a:p>
          </p:txBody>
        </p:sp>
        <p:sp>
          <p:nvSpPr>
            <p:cNvPr id="23577" name="Line 19"/>
            <p:cNvSpPr>
              <a:spLocks noChangeShapeType="1"/>
            </p:cNvSpPr>
            <p:nvPr/>
          </p:nvSpPr>
          <p:spPr bwMode="auto">
            <a:xfrm>
              <a:off x="6038875" y="1801815"/>
              <a:ext cx="114300" cy="0"/>
            </a:xfrm>
            <a:prstGeom prst="line">
              <a:avLst/>
            </a:prstGeom>
            <a:noFill/>
            <a:ln w="9525">
              <a:solidFill>
                <a:srgbClr val="000000"/>
              </a:solidFill>
              <a:round/>
              <a:headEnd/>
              <a:tailEnd type="stealth" w="sm" len="sm"/>
            </a:ln>
          </p:spPr>
          <p:txBody>
            <a:bodyPr/>
            <a:lstStyle/>
            <a:p>
              <a:endParaRPr lang="fr-FR"/>
            </a:p>
          </p:txBody>
        </p:sp>
        <p:sp>
          <p:nvSpPr>
            <p:cNvPr id="23578" name="Line 20"/>
            <p:cNvSpPr>
              <a:spLocks noChangeShapeType="1"/>
            </p:cNvSpPr>
            <p:nvPr/>
          </p:nvSpPr>
          <p:spPr bwMode="auto">
            <a:xfrm>
              <a:off x="6584974" y="2643190"/>
              <a:ext cx="130165" cy="1500190"/>
            </a:xfrm>
            <a:prstGeom prst="line">
              <a:avLst/>
            </a:prstGeom>
            <a:noFill/>
            <a:ln w="9525">
              <a:solidFill>
                <a:srgbClr val="000000"/>
              </a:solidFill>
              <a:round/>
              <a:headEnd/>
              <a:tailEnd type="triangle" w="med" len="med"/>
            </a:ln>
          </p:spPr>
          <p:txBody>
            <a:bodyPr/>
            <a:lstStyle/>
            <a:p>
              <a:endParaRPr lang="fr-FR"/>
            </a:p>
          </p:txBody>
        </p:sp>
        <p:sp>
          <p:nvSpPr>
            <p:cNvPr id="23579" name="Arc 22"/>
            <p:cNvSpPr>
              <a:spLocks/>
            </p:cNvSpPr>
            <p:nvPr/>
          </p:nvSpPr>
          <p:spPr bwMode="auto">
            <a:xfrm rot="1850650">
              <a:off x="6791350" y="2668590"/>
              <a:ext cx="96838" cy="228600"/>
            </a:xfrm>
            <a:custGeom>
              <a:avLst/>
              <a:gdLst>
                <a:gd name="T0" fmla="*/ 0 w 18218"/>
                <a:gd name="T1" fmla="*/ 0 h 21600"/>
                <a:gd name="T2" fmla="*/ 14543910 w 18218"/>
                <a:gd name="T3" fmla="*/ 125392346 h 21600"/>
                <a:gd name="T4" fmla="*/ 0 w 18218"/>
                <a:gd name="T5" fmla="*/ 270983951 h 21600"/>
                <a:gd name="T6" fmla="*/ 0 60000 65536"/>
                <a:gd name="T7" fmla="*/ 0 60000 65536"/>
                <a:gd name="T8" fmla="*/ 0 60000 65536"/>
                <a:gd name="T9" fmla="*/ 0 w 18218"/>
                <a:gd name="T10" fmla="*/ 0 h 21600"/>
                <a:gd name="T11" fmla="*/ 18218 w 18218"/>
                <a:gd name="T12" fmla="*/ 21600 h 21600"/>
              </a:gdLst>
              <a:ahLst/>
              <a:cxnLst>
                <a:cxn ang="T6">
                  <a:pos x="T0" y="T1"/>
                </a:cxn>
                <a:cxn ang="T7">
                  <a:pos x="T2" y="T3"/>
                </a:cxn>
                <a:cxn ang="T8">
                  <a:pos x="T4" y="T5"/>
                </a:cxn>
              </a:cxnLst>
              <a:rect l="T9" t="T10" r="T11" b="T12"/>
              <a:pathLst>
                <a:path w="18218" h="21600" fill="none" extrusionOk="0">
                  <a:moveTo>
                    <a:pt x="-1" y="0"/>
                  </a:moveTo>
                  <a:cubicBezTo>
                    <a:pt x="7381" y="0"/>
                    <a:pt x="14251" y="3769"/>
                    <a:pt x="18217" y="9995"/>
                  </a:cubicBezTo>
                </a:path>
                <a:path w="18218" h="21600" stroke="0" extrusionOk="0">
                  <a:moveTo>
                    <a:pt x="-1" y="0"/>
                  </a:moveTo>
                  <a:cubicBezTo>
                    <a:pt x="7381" y="0"/>
                    <a:pt x="14251" y="3769"/>
                    <a:pt x="18217" y="9995"/>
                  </a:cubicBezTo>
                  <a:lnTo>
                    <a:pt x="0" y="21600"/>
                  </a:lnTo>
                  <a:close/>
                </a:path>
              </a:pathLst>
            </a:custGeom>
            <a:noFill/>
            <a:ln w="9525">
              <a:solidFill>
                <a:srgbClr val="000000"/>
              </a:solidFill>
              <a:round/>
              <a:headEnd/>
              <a:tailEnd type="stealth" w="med" len="med"/>
            </a:ln>
          </p:spPr>
          <p:txBody>
            <a:bodyPr/>
            <a:lstStyle/>
            <a:p>
              <a:endParaRPr lang="fr-FR"/>
            </a:p>
          </p:txBody>
        </p:sp>
        <p:sp>
          <p:nvSpPr>
            <p:cNvPr id="23580" name="Line 31"/>
            <p:cNvSpPr>
              <a:spLocks noChangeShapeType="1"/>
            </p:cNvSpPr>
            <p:nvPr/>
          </p:nvSpPr>
          <p:spPr bwMode="auto">
            <a:xfrm rot="8080321" flipH="1" flipV="1">
              <a:off x="6724675" y="2311402"/>
              <a:ext cx="685800" cy="685800"/>
            </a:xfrm>
            <a:prstGeom prst="line">
              <a:avLst/>
            </a:prstGeom>
            <a:noFill/>
            <a:ln w="9525">
              <a:solidFill>
                <a:srgbClr val="000000"/>
              </a:solidFill>
              <a:round/>
              <a:headEnd/>
              <a:tailEnd type="triangle" w="med" len="med"/>
            </a:ln>
          </p:spPr>
          <p:txBody>
            <a:bodyPr/>
            <a:lstStyle/>
            <a:p>
              <a:endParaRPr lang="fr-FR"/>
            </a:p>
          </p:txBody>
        </p:sp>
        <p:sp>
          <p:nvSpPr>
            <p:cNvPr id="23581" name="Line 32"/>
            <p:cNvSpPr>
              <a:spLocks noChangeShapeType="1"/>
            </p:cNvSpPr>
            <p:nvPr/>
          </p:nvSpPr>
          <p:spPr bwMode="auto">
            <a:xfrm rot="-6114794" flipH="1" flipV="1">
              <a:off x="5972200" y="2720977"/>
              <a:ext cx="685800" cy="685800"/>
            </a:xfrm>
            <a:prstGeom prst="line">
              <a:avLst/>
            </a:prstGeom>
            <a:noFill/>
            <a:ln w="9525">
              <a:solidFill>
                <a:srgbClr val="000000"/>
              </a:solidFill>
              <a:round/>
              <a:headEnd/>
              <a:tailEnd type="triangle" w="med" len="med"/>
            </a:ln>
          </p:spPr>
          <p:txBody>
            <a:bodyPr/>
            <a:lstStyle/>
            <a:p>
              <a:endParaRPr lang="fr-FR"/>
            </a:p>
          </p:txBody>
        </p:sp>
        <p:sp>
          <p:nvSpPr>
            <p:cNvPr id="23582" name="Line 33"/>
            <p:cNvSpPr>
              <a:spLocks noChangeShapeType="1"/>
            </p:cNvSpPr>
            <p:nvPr/>
          </p:nvSpPr>
          <p:spPr bwMode="auto">
            <a:xfrm rot="10800000" flipH="1" flipV="1">
              <a:off x="6572275" y="2654302"/>
              <a:ext cx="685800" cy="685800"/>
            </a:xfrm>
            <a:prstGeom prst="line">
              <a:avLst/>
            </a:prstGeom>
            <a:noFill/>
            <a:ln w="9525">
              <a:solidFill>
                <a:srgbClr val="000000"/>
              </a:solidFill>
              <a:prstDash val="dash"/>
              <a:round/>
              <a:headEnd/>
              <a:tailEnd/>
            </a:ln>
          </p:spPr>
          <p:txBody>
            <a:bodyPr/>
            <a:lstStyle/>
            <a:p>
              <a:endParaRPr lang="fr-FR"/>
            </a:p>
          </p:txBody>
        </p:sp>
        <p:sp>
          <p:nvSpPr>
            <p:cNvPr id="23583" name="Line 34"/>
            <p:cNvSpPr>
              <a:spLocks noChangeShapeType="1"/>
            </p:cNvSpPr>
            <p:nvPr/>
          </p:nvSpPr>
          <p:spPr bwMode="auto">
            <a:xfrm rot="10800000" flipH="1" flipV="1">
              <a:off x="7496200" y="2606677"/>
              <a:ext cx="647700" cy="742950"/>
            </a:xfrm>
            <a:prstGeom prst="line">
              <a:avLst/>
            </a:prstGeom>
            <a:noFill/>
            <a:ln w="9525">
              <a:solidFill>
                <a:srgbClr val="000000"/>
              </a:solidFill>
              <a:prstDash val="dash"/>
              <a:round/>
              <a:headEnd/>
              <a:tailEnd/>
            </a:ln>
          </p:spPr>
          <p:txBody>
            <a:bodyPr/>
            <a:lstStyle/>
            <a:p>
              <a:endParaRPr lang="fr-FR"/>
            </a:p>
          </p:txBody>
        </p:sp>
        <p:sp>
          <p:nvSpPr>
            <p:cNvPr id="23584" name="Line 35"/>
            <p:cNvSpPr>
              <a:spLocks noChangeShapeType="1"/>
            </p:cNvSpPr>
            <p:nvPr/>
          </p:nvSpPr>
          <p:spPr bwMode="auto">
            <a:xfrm rot="8080321" flipH="1" flipV="1">
              <a:off x="7370788" y="3011490"/>
              <a:ext cx="638175" cy="638175"/>
            </a:xfrm>
            <a:prstGeom prst="line">
              <a:avLst/>
            </a:prstGeom>
            <a:noFill/>
            <a:ln w="9525">
              <a:solidFill>
                <a:srgbClr val="000000"/>
              </a:solidFill>
              <a:prstDash val="dash"/>
              <a:round/>
              <a:headEnd/>
              <a:tailEnd/>
            </a:ln>
          </p:spPr>
          <p:txBody>
            <a:bodyPr/>
            <a:lstStyle/>
            <a:p>
              <a:endParaRPr lang="fr-FR"/>
            </a:p>
          </p:txBody>
        </p:sp>
        <p:sp>
          <p:nvSpPr>
            <p:cNvPr id="23585" name="Text Box 36"/>
            <p:cNvSpPr txBox="1">
              <a:spLocks noChangeArrowheads="1"/>
            </p:cNvSpPr>
            <p:nvPr/>
          </p:nvSpPr>
          <p:spPr bwMode="auto">
            <a:xfrm>
              <a:off x="6929454" y="2610381"/>
              <a:ext cx="342900" cy="357190"/>
            </a:xfrm>
            <a:prstGeom prst="rect">
              <a:avLst/>
            </a:prstGeom>
            <a:noFill/>
            <a:ln w="9525">
              <a:noFill/>
              <a:miter lim="800000"/>
              <a:headEnd/>
              <a:tailEnd/>
            </a:ln>
          </p:spPr>
          <p:txBody>
            <a:bodyPr/>
            <a:lstStyle/>
            <a:p>
              <a:r>
                <a:rPr lang="fr-FR" sz="1200" dirty="0">
                  <a:latin typeface="Times New Roman" pitchFamily="18" charset="0"/>
                </a:rPr>
                <a:t>φ</a:t>
              </a:r>
              <a:endParaRPr lang="fr-FR" dirty="0"/>
            </a:p>
          </p:txBody>
        </p:sp>
        <p:sp>
          <p:nvSpPr>
            <p:cNvPr id="23586" name="Line 37"/>
            <p:cNvSpPr>
              <a:spLocks noChangeShapeType="1"/>
            </p:cNvSpPr>
            <p:nvPr/>
          </p:nvSpPr>
          <p:spPr bwMode="auto">
            <a:xfrm rot="21113196" flipH="1">
              <a:off x="6659757" y="3362472"/>
              <a:ext cx="626072" cy="740434"/>
            </a:xfrm>
            <a:prstGeom prst="line">
              <a:avLst/>
            </a:prstGeom>
            <a:noFill/>
            <a:ln w="9525">
              <a:solidFill>
                <a:srgbClr val="000000"/>
              </a:solidFill>
              <a:prstDash val="dash"/>
              <a:round/>
              <a:headEnd/>
              <a:tailEnd/>
            </a:ln>
          </p:spPr>
          <p:txBody>
            <a:bodyPr/>
            <a:lstStyle/>
            <a:p>
              <a:endParaRPr lang="fr-FR"/>
            </a:p>
          </p:txBody>
        </p:sp>
        <p:sp>
          <p:nvSpPr>
            <p:cNvPr id="23587" name="Line 38"/>
            <p:cNvSpPr>
              <a:spLocks noChangeShapeType="1"/>
            </p:cNvSpPr>
            <p:nvPr/>
          </p:nvSpPr>
          <p:spPr bwMode="auto">
            <a:xfrm rot="225792">
              <a:off x="6085231" y="3500025"/>
              <a:ext cx="648698" cy="551223"/>
            </a:xfrm>
            <a:prstGeom prst="line">
              <a:avLst/>
            </a:prstGeom>
            <a:noFill/>
            <a:ln w="9525">
              <a:solidFill>
                <a:srgbClr val="000000"/>
              </a:solidFill>
              <a:prstDash val="dash"/>
              <a:round/>
              <a:headEnd/>
              <a:tailEnd/>
            </a:ln>
          </p:spPr>
          <p:txBody>
            <a:bodyPr/>
            <a:lstStyle/>
            <a:p>
              <a:endParaRPr lang="fr-FR"/>
            </a:p>
          </p:txBody>
        </p:sp>
        <p:sp>
          <p:nvSpPr>
            <p:cNvPr id="23588" name="Text Box 15"/>
            <p:cNvSpPr txBox="1">
              <a:spLocks noChangeArrowheads="1"/>
            </p:cNvSpPr>
            <p:nvPr/>
          </p:nvSpPr>
          <p:spPr bwMode="auto">
            <a:xfrm>
              <a:off x="7544494" y="2502924"/>
              <a:ext cx="419100" cy="342900"/>
            </a:xfrm>
            <a:prstGeom prst="rect">
              <a:avLst/>
            </a:prstGeom>
            <a:noFill/>
            <a:ln w="9525">
              <a:noFill/>
              <a:miter lim="800000"/>
              <a:headEnd/>
              <a:tailEnd/>
            </a:ln>
          </p:spPr>
          <p:txBody>
            <a:bodyPr rIns="0"/>
            <a:lstStyle/>
            <a:p>
              <a:r>
                <a:rPr lang="fr-FR" sz="1400" i="1"/>
                <a:t>V</a:t>
              </a:r>
              <a:r>
                <a:rPr lang="fr-FR" sz="1400" i="1" baseline="-25000"/>
                <a:t>1</a:t>
              </a:r>
              <a:endParaRPr lang="fr-FR"/>
            </a:p>
          </p:txBody>
        </p:sp>
        <p:sp>
          <p:nvSpPr>
            <p:cNvPr id="23589" name="Line 18"/>
            <p:cNvSpPr>
              <a:spLocks noChangeShapeType="1"/>
            </p:cNvSpPr>
            <p:nvPr/>
          </p:nvSpPr>
          <p:spPr bwMode="auto">
            <a:xfrm>
              <a:off x="5782221" y="3354597"/>
              <a:ext cx="114300" cy="0"/>
            </a:xfrm>
            <a:prstGeom prst="line">
              <a:avLst/>
            </a:prstGeom>
            <a:noFill/>
            <a:ln w="9525">
              <a:solidFill>
                <a:srgbClr val="000000"/>
              </a:solidFill>
              <a:round/>
              <a:headEnd/>
              <a:tailEnd type="stealth" w="sm" len="sm"/>
            </a:ln>
          </p:spPr>
          <p:txBody>
            <a:bodyPr/>
            <a:lstStyle/>
            <a:p>
              <a:endParaRPr lang="fr-FR"/>
            </a:p>
          </p:txBody>
        </p:sp>
        <p:sp>
          <p:nvSpPr>
            <p:cNvPr id="23590" name="Text Box 15"/>
            <p:cNvSpPr txBox="1">
              <a:spLocks noChangeArrowheads="1"/>
            </p:cNvSpPr>
            <p:nvPr/>
          </p:nvSpPr>
          <p:spPr bwMode="auto">
            <a:xfrm>
              <a:off x="5653098" y="3300414"/>
              <a:ext cx="419100" cy="342900"/>
            </a:xfrm>
            <a:prstGeom prst="rect">
              <a:avLst/>
            </a:prstGeom>
            <a:noFill/>
            <a:ln w="9525">
              <a:noFill/>
              <a:miter lim="800000"/>
              <a:headEnd/>
              <a:tailEnd/>
            </a:ln>
          </p:spPr>
          <p:txBody>
            <a:bodyPr rIns="0"/>
            <a:lstStyle/>
            <a:p>
              <a:r>
                <a:rPr lang="fr-FR" sz="1400" i="1"/>
                <a:t>V</a:t>
              </a:r>
              <a:r>
                <a:rPr lang="fr-FR" sz="1400" i="1" baseline="-25000"/>
                <a:t>2</a:t>
              </a:r>
              <a:endParaRPr lang="fr-FR"/>
            </a:p>
          </p:txBody>
        </p:sp>
        <p:sp>
          <p:nvSpPr>
            <p:cNvPr id="23591" name="Line 18"/>
            <p:cNvSpPr>
              <a:spLocks noChangeShapeType="1"/>
            </p:cNvSpPr>
            <p:nvPr/>
          </p:nvSpPr>
          <p:spPr bwMode="auto">
            <a:xfrm>
              <a:off x="6425163" y="4054687"/>
              <a:ext cx="114300" cy="0"/>
            </a:xfrm>
            <a:prstGeom prst="line">
              <a:avLst/>
            </a:prstGeom>
            <a:noFill/>
            <a:ln w="9525">
              <a:solidFill>
                <a:srgbClr val="000000"/>
              </a:solidFill>
              <a:round/>
              <a:headEnd/>
              <a:tailEnd type="stealth" w="sm" len="sm"/>
            </a:ln>
          </p:spPr>
          <p:txBody>
            <a:bodyPr/>
            <a:lstStyle/>
            <a:p>
              <a:endParaRPr lang="fr-FR"/>
            </a:p>
          </p:txBody>
        </p:sp>
        <p:sp>
          <p:nvSpPr>
            <p:cNvPr id="23592" name="Text Box 15"/>
            <p:cNvSpPr txBox="1">
              <a:spLocks noChangeArrowheads="1"/>
            </p:cNvSpPr>
            <p:nvPr/>
          </p:nvSpPr>
          <p:spPr bwMode="auto">
            <a:xfrm>
              <a:off x="6296040" y="4000504"/>
              <a:ext cx="419100" cy="342900"/>
            </a:xfrm>
            <a:prstGeom prst="rect">
              <a:avLst/>
            </a:prstGeom>
            <a:noFill/>
            <a:ln w="9525">
              <a:noFill/>
              <a:miter lim="800000"/>
              <a:headEnd/>
              <a:tailEnd/>
            </a:ln>
          </p:spPr>
          <p:txBody>
            <a:bodyPr rIns="0"/>
            <a:lstStyle/>
            <a:p>
              <a:r>
                <a:rPr lang="fr-FR" sz="1400" i="1"/>
                <a:t>U</a:t>
              </a:r>
              <a:r>
                <a:rPr lang="fr-FR" sz="1400" i="1" baseline="-25000"/>
                <a:t>23</a:t>
              </a:r>
              <a:endParaRPr lang="fr-FR"/>
            </a:p>
          </p:txBody>
        </p:sp>
        <p:sp>
          <p:nvSpPr>
            <p:cNvPr id="23593" name="Text Box 15"/>
            <p:cNvSpPr txBox="1">
              <a:spLocks noChangeArrowheads="1"/>
            </p:cNvSpPr>
            <p:nvPr/>
          </p:nvSpPr>
          <p:spPr bwMode="auto">
            <a:xfrm>
              <a:off x="8010552" y="3071810"/>
              <a:ext cx="419100" cy="342900"/>
            </a:xfrm>
            <a:prstGeom prst="rect">
              <a:avLst/>
            </a:prstGeom>
            <a:noFill/>
            <a:ln w="9525">
              <a:noFill/>
              <a:miter lim="800000"/>
              <a:headEnd/>
              <a:tailEnd/>
            </a:ln>
          </p:spPr>
          <p:txBody>
            <a:bodyPr rIns="0"/>
            <a:lstStyle/>
            <a:p>
              <a:r>
                <a:rPr lang="fr-FR" sz="1400" i="1"/>
                <a:t>I</a:t>
              </a:r>
              <a:r>
                <a:rPr lang="fr-FR" sz="1400" i="1" baseline="-25000"/>
                <a:t>1</a:t>
              </a:r>
              <a:endParaRPr lang="fr-FR"/>
            </a:p>
          </p:txBody>
        </p:sp>
        <p:sp>
          <p:nvSpPr>
            <p:cNvPr id="23594" name="Line 19"/>
            <p:cNvSpPr>
              <a:spLocks noChangeShapeType="1"/>
            </p:cNvSpPr>
            <p:nvPr/>
          </p:nvSpPr>
          <p:spPr bwMode="auto">
            <a:xfrm>
              <a:off x="8088159" y="3117490"/>
              <a:ext cx="114300" cy="0"/>
            </a:xfrm>
            <a:prstGeom prst="line">
              <a:avLst/>
            </a:prstGeom>
            <a:noFill/>
            <a:ln w="9525">
              <a:solidFill>
                <a:srgbClr val="000000"/>
              </a:solidFill>
              <a:round/>
              <a:headEnd/>
              <a:tailEnd type="stealth" w="sm" len="sm"/>
            </a:ln>
          </p:spPr>
          <p:txBody>
            <a:bodyPr/>
            <a:lstStyle/>
            <a:p>
              <a:endParaRPr lang="fr-FR"/>
            </a:p>
          </p:txBody>
        </p:sp>
      </p:grpSp>
      <mc:AlternateContent xmlns:mc="http://schemas.openxmlformats.org/markup-compatibility/2006" xmlns:a14="http://schemas.microsoft.com/office/drawing/2010/main">
        <mc:Choice Requires="a14">
          <p:sp>
            <p:nvSpPr>
              <p:cNvPr id="22546" name="ZoneTexte 71"/>
              <p:cNvSpPr txBox="1">
                <a:spLocks noChangeArrowheads="1"/>
              </p:cNvSpPr>
              <p:nvPr/>
            </p:nvSpPr>
            <p:spPr bwMode="auto">
              <a:xfrm>
                <a:off x="899592" y="5584831"/>
                <a:ext cx="7488832" cy="672428"/>
              </a:xfrm>
              <a:prstGeom prst="rect">
                <a:avLst/>
              </a:prstGeom>
              <a:noFill/>
              <a:ln w="9525">
                <a:noFill/>
                <a:miter lim="800000"/>
                <a:headEnd/>
                <a:tailEnd/>
              </a:ln>
            </p:spPr>
            <p:txBody>
              <a:bodyPr wrap="square">
                <a:spAutoFit/>
              </a:bodyPr>
              <a:lstStyle/>
              <a:p>
                <a:r>
                  <a:rPr lang="fr-FR" dirty="0"/>
                  <a:t>Donc</a:t>
                </a:r>
                <a14:m>
                  <m:oMath xmlns:m="http://schemas.openxmlformats.org/officeDocument/2006/math">
                    <m:r>
                      <a:rPr lang="en-US" b="0" i="0" smtClean="0">
                        <a:latin typeface="Cambria Math" panose="02040503050406030204" pitchFamily="18" charset="0"/>
                      </a:rPr>
                      <m:t> </m:t>
                    </m:r>
                    <m:r>
                      <a:rPr lang="en-US" b="0" i="1" smtClean="0">
                        <a:latin typeface="Cambria Math" panose="02040503050406030204" pitchFamily="18" charset="0"/>
                      </a:rPr>
                      <m:t> </m:t>
                    </m:r>
                    <m:r>
                      <a:rPr lang="en-US" i="1">
                        <a:latin typeface="Cambria Math" panose="02040503050406030204" pitchFamily="18" charset="0"/>
                      </a:rPr>
                      <m:t>𝑄</m:t>
                    </m:r>
                    <m:r>
                      <a:rPr lang="en-US" i="1">
                        <a:latin typeface="Cambria Math" panose="02040503050406030204" pitchFamily="18" charset="0"/>
                      </a:rPr>
                      <m:t>=</m:t>
                    </m:r>
                    <m:rad>
                      <m:radPr>
                        <m:degHide m:val="on"/>
                        <m:ctrlPr>
                          <a:rPr lang="en-US" i="1">
                            <a:latin typeface="Cambria Math" panose="02040503050406030204" pitchFamily="18" charset="0"/>
                          </a:rPr>
                        </m:ctrlPr>
                      </m:radPr>
                      <m:deg/>
                      <m:e>
                        <m:r>
                          <a:rPr lang="en-US" i="1">
                            <a:latin typeface="Cambria Math" panose="02040503050406030204" pitchFamily="18" charset="0"/>
                          </a:rPr>
                          <m:t>3</m:t>
                        </m:r>
                      </m:e>
                    </m:rad>
                    <m:r>
                      <a:rPr lang="en-US" i="1">
                        <a:latin typeface="Cambria Math" panose="02040503050406030204" pitchFamily="18" charset="0"/>
                      </a:rPr>
                      <m:t>𝑊</m:t>
                    </m:r>
                  </m:oMath>
                </a14:m>
                <a:r>
                  <a:rPr lang="fr-FR" dirty="0"/>
                  <a:t> à condition que le système soit équilibré en tensions et en courant 		</a:t>
                </a:r>
              </a:p>
            </p:txBody>
          </p:sp>
        </mc:Choice>
        <mc:Fallback xmlns="">
          <p:sp>
            <p:nvSpPr>
              <p:cNvPr id="22546" name="ZoneTexte 71"/>
              <p:cNvSpPr txBox="1">
                <a:spLocks noRot="1" noChangeAspect="1" noMove="1" noResize="1" noEditPoints="1" noAdjustHandles="1" noChangeArrowheads="1" noChangeShapeType="1" noTextEdit="1"/>
              </p:cNvSpPr>
              <p:nvPr/>
            </p:nvSpPr>
            <p:spPr bwMode="auto">
              <a:xfrm>
                <a:off x="899592" y="5584831"/>
                <a:ext cx="7488832" cy="672428"/>
              </a:xfrm>
              <a:prstGeom prst="rect">
                <a:avLst/>
              </a:prstGeom>
              <a:blipFill>
                <a:blip r:embed="rId2"/>
                <a:stretch>
                  <a:fillRect l="-733" r="-163" b="-14545"/>
                </a:stretch>
              </a:blipFill>
              <a:ln w="9525">
                <a:noFill/>
                <a:miter lim="800000"/>
                <a:headEnd/>
                <a:tailEnd/>
              </a:ln>
            </p:spPr>
            <p:txBody>
              <a:bodyPr/>
              <a:lstStyle/>
              <a:p>
                <a:r>
                  <a:rPr lang="fr-FR">
                    <a:noFill/>
                  </a:rPr>
                  <a:t> </a:t>
                </a:r>
              </a:p>
            </p:txBody>
          </p:sp>
        </mc:Fallback>
      </mc:AlternateContent>
      <p:sp>
        <p:nvSpPr>
          <p:cNvPr id="4" name="Espace réservé du numéro de diapositive 3"/>
          <p:cNvSpPr>
            <a:spLocks noGrp="1"/>
          </p:cNvSpPr>
          <p:nvPr>
            <p:ph type="sldNum" sz="quarter" idx="12"/>
          </p:nvPr>
        </p:nvSpPr>
        <p:spPr/>
        <p:txBody>
          <a:bodyPr/>
          <a:lstStyle/>
          <a:p>
            <a:pPr>
              <a:defRPr/>
            </a:pPr>
            <a:fld id="{8D6E587B-5070-4C33-B8A0-3049C854F3BE}" type="slidenum">
              <a:rPr lang="fr-FR" smtClean="0">
                <a:solidFill>
                  <a:schemeClr val="tx1"/>
                </a:solidFill>
              </a:rPr>
              <a:pPr>
                <a:defRPr/>
              </a:pPr>
              <a:t>38</a:t>
            </a:fld>
            <a:endParaRPr lang="fr-FR">
              <a:solidFill>
                <a:schemeClr val="tx1"/>
              </a:solidFill>
            </a:endParaRPr>
          </a:p>
        </p:txBody>
      </p:sp>
      <mc:AlternateContent xmlns:mc="http://schemas.openxmlformats.org/markup-compatibility/2006" xmlns:a14="http://schemas.microsoft.com/office/drawing/2010/main">
        <mc:Choice Requires="a14">
          <p:sp>
            <p:nvSpPr>
              <p:cNvPr id="7" name="Rectangle 6"/>
              <p:cNvSpPr/>
              <p:nvPr/>
            </p:nvSpPr>
            <p:spPr>
              <a:xfrm>
                <a:off x="1162750" y="4033780"/>
                <a:ext cx="4179798" cy="5629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𝑊</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𝑈</m:t>
                          </m:r>
                        </m:e>
                        <m:sub>
                          <m:r>
                            <a:rPr lang="en-US" b="0" i="1" smtClean="0">
                              <a:latin typeface="Cambria Math" panose="02040503050406030204" pitchFamily="18" charset="0"/>
                            </a:rPr>
                            <m:t>23</m:t>
                          </m:r>
                        </m:sub>
                      </m:sSub>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1</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cos</m:t>
                          </m:r>
                        </m:fName>
                        <m:e>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acc>
                                    <m:accPr>
                                      <m:chr m:val="̅"/>
                                      <m:ctrlPr>
                                        <a:rPr lang="en-US" i="1">
                                          <a:latin typeface="Cambria Math" panose="02040503050406030204" pitchFamily="18" charset="0"/>
                                        </a:rPr>
                                      </m:ctrlPr>
                                    </m:accPr>
                                    <m:e>
                                      <m:r>
                                        <a:rPr lang="en-US" i="1">
                                          <a:latin typeface="Cambria Math" panose="02040503050406030204" pitchFamily="18" charset="0"/>
                                        </a:rPr>
                                        <m:t>𝑈</m:t>
                                      </m:r>
                                    </m:e>
                                  </m:acc>
                                  <m:r>
                                    <a:rPr lang="en-US" b="0" i="1" baseline="-25000" smtClean="0">
                                      <a:latin typeface="Cambria Math" panose="02040503050406030204" pitchFamily="18" charset="0"/>
                                    </a:rPr>
                                    <m:t>23</m:t>
                                  </m:r>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𝐼</m:t>
                                      </m:r>
                                    </m:e>
                                  </m:acc>
                                  <m:r>
                                    <a:rPr lang="en-US" i="1" baseline="-25000">
                                      <a:latin typeface="Cambria Math" panose="02040503050406030204" pitchFamily="18" charset="0"/>
                                    </a:rPr>
                                    <m:t>1</m:t>
                                  </m:r>
                                </m:e>
                              </m:acc>
                            </m:e>
                          </m:d>
                          <m:r>
                            <a:rPr lang="en-US" i="1">
                              <a:latin typeface="Cambria Math" panose="02040503050406030204" pitchFamily="18" charset="0"/>
                            </a:rPr>
                            <m:t>=</m:t>
                          </m:r>
                          <m:r>
                            <a:rPr lang="en-US" i="1" smtClean="0">
                              <a:latin typeface="Cambria Math" panose="02040503050406030204" pitchFamily="18" charset="0"/>
                            </a:rPr>
                            <m:t>𝑈</m:t>
                          </m:r>
                          <m:r>
                            <a:rPr lang="en-US" b="0" i="1" smtClean="0">
                              <a:latin typeface="Cambria Math" panose="02040503050406030204" pitchFamily="18" charset="0"/>
                            </a:rPr>
                            <m:t>𝐼</m:t>
                          </m:r>
                          <m:func>
                            <m:funcPr>
                              <m:ctrlPr>
                                <a:rPr lang="en-US" i="1">
                                  <a:latin typeface="Cambria Math" panose="02040503050406030204" pitchFamily="18" charset="0"/>
                                </a:rPr>
                              </m:ctrlPr>
                            </m:funcPr>
                            <m:fName>
                              <m:r>
                                <m:rPr>
                                  <m:sty m:val="p"/>
                                </m:rPr>
                                <a:rPr lang="en-US">
                                  <a:latin typeface="Cambria Math" panose="02040503050406030204" pitchFamily="18" charset="0"/>
                                </a:rPr>
                                <m:t>cos</m:t>
                              </m:r>
                            </m:fName>
                            <m:e>
                              <m:r>
                                <a:rPr lang="en-US" i="1">
                                  <a:latin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𝜋</m:t>
                                  </m:r>
                                </m:num>
                                <m:den>
                                  <m:r>
                                    <a:rPr lang="en-US" b="0" i="1" smtClean="0">
                                      <a:latin typeface="Cambria Math" panose="02040503050406030204" pitchFamily="18" charset="0"/>
                                      <a:ea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𝜑</m:t>
                              </m:r>
                              <m:r>
                                <a:rPr lang="en-US" i="1">
                                  <a:latin typeface="Cambria Math" panose="02040503050406030204" pitchFamily="18" charset="0"/>
                                </a:rPr>
                                <m:t>)</m:t>
                              </m:r>
                            </m:e>
                          </m:func>
                        </m:e>
                      </m:func>
                    </m:oMath>
                  </m:oMathPara>
                </a14:m>
                <a:endParaRPr lang="fr-FR" dirty="0"/>
              </a:p>
            </p:txBody>
          </p:sp>
        </mc:Choice>
        <mc:Fallback xmlns="">
          <p:sp>
            <p:nvSpPr>
              <p:cNvPr id="7" name="Rectangle 6"/>
              <p:cNvSpPr>
                <a:spLocks noRot="1" noChangeAspect="1" noMove="1" noResize="1" noEditPoints="1" noAdjustHandles="1" noChangeArrowheads="1" noChangeShapeType="1" noTextEdit="1"/>
              </p:cNvSpPr>
              <p:nvPr/>
            </p:nvSpPr>
            <p:spPr>
              <a:xfrm>
                <a:off x="1162750" y="4033780"/>
                <a:ext cx="4179798" cy="562975"/>
              </a:xfrm>
              <a:prstGeom prst="rect">
                <a:avLst/>
              </a:prstGeom>
              <a:blipFill>
                <a:blip r:embed="rId3"/>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9" name="ZoneTexte 8"/>
              <p:cNvSpPr txBox="1"/>
              <p:nvPr/>
            </p:nvSpPr>
            <p:spPr>
              <a:xfrm>
                <a:off x="1268281" y="4737416"/>
                <a:ext cx="2113334" cy="57227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𝑊</m:t>
                      </m:r>
                      <m:r>
                        <a:rPr lang="en-US" i="1">
                          <a:latin typeface="Cambria Math" panose="02040503050406030204" pitchFamily="18" charset="0"/>
                        </a:rPr>
                        <m:t>=</m:t>
                      </m:r>
                      <m:r>
                        <a:rPr lang="en-US" i="1">
                          <a:latin typeface="Cambria Math" panose="02040503050406030204" pitchFamily="18" charset="0"/>
                        </a:rPr>
                        <m:t>𝑈𝐼</m:t>
                      </m:r>
                      <m:func>
                        <m:funcPr>
                          <m:ctrlPr>
                            <a:rPr lang="en-US" i="1">
                              <a:latin typeface="Cambria Math" panose="02040503050406030204" pitchFamily="18" charset="0"/>
                            </a:rPr>
                          </m:ctrlPr>
                        </m:funcPr>
                        <m:fName>
                          <m:r>
                            <m:rPr>
                              <m:sty m:val="p"/>
                            </m:rPr>
                            <a:rPr lang="en-US">
                              <a:latin typeface="Cambria Math" panose="02040503050406030204" pitchFamily="18" charset="0"/>
                            </a:rPr>
                            <m:t>sin</m:t>
                          </m:r>
                        </m:fName>
                        <m:e>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𝜑</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𝑄</m:t>
                              </m:r>
                            </m:num>
                            <m:den>
                              <m:rad>
                                <m:radPr>
                                  <m:degHide m:val="on"/>
                                  <m:ctrlPr>
                                    <a:rPr lang="en-US" i="1">
                                      <a:latin typeface="Cambria Math" panose="02040503050406030204" pitchFamily="18" charset="0"/>
                                    </a:rPr>
                                  </m:ctrlPr>
                                </m:radPr>
                                <m:deg/>
                                <m:e>
                                  <m:r>
                                    <a:rPr lang="en-US" i="1">
                                      <a:latin typeface="Cambria Math" panose="02040503050406030204" pitchFamily="18" charset="0"/>
                                    </a:rPr>
                                    <m:t>3</m:t>
                                  </m:r>
                                </m:e>
                              </m:rad>
                            </m:den>
                          </m:f>
                        </m:e>
                      </m:func>
                    </m:oMath>
                  </m:oMathPara>
                </a14:m>
                <a:endParaRPr lang="fr-FR" dirty="0"/>
              </a:p>
            </p:txBody>
          </p:sp>
        </mc:Choice>
        <mc:Fallback xmlns="">
          <p:sp>
            <p:nvSpPr>
              <p:cNvPr id="9" name="ZoneTexte 8"/>
              <p:cNvSpPr txBox="1">
                <a:spLocks noRot="1" noChangeAspect="1" noMove="1" noResize="1" noEditPoints="1" noAdjustHandles="1" noChangeArrowheads="1" noChangeShapeType="1" noTextEdit="1"/>
              </p:cNvSpPr>
              <p:nvPr/>
            </p:nvSpPr>
            <p:spPr>
              <a:xfrm>
                <a:off x="1268281" y="4737416"/>
                <a:ext cx="2113334" cy="572273"/>
              </a:xfrm>
              <a:prstGeom prst="rect">
                <a:avLst/>
              </a:prstGeom>
              <a:blipFill>
                <a:blip r:embed="rId4"/>
                <a:stretch>
                  <a:fillRect/>
                </a:stretch>
              </a:blipFill>
            </p:spPr>
            <p:txBody>
              <a:bodyPr/>
              <a:lstStyle/>
              <a:p>
                <a:r>
                  <a:rPr lang="fr-FR">
                    <a:noFill/>
                  </a:rPr>
                  <a:t> </a:t>
                </a:r>
              </a:p>
            </p:txBody>
          </p:sp>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heckerboard(across)">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22546">
                                            <p:txEl>
                                              <p:pRg st="0" end="0"/>
                                            </p:txEl>
                                          </p:spTgt>
                                        </p:tgtEl>
                                        <p:attrNameLst>
                                          <p:attrName>style.visibility</p:attrName>
                                        </p:attrNameLst>
                                      </p:cBhvr>
                                      <p:to>
                                        <p:strVal val="visible"/>
                                      </p:to>
                                    </p:set>
                                    <p:animEffect transition="in" filter="box(in)">
                                      <p:cBhvr>
                                        <p:cTn id="25" dur="500"/>
                                        <p:tgtEl>
                                          <p:spTgt spid="2254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rmAutofit/>
          </a:bodyPr>
          <a:lstStyle/>
          <a:p>
            <a:pPr eaLnBrk="1" fontAlgn="auto" hangingPunct="1">
              <a:spcAft>
                <a:spcPts val="0"/>
              </a:spcAft>
              <a:defRPr/>
            </a:pPr>
            <a:r>
              <a:rPr lang="it-IT" sz="3400" b="1" dirty="0"/>
              <a:t>Intérêt des systèmes triphasés</a:t>
            </a:r>
            <a:endParaRPr lang="fr-FR" sz="3400" b="1" dirty="0"/>
          </a:p>
        </p:txBody>
      </p:sp>
      <p:sp>
        <p:nvSpPr>
          <p:cNvPr id="23561" name="ZoneTexte 64"/>
          <p:cNvSpPr txBox="1">
            <a:spLocks noChangeArrowheads="1"/>
          </p:cNvSpPr>
          <p:nvPr/>
        </p:nvSpPr>
        <p:spPr bwMode="auto">
          <a:xfrm>
            <a:off x="791580" y="1475988"/>
            <a:ext cx="7560840" cy="5062924"/>
          </a:xfrm>
          <a:prstGeom prst="rect">
            <a:avLst/>
          </a:prstGeom>
          <a:noFill/>
          <a:ln w="9525">
            <a:noFill/>
            <a:miter lim="800000"/>
            <a:headEnd/>
            <a:tailEnd/>
          </a:ln>
        </p:spPr>
        <p:txBody>
          <a:bodyPr wrap="square">
            <a:spAutoFit/>
          </a:bodyPr>
          <a:lstStyle/>
          <a:p>
            <a:pPr algn="just"/>
            <a:r>
              <a:rPr lang="fr-FR" sz="1700" dirty="0"/>
              <a:t>Les systèmes triphasés s’avèrent plus avantageux que les autres systèmes au niveau de la production, de la distribution et de l’utilisation de l’énergie électrique.</a:t>
            </a:r>
          </a:p>
          <a:p>
            <a:pPr algn="just"/>
            <a:endParaRPr lang="fr-FR" sz="1700" dirty="0"/>
          </a:p>
          <a:p>
            <a:pPr marL="461963" algn="just">
              <a:buFont typeface="Arial" panose="020B0604020202020204" pitchFamily="34" charset="0"/>
              <a:buChar char="•"/>
            </a:pPr>
            <a:r>
              <a:rPr lang="fr-FR" sz="1700" dirty="0"/>
              <a:t>	Au niveau de la production de l’énergie électrique, l’alternateur triphasé présente sur l’alternateur monophasé l’avantage d’une meilleure utilisation du volume.</a:t>
            </a:r>
          </a:p>
          <a:p>
            <a:pPr algn="just"/>
            <a:endParaRPr lang="fr-FR" sz="1700" dirty="0"/>
          </a:p>
          <a:p>
            <a:pPr marL="461963" algn="just">
              <a:buFont typeface="Arial" panose="020B0604020202020204" pitchFamily="34" charset="0"/>
              <a:buChar char="•"/>
            </a:pPr>
            <a:r>
              <a:rPr lang="fr-FR" sz="1700" dirty="0"/>
              <a:t>	 Les systèmes triphasés permettent de produire des champs magnétiques tournants à partir de dispositifs fixes: propriété extrêmement importante car elle permet de construire des machines simples, robustes et économiques</a:t>
            </a:r>
          </a:p>
          <a:p>
            <a:pPr algn="just"/>
            <a:endParaRPr lang="fr-FR" sz="1700" dirty="0"/>
          </a:p>
          <a:p>
            <a:pPr marL="461963" algn="just">
              <a:buFont typeface="Arial" panose="020B0604020202020204" pitchFamily="34" charset="0"/>
              <a:buChar char="•"/>
            </a:pPr>
            <a:r>
              <a:rPr lang="fr-FR" sz="1700" dirty="0"/>
              <a:t>	Les machines triphasées ont une puissance allant de 1,5 à 2 fois celle d’une machine monophasée de même masse donc de même coût. En plus, en régime équilibré, les machines présentent un couple mécanique pratiquement constant, d’ou un fonctionnement plus régulier et un meilleur rendement.</a:t>
            </a:r>
          </a:p>
          <a:p>
            <a:pPr algn="just"/>
            <a:endParaRPr lang="fr-FR" sz="1700" dirty="0"/>
          </a:p>
        </p:txBody>
      </p:sp>
      <p:sp>
        <p:nvSpPr>
          <p:cNvPr id="2" name="Espace réservé du numéro de diapositive 1"/>
          <p:cNvSpPr>
            <a:spLocks noGrp="1"/>
          </p:cNvSpPr>
          <p:nvPr>
            <p:ph type="sldNum" sz="quarter" idx="12"/>
          </p:nvPr>
        </p:nvSpPr>
        <p:spPr/>
        <p:txBody>
          <a:bodyPr/>
          <a:lstStyle/>
          <a:p>
            <a:pPr>
              <a:defRPr/>
            </a:pPr>
            <a:fld id="{8D6E587B-5070-4C33-B8A0-3049C854F3BE}" type="slidenum">
              <a:rPr lang="fr-FR" smtClean="0">
                <a:solidFill>
                  <a:schemeClr val="tx1"/>
                </a:solidFill>
              </a:rPr>
              <a:pPr>
                <a:defRPr/>
              </a:pPr>
              <a:t>39</a:t>
            </a:fld>
            <a:endParaRPr lang="fr-FR">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3561">
                                            <p:txEl>
                                              <p:pRg st="0" end="0"/>
                                            </p:txEl>
                                          </p:spTgt>
                                        </p:tgtEl>
                                        <p:attrNameLst>
                                          <p:attrName>style.visibility</p:attrName>
                                        </p:attrNameLst>
                                      </p:cBhvr>
                                      <p:to>
                                        <p:strVal val="visible"/>
                                      </p:to>
                                    </p:set>
                                    <p:animEffect transition="in" filter="box(in)">
                                      <p:cBhvr>
                                        <p:cTn id="7" dur="500"/>
                                        <p:tgtEl>
                                          <p:spTgt spid="235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3561">
                                            <p:txEl>
                                              <p:pRg st="2" end="2"/>
                                            </p:txEl>
                                          </p:spTgt>
                                        </p:tgtEl>
                                        <p:attrNameLst>
                                          <p:attrName>style.visibility</p:attrName>
                                        </p:attrNameLst>
                                      </p:cBhvr>
                                      <p:to>
                                        <p:strVal val="visible"/>
                                      </p:to>
                                    </p:set>
                                    <p:animEffect transition="in" filter="box(in)">
                                      <p:cBhvr>
                                        <p:cTn id="12" dur="500"/>
                                        <p:tgtEl>
                                          <p:spTgt spid="2356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3561">
                                            <p:txEl>
                                              <p:pRg st="4" end="4"/>
                                            </p:txEl>
                                          </p:spTgt>
                                        </p:tgtEl>
                                        <p:attrNameLst>
                                          <p:attrName>style.visibility</p:attrName>
                                        </p:attrNameLst>
                                      </p:cBhvr>
                                      <p:to>
                                        <p:strVal val="visible"/>
                                      </p:to>
                                    </p:set>
                                    <p:animEffect transition="in" filter="box(in)">
                                      <p:cBhvr>
                                        <p:cTn id="17" dur="500"/>
                                        <p:tgtEl>
                                          <p:spTgt spid="23561">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23561">
                                            <p:txEl>
                                              <p:pRg st="6" end="6"/>
                                            </p:txEl>
                                          </p:spTgt>
                                        </p:tgtEl>
                                        <p:attrNameLst>
                                          <p:attrName>style.visibility</p:attrName>
                                        </p:attrNameLst>
                                      </p:cBhvr>
                                      <p:to>
                                        <p:strVal val="visible"/>
                                      </p:to>
                                    </p:set>
                                    <p:animEffect transition="in" filter="box(in)">
                                      <p:cBhvr>
                                        <p:cTn id="22" dur="500"/>
                                        <p:tgtEl>
                                          <p:spTgt spid="2356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ZoneTexte 6"/>
              <p:cNvSpPr txBox="1">
                <a:spLocks noChangeArrowheads="1"/>
              </p:cNvSpPr>
              <p:nvPr/>
            </p:nvSpPr>
            <p:spPr bwMode="auto">
              <a:xfrm>
                <a:off x="858219" y="1329420"/>
                <a:ext cx="7674221" cy="5147371"/>
              </a:xfrm>
              <a:prstGeom prst="rect">
                <a:avLst/>
              </a:prstGeom>
              <a:noFill/>
              <a:ln w="9525">
                <a:noFill/>
                <a:miter lim="800000"/>
                <a:headEnd/>
                <a:tailEnd/>
              </a:ln>
            </p:spPr>
            <p:txBody>
              <a:bodyPr wrap="square">
                <a:spAutoFit/>
              </a:bodyPr>
              <a:lstStyle/>
              <a:p>
                <a:pPr algn="just"/>
                <a:r>
                  <a:rPr lang="fr-FR" b="1" dirty="0" smtClean="0"/>
                  <a:t>1- Principe de production d’une </a:t>
                </a:r>
                <a:r>
                  <a:rPr lang="fr-FR" b="1" dirty="0" err="1"/>
                  <a:t>f.e.m</a:t>
                </a:r>
                <a:r>
                  <a:rPr lang="fr-FR" b="1" dirty="0"/>
                  <a:t>. alternative :</a:t>
                </a:r>
              </a:p>
              <a:p>
                <a:pPr algn="just"/>
                <a:endParaRPr lang="fr-FR" b="1" dirty="0"/>
              </a:p>
              <a:p>
                <a:pPr marL="285750" algn="just"/>
                <a:r>
                  <a:rPr lang="fr-FR" dirty="0"/>
                  <a:t>Considérons une bobine plate de N spires placée dans un champ d’induction magnétique </a:t>
                </a:r>
                <a14:m>
                  <m:oMath xmlns:m="http://schemas.openxmlformats.org/officeDocument/2006/math">
                    <m:acc>
                      <m:accPr>
                        <m:chr m:val="⃗"/>
                        <m:ctrlPr>
                          <a:rPr lang="fr-FR" i="1" dirty="0" smtClean="0">
                            <a:latin typeface="Cambria Math" panose="02040503050406030204" pitchFamily="18" charset="0"/>
                          </a:rPr>
                        </m:ctrlPr>
                      </m:accPr>
                      <m:e>
                        <m:r>
                          <a:rPr lang="en-US" b="0" i="1" dirty="0" smtClean="0">
                            <a:latin typeface="Cambria Math" panose="02040503050406030204" pitchFamily="18" charset="0"/>
                          </a:rPr>
                          <m:t>𝐵</m:t>
                        </m:r>
                      </m:e>
                    </m:acc>
                  </m:oMath>
                </a14:m>
                <a:r>
                  <a:rPr lang="fr-FR" dirty="0"/>
                  <a:t> tournant à la vitesse </a:t>
                </a:r>
                <a:r>
                  <a:rPr lang="el-GR" dirty="0"/>
                  <a:t>ω</a:t>
                </a:r>
                <a:r>
                  <a:rPr lang="fr-FR" dirty="0"/>
                  <a:t> (ce champ peut être obtenu par la rotation d’un aimant ou d’un électroaimant) </a:t>
                </a:r>
              </a:p>
              <a:p>
                <a:pPr marL="285750" algn="just"/>
                <a:endParaRPr lang="fr-FR" dirty="0"/>
              </a:p>
              <a:p>
                <a:pPr marL="285750"/>
                <a:endParaRPr lang="fr-FR" i="1" dirty="0"/>
              </a:p>
              <a:p>
                <a:pPr marL="285750"/>
                <a:endParaRPr lang="fr-FR" i="1" dirty="0"/>
              </a:p>
              <a:p>
                <a:pPr marL="285750"/>
                <a:endParaRPr lang="fr-FR" i="1" dirty="0"/>
              </a:p>
              <a:p>
                <a:pPr marL="285750"/>
                <a:endParaRPr lang="fr-FR" i="1" dirty="0"/>
              </a:p>
              <a:p>
                <a:pPr marL="285750"/>
                <a:endParaRPr lang="en-US" i="1" dirty="0"/>
              </a:p>
              <a:p>
                <a:pPr marL="285750"/>
                <a:endParaRPr lang="en-US" i="1" dirty="0"/>
              </a:p>
              <a:p>
                <a:pPr marL="285750"/>
                <a:endParaRPr lang="en-US" i="1" dirty="0"/>
              </a:p>
              <a:p>
                <a:pPr marL="285750"/>
                <a:endParaRPr lang="en-US" i="1" dirty="0"/>
              </a:p>
              <a:p>
                <a:pPr marL="285750"/>
                <a:endParaRPr lang="en-US" i="1" dirty="0"/>
              </a:p>
              <a:p>
                <a:pPr marL="285750"/>
                <a:endParaRPr lang="en-US" i="1" dirty="0"/>
              </a:p>
              <a:p>
                <a:pPr marL="285750"/>
                <a:endParaRPr lang="fr-FR" i="1" dirty="0"/>
              </a:p>
              <a:p>
                <a:pPr marL="285750"/>
                <a:r>
                  <a:rPr lang="fr-FR" dirty="0" smtClean="0"/>
                  <a:t>Le </a:t>
                </a:r>
                <a:r>
                  <a:rPr lang="fr-FR" dirty="0"/>
                  <a:t>flux à travers la bobine à l’instant t est   </a:t>
                </a:r>
                <a14:m>
                  <m:oMath xmlns:m="http://schemas.openxmlformats.org/officeDocument/2006/math">
                    <m:r>
                      <a:rPr lang="el-GR" i="1" dirty="0" smtClean="0">
                        <a:latin typeface="Cambria Math" panose="02040503050406030204" pitchFamily="18" charset="0"/>
                      </a:rPr>
                      <m:t>𝜙</m:t>
                    </m:r>
                    <m:r>
                      <a:rPr lang="fr-FR" i="1" dirty="0">
                        <a:latin typeface="Cambria Math" panose="02040503050406030204" pitchFamily="18" charset="0"/>
                      </a:rPr>
                      <m:t>=</m:t>
                    </m:r>
                    <m:r>
                      <a:rPr lang="fr-FR" i="1" dirty="0">
                        <a:latin typeface="Cambria Math" panose="02040503050406030204" pitchFamily="18" charset="0"/>
                      </a:rPr>
                      <m:t>𝑁</m:t>
                    </m:r>
                    <m:r>
                      <a:rPr lang="fr-FR" i="1" dirty="0">
                        <a:latin typeface="Cambria Math" panose="02040503050406030204" pitchFamily="18" charset="0"/>
                      </a:rPr>
                      <m:t> </m:t>
                    </m:r>
                    <m:acc>
                      <m:accPr>
                        <m:chr m:val="⃗"/>
                        <m:ctrlPr>
                          <a:rPr lang="fr-FR" i="1" dirty="0" smtClean="0">
                            <a:latin typeface="Cambria Math" panose="02040503050406030204" pitchFamily="18" charset="0"/>
                          </a:rPr>
                        </m:ctrlPr>
                      </m:accPr>
                      <m:e>
                        <m:r>
                          <a:rPr lang="en-US" b="0" i="1" dirty="0" smtClean="0">
                            <a:latin typeface="Cambria Math" panose="02040503050406030204" pitchFamily="18" charset="0"/>
                          </a:rPr>
                          <m:t>𝐵</m:t>
                        </m:r>
                      </m:e>
                    </m:acc>
                    <m:r>
                      <a:rPr lang="fr-FR" i="1" dirty="0">
                        <a:latin typeface="Cambria Math" panose="02040503050406030204" pitchFamily="18" charset="0"/>
                      </a:rPr>
                      <m:t>.</m:t>
                    </m:r>
                    <m:acc>
                      <m:accPr>
                        <m:chr m:val="⃗"/>
                        <m:ctrlPr>
                          <a:rPr lang="fr-FR" i="1" dirty="0" smtClean="0">
                            <a:latin typeface="Cambria Math" panose="02040503050406030204" pitchFamily="18" charset="0"/>
                          </a:rPr>
                        </m:ctrlPr>
                      </m:accPr>
                      <m:e>
                        <m:r>
                          <a:rPr lang="en-US" b="0" i="1" dirty="0" smtClean="0">
                            <a:latin typeface="Cambria Math" panose="02040503050406030204" pitchFamily="18" charset="0"/>
                          </a:rPr>
                          <m:t>𝑆</m:t>
                        </m:r>
                      </m:e>
                    </m:acc>
                    <m:r>
                      <a:rPr lang="fr-FR" i="1" dirty="0" smtClean="0">
                        <a:latin typeface="Cambria Math" panose="02040503050406030204" pitchFamily="18" charset="0"/>
                      </a:rPr>
                      <m:t>=</m:t>
                    </m:r>
                    <m:r>
                      <a:rPr lang="fr-FR" i="1" dirty="0" smtClean="0">
                        <a:latin typeface="Cambria Math" panose="02040503050406030204" pitchFamily="18" charset="0"/>
                      </a:rPr>
                      <m:t>𝑁𝐵</m:t>
                    </m:r>
                    <m:r>
                      <a:rPr lang="fr-FR" i="1" dirty="0" smtClean="0">
                        <a:latin typeface="Cambria Math" panose="02040503050406030204" pitchFamily="18" charset="0"/>
                      </a:rPr>
                      <m:t>.</m:t>
                    </m:r>
                    <m:r>
                      <a:rPr lang="fr-FR" i="1" dirty="0" smtClean="0">
                        <a:latin typeface="Cambria Math" panose="02040503050406030204" pitchFamily="18" charset="0"/>
                      </a:rPr>
                      <m:t>𝑆</m:t>
                    </m:r>
                    <m:r>
                      <a:rPr lang="fr-FR" i="1" dirty="0" smtClean="0">
                        <a:latin typeface="Cambria Math" panose="02040503050406030204" pitchFamily="18" charset="0"/>
                      </a:rPr>
                      <m:t> </m:t>
                    </m:r>
                    <m:r>
                      <m:rPr>
                        <m:sty m:val="p"/>
                      </m:rPr>
                      <a:rPr lang="fr-FR" i="1" dirty="0" smtClean="0">
                        <a:latin typeface="Cambria Math" panose="02040503050406030204" pitchFamily="18" charset="0"/>
                      </a:rPr>
                      <m:t>cos</m:t>
                    </m:r>
                    <m:r>
                      <a:rPr lang="fr-FR" i="1" dirty="0" smtClean="0">
                        <a:latin typeface="Cambria Math" panose="02040503050406030204" pitchFamily="18" charset="0"/>
                      </a:rPr>
                      <m:t>⁡(</m:t>
                    </m:r>
                    <m:r>
                      <a:rPr lang="el-GR" i="1" dirty="0">
                        <a:latin typeface="Cambria Math" panose="02040503050406030204" pitchFamily="18" charset="0"/>
                      </a:rPr>
                      <m:t>𝜔</m:t>
                    </m:r>
                    <m:r>
                      <a:rPr lang="fr-FR" i="1" dirty="0">
                        <a:latin typeface="Cambria Math" panose="02040503050406030204" pitchFamily="18" charset="0"/>
                      </a:rPr>
                      <m:t>𝑡</m:t>
                    </m:r>
                    <m:r>
                      <a:rPr lang="fr-FR" i="1" dirty="0" smtClean="0">
                        <a:latin typeface="Cambria Math" panose="02040503050406030204" pitchFamily="18" charset="0"/>
                      </a:rPr>
                      <m:t>) </m:t>
                    </m:r>
                  </m:oMath>
                </a14:m>
                <a:endParaRPr lang="fr-FR" dirty="0"/>
              </a:p>
            </p:txBody>
          </p:sp>
        </mc:Choice>
        <mc:Fallback xmlns="">
          <p:sp>
            <p:nvSpPr>
              <p:cNvPr id="7" name="ZoneTexte 6"/>
              <p:cNvSpPr txBox="1">
                <a:spLocks noRot="1" noChangeAspect="1" noMove="1" noResize="1" noEditPoints="1" noAdjustHandles="1" noChangeArrowheads="1" noChangeShapeType="1" noTextEdit="1"/>
              </p:cNvSpPr>
              <p:nvPr/>
            </p:nvSpPr>
            <p:spPr bwMode="auto">
              <a:xfrm>
                <a:off x="858219" y="1329420"/>
                <a:ext cx="7674221" cy="5147371"/>
              </a:xfrm>
              <a:prstGeom prst="rect">
                <a:avLst/>
              </a:prstGeom>
              <a:blipFill>
                <a:blip r:embed="rId2"/>
                <a:stretch>
                  <a:fillRect l="-715" t="-592" r="-635" b="-1066"/>
                </a:stretch>
              </a:blipFill>
              <a:ln w="9525">
                <a:noFill/>
                <a:miter lim="800000"/>
                <a:headEnd/>
                <a:tailEnd/>
              </a:ln>
            </p:spPr>
            <p:txBody>
              <a:bodyPr/>
              <a:lstStyle/>
              <a:p>
                <a:r>
                  <a:rPr lang="fr-FR">
                    <a:noFill/>
                  </a:rPr>
                  <a:t> </a:t>
                </a:r>
              </a:p>
            </p:txBody>
          </p:sp>
        </mc:Fallback>
      </mc:AlternateContent>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rmAutofit fontScale="90000"/>
          </a:bodyPr>
          <a:lstStyle/>
          <a:p>
            <a:pPr eaLnBrk="1" fontAlgn="auto" hangingPunct="1">
              <a:spcAft>
                <a:spcPts val="0"/>
              </a:spcAft>
              <a:defRPr/>
            </a:pPr>
            <a:r>
              <a:rPr lang="fr-FR" sz="4000" b="1" dirty="0"/>
              <a:t>Principe de production des courants triphasés</a:t>
            </a:r>
          </a:p>
        </p:txBody>
      </p:sp>
      <p:grpSp>
        <p:nvGrpSpPr>
          <p:cNvPr id="6" name="Groupe 5"/>
          <p:cNvGrpSpPr/>
          <p:nvPr/>
        </p:nvGrpSpPr>
        <p:grpSpPr>
          <a:xfrm>
            <a:off x="3275856" y="3068960"/>
            <a:ext cx="2592288" cy="2698119"/>
            <a:chOff x="3275856" y="3068960"/>
            <a:chExt cx="2592288" cy="2698119"/>
          </a:xfrm>
        </p:grpSpPr>
        <p:grpSp>
          <p:nvGrpSpPr>
            <p:cNvPr id="6148" name="Groupe 32"/>
            <p:cNvGrpSpPr>
              <a:grpSpLocks/>
            </p:cNvGrpSpPr>
            <p:nvPr/>
          </p:nvGrpSpPr>
          <p:grpSpPr bwMode="auto">
            <a:xfrm>
              <a:off x="3275856" y="3068960"/>
              <a:ext cx="2592288" cy="2698119"/>
              <a:chOff x="6624562" y="2428780"/>
              <a:chExt cx="2365276" cy="1343120"/>
            </a:xfrm>
          </p:grpSpPr>
          <p:sp>
            <p:nvSpPr>
              <p:cNvPr id="6154" name="Line 38"/>
              <p:cNvSpPr>
                <a:spLocks noChangeShapeType="1"/>
              </p:cNvSpPr>
              <p:nvPr/>
            </p:nvSpPr>
            <p:spPr bwMode="auto">
              <a:xfrm>
                <a:off x="7023100" y="3309938"/>
                <a:ext cx="1828800" cy="0"/>
              </a:xfrm>
              <a:prstGeom prst="line">
                <a:avLst/>
              </a:prstGeom>
              <a:noFill/>
              <a:ln w="9525">
                <a:solidFill>
                  <a:srgbClr val="000000"/>
                </a:solidFill>
                <a:prstDash val="lgDashDot"/>
                <a:round/>
                <a:headEnd/>
                <a:tailEnd type="triangle" w="sm" len="sm"/>
              </a:ln>
            </p:spPr>
            <p:txBody>
              <a:bodyPr/>
              <a:lstStyle/>
              <a:p>
                <a:endParaRPr lang="fr-FR"/>
              </a:p>
            </p:txBody>
          </p:sp>
          <p:sp>
            <p:nvSpPr>
              <p:cNvPr id="6155" name="Line 39"/>
              <p:cNvSpPr>
                <a:spLocks noChangeShapeType="1"/>
              </p:cNvSpPr>
              <p:nvPr/>
            </p:nvSpPr>
            <p:spPr bwMode="auto">
              <a:xfrm flipV="1">
                <a:off x="6972300" y="2846388"/>
                <a:ext cx="914400" cy="457200"/>
              </a:xfrm>
              <a:prstGeom prst="line">
                <a:avLst/>
              </a:prstGeom>
              <a:noFill/>
              <a:ln w="9525">
                <a:solidFill>
                  <a:srgbClr val="000000"/>
                </a:solidFill>
                <a:round/>
                <a:headEnd/>
                <a:tailEnd type="triangle" w="med" len="med"/>
              </a:ln>
            </p:spPr>
            <p:txBody>
              <a:bodyPr/>
              <a:lstStyle/>
              <a:p>
                <a:endParaRPr lang="fr-FR"/>
              </a:p>
            </p:txBody>
          </p:sp>
          <p:sp>
            <p:nvSpPr>
              <p:cNvPr id="6156" name="Arc 40"/>
              <p:cNvSpPr>
                <a:spLocks/>
              </p:cNvSpPr>
              <p:nvPr/>
            </p:nvSpPr>
            <p:spPr bwMode="auto">
              <a:xfrm flipH="1">
                <a:off x="6972300" y="2628900"/>
                <a:ext cx="228600" cy="165100"/>
              </a:xfrm>
              <a:custGeom>
                <a:avLst/>
                <a:gdLst>
                  <a:gd name="T0" fmla="*/ 2147483647 w 21600"/>
                  <a:gd name="T1" fmla="*/ 0 h 21246"/>
                  <a:gd name="T2" fmla="*/ 2147483647 w 21600"/>
                  <a:gd name="T3" fmla="*/ 2147483647 h 21246"/>
                  <a:gd name="T4" fmla="*/ 0 w 21600"/>
                  <a:gd name="T5" fmla="*/ 2147483647 h 21246"/>
                  <a:gd name="T6" fmla="*/ 0 60000 65536"/>
                  <a:gd name="T7" fmla="*/ 0 60000 65536"/>
                  <a:gd name="T8" fmla="*/ 0 60000 65536"/>
                  <a:gd name="T9" fmla="*/ 0 w 21600"/>
                  <a:gd name="T10" fmla="*/ 0 h 21246"/>
                  <a:gd name="T11" fmla="*/ 21600 w 21600"/>
                  <a:gd name="T12" fmla="*/ 21246 h 21246"/>
                </a:gdLst>
                <a:ahLst/>
                <a:cxnLst>
                  <a:cxn ang="T6">
                    <a:pos x="T0" y="T1"/>
                  </a:cxn>
                  <a:cxn ang="T7">
                    <a:pos x="T2" y="T3"/>
                  </a:cxn>
                  <a:cxn ang="T8">
                    <a:pos x="T4" y="T5"/>
                  </a:cxn>
                </a:cxnLst>
                <a:rect l="T9" t="T10" r="T11" b="T12"/>
                <a:pathLst>
                  <a:path w="21600" h="21246" fill="none" extrusionOk="0">
                    <a:moveTo>
                      <a:pt x="3894" y="0"/>
                    </a:moveTo>
                    <a:cubicBezTo>
                      <a:pt x="14151" y="1880"/>
                      <a:pt x="21600" y="10818"/>
                      <a:pt x="21600" y="21246"/>
                    </a:cubicBezTo>
                  </a:path>
                  <a:path w="21600" h="21246" stroke="0" extrusionOk="0">
                    <a:moveTo>
                      <a:pt x="3894" y="0"/>
                    </a:moveTo>
                    <a:cubicBezTo>
                      <a:pt x="14151" y="1880"/>
                      <a:pt x="21600" y="10818"/>
                      <a:pt x="21600" y="21246"/>
                    </a:cubicBezTo>
                    <a:lnTo>
                      <a:pt x="0" y="21246"/>
                    </a:lnTo>
                    <a:close/>
                  </a:path>
                </a:pathLst>
              </a:custGeom>
              <a:noFill/>
              <a:ln w="25400">
                <a:solidFill>
                  <a:srgbClr val="000000"/>
                </a:solidFill>
                <a:round/>
                <a:headEnd/>
                <a:tailEnd/>
              </a:ln>
            </p:spPr>
            <p:txBody>
              <a:bodyPr/>
              <a:lstStyle/>
              <a:p>
                <a:endParaRPr lang="fr-FR"/>
              </a:p>
            </p:txBody>
          </p:sp>
          <p:sp>
            <p:nvSpPr>
              <p:cNvPr id="6157" name="Arc 41"/>
              <p:cNvSpPr>
                <a:spLocks/>
              </p:cNvSpPr>
              <p:nvPr/>
            </p:nvSpPr>
            <p:spPr bwMode="auto">
              <a:xfrm>
                <a:off x="6629400" y="2592388"/>
                <a:ext cx="342900" cy="265112"/>
              </a:xfrm>
              <a:custGeom>
                <a:avLst/>
                <a:gdLst>
                  <a:gd name="T0" fmla="*/ 2147483647 w 21600"/>
                  <a:gd name="T1" fmla="*/ 0 h 16764"/>
                  <a:gd name="T2" fmla="*/ 2147483647 w 21600"/>
                  <a:gd name="T3" fmla="*/ 2147483647 h 16764"/>
                  <a:gd name="T4" fmla="*/ 0 w 21600"/>
                  <a:gd name="T5" fmla="*/ 2147483647 h 16764"/>
                  <a:gd name="T6" fmla="*/ 0 60000 65536"/>
                  <a:gd name="T7" fmla="*/ 0 60000 65536"/>
                  <a:gd name="T8" fmla="*/ 0 60000 65536"/>
                  <a:gd name="T9" fmla="*/ 0 w 21600"/>
                  <a:gd name="T10" fmla="*/ 0 h 16764"/>
                  <a:gd name="T11" fmla="*/ 21600 w 21600"/>
                  <a:gd name="T12" fmla="*/ 16764 h 16764"/>
                </a:gdLst>
                <a:ahLst/>
                <a:cxnLst>
                  <a:cxn ang="T6">
                    <a:pos x="T0" y="T1"/>
                  </a:cxn>
                  <a:cxn ang="T7">
                    <a:pos x="T2" y="T3"/>
                  </a:cxn>
                  <a:cxn ang="T8">
                    <a:pos x="T4" y="T5"/>
                  </a:cxn>
                </a:cxnLst>
                <a:rect l="T9" t="T10" r="T11" b="T12"/>
                <a:pathLst>
                  <a:path w="21600" h="16764" fill="none" extrusionOk="0">
                    <a:moveTo>
                      <a:pt x="13620" y="0"/>
                    </a:moveTo>
                    <a:cubicBezTo>
                      <a:pt x="18668" y="4101"/>
                      <a:pt x="21600" y="10259"/>
                      <a:pt x="21600" y="16764"/>
                    </a:cubicBezTo>
                  </a:path>
                  <a:path w="21600" h="16764" stroke="0" extrusionOk="0">
                    <a:moveTo>
                      <a:pt x="13620" y="0"/>
                    </a:moveTo>
                    <a:cubicBezTo>
                      <a:pt x="18668" y="4101"/>
                      <a:pt x="21600" y="10259"/>
                      <a:pt x="21600" y="16764"/>
                    </a:cubicBezTo>
                    <a:lnTo>
                      <a:pt x="0" y="16764"/>
                    </a:lnTo>
                    <a:close/>
                  </a:path>
                </a:pathLst>
              </a:custGeom>
              <a:noFill/>
              <a:ln w="25400">
                <a:solidFill>
                  <a:srgbClr val="000000"/>
                </a:solidFill>
                <a:round/>
                <a:headEnd/>
                <a:tailEnd/>
              </a:ln>
            </p:spPr>
            <p:txBody>
              <a:bodyPr/>
              <a:lstStyle/>
              <a:p>
                <a:endParaRPr lang="fr-FR"/>
              </a:p>
            </p:txBody>
          </p:sp>
          <p:grpSp>
            <p:nvGrpSpPr>
              <p:cNvPr id="6158" name="Group 42"/>
              <p:cNvGrpSpPr>
                <a:grpSpLocks/>
              </p:cNvGrpSpPr>
              <p:nvPr/>
            </p:nvGrpSpPr>
            <p:grpSpPr bwMode="auto">
              <a:xfrm>
                <a:off x="6858000" y="2857500"/>
                <a:ext cx="228600" cy="914400"/>
                <a:chOff x="2677" y="2579"/>
                <a:chExt cx="360" cy="1440"/>
              </a:xfrm>
            </p:grpSpPr>
            <p:sp>
              <p:nvSpPr>
                <p:cNvPr id="6174" name="Line 43"/>
                <p:cNvSpPr>
                  <a:spLocks noChangeShapeType="1"/>
                </p:cNvSpPr>
                <p:nvPr/>
              </p:nvSpPr>
              <p:spPr bwMode="auto">
                <a:xfrm>
                  <a:off x="2920" y="2579"/>
                  <a:ext cx="0" cy="1440"/>
                </a:xfrm>
                <a:prstGeom prst="line">
                  <a:avLst/>
                </a:prstGeom>
                <a:noFill/>
                <a:ln w="0">
                  <a:solidFill>
                    <a:srgbClr val="000000"/>
                  </a:solidFill>
                  <a:round/>
                  <a:headEnd/>
                  <a:tailEnd/>
                </a:ln>
              </p:spPr>
              <p:txBody>
                <a:bodyPr/>
                <a:lstStyle/>
                <a:p>
                  <a:endParaRPr lang="fr-FR"/>
                </a:p>
              </p:txBody>
            </p:sp>
            <p:grpSp>
              <p:nvGrpSpPr>
                <p:cNvPr id="6175" name="Group 44"/>
                <p:cNvGrpSpPr>
                  <a:grpSpLocks/>
                </p:cNvGrpSpPr>
                <p:nvPr/>
              </p:nvGrpSpPr>
              <p:grpSpPr bwMode="auto">
                <a:xfrm>
                  <a:off x="2677" y="2579"/>
                  <a:ext cx="360" cy="1440"/>
                  <a:chOff x="2677" y="2137"/>
                  <a:chExt cx="360" cy="1440"/>
                </a:xfrm>
              </p:grpSpPr>
              <p:sp>
                <p:nvSpPr>
                  <p:cNvPr id="6176" name="Line 45"/>
                  <p:cNvSpPr>
                    <a:spLocks noChangeShapeType="1"/>
                  </p:cNvSpPr>
                  <p:nvPr/>
                </p:nvSpPr>
                <p:spPr bwMode="auto">
                  <a:xfrm>
                    <a:off x="2680" y="2137"/>
                    <a:ext cx="0" cy="1440"/>
                  </a:xfrm>
                  <a:prstGeom prst="line">
                    <a:avLst/>
                  </a:prstGeom>
                  <a:noFill/>
                  <a:ln w="0">
                    <a:solidFill>
                      <a:srgbClr val="000000"/>
                    </a:solidFill>
                    <a:round/>
                    <a:headEnd/>
                    <a:tailEnd/>
                  </a:ln>
                </p:spPr>
                <p:txBody>
                  <a:bodyPr/>
                  <a:lstStyle/>
                  <a:p>
                    <a:endParaRPr lang="fr-FR"/>
                  </a:p>
                </p:txBody>
              </p:sp>
              <p:sp>
                <p:nvSpPr>
                  <p:cNvPr id="6177" name="Line 46"/>
                  <p:cNvSpPr>
                    <a:spLocks noChangeShapeType="1"/>
                  </p:cNvSpPr>
                  <p:nvPr/>
                </p:nvSpPr>
                <p:spPr bwMode="auto">
                  <a:xfrm>
                    <a:off x="2740" y="2137"/>
                    <a:ext cx="0" cy="1440"/>
                  </a:xfrm>
                  <a:prstGeom prst="line">
                    <a:avLst/>
                  </a:prstGeom>
                  <a:noFill/>
                  <a:ln w="0">
                    <a:solidFill>
                      <a:srgbClr val="000000"/>
                    </a:solidFill>
                    <a:round/>
                    <a:headEnd/>
                    <a:tailEnd/>
                  </a:ln>
                </p:spPr>
                <p:txBody>
                  <a:bodyPr/>
                  <a:lstStyle/>
                  <a:p>
                    <a:endParaRPr lang="fr-FR"/>
                  </a:p>
                </p:txBody>
              </p:sp>
              <p:sp>
                <p:nvSpPr>
                  <p:cNvPr id="6178" name="Line 47"/>
                  <p:cNvSpPr>
                    <a:spLocks noChangeShapeType="1"/>
                  </p:cNvSpPr>
                  <p:nvPr/>
                </p:nvSpPr>
                <p:spPr bwMode="auto">
                  <a:xfrm>
                    <a:off x="2800" y="2137"/>
                    <a:ext cx="0" cy="1440"/>
                  </a:xfrm>
                  <a:prstGeom prst="line">
                    <a:avLst/>
                  </a:prstGeom>
                  <a:noFill/>
                  <a:ln w="0">
                    <a:solidFill>
                      <a:srgbClr val="000000"/>
                    </a:solidFill>
                    <a:round/>
                    <a:headEnd/>
                    <a:tailEnd/>
                  </a:ln>
                </p:spPr>
                <p:txBody>
                  <a:bodyPr/>
                  <a:lstStyle/>
                  <a:p>
                    <a:endParaRPr lang="fr-FR"/>
                  </a:p>
                </p:txBody>
              </p:sp>
              <p:sp>
                <p:nvSpPr>
                  <p:cNvPr id="6179" name="Line 48"/>
                  <p:cNvSpPr>
                    <a:spLocks noChangeShapeType="1"/>
                  </p:cNvSpPr>
                  <p:nvPr/>
                </p:nvSpPr>
                <p:spPr bwMode="auto">
                  <a:xfrm>
                    <a:off x="2860" y="2137"/>
                    <a:ext cx="0" cy="1440"/>
                  </a:xfrm>
                  <a:prstGeom prst="line">
                    <a:avLst/>
                  </a:prstGeom>
                  <a:noFill/>
                  <a:ln w="0">
                    <a:solidFill>
                      <a:srgbClr val="000000"/>
                    </a:solidFill>
                    <a:round/>
                    <a:headEnd/>
                    <a:tailEnd/>
                  </a:ln>
                </p:spPr>
                <p:txBody>
                  <a:bodyPr/>
                  <a:lstStyle/>
                  <a:p>
                    <a:endParaRPr lang="fr-FR"/>
                  </a:p>
                </p:txBody>
              </p:sp>
              <p:sp>
                <p:nvSpPr>
                  <p:cNvPr id="6180" name="Line 49"/>
                  <p:cNvSpPr>
                    <a:spLocks noChangeShapeType="1"/>
                  </p:cNvSpPr>
                  <p:nvPr/>
                </p:nvSpPr>
                <p:spPr bwMode="auto">
                  <a:xfrm>
                    <a:off x="2980" y="2137"/>
                    <a:ext cx="0" cy="1440"/>
                  </a:xfrm>
                  <a:prstGeom prst="line">
                    <a:avLst/>
                  </a:prstGeom>
                  <a:noFill/>
                  <a:ln w="0">
                    <a:solidFill>
                      <a:srgbClr val="000000"/>
                    </a:solidFill>
                    <a:round/>
                    <a:headEnd/>
                    <a:tailEnd/>
                  </a:ln>
                </p:spPr>
                <p:txBody>
                  <a:bodyPr/>
                  <a:lstStyle/>
                  <a:p>
                    <a:endParaRPr lang="fr-FR"/>
                  </a:p>
                </p:txBody>
              </p:sp>
              <p:sp>
                <p:nvSpPr>
                  <p:cNvPr id="6181" name="Line 50"/>
                  <p:cNvSpPr>
                    <a:spLocks noChangeShapeType="1"/>
                  </p:cNvSpPr>
                  <p:nvPr/>
                </p:nvSpPr>
                <p:spPr bwMode="auto">
                  <a:xfrm>
                    <a:off x="3037" y="2137"/>
                    <a:ext cx="0" cy="1440"/>
                  </a:xfrm>
                  <a:prstGeom prst="line">
                    <a:avLst/>
                  </a:prstGeom>
                  <a:noFill/>
                  <a:ln w="0">
                    <a:solidFill>
                      <a:srgbClr val="000000"/>
                    </a:solidFill>
                    <a:round/>
                    <a:headEnd/>
                    <a:tailEnd/>
                  </a:ln>
                </p:spPr>
                <p:txBody>
                  <a:bodyPr/>
                  <a:lstStyle/>
                  <a:p>
                    <a:endParaRPr lang="fr-FR"/>
                  </a:p>
                </p:txBody>
              </p:sp>
              <p:sp>
                <p:nvSpPr>
                  <p:cNvPr id="6182" name="Line 51"/>
                  <p:cNvSpPr>
                    <a:spLocks noChangeShapeType="1"/>
                  </p:cNvSpPr>
                  <p:nvPr/>
                </p:nvSpPr>
                <p:spPr bwMode="auto">
                  <a:xfrm>
                    <a:off x="2677" y="3577"/>
                    <a:ext cx="360" cy="0"/>
                  </a:xfrm>
                  <a:prstGeom prst="line">
                    <a:avLst/>
                  </a:prstGeom>
                  <a:noFill/>
                  <a:ln w="9525">
                    <a:solidFill>
                      <a:srgbClr val="000000"/>
                    </a:solidFill>
                    <a:round/>
                    <a:headEnd/>
                    <a:tailEnd/>
                  </a:ln>
                </p:spPr>
                <p:txBody>
                  <a:bodyPr/>
                  <a:lstStyle/>
                  <a:p>
                    <a:endParaRPr lang="fr-FR"/>
                  </a:p>
                </p:txBody>
              </p:sp>
            </p:grpSp>
          </p:grpSp>
          <p:sp>
            <p:nvSpPr>
              <p:cNvPr id="6160" name="Arc 53"/>
              <p:cNvSpPr>
                <a:spLocks/>
              </p:cNvSpPr>
              <p:nvPr/>
            </p:nvSpPr>
            <p:spPr bwMode="auto">
              <a:xfrm rot="20298217" flipV="1">
                <a:off x="7865944" y="2532676"/>
                <a:ext cx="363091" cy="427911"/>
              </a:xfrm>
              <a:custGeom>
                <a:avLst/>
                <a:gdLst>
                  <a:gd name="T0" fmla="*/ 0 w 21600"/>
                  <a:gd name="T1" fmla="*/ 0 h 40113"/>
                  <a:gd name="T2" fmla="*/ 2147483647 w 21600"/>
                  <a:gd name="T3" fmla="*/ 2147483647 h 40113"/>
                  <a:gd name="T4" fmla="*/ 0 w 21600"/>
                  <a:gd name="T5" fmla="*/ 2147483647 h 40113"/>
                  <a:gd name="T6" fmla="*/ 0 60000 65536"/>
                  <a:gd name="T7" fmla="*/ 0 60000 65536"/>
                  <a:gd name="T8" fmla="*/ 0 60000 65536"/>
                  <a:gd name="T9" fmla="*/ 0 w 21600"/>
                  <a:gd name="T10" fmla="*/ 0 h 40113"/>
                  <a:gd name="T11" fmla="*/ 21600 w 21600"/>
                  <a:gd name="T12" fmla="*/ 40113 h 40113"/>
                </a:gdLst>
                <a:ahLst/>
                <a:cxnLst>
                  <a:cxn ang="T6">
                    <a:pos x="T0" y="T1"/>
                  </a:cxn>
                  <a:cxn ang="T7">
                    <a:pos x="T2" y="T3"/>
                  </a:cxn>
                  <a:cxn ang="T8">
                    <a:pos x="T4" y="T5"/>
                  </a:cxn>
                </a:cxnLst>
                <a:rect l="T9" t="T10" r="T11" b="T12"/>
                <a:pathLst>
                  <a:path w="21600" h="40113" fill="none" extrusionOk="0">
                    <a:moveTo>
                      <a:pt x="-1" y="0"/>
                    </a:moveTo>
                    <a:cubicBezTo>
                      <a:pt x="11929" y="0"/>
                      <a:pt x="21600" y="9670"/>
                      <a:pt x="21600" y="21600"/>
                    </a:cubicBezTo>
                    <a:cubicBezTo>
                      <a:pt x="21600" y="29180"/>
                      <a:pt x="17625" y="36206"/>
                      <a:pt x="11128" y="40112"/>
                    </a:cubicBezTo>
                  </a:path>
                  <a:path w="21600" h="40113" stroke="0" extrusionOk="0">
                    <a:moveTo>
                      <a:pt x="-1" y="0"/>
                    </a:moveTo>
                    <a:cubicBezTo>
                      <a:pt x="11929" y="0"/>
                      <a:pt x="21600" y="9670"/>
                      <a:pt x="21600" y="21600"/>
                    </a:cubicBezTo>
                    <a:cubicBezTo>
                      <a:pt x="21600" y="29180"/>
                      <a:pt x="17625" y="36206"/>
                      <a:pt x="11128" y="40112"/>
                    </a:cubicBezTo>
                    <a:lnTo>
                      <a:pt x="0" y="21600"/>
                    </a:lnTo>
                    <a:close/>
                  </a:path>
                </a:pathLst>
              </a:custGeom>
              <a:noFill/>
              <a:ln w="9525">
                <a:solidFill>
                  <a:srgbClr val="000000"/>
                </a:solidFill>
                <a:round/>
                <a:headEnd/>
                <a:tailEnd type="arrow" w="lg" len="sm"/>
              </a:ln>
            </p:spPr>
            <p:txBody>
              <a:bodyPr/>
              <a:lstStyle/>
              <a:p>
                <a:endParaRPr lang="fr-FR"/>
              </a:p>
            </p:txBody>
          </p:sp>
          <p:sp>
            <p:nvSpPr>
              <p:cNvPr id="6161" name="Line 54"/>
              <p:cNvSpPr>
                <a:spLocks noChangeShapeType="1"/>
              </p:cNvSpPr>
              <p:nvPr/>
            </p:nvSpPr>
            <p:spPr bwMode="auto">
              <a:xfrm>
                <a:off x="8420100" y="3305175"/>
                <a:ext cx="342900" cy="0"/>
              </a:xfrm>
              <a:prstGeom prst="line">
                <a:avLst/>
              </a:prstGeom>
              <a:noFill/>
              <a:ln w="9525">
                <a:solidFill>
                  <a:srgbClr val="000000"/>
                </a:solidFill>
                <a:round/>
                <a:headEnd/>
                <a:tailEnd/>
              </a:ln>
            </p:spPr>
            <p:txBody>
              <a:bodyPr/>
              <a:lstStyle/>
              <a:p>
                <a:endParaRPr lang="fr-FR"/>
              </a:p>
            </p:txBody>
          </p:sp>
          <p:sp>
            <p:nvSpPr>
              <p:cNvPr id="6162" name="Arc 55"/>
              <p:cNvSpPr>
                <a:spLocks/>
              </p:cNvSpPr>
              <p:nvPr/>
            </p:nvSpPr>
            <p:spPr bwMode="auto">
              <a:xfrm>
                <a:off x="7366000" y="3122613"/>
                <a:ext cx="114300" cy="153987"/>
              </a:xfrm>
              <a:custGeom>
                <a:avLst/>
                <a:gdLst>
                  <a:gd name="T0" fmla="*/ 0 w 21592"/>
                  <a:gd name="T1" fmla="*/ 0 h 21600"/>
                  <a:gd name="T2" fmla="*/ 2147483647 w 21592"/>
                  <a:gd name="T3" fmla="*/ 2147483647 h 21600"/>
                  <a:gd name="T4" fmla="*/ 0 w 21592"/>
                  <a:gd name="T5" fmla="*/ 2147483647 h 21600"/>
                  <a:gd name="T6" fmla="*/ 0 60000 65536"/>
                  <a:gd name="T7" fmla="*/ 0 60000 65536"/>
                  <a:gd name="T8" fmla="*/ 0 60000 65536"/>
                  <a:gd name="T9" fmla="*/ 0 w 21592"/>
                  <a:gd name="T10" fmla="*/ 0 h 21600"/>
                  <a:gd name="T11" fmla="*/ 21592 w 21592"/>
                  <a:gd name="T12" fmla="*/ 21600 h 21600"/>
                </a:gdLst>
                <a:ahLst/>
                <a:cxnLst>
                  <a:cxn ang="T6">
                    <a:pos x="T0" y="T1"/>
                  </a:cxn>
                  <a:cxn ang="T7">
                    <a:pos x="T2" y="T3"/>
                  </a:cxn>
                  <a:cxn ang="T8">
                    <a:pos x="T4" y="T5"/>
                  </a:cxn>
                </a:cxnLst>
                <a:rect l="T9" t="T10" r="T11" b="T12"/>
                <a:pathLst>
                  <a:path w="21592" h="21600" fill="none" extrusionOk="0">
                    <a:moveTo>
                      <a:pt x="-1" y="0"/>
                    </a:moveTo>
                    <a:cubicBezTo>
                      <a:pt x="11700" y="0"/>
                      <a:pt x="21273" y="9316"/>
                      <a:pt x="21591" y="21012"/>
                    </a:cubicBezTo>
                  </a:path>
                  <a:path w="21592" h="21600" stroke="0" extrusionOk="0">
                    <a:moveTo>
                      <a:pt x="-1" y="0"/>
                    </a:moveTo>
                    <a:cubicBezTo>
                      <a:pt x="11700" y="0"/>
                      <a:pt x="21273" y="9316"/>
                      <a:pt x="21591" y="21012"/>
                    </a:cubicBezTo>
                    <a:lnTo>
                      <a:pt x="0" y="21600"/>
                    </a:lnTo>
                    <a:close/>
                  </a:path>
                </a:pathLst>
              </a:custGeom>
              <a:noFill/>
              <a:ln w="9525">
                <a:solidFill>
                  <a:srgbClr val="000000"/>
                </a:solidFill>
                <a:round/>
                <a:headEnd/>
                <a:tailEnd/>
              </a:ln>
            </p:spPr>
            <p:txBody>
              <a:bodyPr/>
              <a:lstStyle/>
              <a:p>
                <a:endParaRPr lang="fr-FR"/>
              </a:p>
            </p:txBody>
          </p:sp>
          <p:sp>
            <p:nvSpPr>
              <p:cNvPr id="6164" name="Line 57"/>
              <p:cNvSpPr>
                <a:spLocks noChangeShapeType="1"/>
              </p:cNvSpPr>
              <p:nvPr/>
            </p:nvSpPr>
            <p:spPr bwMode="auto">
              <a:xfrm>
                <a:off x="6972299" y="3311390"/>
                <a:ext cx="1143000" cy="0"/>
              </a:xfrm>
              <a:prstGeom prst="line">
                <a:avLst/>
              </a:prstGeom>
              <a:noFill/>
              <a:ln w="19050">
                <a:solidFill>
                  <a:srgbClr val="000000"/>
                </a:solidFill>
                <a:round/>
                <a:headEnd/>
                <a:tailEnd type="triangle" w="med" len="med"/>
              </a:ln>
            </p:spPr>
            <p:txBody>
              <a:bodyPr/>
              <a:lstStyle/>
              <a:p>
                <a:endParaRPr lang="fr-FR"/>
              </a:p>
            </p:txBody>
          </p:sp>
          <p:sp>
            <p:nvSpPr>
              <p:cNvPr id="6165" name="Line 24"/>
              <p:cNvSpPr>
                <a:spLocks noChangeShapeType="1"/>
              </p:cNvSpPr>
              <p:nvPr/>
            </p:nvSpPr>
            <p:spPr bwMode="auto">
              <a:xfrm>
                <a:off x="6858016" y="2857496"/>
                <a:ext cx="228600" cy="0"/>
              </a:xfrm>
              <a:prstGeom prst="line">
                <a:avLst/>
              </a:prstGeom>
              <a:noFill/>
              <a:ln w="9525">
                <a:solidFill>
                  <a:srgbClr val="000000"/>
                </a:solidFill>
                <a:round/>
                <a:headEnd/>
                <a:tailEnd/>
              </a:ln>
            </p:spPr>
            <p:txBody>
              <a:bodyPr/>
              <a:lstStyle/>
              <a:p>
                <a:endParaRPr lang="fr-FR"/>
              </a:p>
            </p:txBody>
          </p:sp>
          <p:sp>
            <p:nvSpPr>
              <p:cNvPr id="6166" name="ZoneTexte 24"/>
              <p:cNvSpPr txBox="1">
                <a:spLocks noChangeArrowheads="1"/>
              </p:cNvSpPr>
              <p:nvPr/>
            </p:nvSpPr>
            <p:spPr bwMode="auto">
              <a:xfrm>
                <a:off x="6624562" y="2439669"/>
                <a:ext cx="303192" cy="153211"/>
              </a:xfrm>
              <a:prstGeom prst="rect">
                <a:avLst/>
              </a:prstGeom>
              <a:noFill/>
              <a:ln w="9525">
                <a:noFill/>
                <a:miter lim="800000"/>
                <a:headEnd/>
                <a:tailEnd/>
              </a:ln>
            </p:spPr>
            <p:txBody>
              <a:bodyPr wrap="square">
                <a:spAutoFit/>
              </a:bodyPr>
              <a:lstStyle/>
              <a:p>
                <a:r>
                  <a:rPr lang="fr-FR" sz="1400"/>
                  <a:t>E</a:t>
                </a:r>
              </a:p>
            </p:txBody>
          </p:sp>
          <p:sp>
            <p:nvSpPr>
              <p:cNvPr id="6167" name="ZoneTexte 25"/>
              <p:cNvSpPr txBox="1">
                <a:spLocks noChangeArrowheads="1"/>
              </p:cNvSpPr>
              <p:nvPr/>
            </p:nvSpPr>
            <p:spPr bwMode="auto">
              <a:xfrm>
                <a:off x="7053135" y="2428780"/>
                <a:ext cx="304892" cy="307777"/>
              </a:xfrm>
              <a:prstGeom prst="rect">
                <a:avLst/>
              </a:prstGeom>
              <a:noFill/>
              <a:ln w="9525">
                <a:noFill/>
                <a:miter lim="800000"/>
                <a:headEnd/>
                <a:tailEnd/>
              </a:ln>
            </p:spPr>
            <p:txBody>
              <a:bodyPr wrap="none">
                <a:spAutoFit/>
              </a:bodyPr>
              <a:lstStyle/>
              <a:p>
                <a:r>
                  <a:rPr lang="fr-FR" sz="1400" dirty="0"/>
                  <a:t>S</a:t>
                </a:r>
              </a:p>
            </p:txBody>
          </p:sp>
          <p:sp>
            <p:nvSpPr>
              <p:cNvPr id="2" name="ZoneTexte 27"/>
              <p:cNvSpPr txBox="1">
                <a:spLocks noChangeArrowheads="1"/>
              </p:cNvSpPr>
              <p:nvPr/>
            </p:nvSpPr>
            <p:spPr bwMode="auto">
              <a:xfrm>
                <a:off x="7814860" y="2636604"/>
                <a:ext cx="324128" cy="307777"/>
              </a:xfrm>
              <a:prstGeom prst="rect">
                <a:avLst/>
              </a:prstGeom>
              <a:noFill/>
              <a:ln w="9525">
                <a:noFill/>
                <a:miter lim="800000"/>
                <a:headEnd/>
                <a:tailEnd/>
              </a:ln>
            </p:spPr>
            <p:txBody>
              <a:bodyPr wrap="none">
                <a:spAutoFit/>
              </a:bodyPr>
              <a:lstStyle/>
              <a:p>
                <a:r>
                  <a:rPr lang="el-GR" sz="1400" dirty="0"/>
                  <a:t>ω</a:t>
                </a:r>
                <a:endParaRPr lang="fr-FR" sz="1400" dirty="0"/>
              </a:p>
            </p:txBody>
          </p:sp>
          <p:sp>
            <p:nvSpPr>
              <p:cNvPr id="6171" name="ZoneTexte 29"/>
              <p:cNvSpPr txBox="1">
                <a:spLocks noChangeArrowheads="1"/>
              </p:cNvSpPr>
              <p:nvPr/>
            </p:nvSpPr>
            <p:spPr bwMode="auto">
              <a:xfrm>
                <a:off x="7469506" y="3074068"/>
                <a:ext cx="373820" cy="307777"/>
              </a:xfrm>
              <a:prstGeom prst="rect">
                <a:avLst/>
              </a:prstGeom>
              <a:noFill/>
              <a:ln w="9525">
                <a:noFill/>
                <a:miter lim="800000"/>
                <a:headEnd/>
                <a:tailEnd/>
              </a:ln>
            </p:spPr>
            <p:txBody>
              <a:bodyPr wrap="none">
                <a:spAutoFit/>
              </a:bodyPr>
              <a:lstStyle/>
              <a:p>
                <a:r>
                  <a:rPr lang="el-GR" sz="1400" dirty="0"/>
                  <a:t>ω</a:t>
                </a:r>
                <a:r>
                  <a:rPr lang="fr-FR" sz="1400" dirty="0"/>
                  <a:t>t</a:t>
                </a:r>
              </a:p>
            </p:txBody>
          </p:sp>
          <p:sp>
            <p:nvSpPr>
              <p:cNvPr id="6172" name="ZoneTexte 30"/>
              <p:cNvSpPr txBox="1">
                <a:spLocks noChangeArrowheads="1"/>
              </p:cNvSpPr>
              <p:nvPr/>
            </p:nvSpPr>
            <p:spPr bwMode="auto">
              <a:xfrm>
                <a:off x="8715404" y="3264099"/>
                <a:ext cx="274434" cy="307777"/>
              </a:xfrm>
              <a:prstGeom prst="rect">
                <a:avLst/>
              </a:prstGeom>
              <a:noFill/>
              <a:ln w="9525">
                <a:noFill/>
                <a:miter lim="800000"/>
                <a:headEnd/>
                <a:tailEnd/>
              </a:ln>
            </p:spPr>
            <p:txBody>
              <a:bodyPr wrap="none">
                <a:spAutoFit/>
              </a:bodyPr>
              <a:lstStyle/>
              <a:p>
                <a:r>
                  <a:rPr lang="fr-FR" sz="1400"/>
                  <a:t>x</a:t>
                </a:r>
              </a:p>
            </p:txBody>
          </p:sp>
          <p:sp>
            <p:nvSpPr>
              <p:cNvPr id="6173" name="ZoneTexte 31"/>
              <p:cNvSpPr txBox="1">
                <a:spLocks noChangeArrowheads="1"/>
              </p:cNvSpPr>
              <p:nvPr/>
            </p:nvSpPr>
            <p:spPr bwMode="auto">
              <a:xfrm>
                <a:off x="6863015" y="3290676"/>
                <a:ext cx="284052" cy="307777"/>
              </a:xfrm>
              <a:prstGeom prst="rect">
                <a:avLst/>
              </a:prstGeom>
              <a:noFill/>
              <a:ln w="9525">
                <a:noFill/>
                <a:miter lim="800000"/>
                <a:headEnd/>
                <a:tailEnd/>
              </a:ln>
            </p:spPr>
            <p:txBody>
              <a:bodyPr wrap="none">
                <a:spAutoFit/>
              </a:bodyPr>
              <a:lstStyle/>
              <a:p>
                <a:r>
                  <a:rPr lang="fr-FR" sz="1400" dirty="0"/>
                  <a:t>o</a:t>
                </a:r>
              </a:p>
            </p:txBody>
          </p:sp>
        </p:grpSp>
        <mc:AlternateContent xmlns:mc="http://schemas.openxmlformats.org/markup-compatibility/2006" xmlns:a14="http://schemas.microsoft.com/office/drawing/2010/main">
          <mc:Choice Requires="a14">
            <p:sp>
              <p:nvSpPr>
                <p:cNvPr id="3" name="ZoneTexte 2"/>
                <p:cNvSpPr txBox="1"/>
                <p:nvPr/>
              </p:nvSpPr>
              <p:spPr>
                <a:xfrm>
                  <a:off x="3979366" y="3738461"/>
                  <a:ext cx="360040" cy="4029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fr-FR" i="1" smtClean="0">
                                <a:latin typeface="Cambria Math" panose="02040503050406030204" pitchFamily="18" charset="0"/>
                              </a:rPr>
                            </m:ctrlPr>
                          </m:accPr>
                          <m:e>
                            <m:r>
                              <a:rPr lang="en-US" b="0" i="1" smtClean="0">
                                <a:latin typeface="Cambria Math" panose="02040503050406030204" pitchFamily="18" charset="0"/>
                              </a:rPr>
                              <m:t>𝐵</m:t>
                            </m:r>
                          </m:e>
                        </m:acc>
                      </m:oMath>
                    </m:oMathPara>
                  </a14:m>
                  <a:endParaRPr lang="fr-FR" dirty="0"/>
                </a:p>
              </p:txBody>
            </p:sp>
          </mc:Choice>
          <mc:Fallback xmlns="">
            <p:sp>
              <p:nvSpPr>
                <p:cNvPr id="3" name="ZoneTexte 2"/>
                <p:cNvSpPr txBox="1">
                  <a:spLocks noRot="1" noChangeAspect="1" noMove="1" noResize="1" noEditPoints="1" noAdjustHandles="1" noChangeArrowheads="1" noChangeShapeType="1" noTextEdit="1"/>
                </p:cNvSpPr>
                <p:nvPr/>
              </p:nvSpPr>
              <p:spPr>
                <a:xfrm>
                  <a:off x="3979366" y="3738461"/>
                  <a:ext cx="360040" cy="402931"/>
                </a:xfrm>
                <a:prstGeom prst="rect">
                  <a:avLst/>
                </a:prstGeom>
                <a:blipFill>
                  <a:blip r:embed="rId3"/>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40" name="ZoneTexte 39"/>
                <p:cNvSpPr txBox="1"/>
                <p:nvPr/>
              </p:nvSpPr>
              <p:spPr>
                <a:xfrm>
                  <a:off x="4026897" y="4839069"/>
                  <a:ext cx="360040" cy="4029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fr-FR" i="1" smtClean="0">
                                <a:latin typeface="Cambria Math" panose="02040503050406030204" pitchFamily="18" charset="0"/>
                              </a:rPr>
                            </m:ctrlPr>
                          </m:accPr>
                          <m:e>
                            <m:r>
                              <a:rPr lang="en-US" b="0" i="1" smtClean="0">
                                <a:latin typeface="Cambria Math" panose="02040503050406030204" pitchFamily="18" charset="0"/>
                              </a:rPr>
                              <m:t>𝑆</m:t>
                            </m:r>
                          </m:e>
                        </m:acc>
                      </m:oMath>
                    </m:oMathPara>
                  </a14:m>
                  <a:endParaRPr lang="fr-FR" dirty="0"/>
                </a:p>
              </p:txBody>
            </p:sp>
          </mc:Choice>
          <mc:Fallback xmlns="">
            <p:sp>
              <p:nvSpPr>
                <p:cNvPr id="40" name="ZoneTexte 39"/>
                <p:cNvSpPr txBox="1">
                  <a:spLocks noRot="1" noChangeAspect="1" noMove="1" noResize="1" noEditPoints="1" noAdjustHandles="1" noChangeArrowheads="1" noChangeShapeType="1" noTextEdit="1"/>
                </p:cNvSpPr>
                <p:nvPr/>
              </p:nvSpPr>
              <p:spPr>
                <a:xfrm>
                  <a:off x="4026897" y="4839069"/>
                  <a:ext cx="360040" cy="402931"/>
                </a:xfrm>
                <a:prstGeom prst="rect">
                  <a:avLst/>
                </a:prstGeom>
                <a:blipFill>
                  <a:blip r:embed="rId4"/>
                  <a:stretch>
                    <a:fillRect t="-21212" r="-28814"/>
                  </a:stretch>
                </a:blipFill>
              </p:spPr>
              <p:txBody>
                <a:bodyPr/>
                <a:lstStyle/>
                <a:p>
                  <a:r>
                    <a:rPr lang="fr-FR">
                      <a:noFill/>
                    </a:rPr>
                    <a:t> </a:t>
                  </a:r>
                </a:p>
              </p:txBody>
            </p:sp>
          </mc:Fallback>
        </mc:AlternateContent>
      </p:grpSp>
      <p:sp>
        <p:nvSpPr>
          <p:cNvPr id="4" name="Espace réservé du numéro de diapositive 3"/>
          <p:cNvSpPr>
            <a:spLocks noGrp="1"/>
          </p:cNvSpPr>
          <p:nvPr>
            <p:ph type="sldNum" sz="quarter" idx="12"/>
          </p:nvPr>
        </p:nvSpPr>
        <p:spPr/>
        <p:txBody>
          <a:bodyPr/>
          <a:lstStyle/>
          <a:p>
            <a:pPr>
              <a:defRPr/>
            </a:pPr>
            <a:fld id="{8D6E587B-5070-4C33-B8A0-3049C854F3BE}" type="slidenum">
              <a:rPr lang="fr-FR" smtClean="0"/>
              <a:pPr>
                <a:defRPr/>
              </a:pPr>
              <a:t>4</a:t>
            </a:fld>
            <a:endParaRPr lang="fr-F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rmAutofit/>
          </a:bodyPr>
          <a:lstStyle/>
          <a:p>
            <a:pPr eaLnBrk="1" fontAlgn="auto" hangingPunct="1">
              <a:spcAft>
                <a:spcPts val="0"/>
              </a:spcAft>
              <a:defRPr/>
            </a:pPr>
            <a:r>
              <a:rPr lang="it-IT" sz="3400" b="1" dirty="0"/>
              <a:t>Intérêt des systèmes triphasés</a:t>
            </a:r>
            <a:endParaRPr lang="fr-FR" sz="3400" b="1" dirty="0"/>
          </a:p>
        </p:txBody>
      </p:sp>
      <p:sp>
        <p:nvSpPr>
          <p:cNvPr id="24585" name="ZoneTexte 64"/>
          <p:cNvSpPr txBox="1">
            <a:spLocks noChangeArrowheads="1"/>
          </p:cNvSpPr>
          <p:nvPr/>
        </p:nvSpPr>
        <p:spPr bwMode="auto">
          <a:xfrm>
            <a:off x="814712" y="1581435"/>
            <a:ext cx="7340656" cy="4247317"/>
          </a:xfrm>
          <a:prstGeom prst="rect">
            <a:avLst/>
          </a:prstGeom>
          <a:noFill/>
          <a:ln w="9525">
            <a:noFill/>
            <a:miter lim="800000"/>
            <a:headEnd/>
            <a:tailEnd/>
          </a:ln>
        </p:spPr>
        <p:txBody>
          <a:bodyPr wrap="square">
            <a:spAutoFit/>
          </a:bodyPr>
          <a:lstStyle/>
          <a:p>
            <a:pPr marL="0" lvl="1" algn="just"/>
            <a:r>
              <a:rPr lang="fr-FR" b="1" dirty="0"/>
              <a:t>Intérêt en distribution:</a:t>
            </a:r>
          </a:p>
          <a:p>
            <a:pPr marL="0" lvl="1" algn="just"/>
            <a:endParaRPr lang="fr-FR" b="1" dirty="0"/>
          </a:p>
          <a:p>
            <a:pPr algn="just"/>
            <a:r>
              <a:rPr lang="fr-FR" dirty="0"/>
              <a:t>Soient trois générateur e</a:t>
            </a:r>
            <a:r>
              <a:rPr lang="fr-FR" baseline="-25000" dirty="0"/>
              <a:t>1</a:t>
            </a:r>
            <a:r>
              <a:rPr lang="fr-FR" dirty="0"/>
              <a:t>, e</a:t>
            </a:r>
            <a:r>
              <a:rPr lang="fr-FR" baseline="-25000" dirty="0"/>
              <a:t>2</a:t>
            </a:r>
            <a:r>
              <a:rPr lang="fr-FR" dirty="0"/>
              <a:t>, e</a:t>
            </a:r>
            <a:r>
              <a:rPr lang="fr-FR" baseline="-25000" dirty="0"/>
              <a:t>3</a:t>
            </a:r>
            <a:r>
              <a:rPr lang="fr-FR" dirty="0"/>
              <a:t> et trois impédances identiques à alimenter. Comparons en monophasé et en triphasé les quantités de cuivre nécessaires à la construction des lignes.</a:t>
            </a:r>
          </a:p>
          <a:p>
            <a:endParaRPr lang="fr-FR" dirty="0"/>
          </a:p>
          <a:p>
            <a:r>
              <a:rPr lang="fr-FR" dirty="0"/>
              <a:t>Les courants i</a:t>
            </a:r>
            <a:r>
              <a:rPr lang="fr-FR" baseline="-25000" dirty="0"/>
              <a:t>1 </a:t>
            </a:r>
            <a:r>
              <a:rPr lang="fr-FR" dirty="0"/>
              <a:t>, i</a:t>
            </a:r>
            <a:r>
              <a:rPr lang="fr-FR" baseline="-25000" dirty="0"/>
              <a:t>2 </a:t>
            </a:r>
            <a:r>
              <a:rPr lang="fr-FR" dirty="0"/>
              <a:t>, i</a:t>
            </a:r>
            <a:r>
              <a:rPr lang="fr-FR" baseline="-25000" dirty="0"/>
              <a:t>3 </a:t>
            </a:r>
            <a:r>
              <a:rPr lang="fr-FR" dirty="0"/>
              <a:t> ont même module, </a:t>
            </a:r>
          </a:p>
          <a:p>
            <a:r>
              <a:rPr lang="fr-FR" dirty="0"/>
              <a:t>soit σ la densité de courant. </a:t>
            </a:r>
          </a:p>
          <a:p>
            <a:r>
              <a:rPr lang="fr-FR" dirty="0"/>
              <a:t>Soit L la distance entre les récepteurs et les sources.</a:t>
            </a:r>
          </a:p>
          <a:p>
            <a:endParaRPr lang="fr-FR" dirty="0"/>
          </a:p>
          <a:p>
            <a:endParaRPr lang="fr-FR" dirty="0"/>
          </a:p>
          <a:p>
            <a:endParaRPr lang="fr-FR" dirty="0"/>
          </a:p>
          <a:p>
            <a:endParaRPr lang="fr-FR" dirty="0"/>
          </a:p>
          <a:p>
            <a:endParaRPr lang="fr-FR" dirty="0"/>
          </a:p>
          <a:p>
            <a:pPr algn="just"/>
            <a:endParaRPr lang="fr-FR" b="1" dirty="0"/>
          </a:p>
        </p:txBody>
      </p:sp>
      <p:grpSp>
        <p:nvGrpSpPr>
          <p:cNvPr id="2" name="Groupe 111"/>
          <p:cNvGrpSpPr>
            <a:grpSpLocks/>
          </p:cNvGrpSpPr>
          <p:nvPr/>
        </p:nvGrpSpPr>
        <p:grpSpPr bwMode="auto">
          <a:xfrm>
            <a:off x="2750344" y="4149080"/>
            <a:ext cx="3643312" cy="2286000"/>
            <a:chOff x="5357818" y="1928802"/>
            <a:chExt cx="3643338" cy="2286016"/>
          </a:xfrm>
        </p:grpSpPr>
        <p:grpSp>
          <p:nvGrpSpPr>
            <p:cNvPr id="25611" name="Groupe 100"/>
            <p:cNvGrpSpPr>
              <a:grpSpLocks/>
            </p:cNvGrpSpPr>
            <p:nvPr/>
          </p:nvGrpSpPr>
          <p:grpSpPr bwMode="auto">
            <a:xfrm>
              <a:off x="5429250" y="2224088"/>
              <a:ext cx="3429000" cy="1692275"/>
              <a:chOff x="1405505" y="4808559"/>
              <a:chExt cx="3429000" cy="1692275"/>
            </a:xfrm>
          </p:grpSpPr>
          <p:sp>
            <p:nvSpPr>
              <p:cNvPr id="25623" name="Line 39"/>
              <p:cNvSpPr>
                <a:spLocks noChangeShapeType="1"/>
              </p:cNvSpPr>
              <p:nvPr/>
            </p:nvSpPr>
            <p:spPr bwMode="auto">
              <a:xfrm>
                <a:off x="2345305" y="4808559"/>
                <a:ext cx="2057400" cy="1587"/>
              </a:xfrm>
              <a:prstGeom prst="line">
                <a:avLst/>
              </a:prstGeom>
              <a:noFill/>
              <a:ln w="9525">
                <a:solidFill>
                  <a:srgbClr val="000000"/>
                </a:solidFill>
                <a:round/>
                <a:headEnd/>
                <a:tailEnd/>
              </a:ln>
            </p:spPr>
            <p:txBody>
              <a:bodyPr/>
              <a:lstStyle/>
              <a:p>
                <a:endParaRPr lang="fr-FR"/>
              </a:p>
            </p:txBody>
          </p:sp>
          <p:sp>
            <p:nvSpPr>
              <p:cNvPr id="25624" name="Line 40"/>
              <p:cNvSpPr>
                <a:spLocks noChangeShapeType="1"/>
              </p:cNvSpPr>
              <p:nvPr/>
            </p:nvSpPr>
            <p:spPr bwMode="auto">
              <a:xfrm>
                <a:off x="2345305" y="4808559"/>
                <a:ext cx="0" cy="114300"/>
              </a:xfrm>
              <a:prstGeom prst="line">
                <a:avLst/>
              </a:prstGeom>
              <a:noFill/>
              <a:ln w="9525">
                <a:solidFill>
                  <a:srgbClr val="000000"/>
                </a:solidFill>
                <a:round/>
                <a:headEnd/>
                <a:tailEnd/>
              </a:ln>
            </p:spPr>
            <p:txBody>
              <a:bodyPr/>
              <a:lstStyle/>
              <a:p>
                <a:endParaRPr lang="fr-FR"/>
              </a:p>
            </p:txBody>
          </p:sp>
          <p:grpSp>
            <p:nvGrpSpPr>
              <p:cNvPr id="25625" name="Group 41"/>
              <p:cNvGrpSpPr>
                <a:grpSpLocks/>
              </p:cNvGrpSpPr>
              <p:nvPr/>
            </p:nvGrpSpPr>
            <p:grpSpPr bwMode="auto">
              <a:xfrm rot="-5595951">
                <a:off x="4070918" y="5048271"/>
                <a:ext cx="571500" cy="117475"/>
                <a:chOff x="2317" y="5557"/>
                <a:chExt cx="1800" cy="180"/>
              </a:xfrm>
            </p:grpSpPr>
            <p:grpSp>
              <p:nvGrpSpPr>
                <p:cNvPr id="25697" name="Group 42"/>
                <p:cNvGrpSpPr>
                  <a:grpSpLocks/>
                </p:cNvGrpSpPr>
                <p:nvPr/>
              </p:nvGrpSpPr>
              <p:grpSpPr bwMode="auto">
                <a:xfrm>
                  <a:off x="2497" y="5557"/>
                  <a:ext cx="1440" cy="180"/>
                  <a:chOff x="2497" y="5557"/>
                  <a:chExt cx="1440" cy="180"/>
                </a:xfrm>
              </p:grpSpPr>
              <p:grpSp>
                <p:nvGrpSpPr>
                  <p:cNvPr id="25700" name="Group 43"/>
                  <p:cNvGrpSpPr>
                    <a:grpSpLocks/>
                  </p:cNvGrpSpPr>
                  <p:nvPr/>
                </p:nvGrpSpPr>
                <p:grpSpPr bwMode="auto">
                  <a:xfrm>
                    <a:off x="2497" y="5557"/>
                    <a:ext cx="360" cy="180"/>
                    <a:chOff x="2497" y="5557"/>
                    <a:chExt cx="360" cy="180"/>
                  </a:xfrm>
                </p:grpSpPr>
                <p:sp>
                  <p:nvSpPr>
                    <p:cNvPr id="25710" name="Line 44"/>
                    <p:cNvSpPr>
                      <a:spLocks noChangeShapeType="1"/>
                    </p:cNvSpPr>
                    <p:nvPr/>
                  </p:nvSpPr>
                  <p:spPr bwMode="auto">
                    <a:xfrm flipH="1">
                      <a:off x="2497" y="5557"/>
                      <a:ext cx="180" cy="180"/>
                    </a:xfrm>
                    <a:prstGeom prst="line">
                      <a:avLst/>
                    </a:prstGeom>
                    <a:noFill/>
                    <a:ln w="9525">
                      <a:solidFill>
                        <a:srgbClr val="000000"/>
                      </a:solidFill>
                      <a:round/>
                      <a:headEnd/>
                      <a:tailEnd/>
                    </a:ln>
                  </p:spPr>
                  <p:txBody>
                    <a:bodyPr/>
                    <a:lstStyle/>
                    <a:p>
                      <a:endParaRPr lang="fr-FR"/>
                    </a:p>
                  </p:txBody>
                </p:sp>
                <p:sp>
                  <p:nvSpPr>
                    <p:cNvPr id="25711" name="Line 45"/>
                    <p:cNvSpPr>
                      <a:spLocks noChangeShapeType="1"/>
                    </p:cNvSpPr>
                    <p:nvPr/>
                  </p:nvSpPr>
                  <p:spPr bwMode="auto">
                    <a:xfrm>
                      <a:off x="2677" y="5557"/>
                      <a:ext cx="180" cy="180"/>
                    </a:xfrm>
                    <a:prstGeom prst="line">
                      <a:avLst/>
                    </a:prstGeom>
                    <a:noFill/>
                    <a:ln w="9525">
                      <a:solidFill>
                        <a:srgbClr val="000000"/>
                      </a:solidFill>
                      <a:round/>
                      <a:headEnd/>
                      <a:tailEnd/>
                    </a:ln>
                  </p:spPr>
                  <p:txBody>
                    <a:bodyPr/>
                    <a:lstStyle/>
                    <a:p>
                      <a:endParaRPr lang="fr-FR"/>
                    </a:p>
                  </p:txBody>
                </p:sp>
              </p:grpSp>
              <p:grpSp>
                <p:nvGrpSpPr>
                  <p:cNvPr id="25701" name="Group 46"/>
                  <p:cNvGrpSpPr>
                    <a:grpSpLocks/>
                  </p:cNvGrpSpPr>
                  <p:nvPr/>
                </p:nvGrpSpPr>
                <p:grpSpPr bwMode="auto">
                  <a:xfrm>
                    <a:off x="2857" y="5557"/>
                    <a:ext cx="360" cy="180"/>
                    <a:chOff x="2497" y="5557"/>
                    <a:chExt cx="360" cy="180"/>
                  </a:xfrm>
                </p:grpSpPr>
                <p:sp>
                  <p:nvSpPr>
                    <p:cNvPr id="25708" name="Line 47"/>
                    <p:cNvSpPr>
                      <a:spLocks noChangeShapeType="1"/>
                    </p:cNvSpPr>
                    <p:nvPr/>
                  </p:nvSpPr>
                  <p:spPr bwMode="auto">
                    <a:xfrm flipH="1">
                      <a:off x="2497" y="5557"/>
                      <a:ext cx="180" cy="180"/>
                    </a:xfrm>
                    <a:prstGeom prst="line">
                      <a:avLst/>
                    </a:prstGeom>
                    <a:noFill/>
                    <a:ln w="9525">
                      <a:solidFill>
                        <a:srgbClr val="000000"/>
                      </a:solidFill>
                      <a:round/>
                      <a:headEnd/>
                      <a:tailEnd/>
                    </a:ln>
                  </p:spPr>
                  <p:txBody>
                    <a:bodyPr/>
                    <a:lstStyle/>
                    <a:p>
                      <a:endParaRPr lang="fr-FR"/>
                    </a:p>
                  </p:txBody>
                </p:sp>
                <p:sp>
                  <p:nvSpPr>
                    <p:cNvPr id="25709" name="Line 48"/>
                    <p:cNvSpPr>
                      <a:spLocks noChangeShapeType="1"/>
                    </p:cNvSpPr>
                    <p:nvPr/>
                  </p:nvSpPr>
                  <p:spPr bwMode="auto">
                    <a:xfrm>
                      <a:off x="2677" y="5557"/>
                      <a:ext cx="180" cy="180"/>
                    </a:xfrm>
                    <a:prstGeom prst="line">
                      <a:avLst/>
                    </a:prstGeom>
                    <a:noFill/>
                    <a:ln w="9525">
                      <a:solidFill>
                        <a:srgbClr val="000000"/>
                      </a:solidFill>
                      <a:round/>
                      <a:headEnd/>
                      <a:tailEnd/>
                    </a:ln>
                  </p:spPr>
                  <p:txBody>
                    <a:bodyPr/>
                    <a:lstStyle/>
                    <a:p>
                      <a:endParaRPr lang="fr-FR"/>
                    </a:p>
                  </p:txBody>
                </p:sp>
              </p:grpSp>
              <p:grpSp>
                <p:nvGrpSpPr>
                  <p:cNvPr id="25702" name="Group 49"/>
                  <p:cNvGrpSpPr>
                    <a:grpSpLocks/>
                  </p:cNvGrpSpPr>
                  <p:nvPr/>
                </p:nvGrpSpPr>
                <p:grpSpPr bwMode="auto">
                  <a:xfrm>
                    <a:off x="3217" y="5557"/>
                    <a:ext cx="360" cy="180"/>
                    <a:chOff x="2497" y="5557"/>
                    <a:chExt cx="360" cy="180"/>
                  </a:xfrm>
                </p:grpSpPr>
                <p:sp>
                  <p:nvSpPr>
                    <p:cNvPr id="25706" name="Line 50"/>
                    <p:cNvSpPr>
                      <a:spLocks noChangeShapeType="1"/>
                    </p:cNvSpPr>
                    <p:nvPr/>
                  </p:nvSpPr>
                  <p:spPr bwMode="auto">
                    <a:xfrm flipH="1">
                      <a:off x="2497" y="5557"/>
                      <a:ext cx="180" cy="180"/>
                    </a:xfrm>
                    <a:prstGeom prst="line">
                      <a:avLst/>
                    </a:prstGeom>
                    <a:noFill/>
                    <a:ln w="9525">
                      <a:solidFill>
                        <a:srgbClr val="000000"/>
                      </a:solidFill>
                      <a:round/>
                      <a:headEnd/>
                      <a:tailEnd/>
                    </a:ln>
                  </p:spPr>
                  <p:txBody>
                    <a:bodyPr/>
                    <a:lstStyle/>
                    <a:p>
                      <a:endParaRPr lang="fr-FR"/>
                    </a:p>
                  </p:txBody>
                </p:sp>
                <p:sp>
                  <p:nvSpPr>
                    <p:cNvPr id="25707" name="Line 51"/>
                    <p:cNvSpPr>
                      <a:spLocks noChangeShapeType="1"/>
                    </p:cNvSpPr>
                    <p:nvPr/>
                  </p:nvSpPr>
                  <p:spPr bwMode="auto">
                    <a:xfrm>
                      <a:off x="2677" y="5557"/>
                      <a:ext cx="180" cy="180"/>
                    </a:xfrm>
                    <a:prstGeom prst="line">
                      <a:avLst/>
                    </a:prstGeom>
                    <a:noFill/>
                    <a:ln w="9525">
                      <a:solidFill>
                        <a:srgbClr val="000000"/>
                      </a:solidFill>
                      <a:round/>
                      <a:headEnd/>
                      <a:tailEnd/>
                    </a:ln>
                  </p:spPr>
                  <p:txBody>
                    <a:bodyPr/>
                    <a:lstStyle/>
                    <a:p>
                      <a:endParaRPr lang="fr-FR"/>
                    </a:p>
                  </p:txBody>
                </p:sp>
              </p:grpSp>
              <p:grpSp>
                <p:nvGrpSpPr>
                  <p:cNvPr id="25703" name="Group 52"/>
                  <p:cNvGrpSpPr>
                    <a:grpSpLocks/>
                  </p:cNvGrpSpPr>
                  <p:nvPr/>
                </p:nvGrpSpPr>
                <p:grpSpPr bwMode="auto">
                  <a:xfrm>
                    <a:off x="3577" y="5557"/>
                    <a:ext cx="360" cy="180"/>
                    <a:chOff x="2497" y="5557"/>
                    <a:chExt cx="360" cy="180"/>
                  </a:xfrm>
                </p:grpSpPr>
                <p:sp>
                  <p:nvSpPr>
                    <p:cNvPr id="25704" name="Line 53"/>
                    <p:cNvSpPr>
                      <a:spLocks noChangeShapeType="1"/>
                    </p:cNvSpPr>
                    <p:nvPr/>
                  </p:nvSpPr>
                  <p:spPr bwMode="auto">
                    <a:xfrm flipH="1">
                      <a:off x="2497" y="5557"/>
                      <a:ext cx="180" cy="180"/>
                    </a:xfrm>
                    <a:prstGeom prst="line">
                      <a:avLst/>
                    </a:prstGeom>
                    <a:noFill/>
                    <a:ln w="9525">
                      <a:solidFill>
                        <a:srgbClr val="000000"/>
                      </a:solidFill>
                      <a:round/>
                      <a:headEnd/>
                      <a:tailEnd/>
                    </a:ln>
                  </p:spPr>
                  <p:txBody>
                    <a:bodyPr/>
                    <a:lstStyle/>
                    <a:p>
                      <a:endParaRPr lang="fr-FR"/>
                    </a:p>
                  </p:txBody>
                </p:sp>
                <p:sp>
                  <p:nvSpPr>
                    <p:cNvPr id="25705" name="Line 54"/>
                    <p:cNvSpPr>
                      <a:spLocks noChangeShapeType="1"/>
                    </p:cNvSpPr>
                    <p:nvPr/>
                  </p:nvSpPr>
                  <p:spPr bwMode="auto">
                    <a:xfrm>
                      <a:off x="2677" y="5557"/>
                      <a:ext cx="180" cy="180"/>
                    </a:xfrm>
                    <a:prstGeom prst="line">
                      <a:avLst/>
                    </a:prstGeom>
                    <a:noFill/>
                    <a:ln w="9525">
                      <a:solidFill>
                        <a:srgbClr val="000000"/>
                      </a:solidFill>
                      <a:round/>
                      <a:headEnd/>
                      <a:tailEnd/>
                    </a:ln>
                  </p:spPr>
                  <p:txBody>
                    <a:bodyPr/>
                    <a:lstStyle/>
                    <a:p>
                      <a:endParaRPr lang="fr-FR"/>
                    </a:p>
                  </p:txBody>
                </p:sp>
              </p:grpSp>
            </p:grpSp>
            <p:sp>
              <p:nvSpPr>
                <p:cNvPr id="25698" name="Line 55"/>
                <p:cNvSpPr>
                  <a:spLocks noChangeShapeType="1"/>
                </p:cNvSpPr>
                <p:nvPr/>
              </p:nvSpPr>
              <p:spPr bwMode="auto">
                <a:xfrm>
                  <a:off x="3937" y="5737"/>
                  <a:ext cx="180" cy="0"/>
                </a:xfrm>
                <a:prstGeom prst="line">
                  <a:avLst/>
                </a:prstGeom>
                <a:noFill/>
                <a:ln w="9525">
                  <a:solidFill>
                    <a:srgbClr val="000000"/>
                  </a:solidFill>
                  <a:round/>
                  <a:headEnd/>
                  <a:tailEnd/>
                </a:ln>
              </p:spPr>
              <p:txBody>
                <a:bodyPr/>
                <a:lstStyle/>
                <a:p>
                  <a:endParaRPr lang="fr-FR"/>
                </a:p>
              </p:txBody>
            </p:sp>
            <p:sp>
              <p:nvSpPr>
                <p:cNvPr id="25699" name="Line 56"/>
                <p:cNvSpPr>
                  <a:spLocks noChangeShapeType="1"/>
                </p:cNvSpPr>
                <p:nvPr/>
              </p:nvSpPr>
              <p:spPr bwMode="auto">
                <a:xfrm>
                  <a:off x="2317" y="5737"/>
                  <a:ext cx="180" cy="0"/>
                </a:xfrm>
                <a:prstGeom prst="line">
                  <a:avLst/>
                </a:prstGeom>
                <a:noFill/>
                <a:ln w="9525">
                  <a:solidFill>
                    <a:srgbClr val="000000"/>
                  </a:solidFill>
                  <a:round/>
                  <a:headEnd/>
                  <a:tailEnd/>
                </a:ln>
              </p:spPr>
              <p:txBody>
                <a:bodyPr/>
                <a:lstStyle/>
                <a:p>
                  <a:endParaRPr lang="fr-FR"/>
                </a:p>
              </p:txBody>
            </p:sp>
          </p:grpSp>
          <p:sp>
            <p:nvSpPr>
              <p:cNvPr id="25626" name="Line 57"/>
              <p:cNvSpPr>
                <a:spLocks noChangeShapeType="1"/>
              </p:cNvSpPr>
              <p:nvPr/>
            </p:nvSpPr>
            <p:spPr bwMode="auto">
              <a:xfrm flipH="1">
                <a:off x="2370705" y="5383234"/>
                <a:ext cx="2044700" cy="0"/>
              </a:xfrm>
              <a:prstGeom prst="line">
                <a:avLst/>
              </a:prstGeom>
              <a:noFill/>
              <a:ln w="9525">
                <a:solidFill>
                  <a:srgbClr val="000000"/>
                </a:solidFill>
                <a:round/>
                <a:headEnd/>
                <a:tailEnd/>
              </a:ln>
            </p:spPr>
            <p:txBody>
              <a:bodyPr/>
              <a:lstStyle/>
              <a:p>
                <a:endParaRPr lang="fr-FR"/>
              </a:p>
            </p:txBody>
          </p:sp>
          <p:sp>
            <p:nvSpPr>
              <p:cNvPr id="25627" name="Line 58"/>
              <p:cNvSpPr>
                <a:spLocks noChangeShapeType="1"/>
              </p:cNvSpPr>
              <p:nvPr/>
            </p:nvSpPr>
            <p:spPr bwMode="auto">
              <a:xfrm flipV="1">
                <a:off x="2367530" y="5149871"/>
                <a:ext cx="0" cy="228600"/>
              </a:xfrm>
              <a:prstGeom prst="line">
                <a:avLst/>
              </a:prstGeom>
              <a:noFill/>
              <a:ln w="9525">
                <a:solidFill>
                  <a:srgbClr val="000000"/>
                </a:solidFill>
                <a:round/>
                <a:headEnd/>
                <a:tailEnd/>
              </a:ln>
            </p:spPr>
            <p:txBody>
              <a:bodyPr/>
              <a:lstStyle/>
              <a:p>
                <a:endParaRPr lang="fr-FR"/>
              </a:p>
            </p:txBody>
          </p:sp>
          <p:grpSp>
            <p:nvGrpSpPr>
              <p:cNvPr id="25628" name="Group 59"/>
              <p:cNvGrpSpPr>
                <a:grpSpLocks/>
              </p:cNvGrpSpPr>
              <p:nvPr/>
            </p:nvGrpSpPr>
            <p:grpSpPr bwMode="auto">
              <a:xfrm>
                <a:off x="2231005" y="4922859"/>
                <a:ext cx="228600" cy="228600"/>
                <a:chOff x="6277" y="7177"/>
                <a:chExt cx="360" cy="360"/>
              </a:xfrm>
            </p:grpSpPr>
            <p:sp>
              <p:nvSpPr>
                <p:cNvPr id="25695" name="Oval 60"/>
                <p:cNvSpPr>
                  <a:spLocks noChangeArrowheads="1"/>
                </p:cNvSpPr>
                <p:nvPr/>
              </p:nvSpPr>
              <p:spPr bwMode="auto">
                <a:xfrm>
                  <a:off x="6277" y="7177"/>
                  <a:ext cx="360" cy="360"/>
                </a:xfrm>
                <a:prstGeom prst="ellipse">
                  <a:avLst/>
                </a:prstGeom>
                <a:solidFill>
                  <a:srgbClr val="FFFFFF"/>
                </a:solidFill>
                <a:ln w="9525">
                  <a:solidFill>
                    <a:srgbClr val="000000"/>
                  </a:solidFill>
                  <a:round/>
                  <a:headEnd/>
                  <a:tailEnd/>
                </a:ln>
              </p:spPr>
              <p:txBody>
                <a:bodyPr/>
                <a:lstStyle/>
                <a:p>
                  <a:endParaRPr lang="fr-FR"/>
                </a:p>
              </p:txBody>
            </p:sp>
            <p:sp>
              <p:nvSpPr>
                <p:cNvPr id="25696" name="Freeform 61"/>
                <p:cNvSpPr>
                  <a:spLocks/>
                </p:cNvSpPr>
                <p:nvPr/>
              </p:nvSpPr>
              <p:spPr bwMode="auto">
                <a:xfrm>
                  <a:off x="6400" y="7322"/>
                  <a:ext cx="160" cy="78"/>
                </a:xfrm>
                <a:custGeom>
                  <a:avLst/>
                  <a:gdLst>
                    <a:gd name="T0" fmla="*/ 0 w 160"/>
                    <a:gd name="T1" fmla="*/ 78 h 78"/>
                    <a:gd name="T2" fmla="*/ 20 w 160"/>
                    <a:gd name="T3" fmla="*/ 18 h 78"/>
                    <a:gd name="T4" fmla="*/ 140 w 160"/>
                    <a:gd name="T5" fmla="*/ 78 h 78"/>
                    <a:gd name="T6" fmla="*/ 160 w 160"/>
                    <a:gd name="T7" fmla="*/ 38 h 78"/>
                    <a:gd name="T8" fmla="*/ 0 60000 65536"/>
                    <a:gd name="T9" fmla="*/ 0 60000 65536"/>
                    <a:gd name="T10" fmla="*/ 0 60000 65536"/>
                    <a:gd name="T11" fmla="*/ 0 60000 65536"/>
                    <a:gd name="T12" fmla="*/ 0 w 160"/>
                    <a:gd name="T13" fmla="*/ 0 h 78"/>
                    <a:gd name="T14" fmla="*/ 160 w 160"/>
                    <a:gd name="T15" fmla="*/ 78 h 78"/>
                  </a:gdLst>
                  <a:ahLst/>
                  <a:cxnLst>
                    <a:cxn ang="T8">
                      <a:pos x="T0" y="T1"/>
                    </a:cxn>
                    <a:cxn ang="T9">
                      <a:pos x="T2" y="T3"/>
                    </a:cxn>
                    <a:cxn ang="T10">
                      <a:pos x="T4" y="T5"/>
                    </a:cxn>
                    <a:cxn ang="T11">
                      <a:pos x="T6" y="T7"/>
                    </a:cxn>
                  </a:cxnLst>
                  <a:rect l="T12" t="T13" r="T14" b="T15"/>
                  <a:pathLst>
                    <a:path w="160" h="78">
                      <a:moveTo>
                        <a:pt x="0" y="78"/>
                      </a:moveTo>
                      <a:cubicBezTo>
                        <a:pt x="7" y="58"/>
                        <a:pt x="1" y="27"/>
                        <a:pt x="20" y="18"/>
                      </a:cubicBezTo>
                      <a:cubicBezTo>
                        <a:pt x="55" y="0"/>
                        <a:pt x="116" y="78"/>
                        <a:pt x="140" y="78"/>
                      </a:cubicBezTo>
                      <a:cubicBezTo>
                        <a:pt x="155" y="78"/>
                        <a:pt x="153" y="51"/>
                        <a:pt x="160" y="38"/>
                      </a:cubicBezTo>
                    </a:path>
                  </a:pathLst>
                </a:custGeom>
                <a:noFill/>
                <a:ln w="9525">
                  <a:solidFill>
                    <a:srgbClr val="000000"/>
                  </a:solidFill>
                  <a:round/>
                  <a:headEnd/>
                  <a:tailEnd/>
                </a:ln>
              </p:spPr>
              <p:txBody>
                <a:bodyPr/>
                <a:lstStyle/>
                <a:p>
                  <a:endParaRPr lang="fr-FR"/>
                </a:p>
              </p:txBody>
            </p:sp>
          </p:grpSp>
          <p:sp>
            <p:nvSpPr>
              <p:cNvPr id="25629" name="Line 62"/>
              <p:cNvSpPr>
                <a:spLocks noChangeShapeType="1"/>
              </p:cNvSpPr>
              <p:nvPr/>
            </p:nvSpPr>
            <p:spPr bwMode="auto">
              <a:xfrm flipH="1">
                <a:off x="1900805" y="5648346"/>
                <a:ext cx="228600" cy="228600"/>
              </a:xfrm>
              <a:prstGeom prst="line">
                <a:avLst/>
              </a:prstGeom>
              <a:noFill/>
              <a:ln w="9525">
                <a:solidFill>
                  <a:srgbClr val="000000"/>
                </a:solidFill>
                <a:round/>
                <a:headEnd/>
                <a:tailEnd/>
              </a:ln>
            </p:spPr>
            <p:txBody>
              <a:bodyPr/>
              <a:lstStyle/>
              <a:p>
                <a:endParaRPr lang="fr-FR"/>
              </a:p>
            </p:txBody>
          </p:sp>
          <p:grpSp>
            <p:nvGrpSpPr>
              <p:cNvPr id="25630" name="Group 63"/>
              <p:cNvGrpSpPr>
                <a:grpSpLocks/>
              </p:cNvGrpSpPr>
              <p:nvPr/>
            </p:nvGrpSpPr>
            <p:grpSpPr bwMode="auto">
              <a:xfrm>
                <a:off x="1697605" y="5864246"/>
                <a:ext cx="228600" cy="228600"/>
                <a:chOff x="6277" y="7177"/>
                <a:chExt cx="360" cy="360"/>
              </a:xfrm>
            </p:grpSpPr>
            <p:sp>
              <p:nvSpPr>
                <p:cNvPr id="25693" name="Oval 64"/>
                <p:cNvSpPr>
                  <a:spLocks noChangeArrowheads="1"/>
                </p:cNvSpPr>
                <p:nvPr/>
              </p:nvSpPr>
              <p:spPr bwMode="auto">
                <a:xfrm>
                  <a:off x="6277" y="7177"/>
                  <a:ext cx="360" cy="360"/>
                </a:xfrm>
                <a:prstGeom prst="ellipse">
                  <a:avLst/>
                </a:prstGeom>
                <a:solidFill>
                  <a:srgbClr val="FFFFFF"/>
                </a:solidFill>
                <a:ln w="9525">
                  <a:solidFill>
                    <a:srgbClr val="000000"/>
                  </a:solidFill>
                  <a:round/>
                  <a:headEnd/>
                  <a:tailEnd/>
                </a:ln>
              </p:spPr>
              <p:txBody>
                <a:bodyPr/>
                <a:lstStyle/>
                <a:p>
                  <a:endParaRPr lang="fr-FR"/>
                </a:p>
              </p:txBody>
            </p:sp>
            <p:sp>
              <p:nvSpPr>
                <p:cNvPr id="25694" name="Freeform 65"/>
                <p:cNvSpPr>
                  <a:spLocks/>
                </p:cNvSpPr>
                <p:nvPr/>
              </p:nvSpPr>
              <p:spPr bwMode="auto">
                <a:xfrm>
                  <a:off x="6400" y="7322"/>
                  <a:ext cx="160" cy="78"/>
                </a:xfrm>
                <a:custGeom>
                  <a:avLst/>
                  <a:gdLst>
                    <a:gd name="T0" fmla="*/ 0 w 160"/>
                    <a:gd name="T1" fmla="*/ 78 h 78"/>
                    <a:gd name="T2" fmla="*/ 20 w 160"/>
                    <a:gd name="T3" fmla="*/ 18 h 78"/>
                    <a:gd name="T4" fmla="*/ 140 w 160"/>
                    <a:gd name="T5" fmla="*/ 78 h 78"/>
                    <a:gd name="T6" fmla="*/ 160 w 160"/>
                    <a:gd name="T7" fmla="*/ 38 h 78"/>
                    <a:gd name="T8" fmla="*/ 0 60000 65536"/>
                    <a:gd name="T9" fmla="*/ 0 60000 65536"/>
                    <a:gd name="T10" fmla="*/ 0 60000 65536"/>
                    <a:gd name="T11" fmla="*/ 0 60000 65536"/>
                    <a:gd name="T12" fmla="*/ 0 w 160"/>
                    <a:gd name="T13" fmla="*/ 0 h 78"/>
                    <a:gd name="T14" fmla="*/ 160 w 160"/>
                    <a:gd name="T15" fmla="*/ 78 h 78"/>
                  </a:gdLst>
                  <a:ahLst/>
                  <a:cxnLst>
                    <a:cxn ang="T8">
                      <a:pos x="T0" y="T1"/>
                    </a:cxn>
                    <a:cxn ang="T9">
                      <a:pos x="T2" y="T3"/>
                    </a:cxn>
                    <a:cxn ang="T10">
                      <a:pos x="T4" y="T5"/>
                    </a:cxn>
                    <a:cxn ang="T11">
                      <a:pos x="T6" y="T7"/>
                    </a:cxn>
                  </a:cxnLst>
                  <a:rect l="T12" t="T13" r="T14" b="T15"/>
                  <a:pathLst>
                    <a:path w="160" h="78">
                      <a:moveTo>
                        <a:pt x="0" y="78"/>
                      </a:moveTo>
                      <a:cubicBezTo>
                        <a:pt x="7" y="58"/>
                        <a:pt x="1" y="27"/>
                        <a:pt x="20" y="18"/>
                      </a:cubicBezTo>
                      <a:cubicBezTo>
                        <a:pt x="55" y="0"/>
                        <a:pt x="116" y="78"/>
                        <a:pt x="140" y="78"/>
                      </a:cubicBezTo>
                      <a:cubicBezTo>
                        <a:pt x="155" y="78"/>
                        <a:pt x="153" y="51"/>
                        <a:pt x="160" y="38"/>
                      </a:cubicBezTo>
                    </a:path>
                  </a:pathLst>
                </a:custGeom>
                <a:noFill/>
                <a:ln w="9525">
                  <a:solidFill>
                    <a:srgbClr val="000000"/>
                  </a:solidFill>
                  <a:round/>
                  <a:headEnd/>
                  <a:tailEnd/>
                </a:ln>
              </p:spPr>
              <p:txBody>
                <a:bodyPr/>
                <a:lstStyle/>
                <a:p>
                  <a:endParaRPr lang="fr-FR"/>
                </a:p>
              </p:txBody>
            </p:sp>
          </p:grpSp>
          <p:grpSp>
            <p:nvGrpSpPr>
              <p:cNvPr id="25631" name="Group 66"/>
              <p:cNvGrpSpPr>
                <a:grpSpLocks/>
              </p:cNvGrpSpPr>
              <p:nvPr/>
            </p:nvGrpSpPr>
            <p:grpSpPr bwMode="auto">
              <a:xfrm>
                <a:off x="2878705" y="5876946"/>
                <a:ext cx="228600" cy="228600"/>
                <a:chOff x="6277" y="7177"/>
                <a:chExt cx="360" cy="360"/>
              </a:xfrm>
            </p:grpSpPr>
            <p:sp>
              <p:nvSpPr>
                <p:cNvPr id="25691" name="Oval 67"/>
                <p:cNvSpPr>
                  <a:spLocks noChangeArrowheads="1"/>
                </p:cNvSpPr>
                <p:nvPr/>
              </p:nvSpPr>
              <p:spPr bwMode="auto">
                <a:xfrm>
                  <a:off x="6277" y="7177"/>
                  <a:ext cx="360" cy="360"/>
                </a:xfrm>
                <a:prstGeom prst="ellipse">
                  <a:avLst/>
                </a:prstGeom>
                <a:solidFill>
                  <a:srgbClr val="FFFFFF"/>
                </a:solidFill>
                <a:ln w="9525">
                  <a:solidFill>
                    <a:srgbClr val="000000"/>
                  </a:solidFill>
                  <a:round/>
                  <a:headEnd/>
                  <a:tailEnd/>
                </a:ln>
              </p:spPr>
              <p:txBody>
                <a:bodyPr/>
                <a:lstStyle/>
                <a:p>
                  <a:endParaRPr lang="fr-FR"/>
                </a:p>
              </p:txBody>
            </p:sp>
            <p:sp>
              <p:nvSpPr>
                <p:cNvPr id="25692" name="Freeform 68"/>
                <p:cNvSpPr>
                  <a:spLocks/>
                </p:cNvSpPr>
                <p:nvPr/>
              </p:nvSpPr>
              <p:spPr bwMode="auto">
                <a:xfrm>
                  <a:off x="6400" y="7322"/>
                  <a:ext cx="160" cy="78"/>
                </a:xfrm>
                <a:custGeom>
                  <a:avLst/>
                  <a:gdLst>
                    <a:gd name="T0" fmla="*/ 0 w 160"/>
                    <a:gd name="T1" fmla="*/ 78 h 78"/>
                    <a:gd name="T2" fmla="*/ 20 w 160"/>
                    <a:gd name="T3" fmla="*/ 18 h 78"/>
                    <a:gd name="T4" fmla="*/ 140 w 160"/>
                    <a:gd name="T5" fmla="*/ 78 h 78"/>
                    <a:gd name="T6" fmla="*/ 160 w 160"/>
                    <a:gd name="T7" fmla="*/ 38 h 78"/>
                    <a:gd name="T8" fmla="*/ 0 60000 65536"/>
                    <a:gd name="T9" fmla="*/ 0 60000 65536"/>
                    <a:gd name="T10" fmla="*/ 0 60000 65536"/>
                    <a:gd name="T11" fmla="*/ 0 60000 65536"/>
                    <a:gd name="T12" fmla="*/ 0 w 160"/>
                    <a:gd name="T13" fmla="*/ 0 h 78"/>
                    <a:gd name="T14" fmla="*/ 160 w 160"/>
                    <a:gd name="T15" fmla="*/ 78 h 78"/>
                  </a:gdLst>
                  <a:ahLst/>
                  <a:cxnLst>
                    <a:cxn ang="T8">
                      <a:pos x="T0" y="T1"/>
                    </a:cxn>
                    <a:cxn ang="T9">
                      <a:pos x="T2" y="T3"/>
                    </a:cxn>
                    <a:cxn ang="T10">
                      <a:pos x="T4" y="T5"/>
                    </a:cxn>
                    <a:cxn ang="T11">
                      <a:pos x="T6" y="T7"/>
                    </a:cxn>
                  </a:cxnLst>
                  <a:rect l="T12" t="T13" r="T14" b="T15"/>
                  <a:pathLst>
                    <a:path w="160" h="78">
                      <a:moveTo>
                        <a:pt x="0" y="78"/>
                      </a:moveTo>
                      <a:cubicBezTo>
                        <a:pt x="7" y="58"/>
                        <a:pt x="1" y="27"/>
                        <a:pt x="20" y="18"/>
                      </a:cubicBezTo>
                      <a:cubicBezTo>
                        <a:pt x="55" y="0"/>
                        <a:pt x="116" y="78"/>
                        <a:pt x="140" y="78"/>
                      </a:cubicBezTo>
                      <a:cubicBezTo>
                        <a:pt x="155" y="78"/>
                        <a:pt x="153" y="51"/>
                        <a:pt x="160" y="38"/>
                      </a:cubicBezTo>
                    </a:path>
                  </a:pathLst>
                </a:custGeom>
                <a:noFill/>
                <a:ln w="9525">
                  <a:solidFill>
                    <a:srgbClr val="000000"/>
                  </a:solidFill>
                  <a:round/>
                  <a:headEnd/>
                  <a:tailEnd/>
                </a:ln>
              </p:spPr>
              <p:txBody>
                <a:bodyPr/>
                <a:lstStyle/>
                <a:p>
                  <a:endParaRPr lang="fr-FR"/>
                </a:p>
              </p:txBody>
            </p:sp>
          </p:grpSp>
          <p:grpSp>
            <p:nvGrpSpPr>
              <p:cNvPr id="25632" name="Group 69"/>
              <p:cNvGrpSpPr>
                <a:grpSpLocks/>
              </p:cNvGrpSpPr>
              <p:nvPr/>
            </p:nvGrpSpPr>
            <p:grpSpPr bwMode="auto">
              <a:xfrm rot="-3577839">
                <a:off x="3805805" y="5789634"/>
                <a:ext cx="596900" cy="114300"/>
                <a:chOff x="8077" y="9157"/>
                <a:chExt cx="900" cy="180"/>
              </a:xfrm>
            </p:grpSpPr>
            <p:grpSp>
              <p:nvGrpSpPr>
                <p:cNvPr id="25673" name="Group 70"/>
                <p:cNvGrpSpPr>
                  <a:grpSpLocks/>
                </p:cNvGrpSpPr>
                <p:nvPr/>
              </p:nvGrpSpPr>
              <p:grpSpPr bwMode="auto">
                <a:xfrm>
                  <a:off x="8257" y="9157"/>
                  <a:ext cx="540" cy="180"/>
                  <a:chOff x="8257" y="9157"/>
                  <a:chExt cx="1800" cy="180"/>
                </a:xfrm>
              </p:grpSpPr>
              <p:grpSp>
                <p:nvGrpSpPr>
                  <p:cNvPr id="25676" name="Group 71"/>
                  <p:cNvGrpSpPr>
                    <a:grpSpLocks/>
                  </p:cNvGrpSpPr>
                  <p:nvPr/>
                </p:nvGrpSpPr>
                <p:grpSpPr bwMode="auto">
                  <a:xfrm>
                    <a:off x="8617" y="9157"/>
                    <a:ext cx="360" cy="180"/>
                    <a:chOff x="8617" y="9157"/>
                    <a:chExt cx="360" cy="180"/>
                  </a:xfrm>
                </p:grpSpPr>
                <p:sp>
                  <p:nvSpPr>
                    <p:cNvPr id="25689" name="Line 72"/>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5690" name="Line 73"/>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5677" name="Group 74"/>
                  <p:cNvGrpSpPr>
                    <a:grpSpLocks/>
                  </p:cNvGrpSpPr>
                  <p:nvPr/>
                </p:nvGrpSpPr>
                <p:grpSpPr bwMode="auto">
                  <a:xfrm>
                    <a:off x="8977" y="9157"/>
                    <a:ext cx="360" cy="180"/>
                    <a:chOff x="8617" y="9157"/>
                    <a:chExt cx="360" cy="180"/>
                  </a:xfrm>
                </p:grpSpPr>
                <p:sp>
                  <p:nvSpPr>
                    <p:cNvPr id="25687" name="Line 75"/>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5688" name="Line 76"/>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5678" name="Group 77"/>
                  <p:cNvGrpSpPr>
                    <a:grpSpLocks/>
                  </p:cNvGrpSpPr>
                  <p:nvPr/>
                </p:nvGrpSpPr>
                <p:grpSpPr bwMode="auto">
                  <a:xfrm>
                    <a:off x="9337" y="9157"/>
                    <a:ext cx="360" cy="180"/>
                    <a:chOff x="8617" y="9157"/>
                    <a:chExt cx="360" cy="180"/>
                  </a:xfrm>
                </p:grpSpPr>
                <p:sp>
                  <p:nvSpPr>
                    <p:cNvPr id="25685" name="Line 78"/>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5686" name="Line 79"/>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5679" name="Group 80"/>
                  <p:cNvGrpSpPr>
                    <a:grpSpLocks/>
                  </p:cNvGrpSpPr>
                  <p:nvPr/>
                </p:nvGrpSpPr>
                <p:grpSpPr bwMode="auto">
                  <a:xfrm>
                    <a:off x="9697" y="9157"/>
                    <a:ext cx="360" cy="180"/>
                    <a:chOff x="8617" y="9157"/>
                    <a:chExt cx="360" cy="180"/>
                  </a:xfrm>
                </p:grpSpPr>
                <p:sp>
                  <p:nvSpPr>
                    <p:cNvPr id="25683" name="Line 81"/>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5684" name="Line 82"/>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5680" name="Group 83"/>
                  <p:cNvGrpSpPr>
                    <a:grpSpLocks/>
                  </p:cNvGrpSpPr>
                  <p:nvPr/>
                </p:nvGrpSpPr>
                <p:grpSpPr bwMode="auto">
                  <a:xfrm>
                    <a:off x="8257" y="9157"/>
                    <a:ext cx="360" cy="180"/>
                    <a:chOff x="8617" y="9157"/>
                    <a:chExt cx="360" cy="180"/>
                  </a:xfrm>
                </p:grpSpPr>
                <p:sp>
                  <p:nvSpPr>
                    <p:cNvPr id="25681" name="Line 84"/>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5682" name="Line 85"/>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sp>
              <p:nvSpPr>
                <p:cNvPr id="25674" name="Line 86"/>
                <p:cNvSpPr>
                  <a:spLocks noChangeShapeType="1"/>
                </p:cNvSpPr>
                <p:nvPr/>
              </p:nvSpPr>
              <p:spPr bwMode="auto">
                <a:xfrm>
                  <a:off x="8797" y="9337"/>
                  <a:ext cx="180" cy="0"/>
                </a:xfrm>
                <a:prstGeom prst="line">
                  <a:avLst/>
                </a:prstGeom>
                <a:noFill/>
                <a:ln w="9525">
                  <a:solidFill>
                    <a:srgbClr val="000000"/>
                  </a:solidFill>
                  <a:round/>
                  <a:headEnd/>
                  <a:tailEnd/>
                </a:ln>
              </p:spPr>
              <p:txBody>
                <a:bodyPr/>
                <a:lstStyle/>
                <a:p>
                  <a:endParaRPr lang="fr-FR"/>
                </a:p>
              </p:txBody>
            </p:sp>
            <p:sp>
              <p:nvSpPr>
                <p:cNvPr id="25675" name="Line 87"/>
                <p:cNvSpPr>
                  <a:spLocks noChangeShapeType="1"/>
                </p:cNvSpPr>
                <p:nvPr/>
              </p:nvSpPr>
              <p:spPr bwMode="auto">
                <a:xfrm flipH="1">
                  <a:off x="8077" y="9337"/>
                  <a:ext cx="180" cy="0"/>
                </a:xfrm>
                <a:prstGeom prst="line">
                  <a:avLst/>
                </a:prstGeom>
                <a:noFill/>
                <a:ln w="9525">
                  <a:solidFill>
                    <a:srgbClr val="000000"/>
                  </a:solidFill>
                  <a:round/>
                  <a:headEnd/>
                  <a:tailEnd/>
                </a:ln>
              </p:spPr>
              <p:txBody>
                <a:bodyPr/>
                <a:lstStyle/>
                <a:p>
                  <a:endParaRPr lang="fr-FR"/>
                </a:p>
              </p:txBody>
            </p:sp>
          </p:grpSp>
          <p:grpSp>
            <p:nvGrpSpPr>
              <p:cNvPr id="25633" name="Group 88"/>
              <p:cNvGrpSpPr>
                <a:grpSpLocks/>
              </p:cNvGrpSpPr>
              <p:nvPr/>
            </p:nvGrpSpPr>
            <p:grpSpPr bwMode="auto">
              <a:xfrm rot="3759694">
                <a:off x="4390005" y="5889646"/>
                <a:ext cx="571500" cy="114300"/>
                <a:chOff x="8077" y="9157"/>
                <a:chExt cx="900" cy="180"/>
              </a:xfrm>
            </p:grpSpPr>
            <p:grpSp>
              <p:nvGrpSpPr>
                <p:cNvPr id="25655" name="Group 89"/>
                <p:cNvGrpSpPr>
                  <a:grpSpLocks/>
                </p:cNvGrpSpPr>
                <p:nvPr/>
              </p:nvGrpSpPr>
              <p:grpSpPr bwMode="auto">
                <a:xfrm>
                  <a:off x="8257" y="9157"/>
                  <a:ext cx="540" cy="180"/>
                  <a:chOff x="8257" y="9157"/>
                  <a:chExt cx="1800" cy="180"/>
                </a:xfrm>
              </p:grpSpPr>
              <p:grpSp>
                <p:nvGrpSpPr>
                  <p:cNvPr id="25658" name="Group 90"/>
                  <p:cNvGrpSpPr>
                    <a:grpSpLocks/>
                  </p:cNvGrpSpPr>
                  <p:nvPr/>
                </p:nvGrpSpPr>
                <p:grpSpPr bwMode="auto">
                  <a:xfrm>
                    <a:off x="8617" y="9157"/>
                    <a:ext cx="360" cy="180"/>
                    <a:chOff x="8617" y="9157"/>
                    <a:chExt cx="360" cy="180"/>
                  </a:xfrm>
                </p:grpSpPr>
                <p:sp>
                  <p:nvSpPr>
                    <p:cNvPr id="25671" name="Line 91"/>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5672" name="Line 92"/>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5659" name="Group 93"/>
                  <p:cNvGrpSpPr>
                    <a:grpSpLocks/>
                  </p:cNvGrpSpPr>
                  <p:nvPr/>
                </p:nvGrpSpPr>
                <p:grpSpPr bwMode="auto">
                  <a:xfrm>
                    <a:off x="8977" y="9157"/>
                    <a:ext cx="360" cy="180"/>
                    <a:chOff x="8617" y="9157"/>
                    <a:chExt cx="360" cy="180"/>
                  </a:xfrm>
                </p:grpSpPr>
                <p:sp>
                  <p:nvSpPr>
                    <p:cNvPr id="25669" name="Line 94"/>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5670" name="Line 95"/>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5660" name="Group 96"/>
                  <p:cNvGrpSpPr>
                    <a:grpSpLocks/>
                  </p:cNvGrpSpPr>
                  <p:nvPr/>
                </p:nvGrpSpPr>
                <p:grpSpPr bwMode="auto">
                  <a:xfrm>
                    <a:off x="9337" y="9157"/>
                    <a:ext cx="360" cy="180"/>
                    <a:chOff x="8617" y="9157"/>
                    <a:chExt cx="360" cy="180"/>
                  </a:xfrm>
                </p:grpSpPr>
                <p:sp>
                  <p:nvSpPr>
                    <p:cNvPr id="25667" name="Line 97"/>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5668" name="Line 98"/>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5661" name="Group 99"/>
                  <p:cNvGrpSpPr>
                    <a:grpSpLocks/>
                  </p:cNvGrpSpPr>
                  <p:nvPr/>
                </p:nvGrpSpPr>
                <p:grpSpPr bwMode="auto">
                  <a:xfrm>
                    <a:off x="9697" y="9157"/>
                    <a:ext cx="360" cy="180"/>
                    <a:chOff x="8617" y="9157"/>
                    <a:chExt cx="360" cy="180"/>
                  </a:xfrm>
                </p:grpSpPr>
                <p:sp>
                  <p:nvSpPr>
                    <p:cNvPr id="25665" name="Line 100"/>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5666" name="Line 101"/>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5662" name="Group 102"/>
                  <p:cNvGrpSpPr>
                    <a:grpSpLocks/>
                  </p:cNvGrpSpPr>
                  <p:nvPr/>
                </p:nvGrpSpPr>
                <p:grpSpPr bwMode="auto">
                  <a:xfrm>
                    <a:off x="8257" y="9157"/>
                    <a:ext cx="360" cy="180"/>
                    <a:chOff x="8617" y="9157"/>
                    <a:chExt cx="360" cy="180"/>
                  </a:xfrm>
                </p:grpSpPr>
                <p:sp>
                  <p:nvSpPr>
                    <p:cNvPr id="25663" name="Line 103"/>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5664" name="Line 104"/>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sp>
              <p:nvSpPr>
                <p:cNvPr id="25656" name="Line 105"/>
                <p:cNvSpPr>
                  <a:spLocks noChangeShapeType="1"/>
                </p:cNvSpPr>
                <p:nvPr/>
              </p:nvSpPr>
              <p:spPr bwMode="auto">
                <a:xfrm>
                  <a:off x="8797" y="9337"/>
                  <a:ext cx="180" cy="0"/>
                </a:xfrm>
                <a:prstGeom prst="line">
                  <a:avLst/>
                </a:prstGeom>
                <a:noFill/>
                <a:ln w="9525">
                  <a:solidFill>
                    <a:srgbClr val="000000"/>
                  </a:solidFill>
                  <a:round/>
                  <a:headEnd/>
                  <a:tailEnd/>
                </a:ln>
              </p:spPr>
              <p:txBody>
                <a:bodyPr/>
                <a:lstStyle/>
                <a:p>
                  <a:endParaRPr lang="fr-FR"/>
                </a:p>
              </p:txBody>
            </p:sp>
            <p:sp>
              <p:nvSpPr>
                <p:cNvPr id="25657" name="Line 106"/>
                <p:cNvSpPr>
                  <a:spLocks noChangeShapeType="1"/>
                </p:cNvSpPr>
                <p:nvPr/>
              </p:nvSpPr>
              <p:spPr bwMode="auto">
                <a:xfrm flipH="1">
                  <a:off x="8077" y="9337"/>
                  <a:ext cx="180" cy="0"/>
                </a:xfrm>
                <a:prstGeom prst="line">
                  <a:avLst/>
                </a:prstGeom>
                <a:noFill/>
                <a:ln w="9525">
                  <a:solidFill>
                    <a:srgbClr val="000000"/>
                  </a:solidFill>
                  <a:round/>
                  <a:headEnd/>
                  <a:tailEnd/>
                </a:ln>
              </p:spPr>
              <p:txBody>
                <a:bodyPr/>
                <a:lstStyle/>
                <a:p>
                  <a:endParaRPr lang="fr-FR"/>
                </a:p>
              </p:txBody>
            </p:sp>
          </p:grpSp>
          <p:sp>
            <p:nvSpPr>
              <p:cNvPr id="25634" name="Line 107"/>
              <p:cNvSpPr>
                <a:spLocks noChangeShapeType="1"/>
              </p:cNvSpPr>
              <p:nvPr/>
            </p:nvSpPr>
            <p:spPr bwMode="auto">
              <a:xfrm>
                <a:off x="2688205" y="5611834"/>
                <a:ext cx="1600200" cy="0"/>
              </a:xfrm>
              <a:prstGeom prst="line">
                <a:avLst/>
              </a:prstGeom>
              <a:noFill/>
              <a:ln w="9525">
                <a:solidFill>
                  <a:srgbClr val="000000"/>
                </a:solidFill>
                <a:round/>
                <a:headEnd/>
                <a:tailEnd/>
              </a:ln>
            </p:spPr>
            <p:txBody>
              <a:bodyPr/>
              <a:lstStyle/>
              <a:p>
                <a:endParaRPr lang="fr-FR"/>
              </a:p>
            </p:txBody>
          </p:sp>
          <p:sp>
            <p:nvSpPr>
              <p:cNvPr id="25635" name="Line 108"/>
              <p:cNvSpPr>
                <a:spLocks noChangeShapeType="1"/>
              </p:cNvSpPr>
              <p:nvPr/>
            </p:nvSpPr>
            <p:spPr bwMode="auto">
              <a:xfrm>
                <a:off x="3374005" y="6335734"/>
                <a:ext cx="342900" cy="0"/>
              </a:xfrm>
              <a:prstGeom prst="line">
                <a:avLst/>
              </a:prstGeom>
              <a:noFill/>
              <a:ln w="9525">
                <a:solidFill>
                  <a:srgbClr val="000000"/>
                </a:solidFill>
                <a:round/>
                <a:headEnd/>
                <a:tailEnd type="stealth" w="med" len="med"/>
              </a:ln>
            </p:spPr>
            <p:txBody>
              <a:bodyPr/>
              <a:lstStyle/>
              <a:p>
                <a:endParaRPr lang="fr-FR"/>
              </a:p>
            </p:txBody>
          </p:sp>
          <p:sp>
            <p:nvSpPr>
              <p:cNvPr id="25636" name="Line 109"/>
              <p:cNvSpPr>
                <a:spLocks noChangeShapeType="1"/>
              </p:cNvSpPr>
              <p:nvPr/>
            </p:nvSpPr>
            <p:spPr bwMode="auto">
              <a:xfrm>
                <a:off x="3094605" y="6094434"/>
                <a:ext cx="228600" cy="228600"/>
              </a:xfrm>
              <a:prstGeom prst="line">
                <a:avLst/>
              </a:prstGeom>
              <a:noFill/>
              <a:ln w="9525">
                <a:solidFill>
                  <a:srgbClr val="000000"/>
                </a:solidFill>
                <a:round/>
                <a:headEnd/>
                <a:tailEnd/>
              </a:ln>
            </p:spPr>
            <p:txBody>
              <a:bodyPr/>
              <a:lstStyle/>
              <a:p>
                <a:endParaRPr lang="fr-FR"/>
              </a:p>
            </p:txBody>
          </p:sp>
          <p:sp>
            <p:nvSpPr>
              <p:cNvPr id="25637" name="Line 110"/>
              <p:cNvSpPr>
                <a:spLocks noChangeShapeType="1"/>
              </p:cNvSpPr>
              <p:nvPr/>
            </p:nvSpPr>
            <p:spPr bwMode="auto">
              <a:xfrm rot="1286864">
                <a:off x="4364605" y="5561034"/>
                <a:ext cx="190500" cy="190500"/>
              </a:xfrm>
              <a:prstGeom prst="line">
                <a:avLst/>
              </a:prstGeom>
              <a:noFill/>
              <a:ln w="9525">
                <a:solidFill>
                  <a:srgbClr val="000000"/>
                </a:solidFill>
                <a:round/>
                <a:headEnd/>
                <a:tailEnd/>
              </a:ln>
            </p:spPr>
            <p:txBody>
              <a:bodyPr/>
              <a:lstStyle/>
              <a:p>
                <a:endParaRPr lang="fr-FR"/>
              </a:p>
            </p:txBody>
          </p:sp>
          <p:sp>
            <p:nvSpPr>
              <p:cNvPr id="25638" name="Line 111"/>
              <p:cNvSpPr>
                <a:spLocks noChangeShapeType="1"/>
              </p:cNvSpPr>
              <p:nvPr/>
            </p:nvSpPr>
            <p:spPr bwMode="auto">
              <a:xfrm flipH="1">
                <a:off x="2573905" y="5535634"/>
                <a:ext cx="1828800" cy="0"/>
              </a:xfrm>
              <a:prstGeom prst="line">
                <a:avLst/>
              </a:prstGeom>
              <a:noFill/>
              <a:ln w="9525">
                <a:solidFill>
                  <a:srgbClr val="000000"/>
                </a:solidFill>
                <a:round/>
                <a:headEnd/>
                <a:tailEnd/>
              </a:ln>
            </p:spPr>
            <p:txBody>
              <a:bodyPr/>
              <a:lstStyle/>
              <a:p>
                <a:endParaRPr lang="fr-FR"/>
              </a:p>
            </p:txBody>
          </p:sp>
          <p:sp>
            <p:nvSpPr>
              <p:cNvPr id="25639" name="Line 112"/>
              <p:cNvSpPr>
                <a:spLocks noChangeShapeType="1"/>
              </p:cNvSpPr>
              <p:nvPr/>
            </p:nvSpPr>
            <p:spPr bwMode="auto">
              <a:xfrm flipH="1" flipV="1">
                <a:off x="2573905" y="5548334"/>
                <a:ext cx="342900" cy="342900"/>
              </a:xfrm>
              <a:prstGeom prst="line">
                <a:avLst/>
              </a:prstGeom>
              <a:noFill/>
              <a:ln w="9525">
                <a:solidFill>
                  <a:srgbClr val="000000"/>
                </a:solidFill>
                <a:round/>
                <a:headEnd/>
                <a:tailEnd/>
              </a:ln>
            </p:spPr>
            <p:txBody>
              <a:bodyPr/>
              <a:lstStyle/>
              <a:p>
                <a:endParaRPr lang="fr-FR"/>
              </a:p>
            </p:txBody>
          </p:sp>
          <p:sp>
            <p:nvSpPr>
              <p:cNvPr id="25640" name="Line 113"/>
              <p:cNvSpPr>
                <a:spLocks noChangeShapeType="1"/>
              </p:cNvSpPr>
              <p:nvPr/>
            </p:nvSpPr>
            <p:spPr bwMode="auto">
              <a:xfrm rot="1431945">
                <a:off x="4720205" y="6196034"/>
                <a:ext cx="114300" cy="114300"/>
              </a:xfrm>
              <a:prstGeom prst="line">
                <a:avLst/>
              </a:prstGeom>
              <a:noFill/>
              <a:ln w="9525">
                <a:solidFill>
                  <a:srgbClr val="000000"/>
                </a:solidFill>
                <a:round/>
                <a:headEnd/>
                <a:tailEnd/>
              </a:ln>
            </p:spPr>
            <p:txBody>
              <a:bodyPr/>
              <a:lstStyle/>
              <a:p>
                <a:endParaRPr lang="fr-FR"/>
              </a:p>
            </p:txBody>
          </p:sp>
          <p:sp>
            <p:nvSpPr>
              <p:cNvPr id="25641" name="Line 114"/>
              <p:cNvSpPr>
                <a:spLocks noChangeShapeType="1"/>
              </p:cNvSpPr>
              <p:nvPr/>
            </p:nvSpPr>
            <p:spPr bwMode="auto">
              <a:xfrm>
                <a:off x="3335905" y="6335734"/>
                <a:ext cx="1485900" cy="0"/>
              </a:xfrm>
              <a:prstGeom prst="line">
                <a:avLst/>
              </a:prstGeom>
              <a:noFill/>
              <a:ln w="9525">
                <a:solidFill>
                  <a:srgbClr val="000000"/>
                </a:solidFill>
                <a:round/>
                <a:headEnd/>
                <a:tailEnd/>
              </a:ln>
            </p:spPr>
            <p:txBody>
              <a:bodyPr/>
              <a:lstStyle/>
              <a:p>
                <a:endParaRPr lang="fr-FR"/>
              </a:p>
            </p:txBody>
          </p:sp>
          <p:sp>
            <p:nvSpPr>
              <p:cNvPr id="25642" name="Freeform 115"/>
              <p:cNvSpPr>
                <a:spLocks/>
              </p:cNvSpPr>
              <p:nvPr/>
            </p:nvSpPr>
            <p:spPr bwMode="auto">
              <a:xfrm>
                <a:off x="2575493" y="5516584"/>
                <a:ext cx="88900" cy="133350"/>
              </a:xfrm>
              <a:custGeom>
                <a:avLst/>
                <a:gdLst>
                  <a:gd name="T0" fmla="*/ 2147483647 w 141"/>
                  <a:gd name="T1" fmla="*/ 2147483647 h 210"/>
                  <a:gd name="T2" fmla="*/ 2147483647 w 141"/>
                  <a:gd name="T3" fmla="*/ 2147483647 h 210"/>
                  <a:gd name="T4" fmla="*/ 2147483647 w 141"/>
                  <a:gd name="T5" fmla="*/ 2147483647 h 210"/>
                  <a:gd name="T6" fmla="*/ 0 60000 65536"/>
                  <a:gd name="T7" fmla="*/ 0 60000 65536"/>
                  <a:gd name="T8" fmla="*/ 0 60000 65536"/>
                  <a:gd name="T9" fmla="*/ 0 w 141"/>
                  <a:gd name="T10" fmla="*/ 0 h 210"/>
                  <a:gd name="T11" fmla="*/ 141 w 141"/>
                  <a:gd name="T12" fmla="*/ 210 h 210"/>
                </a:gdLst>
                <a:ahLst/>
                <a:cxnLst>
                  <a:cxn ang="T6">
                    <a:pos x="T0" y="T1"/>
                  </a:cxn>
                  <a:cxn ang="T7">
                    <a:pos x="T2" y="T3"/>
                  </a:cxn>
                  <a:cxn ang="T8">
                    <a:pos x="T4" y="T5"/>
                  </a:cxn>
                </a:cxnLst>
                <a:rect l="T9" t="T10" r="T11" b="T12"/>
                <a:pathLst>
                  <a:path w="141" h="210">
                    <a:moveTo>
                      <a:pt x="141" y="150"/>
                    </a:moveTo>
                    <a:cubicBezTo>
                      <a:pt x="128" y="111"/>
                      <a:pt x="113" y="0"/>
                      <a:pt x="21" y="110"/>
                    </a:cubicBezTo>
                    <a:cubicBezTo>
                      <a:pt x="0" y="136"/>
                      <a:pt x="21" y="177"/>
                      <a:pt x="21" y="210"/>
                    </a:cubicBezTo>
                  </a:path>
                </a:pathLst>
              </a:custGeom>
              <a:noFill/>
              <a:ln w="9525">
                <a:solidFill>
                  <a:srgbClr val="000000"/>
                </a:solidFill>
                <a:round/>
                <a:headEnd/>
                <a:tailEnd/>
              </a:ln>
            </p:spPr>
            <p:txBody>
              <a:bodyPr/>
              <a:lstStyle/>
              <a:p>
                <a:endParaRPr lang="fr-FR"/>
              </a:p>
            </p:txBody>
          </p:sp>
          <p:sp>
            <p:nvSpPr>
              <p:cNvPr id="25643" name="Line 116"/>
              <p:cNvSpPr>
                <a:spLocks noChangeShapeType="1"/>
              </p:cNvSpPr>
              <p:nvPr/>
            </p:nvSpPr>
            <p:spPr bwMode="auto">
              <a:xfrm flipH="1">
                <a:off x="2129405" y="5649934"/>
                <a:ext cx="457200" cy="0"/>
              </a:xfrm>
              <a:prstGeom prst="line">
                <a:avLst/>
              </a:prstGeom>
              <a:noFill/>
              <a:ln w="9525">
                <a:solidFill>
                  <a:srgbClr val="000000"/>
                </a:solidFill>
                <a:round/>
                <a:headEnd/>
                <a:tailEnd/>
              </a:ln>
            </p:spPr>
            <p:txBody>
              <a:bodyPr/>
              <a:lstStyle/>
              <a:p>
                <a:endParaRPr lang="fr-FR"/>
              </a:p>
            </p:txBody>
          </p:sp>
          <p:sp>
            <p:nvSpPr>
              <p:cNvPr id="25644" name="Line 117"/>
              <p:cNvSpPr>
                <a:spLocks noChangeShapeType="1"/>
              </p:cNvSpPr>
              <p:nvPr/>
            </p:nvSpPr>
            <p:spPr bwMode="auto">
              <a:xfrm flipH="1">
                <a:off x="3920105" y="6119834"/>
                <a:ext cx="88900" cy="177800"/>
              </a:xfrm>
              <a:prstGeom prst="line">
                <a:avLst/>
              </a:prstGeom>
              <a:noFill/>
              <a:ln w="9525">
                <a:solidFill>
                  <a:srgbClr val="000000"/>
                </a:solidFill>
                <a:round/>
                <a:headEnd/>
                <a:tailEnd/>
              </a:ln>
            </p:spPr>
            <p:txBody>
              <a:bodyPr/>
              <a:lstStyle/>
              <a:p>
                <a:endParaRPr lang="fr-FR"/>
              </a:p>
            </p:txBody>
          </p:sp>
          <p:sp>
            <p:nvSpPr>
              <p:cNvPr id="25645" name="Freeform 118"/>
              <p:cNvSpPr>
                <a:spLocks/>
              </p:cNvSpPr>
              <p:nvPr/>
            </p:nvSpPr>
            <p:spPr bwMode="auto">
              <a:xfrm>
                <a:off x="3921693" y="6294459"/>
                <a:ext cx="85725" cy="84137"/>
              </a:xfrm>
              <a:custGeom>
                <a:avLst/>
                <a:gdLst>
                  <a:gd name="T0" fmla="*/ 0 w 133"/>
                  <a:gd name="T1" fmla="*/ 2147483647 h 132"/>
                  <a:gd name="T2" fmla="*/ 2147483647 w 133"/>
                  <a:gd name="T3" fmla="*/ 2147483647 h 132"/>
                  <a:gd name="T4" fmla="*/ 2147483647 w 133"/>
                  <a:gd name="T5" fmla="*/ 2147483647 h 132"/>
                  <a:gd name="T6" fmla="*/ 0 60000 65536"/>
                  <a:gd name="T7" fmla="*/ 0 60000 65536"/>
                  <a:gd name="T8" fmla="*/ 0 60000 65536"/>
                  <a:gd name="T9" fmla="*/ 0 w 133"/>
                  <a:gd name="T10" fmla="*/ 0 h 132"/>
                  <a:gd name="T11" fmla="*/ 133 w 133"/>
                  <a:gd name="T12" fmla="*/ 132 h 132"/>
                </a:gdLst>
                <a:ahLst/>
                <a:cxnLst>
                  <a:cxn ang="T6">
                    <a:pos x="T0" y="T1"/>
                  </a:cxn>
                  <a:cxn ang="T7">
                    <a:pos x="T2" y="T3"/>
                  </a:cxn>
                  <a:cxn ang="T8">
                    <a:pos x="T4" y="T5"/>
                  </a:cxn>
                </a:cxnLst>
                <a:rect l="T9" t="T10" r="T11" b="T12"/>
                <a:pathLst>
                  <a:path w="133" h="132">
                    <a:moveTo>
                      <a:pt x="0" y="5"/>
                    </a:moveTo>
                    <a:cubicBezTo>
                      <a:pt x="27" y="12"/>
                      <a:pt x="68" y="0"/>
                      <a:pt x="80" y="25"/>
                    </a:cubicBezTo>
                    <a:cubicBezTo>
                      <a:pt x="133" y="132"/>
                      <a:pt x="79" y="125"/>
                      <a:pt x="40" y="125"/>
                    </a:cubicBezTo>
                  </a:path>
                </a:pathLst>
              </a:custGeom>
              <a:noFill/>
              <a:ln w="9525">
                <a:solidFill>
                  <a:srgbClr val="000000"/>
                </a:solidFill>
                <a:round/>
                <a:headEnd/>
                <a:tailEnd/>
              </a:ln>
            </p:spPr>
            <p:txBody>
              <a:bodyPr/>
              <a:lstStyle/>
              <a:p>
                <a:endParaRPr lang="fr-FR"/>
              </a:p>
            </p:txBody>
          </p:sp>
          <p:sp>
            <p:nvSpPr>
              <p:cNvPr id="25646" name="Line 119"/>
              <p:cNvSpPr>
                <a:spLocks noChangeShapeType="1"/>
              </p:cNvSpPr>
              <p:nvPr/>
            </p:nvSpPr>
            <p:spPr bwMode="auto">
              <a:xfrm>
                <a:off x="3945505" y="6386534"/>
                <a:ext cx="0" cy="114300"/>
              </a:xfrm>
              <a:prstGeom prst="line">
                <a:avLst/>
              </a:prstGeom>
              <a:noFill/>
              <a:ln w="9525">
                <a:solidFill>
                  <a:srgbClr val="000000"/>
                </a:solidFill>
                <a:round/>
                <a:headEnd/>
                <a:tailEnd/>
              </a:ln>
            </p:spPr>
            <p:txBody>
              <a:bodyPr/>
              <a:lstStyle/>
              <a:p>
                <a:endParaRPr lang="fr-FR"/>
              </a:p>
            </p:txBody>
          </p:sp>
          <p:sp>
            <p:nvSpPr>
              <p:cNvPr id="25647" name="Line 120"/>
              <p:cNvSpPr>
                <a:spLocks noChangeShapeType="1"/>
              </p:cNvSpPr>
              <p:nvPr/>
            </p:nvSpPr>
            <p:spPr bwMode="auto">
              <a:xfrm flipH="1">
                <a:off x="1430905" y="6500834"/>
                <a:ext cx="2514600" cy="0"/>
              </a:xfrm>
              <a:prstGeom prst="line">
                <a:avLst/>
              </a:prstGeom>
              <a:noFill/>
              <a:ln w="9525">
                <a:solidFill>
                  <a:srgbClr val="000000"/>
                </a:solidFill>
                <a:round/>
                <a:headEnd/>
                <a:tailEnd/>
              </a:ln>
            </p:spPr>
            <p:txBody>
              <a:bodyPr/>
              <a:lstStyle/>
              <a:p>
                <a:endParaRPr lang="fr-FR"/>
              </a:p>
            </p:txBody>
          </p:sp>
          <p:sp>
            <p:nvSpPr>
              <p:cNvPr id="25648" name="Line 121"/>
              <p:cNvSpPr>
                <a:spLocks noChangeShapeType="1"/>
              </p:cNvSpPr>
              <p:nvPr/>
            </p:nvSpPr>
            <p:spPr bwMode="auto">
              <a:xfrm rot="21089804" flipH="1">
                <a:off x="1405505" y="6119834"/>
                <a:ext cx="342900" cy="342900"/>
              </a:xfrm>
              <a:prstGeom prst="line">
                <a:avLst/>
              </a:prstGeom>
              <a:noFill/>
              <a:ln w="9525">
                <a:solidFill>
                  <a:srgbClr val="000000"/>
                </a:solidFill>
                <a:round/>
                <a:headEnd/>
                <a:tailEnd/>
              </a:ln>
            </p:spPr>
            <p:txBody>
              <a:bodyPr/>
              <a:lstStyle/>
              <a:p>
                <a:endParaRPr lang="fr-FR"/>
              </a:p>
            </p:txBody>
          </p:sp>
          <p:sp>
            <p:nvSpPr>
              <p:cNvPr id="25649" name="Line 122"/>
              <p:cNvSpPr>
                <a:spLocks noChangeShapeType="1"/>
              </p:cNvSpPr>
              <p:nvPr/>
            </p:nvSpPr>
            <p:spPr bwMode="auto">
              <a:xfrm>
                <a:off x="3031105" y="4811734"/>
                <a:ext cx="457200" cy="0"/>
              </a:xfrm>
              <a:prstGeom prst="line">
                <a:avLst/>
              </a:prstGeom>
              <a:noFill/>
              <a:ln w="9525">
                <a:solidFill>
                  <a:srgbClr val="000000"/>
                </a:solidFill>
                <a:round/>
                <a:headEnd/>
                <a:tailEnd type="stealth" w="med" len="med"/>
              </a:ln>
            </p:spPr>
            <p:txBody>
              <a:bodyPr/>
              <a:lstStyle/>
              <a:p>
                <a:endParaRPr lang="fr-FR"/>
              </a:p>
            </p:txBody>
          </p:sp>
          <p:sp>
            <p:nvSpPr>
              <p:cNvPr id="25650" name="Line 123"/>
              <p:cNvSpPr>
                <a:spLocks noChangeShapeType="1"/>
              </p:cNvSpPr>
              <p:nvPr/>
            </p:nvSpPr>
            <p:spPr bwMode="auto">
              <a:xfrm>
                <a:off x="3259705" y="6500834"/>
                <a:ext cx="457200" cy="0"/>
              </a:xfrm>
              <a:prstGeom prst="line">
                <a:avLst/>
              </a:prstGeom>
              <a:noFill/>
              <a:ln w="9525">
                <a:solidFill>
                  <a:srgbClr val="000000"/>
                </a:solidFill>
                <a:round/>
                <a:headEnd/>
                <a:tailEnd type="stealth" w="med" len="med"/>
              </a:ln>
            </p:spPr>
            <p:txBody>
              <a:bodyPr/>
              <a:lstStyle/>
              <a:p>
                <a:endParaRPr lang="fr-FR"/>
              </a:p>
            </p:txBody>
          </p:sp>
          <p:sp>
            <p:nvSpPr>
              <p:cNvPr id="25651" name="Line 124"/>
              <p:cNvSpPr>
                <a:spLocks noChangeShapeType="1"/>
              </p:cNvSpPr>
              <p:nvPr/>
            </p:nvSpPr>
            <p:spPr bwMode="auto">
              <a:xfrm flipV="1">
                <a:off x="3602605" y="5383234"/>
                <a:ext cx="0" cy="228600"/>
              </a:xfrm>
              <a:prstGeom prst="line">
                <a:avLst/>
              </a:prstGeom>
              <a:noFill/>
              <a:ln w="9525">
                <a:solidFill>
                  <a:srgbClr val="000000"/>
                </a:solidFill>
                <a:round/>
                <a:headEnd/>
                <a:tailEnd/>
              </a:ln>
            </p:spPr>
            <p:txBody>
              <a:bodyPr/>
              <a:lstStyle/>
              <a:p>
                <a:endParaRPr lang="fr-FR"/>
              </a:p>
            </p:txBody>
          </p:sp>
          <p:sp>
            <p:nvSpPr>
              <p:cNvPr id="25652" name="Line 125"/>
              <p:cNvSpPr>
                <a:spLocks noChangeShapeType="1"/>
              </p:cNvSpPr>
              <p:nvPr/>
            </p:nvSpPr>
            <p:spPr bwMode="auto">
              <a:xfrm flipH="1">
                <a:off x="3259705" y="5383234"/>
                <a:ext cx="342900" cy="114300"/>
              </a:xfrm>
              <a:prstGeom prst="line">
                <a:avLst/>
              </a:prstGeom>
              <a:noFill/>
              <a:ln w="9525">
                <a:solidFill>
                  <a:srgbClr val="000000"/>
                </a:solidFill>
                <a:round/>
                <a:headEnd/>
                <a:tailEnd/>
              </a:ln>
            </p:spPr>
            <p:txBody>
              <a:bodyPr/>
              <a:lstStyle/>
              <a:p>
                <a:endParaRPr lang="fr-FR"/>
              </a:p>
            </p:txBody>
          </p:sp>
          <p:sp>
            <p:nvSpPr>
              <p:cNvPr id="25653" name="Line 126"/>
              <p:cNvSpPr>
                <a:spLocks noChangeShapeType="1"/>
              </p:cNvSpPr>
              <p:nvPr/>
            </p:nvSpPr>
            <p:spPr bwMode="auto">
              <a:xfrm>
                <a:off x="3259705" y="5497534"/>
                <a:ext cx="342900" cy="114300"/>
              </a:xfrm>
              <a:prstGeom prst="line">
                <a:avLst/>
              </a:prstGeom>
              <a:noFill/>
              <a:ln w="9525">
                <a:solidFill>
                  <a:srgbClr val="000000"/>
                </a:solidFill>
                <a:round/>
                <a:headEnd/>
                <a:tailEnd/>
              </a:ln>
            </p:spPr>
            <p:txBody>
              <a:bodyPr/>
              <a:lstStyle/>
              <a:p>
                <a:endParaRPr lang="fr-FR"/>
              </a:p>
            </p:txBody>
          </p:sp>
          <p:sp>
            <p:nvSpPr>
              <p:cNvPr id="25654" name="Text Box 127"/>
              <p:cNvSpPr txBox="1">
                <a:spLocks noChangeArrowheads="1"/>
              </p:cNvSpPr>
              <p:nvPr/>
            </p:nvSpPr>
            <p:spPr bwMode="auto">
              <a:xfrm>
                <a:off x="3374005" y="5040334"/>
                <a:ext cx="457200" cy="342900"/>
              </a:xfrm>
              <a:prstGeom prst="rect">
                <a:avLst/>
              </a:prstGeom>
              <a:noFill/>
              <a:ln w="9525">
                <a:noFill/>
                <a:miter lim="800000"/>
                <a:headEnd/>
                <a:tailEnd/>
              </a:ln>
            </p:spPr>
            <p:txBody>
              <a:bodyPr/>
              <a:lstStyle/>
              <a:p>
                <a:r>
                  <a:rPr lang="fr-FR" sz="1400"/>
                  <a:t>i</a:t>
                </a:r>
                <a:r>
                  <a:rPr lang="fr-FR" sz="1400" baseline="-25000"/>
                  <a:t>n</a:t>
                </a:r>
                <a:endParaRPr lang="fr-FR"/>
              </a:p>
            </p:txBody>
          </p:sp>
        </p:grpSp>
        <p:sp>
          <p:nvSpPr>
            <p:cNvPr id="25612" name="ZoneTexte 99"/>
            <p:cNvSpPr txBox="1">
              <a:spLocks noChangeArrowheads="1"/>
            </p:cNvSpPr>
            <p:nvPr/>
          </p:nvSpPr>
          <p:spPr bwMode="auto">
            <a:xfrm>
              <a:off x="5890685" y="2224011"/>
              <a:ext cx="397866" cy="369332"/>
            </a:xfrm>
            <a:prstGeom prst="rect">
              <a:avLst/>
            </a:prstGeom>
            <a:noFill/>
            <a:ln w="9525">
              <a:noFill/>
              <a:miter lim="800000"/>
              <a:headEnd/>
              <a:tailEnd/>
            </a:ln>
          </p:spPr>
          <p:txBody>
            <a:bodyPr wrap="none">
              <a:spAutoFit/>
            </a:bodyPr>
            <a:lstStyle/>
            <a:p>
              <a:r>
                <a:rPr lang="fr-FR"/>
                <a:t>e</a:t>
              </a:r>
              <a:r>
                <a:rPr lang="fr-FR" baseline="-25000"/>
                <a:t>1</a:t>
              </a:r>
            </a:p>
          </p:txBody>
        </p:sp>
        <p:sp>
          <p:nvSpPr>
            <p:cNvPr id="25613" name="ZoneTexte 100"/>
            <p:cNvSpPr txBox="1">
              <a:spLocks noChangeArrowheads="1"/>
            </p:cNvSpPr>
            <p:nvPr/>
          </p:nvSpPr>
          <p:spPr bwMode="auto">
            <a:xfrm>
              <a:off x="5357818" y="3143248"/>
              <a:ext cx="397866" cy="369332"/>
            </a:xfrm>
            <a:prstGeom prst="rect">
              <a:avLst/>
            </a:prstGeom>
            <a:noFill/>
            <a:ln w="9525">
              <a:noFill/>
              <a:miter lim="800000"/>
              <a:headEnd/>
              <a:tailEnd/>
            </a:ln>
          </p:spPr>
          <p:txBody>
            <a:bodyPr wrap="none">
              <a:spAutoFit/>
            </a:bodyPr>
            <a:lstStyle/>
            <a:p>
              <a:r>
                <a:rPr lang="fr-FR"/>
                <a:t>e</a:t>
              </a:r>
              <a:r>
                <a:rPr lang="fr-FR" baseline="-25000"/>
                <a:t>3</a:t>
              </a:r>
            </a:p>
          </p:txBody>
        </p:sp>
        <p:sp>
          <p:nvSpPr>
            <p:cNvPr id="25614" name="ZoneTexte 101"/>
            <p:cNvSpPr txBox="1">
              <a:spLocks noChangeArrowheads="1"/>
            </p:cNvSpPr>
            <p:nvPr/>
          </p:nvSpPr>
          <p:spPr bwMode="auto">
            <a:xfrm>
              <a:off x="7103092" y="3131106"/>
              <a:ext cx="397866" cy="369332"/>
            </a:xfrm>
            <a:prstGeom prst="rect">
              <a:avLst/>
            </a:prstGeom>
            <a:noFill/>
            <a:ln w="9525">
              <a:noFill/>
              <a:miter lim="800000"/>
              <a:headEnd/>
              <a:tailEnd/>
            </a:ln>
          </p:spPr>
          <p:txBody>
            <a:bodyPr wrap="none">
              <a:spAutoFit/>
            </a:bodyPr>
            <a:lstStyle/>
            <a:p>
              <a:r>
                <a:rPr lang="fr-FR"/>
                <a:t>e</a:t>
              </a:r>
              <a:r>
                <a:rPr lang="fr-FR" baseline="-25000"/>
                <a:t>2</a:t>
              </a:r>
            </a:p>
          </p:txBody>
        </p:sp>
        <p:sp>
          <p:nvSpPr>
            <p:cNvPr id="25615" name="Text Box 127"/>
            <p:cNvSpPr txBox="1">
              <a:spLocks noChangeArrowheads="1"/>
            </p:cNvSpPr>
            <p:nvPr/>
          </p:nvSpPr>
          <p:spPr bwMode="auto">
            <a:xfrm>
              <a:off x="7358082" y="1928802"/>
              <a:ext cx="457200" cy="342900"/>
            </a:xfrm>
            <a:prstGeom prst="rect">
              <a:avLst/>
            </a:prstGeom>
            <a:noFill/>
            <a:ln w="9525">
              <a:noFill/>
              <a:miter lim="800000"/>
              <a:headEnd/>
              <a:tailEnd/>
            </a:ln>
          </p:spPr>
          <p:txBody>
            <a:bodyPr/>
            <a:lstStyle/>
            <a:p>
              <a:r>
                <a:rPr lang="fr-FR" sz="1400"/>
                <a:t>i</a:t>
              </a:r>
              <a:r>
                <a:rPr lang="fr-FR" sz="1400" baseline="-25000"/>
                <a:t>1</a:t>
              </a:r>
              <a:endParaRPr lang="fr-FR"/>
            </a:p>
          </p:txBody>
        </p:sp>
        <p:sp>
          <p:nvSpPr>
            <p:cNvPr id="25616" name="ZoneTexte 104"/>
            <p:cNvSpPr txBox="1">
              <a:spLocks noChangeArrowheads="1"/>
            </p:cNvSpPr>
            <p:nvPr/>
          </p:nvSpPr>
          <p:spPr bwMode="auto">
            <a:xfrm>
              <a:off x="8388976" y="2273850"/>
              <a:ext cx="279244" cy="276999"/>
            </a:xfrm>
            <a:prstGeom prst="rect">
              <a:avLst/>
            </a:prstGeom>
            <a:noFill/>
            <a:ln w="9525">
              <a:noFill/>
              <a:miter lim="800000"/>
              <a:headEnd/>
              <a:tailEnd/>
            </a:ln>
          </p:spPr>
          <p:txBody>
            <a:bodyPr wrap="none">
              <a:spAutoFit/>
            </a:bodyPr>
            <a:lstStyle/>
            <a:p>
              <a:r>
                <a:rPr lang="fr-FR" baseline="-25000"/>
                <a:t>Z</a:t>
              </a:r>
            </a:p>
          </p:txBody>
        </p:sp>
        <p:sp>
          <p:nvSpPr>
            <p:cNvPr id="25617" name="ZoneTexte 105"/>
            <p:cNvSpPr txBox="1">
              <a:spLocks noChangeArrowheads="1"/>
            </p:cNvSpPr>
            <p:nvPr/>
          </p:nvSpPr>
          <p:spPr bwMode="auto">
            <a:xfrm>
              <a:off x="8721912" y="3113364"/>
              <a:ext cx="279244" cy="276999"/>
            </a:xfrm>
            <a:prstGeom prst="rect">
              <a:avLst/>
            </a:prstGeom>
            <a:noFill/>
            <a:ln w="9525">
              <a:noFill/>
              <a:miter lim="800000"/>
              <a:headEnd/>
              <a:tailEnd/>
            </a:ln>
          </p:spPr>
          <p:txBody>
            <a:bodyPr wrap="none">
              <a:spAutoFit/>
            </a:bodyPr>
            <a:lstStyle/>
            <a:p>
              <a:r>
                <a:rPr lang="fr-FR" baseline="-25000"/>
                <a:t>Z</a:t>
              </a:r>
            </a:p>
          </p:txBody>
        </p:sp>
        <p:sp>
          <p:nvSpPr>
            <p:cNvPr id="25618" name="ZoneTexte 106"/>
            <p:cNvSpPr txBox="1">
              <a:spLocks noChangeArrowheads="1"/>
            </p:cNvSpPr>
            <p:nvPr/>
          </p:nvSpPr>
          <p:spPr bwMode="auto">
            <a:xfrm>
              <a:off x="7831855" y="3013251"/>
              <a:ext cx="279244" cy="276999"/>
            </a:xfrm>
            <a:prstGeom prst="rect">
              <a:avLst/>
            </a:prstGeom>
            <a:noFill/>
            <a:ln w="9525">
              <a:noFill/>
              <a:miter lim="800000"/>
              <a:headEnd/>
              <a:tailEnd/>
            </a:ln>
          </p:spPr>
          <p:txBody>
            <a:bodyPr wrap="none">
              <a:spAutoFit/>
            </a:bodyPr>
            <a:lstStyle/>
            <a:p>
              <a:r>
                <a:rPr lang="fr-FR" baseline="-25000"/>
                <a:t>Z</a:t>
              </a:r>
            </a:p>
          </p:txBody>
        </p:sp>
        <p:sp>
          <p:nvSpPr>
            <p:cNvPr id="25619" name="Text Box 127"/>
            <p:cNvSpPr txBox="1">
              <a:spLocks noChangeArrowheads="1"/>
            </p:cNvSpPr>
            <p:nvPr/>
          </p:nvSpPr>
          <p:spPr bwMode="auto">
            <a:xfrm>
              <a:off x="7510482" y="3443290"/>
              <a:ext cx="457200" cy="342900"/>
            </a:xfrm>
            <a:prstGeom prst="rect">
              <a:avLst/>
            </a:prstGeom>
            <a:noFill/>
            <a:ln w="9525">
              <a:noFill/>
              <a:miter lim="800000"/>
              <a:headEnd/>
              <a:tailEnd/>
            </a:ln>
          </p:spPr>
          <p:txBody>
            <a:bodyPr/>
            <a:lstStyle/>
            <a:p>
              <a:r>
                <a:rPr lang="fr-FR" sz="1400"/>
                <a:t>i</a:t>
              </a:r>
              <a:r>
                <a:rPr lang="fr-FR" sz="1400" baseline="-25000"/>
                <a:t>2</a:t>
              </a:r>
              <a:endParaRPr lang="fr-FR"/>
            </a:p>
          </p:txBody>
        </p:sp>
        <p:sp>
          <p:nvSpPr>
            <p:cNvPr id="25620" name="Text Box 127"/>
            <p:cNvSpPr txBox="1">
              <a:spLocks noChangeArrowheads="1"/>
            </p:cNvSpPr>
            <p:nvPr/>
          </p:nvSpPr>
          <p:spPr bwMode="auto">
            <a:xfrm>
              <a:off x="7662882" y="3871918"/>
              <a:ext cx="457200" cy="342900"/>
            </a:xfrm>
            <a:prstGeom prst="rect">
              <a:avLst/>
            </a:prstGeom>
            <a:noFill/>
            <a:ln w="9525">
              <a:noFill/>
              <a:miter lim="800000"/>
              <a:headEnd/>
              <a:tailEnd/>
            </a:ln>
          </p:spPr>
          <p:txBody>
            <a:bodyPr/>
            <a:lstStyle/>
            <a:p>
              <a:r>
                <a:rPr lang="fr-FR" sz="1400"/>
                <a:t>i</a:t>
              </a:r>
              <a:r>
                <a:rPr lang="fr-FR" sz="1400" baseline="-25000"/>
                <a:t>3</a:t>
              </a:r>
              <a:endParaRPr lang="fr-FR"/>
            </a:p>
          </p:txBody>
        </p:sp>
        <p:sp>
          <p:nvSpPr>
            <p:cNvPr id="25621" name="Text Box 127"/>
            <p:cNvSpPr txBox="1">
              <a:spLocks noChangeArrowheads="1"/>
            </p:cNvSpPr>
            <p:nvPr/>
          </p:nvSpPr>
          <p:spPr bwMode="auto">
            <a:xfrm>
              <a:off x="6147865" y="2657472"/>
              <a:ext cx="457200" cy="342900"/>
            </a:xfrm>
            <a:prstGeom prst="rect">
              <a:avLst/>
            </a:prstGeom>
            <a:noFill/>
            <a:ln w="9525">
              <a:noFill/>
              <a:miter lim="800000"/>
              <a:headEnd/>
              <a:tailEnd/>
            </a:ln>
          </p:spPr>
          <p:txBody>
            <a:bodyPr/>
            <a:lstStyle/>
            <a:p>
              <a:r>
                <a:rPr lang="fr-FR" sz="1400"/>
                <a:t>N</a:t>
              </a:r>
              <a:endParaRPr lang="fr-FR"/>
            </a:p>
          </p:txBody>
        </p:sp>
        <p:sp>
          <p:nvSpPr>
            <p:cNvPr id="25622" name="Text Box 127"/>
            <p:cNvSpPr txBox="1">
              <a:spLocks noChangeArrowheads="1"/>
            </p:cNvSpPr>
            <p:nvPr/>
          </p:nvSpPr>
          <p:spPr bwMode="auto">
            <a:xfrm>
              <a:off x="8394037" y="2643182"/>
              <a:ext cx="457200" cy="342900"/>
            </a:xfrm>
            <a:prstGeom prst="rect">
              <a:avLst/>
            </a:prstGeom>
            <a:noFill/>
            <a:ln w="9525">
              <a:noFill/>
              <a:miter lim="800000"/>
              <a:headEnd/>
              <a:tailEnd/>
            </a:ln>
          </p:spPr>
          <p:txBody>
            <a:bodyPr/>
            <a:lstStyle/>
            <a:p>
              <a:r>
                <a:rPr lang="fr-FR" sz="1400"/>
                <a:t>N’</a:t>
              </a:r>
              <a:endParaRPr lang="fr-FR"/>
            </a:p>
          </p:txBody>
        </p:sp>
      </p:grpSp>
      <p:sp>
        <p:nvSpPr>
          <p:cNvPr id="3" name="Espace réservé du numéro de diapositive 2"/>
          <p:cNvSpPr>
            <a:spLocks noGrp="1"/>
          </p:cNvSpPr>
          <p:nvPr>
            <p:ph type="sldNum" sz="quarter" idx="12"/>
          </p:nvPr>
        </p:nvSpPr>
        <p:spPr/>
        <p:txBody>
          <a:bodyPr/>
          <a:lstStyle/>
          <a:p>
            <a:pPr>
              <a:defRPr/>
            </a:pPr>
            <a:fld id="{8D6E587B-5070-4C33-B8A0-3049C854F3BE}" type="slidenum">
              <a:rPr lang="fr-FR" smtClean="0">
                <a:solidFill>
                  <a:schemeClr val="tx1"/>
                </a:solidFill>
              </a:rPr>
              <a:pPr>
                <a:defRPr/>
              </a:pPr>
              <a:t>40</a:t>
            </a:fld>
            <a:endParaRPr lang="fr-FR">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4585">
                                            <p:txEl>
                                              <p:pRg st="2" end="2"/>
                                            </p:txEl>
                                          </p:spTgt>
                                        </p:tgtEl>
                                        <p:attrNameLst>
                                          <p:attrName>style.visibility</p:attrName>
                                        </p:attrNameLst>
                                      </p:cBhvr>
                                      <p:to>
                                        <p:strVal val="visible"/>
                                      </p:to>
                                    </p:set>
                                    <p:animEffect transition="in" filter="box(in)">
                                      <p:cBhvr>
                                        <p:cTn id="7" dur="500"/>
                                        <p:tgtEl>
                                          <p:spTgt spid="2458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4585">
                                            <p:txEl>
                                              <p:pRg st="4" end="4"/>
                                            </p:txEl>
                                          </p:spTgt>
                                        </p:tgtEl>
                                        <p:attrNameLst>
                                          <p:attrName>style.visibility</p:attrName>
                                        </p:attrNameLst>
                                      </p:cBhvr>
                                      <p:to>
                                        <p:strVal val="visible"/>
                                      </p:to>
                                    </p:set>
                                    <p:animEffect transition="in" filter="box(in)">
                                      <p:cBhvr>
                                        <p:cTn id="17" dur="500"/>
                                        <p:tgtEl>
                                          <p:spTgt spid="24585">
                                            <p:txEl>
                                              <p:pRg st="4" end="4"/>
                                            </p:txEl>
                                          </p:spTgt>
                                        </p:tgtEl>
                                      </p:cBhvr>
                                    </p:animEffect>
                                  </p:childTnLst>
                                </p:cTn>
                              </p:par>
                              <p:par>
                                <p:cTn id="18" presetID="4" presetClass="entr" presetSubtype="16" fill="hold" nodeType="withEffect">
                                  <p:stCondLst>
                                    <p:cond delay="0"/>
                                  </p:stCondLst>
                                  <p:childTnLst>
                                    <p:set>
                                      <p:cBhvr>
                                        <p:cTn id="19" dur="1" fill="hold">
                                          <p:stCondLst>
                                            <p:cond delay="0"/>
                                          </p:stCondLst>
                                        </p:cTn>
                                        <p:tgtEl>
                                          <p:spTgt spid="24585">
                                            <p:txEl>
                                              <p:pRg st="5" end="5"/>
                                            </p:txEl>
                                          </p:spTgt>
                                        </p:tgtEl>
                                        <p:attrNameLst>
                                          <p:attrName>style.visibility</p:attrName>
                                        </p:attrNameLst>
                                      </p:cBhvr>
                                      <p:to>
                                        <p:strVal val="visible"/>
                                      </p:to>
                                    </p:set>
                                    <p:animEffect transition="in" filter="box(in)">
                                      <p:cBhvr>
                                        <p:cTn id="20" dur="500"/>
                                        <p:tgtEl>
                                          <p:spTgt spid="24585">
                                            <p:txEl>
                                              <p:pRg st="5" end="5"/>
                                            </p:txEl>
                                          </p:spTgt>
                                        </p:tgtEl>
                                      </p:cBhvr>
                                    </p:animEffect>
                                  </p:childTnLst>
                                </p:cTn>
                              </p:par>
                              <p:par>
                                <p:cTn id="21" presetID="4" presetClass="entr" presetSubtype="16" fill="hold" nodeType="withEffect">
                                  <p:stCondLst>
                                    <p:cond delay="0"/>
                                  </p:stCondLst>
                                  <p:childTnLst>
                                    <p:set>
                                      <p:cBhvr>
                                        <p:cTn id="22" dur="1" fill="hold">
                                          <p:stCondLst>
                                            <p:cond delay="0"/>
                                          </p:stCondLst>
                                        </p:cTn>
                                        <p:tgtEl>
                                          <p:spTgt spid="24585">
                                            <p:txEl>
                                              <p:pRg st="6" end="6"/>
                                            </p:txEl>
                                          </p:spTgt>
                                        </p:tgtEl>
                                        <p:attrNameLst>
                                          <p:attrName>style.visibility</p:attrName>
                                        </p:attrNameLst>
                                      </p:cBhvr>
                                      <p:to>
                                        <p:strVal val="visible"/>
                                      </p:to>
                                    </p:set>
                                    <p:animEffect transition="in" filter="box(in)">
                                      <p:cBhvr>
                                        <p:cTn id="23" dur="500"/>
                                        <p:tgtEl>
                                          <p:spTgt spid="2458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rmAutofit/>
          </a:bodyPr>
          <a:lstStyle/>
          <a:p>
            <a:pPr eaLnBrk="1" fontAlgn="auto" hangingPunct="1">
              <a:spcAft>
                <a:spcPts val="0"/>
              </a:spcAft>
              <a:defRPr/>
            </a:pPr>
            <a:r>
              <a:rPr lang="it-IT" sz="3400" b="1" dirty="0"/>
              <a:t>Intérêt des systèmes triphasés</a:t>
            </a:r>
            <a:endParaRPr lang="fr-FR" sz="3400" b="1" dirty="0"/>
          </a:p>
        </p:txBody>
      </p:sp>
      <p:sp>
        <p:nvSpPr>
          <p:cNvPr id="24585" name="ZoneTexte 64"/>
          <p:cNvSpPr txBox="1">
            <a:spLocks noChangeArrowheads="1"/>
          </p:cNvSpPr>
          <p:nvPr/>
        </p:nvSpPr>
        <p:spPr bwMode="auto">
          <a:xfrm>
            <a:off x="899592" y="1412776"/>
            <a:ext cx="7152263" cy="4247317"/>
          </a:xfrm>
          <a:prstGeom prst="rect">
            <a:avLst/>
          </a:prstGeom>
          <a:noFill/>
          <a:ln w="9525">
            <a:noFill/>
            <a:miter lim="800000"/>
            <a:headEnd/>
            <a:tailEnd/>
          </a:ln>
        </p:spPr>
        <p:txBody>
          <a:bodyPr wrap="square">
            <a:spAutoFit/>
          </a:bodyPr>
          <a:lstStyle/>
          <a:p>
            <a:endParaRPr lang="fr-FR" dirty="0"/>
          </a:p>
          <a:p>
            <a:endParaRPr lang="fr-FR" dirty="0"/>
          </a:p>
          <a:p>
            <a:r>
              <a:rPr lang="fr-FR" dirty="0"/>
              <a:t>En monophasé, il faut un volume de cuivre = 3.(2.L I/ σ)</a:t>
            </a:r>
          </a:p>
          <a:p>
            <a:endParaRPr lang="fr-FR" dirty="0"/>
          </a:p>
          <a:p>
            <a:endParaRPr lang="fr-FR" dirty="0"/>
          </a:p>
          <a:p>
            <a:pPr algn="just"/>
            <a:r>
              <a:rPr lang="fr-FR" dirty="0"/>
              <a:t>En triphasé tout se passe comme si les trois fils entre N et N’ étaient accolés en un seul conducteur que l’on peut supprimer ou qu’il pourra avoir une section plus faible.( i</a:t>
            </a:r>
            <a:r>
              <a:rPr lang="fr-FR" baseline="-25000" dirty="0"/>
              <a:t>1</a:t>
            </a:r>
            <a:r>
              <a:rPr lang="fr-FR" dirty="0"/>
              <a:t> + i</a:t>
            </a:r>
            <a:r>
              <a:rPr lang="fr-FR" baseline="-25000" dirty="0"/>
              <a:t>2 </a:t>
            </a:r>
            <a:r>
              <a:rPr lang="fr-FR" dirty="0"/>
              <a:t> + i</a:t>
            </a:r>
            <a:r>
              <a:rPr lang="fr-FR" baseline="-25000" dirty="0"/>
              <a:t>3 </a:t>
            </a:r>
            <a:r>
              <a:rPr lang="fr-FR" dirty="0"/>
              <a:t> = i</a:t>
            </a:r>
            <a:r>
              <a:rPr lang="fr-FR" baseline="-25000" dirty="0"/>
              <a:t>n</a:t>
            </a:r>
            <a:r>
              <a:rPr lang="fr-FR" dirty="0"/>
              <a:t> =0) il faut donc en triphasé un volume de cuivre 3.L I/ σ</a:t>
            </a:r>
          </a:p>
          <a:p>
            <a:endParaRPr lang="en-US" dirty="0"/>
          </a:p>
          <a:p>
            <a:endParaRPr lang="fr-FR" dirty="0"/>
          </a:p>
          <a:p>
            <a:pPr algn="just"/>
            <a:r>
              <a:rPr lang="fr-FR" dirty="0"/>
              <a:t>Donc en triphasé équilibré, il faut deux fois moins de cuivre pour faire une ligne de distribution, il en résulte aussi une réduction des contraintes sur les pylônes.</a:t>
            </a:r>
          </a:p>
          <a:p>
            <a:pPr algn="just">
              <a:buFontTx/>
              <a:buChar char="-"/>
            </a:pPr>
            <a:endParaRPr lang="fr-FR" b="1" dirty="0"/>
          </a:p>
        </p:txBody>
      </p:sp>
      <p:sp>
        <p:nvSpPr>
          <p:cNvPr id="3" name="Espace réservé du numéro de diapositive 2"/>
          <p:cNvSpPr>
            <a:spLocks noGrp="1"/>
          </p:cNvSpPr>
          <p:nvPr>
            <p:ph type="sldNum" sz="quarter" idx="12"/>
          </p:nvPr>
        </p:nvSpPr>
        <p:spPr/>
        <p:txBody>
          <a:bodyPr/>
          <a:lstStyle/>
          <a:p>
            <a:pPr>
              <a:defRPr/>
            </a:pPr>
            <a:fld id="{8D6E587B-5070-4C33-B8A0-3049C854F3BE}" type="slidenum">
              <a:rPr lang="fr-FR" smtClean="0">
                <a:solidFill>
                  <a:schemeClr val="tx1"/>
                </a:solidFill>
              </a:rPr>
              <a:pPr>
                <a:defRPr/>
              </a:pPr>
              <a:t>41</a:t>
            </a:fld>
            <a:endParaRPr lang="fr-FR">
              <a:solidFill>
                <a:schemeClr val="tx1"/>
              </a:solidFill>
            </a:endParaRPr>
          </a:p>
        </p:txBody>
      </p:sp>
    </p:spTree>
    <p:extLst>
      <p:ext uri="{BB962C8B-B14F-4D97-AF65-F5344CB8AC3E}">
        <p14:creationId xmlns:p14="http://schemas.microsoft.com/office/powerpoint/2010/main" val="53894579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4585">
                                            <p:txEl>
                                              <p:pRg st="2" end="2"/>
                                            </p:txEl>
                                          </p:spTgt>
                                        </p:tgtEl>
                                        <p:attrNameLst>
                                          <p:attrName>style.visibility</p:attrName>
                                        </p:attrNameLst>
                                      </p:cBhvr>
                                      <p:to>
                                        <p:strVal val="visible"/>
                                      </p:to>
                                    </p:set>
                                    <p:animEffect transition="in" filter="box(in)">
                                      <p:cBhvr>
                                        <p:cTn id="7" dur="500"/>
                                        <p:tgtEl>
                                          <p:spTgt spid="2458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4585">
                                            <p:txEl>
                                              <p:pRg st="5" end="5"/>
                                            </p:txEl>
                                          </p:spTgt>
                                        </p:tgtEl>
                                        <p:attrNameLst>
                                          <p:attrName>style.visibility</p:attrName>
                                        </p:attrNameLst>
                                      </p:cBhvr>
                                      <p:to>
                                        <p:strVal val="visible"/>
                                      </p:to>
                                    </p:set>
                                    <p:animEffect transition="in" filter="box(in)">
                                      <p:cBhvr>
                                        <p:cTn id="12" dur="500"/>
                                        <p:tgtEl>
                                          <p:spTgt spid="24585">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4585">
                                            <p:txEl>
                                              <p:pRg st="8" end="8"/>
                                            </p:txEl>
                                          </p:spTgt>
                                        </p:tgtEl>
                                        <p:attrNameLst>
                                          <p:attrName>style.visibility</p:attrName>
                                        </p:attrNameLst>
                                      </p:cBhvr>
                                      <p:to>
                                        <p:strVal val="visible"/>
                                      </p:to>
                                    </p:set>
                                    <p:animEffect transition="in" filter="box(in)">
                                      <p:cBhvr>
                                        <p:cTn id="17" dur="500"/>
                                        <p:tgtEl>
                                          <p:spTgt spid="2458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rmAutofit/>
          </a:bodyPr>
          <a:lstStyle/>
          <a:p>
            <a:pPr eaLnBrk="1" fontAlgn="auto" hangingPunct="1">
              <a:spcAft>
                <a:spcPts val="0"/>
              </a:spcAft>
              <a:defRPr/>
            </a:pPr>
            <a:r>
              <a:rPr lang="it-IT" sz="3400" b="1" dirty="0"/>
              <a:t>Intérêt des systèmes triphasés</a:t>
            </a:r>
            <a:endParaRPr lang="fr-FR" sz="3400" b="1" dirty="0"/>
          </a:p>
        </p:txBody>
      </p:sp>
      <p:sp>
        <p:nvSpPr>
          <p:cNvPr id="25609" name="ZoneTexte 64"/>
          <p:cNvSpPr txBox="1">
            <a:spLocks noChangeArrowheads="1"/>
          </p:cNvSpPr>
          <p:nvPr/>
        </p:nvSpPr>
        <p:spPr bwMode="auto">
          <a:xfrm>
            <a:off x="863588" y="1700808"/>
            <a:ext cx="7416824" cy="4247317"/>
          </a:xfrm>
          <a:prstGeom prst="rect">
            <a:avLst/>
          </a:prstGeom>
          <a:noFill/>
          <a:ln w="9525">
            <a:noFill/>
            <a:miter lim="800000"/>
            <a:headEnd/>
            <a:tailEnd/>
          </a:ln>
        </p:spPr>
        <p:txBody>
          <a:bodyPr wrap="square">
            <a:spAutoFit/>
          </a:bodyPr>
          <a:lstStyle/>
          <a:p>
            <a:pPr algn="just"/>
            <a:r>
              <a:rPr lang="fr-FR" b="1" dirty="0"/>
              <a:t>Intérêt du triphasé pour le redressement</a:t>
            </a:r>
            <a:r>
              <a:rPr lang="fr-FR" b="1" dirty="0" smtClean="0"/>
              <a:t>:</a:t>
            </a:r>
          </a:p>
          <a:p>
            <a:pPr algn="just"/>
            <a:endParaRPr lang="fr-FR" b="1" dirty="0"/>
          </a:p>
          <a:p>
            <a:pPr algn="just">
              <a:buFontTx/>
              <a:buChar char="-"/>
            </a:pPr>
            <a:endParaRPr lang="fr-FR" b="1" dirty="0"/>
          </a:p>
          <a:p>
            <a:pPr algn="just"/>
            <a:r>
              <a:rPr lang="fr-FR" dirty="0"/>
              <a:t>L’ondulation de la tension de sortie d’un pont redresseur triphasé à diode est très faible par rapport à ce que produit un pont redresseur monophasé. </a:t>
            </a:r>
          </a:p>
          <a:p>
            <a:pPr algn="just"/>
            <a:endParaRPr lang="fr-FR" dirty="0"/>
          </a:p>
          <a:p>
            <a:pPr algn="just"/>
            <a:r>
              <a:rPr lang="fr-FR" dirty="0"/>
              <a:t>L’inductance de lissage à prévoir dans la charge pour que le courant soit faiblement ondulé est donc nettement plus économique en triphasé.</a:t>
            </a:r>
          </a:p>
          <a:p>
            <a:pPr algn="just"/>
            <a:endParaRPr lang="fr-FR" dirty="0"/>
          </a:p>
          <a:p>
            <a:pPr algn="just"/>
            <a:r>
              <a:rPr lang="fr-FR" dirty="0"/>
              <a:t>- Au niveau de l’utilisation, les systèmes triphasés permettent d’avoir 2 tensions : la tension simple et la tension composée.</a:t>
            </a:r>
          </a:p>
          <a:p>
            <a:pPr algn="just"/>
            <a:r>
              <a:rPr lang="fr-FR" dirty="0"/>
              <a:t> </a:t>
            </a:r>
          </a:p>
          <a:p>
            <a:pPr algn="just">
              <a:buFontTx/>
              <a:buChar char="-"/>
            </a:pPr>
            <a:endParaRPr lang="fr-FR" b="1" dirty="0"/>
          </a:p>
        </p:txBody>
      </p:sp>
      <p:sp>
        <p:nvSpPr>
          <p:cNvPr id="2" name="Espace réservé du numéro de diapositive 1"/>
          <p:cNvSpPr>
            <a:spLocks noGrp="1"/>
          </p:cNvSpPr>
          <p:nvPr>
            <p:ph type="sldNum" sz="quarter" idx="12"/>
          </p:nvPr>
        </p:nvSpPr>
        <p:spPr/>
        <p:txBody>
          <a:bodyPr/>
          <a:lstStyle/>
          <a:p>
            <a:pPr>
              <a:defRPr/>
            </a:pPr>
            <a:fld id="{8D6E587B-5070-4C33-B8A0-3049C854F3BE}" type="slidenum">
              <a:rPr lang="fr-FR" smtClean="0">
                <a:solidFill>
                  <a:schemeClr val="tx1"/>
                </a:solidFill>
              </a:rPr>
              <a:pPr>
                <a:defRPr/>
              </a:pPr>
              <a:t>42</a:t>
            </a:fld>
            <a:endParaRPr lang="fr-FR">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5609">
                                            <p:txEl>
                                              <p:pRg st="3" end="3"/>
                                            </p:txEl>
                                          </p:spTgt>
                                        </p:tgtEl>
                                        <p:attrNameLst>
                                          <p:attrName>style.visibility</p:attrName>
                                        </p:attrNameLst>
                                      </p:cBhvr>
                                      <p:to>
                                        <p:strVal val="visible"/>
                                      </p:to>
                                    </p:set>
                                    <p:animEffect transition="in" filter="box(in)">
                                      <p:cBhvr>
                                        <p:cTn id="7" dur="500"/>
                                        <p:tgtEl>
                                          <p:spTgt spid="25609">
                                            <p:txEl>
                                              <p:pRg st="3" end="3"/>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25609">
                                            <p:txEl>
                                              <p:pRg st="5" end="5"/>
                                            </p:txEl>
                                          </p:spTgt>
                                        </p:tgtEl>
                                        <p:attrNameLst>
                                          <p:attrName>style.visibility</p:attrName>
                                        </p:attrNameLst>
                                      </p:cBhvr>
                                      <p:to>
                                        <p:strVal val="visible"/>
                                      </p:to>
                                    </p:set>
                                    <p:animEffect transition="in" filter="box(in)">
                                      <p:cBhvr>
                                        <p:cTn id="10" dur="500"/>
                                        <p:tgtEl>
                                          <p:spTgt spid="25609">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25609">
                                            <p:txEl>
                                              <p:pRg st="7" end="7"/>
                                            </p:txEl>
                                          </p:spTgt>
                                        </p:tgtEl>
                                        <p:attrNameLst>
                                          <p:attrName>style.visibility</p:attrName>
                                        </p:attrNameLst>
                                      </p:cBhvr>
                                      <p:to>
                                        <p:strVal val="visible"/>
                                      </p:to>
                                    </p:set>
                                    <p:animEffect transition="in" filter="box(in)">
                                      <p:cBhvr>
                                        <p:cTn id="15" dur="500"/>
                                        <p:tgtEl>
                                          <p:spTgt spid="2560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rmAutofit/>
          </a:bodyPr>
          <a:lstStyle/>
          <a:p>
            <a:pPr eaLnBrk="1" fontAlgn="auto" hangingPunct="1">
              <a:spcAft>
                <a:spcPts val="0"/>
              </a:spcAft>
              <a:defRPr/>
            </a:pPr>
            <a:r>
              <a:rPr lang="it-IT" sz="3400" b="1" dirty="0"/>
              <a:t>Systèmes triphasés</a:t>
            </a:r>
            <a:br>
              <a:rPr lang="it-IT" sz="3400" b="1" dirty="0"/>
            </a:br>
            <a:r>
              <a:rPr lang="it-IT" sz="3400" b="1" dirty="0"/>
              <a:t>Résumé</a:t>
            </a:r>
            <a:endParaRPr lang="fr-FR" sz="3400" b="1" dirty="0"/>
          </a:p>
        </p:txBody>
      </p:sp>
      <p:sp>
        <p:nvSpPr>
          <p:cNvPr id="2" name="Espace réservé du numéro de diapositive 1"/>
          <p:cNvSpPr>
            <a:spLocks noGrp="1"/>
          </p:cNvSpPr>
          <p:nvPr>
            <p:ph type="sldNum" sz="quarter" idx="12"/>
          </p:nvPr>
        </p:nvSpPr>
        <p:spPr/>
        <p:txBody>
          <a:bodyPr/>
          <a:lstStyle/>
          <a:p>
            <a:pPr>
              <a:defRPr/>
            </a:pPr>
            <a:fld id="{8D6E587B-5070-4C33-B8A0-3049C854F3BE}" type="slidenum">
              <a:rPr lang="fr-FR" smtClean="0">
                <a:solidFill>
                  <a:schemeClr val="tx1"/>
                </a:solidFill>
              </a:rPr>
              <a:pPr>
                <a:defRPr/>
              </a:pPr>
              <a:t>43</a:t>
            </a:fld>
            <a:endParaRPr lang="fr-FR">
              <a:solidFill>
                <a:schemeClr val="tx1"/>
              </a:solidFill>
            </a:endParaRPr>
          </a:p>
        </p:txBody>
      </p:sp>
      <p:graphicFrame>
        <p:nvGraphicFramePr>
          <p:cNvPr id="3" name="Objet 2"/>
          <p:cNvGraphicFramePr>
            <a:graphicFrameLocks noChangeAspect="1"/>
          </p:cNvGraphicFramePr>
          <p:nvPr>
            <p:extLst>
              <p:ext uri="{D42A27DB-BD31-4B8C-83A1-F6EECF244321}">
                <p14:modId xmlns:p14="http://schemas.microsoft.com/office/powerpoint/2010/main" val="638092052"/>
              </p:ext>
            </p:extLst>
          </p:nvPr>
        </p:nvGraphicFramePr>
        <p:xfrm>
          <a:off x="1939925" y="1196752"/>
          <a:ext cx="5264150" cy="5851525"/>
        </p:xfrm>
        <a:graphic>
          <a:graphicData uri="http://schemas.openxmlformats.org/presentationml/2006/ole">
            <mc:AlternateContent xmlns:mc="http://schemas.openxmlformats.org/markup-compatibility/2006">
              <mc:Choice xmlns:v="urn:schemas-microsoft-com:vml" Requires="v">
                <p:oleObj spid="_x0000_s1045" name="Document" r:id="rId3" imgW="5267553" imgH="5857410" progId="Word.Document.12">
                  <p:embed/>
                </p:oleObj>
              </mc:Choice>
              <mc:Fallback>
                <p:oleObj name="Document" r:id="rId3" imgW="5267553" imgH="5857410" progId="Word.Document.12">
                  <p:embed/>
                  <p:pic>
                    <p:nvPicPr>
                      <p:cNvPr id="0" name=""/>
                      <p:cNvPicPr/>
                      <p:nvPr/>
                    </p:nvPicPr>
                    <p:blipFill>
                      <a:blip r:embed="rId4"/>
                      <a:stretch>
                        <a:fillRect/>
                      </a:stretch>
                    </p:blipFill>
                    <p:spPr>
                      <a:xfrm>
                        <a:off x="1939925" y="1196752"/>
                        <a:ext cx="5264150" cy="5851525"/>
                      </a:xfrm>
                      <a:prstGeom prst="rect">
                        <a:avLst/>
                      </a:prstGeom>
                    </p:spPr>
                  </p:pic>
                </p:oleObj>
              </mc:Fallback>
            </mc:AlternateContent>
          </a:graphicData>
        </a:graphic>
      </p:graphicFrame>
    </p:spTree>
    <p:extLst>
      <p:ext uri="{BB962C8B-B14F-4D97-AF65-F5344CB8AC3E}">
        <p14:creationId xmlns:p14="http://schemas.microsoft.com/office/powerpoint/2010/main" val="2169327264"/>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rmAutofit/>
          </a:bodyPr>
          <a:lstStyle/>
          <a:p>
            <a:pPr eaLnBrk="1" fontAlgn="auto" hangingPunct="1">
              <a:spcAft>
                <a:spcPts val="0"/>
              </a:spcAft>
              <a:defRPr/>
            </a:pPr>
            <a:r>
              <a:rPr lang="it-IT" sz="3400" b="1" dirty="0"/>
              <a:t>Systèmes triphasés</a:t>
            </a:r>
            <a:br>
              <a:rPr lang="it-IT" sz="3400" b="1" dirty="0"/>
            </a:br>
            <a:r>
              <a:rPr lang="it-IT" sz="3400" b="1" dirty="0"/>
              <a:t>Résumé</a:t>
            </a:r>
            <a:endParaRPr lang="fr-FR" sz="3400" b="1" dirty="0"/>
          </a:p>
        </p:txBody>
      </p:sp>
      <p:sp>
        <p:nvSpPr>
          <p:cNvPr id="2" name="Espace réservé du numéro de diapositive 1"/>
          <p:cNvSpPr>
            <a:spLocks noGrp="1"/>
          </p:cNvSpPr>
          <p:nvPr>
            <p:ph type="sldNum" sz="quarter" idx="12"/>
          </p:nvPr>
        </p:nvSpPr>
        <p:spPr/>
        <p:txBody>
          <a:bodyPr/>
          <a:lstStyle/>
          <a:p>
            <a:pPr>
              <a:defRPr/>
            </a:pPr>
            <a:fld id="{8D6E587B-5070-4C33-B8A0-3049C854F3BE}" type="slidenum">
              <a:rPr lang="fr-FR" smtClean="0">
                <a:solidFill>
                  <a:schemeClr val="tx1"/>
                </a:solidFill>
              </a:rPr>
              <a:pPr>
                <a:defRPr/>
              </a:pPr>
              <a:t>44</a:t>
            </a:fld>
            <a:endParaRPr lang="fr-FR">
              <a:solidFill>
                <a:schemeClr val="tx1"/>
              </a:solidFill>
            </a:endParaRPr>
          </a:p>
        </p:txBody>
      </p:sp>
      <p:graphicFrame>
        <p:nvGraphicFramePr>
          <p:cNvPr id="4" name="Objet 3"/>
          <p:cNvGraphicFramePr>
            <a:graphicFrameLocks noChangeAspect="1"/>
          </p:cNvGraphicFramePr>
          <p:nvPr>
            <p:extLst>
              <p:ext uri="{D42A27DB-BD31-4B8C-83A1-F6EECF244321}">
                <p14:modId xmlns:p14="http://schemas.microsoft.com/office/powerpoint/2010/main" val="2860944556"/>
              </p:ext>
            </p:extLst>
          </p:nvPr>
        </p:nvGraphicFramePr>
        <p:xfrm>
          <a:off x="1935163" y="2070100"/>
          <a:ext cx="5264150" cy="3300413"/>
        </p:xfrm>
        <a:graphic>
          <a:graphicData uri="http://schemas.openxmlformats.org/presentationml/2006/ole">
            <mc:AlternateContent xmlns:mc="http://schemas.openxmlformats.org/markup-compatibility/2006">
              <mc:Choice xmlns:v="urn:schemas-microsoft-com:vml" Requires="v">
                <p:oleObj spid="_x0000_s2068" name="Document" r:id="rId3" imgW="5267553" imgH="3306359" progId="Word.Document.12">
                  <p:embed/>
                </p:oleObj>
              </mc:Choice>
              <mc:Fallback>
                <p:oleObj name="Document" r:id="rId3" imgW="5267553" imgH="3306359" progId="Word.Document.12">
                  <p:embed/>
                  <p:pic>
                    <p:nvPicPr>
                      <p:cNvPr id="0" name=""/>
                      <p:cNvPicPr/>
                      <p:nvPr/>
                    </p:nvPicPr>
                    <p:blipFill>
                      <a:blip r:embed="rId4"/>
                      <a:stretch>
                        <a:fillRect/>
                      </a:stretch>
                    </p:blipFill>
                    <p:spPr>
                      <a:xfrm>
                        <a:off x="1935163" y="2070100"/>
                        <a:ext cx="5264150" cy="3300413"/>
                      </a:xfrm>
                      <a:prstGeom prst="rect">
                        <a:avLst/>
                      </a:prstGeom>
                    </p:spPr>
                  </p:pic>
                </p:oleObj>
              </mc:Fallback>
            </mc:AlternateContent>
          </a:graphicData>
        </a:graphic>
      </p:graphicFrame>
    </p:spTree>
    <p:extLst>
      <p:ext uri="{BB962C8B-B14F-4D97-AF65-F5344CB8AC3E}">
        <p14:creationId xmlns:p14="http://schemas.microsoft.com/office/powerpoint/2010/main" val="1119203665"/>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rmAutofit/>
          </a:bodyPr>
          <a:lstStyle/>
          <a:p>
            <a:pPr eaLnBrk="1" fontAlgn="auto" hangingPunct="1">
              <a:spcAft>
                <a:spcPts val="0"/>
              </a:spcAft>
              <a:defRPr/>
            </a:pPr>
            <a:r>
              <a:rPr lang="it-IT" sz="3400" b="1" dirty="0"/>
              <a:t>Systèmes triphasés</a:t>
            </a:r>
            <a:br>
              <a:rPr lang="it-IT" sz="3400" b="1" dirty="0"/>
            </a:br>
            <a:r>
              <a:rPr lang="it-IT" sz="3400" b="1" dirty="0"/>
              <a:t>Résumé</a:t>
            </a:r>
            <a:endParaRPr lang="fr-FR" sz="3400" b="1" dirty="0"/>
          </a:p>
        </p:txBody>
      </p:sp>
      <p:sp>
        <p:nvSpPr>
          <p:cNvPr id="2" name="Espace réservé du numéro de diapositive 1"/>
          <p:cNvSpPr>
            <a:spLocks noGrp="1"/>
          </p:cNvSpPr>
          <p:nvPr>
            <p:ph type="sldNum" sz="quarter" idx="12"/>
          </p:nvPr>
        </p:nvSpPr>
        <p:spPr/>
        <p:txBody>
          <a:bodyPr/>
          <a:lstStyle/>
          <a:p>
            <a:pPr>
              <a:defRPr/>
            </a:pPr>
            <a:fld id="{8D6E587B-5070-4C33-B8A0-3049C854F3BE}" type="slidenum">
              <a:rPr lang="fr-FR" smtClean="0">
                <a:solidFill>
                  <a:schemeClr val="tx1"/>
                </a:solidFill>
              </a:rPr>
              <a:pPr>
                <a:defRPr/>
              </a:pPr>
              <a:t>45</a:t>
            </a:fld>
            <a:endParaRPr lang="fr-FR">
              <a:solidFill>
                <a:schemeClr val="tx1"/>
              </a:solidFill>
            </a:endParaRPr>
          </a:p>
        </p:txBody>
      </p:sp>
      <p:graphicFrame>
        <p:nvGraphicFramePr>
          <p:cNvPr id="3" name="Objet 2"/>
          <p:cNvGraphicFramePr>
            <a:graphicFrameLocks noChangeAspect="1"/>
          </p:cNvGraphicFramePr>
          <p:nvPr>
            <p:extLst>
              <p:ext uri="{D42A27DB-BD31-4B8C-83A1-F6EECF244321}">
                <p14:modId xmlns:p14="http://schemas.microsoft.com/office/powerpoint/2010/main" val="3670557843"/>
              </p:ext>
            </p:extLst>
          </p:nvPr>
        </p:nvGraphicFramePr>
        <p:xfrm>
          <a:off x="1939925" y="2204864"/>
          <a:ext cx="5264150" cy="3714750"/>
        </p:xfrm>
        <a:graphic>
          <a:graphicData uri="http://schemas.openxmlformats.org/presentationml/2006/ole">
            <mc:AlternateContent xmlns:mc="http://schemas.openxmlformats.org/markup-compatibility/2006">
              <mc:Choice xmlns:v="urn:schemas-microsoft-com:vml" Requires="v">
                <p:oleObj spid="_x0000_s3092" name="Document" r:id="rId3" imgW="5264722" imgH="3723411" progId="Word.Document.12">
                  <p:embed/>
                </p:oleObj>
              </mc:Choice>
              <mc:Fallback>
                <p:oleObj name="Document" r:id="rId3" imgW="5264722" imgH="3723411" progId="Word.Document.12">
                  <p:embed/>
                  <p:pic>
                    <p:nvPicPr>
                      <p:cNvPr id="0" name=""/>
                      <p:cNvPicPr/>
                      <p:nvPr/>
                    </p:nvPicPr>
                    <p:blipFill>
                      <a:blip r:embed="rId4"/>
                      <a:stretch>
                        <a:fillRect/>
                      </a:stretch>
                    </p:blipFill>
                    <p:spPr>
                      <a:xfrm>
                        <a:off x="1939925" y="2204864"/>
                        <a:ext cx="5264150" cy="3714750"/>
                      </a:xfrm>
                      <a:prstGeom prst="rect">
                        <a:avLst/>
                      </a:prstGeom>
                    </p:spPr>
                  </p:pic>
                </p:oleObj>
              </mc:Fallback>
            </mc:AlternateContent>
          </a:graphicData>
        </a:graphic>
      </p:graphicFrame>
    </p:spTree>
    <p:extLst>
      <p:ext uri="{BB962C8B-B14F-4D97-AF65-F5344CB8AC3E}">
        <p14:creationId xmlns:p14="http://schemas.microsoft.com/office/powerpoint/2010/main" val="1932814762"/>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rmAutofit/>
          </a:bodyPr>
          <a:lstStyle/>
          <a:p>
            <a:pPr eaLnBrk="1" fontAlgn="auto" hangingPunct="1">
              <a:spcAft>
                <a:spcPts val="0"/>
              </a:spcAft>
              <a:defRPr/>
            </a:pPr>
            <a:r>
              <a:rPr lang="it-IT" sz="3400" b="1" dirty="0"/>
              <a:t>Systèmes triphasés</a:t>
            </a:r>
            <a:br>
              <a:rPr lang="it-IT" sz="3400" b="1" dirty="0"/>
            </a:br>
            <a:r>
              <a:rPr lang="it-IT" sz="3400" b="1" dirty="0"/>
              <a:t>Résumé</a:t>
            </a:r>
            <a:endParaRPr lang="fr-FR" sz="3400" b="1" dirty="0"/>
          </a:p>
        </p:txBody>
      </p:sp>
      <p:sp>
        <p:nvSpPr>
          <p:cNvPr id="2" name="Espace réservé du numéro de diapositive 1"/>
          <p:cNvSpPr>
            <a:spLocks noGrp="1"/>
          </p:cNvSpPr>
          <p:nvPr>
            <p:ph type="sldNum" sz="quarter" idx="12"/>
          </p:nvPr>
        </p:nvSpPr>
        <p:spPr/>
        <p:txBody>
          <a:bodyPr/>
          <a:lstStyle/>
          <a:p>
            <a:pPr>
              <a:defRPr/>
            </a:pPr>
            <a:fld id="{8D6E587B-5070-4C33-B8A0-3049C854F3BE}" type="slidenum">
              <a:rPr lang="fr-FR" smtClean="0">
                <a:solidFill>
                  <a:schemeClr val="tx1"/>
                </a:solidFill>
              </a:rPr>
              <a:pPr>
                <a:defRPr/>
              </a:pPr>
              <a:t>46</a:t>
            </a:fld>
            <a:endParaRPr lang="fr-FR">
              <a:solidFill>
                <a:schemeClr val="tx1"/>
              </a:solidFill>
            </a:endParaRPr>
          </a:p>
        </p:txBody>
      </p:sp>
      <p:graphicFrame>
        <p:nvGraphicFramePr>
          <p:cNvPr id="4" name="Objet 3"/>
          <p:cNvGraphicFramePr>
            <a:graphicFrameLocks noChangeAspect="1"/>
          </p:cNvGraphicFramePr>
          <p:nvPr>
            <p:extLst>
              <p:ext uri="{D42A27DB-BD31-4B8C-83A1-F6EECF244321}">
                <p14:modId xmlns:p14="http://schemas.microsoft.com/office/powerpoint/2010/main" val="2501324699"/>
              </p:ext>
            </p:extLst>
          </p:nvPr>
        </p:nvGraphicFramePr>
        <p:xfrm>
          <a:off x="1294606" y="1784350"/>
          <a:ext cx="6554787" cy="4572000"/>
        </p:xfrm>
        <a:graphic>
          <a:graphicData uri="http://schemas.openxmlformats.org/presentationml/2006/ole">
            <mc:AlternateContent xmlns:mc="http://schemas.openxmlformats.org/markup-compatibility/2006">
              <mc:Choice xmlns:v="urn:schemas-microsoft-com:vml" Requires="v">
                <p:oleObj spid="_x0000_s4115" name="Document" r:id="rId3" imgW="6424431" imgH="4480083" progId="Word.Document.12">
                  <p:embed/>
                </p:oleObj>
              </mc:Choice>
              <mc:Fallback>
                <p:oleObj name="Document" r:id="rId3" imgW="6424431" imgH="4480083" progId="Word.Document.12">
                  <p:embed/>
                  <p:pic>
                    <p:nvPicPr>
                      <p:cNvPr id="0" name=""/>
                      <p:cNvPicPr/>
                      <p:nvPr/>
                    </p:nvPicPr>
                    <p:blipFill>
                      <a:blip r:embed="rId4"/>
                      <a:stretch>
                        <a:fillRect/>
                      </a:stretch>
                    </p:blipFill>
                    <p:spPr>
                      <a:xfrm>
                        <a:off x="1294606" y="1784350"/>
                        <a:ext cx="6554787" cy="4572000"/>
                      </a:xfrm>
                      <a:prstGeom prst="rect">
                        <a:avLst/>
                      </a:prstGeom>
                    </p:spPr>
                  </p:pic>
                </p:oleObj>
              </mc:Fallback>
            </mc:AlternateContent>
          </a:graphicData>
        </a:graphic>
      </p:graphicFrame>
    </p:spTree>
    <p:extLst>
      <p:ext uri="{BB962C8B-B14F-4D97-AF65-F5344CB8AC3E}">
        <p14:creationId xmlns:p14="http://schemas.microsoft.com/office/powerpoint/2010/main" val="2800805088"/>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rmAutofit/>
          </a:bodyPr>
          <a:lstStyle/>
          <a:p>
            <a:pPr eaLnBrk="1" fontAlgn="auto" hangingPunct="1">
              <a:spcAft>
                <a:spcPts val="0"/>
              </a:spcAft>
              <a:defRPr/>
            </a:pPr>
            <a:r>
              <a:rPr lang="it-IT" sz="3400" b="1" dirty="0"/>
              <a:t>Systèmes triphasés</a:t>
            </a:r>
            <a:br>
              <a:rPr lang="it-IT" sz="3400" b="1" dirty="0"/>
            </a:br>
            <a:r>
              <a:rPr lang="it-IT" sz="3400" b="1" dirty="0"/>
              <a:t>Résumé</a:t>
            </a:r>
            <a:endParaRPr lang="fr-FR" sz="3400" b="1" dirty="0"/>
          </a:p>
        </p:txBody>
      </p:sp>
      <p:sp>
        <p:nvSpPr>
          <p:cNvPr id="2" name="Espace réservé du numéro de diapositive 1"/>
          <p:cNvSpPr>
            <a:spLocks noGrp="1"/>
          </p:cNvSpPr>
          <p:nvPr>
            <p:ph type="sldNum" sz="quarter" idx="12"/>
          </p:nvPr>
        </p:nvSpPr>
        <p:spPr/>
        <p:txBody>
          <a:bodyPr/>
          <a:lstStyle/>
          <a:p>
            <a:pPr>
              <a:defRPr/>
            </a:pPr>
            <a:fld id="{8D6E587B-5070-4C33-B8A0-3049C854F3BE}" type="slidenum">
              <a:rPr lang="fr-FR" smtClean="0">
                <a:solidFill>
                  <a:schemeClr val="tx1"/>
                </a:solidFill>
              </a:rPr>
              <a:pPr>
                <a:defRPr/>
              </a:pPr>
              <a:t>47</a:t>
            </a:fld>
            <a:endParaRPr lang="fr-FR">
              <a:solidFill>
                <a:schemeClr val="tx1"/>
              </a:solidFill>
            </a:endParaRPr>
          </a:p>
        </p:txBody>
      </p:sp>
      <p:graphicFrame>
        <p:nvGraphicFramePr>
          <p:cNvPr id="3" name="Objet 2"/>
          <p:cNvGraphicFramePr>
            <a:graphicFrameLocks noChangeAspect="1"/>
          </p:cNvGraphicFramePr>
          <p:nvPr>
            <p:extLst>
              <p:ext uri="{D42A27DB-BD31-4B8C-83A1-F6EECF244321}">
                <p14:modId xmlns:p14="http://schemas.microsoft.com/office/powerpoint/2010/main" val="4127659095"/>
              </p:ext>
            </p:extLst>
          </p:nvPr>
        </p:nvGraphicFramePr>
        <p:xfrm>
          <a:off x="895350" y="1628800"/>
          <a:ext cx="7353300" cy="4602163"/>
        </p:xfrm>
        <a:graphic>
          <a:graphicData uri="http://schemas.openxmlformats.org/presentationml/2006/ole">
            <mc:AlternateContent xmlns:mc="http://schemas.openxmlformats.org/markup-compatibility/2006">
              <mc:Choice xmlns:v="urn:schemas-microsoft-com:vml" Requires="v">
                <p:oleObj spid="_x0000_s5138" name="Document" r:id="rId3" imgW="6922329" imgH="4341846" progId="Word.Document.12">
                  <p:embed/>
                </p:oleObj>
              </mc:Choice>
              <mc:Fallback>
                <p:oleObj name="Document" r:id="rId3" imgW="6922329" imgH="4341846" progId="Word.Document.12">
                  <p:embed/>
                  <p:pic>
                    <p:nvPicPr>
                      <p:cNvPr id="0" name=""/>
                      <p:cNvPicPr/>
                      <p:nvPr/>
                    </p:nvPicPr>
                    <p:blipFill>
                      <a:blip r:embed="rId4"/>
                      <a:stretch>
                        <a:fillRect/>
                      </a:stretch>
                    </p:blipFill>
                    <p:spPr>
                      <a:xfrm>
                        <a:off x="895350" y="1628800"/>
                        <a:ext cx="7353300" cy="4602163"/>
                      </a:xfrm>
                      <a:prstGeom prst="rect">
                        <a:avLst/>
                      </a:prstGeom>
                    </p:spPr>
                  </p:pic>
                </p:oleObj>
              </mc:Fallback>
            </mc:AlternateContent>
          </a:graphicData>
        </a:graphic>
      </p:graphicFrame>
    </p:spTree>
    <p:extLst>
      <p:ext uri="{BB962C8B-B14F-4D97-AF65-F5344CB8AC3E}">
        <p14:creationId xmlns:p14="http://schemas.microsoft.com/office/powerpoint/2010/main" val="357455823"/>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rmAutofit/>
          </a:bodyPr>
          <a:lstStyle/>
          <a:p>
            <a:pPr eaLnBrk="1" fontAlgn="auto" hangingPunct="1">
              <a:spcAft>
                <a:spcPts val="0"/>
              </a:spcAft>
              <a:defRPr/>
            </a:pPr>
            <a:r>
              <a:rPr lang="it-IT" sz="3400" b="1" dirty="0"/>
              <a:t>Systèmes triphasés</a:t>
            </a:r>
            <a:br>
              <a:rPr lang="it-IT" sz="3400" b="1" dirty="0"/>
            </a:br>
            <a:r>
              <a:rPr lang="it-IT" sz="3400" b="1" dirty="0"/>
              <a:t>Résumé</a:t>
            </a:r>
            <a:endParaRPr lang="fr-FR" sz="3400" b="1" dirty="0"/>
          </a:p>
        </p:txBody>
      </p:sp>
      <p:sp>
        <p:nvSpPr>
          <p:cNvPr id="2" name="Espace réservé du numéro de diapositive 1"/>
          <p:cNvSpPr>
            <a:spLocks noGrp="1"/>
          </p:cNvSpPr>
          <p:nvPr>
            <p:ph type="sldNum" sz="quarter" idx="12"/>
          </p:nvPr>
        </p:nvSpPr>
        <p:spPr/>
        <p:txBody>
          <a:bodyPr/>
          <a:lstStyle/>
          <a:p>
            <a:pPr>
              <a:defRPr/>
            </a:pPr>
            <a:fld id="{8D6E587B-5070-4C33-B8A0-3049C854F3BE}" type="slidenum">
              <a:rPr lang="fr-FR" smtClean="0">
                <a:solidFill>
                  <a:schemeClr val="tx1"/>
                </a:solidFill>
              </a:rPr>
              <a:pPr>
                <a:defRPr/>
              </a:pPr>
              <a:t>48</a:t>
            </a:fld>
            <a:endParaRPr lang="fr-FR">
              <a:solidFill>
                <a:schemeClr val="tx1"/>
              </a:solidFill>
            </a:endParaRPr>
          </a:p>
        </p:txBody>
      </p:sp>
      <p:graphicFrame>
        <p:nvGraphicFramePr>
          <p:cNvPr id="4" name="Objet 3"/>
          <p:cNvGraphicFramePr>
            <a:graphicFrameLocks noChangeAspect="1"/>
          </p:cNvGraphicFramePr>
          <p:nvPr>
            <p:extLst>
              <p:ext uri="{D42A27DB-BD31-4B8C-83A1-F6EECF244321}">
                <p14:modId xmlns:p14="http://schemas.microsoft.com/office/powerpoint/2010/main" val="2171056027"/>
              </p:ext>
            </p:extLst>
          </p:nvPr>
        </p:nvGraphicFramePr>
        <p:xfrm>
          <a:off x="1179512" y="1340768"/>
          <a:ext cx="6784975" cy="5621338"/>
        </p:xfrm>
        <a:graphic>
          <a:graphicData uri="http://schemas.openxmlformats.org/presentationml/2006/ole">
            <mc:AlternateContent xmlns:mc="http://schemas.openxmlformats.org/markup-compatibility/2006">
              <mc:Choice xmlns:v="urn:schemas-microsoft-com:vml" Requires="v">
                <p:oleObj spid="_x0000_s6161" name="Document" r:id="rId3" imgW="6784444" imgH="5624493" progId="Word.Document.12">
                  <p:embed/>
                </p:oleObj>
              </mc:Choice>
              <mc:Fallback>
                <p:oleObj name="Document" r:id="rId3" imgW="6784444" imgH="5624493" progId="Word.Document.12">
                  <p:embed/>
                  <p:pic>
                    <p:nvPicPr>
                      <p:cNvPr id="0" name=""/>
                      <p:cNvPicPr/>
                      <p:nvPr/>
                    </p:nvPicPr>
                    <p:blipFill>
                      <a:blip r:embed="rId4"/>
                      <a:stretch>
                        <a:fillRect/>
                      </a:stretch>
                    </p:blipFill>
                    <p:spPr>
                      <a:xfrm>
                        <a:off x="1179512" y="1340768"/>
                        <a:ext cx="6784975" cy="5621338"/>
                      </a:xfrm>
                      <a:prstGeom prst="rect">
                        <a:avLst/>
                      </a:prstGeom>
                    </p:spPr>
                  </p:pic>
                </p:oleObj>
              </mc:Fallback>
            </mc:AlternateContent>
          </a:graphicData>
        </a:graphic>
      </p:graphicFrame>
    </p:spTree>
    <p:extLst>
      <p:ext uri="{BB962C8B-B14F-4D97-AF65-F5344CB8AC3E}">
        <p14:creationId xmlns:p14="http://schemas.microsoft.com/office/powerpoint/2010/main" val="4273449686"/>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rmAutofit/>
          </a:bodyPr>
          <a:lstStyle/>
          <a:p>
            <a:pPr eaLnBrk="1" fontAlgn="auto" hangingPunct="1">
              <a:spcAft>
                <a:spcPts val="0"/>
              </a:spcAft>
              <a:defRPr/>
            </a:pPr>
            <a:r>
              <a:rPr lang="it-IT" sz="3400" b="1" dirty="0"/>
              <a:t>Systèmes triphasés</a:t>
            </a:r>
            <a:br>
              <a:rPr lang="it-IT" sz="3400" b="1" dirty="0"/>
            </a:br>
            <a:r>
              <a:rPr lang="it-IT" sz="3400" b="1" dirty="0"/>
              <a:t>Résumé</a:t>
            </a:r>
            <a:endParaRPr lang="fr-FR" sz="3400" b="1" dirty="0"/>
          </a:p>
        </p:txBody>
      </p:sp>
      <p:sp>
        <p:nvSpPr>
          <p:cNvPr id="2" name="Espace réservé du numéro de diapositive 1"/>
          <p:cNvSpPr>
            <a:spLocks noGrp="1"/>
          </p:cNvSpPr>
          <p:nvPr>
            <p:ph type="sldNum" sz="quarter" idx="12"/>
          </p:nvPr>
        </p:nvSpPr>
        <p:spPr/>
        <p:txBody>
          <a:bodyPr/>
          <a:lstStyle/>
          <a:p>
            <a:pPr>
              <a:defRPr/>
            </a:pPr>
            <a:fld id="{8D6E587B-5070-4C33-B8A0-3049C854F3BE}" type="slidenum">
              <a:rPr lang="fr-FR" smtClean="0">
                <a:solidFill>
                  <a:schemeClr val="tx1"/>
                </a:solidFill>
              </a:rPr>
              <a:pPr>
                <a:defRPr/>
              </a:pPr>
              <a:t>49</a:t>
            </a:fld>
            <a:endParaRPr lang="fr-FR">
              <a:solidFill>
                <a:schemeClr val="tx1"/>
              </a:solidFill>
            </a:endParaRPr>
          </a:p>
        </p:txBody>
      </p:sp>
      <p:graphicFrame>
        <p:nvGraphicFramePr>
          <p:cNvPr id="3" name="Objet 2"/>
          <p:cNvGraphicFramePr>
            <a:graphicFrameLocks noChangeAspect="1"/>
          </p:cNvGraphicFramePr>
          <p:nvPr>
            <p:extLst>
              <p:ext uri="{D42A27DB-BD31-4B8C-83A1-F6EECF244321}">
                <p14:modId xmlns:p14="http://schemas.microsoft.com/office/powerpoint/2010/main" val="1268334125"/>
              </p:ext>
            </p:extLst>
          </p:nvPr>
        </p:nvGraphicFramePr>
        <p:xfrm>
          <a:off x="1935163" y="1193800"/>
          <a:ext cx="5264150" cy="5602288"/>
        </p:xfrm>
        <a:graphic>
          <a:graphicData uri="http://schemas.openxmlformats.org/presentationml/2006/ole">
            <mc:AlternateContent xmlns:mc="http://schemas.openxmlformats.org/markup-compatibility/2006">
              <mc:Choice xmlns:v="urn:schemas-microsoft-com:vml" Requires="v">
                <p:oleObj spid="_x0000_s7185" name="Document" r:id="rId3" imgW="5267553" imgH="5602521" progId="Word.Document.12">
                  <p:embed/>
                </p:oleObj>
              </mc:Choice>
              <mc:Fallback>
                <p:oleObj name="Document" r:id="rId3" imgW="5267553" imgH="5602521" progId="Word.Document.12">
                  <p:embed/>
                  <p:pic>
                    <p:nvPicPr>
                      <p:cNvPr id="0" name=""/>
                      <p:cNvPicPr/>
                      <p:nvPr/>
                    </p:nvPicPr>
                    <p:blipFill>
                      <a:blip r:embed="rId4"/>
                      <a:stretch>
                        <a:fillRect/>
                      </a:stretch>
                    </p:blipFill>
                    <p:spPr>
                      <a:xfrm>
                        <a:off x="1935163" y="1193800"/>
                        <a:ext cx="5264150" cy="5602288"/>
                      </a:xfrm>
                      <a:prstGeom prst="rect">
                        <a:avLst/>
                      </a:prstGeom>
                    </p:spPr>
                  </p:pic>
                </p:oleObj>
              </mc:Fallback>
            </mc:AlternateContent>
          </a:graphicData>
        </a:graphic>
      </p:graphicFrame>
    </p:spTree>
    <p:extLst>
      <p:ext uri="{BB962C8B-B14F-4D97-AF65-F5344CB8AC3E}">
        <p14:creationId xmlns:p14="http://schemas.microsoft.com/office/powerpoint/2010/main" val="1826453944"/>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ZoneTexte 6"/>
              <p:cNvSpPr txBox="1">
                <a:spLocks noChangeArrowheads="1"/>
              </p:cNvSpPr>
              <p:nvPr/>
            </p:nvSpPr>
            <p:spPr bwMode="auto">
              <a:xfrm>
                <a:off x="971599" y="1268760"/>
                <a:ext cx="7200801" cy="5050229"/>
              </a:xfrm>
              <a:prstGeom prst="rect">
                <a:avLst/>
              </a:prstGeom>
              <a:noFill/>
              <a:ln w="9525">
                <a:noFill/>
                <a:miter lim="800000"/>
                <a:headEnd/>
                <a:tailEnd/>
              </a:ln>
            </p:spPr>
            <p:txBody>
              <a:bodyPr wrap="square">
                <a:spAutoFit/>
              </a:bodyPr>
              <a:lstStyle/>
              <a:p>
                <a:r>
                  <a:rPr lang="fr-FR" dirty="0"/>
                  <a:t>La bobine est traversée par un flux variable, elle sera donc le siège d’une </a:t>
                </a:r>
                <a:r>
                  <a:rPr lang="fr-FR" dirty="0" err="1"/>
                  <a:t>f.e.m</a:t>
                </a:r>
                <a:r>
                  <a:rPr lang="fr-FR" dirty="0"/>
                  <a:t> alternative (apparition entre E et S) :			</a:t>
                </a:r>
              </a:p>
              <a:p>
                <a:endParaRPr lang="fr-FR"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𝑒</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𝑑</m:t>
                          </m:r>
                          <m:r>
                            <m:rPr>
                              <m:sty m:val="p"/>
                            </m:rPr>
                            <a:rPr lang="el-GR" b="0" i="1" smtClean="0">
                              <a:latin typeface="Cambria Math" panose="02040503050406030204" pitchFamily="18" charset="0"/>
                            </a:rPr>
                            <m:t>ϕ</m:t>
                          </m:r>
                        </m:num>
                        <m:den>
                          <m:r>
                            <a:rPr lang="en-US" b="0" i="1" smtClean="0">
                              <a:latin typeface="Cambria Math" panose="02040503050406030204" pitchFamily="18" charset="0"/>
                            </a:rPr>
                            <m:t>𝑑𝑡</m:t>
                          </m:r>
                        </m:den>
                      </m:f>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𝑚</m:t>
                          </m:r>
                        </m:sub>
                      </m:sSub>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𝜔</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rPr>
                            <m:t>)</m:t>
                          </m:r>
                        </m:e>
                      </m:func>
                    </m:oMath>
                  </m:oMathPara>
                </a14:m>
                <a:endParaRPr lang="fr-FR" dirty="0"/>
              </a:p>
              <a:p>
                <a:endParaRPr lang="fr-FR" dirty="0"/>
              </a:p>
              <a:p>
                <a:pPr algn="ctr"/>
                <a:r>
                  <a:rPr lang="fr-FR" dirty="0"/>
                  <a:t>    avec </a:t>
                </a:r>
                <a14:m>
                  <m:oMath xmlns:m="http://schemas.openxmlformats.org/officeDocument/2006/math">
                    <m:r>
                      <a:rPr lang="fr-FR" i="1" dirty="0" smtClean="0">
                        <a:latin typeface="Cambria Math" panose="02040503050406030204" pitchFamily="18" charset="0"/>
                      </a:rPr>
                      <m:t>𝐸</m:t>
                    </m:r>
                    <m:r>
                      <a:rPr lang="fr-FR" i="1" baseline="-25000" dirty="0" err="1">
                        <a:latin typeface="Cambria Math" panose="02040503050406030204" pitchFamily="18" charset="0"/>
                      </a:rPr>
                      <m:t>𝑚</m:t>
                    </m:r>
                    <m:r>
                      <a:rPr lang="fr-FR" i="1" dirty="0">
                        <a:latin typeface="Cambria Math" panose="02040503050406030204" pitchFamily="18" charset="0"/>
                      </a:rPr>
                      <m:t> = </m:t>
                    </m:r>
                    <m:r>
                      <a:rPr lang="fr-FR" i="1" dirty="0">
                        <a:latin typeface="Cambria Math" panose="02040503050406030204" pitchFamily="18" charset="0"/>
                      </a:rPr>
                      <m:t>𝑁𝐵𝑆</m:t>
                    </m:r>
                    <m:r>
                      <a:rPr lang="el-GR" i="1" dirty="0">
                        <a:latin typeface="Cambria Math" panose="02040503050406030204" pitchFamily="18" charset="0"/>
                      </a:rPr>
                      <m:t>𝜔</m:t>
                    </m:r>
                    <m:r>
                      <a:rPr lang="fr-FR" i="1" dirty="0">
                        <a:latin typeface="Cambria Math" panose="02040503050406030204" pitchFamily="18" charset="0"/>
                      </a:rPr>
                      <m:t> </m:t>
                    </m:r>
                  </m:oMath>
                </a14:m>
                <a:endParaRPr lang="fr-FR" dirty="0"/>
              </a:p>
              <a:p>
                <a:endParaRPr lang="fr-FR" dirty="0"/>
              </a:p>
              <a:p>
                <a:endParaRPr lang="fr-FR" dirty="0"/>
              </a:p>
              <a:p>
                <a:r>
                  <a:rPr lang="fr-FR" dirty="0"/>
                  <a:t>c’est la loi de </a:t>
                </a:r>
                <a:r>
                  <a:rPr lang="fr-FR" b="1" dirty="0"/>
                  <a:t>Lenz-Faraday </a:t>
                </a:r>
                <a:r>
                  <a:rPr lang="fr-FR" dirty="0"/>
                  <a:t>ou loi de l’induction électromagnétique . </a:t>
                </a:r>
              </a:p>
              <a:p>
                <a:endParaRPr lang="fr-FR" dirty="0"/>
              </a:p>
              <a:p>
                <a:r>
                  <a:rPr lang="fr-FR" dirty="0"/>
                  <a:t>Ce phénomène intervient dans la plus part des dispositifs électriques.</a:t>
                </a:r>
              </a:p>
              <a:p>
                <a:endParaRPr lang="en-US" dirty="0"/>
              </a:p>
              <a:p>
                <a:endParaRPr lang="fr-FR" dirty="0"/>
              </a:p>
              <a:p>
                <a:r>
                  <a:rPr lang="fr-FR" dirty="0"/>
                  <a:t>En électrotechnique, on peut citer comme application les générateurs à </a:t>
                </a:r>
                <a:r>
                  <a:rPr lang="fr-FR" dirty="0" err="1"/>
                  <a:t>f.e.m</a:t>
                </a:r>
                <a:r>
                  <a:rPr lang="fr-FR" dirty="0"/>
                  <a:t>. d’induction (alternateurs, dynamo, transformateurs……)</a:t>
                </a:r>
              </a:p>
            </p:txBody>
          </p:sp>
        </mc:Choice>
        <mc:Fallback xmlns="">
          <p:sp>
            <p:nvSpPr>
              <p:cNvPr id="7" name="ZoneTexte 6"/>
              <p:cNvSpPr txBox="1">
                <a:spLocks noRot="1" noChangeAspect="1" noMove="1" noResize="1" noEditPoints="1" noAdjustHandles="1" noChangeArrowheads="1" noChangeShapeType="1" noTextEdit="1"/>
              </p:cNvSpPr>
              <p:nvPr/>
            </p:nvSpPr>
            <p:spPr bwMode="auto">
              <a:xfrm>
                <a:off x="971599" y="1268760"/>
                <a:ext cx="7200801" cy="5050229"/>
              </a:xfrm>
              <a:prstGeom prst="rect">
                <a:avLst/>
              </a:prstGeom>
              <a:blipFill>
                <a:blip r:embed="rId2"/>
                <a:stretch>
                  <a:fillRect l="-677" t="-603" r="-1354" b="-965"/>
                </a:stretch>
              </a:blipFill>
              <a:ln w="9525">
                <a:noFill/>
                <a:miter lim="800000"/>
                <a:headEnd/>
                <a:tailEnd/>
              </a:ln>
            </p:spPr>
            <p:txBody>
              <a:bodyPr/>
              <a:lstStyle/>
              <a:p>
                <a:r>
                  <a:rPr lang="fr-FR">
                    <a:noFill/>
                  </a:rPr>
                  <a:t> </a:t>
                </a:r>
              </a:p>
            </p:txBody>
          </p:sp>
        </mc:Fallback>
      </mc:AlternateContent>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rmAutofit fontScale="90000"/>
          </a:bodyPr>
          <a:lstStyle/>
          <a:p>
            <a:pPr eaLnBrk="1" fontAlgn="auto" hangingPunct="1">
              <a:spcAft>
                <a:spcPts val="0"/>
              </a:spcAft>
              <a:defRPr/>
            </a:pPr>
            <a:r>
              <a:rPr lang="fr-FR" sz="4000" b="1" dirty="0"/>
              <a:t>Principe de production des courants triphasés</a:t>
            </a:r>
          </a:p>
        </p:txBody>
      </p:sp>
      <p:sp>
        <p:nvSpPr>
          <p:cNvPr id="3" name="Espace réservé du numéro de diapositive 2"/>
          <p:cNvSpPr>
            <a:spLocks noGrp="1"/>
          </p:cNvSpPr>
          <p:nvPr>
            <p:ph type="sldNum" sz="quarter" idx="12"/>
          </p:nvPr>
        </p:nvSpPr>
        <p:spPr/>
        <p:txBody>
          <a:bodyPr/>
          <a:lstStyle/>
          <a:p>
            <a:pPr>
              <a:defRPr/>
            </a:pPr>
            <a:fld id="{8D6E587B-5070-4C33-B8A0-3049C854F3BE}" type="slidenum">
              <a:rPr lang="fr-FR" smtClean="0"/>
              <a:pPr>
                <a:defRPr/>
              </a:pPr>
              <a:t>5</a:t>
            </a:fld>
            <a:endParaRPr lang="fr-FR"/>
          </a:p>
        </p:txBody>
      </p:sp>
    </p:spTree>
    <p:extLst>
      <p:ext uri="{BB962C8B-B14F-4D97-AF65-F5344CB8AC3E}">
        <p14:creationId xmlns:p14="http://schemas.microsoft.com/office/powerpoint/2010/main" val="115221712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allAtOnce"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170" name="ZoneTexte 6"/>
              <p:cNvSpPr txBox="1">
                <a:spLocks noChangeArrowheads="1"/>
              </p:cNvSpPr>
              <p:nvPr/>
            </p:nvSpPr>
            <p:spPr bwMode="auto">
              <a:xfrm>
                <a:off x="827584" y="1265921"/>
                <a:ext cx="7316093" cy="5388911"/>
              </a:xfrm>
              <a:prstGeom prst="rect">
                <a:avLst/>
              </a:prstGeom>
              <a:noFill/>
              <a:ln w="9525">
                <a:noFill/>
                <a:miter lim="800000"/>
                <a:headEnd/>
                <a:tailEnd/>
              </a:ln>
            </p:spPr>
            <p:txBody>
              <a:bodyPr wrap="square">
                <a:spAutoFit/>
              </a:bodyPr>
              <a:lstStyle/>
              <a:p>
                <a:pPr algn="just"/>
                <a:r>
                  <a:rPr lang="fr-FR" b="1" dirty="0"/>
                  <a:t>2-</a:t>
                </a:r>
                <a:r>
                  <a:rPr lang="fr-FR" i="1" dirty="0"/>
                  <a:t> </a:t>
                </a:r>
                <a:r>
                  <a:rPr lang="fr-FR" b="1" dirty="0"/>
                  <a:t> Principe de production d’une </a:t>
                </a:r>
                <a:r>
                  <a:rPr lang="fr-FR" b="1" dirty="0" err="1"/>
                  <a:t>f.e.m</a:t>
                </a:r>
                <a:r>
                  <a:rPr lang="fr-FR" b="1" dirty="0"/>
                  <a:t>. triphasées</a:t>
                </a:r>
              </a:p>
              <a:p>
                <a:pPr algn="just"/>
                <a:endParaRPr lang="fr-FR" b="1" dirty="0"/>
              </a:p>
              <a:p>
                <a:pPr marL="285750" algn="just"/>
                <a:r>
                  <a:rPr lang="fr-FR" dirty="0"/>
                  <a:t>Considérons maintenant 3 bobines identiques décalées entre elles de 120° dans l’espace et soumises au même champ tournant.</a:t>
                </a:r>
              </a:p>
              <a:p>
                <a:pPr marL="285750" algn="just"/>
                <a:endParaRPr lang="fr-FR" dirty="0"/>
              </a:p>
              <a:p>
                <a:pPr marL="285750" algn="just"/>
                <a:endParaRPr lang="fr-FR" dirty="0"/>
              </a:p>
              <a:p>
                <a:pPr marL="285750" algn="just"/>
                <a:endParaRPr lang="fr-FR" dirty="0"/>
              </a:p>
              <a:p>
                <a:pPr marL="285750" algn="just"/>
                <a:endParaRPr lang="en-US" dirty="0"/>
              </a:p>
              <a:p>
                <a:pPr marL="285750" algn="just"/>
                <a:endParaRPr lang="en-US" dirty="0"/>
              </a:p>
              <a:p>
                <a:pPr marL="285750" algn="just"/>
                <a:endParaRPr lang="en-US" dirty="0"/>
              </a:p>
              <a:p>
                <a:pPr marL="285750" algn="just"/>
                <a:endParaRPr lang="en-US" dirty="0"/>
              </a:p>
              <a:p>
                <a:pPr marL="285750" algn="just"/>
                <a:endParaRPr lang="en-US" dirty="0"/>
              </a:p>
              <a:p>
                <a:pPr marL="285750" algn="just"/>
                <a:endParaRPr lang="fr-FR" dirty="0"/>
              </a:p>
              <a:p>
                <a:pPr marL="285750" algn="just"/>
                <a:endParaRPr lang="fr-FR" dirty="0"/>
              </a:p>
              <a:p>
                <a:pPr marL="285750"/>
                <a:endParaRPr lang="fr-FR" i="1" dirty="0"/>
              </a:p>
              <a:p>
                <a:pPr marL="285750"/>
                <a:endParaRPr lang="fr-FR" i="1" dirty="0"/>
              </a:p>
              <a:p>
                <a:pPr marL="285750"/>
                <a:r>
                  <a:rPr lang="fr-FR" i="1" dirty="0"/>
                  <a:t>Choisissant l’instant t = 0 au moment où </a:t>
                </a:r>
                <a14:m>
                  <m:oMath xmlns:m="http://schemas.openxmlformats.org/officeDocument/2006/math">
                    <m:acc>
                      <m:accPr>
                        <m:chr m:val="⃗"/>
                        <m:ctrlPr>
                          <a:rPr lang="fr-FR" i="1" dirty="0" smtClean="0">
                            <a:latin typeface="Cambria Math" panose="02040503050406030204" pitchFamily="18" charset="0"/>
                          </a:rPr>
                        </m:ctrlPr>
                      </m:accPr>
                      <m:e>
                        <m:r>
                          <a:rPr lang="en-US" b="0" i="1" dirty="0" smtClean="0">
                            <a:latin typeface="Cambria Math" panose="02040503050406030204" pitchFamily="18" charset="0"/>
                          </a:rPr>
                          <m:t>𝐵</m:t>
                        </m:r>
                      </m:e>
                    </m:acc>
                  </m:oMath>
                </a14:m>
                <a:r>
                  <a:rPr lang="fr-FR" i="1" dirty="0"/>
                  <a:t> </a:t>
                </a:r>
                <a:r>
                  <a:rPr lang="fr-FR" i="1" dirty="0" smtClean="0"/>
                  <a:t>et  </a:t>
                </a:r>
                <a:r>
                  <a:rPr lang="fr-FR" i="1" dirty="0"/>
                  <a:t>(</a:t>
                </a:r>
                <a:r>
                  <a:rPr lang="fr-FR" i="1" dirty="0" err="1"/>
                  <a:t>Ox</a:t>
                </a:r>
                <a:r>
                  <a:rPr lang="fr-FR" i="1" dirty="0"/>
                  <a:t>) sont colinéaires. </a:t>
                </a:r>
              </a:p>
              <a:p>
                <a:endParaRPr lang="fr-FR" i="1" dirty="0"/>
              </a:p>
              <a:p>
                <a:endParaRPr lang="fr-FR" i="1" dirty="0"/>
              </a:p>
            </p:txBody>
          </p:sp>
        </mc:Choice>
        <mc:Fallback xmlns="">
          <p:sp>
            <p:nvSpPr>
              <p:cNvPr id="7170" name="ZoneTexte 6"/>
              <p:cNvSpPr txBox="1">
                <a:spLocks noRot="1" noChangeAspect="1" noMove="1" noResize="1" noEditPoints="1" noAdjustHandles="1" noChangeArrowheads="1" noChangeShapeType="1" noTextEdit="1"/>
              </p:cNvSpPr>
              <p:nvPr/>
            </p:nvSpPr>
            <p:spPr bwMode="auto">
              <a:xfrm>
                <a:off x="827584" y="1265921"/>
                <a:ext cx="7316093" cy="5388911"/>
              </a:xfrm>
              <a:prstGeom prst="rect">
                <a:avLst/>
              </a:prstGeom>
              <a:blipFill>
                <a:blip r:embed="rId2"/>
                <a:stretch>
                  <a:fillRect l="-750" t="-679" r="-1167"/>
                </a:stretch>
              </a:blipFill>
              <a:ln w="9525">
                <a:noFill/>
                <a:miter lim="800000"/>
                <a:headEnd/>
                <a:tailEnd/>
              </a:ln>
            </p:spPr>
            <p:txBody>
              <a:bodyPr/>
              <a:lstStyle/>
              <a:p>
                <a:r>
                  <a:rPr lang="fr-FR">
                    <a:noFill/>
                  </a:rPr>
                  <a:t> </a:t>
                </a:r>
              </a:p>
            </p:txBody>
          </p:sp>
        </mc:Fallback>
      </mc:AlternateContent>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rmAutofit fontScale="90000"/>
          </a:bodyPr>
          <a:lstStyle/>
          <a:p>
            <a:pPr eaLnBrk="1" fontAlgn="auto" hangingPunct="1">
              <a:spcAft>
                <a:spcPts val="0"/>
              </a:spcAft>
              <a:defRPr/>
            </a:pPr>
            <a:r>
              <a:rPr lang="fr-FR" sz="4000" b="1" dirty="0"/>
              <a:t>Principe de production des courants triphasés</a:t>
            </a:r>
          </a:p>
        </p:txBody>
      </p:sp>
      <p:grpSp>
        <p:nvGrpSpPr>
          <p:cNvPr id="3" name="Groupe 2"/>
          <p:cNvGrpSpPr/>
          <p:nvPr/>
        </p:nvGrpSpPr>
        <p:grpSpPr>
          <a:xfrm>
            <a:off x="2880642" y="2684561"/>
            <a:ext cx="3382715" cy="2232248"/>
            <a:chOff x="2880642" y="2684561"/>
            <a:chExt cx="3382715" cy="2232248"/>
          </a:xfrm>
        </p:grpSpPr>
        <p:grpSp>
          <p:nvGrpSpPr>
            <p:cNvPr id="2" name="Groupe 64"/>
            <p:cNvGrpSpPr>
              <a:grpSpLocks/>
            </p:cNvGrpSpPr>
            <p:nvPr/>
          </p:nvGrpSpPr>
          <p:grpSpPr bwMode="auto">
            <a:xfrm>
              <a:off x="2880642" y="2684561"/>
              <a:ext cx="3382715" cy="2232248"/>
              <a:chOff x="6052276" y="2058799"/>
              <a:chExt cx="3020287" cy="1736537"/>
            </a:xfrm>
          </p:grpSpPr>
          <p:grpSp>
            <p:nvGrpSpPr>
              <p:cNvPr id="7195" name="Group 2"/>
              <p:cNvGrpSpPr>
                <a:grpSpLocks/>
              </p:cNvGrpSpPr>
              <p:nvPr/>
            </p:nvGrpSpPr>
            <p:grpSpPr bwMode="auto">
              <a:xfrm>
                <a:off x="6557963" y="2551113"/>
                <a:ext cx="927100" cy="914400"/>
                <a:chOff x="2437" y="7177"/>
                <a:chExt cx="1460" cy="1440"/>
              </a:xfrm>
            </p:grpSpPr>
            <p:grpSp>
              <p:nvGrpSpPr>
                <p:cNvPr id="7217" name="Group 3"/>
                <p:cNvGrpSpPr>
                  <a:grpSpLocks/>
                </p:cNvGrpSpPr>
                <p:nvPr/>
              </p:nvGrpSpPr>
              <p:grpSpPr bwMode="auto">
                <a:xfrm>
                  <a:off x="3037" y="7177"/>
                  <a:ext cx="180" cy="1440"/>
                  <a:chOff x="9337" y="2317"/>
                  <a:chExt cx="180" cy="1260"/>
                </a:xfrm>
              </p:grpSpPr>
              <p:grpSp>
                <p:nvGrpSpPr>
                  <p:cNvPr id="7236" name="Group 4"/>
                  <p:cNvGrpSpPr>
                    <a:grpSpLocks/>
                  </p:cNvGrpSpPr>
                  <p:nvPr/>
                </p:nvGrpSpPr>
                <p:grpSpPr bwMode="auto">
                  <a:xfrm>
                    <a:off x="9337" y="2317"/>
                    <a:ext cx="180" cy="1260"/>
                    <a:chOff x="9337" y="2317"/>
                    <a:chExt cx="180" cy="1260"/>
                  </a:xfrm>
                </p:grpSpPr>
                <p:sp>
                  <p:nvSpPr>
                    <p:cNvPr id="7238" name="Line 5"/>
                    <p:cNvSpPr>
                      <a:spLocks noChangeShapeType="1"/>
                    </p:cNvSpPr>
                    <p:nvPr/>
                  </p:nvSpPr>
                  <p:spPr bwMode="auto">
                    <a:xfrm>
                      <a:off x="9397" y="2317"/>
                      <a:ext cx="0" cy="1260"/>
                    </a:xfrm>
                    <a:prstGeom prst="line">
                      <a:avLst/>
                    </a:prstGeom>
                    <a:noFill/>
                    <a:ln w="9525">
                      <a:solidFill>
                        <a:srgbClr val="000000"/>
                      </a:solidFill>
                      <a:round/>
                      <a:headEnd/>
                      <a:tailEnd/>
                    </a:ln>
                  </p:spPr>
                  <p:txBody>
                    <a:bodyPr/>
                    <a:lstStyle/>
                    <a:p>
                      <a:endParaRPr lang="fr-FR"/>
                    </a:p>
                  </p:txBody>
                </p:sp>
                <p:grpSp>
                  <p:nvGrpSpPr>
                    <p:cNvPr id="7239" name="Group 6"/>
                    <p:cNvGrpSpPr>
                      <a:grpSpLocks/>
                    </p:cNvGrpSpPr>
                    <p:nvPr/>
                  </p:nvGrpSpPr>
                  <p:grpSpPr bwMode="auto">
                    <a:xfrm>
                      <a:off x="9337" y="2317"/>
                      <a:ext cx="180" cy="1260"/>
                      <a:chOff x="9337" y="2317"/>
                      <a:chExt cx="180" cy="1260"/>
                    </a:xfrm>
                  </p:grpSpPr>
                  <p:sp>
                    <p:nvSpPr>
                      <p:cNvPr id="7240" name="Line 7"/>
                      <p:cNvSpPr>
                        <a:spLocks noChangeShapeType="1"/>
                      </p:cNvSpPr>
                      <p:nvPr/>
                    </p:nvSpPr>
                    <p:spPr bwMode="auto">
                      <a:xfrm>
                        <a:off x="9337" y="2317"/>
                        <a:ext cx="0" cy="1260"/>
                      </a:xfrm>
                      <a:prstGeom prst="line">
                        <a:avLst/>
                      </a:prstGeom>
                      <a:noFill/>
                      <a:ln w="9525">
                        <a:solidFill>
                          <a:srgbClr val="000000"/>
                        </a:solidFill>
                        <a:round/>
                        <a:headEnd/>
                        <a:tailEnd/>
                      </a:ln>
                    </p:spPr>
                    <p:txBody>
                      <a:bodyPr/>
                      <a:lstStyle/>
                      <a:p>
                        <a:endParaRPr lang="fr-FR"/>
                      </a:p>
                    </p:txBody>
                  </p:sp>
                  <p:sp>
                    <p:nvSpPr>
                      <p:cNvPr id="7241" name="Line 8"/>
                      <p:cNvSpPr>
                        <a:spLocks noChangeShapeType="1"/>
                      </p:cNvSpPr>
                      <p:nvPr/>
                    </p:nvSpPr>
                    <p:spPr bwMode="auto">
                      <a:xfrm>
                        <a:off x="9457" y="2317"/>
                        <a:ext cx="0" cy="1260"/>
                      </a:xfrm>
                      <a:prstGeom prst="line">
                        <a:avLst/>
                      </a:prstGeom>
                      <a:noFill/>
                      <a:ln w="9525">
                        <a:solidFill>
                          <a:srgbClr val="000000"/>
                        </a:solidFill>
                        <a:round/>
                        <a:headEnd/>
                        <a:tailEnd/>
                      </a:ln>
                    </p:spPr>
                    <p:txBody>
                      <a:bodyPr/>
                      <a:lstStyle/>
                      <a:p>
                        <a:endParaRPr lang="fr-FR"/>
                      </a:p>
                    </p:txBody>
                  </p:sp>
                  <p:sp>
                    <p:nvSpPr>
                      <p:cNvPr id="7242" name="Line 9"/>
                      <p:cNvSpPr>
                        <a:spLocks noChangeShapeType="1"/>
                      </p:cNvSpPr>
                      <p:nvPr/>
                    </p:nvSpPr>
                    <p:spPr bwMode="auto">
                      <a:xfrm>
                        <a:off x="9517" y="2317"/>
                        <a:ext cx="0" cy="1260"/>
                      </a:xfrm>
                      <a:prstGeom prst="line">
                        <a:avLst/>
                      </a:prstGeom>
                      <a:noFill/>
                      <a:ln w="9525">
                        <a:solidFill>
                          <a:srgbClr val="000000"/>
                        </a:solidFill>
                        <a:round/>
                        <a:headEnd/>
                        <a:tailEnd/>
                      </a:ln>
                    </p:spPr>
                    <p:txBody>
                      <a:bodyPr/>
                      <a:lstStyle/>
                      <a:p>
                        <a:endParaRPr lang="fr-FR"/>
                      </a:p>
                    </p:txBody>
                  </p:sp>
                  <p:sp>
                    <p:nvSpPr>
                      <p:cNvPr id="7243" name="Line 10"/>
                      <p:cNvSpPr>
                        <a:spLocks noChangeShapeType="1"/>
                      </p:cNvSpPr>
                      <p:nvPr/>
                    </p:nvSpPr>
                    <p:spPr bwMode="auto">
                      <a:xfrm>
                        <a:off x="9337" y="2317"/>
                        <a:ext cx="180" cy="0"/>
                      </a:xfrm>
                      <a:prstGeom prst="line">
                        <a:avLst/>
                      </a:prstGeom>
                      <a:noFill/>
                      <a:ln w="9525">
                        <a:solidFill>
                          <a:srgbClr val="000000"/>
                        </a:solidFill>
                        <a:round/>
                        <a:headEnd/>
                        <a:tailEnd/>
                      </a:ln>
                    </p:spPr>
                    <p:txBody>
                      <a:bodyPr/>
                      <a:lstStyle/>
                      <a:p>
                        <a:endParaRPr lang="fr-FR"/>
                      </a:p>
                    </p:txBody>
                  </p:sp>
                </p:grpSp>
              </p:grpSp>
              <p:sp>
                <p:nvSpPr>
                  <p:cNvPr id="7237" name="Line 11"/>
                  <p:cNvSpPr>
                    <a:spLocks noChangeShapeType="1"/>
                  </p:cNvSpPr>
                  <p:nvPr/>
                </p:nvSpPr>
                <p:spPr bwMode="auto">
                  <a:xfrm>
                    <a:off x="9337" y="3577"/>
                    <a:ext cx="180" cy="0"/>
                  </a:xfrm>
                  <a:prstGeom prst="line">
                    <a:avLst/>
                  </a:prstGeom>
                  <a:noFill/>
                  <a:ln w="9525">
                    <a:solidFill>
                      <a:srgbClr val="000000"/>
                    </a:solidFill>
                    <a:round/>
                    <a:headEnd/>
                    <a:tailEnd/>
                  </a:ln>
                </p:spPr>
                <p:txBody>
                  <a:bodyPr/>
                  <a:lstStyle/>
                  <a:p>
                    <a:endParaRPr lang="fr-FR"/>
                  </a:p>
                </p:txBody>
              </p:sp>
            </p:grpSp>
            <p:grpSp>
              <p:nvGrpSpPr>
                <p:cNvPr id="7218" name="Group 12"/>
                <p:cNvGrpSpPr>
                  <a:grpSpLocks/>
                </p:cNvGrpSpPr>
                <p:nvPr/>
              </p:nvGrpSpPr>
              <p:grpSpPr bwMode="auto">
                <a:xfrm rot="3187806" flipH="1">
                  <a:off x="3067" y="7147"/>
                  <a:ext cx="180" cy="1440"/>
                  <a:chOff x="9337" y="2317"/>
                  <a:chExt cx="180" cy="1260"/>
                </a:xfrm>
              </p:grpSpPr>
              <p:grpSp>
                <p:nvGrpSpPr>
                  <p:cNvPr id="7228" name="Group 13"/>
                  <p:cNvGrpSpPr>
                    <a:grpSpLocks/>
                  </p:cNvGrpSpPr>
                  <p:nvPr/>
                </p:nvGrpSpPr>
                <p:grpSpPr bwMode="auto">
                  <a:xfrm>
                    <a:off x="9337" y="2317"/>
                    <a:ext cx="180" cy="1260"/>
                    <a:chOff x="9337" y="2317"/>
                    <a:chExt cx="180" cy="1260"/>
                  </a:xfrm>
                </p:grpSpPr>
                <p:sp>
                  <p:nvSpPr>
                    <p:cNvPr id="7230" name="Line 14"/>
                    <p:cNvSpPr>
                      <a:spLocks noChangeShapeType="1"/>
                    </p:cNvSpPr>
                    <p:nvPr/>
                  </p:nvSpPr>
                  <p:spPr bwMode="auto">
                    <a:xfrm>
                      <a:off x="9397" y="2317"/>
                      <a:ext cx="0" cy="1260"/>
                    </a:xfrm>
                    <a:prstGeom prst="line">
                      <a:avLst/>
                    </a:prstGeom>
                    <a:noFill/>
                    <a:ln w="9525">
                      <a:solidFill>
                        <a:srgbClr val="000000"/>
                      </a:solidFill>
                      <a:round/>
                      <a:headEnd/>
                      <a:tailEnd/>
                    </a:ln>
                  </p:spPr>
                  <p:txBody>
                    <a:bodyPr/>
                    <a:lstStyle/>
                    <a:p>
                      <a:endParaRPr lang="fr-FR"/>
                    </a:p>
                  </p:txBody>
                </p:sp>
                <p:grpSp>
                  <p:nvGrpSpPr>
                    <p:cNvPr id="7231" name="Group 15"/>
                    <p:cNvGrpSpPr>
                      <a:grpSpLocks/>
                    </p:cNvGrpSpPr>
                    <p:nvPr/>
                  </p:nvGrpSpPr>
                  <p:grpSpPr bwMode="auto">
                    <a:xfrm>
                      <a:off x="9337" y="2317"/>
                      <a:ext cx="180" cy="1260"/>
                      <a:chOff x="9337" y="2317"/>
                      <a:chExt cx="180" cy="1260"/>
                    </a:xfrm>
                  </p:grpSpPr>
                  <p:sp>
                    <p:nvSpPr>
                      <p:cNvPr id="7232" name="Line 16"/>
                      <p:cNvSpPr>
                        <a:spLocks noChangeShapeType="1"/>
                      </p:cNvSpPr>
                      <p:nvPr/>
                    </p:nvSpPr>
                    <p:spPr bwMode="auto">
                      <a:xfrm>
                        <a:off x="9337" y="2317"/>
                        <a:ext cx="0" cy="1260"/>
                      </a:xfrm>
                      <a:prstGeom prst="line">
                        <a:avLst/>
                      </a:prstGeom>
                      <a:noFill/>
                      <a:ln w="9525">
                        <a:solidFill>
                          <a:srgbClr val="000000"/>
                        </a:solidFill>
                        <a:round/>
                        <a:headEnd/>
                        <a:tailEnd/>
                      </a:ln>
                    </p:spPr>
                    <p:txBody>
                      <a:bodyPr/>
                      <a:lstStyle/>
                      <a:p>
                        <a:endParaRPr lang="fr-FR"/>
                      </a:p>
                    </p:txBody>
                  </p:sp>
                  <p:sp>
                    <p:nvSpPr>
                      <p:cNvPr id="7233" name="Line 17"/>
                      <p:cNvSpPr>
                        <a:spLocks noChangeShapeType="1"/>
                      </p:cNvSpPr>
                      <p:nvPr/>
                    </p:nvSpPr>
                    <p:spPr bwMode="auto">
                      <a:xfrm>
                        <a:off x="9457" y="2317"/>
                        <a:ext cx="0" cy="1260"/>
                      </a:xfrm>
                      <a:prstGeom prst="line">
                        <a:avLst/>
                      </a:prstGeom>
                      <a:noFill/>
                      <a:ln w="9525">
                        <a:solidFill>
                          <a:srgbClr val="000000"/>
                        </a:solidFill>
                        <a:round/>
                        <a:headEnd/>
                        <a:tailEnd/>
                      </a:ln>
                    </p:spPr>
                    <p:txBody>
                      <a:bodyPr/>
                      <a:lstStyle/>
                      <a:p>
                        <a:endParaRPr lang="fr-FR"/>
                      </a:p>
                    </p:txBody>
                  </p:sp>
                  <p:sp>
                    <p:nvSpPr>
                      <p:cNvPr id="7234" name="Line 18"/>
                      <p:cNvSpPr>
                        <a:spLocks noChangeShapeType="1"/>
                      </p:cNvSpPr>
                      <p:nvPr/>
                    </p:nvSpPr>
                    <p:spPr bwMode="auto">
                      <a:xfrm>
                        <a:off x="9517" y="2317"/>
                        <a:ext cx="0" cy="1260"/>
                      </a:xfrm>
                      <a:prstGeom prst="line">
                        <a:avLst/>
                      </a:prstGeom>
                      <a:noFill/>
                      <a:ln w="9525">
                        <a:solidFill>
                          <a:srgbClr val="000000"/>
                        </a:solidFill>
                        <a:round/>
                        <a:headEnd/>
                        <a:tailEnd/>
                      </a:ln>
                    </p:spPr>
                    <p:txBody>
                      <a:bodyPr/>
                      <a:lstStyle/>
                      <a:p>
                        <a:endParaRPr lang="fr-FR"/>
                      </a:p>
                    </p:txBody>
                  </p:sp>
                  <p:sp>
                    <p:nvSpPr>
                      <p:cNvPr id="7235" name="Line 19"/>
                      <p:cNvSpPr>
                        <a:spLocks noChangeShapeType="1"/>
                      </p:cNvSpPr>
                      <p:nvPr/>
                    </p:nvSpPr>
                    <p:spPr bwMode="auto">
                      <a:xfrm>
                        <a:off x="9337" y="2317"/>
                        <a:ext cx="180" cy="0"/>
                      </a:xfrm>
                      <a:prstGeom prst="line">
                        <a:avLst/>
                      </a:prstGeom>
                      <a:noFill/>
                      <a:ln w="9525">
                        <a:solidFill>
                          <a:srgbClr val="000000"/>
                        </a:solidFill>
                        <a:round/>
                        <a:headEnd/>
                        <a:tailEnd/>
                      </a:ln>
                    </p:spPr>
                    <p:txBody>
                      <a:bodyPr/>
                      <a:lstStyle/>
                      <a:p>
                        <a:endParaRPr lang="fr-FR"/>
                      </a:p>
                    </p:txBody>
                  </p:sp>
                </p:grpSp>
              </p:grpSp>
              <p:sp>
                <p:nvSpPr>
                  <p:cNvPr id="7229" name="Line 20"/>
                  <p:cNvSpPr>
                    <a:spLocks noChangeShapeType="1"/>
                  </p:cNvSpPr>
                  <p:nvPr/>
                </p:nvSpPr>
                <p:spPr bwMode="auto">
                  <a:xfrm>
                    <a:off x="9337" y="3577"/>
                    <a:ext cx="180" cy="0"/>
                  </a:xfrm>
                  <a:prstGeom prst="line">
                    <a:avLst/>
                  </a:prstGeom>
                  <a:noFill/>
                  <a:ln w="9525">
                    <a:solidFill>
                      <a:srgbClr val="000000"/>
                    </a:solidFill>
                    <a:round/>
                    <a:headEnd/>
                    <a:tailEnd/>
                  </a:ln>
                </p:spPr>
                <p:txBody>
                  <a:bodyPr/>
                  <a:lstStyle/>
                  <a:p>
                    <a:endParaRPr lang="fr-FR"/>
                  </a:p>
                </p:txBody>
              </p:sp>
            </p:grpSp>
            <p:grpSp>
              <p:nvGrpSpPr>
                <p:cNvPr id="7219" name="Group 21"/>
                <p:cNvGrpSpPr>
                  <a:grpSpLocks/>
                </p:cNvGrpSpPr>
                <p:nvPr/>
              </p:nvGrpSpPr>
              <p:grpSpPr bwMode="auto">
                <a:xfrm rot="-3251300">
                  <a:off x="3087" y="7187"/>
                  <a:ext cx="180" cy="1440"/>
                  <a:chOff x="9337" y="2317"/>
                  <a:chExt cx="180" cy="1260"/>
                </a:xfrm>
              </p:grpSpPr>
              <p:grpSp>
                <p:nvGrpSpPr>
                  <p:cNvPr id="7220" name="Group 22"/>
                  <p:cNvGrpSpPr>
                    <a:grpSpLocks/>
                  </p:cNvGrpSpPr>
                  <p:nvPr/>
                </p:nvGrpSpPr>
                <p:grpSpPr bwMode="auto">
                  <a:xfrm>
                    <a:off x="9337" y="2317"/>
                    <a:ext cx="180" cy="1260"/>
                    <a:chOff x="9337" y="2317"/>
                    <a:chExt cx="180" cy="1260"/>
                  </a:xfrm>
                </p:grpSpPr>
                <p:sp>
                  <p:nvSpPr>
                    <p:cNvPr id="7222" name="Line 23"/>
                    <p:cNvSpPr>
                      <a:spLocks noChangeShapeType="1"/>
                    </p:cNvSpPr>
                    <p:nvPr/>
                  </p:nvSpPr>
                  <p:spPr bwMode="auto">
                    <a:xfrm>
                      <a:off x="9397" y="2317"/>
                      <a:ext cx="0" cy="1260"/>
                    </a:xfrm>
                    <a:prstGeom prst="line">
                      <a:avLst/>
                    </a:prstGeom>
                    <a:noFill/>
                    <a:ln w="9525">
                      <a:solidFill>
                        <a:srgbClr val="000000"/>
                      </a:solidFill>
                      <a:round/>
                      <a:headEnd/>
                      <a:tailEnd/>
                    </a:ln>
                  </p:spPr>
                  <p:txBody>
                    <a:bodyPr/>
                    <a:lstStyle/>
                    <a:p>
                      <a:endParaRPr lang="fr-FR"/>
                    </a:p>
                  </p:txBody>
                </p:sp>
                <p:grpSp>
                  <p:nvGrpSpPr>
                    <p:cNvPr id="7223" name="Group 24"/>
                    <p:cNvGrpSpPr>
                      <a:grpSpLocks/>
                    </p:cNvGrpSpPr>
                    <p:nvPr/>
                  </p:nvGrpSpPr>
                  <p:grpSpPr bwMode="auto">
                    <a:xfrm>
                      <a:off x="9337" y="2317"/>
                      <a:ext cx="180" cy="1260"/>
                      <a:chOff x="9337" y="2317"/>
                      <a:chExt cx="180" cy="1260"/>
                    </a:xfrm>
                  </p:grpSpPr>
                  <p:sp>
                    <p:nvSpPr>
                      <p:cNvPr id="7224" name="Line 25"/>
                      <p:cNvSpPr>
                        <a:spLocks noChangeShapeType="1"/>
                      </p:cNvSpPr>
                      <p:nvPr/>
                    </p:nvSpPr>
                    <p:spPr bwMode="auto">
                      <a:xfrm>
                        <a:off x="9337" y="2317"/>
                        <a:ext cx="0" cy="1260"/>
                      </a:xfrm>
                      <a:prstGeom prst="line">
                        <a:avLst/>
                      </a:prstGeom>
                      <a:noFill/>
                      <a:ln w="9525">
                        <a:solidFill>
                          <a:srgbClr val="000000"/>
                        </a:solidFill>
                        <a:round/>
                        <a:headEnd/>
                        <a:tailEnd/>
                      </a:ln>
                    </p:spPr>
                    <p:txBody>
                      <a:bodyPr/>
                      <a:lstStyle/>
                      <a:p>
                        <a:endParaRPr lang="fr-FR"/>
                      </a:p>
                    </p:txBody>
                  </p:sp>
                  <p:sp>
                    <p:nvSpPr>
                      <p:cNvPr id="7225" name="Line 26"/>
                      <p:cNvSpPr>
                        <a:spLocks noChangeShapeType="1"/>
                      </p:cNvSpPr>
                      <p:nvPr/>
                    </p:nvSpPr>
                    <p:spPr bwMode="auto">
                      <a:xfrm>
                        <a:off x="9457" y="2317"/>
                        <a:ext cx="0" cy="1260"/>
                      </a:xfrm>
                      <a:prstGeom prst="line">
                        <a:avLst/>
                      </a:prstGeom>
                      <a:noFill/>
                      <a:ln w="9525">
                        <a:solidFill>
                          <a:srgbClr val="000000"/>
                        </a:solidFill>
                        <a:round/>
                        <a:headEnd/>
                        <a:tailEnd/>
                      </a:ln>
                    </p:spPr>
                    <p:txBody>
                      <a:bodyPr/>
                      <a:lstStyle/>
                      <a:p>
                        <a:endParaRPr lang="fr-FR"/>
                      </a:p>
                    </p:txBody>
                  </p:sp>
                  <p:sp>
                    <p:nvSpPr>
                      <p:cNvPr id="7226" name="Line 27"/>
                      <p:cNvSpPr>
                        <a:spLocks noChangeShapeType="1"/>
                      </p:cNvSpPr>
                      <p:nvPr/>
                    </p:nvSpPr>
                    <p:spPr bwMode="auto">
                      <a:xfrm>
                        <a:off x="9517" y="2317"/>
                        <a:ext cx="0" cy="1260"/>
                      </a:xfrm>
                      <a:prstGeom prst="line">
                        <a:avLst/>
                      </a:prstGeom>
                      <a:noFill/>
                      <a:ln w="9525">
                        <a:solidFill>
                          <a:srgbClr val="000000"/>
                        </a:solidFill>
                        <a:round/>
                        <a:headEnd/>
                        <a:tailEnd/>
                      </a:ln>
                    </p:spPr>
                    <p:txBody>
                      <a:bodyPr/>
                      <a:lstStyle/>
                      <a:p>
                        <a:endParaRPr lang="fr-FR"/>
                      </a:p>
                    </p:txBody>
                  </p:sp>
                  <p:sp>
                    <p:nvSpPr>
                      <p:cNvPr id="7227" name="Line 28"/>
                      <p:cNvSpPr>
                        <a:spLocks noChangeShapeType="1"/>
                      </p:cNvSpPr>
                      <p:nvPr/>
                    </p:nvSpPr>
                    <p:spPr bwMode="auto">
                      <a:xfrm>
                        <a:off x="9337" y="2317"/>
                        <a:ext cx="180" cy="0"/>
                      </a:xfrm>
                      <a:prstGeom prst="line">
                        <a:avLst/>
                      </a:prstGeom>
                      <a:noFill/>
                      <a:ln w="9525">
                        <a:solidFill>
                          <a:srgbClr val="000000"/>
                        </a:solidFill>
                        <a:round/>
                        <a:headEnd/>
                        <a:tailEnd/>
                      </a:ln>
                    </p:spPr>
                    <p:txBody>
                      <a:bodyPr/>
                      <a:lstStyle/>
                      <a:p>
                        <a:endParaRPr lang="fr-FR"/>
                      </a:p>
                    </p:txBody>
                  </p:sp>
                </p:grpSp>
              </p:grpSp>
              <p:sp>
                <p:nvSpPr>
                  <p:cNvPr id="7221" name="Line 29"/>
                  <p:cNvSpPr>
                    <a:spLocks noChangeShapeType="1"/>
                  </p:cNvSpPr>
                  <p:nvPr/>
                </p:nvSpPr>
                <p:spPr bwMode="auto">
                  <a:xfrm>
                    <a:off x="9337" y="3577"/>
                    <a:ext cx="180" cy="0"/>
                  </a:xfrm>
                  <a:prstGeom prst="line">
                    <a:avLst/>
                  </a:prstGeom>
                  <a:noFill/>
                  <a:ln w="9525">
                    <a:solidFill>
                      <a:srgbClr val="000000"/>
                    </a:solidFill>
                    <a:round/>
                    <a:headEnd/>
                    <a:tailEnd/>
                  </a:ln>
                </p:spPr>
                <p:txBody>
                  <a:bodyPr/>
                  <a:lstStyle/>
                  <a:p>
                    <a:endParaRPr lang="fr-FR"/>
                  </a:p>
                </p:txBody>
              </p:sp>
            </p:grpSp>
          </p:grpSp>
          <p:sp>
            <p:nvSpPr>
              <p:cNvPr id="7196" name="Arc 30"/>
              <p:cNvSpPr>
                <a:spLocks/>
              </p:cNvSpPr>
              <p:nvPr/>
            </p:nvSpPr>
            <p:spPr bwMode="auto">
              <a:xfrm flipH="1">
                <a:off x="7002463" y="2322513"/>
                <a:ext cx="228600" cy="165100"/>
              </a:xfrm>
              <a:custGeom>
                <a:avLst/>
                <a:gdLst>
                  <a:gd name="T0" fmla="*/ 2147483647 w 21600"/>
                  <a:gd name="T1" fmla="*/ 0 h 21246"/>
                  <a:gd name="T2" fmla="*/ 2147483647 w 21600"/>
                  <a:gd name="T3" fmla="*/ 2147483647 h 21246"/>
                  <a:gd name="T4" fmla="*/ 0 w 21600"/>
                  <a:gd name="T5" fmla="*/ 2147483647 h 21246"/>
                  <a:gd name="T6" fmla="*/ 0 60000 65536"/>
                  <a:gd name="T7" fmla="*/ 0 60000 65536"/>
                  <a:gd name="T8" fmla="*/ 0 60000 65536"/>
                  <a:gd name="T9" fmla="*/ 0 w 21600"/>
                  <a:gd name="T10" fmla="*/ 0 h 21246"/>
                  <a:gd name="T11" fmla="*/ 21600 w 21600"/>
                  <a:gd name="T12" fmla="*/ 21246 h 21246"/>
                </a:gdLst>
                <a:ahLst/>
                <a:cxnLst>
                  <a:cxn ang="T6">
                    <a:pos x="T0" y="T1"/>
                  </a:cxn>
                  <a:cxn ang="T7">
                    <a:pos x="T2" y="T3"/>
                  </a:cxn>
                  <a:cxn ang="T8">
                    <a:pos x="T4" y="T5"/>
                  </a:cxn>
                </a:cxnLst>
                <a:rect l="T9" t="T10" r="T11" b="T12"/>
                <a:pathLst>
                  <a:path w="21600" h="21246" fill="none" extrusionOk="0">
                    <a:moveTo>
                      <a:pt x="3894" y="0"/>
                    </a:moveTo>
                    <a:cubicBezTo>
                      <a:pt x="14151" y="1880"/>
                      <a:pt x="21600" y="10818"/>
                      <a:pt x="21600" y="21246"/>
                    </a:cubicBezTo>
                  </a:path>
                  <a:path w="21600" h="21246" stroke="0" extrusionOk="0">
                    <a:moveTo>
                      <a:pt x="3894" y="0"/>
                    </a:moveTo>
                    <a:cubicBezTo>
                      <a:pt x="14151" y="1880"/>
                      <a:pt x="21600" y="10818"/>
                      <a:pt x="21600" y="21246"/>
                    </a:cubicBezTo>
                    <a:lnTo>
                      <a:pt x="0" y="21246"/>
                    </a:lnTo>
                    <a:close/>
                  </a:path>
                </a:pathLst>
              </a:custGeom>
              <a:noFill/>
              <a:ln w="25400">
                <a:solidFill>
                  <a:srgbClr val="000000"/>
                </a:solidFill>
                <a:round/>
                <a:headEnd/>
                <a:tailEnd/>
              </a:ln>
            </p:spPr>
            <p:txBody>
              <a:bodyPr/>
              <a:lstStyle/>
              <a:p>
                <a:endParaRPr lang="fr-FR"/>
              </a:p>
            </p:txBody>
          </p:sp>
          <p:sp>
            <p:nvSpPr>
              <p:cNvPr id="7197" name="Arc 31"/>
              <p:cNvSpPr>
                <a:spLocks/>
              </p:cNvSpPr>
              <p:nvPr/>
            </p:nvSpPr>
            <p:spPr bwMode="auto">
              <a:xfrm>
                <a:off x="6672263" y="2286000"/>
                <a:ext cx="342900" cy="265113"/>
              </a:xfrm>
              <a:custGeom>
                <a:avLst/>
                <a:gdLst>
                  <a:gd name="T0" fmla="*/ 2147483647 w 21600"/>
                  <a:gd name="T1" fmla="*/ 0 h 16764"/>
                  <a:gd name="T2" fmla="*/ 2147483647 w 21600"/>
                  <a:gd name="T3" fmla="*/ 2147483647 h 16764"/>
                  <a:gd name="T4" fmla="*/ 0 w 21600"/>
                  <a:gd name="T5" fmla="*/ 2147483647 h 16764"/>
                  <a:gd name="T6" fmla="*/ 0 60000 65536"/>
                  <a:gd name="T7" fmla="*/ 0 60000 65536"/>
                  <a:gd name="T8" fmla="*/ 0 60000 65536"/>
                  <a:gd name="T9" fmla="*/ 0 w 21600"/>
                  <a:gd name="T10" fmla="*/ 0 h 16764"/>
                  <a:gd name="T11" fmla="*/ 21600 w 21600"/>
                  <a:gd name="T12" fmla="*/ 16764 h 16764"/>
                </a:gdLst>
                <a:ahLst/>
                <a:cxnLst>
                  <a:cxn ang="T6">
                    <a:pos x="T0" y="T1"/>
                  </a:cxn>
                  <a:cxn ang="T7">
                    <a:pos x="T2" y="T3"/>
                  </a:cxn>
                  <a:cxn ang="T8">
                    <a:pos x="T4" y="T5"/>
                  </a:cxn>
                </a:cxnLst>
                <a:rect l="T9" t="T10" r="T11" b="T12"/>
                <a:pathLst>
                  <a:path w="21600" h="16764" fill="none" extrusionOk="0">
                    <a:moveTo>
                      <a:pt x="13620" y="0"/>
                    </a:moveTo>
                    <a:cubicBezTo>
                      <a:pt x="18668" y="4101"/>
                      <a:pt x="21600" y="10259"/>
                      <a:pt x="21600" y="16764"/>
                    </a:cubicBezTo>
                  </a:path>
                  <a:path w="21600" h="16764" stroke="0" extrusionOk="0">
                    <a:moveTo>
                      <a:pt x="13620" y="0"/>
                    </a:moveTo>
                    <a:cubicBezTo>
                      <a:pt x="18668" y="4101"/>
                      <a:pt x="21600" y="10259"/>
                      <a:pt x="21600" y="16764"/>
                    </a:cubicBezTo>
                    <a:lnTo>
                      <a:pt x="0" y="16764"/>
                    </a:lnTo>
                    <a:close/>
                  </a:path>
                </a:pathLst>
              </a:custGeom>
              <a:noFill/>
              <a:ln w="25400">
                <a:solidFill>
                  <a:srgbClr val="000000"/>
                </a:solidFill>
                <a:round/>
                <a:headEnd/>
                <a:tailEnd/>
              </a:ln>
            </p:spPr>
            <p:txBody>
              <a:bodyPr/>
              <a:lstStyle/>
              <a:p>
                <a:endParaRPr lang="fr-FR"/>
              </a:p>
            </p:txBody>
          </p:sp>
          <p:sp>
            <p:nvSpPr>
              <p:cNvPr id="7198" name="Line 32"/>
              <p:cNvSpPr>
                <a:spLocks noChangeShapeType="1"/>
              </p:cNvSpPr>
              <p:nvPr/>
            </p:nvSpPr>
            <p:spPr bwMode="auto">
              <a:xfrm>
                <a:off x="7015163" y="2971800"/>
                <a:ext cx="2057400" cy="0"/>
              </a:xfrm>
              <a:prstGeom prst="line">
                <a:avLst/>
              </a:prstGeom>
              <a:noFill/>
              <a:ln w="9525">
                <a:solidFill>
                  <a:srgbClr val="000000"/>
                </a:solidFill>
                <a:prstDash val="lgDashDot"/>
                <a:round/>
                <a:headEnd/>
                <a:tailEnd type="triangle" w="med" len="med"/>
              </a:ln>
            </p:spPr>
            <p:txBody>
              <a:bodyPr/>
              <a:lstStyle/>
              <a:p>
                <a:endParaRPr lang="fr-FR"/>
              </a:p>
            </p:txBody>
          </p:sp>
          <p:grpSp>
            <p:nvGrpSpPr>
              <p:cNvPr id="7199" name="Group 33"/>
              <p:cNvGrpSpPr>
                <a:grpSpLocks/>
              </p:cNvGrpSpPr>
              <p:nvPr/>
            </p:nvGrpSpPr>
            <p:grpSpPr bwMode="auto">
              <a:xfrm rot="7303604">
                <a:off x="7269163" y="3189288"/>
                <a:ext cx="571500" cy="266700"/>
                <a:chOff x="4837" y="13679"/>
                <a:chExt cx="900" cy="419"/>
              </a:xfrm>
            </p:grpSpPr>
            <p:sp>
              <p:nvSpPr>
                <p:cNvPr id="7215" name="Arc 34"/>
                <p:cNvSpPr>
                  <a:spLocks/>
                </p:cNvSpPr>
                <p:nvPr/>
              </p:nvSpPr>
              <p:spPr bwMode="auto">
                <a:xfrm flipH="1">
                  <a:off x="5377" y="13737"/>
                  <a:ext cx="360" cy="260"/>
                </a:xfrm>
                <a:custGeom>
                  <a:avLst/>
                  <a:gdLst>
                    <a:gd name="T0" fmla="*/ 0 w 21600"/>
                    <a:gd name="T1" fmla="*/ 0 h 21246"/>
                    <a:gd name="T2" fmla="*/ 0 w 21600"/>
                    <a:gd name="T3" fmla="*/ 0 h 21246"/>
                    <a:gd name="T4" fmla="*/ 0 w 21600"/>
                    <a:gd name="T5" fmla="*/ 0 h 21246"/>
                    <a:gd name="T6" fmla="*/ 0 60000 65536"/>
                    <a:gd name="T7" fmla="*/ 0 60000 65536"/>
                    <a:gd name="T8" fmla="*/ 0 60000 65536"/>
                    <a:gd name="T9" fmla="*/ 0 w 21600"/>
                    <a:gd name="T10" fmla="*/ 0 h 21246"/>
                    <a:gd name="T11" fmla="*/ 21600 w 21600"/>
                    <a:gd name="T12" fmla="*/ 21246 h 21246"/>
                  </a:gdLst>
                  <a:ahLst/>
                  <a:cxnLst>
                    <a:cxn ang="T6">
                      <a:pos x="T0" y="T1"/>
                    </a:cxn>
                    <a:cxn ang="T7">
                      <a:pos x="T2" y="T3"/>
                    </a:cxn>
                    <a:cxn ang="T8">
                      <a:pos x="T4" y="T5"/>
                    </a:cxn>
                  </a:cxnLst>
                  <a:rect l="T9" t="T10" r="T11" b="T12"/>
                  <a:pathLst>
                    <a:path w="21600" h="21246" fill="none" extrusionOk="0">
                      <a:moveTo>
                        <a:pt x="3894" y="0"/>
                      </a:moveTo>
                      <a:cubicBezTo>
                        <a:pt x="14151" y="1880"/>
                        <a:pt x="21600" y="10818"/>
                        <a:pt x="21600" y="21246"/>
                      </a:cubicBezTo>
                    </a:path>
                    <a:path w="21600" h="21246" stroke="0" extrusionOk="0">
                      <a:moveTo>
                        <a:pt x="3894" y="0"/>
                      </a:moveTo>
                      <a:cubicBezTo>
                        <a:pt x="14151" y="1880"/>
                        <a:pt x="21600" y="10818"/>
                        <a:pt x="21600" y="21246"/>
                      </a:cubicBezTo>
                      <a:lnTo>
                        <a:pt x="0" y="21246"/>
                      </a:lnTo>
                      <a:close/>
                    </a:path>
                  </a:pathLst>
                </a:custGeom>
                <a:noFill/>
                <a:ln w="19050">
                  <a:solidFill>
                    <a:srgbClr val="000000"/>
                  </a:solidFill>
                  <a:round/>
                  <a:headEnd/>
                  <a:tailEnd/>
                </a:ln>
              </p:spPr>
              <p:txBody>
                <a:bodyPr/>
                <a:lstStyle/>
                <a:p>
                  <a:endParaRPr lang="fr-FR"/>
                </a:p>
              </p:txBody>
            </p:sp>
            <p:sp>
              <p:nvSpPr>
                <p:cNvPr id="7216" name="Arc 35"/>
                <p:cNvSpPr>
                  <a:spLocks/>
                </p:cNvSpPr>
                <p:nvPr/>
              </p:nvSpPr>
              <p:spPr bwMode="auto">
                <a:xfrm>
                  <a:off x="4837" y="13679"/>
                  <a:ext cx="540" cy="419"/>
                </a:xfrm>
                <a:custGeom>
                  <a:avLst/>
                  <a:gdLst>
                    <a:gd name="T0" fmla="*/ 0 w 21600"/>
                    <a:gd name="T1" fmla="*/ 0 h 16764"/>
                    <a:gd name="T2" fmla="*/ 0 w 21600"/>
                    <a:gd name="T3" fmla="*/ 0 h 16764"/>
                    <a:gd name="T4" fmla="*/ 0 w 21600"/>
                    <a:gd name="T5" fmla="*/ 0 h 16764"/>
                    <a:gd name="T6" fmla="*/ 0 60000 65536"/>
                    <a:gd name="T7" fmla="*/ 0 60000 65536"/>
                    <a:gd name="T8" fmla="*/ 0 60000 65536"/>
                    <a:gd name="T9" fmla="*/ 0 w 21600"/>
                    <a:gd name="T10" fmla="*/ 0 h 16764"/>
                    <a:gd name="T11" fmla="*/ 21600 w 21600"/>
                    <a:gd name="T12" fmla="*/ 16764 h 16764"/>
                  </a:gdLst>
                  <a:ahLst/>
                  <a:cxnLst>
                    <a:cxn ang="T6">
                      <a:pos x="T0" y="T1"/>
                    </a:cxn>
                    <a:cxn ang="T7">
                      <a:pos x="T2" y="T3"/>
                    </a:cxn>
                    <a:cxn ang="T8">
                      <a:pos x="T4" y="T5"/>
                    </a:cxn>
                  </a:cxnLst>
                  <a:rect l="T9" t="T10" r="T11" b="T12"/>
                  <a:pathLst>
                    <a:path w="21600" h="16764" fill="none" extrusionOk="0">
                      <a:moveTo>
                        <a:pt x="13620" y="0"/>
                      </a:moveTo>
                      <a:cubicBezTo>
                        <a:pt x="18668" y="4101"/>
                        <a:pt x="21600" y="10259"/>
                        <a:pt x="21600" y="16764"/>
                      </a:cubicBezTo>
                    </a:path>
                    <a:path w="21600" h="16764" stroke="0" extrusionOk="0">
                      <a:moveTo>
                        <a:pt x="13620" y="0"/>
                      </a:moveTo>
                      <a:cubicBezTo>
                        <a:pt x="18668" y="4101"/>
                        <a:pt x="21600" y="10259"/>
                        <a:pt x="21600" y="16764"/>
                      </a:cubicBezTo>
                      <a:lnTo>
                        <a:pt x="0" y="16764"/>
                      </a:lnTo>
                      <a:close/>
                    </a:path>
                  </a:pathLst>
                </a:custGeom>
                <a:noFill/>
                <a:ln w="19050">
                  <a:solidFill>
                    <a:srgbClr val="000000"/>
                  </a:solidFill>
                  <a:round/>
                  <a:headEnd/>
                  <a:tailEnd/>
                </a:ln>
              </p:spPr>
              <p:txBody>
                <a:bodyPr/>
                <a:lstStyle/>
                <a:p>
                  <a:endParaRPr lang="fr-FR"/>
                </a:p>
              </p:txBody>
            </p:sp>
          </p:grpSp>
          <p:grpSp>
            <p:nvGrpSpPr>
              <p:cNvPr id="7200" name="Group 36"/>
              <p:cNvGrpSpPr>
                <a:grpSpLocks/>
              </p:cNvGrpSpPr>
              <p:nvPr/>
            </p:nvGrpSpPr>
            <p:grpSpPr bwMode="auto">
              <a:xfrm rot="-7795117">
                <a:off x="6303963" y="3263900"/>
                <a:ext cx="571500" cy="266700"/>
                <a:chOff x="4837" y="13679"/>
                <a:chExt cx="900" cy="419"/>
              </a:xfrm>
            </p:grpSpPr>
            <p:sp>
              <p:nvSpPr>
                <p:cNvPr id="7213" name="Arc 37"/>
                <p:cNvSpPr>
                  <a:spLocks/>
                </p:cNvSpPr>
                <p:nvPr/>
              </p:nvSpPr>
              <p:spPr bwMode="auto">
                <a:xfrm flipH="1">
                  <a:off x="5377" y="13737"/>
                  <a:ext cx="360" cy="260"/>
                </a:xfrm>
                <a:custGeom>
                  <a:avLst/>
                  <a:gdLst>
                    <a:gd name="T0" fmla="*/ 0 w 21600"/>
                    <a:gd name="T1" fmla="*/ 0 h 21246"/>
                    <a:gd name="T2" fmla="*/ 0 w 21600"/>
                    <a:gd name="T3" fmla="*/ 0 h 21246"/>
                    <a:gd name="T4" fmla="*/ 0 w 21600"/>
                    <a:gd name="T5" fmla="*/ 0 h 21246"/>
                    <a:gd name="T6" fmla="*/ 0 60000 65536"/>
                    <a:gd name="T7" fmla="*/ 0 60000 65536"/>
                    <a:gd name="T8" fmla="*/ 0 60000 65536"/>
                    <a:gd name="T9" fmla="*/ 0 w 21600"/>
                    <a:gd name="T10" fmla="*/ 0 h 21246"/>
                    <a:gd name="T11" fmla="*/ 21600 w 21600"/>
                    <a:gd name="T12" fmla="*/ 21246 h 21246"/>
                  </a:gdLst>
                  <a:ahLst/>
                  <a:cxnLst>
                    <a:cxn ang="T6">
                      <a:pos x="T0" y="T1"/>
                    </a:cxn>
                    <a:cxn ang="T7">
                      <a:pos x="T2" y="T3"/>
                    </a:cxn>
                    <a:cxn ang="T8">
                      <a:pos x="T4" y="T5"/>
                    </a:cxn>
                  </a:cxnLst>
                  <a:rect l="T9" t="T10" r="T11" b="T12"/>
                  <a:pathLst>
                    <a:path w="21600" h="21246" fill="none" extrusionOk="0">
                      <a:moveTo>
                        <a:pt x="3894" y="0"/>
                      </a:moveTo>
                      <a:cubicBezTo>
                        <a:pt x="14151" y="1880"/>
                        <a:pt x="21600" y="10818"/>
                        <a:pt x="21600" y="21246"/>
                      </a:cubicBezTo>
                    </a:path>
                    <a:path w="21600" h="21246" stroke="0" extrusionOk="0">
                      <a:moveTo>
                        <a:pt x="3894" y="0"/>
                      </a:moveTo>
                      <a:cubicBezTo>
                        <a:pt x="14151" y="1880"/>
                        <a:pt x="21600" y="10818"/>
                        <a:pt x="21600" y="21246"/>
                      </a:cubicBezTo>
                      <a:lnTo>
                        <a:pt x="0" y="21246"/>
                      </a:lnTo>
                      <a:close/>
                    </a:path>
                  </a:pathLst>
                </a:custGeom>
                <a:noFill/>
                <a:ln w="19050">
                  <a:solidFill>
                    <a:srgbClr val="000000"/>
                  </a:solidFill>
                  <a:round/>
                  <a:headEnd/>
                  <a:tailEnd/>
                </a:ln>
              </p:spPr>
              <p:txBody>
                <a:bodyPr/>
                <a:lstStyle/>
                <a:p>
                  <a:endParaRPr lang="fr-FR"/>
                </a:p>
              </p:txBody>
            </p:sp>
            <p:sp>
              <p:nvSpPr>
                <p:cNvPr id="7214" name="Arc 38"/>
                <p:cNvSpPr>
                  <a:spLocks/>
                </p:cNvSpPr>
                <p:nvPr/>
              </p:nvSpPr>
              <p:spPr bwMode="auto">
                <a:xfrm>
                  <a:off x="4837" y="13679"/>
                  <a:ext cx="540" cy="419"/>
                </a:xfrm>
                <a:custGeom>
                  <a:avLst/>
                  <a:gdLst>
                    <a:gd name="T0" fmla="*/ 0 w 21600"/>
                    <a:gd name="T1" fmla="*/ 0 h 16764"/>
                    <a:gd name="T2" fmla="*/ 0 w 21600"/>
                    <a:gd name="T3" fmla="*/ 0 h 16764"/>
                    <a:gd name="T4" fmla="*/ 0 w 21600"/>
                    <a:gd name="T5" fmla="*/ 0 h 16764"/>
                    <a:gd name="T6" fmla="*/ 0 60000 65536"/>
                    <a:gd name="T7" fmla="*/ 0 60000 65536"/>
                    <a:gd name="T8" fmla="*/ 0 60000 65536"/>
                    <a:gd name="T9" fmla="*/ 0 w 21600"/>
                    <a:gd name="T10" fmla="*/ 0 h 16764"/>
                    <a:gd name="T11" fmla="*/ 21600 w 21600"/>
                    <a:gd name="T12" fmla="*/ 16764 h 16764"/>
                  </a:gdLst>
                  <a:ahLst/>
                  <a:cxnLst>
                    <a:cxn ang="T6">
                      <a:pos x="T0" y="T1"/>
                    </a:cxn>
                    <a:cxn ang="T7">
                      <a:pos x="T2" y="T3"/>
                    </a:cxn>
                    <a:cxn ang="T8">
                      <a:pos x="T4" y="T5"/>
                    </a:cxn>
                  </a:cxnLst>
                  <a:rect l="T9" t="T10" r="T11" b="T12"/>
                  <a:pathLst>
                    <a:path w="21600" h="16764" fill="none" extrusionOk="0">
                      <a:moveTo>
                        <a:pt x="13620" y="0"/>
                      </a:moveTo>
                      <a:cubicBezTo>
                        <a:pt x="18668" y="4101"/>
                        <a:pt x="21600" y="10259"/>
                        <a:pt x="21600" y="16764"/>
                      </a:cubicBezTo>
                    </a:path>
                    <a:path w="21600" h="16764" stroke="0" extrusionOk="0">
                      <a:moveTo>
                        <a:pt x="13620" y="0"/>
                      </a:moveTo>
                      <a:cubicBezTo>
                        <a:pt x="18668" y="4101"/>
                        <a:pt x="21600" y="10259"/>
                        <a:pt x="21600" y="16764"/>
                      </a:cubicBezTo>
                      <a:lnTo>
                        <a:pt x="0" y="16764"/>
                      </a:lnTo>
                      <a:close/>
                    </a:path>
                  </a:pathLst>
                </a:custGeom>
                <a:noFill/>
                <a:ln w="19050">
                  <a:solidFill>
                    <a:srgbClr val="000000"/>
                  </a:solidFill>
                  <a:round/>
                  <a:headEnd/>
                  <a:tailEnd/>
                </a:ln>
              </p:spPr>
              <p:txBody>
                <a:bodyPr/>
                <a:lstStyle/>
                <a:p>
                  <a:endParaRPr lang="fr-FR"/>
                </a:p>
              </p:txBody>
            </p:sp>
          </p:grpSp>
          <p:sp>
            <p:nvSpPr>
              <p:cNvPr id="7201" name="Arc 39"/>
              <p:cNvSpPr>
                <a:spLocks/>
              </p:cNvSpPr>
              <p:nvPr/>
            </p:nvSpPr>
            <p:spPr bwMode="auto">
              <a:xfrm rot="4920000" flipH="1">
                <a:off x="8284138" y="2385355"/>
                <a:ext cx="377968" cy="255699"/>
              </a:xfrm>
              <a:custGeom>
                <a:avLst/>
                <a:gdLst>
                  <a:gd name="T0" fmla="*/ 2147483647 w 21600"/>
                  <a:gd name="T1" fmla="*/ 0 h 19973"/>
                  <a:gd name="T2" fmla="*/ 2147483647 w 21600"/>
                  <a:gd name="T3" fmla="*/ 2147483647 h 19973"/>
                  <a:gd name="T4" fmla="*/ 0 w 21600"/>
                  <a:gd name="T5" fmla="*/ 2147483647 h 19973"/>
                  <a:gd name="T6" fmla="*/ 0 60000 65536"/>
                  <a:gd name="T7" fmla="*/ 0 60000 65536"/>
                  <a:gd name="T8" fmla="*/ 0 60000 65536"/>
                  <a:gd name="T9" fmla="*/ 0 w 21600"/>
                  <a:gd name="T10" fmla="*/ 0 h 19973"/>
                  <a:gd name="T11" fmla="*/ 21600 w 21600"/>
                  <a:gd name="T12" fmla="*/ 19973 h 19973"/>
                </a:gdLst>
                <a:ahLst/>
                <a:cxnLst>
                  <a:cxn ang="T6">
                    <a:pos x="T0" y="T1"/>
                  </a:cxn>
                  <a:cxn ang="T7">
                    <a:pos x="T2" y="T3"/>
                  </a:cxn>
                  <a:cxn ang="T8">
                    <a:pos x="T4" y="T5"/>
                  </a:cxn>
                </a:cxnLst>
                <a:rect l="T9" t="T10" r="T11" b="T12"/>
                <a:pathLst>
                  <a:path w="21600" h="19973" fill="none" extrusionOk="0">
                    <a:moveTo>
                      <a:pt x="8224" y="-1"/>
                    </a:moveTo>
                    <a:cubicBezTo>
                      <a:pt x="16317" y="3332"/>
                      <a:pt x="21600" y="11220"/>
                      <a:pt x="21600" y="19973"/>
                    </a:cubicBezTo>
                  </a:path>
                  <a:path w="21600" h="19973" stroke="0" extrusionOk="0">
                    <a:moveTo>
                      <a:pt x="8224" y="-1"/>
                    </a:moveTo>
                    <a:cubicBezTo>
                      <a:pt x="16317" y="3332"/>
                      <a:pt x="21600" y="11220"/>
                      <a:pt x="21600" y="19973"/>
                    </a:cubicBezTo>
                    <a:lnTo>
                      <a:pt x="0" y="19973"/>
                    </a:lnTo>
                    <a:close/>
                  </a:path>
                </a:pathLst>
              </a:custGeom>
              <a:noFill/>
              <a:ln w="9525">
                <a:solidFill>
                  <a:srgbClr val="000000"/>
                </a:solidFill>
                <a:round/>
                <a:headEnd/>
                <a:tailEnd type="arrow" w="med" len="med"/>
              </a:ln>
            </p:spPr>
            <p:txBody>
              <a:bodyPr/>
              <a:lstStyle/>
              <a:p>
                <a:endParaRPr lang="fr-FR"/>
              </a:p>
            </p:txBody>
          </p:sp>
          <p:sp>
            <p:nvSpPr>
              <p:cNvPr id="7202" name="ZoneTexte 49"/>
              <p:cNvSpPr txBox="1">
                <a:spLocks noChangeArrowheads="1"/>
              </p:cNvSpPr>
              <p:nvPr/>
            </p:nvSpPr>
            <p:spPr bwMode="auto">
              <a:xfrm>
                <a:off x="6611683" y="2058799"/>
                <a:ext cx="372218" cy="307777"/>
              </a:xfrm>
              <a:prstGeom prst="rect">
                <a:avLst/>
              </a:prstGeom>
              <a:noFill/>
              <a:ln w="9525">
                <a:noFill/>
                <a:miter lim="800000"/>
                <a:headEnd/>
                <a:tailEnd/>
              </a:ln>
            </p:spPr>
            <p:txBody>
              <a:bodyPr wrap="none">
                <a:spAutoFit/>
              </a:bodyPr>
              <a:lstStyle/>
              <a:p>
                <a:r>
                  <a:rPr lang="fr-FR" sz="1400"/>
                  <a:t>E</a:t>
                </a:r>
                <a:r>
                  <a:rPr lang="fr-FR" sz="1400" baseline="-25000"/>
                  <a:t>1</a:t>
                </a:r>
              </a:p>
            </p:txBody>
          </p:sp>
          <p:sp>
            <p:nvSpPr>
              <p:cNvPr id="7203" name="ZoneTexte 50"/>
              <p:cNvSpPr txBox="1">
                <a:spLocks noChangeArrowheads="1"/>
              </p:cNvSpPr>
              <p:nvPr/>
            </p:nvSpPr>
            <p:spPr bwMode="auto">
              <a:xfrm>
                <a:off x="7053190" y="2084557"/>
                <a:ext cx="372218" cy="307777"/>
              </a:xfrm>
              <a:prstGeom prst="rect">
                <a:avLst/>
              </a:prstGeom>
              <a:noFill/>
              <a:ln w="9525">
                <a:noFill/>
                <a:miter lim="800000"/>
                <a:headEnd/>
                <a:tailEnd/>
              </a:ln>
            </p:spPr>
            <p:txBody>
              <a:bodyPr wrap="none">
                <a:spAutoFit/>
              </a:bodyPr>
              <a:lstStyle/>
              <a:p>
                <a:r>
                  <a:rPr lang="fr-FR" sz="1400"/>
                  <a:t>S</a:t>
                </a:r>
                <a:r>
                  <a:rPr lang="fr-FR" sz="1400" baseline="-25000"/>
                  <a:t>1</a:t>
                </a:r>
              </a:p>
            </p:txBody>
          </p:sp>
          <mc:AlternateContent xmlns:mc="http://schemas.openxmlformats.org/markup-compatibility/2006" xmlns:a14="http://schemas.microsoft.com/office/drawing/2010/main">
            <mc:Choice Requires="a14">
              <p:sp>
                <p:nvSpPr>
                  <p:cNvPr id="7204" name="ZoneTexte 51"/>
                  <p:cNvSpPr txBox="1">
                    <a:spLocks noChangeArrowheads="1"/>
                  </p:cNvSpPr>
                  <p:nvPr/>
                </p:nvSpPr>
                <p:spPr bwMode="auto">
                  <a:xfrm>
                    <a:off x="8197296" y="2381417"/>
                    <a:ext cx="319456" cy="259781"/>
                  </a:xfrm>
                  <a:prstGeom prst="rect">
                    <a:avLst/>
                  </a:prstGeom>
                  <a:noFill/>
                  <a:ln w="9525">
                    <a:noFill/>
                    <a:miter lim="800000"/>
                    <a:headEnd/>
                    <a:tailEnd/>
                  </a:ln>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fr-FR" sz="1400" i="1" smtClean="0">
                                  <a:latin typeface="Cambria Math" panose="02040503050406030204" pitchFamily="18" charset="0"/>
                                </a:rPr>
                              </m:ctrlPr>
                            </m:accPr>
                            <m:e>
                              <m:r>
                                <a:rPr lang="en-US" sz="1400" b="0" i="1" smtClean="0">
                                  <a:latin typeface="Cambria Math" panose="02040503050406030204" pitchFamily="18" charset="0"/>
                                </a:rPr>
                                <m:t>𝐵</m:t>
                              </m:r>
                            </m:e>
                          </m:acc>
                        </m:oMath>
                      </m:oMathPara>
                    </a14:m>
                    <a:endParaRPr lang="fr-FR" sz="1400" dirty="0"/>
                  </a:p>
                </p:txBody>
              </p:sp>
            </mc:Choice>
            <mc:Fallback xmlns="">
              <p:sp>
                <p:nvSpPr>
                  <p:cNvPr id="7204" name="ZoneTexte 51"/>
                  <p:cNvSpPr txBox="1">
                    <a:spLocks noRot="1" noChangeAspect="1" noMove="1" noResize="1" noEditPoints="1" noAdjustHandles="1" noChangeArrowheads="1" noChangeShapeType="1" noTextEdit="1"/>
                  </p:cNvSpPr>
                  <p:nvPr/>
                </p:nvSpPr>
                <p:spPr bwMode="auto">
                  <a:xfrm>
                    <a:off x="8197296" y="2381417"/>
                    <a:ext cx="319456" cy="259781"/>
                  </a:xfrm>
                  <a:prstGeom prst="rect">
                    <a:avLst/>
                  </a:prstGeom>
                  <a:blipFill>
                    <a:blip r:embed="rId3"/>
                    <a:stretch>
                      <a:fillRect/>
                    </a:stretch>
                  </a:blipFill>
                  <a:ln w="9525">
                    <a:noFill/>
                    <a:miter lim="800000"/>
                    <a:headEnd/>
                    <a:tailEnd/>
                  </a:ln>
                </p:spPr>
                <p:txBody>
                  <a:bodyPr/>
                  <a:lstStyle/>
                  <a:p>
                    <a:r>
                      <a:rPr lang="fr-FR">
                        <a:noFill/>
                      </a:rPr>
                      <a:t> </a:t>
                    </a:r>
                  </a:p>
                </p:txBody>
              </p:sp>
            </mc:Fallback>
          </mc:AlternateContent>
          <p:sp>
            <p:nvSpPr>
              <p:cNvPr id="7205" name="ZoneTexte 52"/>
              <p:cNvSpPr txBox="1">
                <a:spLocks noChangeArrowheads="1"/>
              </p:cNvSpPr>
              <p:nvPr/>
            </p:nvSpPr>
            <p:spPr bwMode="auto">
              <a:xfrm>
                <a:off x="8361560" y="2151816"/>
                <a:ext cx="324128" cy="307777"/>
              </a:xfrm>
              <a:prstGeom prst="rect">
                <a:avLst/>
              </a:prstGeom>
              <a:noFill/>
              <a:ln w="9525">
                <a:noFill/>
                <a:miter lim="800000"/>
                <a:headEnd/>
                <a:tailEnd/>
              </a:ln>
            </p:spPr>
            <p:txBody>
              <a:bodyPr wrap="none">
                <a:spAutoFit/>
              </a:bodyPr>
              <a:lstStyle/>
              <a:p>
                <a:r>
                  <a:rPr lang="el-GR" sz="1400" dirty="0"/>
                  <a:t>ω</a:t>
                </a:r>
                <a:endParaRPr lang="fr-FR" sz="1400" dirty="0"/>
              </a:p>
            </p:txBody>
          </p:sp>
          <p:sp>
            <p:nvSpPr>
              <p:cNvPr id="7206" name="ZoneTexte 55"/>
              <p:cNvSpPr txBox="1">
                <a:spLocks noChangeArrowheads="1"/>
              </p:cNvSpPr>
              <p:nvPr/>
            </p:nvSpPr>
            <p:spPr bwMode="auto">
              <a:xfrm>
                <a:off x="8715404" y="2991226"/>
                <a:ext cx="274434" cy="307777"/>
              </a:xfrm>
              <a:prstGeom prst="rect">
                <a:avLst/>
              </a:prstGeom>
              <a:noFill/>
              <a:ln w="9525">
                <a:noFill/>
                <a:miter lim="800000"/>
                <a:headEnd/>
                <a:tailEnd/>
              </a:ln>
            </p:spPr>
            <p:txBody>
              <a:bodyPr wrap="none">
                <a:spAutoFit/>
              </a:bodyPr>
              <a:lstStyle/>
              <a:p>
                <a:r>
                  <a:rPr lang="fr-FR" sz="1400"/>
                  <a:t>x</a:t>
                </a:r>
              </a:p>
            </p:txBody>
          </p:sp>
          <p:sp>
            <p:nvSpPr>
              <p:cNvPr id="7207" name="ZoneTexte 56"/>
              <p:cNvSpPr txBox="1">
                <a:spLocks noChangeArrowheads="1"/>
              </p:cNvSpPr>
              <p:nvPr/>
            </p:nvSpPr>
            <p:spPr bwMode="auto">
              <a:xfrm>
                <a:off x="6643702" y="2870375"/>
                <a:ext cx="284052" cy="307777"/>
              </a:xfrm>
              <a:prstGeom prst="rect">
                <a:avLst/>
              </a:prstGeom>
              <a:noFill/>
              <a:ln w="9525">
                <a:noFill/>
                <a:miter lim="800000"/>
                <a:headEnd/>
                <a:tailEnd/>
              </a:ln>
            </p:spPr>
            <p:txBody>
              <a:bodyPr wrap="none">
                <a:spAutoFit/>
              </a:bodyPr>
              <a:lstStyle/>
              <a:p>
                <a:r>
                  <a:rPr lang="fr-FR" sz="1400"/>
                  <a:t>o</a:t>
                </a:r>
              </a:p>
            </p:txBody>
          </p:sp>
          <p:sp>
            <p:nvSpPr>
              <p:cNvPr id="7209" name="ZoneTexte 59"/>
              <p:cNvSpPr txBox="1">
                <a:spLocks noChangeArrowheads="1"/>
              </p:cNvSpPr>
              <p:nvPr/>
            </p:nvSpPr>
            <p:spPr bwMode="auto">
              <a:xfrm>
                <a:off x="7630955" y="3169006"/>
                <a:ext cx="372218" cy="307777"/>
              </a:xfrm>
              <a:prstGeom prst="rect">
                <a:avLst/>
              </a:prstGeom>
              <a:noFill/>
              <a:ln w="9525">
                <a:noFill/>
                <a:miter lim="800000"/>
                <a:headEnd/>
                <a:tailEnd/>
              </a:ln>
            </p:spPr>
            <p:txBody>
              <a:bodyPr wrap="none">
                <a:spAutoFit/>
              </a:bodyPr>
              <a:lstStyle/>
              <a:p>
                <a:r>
                  <a:rPr lang="fr-FR" sz="1400"/>
                  <a:t>E</a:t>
                </a:r>
                <a:r>
                  <a:rPr lang="fr-FR" sz="1400" baseline="-25000"/>
                  <a:t>2</a:t>
                </a:r>
              </a:p>
            </p:txBody>
          </p:sp>
          <p:sp>
            <p:nvSpPr>
              <p:cNvPr id="7210" name="ZoneTexte 60"/>
              <p:cNvSpPr txBox="1">
                <a:spLocks noChangeArrowheads="1"/>
              </p:cNvSpPr>
              <p:nvPr/>
            </p:nvSpPr>
            <p:spPr bwMode="auto">
              <a:xfrm>
                <a:off x="7273765" y="3487559"/>
                <a:ext cx="372218" cy="307777"/>
              </a:xfrm>
              <a:prstGeom prst="rect">
                <a:avLst/>
              </a:prstGeom>
              <a:noFill/>
              <a:ln w="9525">
                <a:noFill/>
                <a:miter lim="800000"/>
                <a:headEnd/>
                <a:tailEnd/>
              </a:ln>
            </p:spPr>
            <p:txBody>
              <a:bodyPr wrap="none">
                <a:spAutoFit/>
              </a:bodyPr>
              <a:lstStyle/>
              <a:p>
                <a:r>
                  <a:rPr lang="fr-FR" sz="1400"/>
                  <a:t>S</a:t>
                </a:r>
                <a:r>
                  <a:rPr lang="fr-FR" sz="1400" baseline="-25000"/>
                  <a:t>2</a:t>
                </a:r>
              </a:p>
            </p:txBody>
          </p:sp>
          <p:sp>
            <p:nvSpPr>
              <p:cNvPr id="7211" name="ZoneTexte 61"/>
              <p:cNvSpPr txBox="1">
                <a:spLocks noChangeArrowheads="1"/>
              </p:cNvSpPr>
              <p:nvPr/>
            </p:nvSpPr>
            <p:spPr bwMode="auto">
              <a:xfrm>
                <a:off x="6455146" y="3467637"/>
                <a:ext cx="372218" cy="307777"/>
              </a:xfrm>
              <a:prstGeom prst="rect">
                <a:avLst/>
              </a:prstGeom>
              <a:noFill/>
              <a:ln w="9525">
                <a:noFill/>
                <a:miter lim="800000"/>
                <a:headEnd/>
                <a:tailEnd/>
              </a:ln>
            </p:spPr>
            <p:txBody>
              <a:bodyPr wrap="none">
                <a:spAutoFit/>
              </a:bodyPr>
              <a:lstStyle/>
              <a:p>
                <a:r>
                  <a:rPr lang="fr-FR" sz="1400"/>
                  <a:t>E</a:t>
                </a:r>
                <a:r>
                  <a:rPr lang="fr-FR" sz="1400" baseline="-25000"/>
                  <a:t>3</a:t>
                </a:r>
              </a:p>
            </p:txBody>
          </p:sp>
          <p:sp>
            <p:nvSpPr>
              <p:cNvPr id="7212" name="ZoneTexte 62"/>
              <p:cNvSpPr txBox="1">
                <a:spLocks noChangeArrowheads="1"/>
              </p:cNvSpPr>
              <p:nvPr/>
            </p:nvSpPr>
            <p:spPr bwMode="auto">
              <a:xfrm>
                <a:off x="6052276" y="3013251"/>
                <a:ext cx="372218" cy="307777"/>
              </a:xfrm>
              <a:prstGeom prst="rect">
                <a:avLst/>
              </a:prstGeom>
              <a:noFill/>
              <a:ln w="9525">
                <a:noFill/>
                <a:miter lim="800000"/>
                <a:headEnd/>
                <a:tailEnd/>
              </a:ln>
            </p:spPr>
            <p:txBody>
              <a:bodyPr wrap="none">
                <a:spAutoFit/>
              </a:bodyPr>
              <a:lstStyle/>
              <a:p>
                <a:r>
                  <a:rPr lang="fr-FR" sz="1400"/>
                  <a:t>S</a:t>
                </a:r>
                <a:r>
                  <a:rPr lang="fr-FR" sz="1400" baseline="-25000"/>
                  <a:t>3</a:t>
                </a:r>
              </a:p>
            </p:txBody>
          </p:sp>
        </p:grpSp>
        <p:cxnSp>
          <p:nvCxnSpPr>
            <p:cNvPr id="4" name="Connecteur droit avec flèche 3"/>
            <p:cNvCxnSpPr>
              <a:stCxn id="7198" idx="0"/>
            </p:cNvCxnSpPr>
            <p:nvPr/>
          </p:nvCxnSpPr>
          <p:spPr>
            <a:xfrm flipV="1">
              <a:off x="3959073" y="3303498"/>
              <a:ext cx="1379701" cy="55469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pSp>
      <p:sp>
        <p:nvSpPr>
          <p:cNvPr id="7" name="Espace réservé du numéro de diapositive 6"/>
          <p:cNvSpPr>
            <a:spLocks noGrp="1"/>
          </p:cNvSpPr>
          <p:nvPr>
            <p:ph type="sldNum" sz="quarter" idx="12"/>
          </p:nvPr>
        </p:nvSpPr>
        <p:spPr/>
        <p:txBody>
          <a:bodyPr/>
          <a:lstStyle/>
          <a:p>
            <a:pPr>
              <a:defRPr/>
            </a:pPr>
            <a:fld id="{8D6E587B-5070-4C33-B8A0-3049C854F3BE}" type="slidenum">
              <a:rPr lang="fr-FR" smtClean="0"/>
              <a:pPr>
                <a:defRPr/>
              </a:pPr>
              <a:t>6</a:t>
            </a:fld>
            <a:endParaRPr lang="fr-F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170">
                                            <p:txEl>
                                              <p:pRg st="2" end="2"/>
                                            </p:txEl>
                                          </p:spTgt>
                                        </p:tgtEl>
                                        <p:attrNameLst>
                                          <p:attrName>style.visibility</p:attrName>
                                        </p:attrNameLst>
                                      </p:cBhvr>
                                      <p:to>
                                        <p:strVal val="visible"/>
                                      </p:to>
                                    </p:set>
                                    <p:animEffect transition="in" filter="checkerboard(across)">
                                      <p:cBhvr>
                                        <p:cTn id="7" dur="500"/>
                                        <p:tgtEl>
                                          <p:spTgt spid="7170">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5" presetClass="entr" presetSubtype="10" fill="hold" nodeType="clickEffect">
                                  <p:stCondLst>
                                    <p:cond delay="0"/>
                                  </p:stCondLst>
                                  <p:childTnLst>
                                    <p:set>
                                      <p:cBhvr>
                                        <p:cTn id="15" dur="1" fill="hold">
                                          <p:stCondLst>
                                            <p:cond delay="0"/>
                                          </p:stCondLst>
                                        </p:cTn>
                                        <p:tgtEl>
                                          <p:spTgt spid="7170">
                                            <p:txEl>
                                              <p:pRg st="15" end="15"/>
                                            </p:txEl>
                                          </p:spTgt>
                                        </p:tgtEl>
                                        <p:attrNameLst>
                                          <p:attrName>style.visibility</p:attrName>
                                        </p:attrNameLst>
                                      </p:cBhvr>
                                      <p:to>
                                        <p:strVal val="visible"/>
                                      </p:to>
                                    </p:set>
                                    <p:animEffect transition="in" filter="checkerboard(across)">
                                      <p:cBhvr>
                                        <p:cTn id="16" dur="500"/>
                                        <p:tgtEl>
                                          <p:spTgt spid="7170">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170" name="ZoneTexte 6"/>
              <p:cNvSpPr txBox="1">
                <a:spLocks noChangeArrowheads="1"/>
              </p:cNvSpPr>
              <p:nvPr/>
            </p:nvSpPr>
            <p:spPr bwMode="auto">
              <a:xfrm>
                <a:off x="971600" y="1155700"/>
                <a:ext cx="7252768" cy="5078313"/>
              </a:xfrm>
              <a:prstGeom prst="rect">
                <a:avLst/>
              </a:prstGeom>
              <a:noFill/>
              <a:ln w="9525">
                <a:noFill/>
                <a:miter lim="800000"/>
                <a:headEnd/>
                <a:tailEnd/>
              </a:ln>
            </p:spPr>
            <p:txBody>
              <a:bodyPr wrap="square">
                <a:spAutoFit/>
              </a:bodyPr>
              <a:lstStyle/>
              <a:p>
                <a:pPr algn="just"/>
                <a:endParaRPr lang="fr-FR" dirty="0"/>
              </a:p>
              <a:p>
                <a:pPr algn="just"/>
                <a:r>
                  <a:rPr lang="fr-FR" dirty="0"/>
                  <a:t>La </a:t>
                </a:r>
                <a:r>
                  <a:rPr lang="fr-FR" dirty="0" err="1"/>
                  <a:t>f.e.m</a:t>
                </a:r>
                <a:r>
                  <a:rPr lang="fr-FR" dirty="0"/>
                  <a:t>. induite dans la bobine 1 est donc choisie comme origine des phases : </a:t>
                </a:r>
                <a14:m>
                  <m:oMath xmlns:m="http://schemas.openxmlformats.org/officeDocument/2006/math">
                    <m:r>
                      <a:rPr lang="fr-FR" b="1" i="0" dirty="0" smtClean="0">
                        <a:latin typeface="Cambria Math" panose="02040503050406030204" pitchFamily="18" charset="0"/>
                      </a:rPr>
                      <m:t>𝐞</m:t>
                    </m:r>
                    <m:r>
                      <a:rPr lang="fr-FR" b="1" i="0" baseline="-25000" dirty="0" smtClean="0">
                        <a:latin typeface="Cambria Math" panose="02040503050406030204" pitchFamily="18" charset="0"/>
                      </a:rPr>
                      <m:t>𝟏</m:t>
                    </m:r>
                    <m:r>
                      <a:rPr lang="fr-FR" b="1" i="0" dirty="0" smtClean="0">
                        <a:latin typeface="Cambria Math" panose="02040503050406030204" pitchFamily="18" charset="0"/>
                      </a:rPr>
                      <m:t>=</m:t>
                    </m:r>
                    <m:r>
                      <a:rPr lang="fr-FR" b="1" i="0" dirty="0" err="1">
                        <a:latin typeface="Cambria Math" panose="02040503050406030204" pitchFamily="18" charset="0"/>
                      </a:rPr>
                      <m:t>𝐄</m:t>
                    </m:r>
                    <m:r>
                      <a:rPr lang="fr-FR" b="1" i="0" baseline="-25000" dirty="0" err="1">
                        <a:latin typeface="Cambria Math" panose="02040503050406030204" pitchFamily="18" charset="0"/>
                      </a:rPr>
                      <m:t>𝐦</m:t>
                    </m:r>
                    <m:r>
                      <a:rPr lang="fr-FR" b="1" i="0" dirty="0" err="1">
                        <a:latin typeface="Cambria Math" panose="02040503050406030204" pitchFamily="18" charset="0"/>
                      </a:rPr>
                      <m:t>𝐬𝐢𝐧</m:t>
                    </m:r>
                    <m:r>
                      <a:rPr lang="fr-FR" b="1" i="0" dirty="0">
                        <a:latin typeface="Cambria Math" panose="02040503050406030204" pitchFamily="18" charset="0"/>
                      </a:rPr>
                      <m:t>(</m:t>
                    </m:r>
                    <m:r>
                      <a:rPr lang="el-GR" b="1" i="0" dirty="0">
                        <a:latin typeface="Cambria Math" panose="02040503050406030204" pitchFamily="18" charset="0"/>
                      </a:rPr>
                      <m:t>𝛚</m:t>
                    </m:r>
                    <m:r>
                      <a:rPr lang="fr-FR" b="1" i="0" dirty="0">
                        <a:latin typeface="Cambria Math" panose="02040503050406030204" pitchFamily="18" charset="0"/>
                      </a:rPr>
                      <m:t>𝐭</m:t>
                    </m:r>
                    <m:r>
                      <a:rPr lang="fr-FR" b="1" i="0" dirty="0">
                        <a:latin typeface="Cambria Math" panose="02040503050406030204" pitchFamily="18" charset="0"/>
                      </a:rPr>
                      <m:t>)</m:t>
                    </m:r>
                  </m:oMath>
                </a14:m>
                <a:r>
                  <a:rPr lang="fr-FR" dirty="0"/>
                  <a:t>.</a:t>
                </a:r>
                <a:endParaRPr lang="fr-FR" dirty="0" smtClean="0"/>
              </a:p>
              <a:p>
                <a:pPr algn="just"/>
                <a:endParaRPr lang="en-US" dirty="0"/>
              </a:p>
              <a:p>
                <a:pPr algn="just"/>
                <a:endParaRPr lang="fr-FR" dirty="0"/>
              </a:p>
              <a:p>
                <a:pPr algn="just"/>
                <a:r>
                  <a:rPr lang="fr-FR" dirty="0"/>
                  <a:t>Il est clair que la </a:t>
                </a:r>
                <a:r>
                  <a:rPr lang="fr-FR" dirty="0" err="1"/>
                  <a:t>f.e.m</a:t>
                </a:r>
                <a:r>
                  <a:rPr lang="fr-FR" dirty="0"/>
                  <a:t>. induite dans la bobine 2 sera déphasée par rapport à celle induite dans la bobine 1 de 120° ou </a:t>
                </a:r>
                <a14:m>
                  <m:oMath xmlns:m="http://schemas.openxmlformats.org/officeDocument/2006/math">
                    <m:r>
                      <a:rPr lang="fr-FR" i="0" dirty="0" smtClean="0">
                        <a:latin typeface="Cambria Math" panose="02040503050406030204" pitchFamily="18" charset="0"/>
                      </a:rPr>
                      <m:t>2</m:t>
                    </m:r>
                    <m:r>
                      <m:rPr>
                        <m:sty m:val="p"/>
                      </m:rPr>
                      <a:rPr lang="fr-FR" i="0" dirty="0" smtClean="0">
                        <a:latin typeface="Cambria Math" panose="02040503050406030204" pitchFamily="18" charset="0"/>
                        <a:ea typeface="Cambria Math" panose="02040503050406030204" pitchFamily="18" charset="0"/>
                      </a:rPr>
                      <m:t>π</m:t>
                    </m:r>
                    <m:r>
                      <a:rPr lang="fr-FR" i="0" dirty="0" smtClean="0">
                        <a:latin typeface="Cambria Math" panose="02040503050406030204" pitchFamily="18" charset="0"/>
                      </a:rPr>
                      <m:t>/3</m:t>
                    </m:r>
                  </m:oMath>
                </a14:m>
                <a:r>
                  <a:rPr lang="fr-FR" dirty="0"/>
                  <a:t>. Celle induite dans la bobine 3 de 240° ou </a:t>
                </a:r>
                <a14:m>
                  <m:oMath xmlns:m="http://schemas.openxmlformats.org/officeDocument/2006/math">
                    <m:r>
                      <a:rPr lang="fr-FR" i="0" dirty="0" smtClean="0">
                        <a:latin typeface="Cambria Math" panose="02040503050406030204" pitchFamily="18" charset="0"/>
                      </a:rPr>
                      <m:t>4</m:t>
                    </m:r>
                    <m:r>
                      <m:rPr>
                        <m:sty m:val="p"/>
                      </m:rPr>
                      <a:rPr lang="fr-FR" i="0" dirty="0" smtClean="0">
                        <a:latin typeface="Cambria Math" panose="02040503050406030204" pitchFamily="18" charset="0"/>
                        <a:ea typeface="Cambria Math" panose="02040503050406030204" pitchFamily="18" charset="0"/>
                      </a:rPr>
                      <m:t>π</m:t>
                    </m:r>
                    <m:r>
                      <a:rPr lang="fr-FR" i="0" dirty="0" smtClean="0">
                        <a:latin typeface="Cambria Math" panose="02040503050406030204" pitchFamily="18" charset="0"/>
                      </a:rPr>
                      <m:t>/3</m:t>
                    </m:r>
                  </m:oMath>
                </a14:m>
                <a:r>
                  <a:rPr lang="fr-FR" dirty="0" smtClean="0"/>
                  <a:t>.</a:t>
                </a:r>
              </a:p>
              <a:p>
                <a:pPr algn="just"/>
                <a:endParaRPr lang="en-US" dirty="0"/>
              </a:p>
              <a:p>
                <a:pPr algn="just"/>
                <a:endParaRPr lang="fr-FR" dirty="0"/>
              </a:p>
              <a:p>
                <a:pPr algn="just"/>
                <a:r>
                  <a:rPr lang="fr-FR" dirty="0"/>
                  <a:t>Ce qui donne en choisissant l’axe vertical comme axe des phases.</a:t>
                </a:r>
              </a:p>
              <a:p>
                <a:pPr algn="just"/>
                <a:endParaRPr lang="fr-FR" dirty="0"/>
              </a:p>
              <a:p>
                <a:endParaRPr lang="fr-FR" dirty="0"/>
              </a:p>
              <a:p>
                <a:r>
                  <a:rPr lang="fr-FR" dirty="0"/>
                  <a:t>	</a:t>
                </a:r>
              </a:p>
              <a:p>
                <a:endParaRPr lang="fr-FR" dirty="0"/>
              </a:p>
              <a:p>
                <a:endParaRPr lang="fr-FR" dirty="0"/>
              </a:p>
              <a:p>
                <a:endParaRPr lang="fr-FR" dirty="0">
                  <a:cs typeface="Times New Roman" pitchFamily="18" charset="0"/>
                </a:endParaRPr>
              </a:p>
              <a:p>
                <a:endParaRPr lang="fr-FR" dirty="0">
                  <a:cs typeface="Times New Roman" pitchFamily="18" charset="0"/>
                </a:endParaRPr>
              </a:p>
            </p:txBody>
          </p:sp>
        </mc:Choice>
        <mc:Fallback xmlns="">
          <p:sp>
            <p:nvSpPr>
              <p:cNvPr id="7170" name="ZoneTexte 6"/>
              <p:cNvSpPr txBox="1">
                <a:spLocks noRot="1" noChangeAspect="1" noMove="1" noResize="1" noEditPoints="1" noAdjustHandles="1" noChangeArrowheads="1" noChangeShapeType="1" noTextEdit="1"/>
              </p:cNvSpPr>
              <p:nvPr/>
            </p:nvSpPr>
            <p:spPr bwMode="auto">
              <a:xfrm>
                <a:off x="971600" y="1155700"/>
                <a:ext cx="7252768" cy="5078313"/>
              </a:xfrm>
              <a:prstGeom prst="rect">
                <a:avLst/>
              </a:prstGeom>
              <a:blipFill>
                <a:blip r:embed="rId2"/>
                <a:stretch>
                  <a:fillRect l="-672" r="-756"/>
                </a:stretch>
              </a:blipFill>
              <a:ln w="9525">
                <a:noFill/>
                <a:miter lim="800000"/>
                <a:headEnd/>
                <a:tailEnd/>
              </a:ln>
            </p:spPr>
            <p:txBody>
              <a:bodyPr/>
              <a:lstStyle/>
              <a:p>
                <a:r>
                  <a:rPr lang="fr-FR">
                    <a:noFill/>
                  </a:rPr>
                  <a:t> </a:t>
                </a:r>
              </a:p>
            </p:txBody>
          </p:sp>
        </mc:Fallback>
      </mc:AlternateContent>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rmAutofit fontScale="90000"/>
          </a:bodyPr>
          <a:lstStyle/>
          <a:p>
            <a:pPr eaLnBrk="1" fontAlgn="auto" hangingPunct="1">
              <a:spcAft>
                <a:spcPts val="0"/>
              </a:spcAft>
              <a:defRPr/>
            </a:pPr>
            <a:r>
              <a:rPr lang="fr-FR" sz="4000" b="1" dirty="0"/>
              <a:t>Principe de production des courants triphasés</a:t>
            </a:r>
          </a:p>
        </p:txBody>
      </p:sp>
      <p:sp>
        <p:nvSpPr>
          <p:cNvPr id="3" name="Espace réservé du numéro de diapositive 2"/>
          <p:cNvSpPr>
            <a:spLocks noGrp="1"/>
          </p:cNvSpPr>
          <p:nvPr>
            <p:ph type="sldNum" sz="quarter" idx="12"/>
          </p:nvPr>
        </p:nvSpPr>
        <p:spPr/>
        <p:txBody>
          <a:bodyPr/>
          <a:lstStyle/>
          <a:p>
            <a:pPr>
              <a:defRPr/>
            </a:pPr>
            <a:fld id="{8D6E587B-5070-4C33-B8A0-3049C854F3BE}" type="slidenum">
              <a:rPr lang="fr-FR" smtClean="0"/>
              <a:pPr>
                <a:defRPr/>
              </a:pPr>
              <a:t>7</a:t>
            </a:fld>
            <a:endParaRPr lang="fr-FR"/>
          </a:p>
        </p:txBody>
      </p:sp>
      <p:grpSp>
        <p:nvGrpSpPr>
          <p:cNvPr id="22" name="Groupe 80"/>
          <p:cNvGrpSpPr>
            <a:grpSpLocks/>
          </p:cNvGrpSpPr>
          <p:nvPr/>
        </p:nvGrpSpPr>
        <p:grpSpPr bwMode="auto">
          <a:xfrm>
            <a:off x="3526421" y="4570413"/>
            <a:ext cx="2143125" cy="1785937"/>
            <a:chOff x="6858016" y="4786322"/>
            <a:chExt cx="2143140" cy="1785950"/>
          </a:xfrm>
        </p:grpSpPr>
        <p:grpSp>
          <p:nvGrpSpPr>
            <p:cNvPr id="23" name="Group 40"/>
            <p:cNvGrpSpPr>
              <a:grpSpLocks/>
            </p:cNvGrpSpPr>
            <p:nvPr/>
          </p:nvGrpSpPr>
          <p:grpSpPr bwMode="auto">
            <a:xfrm>
              <a:off x="7096125" y="4926013"/>
              <a:ext cx="1663700" cy="1195387"/>
              <a:chOff x="1877" y="5039"/>
              <a:chExt cx="2620" cy="1881"/>
            </a:xfrm>
          </p:grpSpPr>
          <p:sp>
            <p:nvSpPr>
              <p:cNvPr id="36" name="Line 41"/>
              <p:cNvSpPr>
                <a:spLocks noChangeShapeType="1"/>
              </p:cNvSpPr>
              <p:nvPr/>
            </p:nvSpPr>
            <p:spPr bwMode="auto">
              <a:xfrm flipV="1">
                <a:off x="3217" y="5039"/>
                <a:ext cx="0" cy="1440"/>
              </a:xfrm>
              <a:prstGeom prst="line">
                <a:avLst/>
              </a:prstGeom>
              <a:noFill/>
              <a:ln w="9525">
                <a:solidFill>
                  <a:srgbClr val="000000"/>
                </a:solidFill>
                <a:round/>
                <a:headEnd/>
                <a:tailEnd type="triangle" w="med" len="med"/>
              </a:ln>
            </p:spPr>
            <p:txBody>
              <a:bodyPr/>
              <a:lstStyle/>
              <a:p>
                <a:endParaRPr lang="fr-FR"/>
              </a:p>
            </p:txBody>
          </p:sp>
          <p:sp>
            <p:nvSpPr>
              <p:cNvPr id="37" name="Line 42"/>
              <p:cNvSpPr>
                <a:spLocks noChangeShapeType="1"/>
              </p:cNvSpPr>
              <p:nvPr/>
            </p:nvSpPr>
            <p:spPr bwMode="auto">
              <a:xfrm rot="7823970" flipV="1">
                <a:off x="3776" y="6200"/>
                <a:ext cx="1" cy="1440"/>
              </a:xfrm>
              <a:prstGeom prst="line">
                <a:avLst/>
              </a:prstGeom>
              <a:noFill/>
              <a:ln w="9525">
                <a:solidFill>
                  <a:srgbClr val="000000"/>
                </a:solidFill>
                <a:round/>
                <a:headEnd/>
                <a:tailEnd type="triangle" w="med" len="med"/>
              </a:ln>
            </p:spPr>
            <p:txBody>
              <a:bodyPr/>
              <a:lstStyle/>
              <a:p>
                <a:endParaRPr lang="fr-FR"/>
              </a:p>
            </p:txBody>
          </p:sp>
          <p:sp>
            <p:nvSpPr>
              <p:cNvPr id="38" name="Line 43"/>
              <p:cNvSpPr>
                <a:spLocks noChangeShapeType="1"/>
              </p:cNvSpPr>
              <p:nvPr/>
            </p:nvSpPr>
            <p:spPr bwMode="auto">
              <a:xfrm rot="14231582" flipV="1">
                <a:off x="2596" y="6160"/>
                <a:ext cx="1" cy="1440"/>
              </a:xfrm>
              <a:prstGeom prst="line">
                <a:avLst/>
              </a:prstGeom>
              <a:noFill/>
              <a:ln w="9525">
                <a:solidFill>
                  <a:srgbClr val="000000"/>
                </a:solidFill>
                <a:round/>
                <a:headEnd/>
                <a:tailEnd type="triangle" w="med" len="med"/>
              </a:ln>
            </p:spPr>
            <p:txBody>
              <a:bodyPr/>
              <a:lstStyle/>
              <a:p>
                <a:endParaRPr lang="fr-FR"/>
              </a:p>
            </p:txBody>
          </p:sp>
        </p:grpSp>
        <p:sp>
          <p:nvSpPr>
            <p:cNvPr id="24" name="Arc 44"/>
            <p:cNvSpPr>
              <a:spLocks/>
            </p:cNvSpPr>
            <p:nvPr/>
          </p:nvSpPr>
          <p:spPr bwMode="auto">
            <a:xfrm>
              <a:off x="7858125" y="5643563"/>
              <a:ext cx="342900" cy="352425"/>
            </a:xfrm>
            <a:custGeom>
              <a:avLst/>
              <a:gdLst>
                <a:gd name="T0" fmla="*/ 2147483647 w 21600"/>
                <a:gd name="T1" fmla="*/ 0 h 22168"/>
                <a:gd name="T2" fmla="*/ 2147483647 w 21600"/>
                <a:gd name="T3" fmla="*/ 2147483647 h 22168"/>
                <a:gd name="T4" fmla="*/ 0 w 21600"/>
                <a:gd name="T5" fmla="*/ 2147483647 h 22168"/>
                <a:gd name="T6" fmla="*/ 0 60000 65536"/>
                <a:gd name="T7" fmla="*/ 0 60000 65536"/>
                <a:gd name="T8" fmla="*/ 0 60000 65536"/>
                <a:gd name="T9" fmla="*/ 0 w 21600"/>
                <a:gd name="T10" fmla="*/ 0 h 22168"/>
                <a:gd name="T11" fmla="*/ 21600 w 21600"/>
                <a:gd name="T12" fmla="*/ 22168 h 22168"/>
              </a:gdLst>
              <a:ahLst/>
              <a:cxnLst>
                <a:cxn ang="T6">
                  <a:pos x="T0" y="T1"/>
                </a:cxn>
                <a:cxn ang="T7">
                  <a:pos x="T2" y="T3"/>
                </a:cxn>
                <a:cxn ang="T8">
                  <a:pos x="T4" y="T5"/>
                </a:cxn>
              </a:cxnLst>
              <a:rect l="T9" t="T10" r="T11" b="T12"/>
              <a:pathLst>
                <a:path w="21600" h="22168" fill="none" extrusionOk="0">
                  <a:moveTo>
                    <a:pt x="7065" y="0"/>
                  </a:moveTo>
                  <a:cubicBezTo>
                    <a:pt x="15765" y="3011"/>
                    <a:pt x="21600" y="11206"/>
                    <a:pt x="21600" y="20412"/>
                  </a:cubicBezTo>
                  <a:cubicBezTo>
                    <a:pt x="21600" y="20998"/>
                    <a:pt x="21576" y="21583"/>
                    <a:pt x="21528" y="22167"/>
                  </a:cubicBezTo>
                </a:path>
                <a:path w="21600" h="22168" stroke="0" extrusionOk="0">
                  <a:moveTo>
                    <a:pt x="7065" y="0"/>
                  </a:moveTo>
                  <a:cubicBezTo>
                    <a:pt x="15765" y="3011"/>
                    <a:pt x="21600" y="11206"/>
                    <a:pt x="21600" y="20412"/>
                  </a:cubicBezTo>
                  <a:cubicBezTo>
                    <a:pt x="21600" y="20998"/>
                    <a:pt x="21576" y="21583"/>
                    <a:pt x="21528" y="22167"/>
                  </a:cubicBezTo>
                  <a:lnTo>
                    <a:pt x="0" y="20412"/>
                  </a:lnTo>
                  <a:close/>
                </a:path>
              </a:pathLst>
            </a:custGeom>
            <a:noFill/>
            <a:ln w="9525">
              <a:solidFill>
                <a:srgbClr val="000000"/>
              </a:solidFill>
              <a:round/>
              <a:headEnd/>
              <a:tailEnd/>
            </a:ln>
          </p:spPr>
          <p:txBody>
            <a:bodyPr/>
            <a:lstStyle/>
            <a:p>
              <a:endParaRPr lang="fr-FR"/>
            </a:p>
          </p:txBody>
        </p:sp>
        <p:sp>
          <p:nvSpPr>
            <p:cNvPr id="25" name="Arc 45"/>
            <p:cNvSpPr>
              <a:spLocks/>
            </p:cNvSpPr>
            <p:nvPr/>
          </p:nvSpPr>
          <p:spPr bwMode="auto">
            <a:xfrm flipH="1">
              <a:off x="7693025" y="5645150"/>
              <a:ext cx="228600" cy="3429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26" name="Arc 46"/>
            <p:cNvSpPr>
              <a:spLocks/>
            </p:cNvSpPr>
            <p:nvPr/>
          </p:nvSpPr>
          <p:spPr bwMode="auto">
            <a:xfrm flipH="1" flipV="1">
              <a:off x="7773988" y="5949950"/>
              <a:ext cx="342900" cy="114300"/>
            </a:xfrm>
            <a:custGeom>
              <a:avLst/>
              <a:gdLst>
                <a:gd name="T0" fmla="*/ 0 w 40525"/>
                <a:gd name="T1" fmla="*/ 2147483647 h 21600"/>
                <a:gd name="T2" fmla="*/ 2147483647 w 40525"/>
                <a:gd name="T3" fmla="*/ 2147483647 h 21600"/>
                <a:gd name="T4" fmla="*/ 2147483647 w 40525"/>
                <a:gd name="T5" fmla="*/ 2147483647 h 21600"/>
                <a:gd name="T6" fmla="*/ 0 60000 65536"/>
                <a:gd name="T7" fmla="*/ 0 60000 65536"/>
                <a:gd name="T8" fmla="*/ 0 60000 65536"/>
                <a:gd name="T9" fmla="*/ 0 w 40525"/>
                <a:gd name="T10" fmla="*/ 0 h 21600"/>
                <a:gd name="T11" fmla="*/ 40525 w 40525"/>
                <a:gd name="T12" fmla="*/ 21600 h 21600"/>
              </a:gdLst>
              <a:ahLst/>
              <a:cxnLst>
                <a:cxn ang="T6">
                  <a:pos x="T0" y="T1"/>
                </a:cxn>
                <a:cxn ang="T7">
                  <a:pos x="T2" y="T3"/>
                </a:cxn>
                <a:cxn ang="T8">
                  <a:pos x="T4" y="T5"/>
                </a:cxn>
              </a:cxnLst>
              <a:rect l="T9" t="T10" r="T11" b="T12"/>
              <a:pathLst>
                <a:path w="40525" h="21600" fill="none" extrusionOk="0">
                  <a:moveTo>
                    <a:pt x="0" y="11187"/>
                  </a:moveTo>
                  <a:cubicBezTo>
                    <a:pt x="3797" y="4286"/>
                    <a:pt x="11049" y="-1"/>
                    <a:pt x="18925" y="0"/>
                  </a:cubicBezTo>
                  <a:cubicBezTo>
                    <a:pt x="30854" y="0"/>
                    <a:pt x="40525" y="9670"/>
                    <a:pt x="40525" y="21600"/>
                  </a:cubicBezTo>
                </a:path>
                <a:path w="40525" h="21600" stroke="0" extrusionOk="0">
                  <a:moveTo>
                    <a:pt x="0" y="11187"/>
                  </a:moveTo>
                  <a:cubicBezTo>
                    <a:pt x="3797" y="4286"/>
                    <a:pt x="11049" y="-1"/>
                    <a:pt x="18925" y="0"/>
                  </a:cubicBezTo>
                  <a:cubicBezTo>
                    <a:pt x="30854" y="0"/>
                    <a:pt x="40525" y="9670"/>
                    <a:pt x="40525" y="21600"/>
                  </a:cubicBezTo>
                  <a:lnTo>
                    <a:pt x="18925" y="21600"/>
                  </a:lnTo>
                  <a:close/>
                </a:path>
              </a:pathLst>
            </a:custGeom>
            <a:noFill/>
            <a:ln w="9525">
              <a:solidFill>
                <a:srgbClr val="000000"/>
              </a:solidFill>
              <a:round/>
              <a:headEnd/>
              <a:tailEnd/>
            </a:ln>
          </p:spPr>
          <p:txBody>
            <a:bodyPr/>
            <a:lstStyle/>
            <a:p>
              <a:endParaRPr lang="fr-FR"/>
            </a:p>
          </p:txBody>
        </p:sp>
        <p:sp>
          <p:nvSpPr>
            <p:cNvPr id="27" name="ZoneTexte 68"/>
            <p:cNvSpPr txBox="1">
              <a:spLocks noChangeArrowheads="1"/>
            </p:cNvSpPr>
            <p:nvPr/>
          </p:nvSpPr>
          <p:spPr bwMode="auto">
            <a:xfrm>
              <a:off x="7538227" y="4786322"/>
              <a:ext cx="868951" cy="307779"/>
            </a:xfrm>
            <a:prstGeom prst="rect">
              <a:avLst/>
            </a:prstGeom>
            <a:noFill/>
            <a:ln w="9525">
              <a:noFill/>
              <a:miter lim="800000"/>
              <a:headEnd/>
              <a:tailEnd/>
            </a:ln>
          </p:spPr>
          <p:txBody>
            <a:bodyPr wrap="square">
              <a:spAutoFit/>
            </a:bodyPr>
            <a:lstStyle/>
            <a:p>
              <a:r>
                <a:rPr lang="fr-FR" sz="1400" dirty="0"/>
                <a:t>E</a:t>
              </a:r>
              <a:r>
                <a:rPr lang="fr-FR" sz="1400" baseline="-25000" dirty="0"/>
                <a:t>1</a:t>
              </a:r>
            </a:p>
          </p:txBody>
        </p:sp>
        <p:sp>
          <p:nvSpPr>
            <p:cNvPr id="28" name="ZoneTexte 69"/>
            <p:cNvSpPr txBox="1">
              <a:spLocks noChangeArrowheads="1"/>
            </p:cNvSpPr>
            <p:nvPr/>
          </p:nvSpPr>
          <p:spPr bwMode="auto">
            <a:xfrm>
              <a:off x="8628938" y="6264495"/>
              <a:ext cx="372218" cy="307777"/>
            </a:xfrm>
            <a:prstGeom prst="rect">
              <a:avLst/>
            </a:prstGeom>
            <a:noFill/>
            <a:ln w="9525">
              <a:noFill/>
              <a:miter lim="800000"/>
              <a:headEnd/>
              <a:tailEnd/>
            </a:ln>
          </p:spPr>
          <p:txBody>
            <a:bodyPr wrap="none">
              <a:spAutoFit/>
            </a:bodyPr>
            <a:lstStyle/>
            <a:p>
              <a:r>
                <a:rPr lang="fr-FR" sz="1400"/>
                <a:t>E</a:t>
              </a:r>
              <a:r>
                <a:rPr lang="fr-FR" sz="1400" baseline="-25000"/>
                <a:t>2</a:t>
              </a:r>
            </a:p>
          </p:txBody>
        </p:sp>
        <p:sp>
          <p:nvSpPr>
            <p:cNvPr id="29" name="ZoneTexte 70"/>
            <p:cNvSpPr txBox="1">
              <a:spLocks noChangeArrowheads="1"/>
            </p:cNvSpPr>
            <p:nvPr/>
          </p:nvSpPr>
          <p:spPr bwMode="auto">
            <a:xfrm>
              <a:off x="6858016" y="6072206"/>
              <a:ext cx="372218" cy="307777"/>
            </a:xfrm>
            <a:prstGeom prst="rect">
              <a:avLst/>
            </a:prstGeom>
            <a:noFill/>
            <a:ln w="9525">
              <a:noFill/>
              <a:miter lim="800000"/>
              <a:headEnd/>
              <a:tailEnd/>
            </a:ln>
          </p:spPr>
          <p:txBody>
            <a:bodyPr wrap="none">
              <a:spAutoFit/>
            </a:bodyPr>
            <a:lstStyle/>
            <a:p>
              <a:r>
                <a:rPr lang="fr-FR" sz="1400"/>
                <a:t>E</a:t>
              </a:r>
              <a:r>
                <a:rPr lang="fr-FR" sz="1400" baseline="-25000"/>
                <a:t>3</a:t>
              </a:r>
            </a:p>
          </p:txBody>
        </p:sp>
        <p:pic>
          <p:nvPicPr>
            <p:cNvPr id="30" name="Picture 5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7495389" y="5500702"/>
              <a:ext cx="205258" cy="428628"/>
            </a:xfrm>
            <a:prstGeom prst="rect">
              <a:avLst/>
            </a:prstGeom>
            <a:noFill/>
            <a:ln w="9525">
              <a:noFill/>
              <a:miter lim="800000"/>
              <a:headEnd/>
              <a:tailEnd/>
            </a:ln>
          </p:spPr>
        </p:pic>
        <p:cxnSp>
          <p:nvCxnSpPr>
            <p:cNvPr id="31" name="Connecteur droit avec flèche 30"/>
            <p:cNvCxnSpPr/>
            <p:nvPr/>
          </p:nvCxnSpPr>
          <p:spPr>
            <a:xfrm>
              <a:off x="7593034" y="4830772"/>
              <a:ext cx="214313"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Connecteur droit avec flèche 31"/>
            <p:cNvCxnSpPr/>
            <p:nvPr/>
          </p:nvCxnSpPr>
          <p:spPr>
            <a:xfrm>
              <a:off x="8682067" y="6284933"/>
              <a:ext cx="182881"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Connecteur droit avec flèche 32"/>
            <p:cNvCxnSpPr/>
            <p:nvPr/>
          </p:nvCxnSpPr>
          <p:spPr>
            <a:xfrm>
              <a:off x="6942155" y="6108719"/>
              <a:ext cx="182881"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34" name="Picture 5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8224394" y="5572140"/>
              <a:ext cx="205258" cy="428628"/>
            </a:xfrm>
            <a:prstGeom prst="rect">
              <a:avLst/>
            </a:prstGeom>
            <a:noFill/>
            <a:ln w="9525">
              <a:noFill/>
              <a:miter lim="800000"/>
              <a:headEnd/>
              <a:tailEnd/>
            </a:ln>
          </p:spPr>
        </p:pic>
        <p:pic>
          <p:nvPicPr>
            <p:cNvPr id="35" name="Picture 5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7867204" y="6143644"/>
              <a:ext cx="205258" cy="428628"/>
            </a:xfrm>
            <a:prstGeom prst="rect">
              <a:avLst/>
            </a:prstGeom>
            <a:noFill/>
            <a:ln w="9525">
              <a:noFill/>
              <a:miter lim="800000"/>
              <a:headEnd/>
              <a:tailEnd/>
            </a:ln>
          </p:spPr>
        </p:pic>
      </p:grpSp>
    </p:spTree>
    <p:extLst>
      <p:ext uri="{BB962C8B-B14F-4D97-AF65-F5344CB8AC3E}">
        <p14:creationId xmlns:p14="http://schemas.microsoft.com/office/powerpoint/2010/main" val="38752095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70">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70">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box(in)">
                                      <p:cBhvr>
                                        <p:cTn id="1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170" name="ZoneTexte 6"/>
              <p:cNvSpPr txBox="1">
                <a:spLocks noChangeArrowheads="1"/>
              </p:cNvSpPr>
              <p:nvPr/>
            </p:nvSpPr>
            <p:spPr bwMode="auto">
              <a:xfrm>
                <a:off x="755576" y="1860062"/>
                <a:ext cx="7252768" cy="3833870"/>
              </a:xfrm>
              <a:prstGeom prst="rect">
                <a:avLst/>
              </a:prstGeom>
              <a:noFill/>
              <a:ln w="9525">
                <a:noFill/>
                <a:miter lim="800000"/>
                <a:headEnd/>
                <a:tailEnd/>
              </a:ln>
            </p:spPr>
            <p:txBody>
              <a:bodyPr wrap="square">
                <a:spAutoFit/>
              </a:bodyPr>
              <a:lstStyle/>
              <a:p>
                <a:pPr algn="just"/>
                <a:endParaRPr lang="fr-FR" dirty="0"/>
              </a:p>
              <a:p>
                <a:endParaRPr lang="fr-FR" dirty="0"/>
              </a:p>
              <a:p>
                <a:r>
                  <a:rPr lang="fr-FR" dirty="0"/>
                  <a:t>	</a:t>
                </a:r>
                <a14:m>
                  <m:oMath xmlns:m="http://schemas.openxmlformats.org/officeDocument/2006/math">
                    <m:d>
                      <m:dPr>
                        <m:begChr m:val="{"/>
                        <m:endChr m:val=""/>
                        <m:ctrlPr>
                          <a:rPr lang="fr-FR" i="1" smtClean="0">
                            <a:latin typeface="Cambria Math" panose="02040503050406030204" pitchFamily="18" charset="0"/>
                          </a:rPr>
                        </m:ctrlPr>
                      </m:dPr>
                      <m:e>
                        <m:eqArr>
                          <m:eqArrPr>
                            <m:ctrlPr>
                              <a:rPr lang="fr-FR" i="1" smtClean="0">
                                <a:latin typeface="Cambria Math" panose="02040503050406030204" pitchFamily="18" charset="0"/>
                              </a:rPr>
                            </m:ctrlPr>
                          </m:eqArrPr>
                          <m:e>
                            <m:r>
                              <a:rPr lang="fr-FR" b="1" i="0" dirty="0">
                                <a:latin typeface="Cambria Math" panose="02040503050406030204" pitchFamily="18" charset="0"/>
                              </a:rPr>
                              <m:t>𝐞</m:t>
                            </m:r>
                            <m:r>
                              <a:rPr lang="fr-FR" b="1" i="0" baseline="-25000" dirty="0">
                                <a:latin typeface="Cambria Math" panose="02040503050406030204" pitchFamily="18" charset="0"/>
                              </a:rPr>
                              <m:t>𝟏</m:t>
                            </m:r>
                            <m:r>
                              <a:rPr lang="fr-FR" b="1" i="0" dirty="0">
                                <a:latin typeface="Cambria Math" panose="02040503050406030204" pitchFamily="18" charset="0"/>
                              </a:rPr>
                              <m:t>=</m:t>
                            </m:r>
                            <m:r>
                              <a:rPr lang="fr-FR" b="1" i="0" dirty="0" err="1">
                                <a:latin typeface="Cambria Math" panose="02040503050406030204" pitchFamily="18" charset="0"/>
                              </a:rPr>
                              <m:t>𝐄</m:t>
                            </m:r>
                            <m:r>
                              <a:rPr lang="fr-FR" b="1" i="0" baseline="-25000" dirty="0" err="1">
                                <a:latin typeface="Cambria Math" panose="02040503050406030204" pitchFamily="18" charset="0"/>
                              </a:rPr>
                              <m:t>𝐦</m:t>
                            </m:r>
                            <m:r>
                              <a:rPr lang="fr-FR" b="1" i="0" dirty="0" err="1">
                                <a:latin typeface="Cambria Math" panose="02040503050406030204" pitchFamily="18" charset="0"/>
                              </a:rPr>
                              <m:t>𝐬𝐢𝐧</m:t>
                            </m:r>
                            <m:d>
                              <m:dPr>
                                <m:ctrlPr>
                                  <a:rPr lang="fr-FR" b="1" i="1" dirty="0" err="1">
                                    <a:latin typeface="Cambria Math" panose="02040503050406030204" pitchFamily="18" charset="0"/>
                                  </a:rPr>
                                </m:ctrlPr>
                              </m:dPr>
                              <m:e>
                                <m:r>
                                  <a:rPr lang="el-GR" b="1" i="0" dirty="0">
                                    <a:latin typeface="Cambria Math" panose="02040503050406030204" pitchFamily="18" charset="0"/>
                                  </a:rPr>
                                  <m:t>𝛚</m:t>
                                </m:r>
                                <m:r>
                                  <a:rPr lang="fr-FR" b="1" i="0" dirty="0">
                                    <a:latin typeface="Cambria Math" panose="02040503050406030204" pitchFamily="18" charset="0"/>
                                  </a:rPr>
                                  <m:t>𝐭</m:t>
                                </m:r>
                              </m:e>
                            </m:d>
                            <m:r>
                              <a:rPr lang="en-US" b="1" i="0" dirty="0" smtClean="0">
                                <a:latin typeface="Cambria Math" panose="02040503050406030204" pitchFamily="18" charset="0"/>
                              </a:rPr>
                              <m:t>            </m:t>
                            </m:r>
                          </m:e>
                          <m:e>
                            <m:r>
                              <a:rPr lang="fr-FR" b="1" i="0" dirty="0">
                                <a:latin typeface="Cambria Math" panose="02040503050406030204" pitchFamily="18" charset="0"/>
                              </a:rPr>
                              <m:t>𝐞</m:t>
                            </m:r>
                            <m:r>
                              <a:rPr lang="en-US" b="1" i="0" baseline="-25000" dirty="0" smtClean="0">
                                <a:latin typeface="Cambria Math" panose="02040503050406030204" pitchFamily="18" charset="0"/>
                              </a:rPr>
                              <m:t>𝟐</m:t>
                            </m:r>
                            <m:r>
                              <a:rPr lang="fr-FR" b="1" i="0" dirty="0">
                                <a:latin typeface="Cambria Math" panose="02040503050406030204" pitchFamily="18" charset="0"/>
                              </a:rPr>
                              <m:t>=</m:t>
                            </m:r>
                            <m:r>
                              <a:rPr lang="fr-FR" b="1" i="0" dirty="0" err="1">
                                <a:latin typeface="Cambria Math" panose="02040503050406030204" pitchFamily="18" charset="0"/>
                              </a:rPr>
                              <m:t>𝐄</m:t>
                            </m:r>
                            <m:r>
                              <a:rPr lang="fr-FR" b="1" i="0" baseline="-25000" dirty="0" err="1">
                                <a:latin typeface="Cambria Math" panose="02040503050406030204" pitchFamily="18" charset="0"/>
                              </a:rPr>
                              <m:t>𝐦</m:t>
                            </m:r>
                            <m:r>
                              <a:rPr lang="fr-FR" b="1" i="0" dirty="0" err="1">
                                <a:latin typeface="Cambria Math" panose="02040503050406030204" pitchFamily="18" charset="0"/>
                              </a:rPr>
                              <m:t>𝐬𝐢𝐧</m:t>
                            </m:r>
                            <m:r>
                              <a:rPr lang="fr-FR" b="1" i="0" dirty="0">
                                <a:latin typeface="Cambria Math" panose="02040503050406030204" pitchFamily="18" charset="0"/>
                              </a:rPr>
                              <m:t>(</m:t>
                            </m:r>
                            <m:r>
                              <a:rPr lang="el-GR" b="1" i="0" dirty="0">
                                <a:latin typeface="Cambria Math" panose="02040503050406030204" pitchFamily="18" charset="0"/>
                              </a:rPr>
                              <m:t>𝛚</m:t>
                            </m:r>
                            <m:r>
                              <a:rPr lang="fr-FR" b="1" i="0" dirty="0">
                                <a:latin typeface="Cambria Math" panose="02040503050406030204" pitchFamily="18" charset="0"/>
                              </a:rPr>
                              <m:t>𝐭</m:t>
                            </m:r>
                            <m:r>
                              <a:rPr lang="en-US" b="1" i="0" dirty="0" smtClean="0">
                                <a:latin typeface="Cambria Math" panose="02040503050406030204" pitchFamily="18" charset="0"/>
                              </a:rPr>
                              <m:t>−</m:t>
                            </m:r>
                            <m:f>
                              <m:fPr>
                                <m:ctrlPr>
                                  <a:rPr lang="en-US" b="1" i="1" dirty="0" smtClean="0">
                                    <a:latin typeface="Cambria Math" panose="02040503050406030204" pitchFamily="18" charset="0"/>
                                  </a:rPr>
                                </m:ctrlPr>
                              </m:fPr>
                              <m:num>
                                <m:r>
                                  <a:rPr lang="en-US" b="1" i="0" dirty="0" smtClean="0">
                                    <a:latin typeface="Cambria Math" panose="02040503050406030204" pitchFamily="18" charset="0"/>
                                  </a:rPr>
                                  <m:t>𝟐</m:t>
                                </m:r>
                                <m:r>
                                  <a:rPr lang="en-US" b="1" i="0" dirty="0" smtClean="0">
                                    <a:latin typeface="Cambria Math" panose="02040503050406030204" pitchFamily="18" charset="0"/>
                                    <a:ea typeface="Cambria Math" panose="02040503050406030204" pitchFamily="18" charset="0"/>
                                  </a:rPr>
                                  <m:t>𝛑</m:t>
                                </m:r>
                              </m:num>
                              <m:den>
                                <m:r>
                                  <a:rPr lang="en-US" b="1" i="0" dirty="0" smtClean="0">
                                    <a:latin typeface="Cambria Math" panose="02040503050406030204" pitchFamily="18" charset="0"/>
                                  </a:rPr>
                                  <m:t>𝟑</m:t>
                                </m:r>
                              </m:den>
                            </m:f>
                            <m:r>
                              <a:rPr lang="fr-FR" b="1" i="0" dirty="0">
                                <a:latin typeface="Cambria Math" panose="02040503050406030204" pitchFamily="18" charset="0"/>
                              </a:rPr>
                              <m:t>)</m:t>
                            </m:r>
                            <m:r>
                              <m:rPr>
                                <m:nor/>
                              </m:rPr>
                              <a:rPr lang="fr-FR" dirty="0"/>
                              <m:t>.</m:t>
                            </m:r>
                          </m:e>
                          <m:e>
                            <m:r>
                              <a:rPr lang="fr-FR" b="1" i="0" dirty="0">
                                <a:latin typeface="Cambria Math" panose="02040503050406030204" pitchFamily="18" charset="0"/>
                              </a:rPr>
                              <m:t>𝐞</m:t>
                            </m:r>
                            <m:r>
                              <a:rPr lang="en-US" b="1" i="0" baseline="-25000" dirty="0" smtClean="0">
                                <a:latin typeface="Cambria Math" panose="02040503050406030204" pitchFamily="18" charset="0"/>
                              </a:rPr>
                              <m:t>𝟑</m:t>
                            </m:r>
                            <m:r>
                              <a:rPr lang="fr-FR" b="1" i="0" dirty="0">
                                <a:latin typeface="Cambria Math" panose="02040503050406030204" pitchFamily="18" charset="0"/>
                              </a:rPr>
                              <m:t>=</m:t>
                            </m:r>
                            <m:r>
                              <a:rPr lang="fr-FR" b="1" i="0" dirty="0" err="1">
                                <a:latin typeface="Cambria Math" panose="02040503050406030204" pitchFamily="18" charset="0"/>
                              </a:rPr>
                              <m:t>𝐄</m:t>
                            </m:r>
                            <m:r>
                              <a:rPr lang="fr-FR" b="1" i="0" baseline="-25000" dirty="0" err="1">
                                <a:latin typeface="Cambria Math" panose="02040503050406030204" pitchFamily="18" charset="0"/>
                              </a:rPr>
                              <m:t>𝐦</m:t>
                            </m:r>
                            <m:r>
                              <a:rPr lang="fr-FR" b="1" i="0" dirty="0" err="1">
                                <a:latin typeface="Cambria Math" panose="02040503050406030204" pitchFamily="18" charset="0"/>
                              </a:rPr>
                              <m:t>𝐬𝐢𝐧</m:t>
                            </m:r>
                            <m:r>
                              <a:rPr lang="fr-FR" b="1" i="0" dirty="0">
                                <a:latin typeface="Cambria Math" panose="02040503050406030204" pitchFamily="18" charset="0"/>
                              </a:rPr>
                              <m:t>(</m:t>
                            </m:r>
                            <m:r>
                              <a:rPr lang="el-GR" b="1" i="0" dirty="0">
                                <a:latin typeface="Cambria Math" panose="02040503050406030204" pitchFamily="18" charset="0"/>
                              </a:rPr>
                              <m:t>𝛚</m:t>
                            </m:r>
                            <m:r>
                              <a:rPr lang="fr-FR" b="1" i="0" dirty="0">
                                <a:latin typeface="Cambria Math" panose="02040503050406030204" pitchFamily="18" charset="0"/>
                              </a:rPr>
                              <m:t>𝐭</m:t>
                            </m:r>
                            <m:r>
                              <a:rPr lang="en-US" b="1" i="0" dirty="0" smtClean="0">
                                <a:latin typeface="Cambria Math" panose="02040503050406030204" pitchFamily="18" charset="0"/>
                              </a:rPr>
                              <m:t>+</m:t>
                            </m:r>
                            <m:f>
                              <m:fPr>
                                <m:ctrlPr>
                                  <a:rPr lang="en-US" b="1" i="1" dirty="0">
                                    <a:latin typeface="Cambria Math" panose="02040503050406030204" pitchFamily="18" charset="0"/>
                                  </a:rPr>
                                </m:ctrlPr>
                              </m:fPr>
                              <m:num>
                                <m:r>
                                  <a:rPr lang="en-US" b="1" i="0" dirty="0">
                                    <a:latin typeface="Cambria Math" panose="02040503050406030204" pitchFamily="18" charset="0"/>
                                  </a:rPr>
                                  <m:t>𝟐</m:t>
                                </m:r>
                                <m:r>
                                  <a:rPr lang="en-US" b="1" i="0" dirty="0">
                                    <a:latin typeface="Cambria Math" panose="02040503050406030204" pitchFamily="18" charset="0"/>
                                    <a:ea typeface="Cambria Math" panose="02040503050406030204" pitchFamily="18" charset="0"/>
                                  </a:rPr>
                                  <m:t>𝛑</m:t>
                                </m:r>
                              </m:num>
                              <m:den>
                                <m:r>
                                  <a:rPr lang="en-US" b="1" i="0" dirty="0">
                                    <a:latin typeface="Cambria Math" panose="02040503050406030204" pitchFamily="18" charset="0"/>
                                  </a:rPr>
                                  <m:t>𝟑</m:t>
                                </m:r>
                              </m:den>
                            </m:f>
                            <m:r>
                              <a:rPr lang="fr-FR" b="1" i="0" dirty="0">
                                <a:latin typeface="Cambria Math" panose="02040503050406030204" pitchFamily="18" charset="0"/>
                              </a:rPr>
                              <m:t>)</m:t>
                            </m:r>
                            <m:r>
                              <m:rPr>
                                <m:nor/>
                              </m:rPr>
                              <a:rPr lang="fr-FR" dirty="0"/>
                              <m:t>.</m:t>
                            </m:r>
                          </m:e>
                        </m:eqArr>
                      </m:e>
                    </m:d>
                  </m:oMath>
                </a14:m>
                <a:endParaRPr lang="fr-FR" dirty="0"/>
              </a:p>
              <a:p>
                <a:endParaRPr lang="fr-FR" dirty="0"/>
              </a:p>
              <a:p>
                <a:endParaRPr lang="fr-FR" dirty="0"/>
              </a:p>
              <a:p>
                <a:endParaRPr lang="en-US" dirty="0" smtClean="0">
                  <a:cs typeface="Times New Roman" pitchFamily="18" charset="0"/>
                </a:endParaRPr>
              </a:p>
              <a:p>
                <a:endParaRPr lang="en-US" dirty="0">
                  <a:cs typeface="Times New Roman" pitchFamily="18" charset="0"/>
                </a:endParaRPr>
              </a:p>
              <a:p>
                <a:endParaRPr lang="fr-FR" dirty="0">
                  <a:cs typeface="Times New Roman" pitchFamily="18" charset="0"/>
                </a:endParaRPr>
              </a:p>
              <a:p>
                <a:endParaRPr lang="fr-FR" dirty="0">
                  <a:cs typeface="Times New Roman" pitchFamily="18" charset="0"/>
                </a:endParaRPr>
              </a:p>
              <a:p>
                <a:r>
                  <a:rPr lang="fr-FR" dirty="0">
                    <a:cs typeface="Times New Roman" pitchFamily="18" charset="0"/>
                  </a:rPr>
                  <a:t>Les 3 </a:t>
                </a:r>
                <a:r>
                  <a:rPr lang="fr-FR" dirty="0" err="1">
                    <a:cs typeface="Times New Roman" pitchFamily="18" charset="0"/>
                  </a:rPr>
                  <a:t>f.e.m</a:t>
                </a:r>
                <a:r>
                  <a:rPr lang="fr-FR" dirty="0">
                    <a:cs typeface="Times New Roman" pitchFamily="18" charset="0"/>
                  </a:rPr>
                  <a:t> ainsi obtenues forment un </a:t>
                </a:r>
                <a:r>
                  <a:rPr lang="fr-FR" u="sng" dirty="0">
                    <a:cs typeface="Times New Roman" pitchFamily="18" charset="0"/>
                  </a:rPr>
                  <a:t>système triphasé équilibré</a:t>
                </a:r>
                <a:endParaRPr lang="fr-FR" u="sng" dirty="0"/>
              </a:p>
            </p:txBody>
          </p:sp>
        </mc:Choice>
        <mc:Fallback xmlns="">
          <p:sp>
            <p:nvSpPr>
              <p:cNvPr id="7170" name="ZoneTexte 6"/>
              <p:cNvSpPr txBox="1">
                <a:spLocks noRot="1" noChangeAspect="1" noMove="1" noResize="1" noEditPoints="1" noAdjustHandles="1" noChangeArrowheads="1" noChangeShapeType="1" noTextEdit="1"/>
              </p:cNvSpPr>
              <p:nvPr/>
            </p:nvSpPr>
            <p:spPr bwMode="auto">
              <a:xfrm>
                <a:off x="755576" y="1860062"/>
                <a:ext cx="7252768" cy="3833870"/>
              </a:xfrm>
              <a:prstGeom prst="rect">
                <a:avLst/>
              </a:prstGeom>
              <a:blipFill>
                <a:blip r:embed="rId2"/>
                <a:stretch>
                  <a:fillRect l="-756" b="-1590"/>
                </a:stretch>
              </a:blipFill>
              <a:ln w="9525">
                <a:noFill/>
                <a:miter lim="800000"/>
                <a:headEnd/>
                <a:tailEnd/>
              </a:ln>
            </p:spPr>
            <p:txBody>
              <a:bodyPr/>
              <a:lstStyle/>
              <a:p>
                <a:r>
                  <a:rPr lang="fr-FR">
                    <a:noFill/>
                  </a:rPr>
                  <a:t> </a:t>
                </a:r>
              </a:p>
            </p:txBody>
          </p:sp>
        </mc:Fallback>
      </mc:AlternateContent>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rmAutofit fontScale="90000"/>
          </a:bodyPr>
          <a:lstStyle/>
          <a:p>
            <a:pPr eaLnBrk="1" fontAlgn="auto" hangingPunct="1">
              <a:spcAft>
                <a:spcPts val="0"/>
              </a:spcAft>
              <a:defRPr/>
            </a:pPr>
            <a:r>
              <a:rPr lang="fr-FR" sz="4000" b="1" dirty="0"/>
              <a:t>Principe de production des courants triphasés</a:t>
            </a:r>
          </a:p>
        </p:txBody>
      </p:sp>
      <p:grpSp>
        <p:nvGrpSpPr>
          <p:cNvPr id="16" name="Groupe 80"/>
          <p:cNvGrpSpPr>
            <a:grpSpLocks/>
          </p:cNvGrpSpPr>
          <p:nvPr/>
        </p:nvGrpSpPr>
        <p:grpSpPr bwMode="auto">
          <a:xfrm>
            <a:off x="5292080" y="2420888"/>
            <a:ext cx="2143125" cy="1785937"/>
            <a:chOff x="6858016" y="4786322"/>
            <a:chExt cx="2143140" cy="1785950"/>
          </a:xfrm>
        </p:grpSpPr>
        <p:grpSp>
          <p:nvGrpSpPr>
            <p:cNvPr id="7179" name="Group 40"/>
            <p:cNvGrpSpPr>
              <a:grpSpLocks/>
            </p:cNvGrpSpPr>
            <p:nvPr/>
          </p:nvGrpSpPr>
          <p:grpSpPr bwMode="auto">
            <a:xfrm>
              <a:off x="7096125" y="4926013"/>
              <a:ext cx="1663700" cy="1195387"/>
              <a:chOff x="1877" y="5039"/>
              <a:chExt cx="2620" cy="1881"/>
            </a:xfrm>
          </p:grpSpPr>
          <p:sp>
            <p:nvSpPr>
              <p:cNvPr id="7192" name="Line 41"/>
              <p:cNvSpPr>
                <a:spLocks noChangeShapeType="1"/>
              </p:cNvSpPr>
              <p:nvPr/>
            </p:nvSpPr>
            <p:spPr bwMode="auto">
              <a:xfrm flipV="1">
                <a:off x="3217" y="5039"/>
                <a:ext cx="0" cy="1440"/>
              </a:xfrm>
              <a:prstGeom prst="line">
                <a:avLst/>
              </a:prstGeom>
              <a:noFill/>
              <a:ln w="9525">
                <a:solidFill>
                  <a:srgbClr val="000000"/>
                </a:solidFill>
                <a:round/>
                <a:headEnd/>
                <a:tailEnd type="triangle" w="med" len="med"/>
              </a:ln>
            </p:spPr>
            <p:txBody>
              <a:bodyPr/>
              <a:lstStyle/>
              <a:p>
                <a:endParaRPr lang="fr-FR"/>
              </a:p>
            </p:txBody>
          </p:sp>
          <p:sp>
            <p:nvSpPr>
              <p:cNvPr id="7193" name="Line 42"/>
              <p:cNvSpPr>
                <a:spLocks noChangeShapeType="1"/>
              </p:cNvSpPr>
              <p:nvPr/>
            </p:nvSpPr>
            <p:spPr bwMode="auto">
              <a:xfrm rot="7823970" flipV="1">
                <a:off x="3776" y="6200"/>
                <a:ext cx="1" cy="1440"/>
              </a:xfrm>
              <a:prstGeom prst="line">
                <a:avLst/>
              </a:prstGeom>
              <a:noFill/>
              <a:ln w="9525">
                <a:solidFill>
                  <a:srgbClr val="000000"/>
                </a:solidFill>
                <a:round/>
                <a:headEnd/>
                <a:tailEnd type="triangle" w="med" len="med"/>
              </a:ln>
            </p:spPr>
            <p:txBody>
              <a:bodyPr/>
              <a:lstStyle/>
              <a:p>
                <a:endParaRPr lang="fr-FR"/>
              </a:p>
            </p:txBody>
          </p:sp>
          <p:sp>
            <p:nvSpPr>
              <p:cNvPr id="7194" name="Line 43"/>
              <p:cNvSpPr>
                <a:spLocks noChangeShapeType="1"/>
              </p:cNvSpPr>
              <p:nvPr/>
            </p:nvSpPr>
            <p:spPr bwMode="auto">
              <a:xfrm rot="14231582" flipV="1">
                <a:off x="2596" y="6160"/>
                <a:ext cx="1" cy="1440"/>
              </a:xfrm>
              <a:prstGeom prst="line">
                <a:avLst/>
              </a:prstGeom>
              <a:noFill/>
              <a:ln w="9525">
                <a:solidFill>
                  <a:srgbClr val="000000"/>
                </a:solidFill>
                <a:round/>
                <a:headEnd/>
                <a:tailEnd type="triangle" w="med" len="med"/>
              </a:ln>
            </p:spPr>
            <p:txBody>
              <a:bodyPr/>
              <a:lstStyle/>
              <a:p>
                <a:endParaRPr lang="fr-FR"/>
              </a:p>
            </p:txBody>
          </p:sp>
        </p:grpSp>
        <p:sp>
          <p:nvSpPr>
            <p:cNvPr id="7180" name="Arc 44"/>
            <p:cNvSpPr>
              <a:spLocks/>
            </p:cNvSpPr>
            <p:nvPr/>
          </p:nvSpPr>
          <p:spPr bwMode="auto">
            <a:xfrm>
              <a:off x="7858125" y="5643563"/>
              <a:ext cx="342900" cy="352425"/>
            </a:xfrm>
            <a:custGeom>
              <a:avLst/>
              <a:gdLst>
                <a:gd name="T0" fmla="*/ 2147483647 w 21600"/>
                <a:gd name="T1" fmla="*/ 0 h 22168"/>
                <a:gd name="T2" fmla="*/ 2147483647 w 21600"/>
                <a:gd name="T3" fmla="*/ 2147483647 h 22168"/>
                <a:gd name="T4" fmla="*/ 0 w 21600"/>
                <a:gd name="T5" fmla="*/ 2147483647 h 22168"/>
                <a:gd name="T6" fmla="*/ 0 60000 65536"/>
                <a:gd name="T7" fmla="*/ 0 60000 65536"/>
                <a:gd name="T8" fmla="*/ 0 60000 65536"/>
                <a:gd name="T9" fmla="*/ 0 w 21600"/>
                <a:gd name="T10" fmla="*/ 0 h 22168"/>
                <a:gd name="T11" fmla="*/ 21600 w 21600"/>
                <a:gd name="T12" fmla="*/ 22168 h 22168"/>
              </a:gdLst>
              <a:ahLst/>
              <a:cxnLst>
                <a:cxn ang="T6">
                  <a:pos x="T0" y="T1"/>
                </a:cxn>
                <a:cxn ang="T7">
                  <a:pos x="T2" y="T3"/>
                </a:cxn>
                <a:cxn ang="T8">
                  <a:pos x="T4" y="T5"/>
                </a:cxn>
              </a:cxnLst>
              <a:rect l="T9" t="T10" r="T11" b="T12"/>
              <a:pathLst>
                <a:path w="21600" h="22168" fill="none" extrusionOk="0">
                  <a:moveTo>
                    <a:pt x="7065" y="0"/>
                  </a:moveTo>
                  <a:cubicBezTo>
                    <a:pt x="15765" y="3011"/>
                    <a:pt x="21600" y="11206"/>
                    <a:pt x="21600" y="20412"/>
                  </a:cubicBezTo>
                  <a:cubicBezTo>
                    <a:pt x="21600" y="20998"/>
                    <a:pt x="21576" y="21583"/>
                    <a:pt x="21528" y="22167"/>
                  </a:cubicBezTo>
                </a:path>
                <a:path w="21600" h="22168" stroke="0" extrusionOk="0">
                  <a:moveTo>
                    <a:pt x="7065" y="0"/>
                  </a:moveTo>
                  <a:cubicBezTo>
                    <a:pt x="15765" y="3011"/>
                    <a:pt x="21600" y="11206"/>
                    <a:pt x="21600" y="20412"/>
                  </a:cubicBezTo>
                  <a:cubicBezTo>
                    <a:pt x="21600" y="20998"/>
                    <a:pt x="21576" y="21583"/>
                    <a:pt x="21528" y="22167"/>
                  </a:cubicBezTo>
                  <a:lnTo>
                    <a:pt x="0" y="20412"/>
                  </a:lnTo>
                  <a:close/>
                </a:path>
              </a:pathLst>
            </a:custGeom>
            <a:noFill/>
            <a:ln w="9525">
              <a:solidFill>
                <a:srgbClr val="000000"/>
              </a:solidFill>
              <a:round/>
              <a:headEnd/>
              <a:tailEnd/>
            </a:ln>
          </p:spPr>
          <p:txBody>
            <a:bodyPr/>
            <a:lstStyle/>
            <a:p>
              <a:endParaRPr lang="fr-FR"/>
            </a:p>
          </p:txBody>
        </p:sp>
        <p:sp>
          <p:nvSpPr>
            <p:cNvPr id="7181" name="Arc 45"/>
            <p:cNvSpPr>
              <a:spLocks/>
            </p:cNvSpPr>
            <p:nvPr/>
          </p:nvSpPr>
          <p:spPr bwMode="auto">
            <a:xfrm flipH="1">
              <a:off x="7693025" y="5645150"/>
              <a:ext cx="228600" cy="3429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7182" name="Arc 46"/>
            <p:cNvSpPr>
              <a:spLocks/>
            </p:cNvSpPr>
            <p:nvPr/>
          </p:nvSpPr>
          <p:spPr bwMode="auto">
            <a:xfrm flipH="1" flipV="1">
              <a:off x="7773988" y="5949950"/>
              <a:ext cx="342900" cy="114300"/>
            </a:xfrm>
            <a:custGeom>
              <a:avLst/>
              <a:gdLst>
                <a:gd name="T0" fmla="*/ 0 w 40525"/>
                <a:gd name="T1" fmla="*/ 2147483647 h 21600"/>
                <a:gd name="T2" fmla="*/ 2147483647 w 40525"/>
                <a:gd name="T3" fmla="*/ 2147483647 h 21600"/>
                <a:gd name="T4" fmla="*/ 2147483647 w 40525"/>
                <a:gd name="T5" fmla="*/ 2147483647 h 21600"/>
                <a:gd name="T6" fmla="*/ 0 60000 65536"/>
                <a:gd name="T7" fmla="*/ 0 60000 65536"/>
                <a:gd name="T8" fmla="*/ 0 60000 65536"/>
                <a:gd name="T9" fmla="*/ 0 w 40525"/>
                <a:gd name="T10" fmla="*/ 0 h 21600"/>
                <a:gd name="T11" fmla="*/ 40525 w 40525"/>
                <a:gd name="T12" fmla="*/ 21600 h 21600"/>
              </a:gdLst>
              <a:ahLst/>
              <a:cxnLst>
                <a:cxn ang="T6">
                  <a:pos x="T0" y="T1"/>
                </a:cxn>
                <a:cxn ang="T7">
                  <a:pos x="T2" y="T3"/>
                </a:cxn>
                <a:cxn ang="T8">
                  <a:pos x="T4" y="T5"/>
                </a:cxn>
              </a:cxnLst>
              <a:rect l="T9" t="T10" r="T11" b="T12"/>
              <a:pathLst>
                <a:path w="40525" h="21600" fill="none" extrusionOk="0">
                  <a:moveTo>
                    <a:pt x="0" y="11187"/>
                  </a:moveTo>
                  <a:cubicBezTo>
                    <a:pt x="3797" y="4286"/>
                    <a:pt x="11049" y="-1"/>
                    <a:pt x="18925" y="0"/>
                  </a:cubicBezTo>
                  <a:cubicBezTo>
                    <a:pt x="30854" y="0"/>
                    <a:pt x="40525" y="9670"/>
                    <a:pt x="40525" y="21600"/>
                  </a:cubicBezTo>
                </a:path>
                <a:path w="40525" h="21600" stroke="0" extrusionOk="0">
                  <a:moveTo>
                    <a:pt x="0" y="11187"/>
                  </a:moveTo>
                  <a:cubicBezTo>
                    <a:pt x="3797" y="4286"/>
                    <a:pt x="11049" y="-1"/>
                    <a:pt x="18925" y="0"/>
                  </a:cubicBezTo>
                  <a:cubicBezTo>
                    <a:pt x="30854" y="0"/>
                    <a:pt x="40525" y="9670"/>
                    <a:pt x="40525" y="21600"/>
                  </a:cubicBezTo>
                  <a:lnTo>
                    <a:pt x="18925" y="21600"/>
                  </a:lnTo>
                  <a:close/>
                </a:path>
              </a:pathLst>
            </a:custGeom>
            <a:noFill/>
            <a:ln w="9525">
              <a:solidFill>
                <a:srgbClr val="000000"/>
              </a:solidFill>
              <a:round/>
              <a:headEnd/>
              <a:tailEnd/>
            </a:ln>
          </p:spPr>
          <p:txBody>
            <a:bodyPr/>
            <a:lstStyle/>
            <a:p>
              <a:endParaRPr lang="fr-FR"/>
            </a:p>
          </p:txBody>
        </p:sp>
        <p:sp>
          <p:nvSpPr>
            <p:cNvPr id="7183" name="ZoneTexte 68"/>
            <p:cNvSpPr txBox="1">
              <a:spLocks noChangeArrowheads="1"/>
            </p:cNvSpPr>
            <p:nvPr/>
          </p:nvSpPr>
          <p:spPr bwMode="auto">
            <a:xfrm>
              <a:off x="7538227" y="4786322"/>
              <a:ext cx="868951" cy="307779"/>
            </a:xfrm>
            <a:prstGeom prst="rect">
              <a:avLst/>
            </a:prstGeom>
            <a:noFill/>
            <a:ln w="9525">
              <a:noFill/>
              <a:miter lim="800000"/>
              <a:headEnd/>
              <a:tailEnd/>
            </a:ln>
          </p:spPr>
          <p:txBody>
            <a:bodyPr wrap="square">
              <a:spAutoFit/>
            </a:bodyPr>
            <a:lstStyle/>
            <a:p>
              <a:r>
                <a:rPr lang="fr-FR" sz="1400" dirty="0"/>
                <a:t>E</a:t>
              </a:r>
              <a:r>
                <a:rPr lang="fr-FR" sz="1400" baseline="-25000" dirty="0"/>
                <a:t>1</a:t>
              </a:r>
            </a:p>
          </p:txBody>
        </p:sp>
        <p:sp>
          <p:nvSpPr>
            <p:cNvPr id="7184" name="ZoneTexte 69"/>
            <p:cNvSpPr txBox="1">
              <a:spLocks noChangeArrowheads="1"/>
            </p:cNvSpPr>
            <p:nvPr/>
          </p:nvSpPr>
          <p:spPr bwMode="auto">
            <a:xfrm>
              <a:off x="8628938" y="6264495"/>
              <a:ext cx="372218" cy="307777"/>
            </a:xfrm>
            <a:prstGeom prst="rect">
              <a:avLst/>
            </a:prstGeom>
            <a:noFill/>
            <a:ln w="9525">
              <a:noFill/>
              <a:miter lim="800000"/>
              <a:headEnd/>
              <a:tailEnd/>
            </a:ln>
          </p:spPr>
          <p:txBody>
            <a:bodyPr wrap="none">
              <a:spAutoFit/>
            </a:bodyPr>
            <a:lstStyle/>
            <a:p>
              <a:r>
                <a:rPr lang="fr-FR" sz="1400"/>
                <a:t>E</a:t>
              </a:r>
              <a:r>
                <a:rPr lang="fr-FR" sz="1400" baseline="-25000"/>
                <a:t>2</a:t>
              </a:r>
            </a:p>
          </p:txBody>
        </p:sp>
        <p:sp>
          <p:nvSpPr>
            <p:cNvPr id="7185" name="ZoneTexte 70"/>
            <p:cNvSpPr txBox="1">
              <a:spLocks noChangeArrowheads="1"/>
            </p:cNvSpPr>
            <p:nvPr/>
          </p:nvSpPr>
          <p:spPr bwMode="auto">
            <a:xfrm>
              <a:off x="6858016" y="6072206"/>
              <a:ext cx="372218" cy="307777"/>
            </a:xfrm>
            <a:prstGeom prst="rect">
              <a:avLst/>
            </a:prstGeom>
            <a:noFill/>
            <a:ln w="9525">
              <a:noFill/>
              <a:miter lim="800000"/>
              <a:headEnd/>
              <a:tailEnd/>
            </a:ln>
          </p:spPr>
          <p:txBody>
            <a:bodyPr wrap="none">
              <a:spAutoFit/>
            </a:bodyPr>
            <a:lstStyle/>
            <a:p>
              <a:r>
                <a:rPr lang="fr-FR" sz="1400"/>
                <a:t>E</a:t>
              </a:r>
              <a:r>
                <a:rPr lang="fr-FR" sz="1400" baseline="-25000"/>
                <a:t>3</a:t>
              </a:r>
            </a:p>
          </p:txBody>
        </p:sp>
        <p:pic>
          <p:nvPicPr>
            <p:cNvPr id="7186" name="Picture 5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7495389" y="5500702"/>
              <a:ext cx="205258" cy="428628"/>
            </a:xfrm>
            <a:prstGeom prst="rect">
              <a:avLst/>
            </a:prstGeom>
            <a:noFill/>
            <a:ln w="9525">
              <a:noFill/>
              <a:miter lim="800000"/>
              <a:headEnd/>
              <a:tailEnd/>
            </a:ln>
          </p:spPr>
        </p:pic>
        <p:cxnSp>
          <p:nvCxnSpPr>
            <p:cNvPr id="76" name="Connecteur droit avec flèche 75"/>
            <p:cNvCxnSpPr/>
            <p:nvPr/>
          </p:nvCxnSpPr>
          <p:spPr>
            <a:xfrm>
              <a:off x="7593034" y="4830772"/>
              <a:ext cx="214313"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7" name="Connecteur droit avec flèche 76"/>
            <p:cNvCxnSpPr/>
            <p:nvPr/>
          </p:nvCxnSpPr>
          <p:spPr>
            <a:xfrm>
              <a:off x="8682067" y="6284933"/>
              <a:ext cx="182881"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8" name="Connecteur droit avec flèche 77"/>
            <p:cNvCxnSpPr/>
            <p:nvPr/>
          </p:nvCxnSpPr>
          <p:spPr>
            <a:xfrm>
              <a:off x="6942155" y="6108719"/>
              <a:ext cx="182881"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7190" name="Picture 5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8224394" y="5572140"/>
              <a:ext cx="205258" cy="428628"/>
            </a:xfrm>
            <a:prstGeom prst="rect">
              <a:avLst/>
            </a:prstGeom>
            <a:noFill/>
            <a:ln w="9525">
              <a:noFill/>
              <a:miter lim="800000"/>
              <a:headEnd/>
              <a:tailEnd/>
            </a:ln>
          </p:spPr>
        </p:pic>
        <p:pic>
          <p:nvPicPr>
            <p:cNvPr id="7191" name="Picture 5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7867204" y="6143644"/>
              <a:ext cx="205258" cy="428628"/>
            </a:xfrm>
            <a:prstGeom prst="rect">
              <a:avLst/>
            </a:prstGeom>
            <a:noFill/>
            <a:ln w="9525">
              <a:noFill/>
              <a:miter lim="800000"/>
              <a:headEnd/>
              <a:tailEnd/>
            </a:ln>
          </p:spPr>
        </p:pic>
      </p:grpSp>
      <p:sp>
        <p:nvSpPr>
          <p:cNvPr id="3" name="Espace réservé du numéro de diapositive 2"/>
          <p:cNvSpPr>
            <a:spLocks noGrp="1"/>
          </p:cNvSpPr>
          <p:nvPr>
            <p:ph type="sldNum" sz="quarter" idx="12"/>
          </p:nvPr>
        </p:nvSpPr>
        <p:spPr/>
        <p:txBody>
          <a:bodyPr/>
          <a:lstStyle/>
          <a:p>
            <a:pPr>
              <a:defRPr/>
            </a:pPr>
            <a:fld id="{8D6E587B-5070-4C33-B8A0-3049C854F3BE}" type="slidenum">
              <a:rPr lang="fr-FR" smtClean="0"/>
              <a:pPr>
                <a:defRPr/>
              </a:pPr>
              <a:t>8</a:t>
            </a:fld>
            <a:endParaRPr lang="fr-FR"/>
          </a:p>
        </p:txBody>
      </p:sp>
    </p:spTree>
    <p:extLst>
      <p:ext uri="{BB962C8B-B14F-4D97-AF65-F5344CB8AC3E}">
        <p14:creationId xmlns:p14="http://schemas.microsoft.com/office/powerpoint/2010/main" val="40585225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ox(in)">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7170">
                                            <p:txEl>
                                              <p:pRg st="2" end="2"/>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717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170" name="ZoneTexte 6"/>
              <p:cNvSpPr txBox="1">
                <a:spLocks noChangeArrowheads="1"/>
              </p:cNvSpPr>
              <p:nvPr/>
            </p:nvSpPr>
            <p:spPr bwMode="auto">
              <a:xfrm>
                <a:off x="1475656" y="2924944"/>
                <a:ext cx="5832648" cy="2093843"/>
              </a:xfrm>
              <a:prstGeom prst="rect">
                <a:avLst/>
              </a:prstGeom>
              <a:solidFill>
                <a:schemeClr val="accent6">
                  <a:lumMod val="40000"/>
                  <a:lumOff val="60000"/>
                </a:schemeClr>
              </a:solidFill>
              <a:ln w="9525">
                <a:noFill/>
                <a:miter lim="800000"/>
                <a:headEnd/>
                <a:tailEnd/>
              </a:ln>
            </p:spPr>
            <p:txBody>
              <a:bodyPr wrap="square">
                <a:spAutoFit/>
              </a:bodyPr>
              <a:lstStyle/>
              <a:p>
                <a:pPr algn="just"/>
                <a:r>
                  <a:rPr lang="fr-FR" sz="2400" dirty="0"/>
                  <a:t>U</a:t>
                </a:r>
                <a:r>
                  <a:rPr lang="fr-FR" sz="2400" dirty="0" smtClean="0"/>
                  <a:t>n </a:t>
                </a:r>
                <a:r>
                  <a:rPr lang="fr-FR" sz="2400" dirty="0"/>
                  <a:t>système de tensions </a:t>
                </a:r>
                <a:r>
                  <a:rPr lang="fr-FR" sz="2400" u="sng" dirty="0"/>
                  <a:t>triphasées équilibré direct</a:t>
                </a:r>
                <a:r>
                  <a:rPr lang="fr-FR" sz="2400" dirty="0"/>
                  <a:t> est un ensemble de trois tensions sinusoïdales de </a:t>
                </a:r>
                <a:r>
                  <a:rPr lang="fr-FR" sz="2400" u="sng" dirty="0"/>
                  <a:t>même amplitude </a:t>
                </a:r>
                <a:r>
                  <a:rPr lang="fr-FR" sz="2400" dirty="0"/>
                  <a:t>et </a:t>
                </a:r>
                <a:r>
                  <a:rPr lang="fr-FR" sz="2400" u="sng" dirty="0"/>
                  <a:t>déphasées entre elles d’angles valant toujours </a:t>
                </a:r>
                <a14:m>
                  <m:oMath xmlns:m="http://schemas.openxmlformats.org/officeDocument/2006/math">
                    <m:f>
                      <m:fPr>
                        <m:ctrlPr>
                          <a:rPr lang="fr-FR" sz="2400" i="1" smtClean="0">
                            <a:latin typeface="Cambria Math" panose="02040503050406030204" pitchFamily="18" charset="0"/>
                          </a:rPr>
                        </m:ctrlPr>
                      </m:fPr>
                      <m:num>
                        <m:r>
                          <a:rPr lang="en-US" sz="2400" b="0" i="1" smtClean="0">
                            <a:latin typeface="Cambria Math" panose="02040503050406030204" pitchFamily="18" charset="0"/>
                          </a:rPr>
                          <m:t>2</m:t>
                        </m:r>
                        <m:r>
                          <a:rPr lang="en-US" sz="2400" b="0" i="1" smtClean="0">
                            <a:latin typeface="Cambria Math" panose="02040503050406030204" pitchFamily="18" charset="0"/>
                            <a:ea typeface="Cambria Math" panose="02040503050406030204" pitchFamily="18" charset="0"/>
                          </a:rPr>
                          <m:t>𝜋</m:t>
                        </m:r>
                      </m:num>
                      <m:den>
                        <m:r>
                          <a:rPr lang="en-US" sz="2400" b="0" i="1" smtClean="0">
                            <a:latin typeface="Cambria Math" panose="02040503050406030204" pitchFamily="18" charset="0"/>
                          </a:rPr>
                          <m:t>3</m:t>
                        </m:r>
                      </m:den>
                    </m:f>
                    <m:r>
                      <a:rPr lang="en-US" sz="2400" b="0" i="0" smtClean="0">
                        <a:latin typeface="Cambria Math" panose="02040503050406030204" pitchFamily="18" charset="0"/>
                      </a:rPr>
                      <m:t>.</m:t>
                    </m:r>
                  </m:oMath>
                </a14:m>
                <a:endParaRPr lang="en-US" sz="2400" dirty="0">
                  <a:cs typeface="Times New Roman" pitchFamily="18" charset="0"/>
                </a:endParaRPr>
              </a:p>
            </p:txBody>
          </p:sp>
        </mc:Choice>
        <mc:Fallback xmlns="">
          <p:sp>
            <p:nvSpPr>
              <p:cNvPr id="7170" name="ZoneTexte 6"/>
              <p:cNvSpPr txBox="1">
                <a:spLocks noRot="1" noChangeAspect="1" noMove="1" noResize="1" noEditPoints="1" noAdjustHandles="1" noChangeArrowheads="1" noChangeShapeType="1" noTextEdit="1"/>
              </p:cNvSpPr>
              <p:nvPr/>
            </p:nvSpPr>
            <p:spPr bwMode="auto">
              <a:xfrm>
                <a:off x="1475656" y="2924944"/>
                <a:ext cx="5832648" cy="2093843"/>
              </a:xfrm>
              <a:prstGeom prst="rect">
                <a:avLst/>
              </a:prstGeom>
              <a:blipFill>
                <a:blip r:embed="rId2"/>
                <a:stretch>
                  <a:fillRect l="-1567" t="-2041" r="-1672" b="-2041"/>
                </a:stretch>
              </a:blipFill>
              <a:ln w="9525">
                <a:noFill/>
                <a:miter lim="800000"/>
                <a:headEnd/>
                <a:tailEnd/>
              </a:ln>
            </p:spPr>
            <p:txBody>
              <a:bodyPr/>
              <a:lstStyle/>
              <a:p>
                <a:r>
                  <a:rPr lang="fr-FR">
                    <a:noFill/>
                  </a:rPr>
                  <a:t> </a:t>
                </a:r>
              </a:p>
            </p:txBody>
          </p:sp>
        </mc:Fallback>
      </mc:AlternateContent>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rmAutofit fontScale="90000"/>
          </a:bodyPr>
          <a:lstStyle/>
          <a:p>
            <a:pPr eaLnBrk="1" fontAlgn="auto" hangingPunct="1">
              <a:spcAft>
                <a:spcPts val="0"/>
              </a:spcAft>
              <a:defRPr/>
            </a:pPr>
            <a:r>
              <a:rPr lang="fr-FR" sz="4000" b="1" dirty="0"/>
              <a:t>Principe de production des courants triphasés</a:t>
            </a:r>
          </a:p>
        </p:txBody>
      </p:sp>
      <p:sp>
        <p:nvSpPr>
          <p:cNvPr id="3" name="Espace réservé du numéro de diapositive 2"/>
          <p:cNvSpPr>
            <a:spLocks noGrp="1"/>
          </p:cNvSpPr>
          <p:nvPr>
            <p:ph type="sldNum" sz="quarter" idx="12"/>
          </p:nvPr>
        </p:nvSpPr>
        <p:spPr/>
        <p:txBody>
          <a:bodyPr/>
          <a:lstStyle/>
          <a:p>
            <a:pPr>
              <a:defRPr/>
            </a:pPr>
            <a:fld id="{8D6E587B-5070-4C33-B8A0-3049C854F3BE}" type="slidenum">
              <a:rPr lang="fr-FR" smtClean="0"/>
              <a:pPr>
                <a:defRPr/>
              </a:pPr>
              <a:t>9</a:t>
            </a:fld>
            <a:endParaRPr lang="fr-FR"/>
          </a:p>
        </p:txBody>
      </p:sp>
      <p:sp>
        <p:nvSpPr>
          <p:cNvPr id="6" name="Rectangle 5"/>
          <p:cNvSpPr/>
          <p:nvPr/>
        </p:nvSpPr>
        <p:spPr>
          <a:xfrm>
            <a:off x="1475656" y="1988840"/>
            <a:ext cx="4067139" cy="461665"/>
          </a:xfrm>
          <a:prstGeom prst="rect">
            <a:avLst/>
          </a:prstGeom>
        </p:spPr>
        <p:txBody>
          <a:bodyPr wrap="none">
            <a:spAutoFit/>
          </a:bodyPr>
          <a:lstStyle/>
          <a:p>
            <a:r>
              <a:rPr lang="fr-FR" sz="2400" b="1" u="sng" dirty="0">
                <a:cs typeface="Times New Roman" pitchFamily="18" charset="0"/>
              </a:rPr>
              <a:t>système triphasé équilibré</a:t>
            </a:r>
            <a:endParaRPr lang="fr-FR" sz="2400" b="1" dirty="0"/>
          </a:p>
        </p:txBody>
      </p:sp>
    </p:spTree>
    <p:extLst>
      <p:ext uri="{BB962C8B-B14F-4D97-AF65-F5344CB8AC3E}">
        <p14:creationId xmlns:p14="http://schemas.microsoft.com/office/powerpoint/2010/main" val="3316934029"/>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3068</TotalTime>
  <Words>1721</Words>
  <Application>Microsoft Office PowerPoint</Application>
  <PresentationFormat>Affichage à l'écran (4:3)</PresentationFormat>
  <Paragraphs>904</Paragraphs>
  <Slides>49</Slides>
  <Notes>2</Notes>
  <HiddenSlides>0</HiddenSlides>
  <MMClips>0</MMClips>
  <ScaleCrop>false</ScaleCrop>
  <HeadingPairs>
    <vt:vector size="8" baseType="variant">
      <vt:variant>
        <vt:lpstr>Polices utilisées</vt:lpstr>
      </vt:variant>
      <vt:variant>
        <vt:i4>6</vt:i4>
      </vt:variant>
      <vt:variant>
        <vt:lpstr>Thème</vt:lpstr>
      </vt:variant>
      <vt:variant>
        <vt:i4>1</vt:i4>
      </vt:variant>
      <vt:variant>
        <vt:lpstr>Serveurs OLE incorporés</vt:lpstr>
      </vt:variant>
      <vt:variant>
        <vt:i4>1</vt:i4>
      </vt:variant>
      <vt:variant>
        <vt:lpstr>Titres des diapositives</vt:lpstr>
      </vt:variant>
      <vt:variant>
        <vt:i4>49</vt:i4>
      </vt:variant>
    </vt:vector>
  </HeadingPairs>
  <TitlesOfParts>
    <vt:vector size="57" baseType="lpstr">
      <vt:lpstr>Arial</vt:lpstr>
      <vt:lpstr>Calibri</vt:lpstr>
      <vt:lpstr>Cambria Math</vt:lpstr>
      <vt:lpstr>Courier New</vt:lpstr>
      <vt:lpstr>Times New Roman</vt:lpstr>
      <vt:lpstr>Wingdings</vt:lpstr>
      <vt:lpstr>Thème Office</vt:lpstr>
      <vt:lpstr>Document</vt:lpstr>
      <vt:lpstr>Chapitre 2 Réseau triphasé équilibré</vt:lpstr>
      <vt:lpstr>Réseau triphasé équilibré</vt:lpstr>
      <vt:lpstr>Réseau triphasé équilibré</vt:lpstr>
      <vt:lpstr>Principe de production des courants triphasés</vt:lpstr>
      <vt:lpstr>Principe de production des courants triphasés</vt:lpstr>
      <vt:lpstr>Principe de production des courants triphasés</vt:lpstr>
      <vt:lpstr>Principe de production des courants triphasés</vt:lpstr>
      <vt:lpstr>Principe de production des courants triphasés</vt:lpstr>
      <vt:lpstr>Principe de production des courants triphasés</vt:lpstr>
      <vt:lpstr>Principe de production des courants triphasés</vt:lpstr>
      <vt:lpstr>Principe de production des courants triphasés</vt:lpstr>
      <vt:lpstr>Principe de production des courants triphasés</vt:lpstr>
      <vt:lpstr>Principe de production des courants triphasés</vt:lpstr>
      <vt:lpstr>Distribution en courant triphasé</vt:lpstr>
      <vt:lpstr>Distribution en courant triphasé</vt:lpstr>
      <vt:lpstr>Distribution en courant triphasé</vt:lpstr>
      <vt:lpstr>Distribution en courant triphasé</vt:lpstr>
      <vt:lpstr>Distribution en courant triphasé</vt:lpstr>
      <vt:lpstr>Distribution en courant triphasé</vt:lpstr>
      <vt:lpstr>Distribution en courant triphasé</vt:lpstr>
      <vt:lpstr>Distribution en courant triphasé</vt:lpstr>
      <vt:lpstr>Distribution en courant triphasé</vt:lpstr>
      <vt:lpstr>Distribution en courant triphasé</vt:lpstr>
      <vt:lpstr>Puissances dans les systèmes triphasés équilibrés</vt:lpstr>
      <vt:lpstr>Puissances dans les systèmes triphasés équilibrés</vt:lpstr>
      <vt:lpstr>Puissances dans les systèmes triphasés équilibrés</vt:lpstr>
      <vt:lpstr>Puissances dans les systèmes triphasés équilibrés</vt:lpstr>
      <vt:lpstr>Puissances dans les systèmes triphasé équilibrés</vt:lpstr>
      <vt:lpstr>Puissances dans les systèmes triphasé équilibrés</vt:lpstr>
      <vt:lpstr>Puissances dans les systèmes triphasé équilibrés</vt:lpstr>
      <vt:lpstr>Puissances dans les systèmes triphasé équilibrés</vt:lpstr>
      <vt:lpstr>Puissances dans les systèmes triphasé équilibrés</vt:lpstr>
      <vt:lpstr>Puissances dans les systèmes triphasé équilibrés</vt:lpstr>
      <vt:lpstr>Puissances dans les systèmes triphasé équilibrés</vt:lpstr>
      <vt:lpstr>Puissances dans les systèmes triphasé équilibrés</vt:lpstr>
      <vt:lpstr>Puissances dans les systèmes triphasé équilibrés</vt:lpstr>
      <vt:lpstr>Puissances dans les systèmes triphasé équilibrés</vt:lpstr>
      <vt:lpstr>Puissances dans les systèmes triphasé équilibrés</vt:lpstr>
      <vt:lpstr>Intérêt des systèmes triphasés</vt:lpstr>
      <vt:lpstr>Intérêt des systèmes triphasés</vt:lpstr>
      <vt:lpstr>Intérêt des systèmes triphasés</vt:lpstr>
      <vt:lpstr>Intérêt des systèmes triphasés</vt:lpstr>
      <vt:lpstr>Systèmes triphasés Résumé</vt:lpstr>
      <vt:lpstr>Systèmes triphasés Résumé</vt:lpstr>
      <vt:lpstr>Systèmes triphasés Résumé</vt:lpstr>
      <vt:lpstr>Systèmes triphasés Résumé</vt:lpstr>
      <vt:lpstr>Systèmes triphasés Résumé</vt:lpstr>
      <vt:lpstr>Systèmes triphasés Résumé</vt:lpstr>
      <vt:lpstr>Systèmes triphasés Résumé</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Accent</dc:creator>
  <cp:lastModifiedBy>DELL</cp:lastModifiedBy>
  <cp:revision>426</cp:revision>
  <cp:lastPrinted>2024-04-23T21:20:04Z</cp:lastPrinted>
  <dcterms:created xsi:type="dcterms:W3CDTF">2009-04-04T23:47:53Z</dcterms:created>
  <dcterms:modified xsi:type="dcterms:W3CDTF">2024-04-23T21:21:28Z</dcterms:modified>
</cp:coreProperties>
</file>